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65" r:id="rId3"/>
    <p:sldId id="257" r:id="rId4"/>
    <p:sldId id="261" r:id="rId5"/>
    <p:sldId id="258" r:id="rId6"/>
    <p:sldId id="259" r:id="rId7"/>
    <p:sldId id="260" r:id="rId8"/>
    <p:sldId id="262"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12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C75F37-6EEB-2E49-8678-15A33BF63FE7}" type="datetimeFigureOut">
              <a:rPr lang="en-US" smtClean="0"/>
              <a:t>10/24/14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B0B9F30-B503-A145-8D2D-473B39833D26}" type="slidenum">
              <a:rPr lang="en-US" smtClean="0"/>
              <a:t>‹#›</a:t>
            </a:fld>
            <a:endParaRPr lang="en-US" dirty="0"/>
          </a:p>
        </p:txBody>
      </p:sp>
    </p:spTree>
    <p:extLst>
      <p:ext uri="{BB962C8B-B14F-4D97-AF65-F5344CB8AC3E}">
        <p14:creationId xmlns:p14="http://schemas.microsoft.com/office/powerpoint/2010/main" val="34190059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6056E9-1826-014A-9D37-C8DD198E136A}" type="datetimeFigureOut">
              <a:rPr lang="en-US" smtClean="0"/>
              <a:t>10/24/14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BB4EC8-3508-A440-8A9E-ECF9F7ABCA5A}" type="slidenum">
              <a:rPr lang="en-US" smtClean="0"/>
              <a:t>‹#›</a:t>
            </a:fld>
            <a:endParaRPr lang="en-US" dirty="0"/>
          </a:p>
        </p:txBody>
      </p:sp>
    </p:spTree>
    <p:extLst>
      <p:ext uri="{BB962C8B-B14F-4D97-AF65-F5344CB8AC3E}">
        <p14:creationId xmlns:p14="http://schemas.microsoft.com/office/powerpoint/2010/main" val="291406979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91FB62-0B68-6744-AC62-FB1B8670A038}"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569578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E32EC-7734-5C48-A0EC-B611F85182C8}"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344826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A4C2D-7087-A54B-8DBC-A2F4720CB1AF}"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2357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1322160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C025B4-25C4-F24E-8C12-7F3858A74B34}"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3125419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250DE5-1D8C-0849-8CB0-FFD91E350169}" type="datetime1">
              <a:rPr lang="en-MY" smtClean="0"/>
              <a:t>10/24/14</a:t>
            </a:fld>
            <a:endParaRPr lang="en-US" dirty="0"/>
          </a:p>
        </p:txBody>
      </p:sp>
      <p:sp>
        <p:nvSpPr>
          <p:cNvPr id="6" name="Footer Placeholder 5"/>
          <p:cNvSpPr>
            <a:spLocks noGrp="1"/>
          </p:cNvSpPr>
          <p:nvPr>
            <p:ph type="ftr" sz="quarter" idx="11"/>
          </p:nvPr>
        </p:nvSpPr>
        <p:spPr/>
        <p:txBody>
          <a:bodyPr/>
          <a:lstStyle/>
          <a:p>
            <a:r>
              <a:rPr lang="en-US" dirty="0" smtClean="0"/>
              <a:t>Malaysian Tax Foundation / ExRevenue Malaysia</a:t>
            </a:r>
            <a:endParaRPr lang="en-US" dirty="0"/>
          </a:p>
        </p:txBody>
      </p:sp>
      <p:sp>
        <p:nvSpPr>
          <p:cNvPr id="7" name="Slide Number Placeholder 6"/>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1186749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9DF839-68CB-1B47-B459-42486C7EB532}" type="datetime1">
              <a:rPr lang="en-MY" smtClean="0"/>
              <a:t>10/24/14</a:t>
            </a:fld>
            <a:endParaRPr lang="en-US" dirty="0"/>
          </a:p>
        </p:txBody>
      </p:sp>
      <p:sp>
        <p:nvSpPr>
          <p:cNvPr id="8" name="Footer Placeholder 7"/>
          <p:cNvSpPr>
            <a:spLocks noGrp="1"/>
          </p:cNvSpPr>
          <p:nvPr>
            <p:ph type="ftr" sz="quarter" idx="11"/>
          </p:nvPr>
        </p:nvSpPr>
        <p:spPr/>
        <p:txBody>
          <a:bodyPr/>
          <a:lstStyle/>
          <a:p>
            <a:r>
              <a:rPr lang="en-US" dirty="0" smtClean="0"/>
              <a:t>Malaysian Tax Foundation / ExRevenue Malaysia</a:t>
            </a:r>
            <a:endParaRPr lang="en-US" dirty="0"/>
          </a:p>
        </p:txBody>
      </p:sp>
      <p:sp>
        <p:nvSpPr>
          <p:cNvPr id="9" name="Slide Number Placeholder 8"/>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2666651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41DBB7-1428-724D-B8BE-0642DAE72CE8}" type="datetime1">
              <a:rPr lang="en-MY" smtClean="0"/>
              <a:t>10/24/14</a:t>
            </a:fld>
            <a:endParaRPr lang="en-US" dirty="0"/>
          </a:p>
        </p:txBody>
      </p:sp>
      <p:sp>
        <p:nvSpPr>
          <p:cNvPr id="4" name="Footer Placeholder 3"/>
          <p:cNvSpPr>
            <a:spLocks noGrp="1"/>
          </p:cNvSpPr>
          <p:nvPr>
            <p:ph type="ftr" sz="quarter" idx="11"/>
          </p:nvPr>
        </p:nvSpPr>
        <p:spPr/>
        <p:txBody>
          <a:bodyPr/>
          <a:lstStyle/>
          <a:p>
            <a:r>
              <a:rPr lang="en-US" dirty="0" smtClean="0"/>
              <a:t>Malaysian Tax Foundation / ExRevenue Malaysia</a:t>
            </a:r>
            <a:endParaRPr lang="en-US" dirty="0"/>
          </a:p>
        </p:txBody>
      </p:sp>
      <p:sp>
        <p:nvSpPr>
          <p:cNvPr id="5" name="Slide Number Placeholder 4"/>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335797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5F3D0-0088-0743-8B27-E567A7A002FD}" type="datetime1">
              <a:rPr lang="en-MY" smtClean="0"/>
              <a:t>10/24/14</a:t>
            </a:fld>
            <a:endParaRPr lang="en-US" dirty="0"/>
          </a:p>
        </p:txBody>
      </p:sp>
      <p:sp>
        <p:nvSpPr>
          <p:cNvPr id="3" name="Footer Placeholder 2"/>
          <p:cNvSpPr>
            <a:spLocks noGrp="1"/>
          </p:cNvSpPr>
          <p:nvPr>
            <p:ph type="ftr" sz="quarter" idx="11"/>
          </p:nvPr>
        </p:nvSpPr>
        <p:spPr/>
        <p:txBody>
          <a:bodyPr/>
          <a:lstStyle/>
          <a:p>
            <a:r>
              <a:rPr lang="en-US" dirty="0" smtClean="0"/>
              <a:t>Malaysian Tax Foundation / ExRevenue Malaysia</a:t>
            </a:r>
            <a:endParaRPr lang="en-US" dirty="0"/>
          </a:p>
        </p:txBody>
      </p:sp>
      <p:sp>
        <p:nvSpPr>
          <p:cNvPr id="4" name="Slide Number Placeholder 3"/>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332548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9055A-48AD-1840-AC94-001335F244B8}" type="datetime1">
              <a:rPr lang="en-MY" smtClean="0"/>
              <a:t>10/24/14</a:t>
            </a:fld>
            <a:endParaRPr lang="en-US" dirty="0"/>
          </a:p>
        </p:txBody>
      </p:sp>
      <p:sp>
        <p:nvSpPr>
          <p:cNvPr id="6" name="Footer Placeholder 5"/>
          <p:cNvSpPr>
            <a:spLocks noGrp="1"/>
          </p:cNvSpPr>
          <p:nvPr>
            <p:ph type="ftr" sz="quarter" idx="11"/>
          </p:nvPr>
        </p:nvSpPr>
        <p:spPr/>
        <p:txBody>
          <a:bodyPr/>
          <a:lstStyle/>
          <a:p>
            <a:r>
              <a:rPr lang="en-US" dirty="0" smtClean="0"/>
              <a:t>Malaysian Tax Foundation / ExRevenue Malaysia</a:t>
            </a:r>
            <a:endParaRPr lang="en-US" dirty="0"/>
          </a:p>
        </p:txBody>
      </p:sp>
      <p:sp>
        <p:nvSpPr>
          <p:cNvPr id="7" name="Slide Number Placeholder 6"/>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2944748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C4D1E-3516-B84D-AD8B-3B48FBC0723F}" type="datetime1">
              <a:rPr lang="en-MY" smtClean="0"/>
              <a:t>10/24/14</a:t>
            </a:fld>
            <a:endParaRPr lang="en-US" dirty="0"/>
          </a:p>
        </p:txBody>
      </p:sp>
      <p:sp>
        <p:nvSpPr>
          <p:cNvPr id="6" name="Footer Placeholder 5"/>
          <p:cNvSpPr>
            <a:spLocks noGrp="1"/>
          </p:cNvSpPr>
          <p:nvPr>
            <p:ph type="ftr" sz="quarter" idx="11"/>
          </p:nvPr>
        </p:nvSpPr>
        <p:spPr/>
        <p:txBody>
          <a:bodyPr/>
          <a:lstStyle/>
          <a:p>
            <a:r>
              <a:rPr lang="en-US" dirty="0" smtClean="0"/>
              <a:t>Malaysian Tax Foundation / ExRevenue Malaysia</a:t>
            </a:r>
            <a:endParaRPr lang="en-US" dirty="0"/>
          </a:p>
        </p:txBody>
      </p:sp>
      <p:sp>
        <p:nvSpPr>
          <p:cNvPr id="7" name="Slide Number Placeholder 6"/>
          <p:cNvSpPr>
            <a:spLocks noGrp="1"/>
          </p:cNvSpPr>
          <p:nvPr>
            <p:ph type="sldNum" sz="quarter" idx="12"/>
          </p:nvPr>
        </p:nvSpPr>
        <p:spPr/>
        <p:txBody>
          <a:bodyPr/>
          <a:lstStyle/>
          <a:p>
            <a:fld id="{F447FD18-4A63-3B43-A8CE-B918904A8C86}" type="slidenum">
              <a:rPr lang="en-US" smtClean="0"/>
              <a:t>‹#›</a:t>
            </a:fld>
            <a:endParaRPr lang="en-US" dirty="0"/>
          </a:p>
        </p:txBody>
      </p:sp>
    </p:spTree>
    <p:extLst>
      <p:ext uri="{BB962C8B-B14F-4D97-AF65-F5344CB8AC3E}">
        <p14:creationId xmlns:p14="http://schemas.microsoft.com/office/powerpoint/2010/main" val="11702714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EE058-DF5F-D54E-A48A-9DD8CF3CAB59}" type="datetime1">
              <a:rPr lang="en-MY" smtClean="0"/>
              <a:t>10/24/14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Malaysian Tax Foundation / ExRevenue Malaysia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7FD18-4A63-3B43-A8CE-B918904A8C86}" type="slidenum">
              <a:rPr lang="en-US" smtClean="0"/>
              <a:t>‹#›</a:t>
            </a:fld>
            <a:endParaRPr lang="en-US" dirty="0"/>
          </a:p>
        </p:txBody>
      </p:sp>
    </p:spTree>
    <p:extLst>
      <p:ext uri="{BB962C8B-B14F-4D97-AF65-F5344CB8AC3E}">
        <p14:creationId xmlns:p14="http://schemas.microsoft.com/office/powerpoint/2010/main" val="4117625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dec.m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BEPS &amp; Malaysia</a:t>
            </a:r>
            <a:br>
              <a:rPr lang="en-US" dirty="0" smtClean="0"/>
            </a:br>
            <a:r>
              <a:rPr lang="en-US" sz="2000" dirty="0" smtClean="0"/>
              <a:t>s9 - Digital Economy &amp; Defining Taxable Presence</a:t>
            </a:r>
            <a:endParaRPr lang="en-US" sz="2000" dirty="0"/>
          </a:p>
        </p:txBody>
      </p:sp>
      <p:sp>
        <p:nvSpPr>
          <p:cNvPr id="3" name="Subtitle 2"/>
          <p:cNvSpPr>
            <a:spLocks noGrp="1"/>
          </p:cNvSpPr>
          <p:nvPr>
            <p:ph type="subTitle" idx="1"/>
          </p:nvPr>
        </p:nvSpPr>
        <p:spPr/>
        <p:txBody>
          <a:bodyPr/>
          <a:lstStyle/>
          <a:p>
            <a:r>
              <a:rPr lang="en-US" dirty="0" smtClean="0"/>
              <a:t>Where Is Malaysia</a:t>
            </a:r>
          </a:p>
          <a:p>
            <a:r>
              <a:rPr lang="en-US" sz="1800" dirty="0" smtClean="0"/>
              <a:t>Not a Member of G20 or OECD</a:t>
            </a:r>
            <a:endParaRPr lang="en-US" sz="1800" dirty="0"/>
          </a:p>
        </p:txBody>
      </p:sp>
      <p:sp>
        <p:nvSpPr>
          <p:cNvPr id="4" name="Date Placeholder 3"/>
          <p:cNvSpPr>
            <a:spLocks noGrp="1"/>
          </p:cNvSpPr>
          <p:nvPr>
            <p:ph type="dt" sz="half" idx="10"/>
          </p:nvPr>
        </p:nvSpPr>
        <p:spPr/>
        <p:txBody>
          <a:bodyPr/>
          <a:lstStyle/>
          <a:p>
            <a:fld id="{2C1B0521-30EE-5844-B5BB-4DD4A0027D37}" type="datetime1">
              <a:rPr lang="en-MY" smtClean="0"/>
              <a:t>10/24/14</a:t>
            </a:fld>
            <a:endParaRPr lang="en-US" dirty="0"/>
          </a:p>
        </p:txBody>
      </p:sp>
      <p:sp>
        <p:nvSpPr>
          <p:cNvPr id="5" name="Footer Placeholder 4"/>
          <p:cNvSpPr>
            <a:spLocks noGrp="1"/>
          </p:cNvSpPr>
          <p:nvPr>
            <p:ph type="ftr" sz="quarter" idx="11"/>
          </p:nvPr>
        </p:nvSpPr>
        <p:spPr>
          <a:xfrm>
            <a:off x="3124199" y="6356350"/>
            <a:ext cx="3894221" cy="365125"/>
          </a:xfrm>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1</a:t>
            </a:fld>
            <a:endParaRPr lang="en-US" dirty="0"/>
          </a:p>
        </p:txBody>
      </p:sp>
    </p:spTree>
    <p:extLst>
      <p:ext uri="{BB962C8B-B14F-4D97-AF65-F5344CB8AC3E}">
        <p14:creationId xmlns:p14="http://schemas.microsoft.com/office/powerpoint/2010/main" val="17836224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smtClean="0"/>
          </a:p>
          <a:p>
            <a:r>
              <a:rPr lang="en-US" dirty="0" smtClean="0"/>
              <a:t>No Ring Fencing of the Digital Economy.</a:t>
            </a:r>
          </a:p>
          <a:p>
            <a:endParaRPr lang="en-US" dirty="0" smtClean="0"/>
          </a:p>
          <a:p>
            <a:r>
              <a:rPr lang="en-US" dirty="0" smtClean="0"/>
              <a:t>Allow the Digital Economy to GROW</a:t>
            </a:r>
          </a:p>
          <a:p>
            <a:endParaRPr lang="en-US" dirty="0"/>
          </a:p>
          <a:p>
            <a:r>
              <a:rPr lang="en-US" dirty="0" smtClean="0"/>
              <a:t>Economic Presence Test Is Important</a:t>
            </a:r>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10</a:t>
            </a:fld>
            <a:endParaRPr lang="en-US" dirty="0"/>
          </a:p>
        </p:txBody>
      </p:sp>
    </p:spTree>
    <p:extLst>
      <p:ext uri="{BB962C8B-B14F-4D97-AF65-F5344CB8AC3E}">
        <p14:creationId xmlns:p14="http://schemas.microsoft.com/office/powerpoint/2010/main" val="21151028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Cloud Applications – Where Do You Want Them?</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smtClean="0"/>
              <a:t>HCM</a:t>
            </a:r>
          </a:p>
          <a:p>
            <a:pPr lvl="1"/>
            <a:r>
              <a:rPr lang="en-US" dirty="0" smtClean="0"/>
              <a:t>Human Capital</a:t>
            </a:r>
          </a:p>
          <a:p>
            <a:pPr lvl="1"/>
            <a:r>
              <a:rPr lang="en-US" dirty="0" smtClean="0"/>
              <a:t>Recruiting</a:t>
            </a:r>
          </a:p>
          <a:p>
            <a:pPr lvl="1"/>
            <a:r>
              <a:rPr lang="en-US" dirty="0" smtClean="0"/>
              <a:t>Talent</a:t>
            </a:r>
          </a:p>
          <a:p>
            <a:r>
              <a:rPr lang="en-US" dirty="0" smtClean="0"/>
              <a:t>CRM</a:t>
            </a:r>
          </a:p>
          <a:p>
            <a:pPr lvl="1"/>
            <a:r>
              <a:rPr lang="en-US" dirty="0" smtClean="0"/>
              <a:t>Sales</a:t>
            </a:r>
          </a:p>
          <a:p>
            <a:pPr lvl="1"/>
            <a:r>
              <a:rPr lang="en-US" dirty="0" smtClean="0"/>
              <a:t>Services</a:t>
            </a:r>
          </a:p>
          <a:p>
            <a:pPr lvl="1"/>
            <a:r>
              <a:rPr lang="en-US" dirty="0" smtClean="0"/>
              <a:t>Marketing</a:t>
            </a:r>
          </a:p>
          <a:p>
            <a:r>
              <a:rPr lang="en-US" dirty="0" smtClean="0"/>
              <a:t>ERP</a:t>
            </a:r>
          </a:p>
          <a:p>
            <a:pPr lvl="1"/>
            <a:r>
              <a:rPr lang="en-US" dirty="0" smtClean="0"/>
              <a:t>Financials</a:t>
            </a:r>
          </a:p>
          <a:p>
            <a:pPr lvl="1"/>
            <a:r>
              <a:rPr lang="en-US" dirty="0" smtClean="0"/>
              <a:t>Procurements</a:t>
            </a:r>
          </a:p>
          <a:p>
            <a:pPr lvl="1"/>
            <a:r>
              <a:rPr lang="en-US" dirty="0" smtClean="0"/>
              <a:t>Projects</a:t>
            </a:r>
          </a:p>
          <a:p>
            <a:pPr lvl="1"/>
            <a:r>
              <a:rPr lang="en-US" dirty="0" smtClean="0"/>
              <a:t>Supply Chain</a:t>
            </a:r>
          </a:p>
          <a:p>
            <a:pPr lvl="1"/>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2</a:t>
            </a:fld>
            <a:endParaRPr lang="en-US" dirty="0"/>
          </a:p>
        </p:txBody>
      </p:sp>
    </p:spTree>
    <p:extLst>
      <p:ext uri="{BB962C8B-B14F-4D97-AF65-F5344CB8AC3E}">
        <p14:creationId xmlns:p14="http://schemas.microsoft.com/office/powerpoint/2010/main" val="252299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1</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b="1" i="1" dirty="0"/>
              <a:t>ACTION </a:t>
            </a:r>
            <a:r>
              <a:rPr lang="en-US" b="1" i="1" dirty="0" smtClean="0"/>
              <a:t>1 - Address </a:t>
            </a:r>
            <a:r>
              <a:rPr lang="en-US" b="1" i="1" dirty="0"/>
              <a:t>the tax challenges of the digital economy </a:t>
            </a:r>
            <a:endParaRPr lang="en-US" dirty="0"/>
          </a:p>
          <a:p>
            <a:pPr algn="just"/>
            <a:endParaRPr lang="en-US" i="1" dirty="0" smtClean="0"/>
          </a:p>
          <a:p>
            <a:pPr algn="just"/>
            <a:r>
              <a:rPr lang="en-US" b="1" i="1" dirty="0" smtClean="0">
                <a:solidFill>
                  <a:srgbClr val="FF0000"/>
                </a:solidFill>
              </a:rPr>
              <a:t>Identify</a:t>
            </a:r>
            <a:r>
              <a:rPr lang="en-US" i="1" dirty="0" smtClean="0"/>
              <a:t> </a:t>
            </a:r>
            <a:r>
              <a:rPr lang="en-US" i="1" dirty="0"/>
              <a:t>the main difficulties that the digital economy poses for the application of </a:t>
            </a:r>
            <a:r>
              <a:rPr lang="en-US" b="1" i="1" dirty="0">
                <a:solidFill>
                  <a:srgbClr val="FF0000"/>
                </a:solidFill>
              </a:rPr>
              <a:t>existing</a:t>
            </a:r>
            <a:r>
              <a:rPr lang="en-US" i="1" dirty="0"/>
              <a:t> international tax rules and </a:t>
            </a:r>
            <a:r>
              <a:rPr lang="en-US" b="1" i="1" dirty="0">
                <a:solidFill>
                  <a:srgbClr val="FF0000"/>
                </a:solidFill>
              </a:rPr>
              <a:t>develop detailed options</a:t>
            </a:r>
            <a:r>
              <a:rPr lang="en-US" i="1" dirty="0"/>
              <a:t> to address these difficulties, taking a holistic approach and considering both direct and indirect taxation. </a:t>
            </a:r>
            <a:endParaRPr lang="en-US" i="1" dirty="0" smtClean="0"/>
          </a:p>
          <a:p>
            <a:pPr algn="just"/>
            <a:r>
              <a:rPr lang="en-US" i="1" dirty="0" smtClean="0"/>
              <a:t>Issues </a:t>
            </a:r>
            <a:r>
              <a:rPr lang="en-US" i="1" dirty="0"/>
              <a:t>to be examined include, but are not limited to, the ability of a company to have a significant digital presence in the economy of another country without being liable to taxation due to the lack of </a:t>
            </a:r>
            <a:r>
              <a:rPr lang="en-US" sz="4500" b="1" i="1" dirty="0"/>
              <a:t>nexus</a:t>
            </a:r>
            <a:r>
              <a:rPr lang="en-US" i="1" dirty="0"/>
              <a:t> under current international rules, the </a:t>
            </a:r>
            <a:r>
              <a:rPr lang="en-US" sz="4500" b="1" i="1" dirty="0"/>
              <a:t>attribution of value created</a:t>
            </a:r>
            <a:r>
              <a:rPr lang="en-US" i="1" dirty="0"/>
              <a:t> from the generation of marketable location-relevant data through the use of digital </a:t>
            </a:r>
            <a:r>
              <a:rPr lang="en-US" dirty="0" smtClean="0"/>
              <a:t> </a:t>
            </a:r>
            <a:r>
              <a:rPr lang="en-US" i="1" dirty="0" smtClean="0"/>
              <a:t>products </a:t>
            </a:r>
            <a:r>
              <a:rPr lang="en-US" i="1" dirty="0"/>
              <a:t>and services, the </a:t>
            </a:r>
            <a:r>
              <a:rPr lang="en-US" sz="4500" b="1" i="1" dirty="0"/>
              <a:t>characterisation</a:t>
            </a:r>
            <a:r>
              <a:rPr lang="en-US" i="1" dirty="0"/>
              <a:t> of income derived from new business models, the application of related source rules, and how to ensure the effective collection of VAT/GST with respect to the cross-border supply of digital goods and services. Such work will require a thorough analysis of the various business models in this sector. </a:t>
            </a:r>
            <a:endParaRPr lang="en-US" dirty="0"/>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3</a:t>
            </a:fld>
            <a:endParaRPr lang="en-US" dirty="0"/>
          </a:p>
        </p:txBody>
      </p:sp>
    </p:spTree>
    <p:extLst>
      <p:ext uri="{BB962C8B-B14F-4D97-AF65-F5344CB8AC3E}">
        <p14:creationId xmlns:p14="http://schemas.microsoft.com/office/powerpoint/2010/main" val="412256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Tax Principles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Sovereignty – the Right to Taxation</a:t>
            </a:r>
          </a:p>
          <a:p>
            <a:r>
              <a:rPr lang="en-US" dirty="0" smtClean="0"/>
              <a:t>Source or Residence Rules</a:t>
            </a:r>
          </a:p>
          <a:p>
            <a:r>
              <a:rPr lang="en-US" dirty="0" smtClean="0"/>
              <a:t>Territorial v Global</a:t>
            </a:r>
          </a:p>
          <a:p>
            <a:r>
              <a:rPr lang="en-US" dirty="0" smtClean="0"/>
              <a:t>Double Tax Treaties</a:t>
            </a:r>
          </a:p>
          <a:p>
            <a:r>
              <a:rPr lang="en-US" dirty="0" smtClean="0"/>
              <a:t>Rule of Law</a:t>
            </a:r>
          </a:p>
          <a:p>
            <a:r>
              <a:rPr lang="en-US" dirty="0" smtClean="0"/>
              <a:t>Common Law</a:t>
            </a:r>
          </a:p>
          <a:p>
            <a:r>
              <a:rPr lang="en-US" dirty="0" smtClean="0"/>
              <a:t>Soft Law</a:t>
            </a:r>
          </a:p>
          <a:p>
            <a:r>
              <a:rPr lang="en-US" dirty="0" smtClean="0"/>
              <a:t>We Do NOT think the Digital Economy should be ring fence.</a:t>
            </a:r>
          </a:p>
          <a:p>
            <a:r>
              <a:rPr lang="en-US" dirty="0" smtClean="0"/>
              <a:t>Level Playing Field – Is It EVER Level?</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4</a:t>
            </a:fld>
            <a:endParaRPr lang="en-US" dirty="0"/>
          </a:p>
        </p:txBody>
      </p:sp>
    </p:spTree>
    <p:extLst>
      <p:ext uri="{BB962C8B-B14F-4D97-AF65-F5344CB8AC3E}">
        <p14:creationId xmlns:p14="http://schemas.microsoft.com/office/powerpoint/2010/main" val="41814476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Basic Malaysian Tax Structure</a:t>
            </a:r>
            <a:endParaRPr lang="en-US" sz="2000" dirty="0"/>
          </a:p>
        </p:txBody>
      </p:sp>
      <p:sp>
        <p:nvSpPr>
          <p:cNvPr id="3" name="Content Placeholder 2"/>
          <p:cNvSpPr>
            <a:spLocks noGrp="1"/>
          </p:cNvSpPr>
          <p:nvPr>
            <p:ph idx="1"/>
          </p:nvPr>
        </p:nvSpPr>
        <p:spPr/>
        <p:txBody>
          <a:bodyPr>
            <a:normAutofit fontScale="92500" lnSpcReduction="20000"/>
          </a:bodyPr>
          <a:lstStyle/>
          <a:p>
            <a:r>
              <a:rPr lang="en-US" dirty="0" smtClean="0"/>
              <a:t>Territorial Scope – income arising in or derived from Malaysia.</a:t>
            </a:r>
          </a:p>
          <a:p>
            <a:r>
              <a:rPr lang="en-US" dirty="0" smtClean="0"/>
              <a:t>Single Tier Tax System</a:t>
            </a:r>
          </a:p>
          <a:p>
            <a:r>
              <a:rPr lang="en-US" dirty="0" smtClean="0"/>
              <a:t>World Class IT Structure</a:t>
            </a:r>
          </a:p>
          <a:p>
            <a:r>
              <a:rPr lang="en-US" dirty="0" smtClean="0"/>
              <a:t>Large No of Tax Treaties</a:t>
            </a:r>
          </a:p>
          <a:p>
            <a:r>
              <a:rPr lang="en-US" dirty="0" smtClean="0"/>
              <a:t>Advanced Rulings &amp; APA</a:t>
            </a:r>
          </a:p>
          <a:p>
            <a:r>
              <a:rPr lang="en-US" dirty="0" smtClean="0"/>
              <a:t>Commonwealth Legal System</a:t>
            </a:r>
          </a:p>
          <a:p>
            <a:r>
              <a:rPr lang="en-US" dirty="0" smtClean="0"/>
              <a:t>Smart Partnership Govt. &amp; Private Sector</a:t>
            </a:r>
          </a:p>
          <a:p>
            <a:r>
              <a:rPr lang="en-US" dirty="0" smtClean="0"/>
              <a:t>Democratic Income Tax System </a:t>
            </a:r>
          </a:p>
          <a:p>
            <a:r>
              <a:rPr lang="en-US" dirty="0" smtClean="0"/>
              <a:t>English Speaking</a:t>
            </a:r>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5</a:t>
            </a:fld>
            <a:endParaRPr lang="en-US" dirty="0"/>
          </a:p>
        </p:txBody>
      </p:sp>
    </p:spTree>
    <p:extLst>
      <p:ext uri="{BB962C8B-B14F-4D97-AF65-F5344CB8AC3E}">
        <p14:creationId xmlns:p14="http://schemas.microsoft.com/office/powerpoint/2010/main" val="13035686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Digital Malaysia</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 </a:t>
            </a:r>
          </a:p>
          <a:p>
            <a:pPr algn="just"/>
            <a:r>
              <a:rPr lang="en-US" dirty="0"/>
              <a:t>Digital Malaysia is a unique programme based on three strategic thrusts. </a:t>
            </a:r>
          </a:p>
          <a:p>
            <a:pPr marL="0" indent="0" algn="just">
              <a:buNone/>
            </a:pPr>
            <a:r>
              <a:rPr lang="en-US" dirty="0"/>
              <a:t> </a:t>
            </a:r>
          </a:p>
          <a:p>
            <a:pPr algn="just"/>
            <a:r>
              <a:rPr lang="en-US" dirty="0"/>
              <a:t>It will create an ecosystem that promotes the pervasive use of ICT in all aspects of the economy to connect communities globally and interact in real time resulting in increased Gross National Income, enhanced productivity and improved standards of living. </a:t>
            </a:r>
          </a:p>
          <a:p>
            <a:pPr marL="0" indent="0" algn="just">
              <a:buNone/>
            </a:pPr>
            <a:r>
              <a:rPr lang="en-US" dirty="0"/>
              <a:t> </a:t>
            </a:r>
          </a:p>
          <a:p>
            <a:pPr algn="just"/>
            <a:r>
              <a:rPr lang="en-US" dirty="0"/>
              <a:t>This will result in a developed digital economy that connects and empowers government, businesses and citizens.</a:t>
            </a:r>
          </a:p>
          <a:p>
            <a:pPr marL="0" indent="0" algn="just">
              <a:buNone/>
            </a:pPr>
            <a:r>
              <a:rPr lang="en-US" dirty="0"/>
              <a:t> </a:t>
            </a:r>
          </a:p>
          <a:p>
            <a:pPr algn="just"/>
            <a:r>
              <a:rPr lang="en-US" dirty="0"/>
              <a:t>The Digital Malaysia programme’s three strategic thrusts will leverage on new and existing initiatives to drive Malaysia towards a digital economy.</a:t>
            </a:r>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6</a:t>
            </a:fld>
            <a:endParaRPr lang="en-US" dirty="0"/>
          </a:p>
        </p:txBody>
      </p:sp>
    </p:spTree>
    <p:extLst>
      <p:ext uri="{BB962C8B-B14F-4D97-AF65-F5344CB8AC3E}">
        <p14:creationId xmlns:p14="http://schemas.microsoft.com/office/powerpoint/2010/main" val="18331581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Of Guarantee</a:t>
            </a:r>
            <a:endParaRPr lang="en-US" dirty="0"/>
          </a:p>
        </p:txBody>
      </p:sp>
      <p:sp>
        <p:nvSpPr>
          <p:cNvPr id="3" name="Content Placeholder 2"/>
          <p:cNvSpPr>
            <a:spLocks noGrp="1"/>
          </p:cNvSpPr>
          <p:nvPr>
            <p:ph idx="1"/>
          </p:nvPr>
        </p:nvSpPr>
        <p:spPr>
          <a:xfrm>
            <a:off x="457200" y="1283370"/>
            <a:ext cx="8229600" cy="4829426"/>
          </a:xfrm>
        </p:spPr>
        <p:txBody>
          <a:bodyPr>
            <a:normAutofit fontScale="32500" lnSpcReduction="20000"/>
          </a:bodyPr>
          <a:lstStyle/>
          <a:p>
            <a:pPr marL="0" indent="0" algn="just">
              <a:buNone/>
            </a:pPr>
            <a:endParaRPr lang="en-US" dirty="0"/>
          </a:p>
          <a:p>
            <a:pPr marL="0" lvl="0" indent="0" algn="just">
              <a:buNone/>
            </a:pPr>
            <a:r>
              <a:rPr lang="en-US" sz="6200" dirty="0"/>
              <a:t>Provide a world-class physical and information </a:t>
            </a:r>
            <a:r>
              <a:rPr lang="en-US" sz="6200" dirty="0">
                <a:solidFill>
                  <a:srgbClr val="FF0000"/>
                </a:solidFill>
              </a:rPr>
              <a:t>infrastructure</a:t>
            </a:r>
            <a:r>
              <a:rPr lang="en-US" sz="6200" dirty="0"/>
              <a:t>.</a:t>
            </a:r>
          </a:p>
          <a:p>
            <a:pPr marL="0" lvl="0" indent="0" algn="just">
              <a:buNone/>
            </a:pPr>
            <a:r>
              <a:rPr lang="en-US" sz="6200" dirty="0" smtClean="0"/>
              <a:t>Allow </a:t>
            </a:r>
            <a:r>
              <a:rPr lang="en-US" sz="6200" dirty="0"/>
              <a:t>unrestricted employment of local and foreign </a:t>
            </a:r>
            <a:r>
              <a:rPr lang="en-US" sz="6200" dirty="0">
                <a:solidFill>
                  <a:srgbClr val="FF0000"/>
                </a:solidFill>
              </a:rPr>
              <a:t>knowledge workers</a:t>
            </a:r>
            <a:r>
              <a:rPr lang="en-US" sz="6200" dirty="0"/>
              <a:t>.</a:t>
            </a:r>
          </a:p>
          <a:p>
            <a:pPr marL="0" lvl="0" indent="0" algn="just">
              <a:buNone/>
            </a:pPr>
            <a:r>
              <a:rPr lang="en-US" sz="6200" dirty="0" smtClean="0"/>
              <a:t>Ensure </a:t>
            </a:r>
            <a:r>
              <a:rPr lang="en-US" sz="6200" dirty="0">
                <a:solidFill>
                  <a:srgbClr val="FF0000"/>
                </a:solidFill>
              </a:rPr>
              <a:t>freedom of ownership</a:t>
            </a:r>
            <a:r>
              <a:rPr lang="en-US" sz="6200" dirty="0"/>
              <a:t> by exempting companies with MSC Malaysia status from local ownership requirements.</a:t>
            </a:r>
          </a:p>
          <a:p>
            <a:pPr marL="0" lvl="0" indent="0" algn="just">
              <a:buNone/>
            </a:pPr>
            <a:r>
              <a:rPr lang="en-US" sz="6200" dirty="0" smtClean="0"/>
              <a:t>Give </a:t>
            </a:r>
            <a:r>
              <a:rPr lang="en-US" sz="6200" dirty="0"/>
              <a:t>the freedom to </a:t>
            </a:r>
            <a:r>
              <a:rPr lang="en-US" sz="6200" dirty="0">
                <a:solidFill>
                  <a:srgbClr val="FF0000"/>
                </a:solidFill>
              </a:rPr>
              <a:t>source capital</a:t>
            </a:r>
            <a:r>
              <a:rPr lang="en-US" sz="6200" dirty="0"/>
              <a:t> globally for MSC Malaysia infrastructure, and the right to</a:t>
            </a:r>
          </a:p>
          <a:p>
            <a:pPr marL="0" lvl="0" indent="0" algn="just">
              <a:buNone/>
            </a:pPr>
            <a:r>
              <a:rPr lang="en-US" sz="6200" dirty="0" smtClean="0"/>
              <a:t>Provide </a:t>
            </a:r>
            <a:r>
              <a:rPr lang="en-US" sz="6200" dirty="0"/>
              <a:t>competitive financial incentives, including pioneer status which gives </a:t>
            </a:r>
            <a:r>
              <a:rPr lang="en-US" sz="6200" dirty="0">
                <a:solidFill>
                  <a:srgbClr val="FF0000"/>
                </a:solidFill>
              </a:rPr>
              <a:t>100% tax exemption for up to 10 years</a:t>
            </a:r>
            <a:r>
              <a:rPr lang="en-US" sz="6200" dirty="0"/>
              <a:t> or an Investment Tax Allowance for up to 5 years, and no duties on import of multimedia equipment.</a:t>
            </a:r>
          </a:p>
          <a:p>
            <a:pPr marL="0" lvl="0" indent="0" algn="just">
              <a:buNone/>
            </a:pPr>
            <a:r>
              <a:rPr lang="en-US" sz="6200" dirty="0" smtClean="0"/>
              <a:t>Become </a:t>
            </a:r>
            <a:r>
              <a:rPr lang="en-US" sz="6200" dirty="0"/>
              <a:t>a regional leader in </a:t>
            </a:r>
            <a:r>
              <a:rPr lang="en-US" sz="6200" dirty="0">
                <a:solidFill>
                  <a:srgbClr val="FF0000"/>
                </a:solidFill>
              </a:rPr>
              <a:t>intellectual property protection and </a:t>
            </a:r>
            <a:r>
              <a:rPr lang="en-US" sz="6200" dirty="0" smtClean="0">
                <a:solidFill>
                  <a:srgbClr val="FF0000"/>
                </a:solidFill>
              </a:rPr>
              <a:t>cyber laws</a:t>
            </a:r>
            <a:r>
              <a:rPr lang="en-US" sz="6200" dirty="0" smtClean="0"/>
              <a:t>.</a:t>
            </a:r>
            <a:endParaRPr lang="en-US" sz="6200" dirty="0"/>
          </a:p>
          <a:p>
            <a:pPr marL="0" lvl="0" indent="0" algn="just">
              <a:buNone/>
            </a:pPr>
            <a:r>
              <a:rPr lang="en-US" sz="6200" dirty="0" smtClean="0"/>
              <a:t>Ensure </a:t>
            </a:r>
            <a:r>
              <a:rPr lang="en-US" sz="6200" dirty="0"/>
              <a:t>no Internet censorship.</a:t>
            </a:r>
          </a:p>
          <a:p>
            <a:pPr marL="0" lvl="0" indent="0" algn="just">
              <a:buNone/>
            </a:pPr>
            <a:r>
              <a:rPr lang="en-US" sz="6200" dirty="0" smtClean="0"/>
              <a:t>Provide </a:t>
            </a:r>
            <a:r>
              <a:rPr lang="en-US" sz="6200" dirty="0"/>
              <a:t>globally </a:t>
            </a:r>
            <a:r>
              <a:rPr lang="en-US" sz="6200" dirty="0">
                <a:solidFill>
                  <a:srgbClr val="FF0000"/>
                </a:solidFill>
              </a:rPr>
              <a:t>competitive telecommunications tariffs</a:t>
            </a:r>
            <a:r>
              <a:rPr lang="en-US" sz="6200" dirty="0"/>
              <a:t>.</a:t>
            </a:r>
          </a:p>
          <a:p>
            <a:pPr marL="0" lvl="0" indent="0" algn="just">
              <a:buNone/>
            </a:pPr>
            <a:r>
              <a:rPr lang="en-US" sz="6200" dirty="0" smtClean="0"/>
              <a:t>Tender </a:t>
            </a:r>
            <a:r>
              <a:rPr lang="en-US" sz="6200" dirty="0"/>
              <a:t>key MSC Malaysia infrastructure </a:t>
            </a:r>
            <a:r>
              <a:rPr lang="en-US" sz="6200" dirty="0">
                <a:solidFill>
                  <a:srgbClr val="FF0000"/>
                </a:solidFill>
              </a:rPr>
              <a:t>contracts</a:t>
            </a:r>
            <a:r>
              <a:rPr lang="en-US" sz="6200" dirty="0"/>
              <a:t> to leading companies willing to use the MSC Malaysia as their regional hub.</a:t>
            </a:r>
          </a:p>
          <a:p>
            <a:pPr marL="0" lvl="0" indent="0" algn="just">
              <a:buNone/>
            </a:pPr>
            <a:r>
              <a:rPr lang="en-US" sz="6200" dirty="0" smtClean="0"/>
              <a:t>Provide </a:t>
            </a:r>
            <a:r>
              <a:rPr lang="en-US" sz="6200" dirty="0"/>
              <a:t>an effective </a:t>
            </a:r>
            <a:r>
              <a:rPr lang="en-US" sz="6200" dirty="0">
                <a:solidFill>
                  <a:srgbClr val="FF0000"/>
                </a:solidFill>
              </a:rPr>
              <a:t>one-stop agency</a:t>
            </a:r>
            <a:r>
              <a:rPr lang="en-US" sz="6200" dirty="0"/>
              <a:t> </a:t>
            </a:r>
            <a:r>
              <a:rPr lang="en-US" sz="6200" dirty="0" smtClean="0"/>
              <a:t>– </a:t>
            </a:r>
            <a:r>
              <a:rPr lang="en-US" sz="6200" dirty="0">
                <a:hlinkClick r:id="rId2"/>
              </a:rPr>
              <a:t>MDeC</a:t>
            </a:r>
            <a:r>
              <a:rPr lang="en-US" sz="6200" dirty="0" smtClean="0"/>
              <a:t>.</a:t>
            </a:r>
            <a:endParaRPr lang="en-US" sz="6200"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7</a:t>
            </a:fld>
            <a:endParaRPr lang="en-US" dirty="0"/>
          </a:p>
        </p:txBody>
      </p:sp>
    </p:spTree>
    <p:extLst>
      <p:ext uri="{BB962C8B-B14F-4D97-AF65-F5344CB8AC3E}">
        <p14:creationId xmlns:p14="http://schemas.microsoft.com/office/powerpoint/2010/main" val="21162368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Tax Challenges In the Digital Economy</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sz="2800" dirty="0"/>
          </a:p>
          <a:p>
            <a:pPr lvl="0"/>
            <a:r>
              <a:rPr lang="en-US" b="1" dirty="0"/>
              <a:t>T</a:t>
            </a:r>
            <a:r>
              <a:rPr lang="en-US" b="1" dirty="0" smtClean="0"/>
              <a:t>he tax challenges </a:t>
            </a:r>
            <a:r>
              <a:rPr lang="en-US" b="1" dirty="0"/>
              <a:t>that the digital economy raises for direct taxation, with respect to </a:t>
            </a:r>
            <a:endParaRPr lang="en-US" sz="5400" dirty="0"/>
          </a:p>
          <a:p>
            <a:pPr lvl="1"/>
            <a:r>
              <a:rPr lang="en-US" b="1" dirty="0"/>
              <a:t>nexus</a:t>
            </a:r>
            <a:r>
              <a:rPr lang="en-US" sz="1400" b="1" dirty="0"/>
              <a:t>, </a:t>
            </a:r>
            <a:endParaRPr lang="en-US" dirty="0"/>
          </a:p>
          <a:p>
            <a:pPr lvl="1"/>
            <a:r>
              <a:rPr lang="en-US" sz="1400" b="1" dirty="0"/>
              <a:t>the </a:t>
            </a:r>
            <a:r>
              <a:rPr lang="en-US" b="1" dirty="0"/>
              <a:t>tax treatment of data</a:t>
            </a:r>
            <a:r>
              <a:rPr lang="en-US" sz="1400" b="1" dirty="0"/>
              <a:t>, and </a:t>
            </a:r>
            <a:endParaRPr lang="en-US" dirty="0"/>
          </a:p>
          <a:p>
            <a:pPr lvl="1"/>
            <a:r>
              <a:rPr lang="en-US" sz="4800" b="1" dirty="0"/>
              <a:t>characterisation of payments</a:t>
            </a:r>
            <a:r>
              <a:rPr lang="en-US" b="1" dirty="0"/>
              <a:t> made under new business models. </a:t>
            </a:r>
            <a:endParaRPr lang="en-US" sz="4800" dirty="0"/>
          </a:p>
          <a:p>
            <a:endParaRPr lang="en-US" sz="5400" dirty="0"/>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8</a:t>
            </a:fld>
            <a:endParaRPr lang="en-US" dirty="0"/>
          </a:p>
        </p:txBody>
      </p:sp>
    </p:spTree>
    <p:extLst>
      <p:ext uri="{BB962C8B-B14F-4D97-AF65-F5344CB8AC3E}">
        <p14:creationId xmlns:p14="http://schemas.microsoft.com/office/powerpoint/2010/main" val="4265920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Nexus</a:t>
            </a:r>
            <a:endParaRPr lang="en-US" dirty="0"/>
          </a:p>
        </p:txBody>
      </p:sp>
      <p:sp>
        <p:nvSpPr>
          <p:cNvPr id="3" name="Content Placeholder 2"/>
          <p:cNvSpPr>
            <a:spLocks noGrp="1"/>
          </p:cNvSpPr>
          <p:nvPr>
            <p:ph idx="1"/>
          </p:nvPr>
        </p:nvSpPr>
        <p:spPr>
          <a:xfrm>
            <a:off x="457200" y="1270000"/>
            <a:ext cx="8229600" cy="4856163"/>
          </a:xfrm>
        </p:spPr>
        <p:txBody>
          <a:bodyPr>
            <a:normAutofit fontScale="62500" lnSpcReduction="20000"/>
          </a:bodyPr>
          <a:lstStyle/>
          <a:p>
            <a:pPr lvl="2" algn="just"/>
            <a:r>
              <a:rPr lang="en-US" sz="2600" b="1" dirty="0"/>
              <a:t>Nexus and the Ability to have a Significant Presence without Being Liable to Tax</a:t>
            </a:r>
            <a:r>
              <a:rPr lang="en-US" b="1" dirty="0"/>
              <a:t> </a:t>
            </a:r>
            <a:endParaRPr lang="en-US" dirty="0"/>
          </a:p>
          <a:p>
            <a:pPr marL="0" indent="0" algn="just">
              <a:buNone/>
            </a:pPr>
            <a:endParaRPr lang="en-US" sz="4400" dirty="0"/>
          </a:p>
          <a:p>
            <a:pPr lvl="2" algn="just"/>
            <a:r>
              <a:rPr lang="en-US" dirty="0"/>
              <a:t>Advances in digital technology have not changed the fundamental nature of the core activities that businesses carry out as part of a business model to generate profits. </a:t>
            </a:r>
            <a:endParaRPr lang="en-US" sz="4400" dirty="0"/>
          </a:p>
          <a:p>
            <a:pPr lvl="2" algn="just"/>
            <a:endParaRPr lang="en-US" dirty="0" smtClean="0"/>
          </a:p>
          <a:p>
            <a:pPr lvl="2" algn="just"/>
            <a:r>
              <a:rPr lang="en-US" dirty="0" smtClean="0"/>
              <a:t>Businesses </a:t>
            </a:r>
            <a:r>
              <a:rPr lang="en-US" dirty="0"/>
              <a:t>still need to source and acquire inputs; create or add value; and sell to customers to generate income. </a:t>
            </a:r>
            <a:endParaRPr lang="en-US" sz="4400" dirty="0"/>
          </a:p>
          <a:p>
            <a:pPr lvl="2" algn="just"/>
            <a:endParaRPr lang="en-US" dirty="0" smtClean="0"/>
          </a:p>
          <a:p>
            <a:pPr lvl="2" algn="just"/>
            <a:r>
              <a:rPr lang="en-US" dirty="0" smtClean="0"/>
              <a:t>To </a:t>
            </a:r>
            <a:r>
              <a:rPr lang="en-US" dirty="0"/>
              <a:t>support their sales activities, businesses have always needed to carry out activities such as market research, marketing and advertising, and customer support. </a:t>
            </a:r>
            <a:endParaRPr lang="en-US" sz="4400" dirty="0"/>
          </a:p>
          <a:p>
            <a:pPr lvl="2" algn="just"/>
            <a:endParaRPr lang="en-US" dirty="0" smtClean="0"/>
          </a:p>
          <a:p>
            <a:pPr lvl="2" algn="just"/>
            <a:r>
              <a:rPr lang="en-US" dirty="0" smtClean="0"/>
              <a:t>Digital </a:t>
            </a:r>
            <a:r>
              <a:rPr lang="en-US" dirty="0"/>
              <a:t>technology has, however, had significant impact on how these activities are carried out, by enhancing the ability to carry out activities remotely, increasing the speed at which information can be processed, analysed and utilised, and, because distance forms less of a barrier to trade, expanding the number of potential customers that can be targeted and reached. </a:t>
            </a:r>
            <a:endParaRPr lang="en-US" sz="4400" dirty="0"/>
          </a:p>
          <a:p>
            <a:pPr lvl="2" algn="just"/>
            <a:endParaRPr lang="en-US" dirty="0" smtClean="0"/>
          </a:p>
          <a:p>
            <a:pPr lvl="2" algn="just"/>
            <a:r>
              <a:rPr lang="en-US" dirty="0" smtClean="0"/>
              <a:t>The </a:t>
            </a:r>
            <a:r>
              <a:rPr lang="en-US" dirty="0"/>
              <a:t>growth of a customer base no longer needs the level of infrastructure that would have been needed in a ‘pre-digital’ age; investment in infrastructure can be leveraged to access far more customers than before.</a:t>
            </a:r>
            <a:endParaRPr lang="en-US" sz="4400" dirty="0"/>
          </a:p>
          <a:p>
            <a:pPr algn="just"/>
            <a:r>
              <a:rPr lang="en-US" dirty="0"/>
              <a:t> </a:t>
            </a:r>
            <a:endParaRPr lang="en-US" sz="5400" dirty="0"/>
          </a:p>
          <a:p>
            <a:endParaRPr lang="en-US" dirty="0"/>
          </a:p>
        </p:txBody>
      </p:sp>
      <p:sp>
        <p:nvSpPr>
          <p:cNvPr id="4" name="Date Placeholder 3"/>
          <p:cNvSpPr>
            <a:spLocks noGrp="1"/>
          </p:cNvSpPr>
          <p:nvPr>
            <p:ph type="dt" sz="half" idx="10"/>
          </p:nvPr>
        </p:nvSpPr>
        <p:spPr/>
        <p:txBody>
          <a:bodyPr/>
          <a:lstStyle/>
          <a:p>
            <a:fld id="{8C47925C-679F-7446-881F-BA86788BB923}" type="datetime1">
              <a:rPr lang="en-MY" smtClean="0"/>
              <a:t>10/24/14</a:t>
            </a:fld>
            <a:endParaRPr lang="en-US" dirty="0"/>
          </a:p>
        </p:txBody>
      </p:sp>
      <p:sp>
        <p:nvSpPr>
          <p:cNvPr id="5" name="Footer Placeholder 4"/>
          <p:cNvSpPr>
            <a:spLocks noGrp="1"/>
          </p:cNvSpPr>
          <p:nvPr>
            <p:ph type="ftr" sz="quarter" idx="11"/>
          </p:nvPr>
        </p:nvSpPr>
        <p:spPr/>
        <p:txBody>
          <a:bodyPr/>
          <a:lstStyle/>
          <a:p>
            <a:r>
              <a:rPr lang="en-US" dirty="0" smtClean="0"/>
              <a:t>Malaysian Tax Foundation / ExRevenue Malaysia</a:t>
            </a:r>
            <a:endParaRPr lang="en-US" dirty="0"/>
          </a:p>
        </p:txBody>
      </p:sp>
      <p:sp>
        <p:nvSpPr>
          <p:cNvPr id="6" name="Slide Number Placeholder 5"/>
          <p:cNvSpPr>
            <a:spLocks noGrp="1"/>
          </p:cNvSpPr>
          <p:nvPr>
            <p:ph type="sldNum" sz="quarter" idx="12"/>
          </p:nvPr>
        </p:nvSpPr>
        <p:spPr/>
        <p:txBody>
          <a:bodyPr/>
          <a:lstStyle/>
          <a:p>
            <a:fld id="{F447FD18-4A63-3B43-A8CE-B918904A8C86}" type="slidenum">
              <a:rPr lang="en-US" smtClean="0"/>
              <a:t>9</a:t>
            </a:fld>
            <a:endParaRPr lang="en-US" dirty="0"/>
          </a:p>
        </p:txBody>
      </p:sp>
    </p:spTree>
    <p:extLst>
      <p:ext uri="{BB962C8B-B14F-4D97-AF65-F5344CB8AC3E}">
        <p14:creationId xmlns:p14="http://schemas.microsoft.com/office/powerpoint/2010/main" val="41892193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TotalTime>
  <Words>799</Words>
  <Application>Microsoft Macintosh PowerPoint</Application>
  <PresentationFormat>On-screen Show (4:3)</PresentationFormat>
  <Paragraphs>119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BEPS &amp; Malaysia s9 - Digital Economy &amp; Defining Taxable Presence</vt:lpstr>
      <vt:lpstr>Cloud Applications – Where Do You Want Them?</vt:lpstr>
      <vt:lpstr>Action 1</vt:lpstr>
      <vt:lpstr>Basic Tax Principles</vt:lpstr>
      <vt:lpstr>Basic Malaysian Tax Structure</vt:lpstr>
      <vt:lpstr>What Is Digital Malaysia</vt:lpstr>
      <vt:lpstr>Bill Of Guarantee</vt:lpstr>
      <vt:lpstr>Tax Challenges In the Digital Economy</vt:lpstr>
      <vt:lpstr>Nexus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BEPS &amp; Malaysia</dc:title>
  <dc:creator>ExRevenue Bekas Pegawai HASIL</dc:creator>
  <cp:lastModifiedBy>ExRevenue Bekas Pegawai HASIL</cp:lastModifiedBy>
  <cp:revision>15</cp:revision>
  <dcterms:created xsi:type="dcterms:W3CDTF">2014-10-23T10:44:57Z</dcterms:created>
  <dcterms:modified xsi:type="dcterms:W3CDTF">2014-10-24T06:23:57Z</dcterms:modified>
</cp:coreProperties>
</file>