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143F05-CFFA-4BFF-9280-F63B649D2AA2}" type="datetimeFigureOut">
              <a:rPr lang="en-PH" smtClean="0"/>
              <a:t>10/16/2014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E1A6D1-296B-4EB8-87D0-62887E227C9E}" type="slidenum">
              <a:rPr lang="en-PH" smtClean="0"/>
              <a:t>‹#›</a:t>
            </a:fld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PH" dirty="0" smtClean="0"/>
              <a:t>BEPS Philippine Scenario</a:t>
            </a:r>
            <a:endParaRPr lang="en-P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H" dirty="0" smtClean="0"/>
          </a:p>
          <a:p>
            <a:r>
              <a:rPr lang="en-PH" i="1" dirty="0" smtClean="0"/>
              <a:t>By Euney Marie J. Mata-Perez</a:t>
            </a:r>
          </a:p>
          <a:p>
            <a:r>
              <a:rPr lang="en-PH" i="1" dirty="0" smtClean="0"/>
              <a:t>Managing Partner, Mata-Perez&amp; Francisco</a:t>
            </a:r>
            <a:endParaRPr lang="en-PH" i="1" dirty="0"/>
          </a:p>
        </p:txBody>
      </p:sp>
    </p:spTree>
    <p:extLst>
      <p:ext uri="{BB962C8B-B14F-4D97-AF65-F5344CB8AC3E}">
        <p14:creationId xmlns:p14="http://schemas.microsoft.com/office/powerpoint/2010/main" val="248052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2800" dirty="0" smtClean="0"/>
              <a:t>No clear rules</a:t>
            </a:r>
          </a:p>
          <a:p>
            <a:r>
              <a:rPr lang="en-PH" sz="2800" dirty="0" smtClean="0"/>
              <a:t>BIR issuances are revenue driven</a:t>
            </a:r>
          </a:p>
          <a:p>
            <a:r>
              <a:rPr lang="en-PH" sz="2800" dirty="0" smtClean="0"/>
              <a:t>BIR issuances have been challenged in courts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Philippine Scenario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50221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2800" dirty="0" smtClean="0"/>
              <a:t>Section 50 – </a:t>
            </a:r>
          </a:p>
          <a:p>
            <a:r>
              <a:rPr lang="en-PH" sz="2800" dirty="0"/>
              <a:t>A</a:t>
            </a:r>
            <a:r>
              <a:rPr lang="en-PH" sz="2800" dirty="0" smtClean="0"/>
              <a:t>uthorizes the Commissioner of Internal Revenue to place a controlled taxpayer on a tax parity with uncontrolled taxpayer</a:t>
            </a:r>
          </a:p>
          <a:p>
            <a:r>
              <a:rPr lang="en-PH" sz="2800" dirty="0" smtClean="0"/>
              <a:t>CIR is authorized to </a:t>
            </a:r>
            <a:r>
              <a:rPr lang="en-PH" sz="2800" i="1" dirty="0" smtClean="0"/>
              <a:t>distribute, apportion and allocate </a:t>
            </a:r>
            <a:r>
              <a:rPr lang="en-PH" sz="2800" dirty="0" smtClean="0"/>
              <a:t>income items and deductions</a:t>
            </a:r>
          </a:p>
          <a:p>
            <a:r>
              <a:rPr lang="en-PH" sz="2800" dirty="0" smtClean="0"/>
              <a:t>Note:  No power to impute (CIR v. </a:t>
            </a:r>
            <a:r>
              <a:rPr lang="en-PH" sz="2800" dirty="0" err="1" smtClean="0"/>
              <a:t>Filinvest</a:t>
            </a:r>
            <a:r>
              <a:rPr lang="en-PH" sz="2800" dirty="0" smtClean="0"/>
              <a:t>)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Tax Code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46041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PH" sz="2800" dirty="0" smtClean="0"/>
              <a:t>Promulgated in January 2013</a:t>
            </a:r>
          </a:p>
          <a:p>
            <a:r>
              <a:rPr lang="en-PH" sz="2800" dirty="0" smtClean="0"/>
              <a:t>Aligned with OECD guidelines – arm’s length standard</a:t>
            </a:r>
          </a:p>
          <a:p>
            <a:r>
              <a:rPr lang="en-PH" sz="2800" dirty="0" smtClean="0"/>
              <a:t>Adopts OECD methods (CUP, RPM, CPM PSM and TNMM)</a:t>
            </a:r>
          </a:p>
          <a:p>
            <a:r>
              <a:rPr lang="en-PH" sz="2800" dirty="0" smtClean="0"/>
              <a:t>Not fully </a:t>
            </a:r>
            <a:r>
              <a:rPr lang="en-PH" sz="2800" dirty="0" smtClean="0"/>
              <a:t>implemented; no clear precedents yet</a:t>
            </a:r>
            <a:endParaRPr lang="en-PH" sz="2800" dirty="0" smtClean="0"/>
          </a:p>
          <a:p>
            <a:r>
              <a:rPr lang="en-PH" sz="2800" dirty="0" smtClean="0"/>
              <a:t>APA regulations still to be promulgated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Transfer Pricing Regulations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04741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PH" sz="2800" dirty="0" smtClean="0"/>
              <a:t>Airline Decisions – Issuance of the ticket is the activity which produces the income. (Note:  airlines have no landing rights)</a:t>
            </a:r>
          </a:p>
          <a:p>
            <a:r>
              <a:rPr lang="en-PH" sz="2800" dirty="0" smtClean="0"/>
              <a:t>Crucial in determining source of income and status of taxpayer (resident v. non-resident)</a:t>
            </a:r>
          </a:p>
          <a:p>
            <a:r>
              <a:rPr lang="en-PH" sz="2800" dirty="0" smtClean="0"/>
              <a:t>Recent CTA decision:  the activity which produced the income is the undertaking of providing satellite communication time.</a:t>
            </a:r>
          </a:p>
          <a:p>
            <a:endParaRPr lang="en-P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Permanent Establishment/Source Rules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47320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2800" dirty="0" smtClean="0"/>
              <a:t>Submission of proof of exemption</a:t>
            </a:r>
          </a:p>
          <a:p>
            <a:r>
              <a:rPr lang="en-PH" sz="2800" dirty="0" smtClean="0"/>
              <a:t>Higher disclosure requirements </a:t>
            </a:r>
          </a:p>
          <a:p>
            <a:pPr lvl="1"/>
            <a:r>
              <a:rPr lang="en-PH" sz="2800" dirty="0"/>
              <a:t>A</a:t>
            </a:r>
            <a:r>
              <a:rPr lang="en-PH" sz="2800" dirty="0" smtClean="0"/>
              <a:t>dministratively difficult to comply</a:t>
            </a:r>
          </a:p>
          <a:p>
            <a:pPr lvl="1"/>
            <a:r>
              <a:rPr lang="en-PH" sz="2800" dirty="0" smtClean="0"/>
              <a:t>Could violate data secrecy and bank secrecy rules</a:t>
            </a:r>
          </a:p>
          <a:p>
            <a:pPr lvl="1"/>
            <a:r>
              <a:rPr lang="en-PH" sz="2800" dirty="0" smtClean="0"/>
              <a:t>TRO issued by the Supreme Court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PH" dirty="0" smtClean="0"/>
              <a:t>Recent Withholding Taxes Regulations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4960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2800" dirty="0" smtClean="0"/>
              <a:t>BIR:  Requires the filing of tax treaty relief application before each transaction</a:t>
            </a:r>
          </a:p>
          <a:p>
            <a:pPr marL="0" indent="0">
              <a:buNone/>
            </a:pPr>
            <a:endParaRPr lang="en-PH" sz="2800" dirty="0" smtClean="0"/>
          </a:p>
          <a:p>
            <a:r>
              <a:rPr lang="en-PH" sz="2800" dirty="0" smtClean="0"/>
              <a:t>Supreme Court:  Tax treaty obligations take precedence over revenue regulations</a:t>
            </a:r>
            <a:endParaRPr lang="en-PH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Anti-Treaty Shopping Provisions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437991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495800" y="609600"/>
            <a:ext cx="4199467" cy="5562600"/>
          </a:xfrm>
        </p:spPr>
        <p:txBody>
          <a:bodyPr/>
          <a:lstStyle/>
          <a:p>
            <a:r>
              <a:rPr lang="en-PH" dirty="0" smtClean="0"/>
              <a:t>Euney Marie J. Mata-Perez is </a:t>
            </a:r>
            <a:r>
              <a:rPr lang="en-PH" dirty="0" smtClean="0"/>
              <a:t>a CPA-lawyer and is the </a:t>
            </a:r>
            <a:r>
              <a:rPr lang="en-PH" dirty="0" smtClean="0"/>
              <a:t>managing partner of Mata-Perez &amp; Francisco.  She has more than 21 years of experience of handling various aspects of tax, corporate and special projects practice.  She is a past president of the Tax Management Association of the Philippines and has been identified as one of the leading tax practitioners and corporate lawyer in the Philippines. </a:t>
            </a:r>
          </a:p>
          <a:p>
            <a:endParaRPr lang="en-PH" dirty="0"/>
          </a:p>
          <a:p>
            <a:r>
              <a:rPr lang="en-PH" dirty="0" smtClean="0"/>
              <a:t>ejmata-perez@mpfcounsels.com</a:t>
            </a:r>
            <a:endParaRPr lang="en-PH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63146"/>
            <a:ext cx="1676400" cy="2175454"/>
          </a:xfrm>
        </p:spPr>
      </p:pic>
    </p:spTree>
    <p:extLst>
      <p:ext uri="{BB962C8B-B14F-4D97-AF65-F5344CB8AC3E}">
        <p14:creationId xmlns:p14="http://schemas.microsoft.com/office/powerpoint/2010/main" val="3118614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30</TotalTime>
  <Words>312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BEPS Philippine Scenario</vt:lpstr>
      <vt:lpstr>Philippine Scenario</vt:lpstr>
      <vt:lpstr>Tax Code</vt:lpstr>
      <vt:lpstr>Transfer Pricing Regulations</vt:lpstr>
      <vt:lpstr>Permanent Establishment/Source Rules</vt:lpstr>
      <vt:lpstr>Recent Withholding Taxes Regulations</vt:lpstr>
      <vt:lpstr>Anti-Treaty Shopping Provisions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BEPS Philippine Scenario</dc:title>
  <dc:creator>EMP</dc:creator>
  <cp:lastModifiedBy>EMP</cp:lastModifiedBy>
  <cp:revision>5</cp:revision>
  <dcterms:created xsi:type="dcterms:W3CDTF">2014-10-15T08:51:14Z</dcterms:created>
  <dcterms:modified xsi:type="dcterms:W3CDTF">2014-10-16T03:36:30Z</dcterms:modified>
</cp:coreProperties>
</file>