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handoutMasterIdLst>
    <p:handoutMasterId r:id="rId19"/>
  </p:handoutMasterIdLst>
  <p:sldIdLst>
    <p:sldId id="257" r:id="rId2"/>
    <p:sldId id="258" r:id="rId3"/>
    <p:sldId id="260" r:id="rId4"/>
    <p:sldId id="261" r:id="rId5"/>
    <p:sldId id="262" r:id="rId6"/>
    <p:sldId id="275" r:id="rId7"/>
    <p:sldId id="263" r:id="rId8"/>
    <p:sldId id="264" r:id="rId9"/>
    <p:sldId id="265" r:id="rId10"/>
    <p:sldId id="266" r:id="rId11"/>
    <p:sldId id="267" r:id="rId12"/>
    <p:sldId id="270" r:id="rId13"/>
    <p:sldId id="272" r:id="rId14"/>
    <p:sldId id="276" r:id="rId15"/>
    <p:sldId id="277" r:id="rId16"/>
    <p:sldId id="273" r:id="rId17"/>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AU"/>
          </a:p>
        </p:txBody>
      </p:sp>
      <p:sp>
        <p:nvSpPr>
          <p:cNvPr id="3" name="日期版面配置區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93EB09A7-A071-47D5-A794-5654F6148A10}" type="datetimeFigureOut">
              <a:rPr lang="en-AU" smtClean="0"/>
              <a:t>14/10/2014</a:t>
            </a:fld>
            <a:endParaRPr lang="en-AU"/>
          </a:p>
        </p:txBody>
      </p:sp>
      <p:sp>
        <p:nvSpPr>
          <p:cNvPr id="4" name="頁尾版面配置區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AU"/>
          </a:p>
        </p:txBody>
      </p:sp>
      <p:sp>
        <p:nvSpPr>
          <p:cNvPr id="5" name="投影片編號版面配置區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81BFD1FA-ADD4-478C-9C5E-2EA39275402D}" type="slidenum">
              <a:rPr lang="en-AU" smtClean="0"/>
              <a:t>‹#›</a:t>
            </a:fld>
            <a:endParaRPr lang="en-AU"/>
          </a:p>
        </p:txBody>
      </p:sp>
    </p:spTree>
    <p:extLst>
      <p:ext uri="{BB962C8B-B14F-4D97-AF65-F5344CB8AC3E}">
        <p14:creationId xmlns:p14="http://schemas.microsoft.com/office/powerpoint/2010/main" val="288086583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8060B25-D789-4D40-B813-96E1A5850E80}" type="datetimeFigureOut">
              <a:rPr lang="en-AU" smtClean="0"/>
              <a:t>14/10/2014</a:t>
            </a:fld>
            <a:endParaRPr lang="en-AU"/>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32942380-EA4A-4AAD-A86F-E11C93749827}" type="slidenum">
              <a:rPr lang="en-AU" smtClean="0"/>
              <a:t>‹#›</a:t>
            </a:fld>
            <a:endParaRPr lang="en-AU"/>
          </a:p>
        </p:txBody>
      </p:sp>
    </p:spTree>
    <p:extLst>
      <p:ext uri="{BB962C8B-B14F-4D97-AF65-F5344CB8AC3E}">
        <p14:creationId xmlns:p14="http://schemas.microsoft.com/office/powerpoint/2010/main" val="406505541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32942380-EA4A-4AAD-A86F-E11C93749827}" type="slidenum">
              <a:rPr lang="en-AU" smtClean="0"/>
              <a:t>1</a:t>
            </a:fld>
            <a:endParaRPr lang="en-AU"/>
          </a:p>
        </p:txBody>
      </p:sp>
      <p:sp>
        <p:nvSpPr>
          <p:cNvPr id="5" name="Footer Placeholder 4"/>
          <p:cNvSpPr>
            <a:spLocks noGrp="1"/>
          </p:cNvSpPr>
          <p:nvPr>
            <p:ph type="ftr" sz="quarter" idx="11"/>
          </p:nvPr>
        </p:nvSpPr>
        <p:spPr/>
        <p:txBody>
          <a:bodyPr/>
          <a:lstStyle/>
          <a:p>
            <a:endParaRPr lang="en-AU"/>
          </a:p>
        </p:txBody>
      </p:sp>
    </p:spTree>
    <p:extLst>
      <p:ext uri="{BB962C8B-B14F-4D97-AF65-F5344CB8AC3E}">
        <p14:creationId xmlns:p14="http://schemas.microsoft.com/office/powerpoint/2010/main" val="4216034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en-AU"/>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AU"/>
          </a:p>
        </p:txBody>
      </p:sp>
      <p:sp>
        <p:nvSpPr>
          <p:cNvPr id="4" name="日期版面配置區 3"/>
          <p:cNvSpPr>
            <a:spLocks noGrp="1"/>
          </p:cNvSpPr>
          <p:nvPr>
            <p:ph type="dt" sz="half" idx="10"/>
          </p:nvPr>
        </p:nvSpPr>
        <p:spPr/>
        <p:txBody>
          <a:bodyPr/>
          <a:lstStyle/>
          <a:p>
            <a:r>
              <a:rPr lang="en-US" smtClean="0"/>
              <a:t>24/10/2014</a:t>
            </a:r>
            <a:endParaRPr lang="en-AU"/>
          </a:p>
        </p:txBody>
      </p:sp>
      <p:sp>
        <p:nvSpPr>
          <p:cNvPr id="6" name="投影片編號版面配置區 5"/>
          <p:cNvSpPr>
            <a:spLocks noGrp="1"/>
          </p:cNvSpPr>
          <p:nvPr>
            <p:ph type="sldNum" sz="quarter" idx="12"/>
          </p:nvPr>
        </p:nvSpPr>
        <p:spPr>
          <a:xfrm>
            <a:off x="0" y="6356350"/>
            <a:ext cx="9144000" cy="365125"/>
          </a:xfrm>
        </p:spPr>
        <p:txBody>
          <a:bodyPr/>
          <a:lstStyle>
            <a:lvl1pPr algn="ctr">
              <a:defRPr/>
            </a:lvl1pPr>
          </a:lstStyle>
          <a:p>
            <a:endParaRPr lang="en-AU" dirty="0"/>
          </a:p>
        </p:txBody>
      </p:sp>
    </p:spTree>
    <p:extLst>
      <p:ext uri="{BB962C8B-B14F-4D97-AF65-F5344CB8AC3E}">
        <p14:creationId xmlns:p14="http://schemas.microsoft.com/office/powerpoint/2010/main" val="210059184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en-AU"/>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AU"/>
          </a:p>
        </p:txBody>
      </p:sp>
      <p:sp>
        <p:nvSpPr>
          <p:cNvPr id="4" name="日期版面配置區 3"/>
          <p:cNvSpPr>
            <a:spLocks noGrp="1"/>
          </p:cNvSpPr>
          <p:nvPr>
            <p:ph type="dt" sz="half" idx="10"/>
          </p:nvPr>
        </p:nvSpPr>
        <p:spPr/>
        <p:txBody>
          <a:bodyPr/>
          <a:lstStyle/>
          <a:p>
            <a:r>
              <a:rPr lang="en-US" smtClean="0"/>
              <a:t>24/10/2014</a:t>
            </a:r>
            <a:endParaRPr lang="en-AU"/>
          </a:p>
        </p:txBody>
      </p:sp>
      <p:sp>
        <p:nvSpPr>
          <p:cNvPr id="5" name="頁尾版面配置區 4"/>
          <p:cNvSpPr>
            <a:spLocks noGrp="1"/>
          </p:cNvSpPr>
          <p:nvPr>
            <p:ph type="ftr" sz="quarter" idx="11"/>
          </p:nvPr>
        </p:nvSpPr>
        <p:spPr/>
        <p:txBody>
          <a:bodyPr/>
          <a:lstStyle/>
          <a:p>
            <a:endParaRPr lang="en-AU"/>
          </a:p>
        </p:txBody>
      </p:sp>
      <p:sp>
        <p:nvSpPr>
          <p:cNvPr id="6" name="投影片編號版面配置區 5"/>
          <p:cNvSpPr>
            <a:spLocks noGrp="1"/>
          </p:cNvSpPr>
          <p:nvPr>
            <p:ph type="sldNum" sz="quarter" idx="12"/>
          </p:nvPr>
        </p:nvSpPr>
        <p:spPr/>
        <p:txBody>
          <a:bodyPr/>
          <a:lstStyle/>
          <a:p>
            <a:fld id="{983616AA-5C39-49B9-B5D9-8B711FE774F7}" type="slidenum">
              <a:rPr lang="en-AU" smtClean="0"/>
              <a:t>‹#›</a:t>
            </a:fld>
            <a:endParaRPr lang="en-AU"/>
          </a:p>
        </p:txBody>
      </p:sp>
    </p:spTree>
    <p:extLst>
      <p:ext uri="{BB962C8B-B14F-4D97-AF65-F5344CB8AC3E}">
        <p14:creationId xmlns:p14="http://schemas.microsoft.com/office/powerpoint/2010/main" val="2639822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只有標題">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84368" y="6281936"/>
            <a:ext cx="860355"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310764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只有標題">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84368" y="6281936"/>
            <a:ext cx="860355"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492946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en-AU"/>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r>
              <a:rPr lang="en-US" smtClean="0"/>
              <a:t>24/10/2014</a:t>
            </a:r>
            <a:endParaRPr lang="en-AU"/>
          </a:p>
        </p:txBody>
      </p:sp>
      <p:sp>
        <p:nvSpPr>
          <p:cNvPr id="5" name="頁尾版面配置區 4"/>
          <p:cNvSpPr>
            <a:spLocks noGrp="1"/>
          </p:cNvSpPr>
          <p:nvPr>
            <p:ph type="ftr" sz="quarter" idx="11"/>
          </p:nvPr>
        </p:nvSpPr>
        <p:spPr/>
        <p:txBody>
          <a:bodyPr/>
          <a:lstStyle/>
          <a:p>
            <a:endParaRPr lang="en-AU"/>
          </a:p>
        </p:txBody>
      </p:sp>
      <p:sp>
        <p:nvSpPr>
          <p:cNvPr id="6" name="投影片編號版面配置區 5"/>
          <p:cNvSpPr>
            <a:spLocks noGrp="1"/>
          </p:cNvSpPr>
          <p:nvPr>
            <p:ph type="sldNum" sz="quarter" idx="12"/>
          </p:nvPr>
        </p:nvSpPr>
        <p:spPr/>
        <p:txBody>
          <a:bodyPr/>
          <a:lstStyle/>
          <a:p>
            <a:fld id="{983616AA-5C39-49B9-B5D9-8B711FE774F7}" type="slidenum">
              <a:rPr lang="en-AU" smtClean="0"/>
              <a:t>‹#›</a:t>
            </a:fld>
            <a:endParaRPr lang="en-AU"/>
          </a:p>
        </p:txBody>
      </p:sp>
    </p:spTree>
    <p:extLst>
      <p:ext uri="{BB962C8B-B14F-4D97-AF65-F5344CB8AC3E}">
        <p14:creationId xmlns:p14="http://schemas.microsoft.com/office/powerpoint/2010/main" val="31154339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en-AU"/>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AU"/>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AU"/>
          </a:p>
        </p:txBody>
      </p:sp>
      <p:sp>
        <p:nvSpPr>
          <p:cNvPr id="5" name="日期版面配置區 4"/>
          <p:cNvSpPr>
            <a:spLocks noGrp="1"/>
          </p:cNvSpPr>
          <p:nvPr>
            <p:ph type="dt" sz="half" idx="10"/>
          </p:nvPr>
        </p:nvSpPr>
        <p:spPr/>
        <p:txBody>
          <a:bodyPr/>
          <a:lstStyle/>
          <a:p>
            <a:r>
              <a:rPr lang="en-US" smtClean="0"/>
              <a:t>24/10/2014</a:t>
            </a:r>
            <a:endParaRPr lang="en-AU"/>
          </a:p>
        </p:txBody>
      </p:sp>
      <p:sp>
        <p:nvSpPr>
          <p:cNvPr id="6" name="頁尾版面配置區 5"/>
          <p:cNvSpPr>
            <a:spLocks noGrp="1"/>
          </p:cNvSpPr>
          <p:nvPr>
            <p:ph type="ftr" sz="quarter" idx="11"/>
          </p:nvPr>
        </p:nvSpPr>
        <p:spPr/>
        <p:txBody>
          <a:bodyPr/>
          <a:lstStyle/>
          <a:p>
            <a:endParaRPr lang="en-AU"/>
          </a:p>
        </p:txBody>
      </p:sp>
      <p:sp>
        <p:nvSpPr>
          <p:cNvPr id="7" name="投影片編號版面配置區 6"/>
          <p:cNvSpPr>
            <a:spLocks noGrp="1"/>
          </p:cNvSpPr>
          <p:nvPr>
            <p:ph type="sldNum" sz="quarter" idx="12"/>
          </p:nvPr>
        </p:nvSpPr>
        <p:spPr/>
        <p:txBody>
          <a:bodyPr/>
          <a:lstStyle/>
          <a:p>
            <a:fld id="{983616AA-5C39-49B9-B5D9-8B711FE774F7}" type="slidenum">
              <a:rPr lang="en-AU" smtClean="0"/>
              <a:t>‹#›</a:t>
            </a:fld>
            <a:endParaRPr lang="en-AU"/>
          </a:p>
        </p:txBody>
      </p:sp>
    </p:spTree>
    <p:extLst>
      <p:ext uri="{BB962C8B-B14F-4D97-AF65-F5344CB8AC3E}">
        <p14:creationId xmlns:p14="http://schemas.microsoft.com/office/powerpoint/2010/main" val="42343777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en-AU"/>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AU"/>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AU"/>
          </a:p>
        </p:txBody>
      </p:sp>
      <p:sp>
        <p:nvSpPr>
          <p:cNvPr id="7" name="日期版面配置區 6"/>
          <p:cNvSpPr>
            <a:spLocks noGrp="1"/>
          </p:cNvSpPr>
          <p:nvPr>
            <p:ph type="dt" sz="half" idx="10"/>
          </p:nvPr>
        </p:nvSpPr>
        <p:spPr/>
        <p:txBody>
          <a:bodyPr/>
          <a:lstStyle/>
          <a:p>
            <a:r>
              <a:rPr lang="en-US" smtClean="0"/>
              <a:t>24/10/2014</a:t>
            </a:r>
            <a:endParaRPr lang="en-AU"/>
          </a:p>
        </p:txBody>
      </p:sp>
      <p:sp>
        <p:nvSpPr>
          <p:cNvPr id="8" name="頁尾版面配置區 7"/>
          <p:cNvSpPr>
            <a:spLocks noGrp="1"/>
          </p:cNvSpPr>
          <p:nvPr>
            <p:ph type="ftr" sz="quarter" idx="11"/>
          </p:nvPr>
        </p:nvSpPr>
        <p:spPr/>
        <p:txBody>
          <a:bodyPr/>
          <a:lstStyle/>
          <a:p>
            <a:endParaRPr lang="en-AU"/>
          </a:p>
        </p:txBody>
      </p:sp>
      <p:sp>
        <p:nvSpPr>
          <p:cNvPr id="9" name="投影片編號版面配置區 8"/>
          <p:cNvSpPr>
            <a:spLocks noGrp="1"/>
          </p:cNvSpPr>
          <p:nvPr>
            <p:ph type="sldNum" sz="quarter" idx="12"/>
          </p:nvPr>
        </p:nvSpPr>
        <p:spPr/>
        <p:txBody>
          <a:bodyPr/>
          <a:lstStyle/>
          <a:p>
            <a:fld id="{983616AA-5C39-49B9-B5D9-8B711FE774F7}" type="slidenum">
              <a:rPr lang="en-AU" smtClean="0"/>
              <a:t>‹#›</a:t>
            </a:fld>
            <a:endParaRPr lang="en-AU"/>
          </a:p>
        </p:txBody>
      </p:sp>
    </p:spTree>
    <p:extLst>
      <p:ext uri="{BB962C8B-B14F-4D97-AF65-F5344CB8AC3E}">
        <p14:creationId xmlns:p14="http://schemas.microsoft.com/office/powerpoint/2010/main" val="25612462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en-AU"/>
          </a:p>
        </p:txBody>
      </p:sp>
      <p:sp>
        <p:nvSpPr>
          <p:cNvPr id="3" name="日期版面配置區 2"/>
          <p:cNvSpPr>
            <a:spLocks noGrp="1"/>
          </p:cNvSpPr>
          <p:nvPr>
            <p:ph type="dt" sz="half" idx="10"/>
          </p:nvPr>
        </p:nvSpPr>
        <p:spPr/>
        <p:txBody>
          <a:bodyPr/>
          <a:lstStyle/>
          <a:p>
            <a:r>
              <a:rPr lang="en-US" smtClean="0"/>
              <a:t>24/10/2014</a:t>
            </a:r>
            <a:endParaRPr lang="en-AU"/>
          </a:p>
        </p:txBody>
      </p:sp>
      <p:sp>
        <p:nvSpPr>
          <p:cNvPr id="4" name="頁尾版面配置區 3"/>
          <p:cNvSpPr>
            <a:spLocks noGrp="1"/>
          </p:cNvSpPr>
          <p:nvPr>
            <p:ph type="ftr" sz="quarter" idx="11"/>
          </p:nvPr>
        </p:nvSpPr>
        <p:spPr/>
        <p:txBody>
          <a:bodyPr/>
          <a:lstStyle/>
          <a:p>
            <a:endParaRPr lang="en-AU"/>
          </a:p>
        </p:txBody>
      </p:sp>
      <p:sp>
        <p:nvSpPr>
          <p:cNvPr id="5" name="投影片編號版面配置區 4"/>
          <p:cNvSpPr>
            <a:spLocks noGrp="1"/>
          </p:cNvSpPr>
          <p:nvPr>
            <p:ph type="sldNum" sz="quarter" idx="12"/>
          </p:nvPr>
        </p:nvSpPr>
        <p:spPr/>
        <p:txBody>
          <a:bodyPr/>
          <a:lstStyle/>
          <a:p>
            <a:fld id="{983616AA-5C39-49B9-B5D9-8B711FE774F7}" type="slidenum">
              <a:rPr lang="en-AU" smtClean="0"/>
              <a:t>‹#›</a:t>
            </a:fld>
            <a:endParaRPr lang="en-AU"/>
          </a:p>
        </p:txBody>
      </p:sp>
    </p:spTree>
    <p:extLst>
      <p:ext uri="{BB962C8B-B14F-4D97-AF65-F5344CB8AC3E}">
        <p14:creationId xmlns:p14="http://schemas.microsoft.com/office/powerpoint/2010/main" val="15758651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r>
              <a:rPr lang="en-US" smtClean="0"/>
              <a:t>24/10/2014</a:t>
            </a:r>
            <a:endParaRPr lang="en-AU"/>
          </a:p>
        </p:txBody>
      </p:sp>
      <p:sp>
        <p:nvSpPr>
          <p:cNvPr id="3" name="頁尾版面配置區 2"/>
          <p:cNvSpPr>
            <a:spLocks noGrp="1"/>
          </p:cNvSpPr>
          <p:nvPr>
            <p:ph type="ftr" sz="quarter" idx="11"/>
          </p:nvPr>
        </p:nvSpPr>
        <p:spPr/>
        <p:txBody>
          <a:bodyPr/>
          <a:lstStyle/>
          <a:p>
            <a:endParaRPr lang="en-AU"/>
          </a:p>
        </p:txBody>
      </p:sp>
      <p:sp>
        <p:nvSpPr>
          <p:cNvPr id="4" name="投影片編號版面配置區 3"/>
          <p:cNvSpPr>
            <a:spLocks noGrp="1"/>
          </p:cNvSpPr>
          <p:nvPr>
            <p:ph type="sldNum" sz="quarter" idx="12"/>
          </p:nvPr>
        </p:nvSpPr>
        <p:spPr/>
        <p:txBody>
          <a:bodyPr/>
          <a:lstStyle/>
          <a:p>
            <a:fld id="{983616AA-5C39-49B9-B5D9-8B711FE774F7}" type="slidenum">
              <a:rPr lang="en-AU" smtClean="0"/>
              <a:t>‹#›</a:t>
            </a:fld>
            <a:endParaRPr lang="en-AU"/>
          </a:p>
        </p:txBody>
      </p:sp>
    </p:spTree>
    <p:extLst>
      <p:ext uri="{BB962C8B-B14F-4D97-AF65-F5344CB8AC3E}">
        <p14:creationId xmlns:p14="http://schemas.microsoft.com/office/powerpoint/2010/main" val="2934883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en-AU"/>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AU"/>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r>
              <a:rPr lang="en-US" smtClean="0"/>
              <a:t>24/10/2014</a:t>
            </a:r>
            <a:endParaRPr lang="en-AU"/>
          </a:p>
        </p:txBody>
      </p:sp>
      <p:sp>
        <p:nvSpPr>
          <p:cNvPr id="6" name="頁尾版面配置區 5"/>
          <p:cNvSpPr>
            <a:spLocks noGrp="1"/>
          </p:cNvSpPr>
          <p:nvPr>
            <p:ph type="ftr" sz="quarter" idx="11"/>
          </p:nvPr>
        </p:nvSpPr>
        <p:spPr/>
        <p:txBody>
          <a:bodyPr/>
          <a:lstStyle/>
          <a:p>
            <a:endParaRPr lang="en-AU"/>
          </a:p>
        </p:txBody>
      </p:sp>
      <p:sp>
        <p:nvSpPr>
          <p:cNvPr id="7" name="投影片編號版面配置區 6"/>
          <p:cNvSpPr>
            <a:spLocks noGrp="1"/>
          </p:cNvSpPr>
          <p:nvPr>
            <p:ph type="sldNum" sz="quarter" idx="12"/>
          </p:nvPr>
        </p:nvSpPr>
        <p:spPr/>
        <p:txBody>
          <a:bodyPr/>
          <a:lstStyle/>
          <a:p>
            <a:fld id="{983616AA-5C39-49B9-B5D9-8B711FE774F7}" type="slidenum">
              <a:rPr lang="en-AU" smtClean="0"/>
              <a:t>‹#›</a:t>
            </a:fld>
            <a:endParaRPr lang="en-AU"/>
          </a:p>
        </p:txBody>
      </p:sp>
    </p:spTree>
    <p:extLst>
      <p:ext uri="{BB962C8B-B14F-4D97-AF65-F5344CB8AC3E}">
        <p14:creationId xmlns:p14="http://schemas.microsoft.com/office/powerpoint/2010/main" val="2602313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en-AU"/>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r>
              <a:rPr lang="en-US" smtClean="0"/>
              <a:t>24/10/2014</a:t>
            </a:r>
            <a:endParaRPr lang="en-AU"/>
          </a:p>
        </p:txBody>
      </p:sp>
      <p:sp>
        <p:nvSpPr>
          <p:cNvPr id="6" name="頁尾版面配置區 5"/>
          <p:cNvSpPr>
            <a:spLocks noGrp="1"/>
          </p:cNvSpPr>
          <p:nvPr>
            <p:ph type="ftr" sz="quarter" idx="11"/>
          </p:nvPr>
        </p:nvSpPr>
        <p:spPr/>
        <p:txBody>
          <a:bodyPr/>
          <a:lstStyle/>
          <a:p>
            <a:endParaRPr lang="en-AU"/>
          </a:p>
        </p:txBody>
      </p:sp>
      <p:sp>
        <p:nvSpPr>
          <p:cNvPr id="7" name="投影片編號版面配置區 6"/>
          <p:cNvSpPr>
            <a:spLocks noGrp="1"/>
          </p:cNvSpPr>
          <p:nvPr>
            <p:ph type="sldNum" sz="quarter" idx="12"/>
          </p:nvPr>
        </p:nvSpPr>
        <p:spPr/>
        <p:txBody>
          <a:bodyPr/>
          <a:lstStyle/>
          <a:p>
            <a:fld id="{983616AA-5C39-49B9-B5D9-8B711FE774F7}" type="slidenum">
              <a:rPr lang="en-AU" smtClean="0"/>
              <a:t>‹#›</a:t>
            </a:fld>
            <a:endParaRPr lang="en-AU"/>
          </a:p>
        </p:txBody>
      </p:sp>
    </p:spTree>
    <p:extLst>
      <p:ext uri="{BB962C8B-B14F-4D97-AF65-F5344CB8AC3E}">
        <p14:creationId xmlns:p14="http://schemas.microsoft.com/office/powerpoint/2010/main" val="470338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en-AU"/>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AU"/>
          </a:p>
        </p:txBody>
      </p:sp>
      <p:sp>
        <p:nvSpPr>
          <p:cNvPr id="4" name="日期版面配置區 3"/>
          <p:cNvSpPr>
            <a:spLocks noGrp="1"/>
          </p:cNvSpPr>
          <p:nvPr>
            <p:ph type="dt" sz="half" idx="10"/>
          </p:nvPr>
        </p:nvSpPr>
        <p:spPr/>
        <p:txBody>
          <a:bodyPr/>
          <a:lstStyle/>
          <a:p>
            <a:r>
              <a:rPr lang="en-US" smtClean="0"/>
              <a:t>24/10/2014</a:t>
            </a:r>
            <a:endParaRPr lang="en-AU"/>
          </a:p>
        </p:txBody>
      </p:sp>
      <p:sp>
        <p:nvSpPr>
          <p:cNvPr id="5" name="頁尾版面配置區 4"/>
          <p:cNvSpPr>
            <a:spLocks noGrp="1"/>
          </p:cNvSpPr>
          <p:nvPr>
            <p:ph type="ftr" sz="quarter" idx="11"/>
          </p:nvPr>
        </p:nvSpPr>
        <p:spPr/>
        <p:txBody>
          <a:bodyPr/>
          <a:lstStyle/>
          <a:p>
            <a:endParaRPr lang="en-AU"/>
          </a:p>
        </p:txBody>
      </p:sp>
      <p:sp>
        <p:nvSpPr>
          <p:cNvPr id="6" name="投影片編號版面配置區 5"/>
          <p:cNvSpPr>
            <a:spLocks noGrp="1"/>
          </p:cNvSpPr>
          <p:nvPr>
            <p:ph type="sldNum" sz="quarter" idx="12"/>
          </p:nvPr>
        </p:nvSpPr>
        <p:spPr/>
        <p:txBody>
          <a:bodyPr/>
          <a:lstStyle/>
          <a:p>
            <a:fld id="{983616AA-5C39-49B9-B5D9-8B711FE774F7}" type="slidenum">
              <a:rPr lang="en-AU" smtClean="0"/>
              <a:t>‹#›</a:t>
            </a:fld>
            <a:endParaRPr lang="en-AU"/>
          </a:p>
        </p:txBody>
      </p:sp>
    </p:spTree>
    <p:extLst>
      <p:ext uri="{BB962C8B-B14F-4D97-AF65-F5344CB8AC3E}">
        <p14:creationId xmlns:p14="http://schemas.microsoft.com/office/powerpoint/2010/main" val="1151739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24/10/2014</a:t>
            </a:r>
            <a:endParaRPr lang="en-AU"/>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616AA-5C39-49B9-B5D9-8B711FE774F7}" type="slidenum">
              <a:rPr lang="en-AU" smtClean="0"/>
              <a:t>‹#›</a:t>
            </a:fld>
            <a:endParaRPr lang="en-AU"/>
          </a:p>
        </p:txBody>
      </p:sp>
      <p:pic>
        <p:nvPicPr>
          <p:cNvPr id="2050" name="Picture 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68344" y="6049750"/>
            <a:ext cx="1080120" cy="723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157178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78" r:id="rId11"/>
    <p:sldLayoutId id="2147483696" r:id="rId12"/>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lgn="ctr">
              <a:buNone/>
            </a:pPr>
            <a:r>
              <a:rPr lang="en-AU" sz="3600" b="1" dirty="0"/>
              <a:t>Practitioner Forum on BEPS </a:t>
            </a:r>
            <a:r>
              <a:rPr lang="en-AU" sz="3600" b="1" dirty="0" smtClean="0"/>
              <a:t>Issues</a:t>
            </a:r>
          </a:p>
          <a:p>
            <a:pPr marL="0" indent="0" algn="ctr">
              <a:buNone/>
            </a:pPr>
            <a:r>
              <a:rPr lang="en-AU" sz="3600" b="1" dirty="0" smtClean="0"/>
              <a:t>Focus </a:t>
            </a:r>
            <a:r>
              <a:rPr lang="en-AU" sz="3600" b="1" dirty="0"/>
              <a:t>-  Hong Kong</a:t>
            </a:r>
          </a:p>
          <a:p>
            <a:pPr marL="0" indent="0">
              <a:buNone/>
            </a:pPr>
            <a:endParaRPr lang="en-US" dirty="0" smtClean="0"/>
          </a:p>
          <a:p>
            <a:pPr marL="0" indent="0" algn="ctr">
              <a:buNone/>
            </a:pPr>
            <a:r>
              <a:rPr lang="en-US" sz="2400" b="1" dirty="0" smtClean="0"/>
              <a:t>Thomas Lee</a:t>
            </a:r>
          </a:p>
          <a:p>
            <a:pPr marL="0" indent="0" algn="ctr">
              <a:buNone/>
            </a:pPr>
            <a:r>
              <a:rPr lang="en-US" sz="2400" dirty="0" smtClean="0"/>
              <a:t>President</a:t>
            </a:r>
          </a:p>
          <a:p>
            <a:pPr marL="0" indent="0" algn="ctr">
              <a:buNone/>
            </a:pPr>
            <a:r>
              <a:rPr lang="en-AU" sz="2400" dirty="0" smtClean="0"/>
              <a:t>Asia Oceania Tax Consultants’ Association</a:t>
            </a:r>
          </a:p>
          <a:p>
            <a:pPr marL="0" indent="0" algn="ctr">
              <a:buNone/>
            </a:pPr>
            <a:endParaRPr lang="en-US" sz="2400" dirty="0" smtClean="0"/>
          </a:p>
          <a:p>
            <a:pPr marL="0" indent="0" algn="ctr">
              <a:buNone/>
            </a:pPr>
            <a:r>
              <a:rPr lang="en-US" sz="2000" dirty="0" smtClean="0"/>
              <a:t>24 October 2014</a:t>
            </a:r>
            <a:endParaRPr lang="en-AU" sz="2000" dirty="0"/>
          </a:p>
        </p:txBody>
      </p:sp>
      <p:sp>
        <p:nvSpPr>
          <p:cNvPr id="6" name="Date Placeholder 5"/>
          <p:cNvSpPr>
            <a:spLocks noGrp="1"/>
          </p:cNvSpPr>
          <p:nvPr>
            <p:ph type="dt" sz="half" idx="10"/>
          </p:nvPr>
        </p:nvSpPr>
        <p:spPr/>
        <p:txBody>
          <a:bodyPr/>
          <a:lstStyle/>
          <a:p>
            <a:r>
              <a:rPr lang="en-US" smtClean="0"/>
              <a:t>24/10/2014</a:t>
            </a:r>
            <a:endParaRPr lang="en-AU"/>
          </a:p>
        </p:txBody>
      </p:sp>
    </p:spTree>
    <p:extLst>
      <p:ext uri="{BB962C8B-B14F-4D97-AF65-F5344CB8AC3E}">
        <p14:creationId xmlns:p14="http://schemas.microsoft.com/office/powerpoint/2010/main" val="20180438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AU" u="sng" dirty="0"/>
              <a:t>Corporate tax residence</a:t>
            </a:r>
            <a:endParaRPr lang="en-AU" dirty="0"/>
          </a:p>
        </p:txBody>
      </p:sp>
      <p:sp>
        <p:nvSpPr>
          <p:cNvPr id="3" name="內容版面配置區 2"/>
          <p:cNvSpPr>
            <a:spLocks noGrp="1"/>
          </p:cNvSpPr>
          <p:nvPr>
            <p:ph idx="1"/>
          </p:nvPr>
        </p:nvSpPr>
        <p:spPr/>
        <p:txBody>
          <a:bodyPr/>
          <a:lstStyle/>
          <a:p>
            <a:pPr>
              <a:buFont typeface="Wingdings" pitchFamily="2" charset="2"/>
              <a:buChar char="§"/>
            </a:pPr>
            <a:r>
              <a:rPr lang="en-AU" b="1" dirty="0"/>
              <a:t>A company is not taxed in respect of its </a:t>
            </a:r>
            <a:r>
              <a:rPr lang="en-AU" b="1" dirty="0" smtClean="0"/>
              <a:t>profits </a:t>
            </a:r>
            <a:r>
              <a:rPr lang="en-AU" b="1" dirty="0"/>
              <a:t>by reason that it is incorporated in Hong </a:t>
            </a:r>
            <a:r>
              <a:rPr lang="en-AU" b="1" dirty="0" smtClean="0"/>
              <a:t>Kong</a:t>
            </a:r>
            <a:endParaRPr lang="en-AU" sz="2800" b="1" dirty="0"/>
          </a:p>
          <a:p>
            <a:pPr>
              <a:buFont typeface="Calibri" pitchFamily="34" charset="0"/>
              <a:buChar char="−"/>
            </a:pPr>
            <a:r>
              <a:rPr lang="en-AU" sz="2600" dirty="0" smtClean="0"/>
              <a:t>Even </a:t>
            </a:r>
            <a:r>
              <a:rPr lang="en-AU" sz="2600" dirty="0"/>
              <a:t>if a company is resident in Hong Kong by reason that it is incorporated in HK (DTA definition) or the central management and control of which is in Hong Kong (common law concept), the profit of which is only taxable in HK if </a:t>
            </a:r>
            <a:r>
              <a:rPr lang="en-AU" sz="2600" dirty="0" smtClean="0"/>
              <a:t>it is sourced </a:t>
            </a:r>
            <a:r>
              <a:rPr lang="en-AU" sz="2600" dirty="0"/>
              <a:t>in Hong </a:t>
            </a:r>
            <a:r>
              <a:rPr lang="en-AU" sz="2600" dirty="0" smtClean="0"/>
              <a:t>Kong. As </a:t>
            </a:r>
            <a:r>
              <a:rPr lang="en-AU" sz="2600" dirty="0"/>
              <a:t>a </a:t>
            </a:r>
            <a:r>
              <a:rPr lang="en-AU" sz="2600" dirty="0" smtClean="0"/>
              <a:t>result, a </a:t>
            </a:r>
            <a:r>
              <a:rPr lang="en-AU" sz="2600" dirty="0"/>
              <a:t>company incorporated in HK may not be taxable in HK in respect of its profits</a:t>
            </a:r>
          </a:p>
          <a:p>
            <a:pPr marL="0" indent="0">
              <a:buNone/>
            </a:pPr>
            <a:endParaRPr lang="en-US" dirty="0" smtClean="0"/>
          </a:p>
        </p:txBody>
      </p:sp>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10</a:t>
            </a:fld>
            <a:endParaRPr lang="en-AU"/>
          </a:p>
        </p:txBody>
      </p:sp>
    </p:spTree>
    <p:extLst>
      <p:ext uri="{BB962C8B-B14F-4D97-AF65-F5344CB8AC3E}">
        <p14:creationId xmlns:p14="http://schemas.microsoft.com/office/powerpoint/2010/main" val="2178366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AU" u="sng" dirty="0"/>
              <a:t>Transfer Pricing</a:t>
            </a:r>
            <a:r>
              <a:rPr lang="en-AU" dirty="0"/>
              <a:t/>
            </a:r>
            <a:br>
              <a:rPr lang="en-AU" dirty="0"/>
            </a:br>
            <a:endParaRPr lang="en-AU" dirty="0"/>
          </a:p>
        </p:txBody>
      </p:sp>
      <p:sp>
        <p:nvSpPr>
          <p:cNvPr id="3" name="內容版面配置區 2"/>
          <p:cNvSpPr>
            <a:spLocks noGrp="1"/>
          </p:cNvSpPr>
          <p:nvPr>
            <p:ph idx="1"/>
          </p:nvPr>
        </p:nvSpPr>
        <p:spPr>
          <a:xfrm>
            <a:off x="457200" y="1268760"/>
            <a:ext cx="8363272" cy="5040560"/>
          </a:xfrm>
        </p:spPr>
        <p:txBody>
          <a:bodyPr/>
          <a:lstStyle/>
          <a:p>
            <a:pPr>
              <a:buFont typeface="Wingdings" pitchFamily="2" charset="2"/>
              <a:buChar char="§"/>
            </a:pPr>
            <a:r>
              <a:rPr lang="en-AU" b="1" dirty="0"/>
              <a:t>No domestic transfer pricing rules or contemporaneous documentation requirement</a:t>
            </a:r>
          </a:p>
          <a:p>
            <a:pPr>
              <a:buFont typeface="Calibri" pitchFamily="34" charset="0"/>
              <a:buChar char="−"/>
            </a:pPr>
            <a:r>
              <a:rPr lang="en-AU" sz="2600" dirty="0" smtClean="0"/>
              <a:t>Tax </a:t>
            </a:r>
            <a:r>
              <a:rPr lang="en-AU" sz="2600" dirty="0"/>
              <a:t>department relies on tax avoidance and evasion provisions, rules on source of profits, general provisions of deduction of expenses and common law tax principles to challenge transfer pricing.</a:t>
            </a:r>
          </a:p>
          <a:p>
            <a:pPr>
              <a:buFont typeface="Calibri" pitchFamily="34" charset="0"/>
              <a:buChar char="−"/>
            </a:pPr>
            <a:r>
              <a:rPr lang="en-AU" sz="2600" dirty="0" smtClean="0"/>
              <a:t>It </a:t>
            </a:r>
            <a:r>
              <a:rPr lang="en-AU" sz="2600" dirty="0"/>
              <a:t>seeks to apply the principles in the OECD Transfer Pricing Guidelines for Multinational Enterprises and Tax Administrations, if not in conflict with domestic laws.</a:t>
            </a:r>
          </a:p>
          <a:p>
            <a:pPr marL="0" indent="0">
              <a:buNone/>
            </a:pPr>
            <a:endParaRPr lang="en-US" sz="2400" dirty="0" smtClean="0"/>
          </a:p>
        </p:txBody>
      </p:sp>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11</a:t>
            </a:fld>
            <a:endParaRPr lang="en-AU"/>
          </a:p>
        </p:txBody>
      </p:sp>
    </p:spTree>
    <p:extLst>
      <p:ext uri="{BB962C8B-B14F-4D97-AF65-F5344CB8AC3E}">
        <p14:creationId xmlns:p14="http://schemas.microsoft.com/office/powerpoint/2010/main" val="2178366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US" u="sng" dirty="0" smtClean="0"/>
              <a:t>BEPS – The 2014 Deliverables</a:t>
            </a:r>
            <a:endParaRPr lang="en-AU" u="sng"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950323514"/>
              </p:ext>
            </p:extLst>
          </p:nvPr>
        </p:nvGraphicFramePr>
        <p:xfrm>
          <a:off x="467544" y="1412776"/>
          <a:ext cx="8229600" cy="35052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sz="2000" dirty="0" smtClean="0"/>
                        <a:t>Action</a:t>
                      </a:r>
                      <a:endParaRPr lang="en-AU" sz="2000" dirty="0"/>
                    </a:p>
                  </a:txBody>
                  <a:tcPr/>
                </a:tc>
                <a:tc>
                  <a:txBody>
                    <a:bodyPr/>
                    <a:lstStyle/>
                    <a:p>
                      <a:pPr algn="ctr"/>
                      <a:r>
                        <a:rPr lang="en-US" sz="2000" dirty="0" smtClean="0"/>
                        <a:t>Main</a:t>
                      </a:r>
                      <a:r>
                        <a:rPr lang="en-US" sz="2000" baseline="0" dirty="0" smtClean="0"/>
                        <a:t> Ideas</a:t>
                      </a:r>
                      <a:endParaRPr lang="en-AU" sz="2000" dirty="0"/>
                    </a:p>
                  </a:txBody>
                  <a:tcPr/>
                </a:tc>
                <a:tc>
                  <a:txBody>
                    <a:bodyPr/>
                    <a:lstStyle/>
                    <a:p>
                      <a:pPr algn="ctr"/>
                      <a:r>
                        <a:rPr lang="en-US" sz="2000" dirty="0" smtClean="0"/>
                        <a:t>Prediction of HK Actions</a:t>
                      </a:r>
                      <a:endParaRPr lang="en-AU" sz="2000" dirty="0"/>
                    </a:p>
                  </a:txBody>
                  <a:tcPr/>
                </a:tc>
              </a:tr>
              <a:tr h="370840">
                <a:tc>
                  <a:txBody>
                    <a:bodyPr/>
                    <a:lstStyle/>
                    <a:p>
                      <a:r>
                        <a:rPr lang="en-AU" sz="2000" kern="1200" dirty="0" smtClean="0">
                          <a:solidFill>
                            <a:schemeClr val="dk1"/>
                          </a:solidFill>
                          <a:effectLst/>
                          <a:latin typeface="+mn-lt"/>
                          <a:ea typeface="+mn-ea"/>
                          <a:cs typeface="+mn-cs"/>
                        </a:rPr>
                        <a:t>1 -  Digital Economy</a:t>
                      </a:r>
                      <a:endParaRPr lang="en-AU" sz="2000" dirty="0"/>
                    </a:p>
                  </a:txBody>
                  <a:tcPr/>
                </a:tc>
                <a:tc>
                  <a:txBody>
                    <a:bodyPr/>
                    <a:lstStyle/>
                    <a:p>
                      <a:pPr algn="l"/>
                      <a:r>
                        <a:rPr lang="en-AU" sz="2000" kern="1200" dirty="0" smtClean="0">
                          <a:solidFill>
                            <a:schemeClr val="dk1"/>
                          </a:solidFill>
                          <a:effectLst/>
                          <a:latin typeface="+mn-lt"/>
                          <a:ea typeface="+mn-ea"/>
                          <a:cs typeface="+mn-cs"/>
                        </a:rPr>
                        <a:t>Permanent Establishment</a:t>
                      </a:r>
                    </a:p>
                  </a:txBody>
                  <a:tcPr/>
                </a:tc>
                <a:tc>
                  <a:txBody>
                    <a:bodyPr/>
                    <a:lstStyle/>
                    <a:p>
                      <a:pPr algn="l"/>
                      <a:r>
                        <a:rPr lang="en-US" sz="2000" dirty="0" smtClean="0"/>
                        <a:t>Will follow</a:t>
                      </a:r>
                      <a:endParaRPr lang="en-AU" sz="2000" dirty="0"/>
                    </a:p>
                  </a:txBody>
                  <a:tcPr/>
                </a:tc>
              </a:tr>
              <a:tr h="370840">
                <a:tc>
                  <a:txBody>
                    <a:bodyPr/>
                    <a:lstStyle/>
                    <a:p>
                      <a:endParaRPr lang="en-AU" sz="2000"/>
                    </a:p>
                  </a:txBody>
                  <a:tcPr/>
                </a:tc>
                <a:tc>
                  <a:txBody>
                    <a:bodyPr/>
                    <a:lstStyle/>
                    <a:p>
                      <a:pPr algn="l"/>
                      <a:r>
                        <a:rPr lang="en-AU" sz="2000" kern="1200" dirty="0" smtClean="0">
                          <a:solidFill>
                            <a:schemeClr val="dk1"/>
                          </a:solidFill>
                          <a:effectLst/>
                          <a:latin typeface="+mn-lt"/>
                          <a:ea typeface="+mn-ea"/>
                          <a:cs typeface="+mn-cs"/>
                        </a:rPr>
                        <a:t>CFC Rules</a:t>
                      </a:r>
                      <a:endParaRPr lang="en-AU" sz="2000" dirty="0"/>
                    </a:p>
                  </a:txBody>
                  <a:tcPr/>
                </a:tc>
                <a:tc>
                  <a:txBody>
                    <a:bodyPr/>
                    <a:lstStyle/>
                    <a:p>
                      <a:pPr algn="l"/>
                      <a:r>
                        <a:rPr lang="en-US" sz="2000" dirty="0" smtClean="0"/>
                        <a:t>N/A</a:t>
                      </a:r>
                      <a:endParaRPr lang="en-AU" sz="2000" dirty="0"/>
                    </a:p>
                  </a:txBody>
                  <a:tcPr/>
                </a:tc>
              </a:tr>
              <a:tr h="370840">
                <a:tc>
                  <a:txBody>
                    <a:bodyPr/>
                    <a:lstStyle/>
                    <a:p>
                      <a:endParaRPr lang="en-AU" sz="2000" dirty="0"/>
                    </a:p>
                  </a:txBody>
                  <a:tcPr/>
                </a:tc>
                <a:tc>
                  <a:txBody>
                    <a:bodyPr/>
                    <a:lstStyle/>
                    <a:p>
                      <a:pPr algn="l"/>
                      <a:r>
                        <a:rPr lang="en-AU" sz="2000" kern="1200" dirty="0" smtClean="0">
                          <a:solidFill>
                            <a:schemeClr val="dk1"/>
                          </a:solidFill>
                          <a:effectLst/>
                          <a:latin typeface="+mn-lt"/>
                          <a:ea typeface="+mn-ea"/>
                          <a:cs typeface="+mn-cs"/>
                        </a:rPr>
                        <a:t>Withholding tax</a:t>
                      </a:r>
                      <a:endParaRPr lang="en-AU" sz="2000" dirty="0"/>
                    </a:p>
                  </a:txBody>
                  <a:tcPr/>
                </a:tc>
                <a:tc>
                  <a:txBody>
                    <a:bodyPr/>
                    <a:lstStyle/>
                    <a:p>
                      <a:pPr algn="l"/>
                      <a:r>
                        <a:rPr lang="en-AU" sz="2000" kern="1200" dirty="0" smtClean="0">
                          <a:solidFill>
                            <a:schemeClr val="dk1"/>
                          </a:solidFill>
                          <a:effectLst/>
                          <a:latin typeface="+mn-lt"/>
                          <a:ea typeface="+mn-ea"/>
                          <a:cs typeface="+mn-cs"/>
                        </a:rPr>
                        <a:t>Might have to reconsider domestic rules on royalty payments to non-residents</a:t>
                      </a:r>
                      <a:endParaRPr lang="en-AU" sz="2000" dirty="0"/>
                    </a:p>
                  </a:txBody>
                  <a:tcPr/>
                </a:tc>
              </a:tr>
              <a:tr h="370840">
                <a:tc>
                  <a:txBody>
                    <a:bodyPr/>
                    <a:lstStyle/>
                    <a:p>
                      <a:endParaRPr lang="en-AU" sz="2000"/>
                    </a:p>
                  </a:txBody>
                  <a:tcPr/>
                </a:tc>
                <a:tc>
                  <a:txBody>
                    <a:bodyPr/>
                    <a:lstStyle/>
                    <a:p>
                      <a:pPr algn="l"/>
                      <a:r>
                        <a:rPr lang="en-AU" sz="2000" kern="1200" dirty="0" smtClean="0">
                          <a:solidFill>
                            <a:schemeClr val="dk1"/>
                          </a:solidFill>
                          <a:effectLst/>
                          <a:latin typeface="+mn-lt"/>
                          <a:ea typeface="+mn-ea"/>
                          <a:cs typeface="+mn-cs"/>
                        </a:rPr>
                        <a:t>Transfer pricing</a:t>
                      </a:r>
                      <a:endParaRPr lang="en-AU" sz="2000" dirty="0"/>
                    </a:p>
                  </a:txBody>
                  <a:tcPr/>
                </a:tc>
                <a:tc>
                  <a:txBody>
                    <a:bodyPr/>
                    <a:lstStyle/>
                    <a:p>
                      <a:pPr algn="l"/>
                      <a:r>
                        <a:rPr lang="en-AU" sz="2000" kern="1200" dirty="0" smtClean="0">
                          <a:solidFill>
                            <a:schemeClr val="dk1"/>
                          </a:solidFill>
                          <a:effectLst/>
                          <a:latin typeface="+mn-lt"/>
                          <a:ea typeface="+mn-ea"/>
                          <a:cs typeface="+mn-cs"/>
                        </a:rPr>
                        <a:t>Will consider</a:t>
                      </a:r>
                      <a:endParaRPr lang="en-AU" sz="2000" dirty="0"/>
                    </a:p>
                  </a:txBody>
                  <a:tcPr/>
                </a:tc>
              </a:tr>
            </a:tbl>
          </a:graphicData>
        </a:graphic>
      </p:graphicFrame>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12</a:t>
            </a:fld>
            <a:endParaRPr lang="en-AU"/>
          </a:p>
        </p:txBody>
      </p:sp>
    </p:spTree>
    <p:extLst>
      <p:ext uri="{BB962C8B-B14F-4D97-AF65-F5344CB8AC3E}">
        <p14:creationId xmlns:p14="http://schemas.microsoft.com/office/powerpoint/2010/main" val="7306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US" u="sng" dirty="0" smtClean="0"/>
              <a:t>BEPS – The 2014 Deliverables</a:t>
            </a:r>
            <a:endParaRPr lang="en-AU" u="sng"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61022285"/>
              </p:ext>
            </p:extLst>
          </p:nvPr>
        </p:nvGraphicFramePr>
        <p:xfrm>
          <a:off x="467544" y="1412776"/>
          <a:ext cx="8229600" cy="32308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sz="2000" dirty="0" smtClean="0"/>
                        <a:t>Action</a:t>
                      </a:r>
                      <a:endParaRPr lang="en-AU" sz="2000" dirty="0"/>
                    </a:p>
                  </a:txBody>
                  <a:tcPr/>
                </a:tc>
                <a:tc>
                  <a:txBody>
                    <a:bodyPr/>
                    <a:lstStyle/>
                    <a:p>
                      <a:pPr algn="ctr"/>
                      <a:r>
                        <a:rPr lang="en-US" sz="2000" dirty="0" smtClean="0"/>
                        <a:t>Main</a:t>
                      </a:r>
                      <a:r>
                        <a:rPr lang="en-US" sz="2000" baseline="0" dirty="0" smtClean="0"/>
                        <a:t> Ideas</a:t>
                      </a:r>
                      <a:endParaRPr lang="en-AU" sz="2000" dirty="0"/>
                    </a:p>
                  </a:txBody>
                  <a:tcPr/>
                </a:tc>
                <a:tc>
                  <a:txBody>
                    <a:bodyPr/>
                    <a:lstStyle/>
                    <a:p>
                      <a:pPr algn="ctr"/>
                      <a:r>
                        <a:rPr lang="en-US" sz="2000" dirty="0" smtClean="0"/>
                        <a:t>Prediction of HK Actions</a:t>
                      </a:r>
                      <a:endParaRPr lang="en-AU" sz="2000" dirty="0"/>
                    </a:p>
                  </a:txBody>
                  <a:tcPr/>
                </a:tc>
              </a:tr>
              <a:tr h="370840">
                <a:tc>
                  <a:txBody>
                    <a:bodyPr/>
                    <a:lstStyle/>
                    <a:p>
                      <a:r>
                        <a:rPr lang="en-AU" sz="2000" kern="1200" dirty="0" smtClean="0">
                          <a:solidFill>
                            <a:schemeClr val="dk1"/>
                          </a:solidFill>
                          <a:effectLst/>
                          <a:latin typeface="+mn-lt"/>
                          <a:ea typeface="+mn-ea"/>
                          <a:cs typeface="+mn-cs"/>
                        </a:rPr>
                        <a:t>2 -  Hybrid mismatch</a:t>
                      </a:r>
                      <a:endParaRPr lang="en-AU" sz="2000" dirty="0"/>
                    </a:p>
                  </a:txBody>
                  <a:tcPr/>
                </a:tc>
                <a:tc>
                  <a:txBody>
                    <a:bodyPr/>
                    <a:lstStyle/>
                    <a:p>
                      <a:pPr marL="342900" indent="-342900" algn="l">
                        <a:buFont typeface="+mj-lt"/>
                        <a:buAutoNum type="arabicPeriod"/>
                      </a:pPr>
                      <a:r>
                        <a:rPr lang="en-AU" sz="2000" kern="1200" dirty="0" smtClean="0">
                          <a:solidFill>
                            <a:schemeClr val="dk1"/>
                          </a:solidFill>
                          <a:effectLst/>
                          <a:latin typeface="+mn-lt"/>
                          <a:ea typeface="+mn-ea"/>
                          <a:cs typeface="+mn-cs"/>
                        </a:rPr>
                        <a:t>Domestic </a:t>
                      </a:r>
                      <a:r>
                        <a:rPr lang="en-AU" sz="2000" kern="1200" dirty="0" smtClean="0">
                          <a:solidFill>
                            <a:schemeClr val="dk1"/>
                          </a:solidFill>
                          <a:effectLst/>
                          <a:latin typeface="+mn-lt"/>
                          <a:ea typeface="+mn-ea"/>
                          <a:cs typeface="+mn-cs"/>
                        </a:rPr>
                        <a:t>laws to address arrangements that result in double non-taxation or long term tax deferral </a:t>
                      </a:r>
                      <a:endParaRPr lang="en-AU" sz="2000" kern="1200" baseline="0" dirty="0" smtClean="0">
                        <a:solidFill>
                          <a:schemeClr val="dk1"/>
                        </a:solidFill>
                        <a:effectLst/>
                        <a:latin typeface="+mn-lt"/>
                        <a:ea typeface="+mn-ea"/>
                        <a:cs typeface="+mn-cs"/>
                      </a:endParaRPr>
                    </a:p>
                    <a:p>
                      <a:pPr marL="342900" indent="-342900" algn="l">
                        <a:buFont typeface="+mj-lt"/>
                        <a:buAutoNum type="arabicPeriod"/>
                      </a:pPr>
                      <a:endParaRPr lang="en-AU" sz="2000" kern="1200" baseline="0" dirty="0" smtClean="0">
                        <a:solidFill>
                          <a:schemeClr val="dk1"/>
                        </a:solidFill>
                        <a:effectLst/>
                        <a:latin typeface="+mn-lt"/>
                        <a:ea typeface="+mn-ea"/>
                        <a:cs typeface="+mn-cs"/>
                      </a:endParaRPr>
                    </a:p>
                    <a:p>
                      <a:pPr marL="342900" indent="-342900" algn="l">
                        <a:buFont typeface="+mj-lt"/>
                        <a:buAutoNum type="arabicPeriod"/>
                      </a:pPr>
                      <a:r>
                        <a:rPr lang="en-AU" sz="2000" kern="1200" dirty="0" smtClean="0">
                          <a:solidFill>
                            <a:schemeClr val="dk1"/>
                          </a:solidFill>
                          <a:effectLst/>
                          <a:latin typeface="+mn-lt"/>
                          <a:ea typeface="+mn-ea"/>
                          <a:cs typeface="+mn-cs"/>
                        </a:rPr>
                        <a:t>Changes to OECD Model Tax Treaty</a:t>
                      </a:r>
                      <a:endParaRPr lang="en-AU" sz="2000" dirty="0"/>
                    </a:p>
                  </a:txBody>
                  <a:tcPr/>
                </a:tc>
                <a:tc>
                  <a:txBody>
                    <a:bodyPr/>
                    <a:lstStyle/>
                    <a:p>
                      <a:pPr algn="l"/>
                      <a:r>
                        <a:rPr lang="en-AU" sz="2000" kern="1200" dirty="0" smtClean="0">
                          <a:solidFill>
                            <a:schemeClr val="dk1"/>
                          </a:solidFill>
                          <a:effectLst/>
                          <a:latin typeface="+mn-lt"/>
                          <a:ea typeface="+mn-ea"/>
                          <a:cs typeface="+mn-cs"/>
                        </a:rPr>
                        <a:t>Seems not a HK issue, and yet will follow recommendations and adopt new Model Tax Treaty</a:t>
                      </a:r>
                      <a:endParaRPr lang="en-AU" sz="2000" dirty="0"/>
                    </a:p>
                  </a:txBody>
                  <a:tcPr/>
                </a:tc>
              </a:tr>
            </a:tbl>
          </a:graphicData>
        </a:graphic>
      </p:graphicFrame>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13</a:t>
            </a:fld>
            <a:endParaRPr lang="en-AU"/>
          </a:p>
        </p:txBody>
      </p:sp>
    </p:spTree>
    <p:extLst>
      <p:ext uri="{BB962C8B-B14F-4D97-AF65-F5344CB8AC3E}">
        <p14:creationId xmlns:p14="http://schemas.microsoft.com/office/powerpoint/2010/main" val="398786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US" u="sng" dirty="0" smtClean="0"/>
              <a:t>BEPS – The 2014 Deliverables</a:t>
            </a:r>
            <a:endParaRPr lang="en-AU" u="sng"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4091189075"/>
              </p:ext>
            </p:extLst>
          </p:nvPr>
        </p:nvGraphicFramePr>
        <p:xfrm>
          <a:off x="467544" y="1412776"/>
          <a:ext cx="8229600" cy="43281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sz="2000" dirty="0" smtClean="0"/>
                        <a:t>Action</a:t>
                      </a:r>
                      <a:endParaRPr lang="en-AU" sz="2000" dirty="0"/>
                    </a:p>
                  </a:txBody>
                  <a:tcPr/>
                </a:tc>
                <a:tc>
                  <a:txBody>
                    <a:bodyPr/>
                    <a:lstStyle/>
                    <a:p>
                      <a:pPr algn="ctr"/>
                      <a:r>
                        <a:rPr lang="en-US" sz="2000" dirty="0" smtClean="0"/>
                        <a:t>Main</a:t>
                      </a:r>
                      <a:r>
                        <a:rPr lang="en-US" sz="2000" baseline="0" dirty="0" smtClean="0"/>
                        <a:t> Ideas</a:t>
                      </a:r>
                      <a:endParaRPr lang="en-AU" sz="2000" dirty="0"/>
                    </a:p>
                  </a:txBody>
                  <a:tcPr/>
                </a:tc>
                <a:tc>
                  <a:txBody>
                    <a:bodyPr/>
                    <a:lstStyle/>
                    <a:p>
                      <a:pPr algn="ctr"/>
                      <a:r>
                        <a:rPr lang="en-US" sz="2000" dirty="0" smtClean="0"/>
                        <a:t>Prediction of HK Actions</a:t>
                      </a:r>
                      <a:endParaRPr lang="en-AU" sz="2000" dirty="0"/>
                    </a:p>
                  </a:txBody>
                  <a:tcPr/>
                </a:tc>
              </a:tr>
              <a:tr h="370840">
                <a:tc>
                  <a:txBody>
                    <a:bodyPr/>
                    <a:lstStyle/>
                    <a:p>
                      <a:r>
                        <a:rPr lang="en-AU" sz="2000" kern="1200" dirty="0" smtClean="0">
                          <a:solidFill>
                            <a:schemeClr val="dk1"/>
                          </a:solidFill>
                          <a:effectLst/>
                          <a:latin typeface="+mn-lt"/>
                          <a:ea typeface="+mn-ea"/>
                          <a:cs typeface="+mn-cs"/>
                        </a:rPr>
                        <a:t>5 -  Counter Harmful     Tax  Practice</a:t>
                      </a:r>
                      <a:endParaRPr lang="en-AU" sz="2000" dirty="0"/>
                    </a:p>
                  </a:txBody>
                  <a:tcPr/>
                </a:tc>
                <a:tc>
                  <a:txBody>
                    <a:bodyPr/>
                    <a:lstStyle/>
                    <a:p>
                      <a:pPr algn="l"/>
                      <a:r>
                        <a:rPr lang="en-AU" sz="2000" kern="1200" dirty="0" smtClean="0">
                          <a:solidFill>
                            <a:schemeClr val="dk1"/>
                          </a:solidFill>
                          <a:effectLst/>
                          <a:latin typeface="+mn-lt"/>
                          <a:ea typeface="+mn-ea"/>
                          <a:cs typeface="+mn-cs"/>
                        </a:rPr>
                        <a:t>Consideration of revisions or additions to the existing framework for analysing whether regimes are harmful</a:t>
                      </a:r>
                    </a:p>
                  </a:txBody>
                  <a:tcPr/>
                </a:tc>
                <a:tc>
                  <a:txBody>
                    <a:bodyPr/>
                    <a:lstStyle/>
                    <a:p>
                      <a:pPr algn="l"/>
                      <a:r>
                        <a:rPr lang="en-AU" sz="2000" kern="1200" dirty="0" smtClean="0">
                          <a:solidFill>
                            <a:schemeClr val="dk1"/>
                          </a:solidFill>
                          <a:effectLst/>
                          <a:latin typeface="+mn-lt"/>
                          <a:ea typeface="+mn-ea"/>
                          <a:cs typeface="+mn-cs"/>
                        </a:rPr>
                        <a:t>Will try its best to avoid being labelled a harmful tax jurisdiction</a:t>
                      </a:r>
                      <a:endParaRPr lang="en-AU" sz="2000" dirty="0"/>
                    </a:p>
                  </a:txBody>
                  <a:tcPr/>
                </a:tc>
              </a:tr>
              <a:tr h="370840">
                <a:tc>
                  <a:txBody>
                    <a:bodyPr/>
                    <a:lstStyle/>
                    <a:p>
                      <a:r>
                        <a:rPr lang="en-AU" sz="2000" kern="1200" dirty="0" smtClean="0">
                          <a:solidFill>
                            <a:schemeClr val="dk1"/>
                          </a:solidFill>
                          <a:effectLst/>
                          <a:latin typeface="+mn-lt"/>
                          <a:ea typeface="+mn-ea"/>
                          <a:cs typeface="+mn-cs"/>
                        </a:rPr>
                        <a:t>6 -  Prevent treaty abuse</a:t>
                      </a:r>
                      <a:endParaRPr lang="en-AU" sz="2000" dirty="0"/>
                    </a:p>
                  </a:txBody>
                  <a:tcPr/>
                </a:tc>
                <a:tc>
                  <a:txBody>
                    <a:bodyPr/>
                    <a:lstStyle/>
                    <a:p>
                      <a:pPr algn="l"/>
                      <a:r>
                        <a:rPr lang="en-AU" sz="2000" kern="1200" dirty="0" smtClean="0">
                          <a:solidFill>
                            <a:schemeClr val="dk1"/>
                          </a:solidFill>
                          <a:effectLst/>
                          <a:latin typeface="+mn-lt"/>
                          <a:ea typeface="+mn-ea"/>
                          <a:cs typeface="+mn-cs"/>
                        </a:rPr>
                        <a:t>Limitation of benefit clause</a:t>
                      </a:r>
                      <a:endParaRPr lang="en-AU" sz="2000" dirty="0"/>
                    </a:p>
                  </a:txBody>
                  <a:tcPr/>
                </a:tc>
                <a:tc>
                  <a:txBody>
                    <a:bodyPr/>
                    <a:lstStyle/>
                    <a:p>
                      <a:pPr algn="l"/>
                      <a:r>
                        <a:rPr lang="en-AU" sz="2000" kern="1200" dirty="0" smtClean="0">
                          <a:solidFill>
                            <a:schemeClr val="dk1"/>
                          </a:solidFill>
                          <a:effectLst/>
                          <a:latin typeface="+mn-lt"/>
                          <a:ea typeface="+mn-ea"/>
                          <a:cs typeface="+mn-cs"/>
                        </a:rPr>
                        <a:t>Will adopt latest OECD Model Tax Treaty</a:t>
                      </a:r>
                      <a:endParaRPr lang="en-AU" sz="2000" dirty="0"/>
                    </a:p>
                  </a:txBody>
                  <a:tcPr/>
                </a:tc>
              </a:tr>
              <a:tr h="370840">
                <a:tc>
                  <a:txBody>
                    <a:bodyPr/>
                    <a:lstStyle/>
                    <a:p>
                      <a:endParaRPr lang="en-AU" sz="2000" dirty="0"/>
                    </a:p>
                  </a:txBody>
                  <a:tcPr/>
                </a:tc>
                <a:tc>
                  <a:txBody>
                    <a:bodyPr/>
                    <a:lstStyle/>
                    <a:p>
                      <a:pPr algn="l"/>
                      <a:r>
                        <a:rPr lang="en-AU" sz="2000" kern="1200" dirty="0" smtClean="0">
                          <a:solidFill>
                            <a:schemeClr val="dk1"/>
                          </a:solidFill>
                          <a:effectLst/>
                          <a:latin typeface="+mn-lt"/>
                          <a:ea typeface="+mn-ea"/>
                          <a:cs typeface="+mn-cs"/>
                        </a:rPr>
                        <a:t>Withholding tax</a:t>
                      </a:r>
                      <a:endParaRPr lang="en-AU" sz="2000" dirty="0"/>
                    </a:p>
                  </a:txBody>
                  <a:tcPr/>
                </a:tc>
                <a:tc>
                  <a:txBody>
                    <a:bodyPr/>
                    <a:lstStyle/>
                    <a:p>
                      <a:pPr algn="l"/>
                      <a:r>
                        <a:rPr lang="en-AU" sz="2000" kern="1200" dirty="0" smtClean="0">
                          <a:solidFill>
                            <a:schemeClr val="dk1"/>
                          </a:solidFill>
                          <a:effectLst/>
                          <a:latin typeface="+mn-lt"/>
                          <a:ea typeface="+mn-ea"/>
                          <a:cs typeface="+mn-cs"/>
                        </a:rPr>
                        <a:t>Might have to reconsider domestic rules on royalty payments to non-residents</a:t>
                      </a:r>
                      <a:endParaRPr lang="en-AU" sz="2000" dirty="0"/>
                    </a:p>
                  </a:txBody>
                  <a:tcPr/>
                </a:tc>
              </a:tr>
            </a:tbl>
          </a:graphicData>
        </a:graphic>
      </p:graphicFrame>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14</a:t>
            </a:fld>
            <a:endParaRPr lang="en-AU"/>
          </a:p>
        </p:txBody>
      </p:sp>
    </p:spTree>
    <p:extLst>
      <p:ext uri="{BB962C8B-B14F-4D97-AF65-F5344CB8AC3E}">
        <p14:creationId xmlns:p14="http://schemas.microsoft.com/office/powerpoint/2010/main" val="8697763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US" u="sng" dirty="0" smtClean="0"/>
              <a:t>BEPS – The 2014 Deliverables</a:t>
            </a:r>
            <a:endParaRPr lang="en-AU" u="sng" dirty="0"/>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572233212"/>
              </p:ext>
            </p:extLst>
          </p:nvPr>
        </p:nvGraphicFramePr>
        <p:xfrm>
          <a:off x="467544" y="1412776"/>
          <a:ext cx="8229600" cy="43281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sz="2000" dirty="0" smtClean="0"/>
                        <a:t>Action</a:t>
                      </a:r>
                      <a:endParaRPr lang="en-AU" sz="2000" dirty="0"/>
                    </a:p>
                  </a:txBody>
                  <a:tcPr/>
                </a:tc>
                <a:tc>
                  <a:txBody>
                    <a:bodyPr/>
                    <a:lstStyle/>
                    <a:p>
                      <a:pPr algn="ctr"/>
                      <a:r>
                        <a:rPr lang="en-US" sz="2000" dirty="0" smtClean="0"/>
                        <a:t>Main</a:t>
                      </a:r>
                      <a:r>
                        <a:rPr lang="en-US" sz="2000" baseline="0" dirty="0" smtClean="0"/>
                        <a:t> Ideas</a:t>
                      </a:r>
                      <a:endParaRPr lang="en-AU" sz="2000" dirty="0"/>
                    </a:p>
                  </a:txBody>
                  <a:tcPr/>
                </a:tc>
                <a:tc>
                  <a:txBody>
                    <a:bodyPr/>
                    <a:lstStyle/>
                    <a:p>
                      <a:pPr algn="ctr"/>
                      <a:r>
                        <a:rPr lang="en-US" sz="2000" dirty="0" smtClean="0"/>
                        <a:t>Prediction of HK Actions</a:t>
                      </a:r>
                      <a:endParaRPr lang="en-AU" sz="2000" dirty="0"/>
                    </a:p>
                  </a:txBody>
                  <a:tcPr/>
                </a:tc>
              </a:tr>
              <a:tr h="370840">
                <a:tc>
                  <a:txBody>
                    <a:bodyPr/>
                    <a:lstStyle/>
                    <a:p>
                      <a:r>
                        <a:rPr lang="en-AU" sz="2000" kern="1200" dirty="0" smtClean="0">
                          <a:solidFill>
                            <a:schemeClr val="dk1"/>
                          </a:solidFill>
                          <a:effectLst/>
                          <a:latin typeface="+mn-lt"/>
                          <a:ea typeface="+mn-ea"/>
                          <a:cs typeface="+mn-cs"/>
                        </a:rPr>
                        <a:t>8 -</a:t>
                      </a:r>
                      <a:r>
                        <a:rPr lang="en-AU" sz="2000" kern="1200" baseline="0" dirty="0" smtClean="0">
                          <a:solidFill>
                            <a:schemeClr val="dk1"/>
                          </a:solidFill>
                          <a:effectLst/>
                          <a:latin typeface="+mn-lt"/>
                          <a:ea typeface="+mn-ea"/>
                          <a:cs typeface="+mn-cs"/>
                        </a:rPr>
                        <a:t>  </a:t>
                      </a:r>
                      <a:r>
                        <a:rPr lang="en-AU" sz="2000" kern="1200" dirty="0" smtClean="0">
                          <a:solidFill>
                            <a:schemeClr val="dk1"/>
                          </a:solidFill>
                          <a:effectLst/>
                          <a:latin typeface="+mn-lt"/>
                          <a:ea typeface="+mn-ea"/>
                          <a:cs typeface="+mn-cs"/>
                        </a:rPr>
                        <a:t>Transfer Pricing aspects of Intangibles</a:t>
                      </a:r>
                      <a:endParaRPr lang="en-AU" sz="2000" dirty="0"/>
                    </a:p>
                  </a:txBody>
                  <a:tcPr/>
                </a:tc>
                <a:tc>
                  <a:txBody>
                    <a:bodyPr/>
                    <a:lstStyle/>
                    <a:p>
                      <a:pPr algn="l"/>
                      <a:r>
                        <a:rPr lang="en-AU" sz="2000" kern="1200" dirty="0" smtClean="0">
                          <a:solidFill>
                            <a:schemeClr val="dk1"/>
                          </a:solidFill>
                          <a:effectLst/>
                          <a:latin typeface="+mn-lt"/>
                          <a:ea typeface="+mn-ea"/>
                          <a:cs typeface="+mn-cs"/>
                        </a:rPr>
                        <a:t>Allocation of profits in accordance with value creation of intangibles</a:t>
                      </a:r>
                      <a:endParaRPr lang="en-AU" sz="2000" dirty="0"/>
                    </a:p>
                  </a:txBody>
                  <a:tcPr/>
                </a:tc>
                <a:tc>
                  <a:txBody>
                    <a:bodyPr/>
                    <a:lstStyle/>
                    <a:p>
                      <a:pPr algn="l"/>
                      <a:r>
                        <a:rPr lang="en-AU" sz="2000" kern="1200" dirty="0" smtClean="0">
                          <a:solidFill>
                            <a:schemeClr val="dk1"/>
                          </a:solidFill>
                          <a:effectLst/>
                          <a:latin typeface="+mn-lt"/>
                          <a:ea typeface="+mn-ea"/>
                          <a:cs typeface="+mn-cs"/>
                        </a:rPr>
                        <a:t>Will follow the guidelines </a:t>
                      </a:r>
                      <a:endParaRPr lang="en-AU" sz="2000" dirty="0"/>
                    </a:p>
                  </a:txBody>
                  <a:tcPr/>
                </a:tc>
              </a:tr>
              <a:tr h="370840">
                <a:tc>
                  <a:txBody>
                    <a:bodyPr/>
                    <a:lstStyle/>
                    <a:p>
                      <a:r>
                        <a:rPr lang="en-AU" sz="2000" kern="1200" dirty="0" smtClean="0">
                          <a:solidFill>
                            <a:schemeClr val="dk1"/>
                          </a:solidFill>
                          <a:effectLst/>
                          <a:latin typeface="+mn-lt"/>
                          <a:ea typeface="+mn-ea"/>
                          <a:cs typeface="+mn-cs"/>
                        </a:rPr>
                        <a:t>13</a:t>
                      </a:r>
                      <a:r>
                        <a:rPr lang="en-AU" sz="2000" kern="1200" baseline="0" dirty="0" smtClean="0">
                          <a:solidFill>
                            <a:schemeClr val="dk1"/>
                          </a:solidFill>
                          <a:effectLst/>
                          <a:latin typeface="+mn-lt"/>
                          <a:ea typeface="+mn-ea"/>
                          <a:cs typeface="+mn-cs"/>
                        </a:rPr>
                        <a:t> - </a:t>
                      </a:r>
                      <a:r>
                        <a:rPr lang="en-AU" sz="2000" kern="1200" dirty="0" smtClean="0">
                          <a:solidFill>
                            <a:schemeClr val="dk1"/>
                          </a:solidFill>
                          <a:effectLst/>
                          <a:latin typeface="+mn-lt"/>
                          <a:ea typeface="+mn-ea"/>
                          <a:cs typeface="+mn-cs"/>
                        </a:rPr>
                        <a:t>Guideline on transfer pricing documentation and country by country reporting</a:t>
                      </a:r>
                      <a:endParaRPr lang="en-AU" sz="2000" dirty="0"/>
                    </a:p>
                  </a:txBody>
                  <a:tcPr/>
                </a:tc>
                <a:tc>
                  <a:txBody>
                    <a:bodyPr/>
                    <a:lstStyle/>
                    <a:p>
                      <a:pPr algn="l"/>
                      <a:r>
                        <a:rPr lang="en-AU" sz="2000" kern="1200" dirty="0" smtClean="0">
                          <a:solidFill>
                            <a:schemeClr val="dk1"/>
                          </a:solidFill>
                          <a:effectLst/>
                          <a:latin typeface="+mn-lt"/>
                          <a:ea typeface="+mn-ea"/>
                          <a:cs typeface="+mn-cs"/>
                        </a:rPr>
                        <a:t>Revised standards for transfer pricing documentation and </a:t>
                      </a:r>
                      <a:r>
                        <a:rPr lang="en-AU" sz="2000" kern="1200" dirty="0" err="1" smtClean="0">
                          <a:solidFill>
                            <a:schemeClr val="dk1"/>
                          </a:solidFill>
                          <a:effectLst/>
                          <a:latin typeface="+mn-lt"/>
                          <a:ea typeface="+mn-ea"/>
                          <a:cs typeface="+mn-cs"/>
                        </a:rPr>
                        <a:t>CbC</a:t>
                      </a:r>
                      <a:r>
                        <a:rPr lang="en-AU" sz="2000" kern="1200" dirty="0" smtClean="0">
                          <a:solidFill>
                            <a:schemeClr val="dk1"/>
                          </a:solidFill>
                          <a:effectLst/>
                          <a:latin typeface="+mn-lt"/>
                          <a:ea typeface="+mn-ea"/>
                          <a:cs typeface="+mn-cs"/>
                        </a:rPr>
                        <a:t> reporting, to be included in OECD Transfer Pricing Guidelines</a:t>
                      </a:r>
                    </a:p>
                  </a:txBody>
                  <a:tcPr/>
                </a:tc>
                <a:tc>
                  <a:txBody>
                    <a:bodyPr/>
                    <a:lstStyle/>
                    <a:p>
                      <a:pPr algn="l"/>
                      <a:r>
                        <a:rPr lang="en-US" sz="2000" kern="1200" dirty="0" smtClean="0">
                          <a:solidFill>
                            <a:schemeClr val="dk1"/>
                          </a:solidFill>
                          <a:effectLst/>
                          <a:latin typeface="+mn-lt"/>
                          <a:ea typeface="+mn-ea"/>
                          <a:cs typeface="+mn-cs"/>
                        </a:rPr>
                        <a:t>Will</a:t>
                      </a:r>
                      <a:r>
                        <a:rPr lang="en-US" sz="2000" kern="1200" baseline="0" dirty="0" smtClean="0">
                          <a:solidFill>
                            <a:schemeClr val="dk1"/>
                          </a:solidFill>
                          <a:effectLst/>
                          <a:latin typeface="+mn-lt"/>
                          <a:ea typeface="+mn-ea"/>
                          <a:cs typeface="+mn-cs"/>
                        </a:rPr>
                        <a:t> follow the guidelines</a:t>
                      </a:r>
                      <a:endParaRPr lang="en-AU" sz="2000" dirty="0"/>
                    </a:p>
                  </a:txBody>
                  <a:tcPr/>
                </a:tc>
              </a:tr>
              <a:tr h="370840">
                <a:tc>
                  <a:txBody>
                    <a:bodyPr/>
                    <a:lstStyle/>
                    <a:p>
                      <a:r>
                        <a:rPr lang="en-AU" sz="2000" kern="1200" dirty="0" smtClean="0">
                          <a:solidFill>
                            <a:schemeClr val="dk1"/>
                          </a:solidFill>
                          <a:effectLst/>
                          <a:latin typeface="+mn-lt"/>
                          <a:ea typeface="+mn-ea"/>
                          <a:cs typeface="+mn-cs"/>
                        </a:rPr>
                        <a:t>15 -</a:t>
                      </a:r>
                      <a:r>
                        <a:rPr lang="en-AU" sz="2000" kern="1200" baseline="0" dirty="0" smtClean="0">
                          <a:solidFill>
                            <a:schemeClr val="dk1"/>
                          </a:solidFill>
                          <a:effectLst/>
                          <a:latin typeface="+mn-lt"/>
                          <a:ea typeface="+mn-ea"/>
                          <a:cs typeface="+mn-cs"/>
                        </a:rPr>
                        <a:t> </a:t>
                      </a:r>
                      <a:r>
                        <a:rPr lang="en-AU" sz="2000" kern="1200" dirty="0" smtClean="0">
                          <a:solidFill>
                            <a:schemeClr val="dk1"/>
                          </a:solidFill>
                          <a:effectLst/>
                          <a:latin typeface="+mn-lt"/>
                          <a:ea typeface="+mn-ea"/>
                          <a:cs typeface="+mn-cs"/>
                        </a:rPr>
                        <a:t>Multilateral Instrument </a:t>
                      </a:r>
                      <a:endParaRPr lang="en-AU" sz="2000" dirty="0"/>
                    </a:p>
                  </a:txBody>
                  <a:tcPr/>
                </a:tc>
                <a:tc>
                  <a:txBody>
                    <a:bodyPr/>
                    <a:lstStyle/>
                    <a:p>
                      <a:pPr algn="l"/>
                      <a:r>
                        <a:rPr lang="en-AU" sz="2000" kern="1200" dirty="0" smtClean="0">
                          <a:solidFill>
                            <a:schemeClr val="dk1"/>
                          </a:solidFill>
                          <a:effectLst/>
                          <a:latin typeface="+mn-lt"/>
                          <a:ea typeface="+mn-ea"/>
                          <a:cs typeface="+mn-cs"/>
                        </a:rPr>
                        <a:t>To modify bilateral tax treaties</a:t>
                      </a:r>
                      <a:endParaRPr lang="en-AU" sz="2000" dirty="0"/>
                    </a:p>
                  </a:txBody>
                  <a:tcPr/>
                </a:tc>
                <a:tc>
                  <a:txBody>
                    <a:bodyPr/>
                    <a:lstStyle/>
                    <a:p>
                      <a:pPr algn="l"/>
                      <a:r>
                        <a:rPr lang="en-AU" sz="2000" kern="1200" dirty="0" smtClean="0">
                          <a:solidFill>
                            <a:schemeClr val="dk1"/>
                          </a:solidFill>
                          <a:effectLst/>
                          <a:latin typeface="+mn-lt"/>
                          <a:ea typeface="+mn-ea"/>
                          <a:cs typeface="+mn-cs"/>
                        </a:rPr>
                        <a:t>Ditto</a:t>
                      </a:r>
                      <a:endParaRPr lang="en-AU" sz="2000" dirty="0"/>
                    </a:p>
                  </a:txBody>
                  <a:tcPr/>
                </a:tc>
              </a:tr>
            </a:tbl>
          </a:graphicData>
        </a:graphic>
      </p:graphicFrame>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15</a:t>
            </a:fld>
            <a:endParaRPr lang="en-AU"/>
          </a:p>
        </p:txBody>
      </p:sp>
    </p:spTree>
    <p:extLst>
      <p:ext uri="{BB962C8B-B14F-4D97-AF65-F5344CB8AC3E}">
        <p14:creationId xmlns:p14="http://schemas.microsoft.com/office/powerpoint/2010/main" val="3501132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16</a:t>
            </a:fld>
            <a:endParaRPr lang="en-AU"/>
          </a:p>
        </p:txBody>
      </p:sp>
      <p:sp>
        <p:nvSpPr>
          <p:cNvPr id="5" name="內容版面配置區 4"/>
          <p:cNvSpPr>
            <a:spLocks noGrp="1"/>
          </p:cNvSpPr>
          <p:nvPr>
            <p:ph idx="1"/>
          </p:nvPr>
        </p:nvSpPr>
        <p:spPr>
          <a:xfrm>
            <a:off x="0" y="1600200"/>
            <a:ext cx="9144000" cy="4525963"/>
          </a:xfrm>
        </p:spPr>
        <p:txBody>
          <a:bodyPr/>
          <a:lstStyle/>
          <a:p>
            <a:pPr marL="0" indent="0" algn="ctr">
              <a:buNone/>
            </a:pPr>
            <a:endParaRPr lang="en-US" dirty="0" smtClean="0"/>
          </a:p>
          <a:p>
            <a:pPr marL="0" indent="0" algn="ctr">
              <a:buNone/>
            </a:pPr>
            <a:endParaRPr lang="en-US" dirty="0"/>
          </a:p>
          <a:p>
            <a:pPr marL="0" indent="0" algn="ctr">
              <a:buNone/>
            </a:pPr>
            <a:endParaRPr lang="en-US" sz="2000" dirty="0" smtClean="0"/>
          </a:p>
          <a:p>
            <a:pPr marL="0" indent="0" algn="ctr">
              <a:buNone/>
            </a:pPr>
            <a:r>
              <a:rPr lang="en-US" sz="3600" b="1" dirty="0" smtClean="0"/>
              <a:t>Thank You!</a:t>
            </a:r>
            <a:endParaRPr lang="en-AU" sz="3600" b="1" dirty="0"/>
          </a:p>
        </p:txBody>
      </p:sp>
    </p:spTree>
    <p:extLst>
      <p:ext uri="{BB962C8B-B14F-4D97-AF65-F5344CB8AC3E}">
        <p14:creationId xmlns:p14="http://schemas.microsoft.com/office/powerpoint/2010/main" val="1494036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US" u="sng" dirty="0" smtClean="0"/>
              <a:t>Tax System in HK</a:t>
            </a:r>
            <a:endParaRPr lang="en-AU" u="sng" dirty="0"/>
          </a:p>
        </p:txBody>
      </p:sp>
      <p:sp>
        <p:nvSpPr>
          <p:cNvPr id="3" name="內容版面配置區 2"/>
          <p:cNvSpPr>
            <a:spLocks noGrp="1"/>
          </p:cNvSpPr>
          <p:nvPr>
            <p:ph idx="1"/>
          </p:nvPr>
        </p:nvSpPr>
        <p:spPr/>
        <p:txBody>
          <a:bodyPr/>
          <a:lstStyle/>
          <a:p>
            <a:pPr>
              <a:buFont typeface="Wingdings" pitchFamily="2" charset="2"/>
              <a:buChar char="§"/>
            </a:pPr>
            <a:r>
              <a:rPr lang="en-US" b="1" dirty="0" smtClean="0"/>
              <a:t>Hong Kong operates a territorial tax system</a:t>
            </a:r>
          </a:p>
          <a:p>
            <a:pPr marL="0" indent="0">
              <a:buNone/>
            </a:pPr>
            <a:endParaRPr lang="en-US" sz="2400" dirty="0" smtClean="0"/>
          </a:p>
          <a:p>
            <a:pPr>
              <a:buFont typeface="Calibri" pitchFamily="34" charset="0"/>
              <a:buChar char="−"/>
            </a:pPr>
            <a:r>
              <a:rPr lang="en-US" dirty="0" smtClean="0"/>
              <a:t>Profits is only taxable in HK if a business is carried on in Hong Kong and the profit is sourced in HK.</a:t>
            </a:r>
          </a:p>
        </p:txBody>
      </p:sp>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2</a:t>
            </a:fld>
            <a:endParaRPr lang="en-AU"/>
          </a:p>
        </p:txBody>
      </p:sp>
    </p:spTree>
    <p:extLst>
      <p:ext uri="{BB962C8B-B14F-4D97-AF65-F5344CB8AC3E}">
        <p14:creationId xmlns:p14="http://schemas.microsoft.com/office/powerpoint/2010/main" val="4043621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US" u="sng" dirty="0" smtClean="0"/>
              <a:t>Permanent Establishment</a:t>
            </a:r>
            <a:endParaRPr lang="en-AU" u="sng" dirty="0"/>
          </a:p>
        </p:txBody>
      </p:sp>
      <p:sp>
        <p:nvSpPr>
          <p:cNvPr id="3" name="內容版面配置區 2"/>
          <p:cNvSpPr>
            <a:spLocks noGrp="1"/>
          </p:cNvSpPr>
          <p:nvPr>
            <p:ph idx="1"/>
          </p:nvPr>
        </p:nvSpPr>
        <p:spPr/>
        <p:txBody>
          <a:bodyPr/>
          <a:lstStyle/>
          <a:p>
            <a:pPr marL="0" indent="0">
              <a:buNone/>
            </a:pPr>
            <a:r>
              <a:rPr lang="en-US" b="1" dirty="0" smtClean="0"/>
              <a:t>Permanent establishment (PE) </a:t>
            </a:r>
          </a:p>
          <a:p>
            <a:pPr>
              <a:buFont typeface="Wingdings" panose="05000000000000000000" pitchFamily="2" charset="2"/>
              <a:buChar char="§"/>
            </a:pPr>
            <a:r>
              <a:rPr lang="en-US" dirty="0" smtClean="0"/>
              <a:t>not defined in domestic tax law</a:t>
            </a:r>
          </a:p>
          <a:p>
            <a:pPr marL="0" indent="0">
              <a:buNone/>
            </a:pPr>
            <a:endParaRPr lang="en-US" sz="2400" dirty="0" smtClean="0"/>
          </a:p>
          <a:p>
            <a:pPr>
              <a:buFont typeface="Wingdings" pitchFamily="2" charset="2"/>
              <a:buChar char="§"/>
            </a:pPr>
            <a:r>
              <a:rPr lang="en-US" dirty="0" smtClean="0"/>
              <a:t>only as a result of the signing of Double Treaty Treaties</a:t>
            </a:r>
          </a:p>
          <a:p>
            <a:pPr marL="0" indent="0">
              <a:buNone/>
            </a:pPr>
            <a:endParaRPr lang="en-US" sz="2400" dirty="0" smtClean="0"/>
          </a:p>
          <a:p>
            <a:pPr>
              <a:buFont typeface="Wingdings" pitchFamily="2" charset="2"/>
              <a:buChar char="§"/>
            </a:pPr>
            <a:r>
              <a:rPr lang="en-US" dirty="0" smtClean="0"/>
              <a:t>becomes important to decide the taxing rights with treaty partners</a:t>
            </a:r>
          </a:p>
          <a:p>
            <a:pPr>
              <a:buFont typeface="Wingdings" pitchFamily="2" charset="2"/>
              <a:buChar char="§"/>
            </a:pPr>
            <a:endParaRPr lang="en-US" b="1" dirty="0" smtClean="0"/>
          </a:p>
          <a:p>
            <a:pPr>
              <a:buFont typeface="Wingdings" pitchFamily="2" charset="2"/>
              <a:buChar char="§"/>
            </a:pPr>
            <a:endParaRPr lang="en-US" b="1" dirty="0" smtClean="0"/>
          </a:p>
          <a:p>
            <a:pPr marL="0" indent="0">
              <a:buNone/>
            </a:pPr>
            <a:endParaRPr lang="en-US" sz="2400" dirty="0" smtClean="0"/>
          </a:p>
        </p:txBody>
      </p:sp>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3</a:t>
            </a:fld>
            <a:endParaRPr lang="en-AU"/>
          </a:p>
        </p:txBody>
      </p:sp>
    </p:spTree>
    <p:extLst>
      <p:ext uri="{BB962C8B-B14F-4D97-AF65-F5344CB8AC3E}">
        <p14:creationId xmlns:p14="http://schemas.microsoft.com/office/powerpoint/2010/main" val="2814320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US" u="sng" dirty="0" smtClean="0"/>
              <a:t>Withholding Taxes</a:t>
            </a:r>
            <a:endParaRPr lang="en-AU" u="sng" dirty="0"/>
          </a:p>
        </p:txBody>
      </p:sp>
      <p:sp>
        <p:nvSpPr>
          <p:cNvPr id="3" name="內容版面配置區 2"/>
          <p:cNvSpPr>
            <a:spLocks noGrp="1"/>
          </p:cNvSpPr>
          <p:nvPr>
            <p:ph idx="1"/>
          </p:nvPr>
        </p:nvSpPr>
        <p:spPr/>
        <p:txBody>
          <a:bodyPr/>
          <a:lstStyle/>
          <a:p>
            <a:pPr>
              <a:buFont typeface="Wingdings" pitchFamily="2" charset="2"/>
              <a:buChar char="§"/>
            </a:pPr>
            <a:r>
              <a:rPr lang="en-US" b="1" dirty="0" smtClean="0"/>
              <a:t>Hong Kong does not levy withholding taxes on payment of interest or dividend to a non-resident</a:t>
            </a:r>
          </a:p>
          <a:p>
            <a:pPr marL="0" indent="0">
              <a:buNone/>
            </a:pPr>
            <a:endParaRPr lang="en-US" sz="2400" b="1" dirty="0" smtClean="0"/>
          </a:p>
          <a:p>
            <a:pPr>
              <a:buFont typeface="Calibri" pitchFamily="34" charset="0"/>
              <a:buChar char="−"/>
            </a:pPr>
            <a:r>
              <a:rPr lang="en-US" dirty="0" smtClean="0"/>
              <a:t>Dividend income is not taxable to a recipient under domestic law</a:t>
            </a:r>
          </a:p>
          <a:p>
            <a:pPr marL="0" indent="0">
              <a:buNone/>
            </a:pPr>
            <a:endParaRPr lang="en-US" dirty="0" smtClean="0"/>
          </a:p>
          <a:p>
            <a:pPr>
              <a:buFont typeface="Wingdings" pitchFamily="2" charset="2"/>
              <a:buChar char="§"/>
            </a:pPr>
            <a:endParaRPr lang="en-US" b="1" dirty="0" smtClean="0"/>
          </a:p>
          <a:p>
            <a:pPr marL="0" indent="0">
              <a:buNone/>
            </a:pPr>
            <a:endParaRPr lang="en-US" sz="2400" dirty="0" smtClean="0"/>
          </a:p>
        </p:txBody>
      </p:sp>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4</a:t>
            </a:fld>
            <a:endParaRPr lang="en-AU"/>
          </a:p>
        </p:txBody>
      </p:sp>
    </p:spTree>
    <p:extLst>
      <p:ext uri="{BB962C8B-B14F-4D97-AF65-F5344CB8AC3E}">
        <p14:creationId xmlns:p14="http://schemas.microsoft.com/office/powerpoint/2010/main" val="1570697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US" u="sng" dirty="0" smtClean="0"/>
              <a:t>Withholding Taxes</a:t>
            </a:r>
            <a:endParaRPr lang="en-AU" u="sng" dirty="0"/>
          </a:p>
        </p:txBody>
      </p:sp>
      <p:sp>
        <p:nvSpPr>
          <p:cNvPr id="3" name="內容版面配置區 2"/>
          <p:cNvSpPr>
            <a:spLocks noGrp="1"/>
          </p:cNvSpPr>
          <p:nvPr>
            <p:ph idx="1"/>
          </p:nvPr>
        </p:nvSpPr>
        <p:spPr/>
        <p:txBody>
          <a:bodyPr/>
          <a:lstStyle/>
          <a:p>
            <a:pPr>
              <a:buFont typeface="Wingdings" pitchFamily="2" charset="2"/>
              <a:buChar char="§"/>
            </a:pPr>
            <a:r>
              <a:rPr lang="en-US" b="1" dirty="0" smtClean="0"/>
              <a:t>Domestic law creates restrictive conditions for interest expense to be deductible</a:t>
            </a:r>
          </a:p>
          <a:p>
            <a:pPr marL="0" indent="0">
              <a:buNone/>
            </a:pPr>
            <a:endParaRPr lang="en-US" sz="2400" b="1" dirty="0" smtClean="0"/>
          </a:p>
          <a:p>
            <a:pPr>
              <a:buFont typeface="Calibri" pitchFamily="34" charset="0"/>
              <a:buChar char="−"/>
            </a:pPr>
            <a:r>
              <a:rPr lang="en-US" dirty="0"/>
              <a:t>A</a:t>
            </a:r>
            <a:r>
              <a:rPr lang="en-US" dirty="0" smtClean="0"/>
              <a:t>lmost all interest expenses paid to non-Financial Institutions are not tax deductible</a:t>
            </a:r>
          </a:p>
          <a:p>
            <a:pPr>
              <a:buFont typeface="Wingdings" pitchFamily="2" charset="2"/>
              <a:buChar char="§"/>
            </a:pPr>
            <a:endParaRPr lang="en-US" b="1" dirty="0" smtClean="0"/>
          </a:p>
          <a:p>
            <a:pPr marL="0" indent="0">
              <a:buNone/>
            </a:pPr>
            <a:endParaRPr lang="en-US" dirty="0" smtClean="0"/>
          </a:p>
        </p:txBody>
      </p:sp>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5</a:t>
            </a:fld>
            <a:endParaRPr lang="en-AU"/>
          </a:p>
        </p:txBody>
      </p:sp>
    </p:spTree>
    <p:extLst>
      <p:ext uri="{BB962C8B-B14F-4D97-AF65-F5344CB8AC3E}">
        <p14:creationId xmlns:p14="http://schemas.microsoft.com/office/powerpoint/2010/main" val="226818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US" u="sng" dirty="0" smtClean="0"/>
              <a:t>Withholding Taxes</a:t>
            </a:r>
            <a:endParaRPr lang="en-AU" u="sng" dirty="0"/>
          </a:p>
        </p:txBody>
      </p:sp>
      <p:sp>
        <p:nvSpPr>
          <p:cNvPr id="3" name="內容版面配置區 2"/>
          <p:cNvSpPr>
            <a:spLocks noGrp="1"/>
          </p:cNvSpPr>
          <p:nvPr>
            <p:ph idx="1"/>
          </p:nvPr>
        </p:nvSpPr>
        <p:spPr/>
        <p:txBody>
          <a:bodyPr/>
          <a:lstStyle/>
          <a:p>
            <a:pPr>
              <a:buFont typeface="Wingdings" pitchFamily="2" charset="2"/>
              <a:buChar char="§"/>
            </a:pPr>
            <a:r>
              <a:rPr lang="en-US" b="1" dirty="0" smtClean="0"/>
              <a:t>Special provisions to tax royalty payments to non-residents</a:t>
            </a:r>
          </a:p>
          <a:p>
            <a:pPr marL="0" indent="0">
              <a:buNone/>
            </a:pPr>
            <a:endParaRPr lang="en-US" sz="2400" b="1" dirty="0" smtClean="0"/>
          </a:p>
          <a:p>
            <a:pPr>
              <a:buFont typeface="Calibri" pitchFamily="34" charset="0"/>
              <a:buChar char="−"/>
            </a:pPr>
            <a:r>
              <a:rPr lang="en-US" dirty="0" smtClean="0"/>
              <a:t>Deem a non-resident company receiving royalty to be chargeable to profits tax under domestic law</a:t>
            </a:r>
          </a:p>
        </p:txBody>
      </p:sp>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6</a:t>
            </a:fld>
            <a:endParaRPr lang="en-AU"/>
          </a:p>
        </p:txBody>
      </p:sp>
    </p:spTree>
    <p:extLst>
      <p:ext uri="{BB962C8B-B14F-4D97-AF65-F5344CB8AC3E}">
        <p14:creationId xmlns:p14="http://schemas.microsoft.com/office/powerpoint/2010/main" val="1702008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US" u="sng" dirty="0" smtClean="0"/>
              <a:t>Thin Capitalization</a:t>
            </a:r>
            <a:endParaRPr lang="en-AU" u="sng" dirty="0"/>
          </a:p>
        </p:txBody>
      </p:sp>
      <p:sp>
        <p:nvSpPr>
          <p:cNvPr id="3" name="內容版面配置區 2"/>
          <p:cNvSpPr>
            <a:spLocks noGrp="1"/>
          </p:cNvSpPr>
          <p:nvPr>
            <p:ph idx="1"/>
          </p:nvPr>
        </p:nvSpPr>
        <p:spPr/>
        <p:txBody>
          <a:bodyPr/>
          <a:lstStyle/>
          <a:p>
            <a:pPr algn="just">
              <a:buFont typeface="Wingdings" pitchFamily="2" charset="2"/>
              <a:buChar char="§"/>
            </a:pPr>
            <a:r>
              <a:rPr lang="en-US" dirty="0" smtClean="0"/>
              <a:t>Not legislated under domestic law</a:t>
            </a:r>
          </a:p>
          <a:p>
            <a:pPr marL="0" indent="0" algn="just">
              <a:buNone/>
            </a:pPr>
            <a:endParaRPr lang="en-US" sz="2000" dirty="0" smtClean="0"/>
          </a:p>
          <a:p>
            <a:pPr algn="just">
              <a:buFont typeface="Wingdings" pitchFamily="2" charset="2"/>
              <a:buChar char="§"/>
            </a:pPr>
            <a:r>
              <a:rPr lang="en-US" dirty="0" smtClean="0"/>
              <a:t>No prescribed ratio of capital and debt</a:t>
            </a:r>
          </a:p>
          <a:p>
            <a:pPr marL="0" indent="0" algn="just">
              <a:buNone/>
            </a:pPr>
            <a:endParaRPr lang="en-US" sz="2000" dirty="0" smtClean="0"/>
          </a:p>
          <a:p>
            <a:pPr algn="just">
              <a:buFont typeface="Wingdings" pitchFamily="2" charset="2"/>
              <a:buChar char="§"/>
            </a:pPr>
            <a:r>
              <a:rPr lang="en-US" dirty="0" smtClean="0"/>
              <a:t>Most HK companies have very small paid up capital </a:t>
            </a:r>
          </a:p>
          <a:p>
            <a:pPr>
              <a:buFont typeface="Wingdings" pitchFamily="2" charset="2"/>
              <a:buChar char="§"/>
            </a:pPr>
            <a:r>
              <a:rPr lang="en-US" dirty="0" smtClean="0"/>
              <a:t>The restrictive provisions for interest deduction help to deal with most of the problems created by thin capitalization</a:t>
            </a:r>
          </a:p>
          <a:p>
            <a:pPr marL="0" indent="0">
              <a:buNone/>
            </a:pPr>
            <a:endParaRPr lang="en-US" sz="2400" dirty="0" smtClean="0"/>
          </a:p>
        </p:txBody>
      </p:sp>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7</a:t>
            </a:fld>
            <a:endParaRPr lang="en-AU"/>
          </a:p>
        </p:txBody>
      </p:sp>
    </p:spTree>
    <p:extLst>
      <p:ext uri="{BB962C8B-B14F-4D97-AF65-F5344CB8AC3E}">
        <p14:creationId xmlns:p14="http://schemas.microsoft.com/office/powerpoint/2010/main" val="3907069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US" u="sng" dirty="0" smtClean="0"/>
              <a:t>Anti-treating shopping provisions</a:t>
            </a:r>
            <a:endParaRPr lang="en-AU" u="sng" dirty="0"/>
          </a:p>
        </p:txBody>
      </p:sp>
      <p:sp>
        <p:nvSpPr>
          <p:cNvPr id="3" name="內容版面配置區 2"/>
          <p:cNvSpPr>
            <a:spLocks noGrp="1"/>
          </p:cNvSpPr>
          <p:nvPr>
            <p:ph idx="1"/>
          </p:nvPr>
        </p:nvSpPr>
        <p:spPr/>
        <p:txBody>
          <a:bodyPr/>
          <a:lstStyle/>
          <a:p>
            <a:pPr>
              <a:buFont typeface="Wingdings" pitchFamily="2" charset="2"/>
              <a:buChar char="§"/>
            </a:pPr>
            <a:r>
              <a:rPr lang="en-US" b="1" dirty="0" smtClean="0"/>
              <a:t>Absent in most of the DTA’s signed between HK and its treaty partners</a:t>
            </a:r>
            <a:r>
              <a:rPr lang="en-US" sz="2400" dirty="0" smtClean="0"/>
              <a:t>.</a:t>
            </a:r>
          </a:p>
          <a:p>
            <a:pPr marL="0" indent="0">
              <a:buNone/>
            </a:pPr>
            <a:endParaRPr lang="en-US" sz="2400" dirty="0"/>
          </a:p>
          <a:p>
            <a:pPr>
              <a:buFont typeface="Calibri" pitchFamily="34" charset="0"/>
              <a:buChar char="−"/>
            </a:pPr>
            <a:r>
              <a:rPr lang="en-US" dirty="0" smtClean="0"/>
              <a:t>By reason of the domestic tax system, many foreign companies use HK companies to gain access to benefits under a DTA signed between HK and its treaty partners</a:t>
            </a:r>
          </a:p>
        </p:txBody>
      </p:sp>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8</a:t>
            </a:fld>
            <a:endParaRPr lang="en-AU"/>
          </a:p>
        </p:txBody>
      </p:sp>
    </p:spTree>
    <p:extLst>
      <p:ext uri="{BB962C8B-B14F-4D97-AF65-F5344CB8AC3E}">
        <p14:creationId xmlns:p14="http://schemas.microsoft.com/office/powerpoint/2010/main" val="3907069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229600" cy="1143000"/>
          </a:xfrm>
        </p:spPr>
        <p:txBody>
          <a:bodyPr/>
          <a:lstStyle/>
          <a:p>
            <a:r>
              <a:rPr lang="en-US" u="sng" dirty="0" smtClean="0"/>
              <a:t>Controlled Foreign Companies</a:t>
            </a:r>
            <a:endParaRPr lang="en-AU" u="sng" dirty="0"/>
          </a:p>
        </p:txBody>
      </p:sp>
      <p:sp>
        <p:nvSpPr>
          <p:cNvPr id="3" name="內容版面配置區 2"/>
          <p:cNvSpPr>
            <a:spLocks noGrp="1"/>
          </p:cNvSpPr>
          <p:nvPr>
            <p:ph idx="1"/>
          </p:nvPr>
        </p:nvSpPr>
        <p:spPr/>
        <p:txBody>
          <a:bodyPr/>
          <a:lstStyle/>
          <a:p>
            <a:pPr>
              <a:buFont typeface="Wingdings" pitchFamily="2" charset="2"/>
              <a:buChar char="§"/>
            </a:pPr>
            <a:r>
              <a:rPr lang="en-AU" b="1" dirty="0"/>
              <a:t>D</a:t>
            </a:r>
            <a:r>
              <a:rPr lang="en-AU" b="1" dirty="0" smtClean="0"/>
              <a:t>ividend </a:t>
            </a:r>
            <a:r>
              <a:rPr lang="en-AU" b="1" dirty="0"/>
              <a:t>income derived by a HK holding company from its foreign </a:t>
            </a:r>
            <a:r>
              <a:rPr lang="en-AU" b="1" dirty="0" smtClean="0"/>
              <a:t>subsidiary – NOT TAXABLE</a:t>
            </a:r>
          </a:p>
          <a:p>
            <a:pPr marL="0" indent="0">
              <a:buNone/>
            </a:pPr>
            <a:endParaRPr lang="en-AU" sz="2400" dirty="0" smtClean="0"/>
          </a:p>
          <a:p>
            <a:pPr>
              <a:buFont typeface="Wingdings" pitchFamily="2" charset="2"/>
              <a:buChar char="§"/>
            </a:pPr>
            <a:r>
              <a:rPr lang="en-AU" b="1" dirty="0"/>
              <a:t>O</a:t>
            </a:r>
            <a:r>
              <a:rPr lang="en-AU" b="1" dirty="0" smtClean="0"/>
              <a:t>ffshore </a:t>
            </a:r>
            <a:r>
              <a:rPr lang="en-AU" b="1" dirty="0"/>
              <a:t>profits of the foreign </a:t>
            </a:r>
            <a:r>
              <a:rPr lang="en-AU" b="1" dirty="0" smtClean="0"/>
              <a:t>subsidiary – NOT TAXABLE IN HK</a:t>
            </a:r>
          </a:p>
          <a:p>
            <a:pPr marL="0" indent="0">
              <a:buNone/>
            </a:pPr>
            <a:endParaRPr lang="en-AU" sz="2400" b="1" dirty="0" smtClean="0"/>
          </a:p>
          <a:p>
            <a:pPr>
              <a:buFont typeface="Calibri" pitchFamily="34" charset="0"/>
              <a:buChar char="−"/>
            </a:pPr>
            <a:r>
              <a:rPr lang="en-AU" dirty="0" smtClean="0"/>
              <a:t>There </a:t>
            </a:r>
            <a:r>
              <a:rPr lang="en-AU" dirty="0"/>
              <a:t>is no domestic legislation on CFC, since it is a </a:t>
            </a:r>
            <a:r>
              <a:rPr lang="en-AU" dirty="0" smtClean="0"/>
              <a:t>non-issue</a:t>
            </a:r>
            <a:endParaRPr lang="en-AU" dirty="0"/>
          </a:p>
          <a:p>
            <a:pPr marL="0" indent="0">
              <a:buNone/>
            </a:pPr>
            <a:endParaRPr lang="en-US" sz="2400" dirty="0" smtClean="0"/>
          </a:p>
        </p:txBody>
      </p:sp>
      <p:sp>
        <p:nvSpPr>
          <p:cNvPr id="7" name="Date Placeholder 6"/>
          <p:cNvSpPr>
            <a:spLocks noGrp="1"/>
          </p:cNvSpPr>
          <p:nvPr>
            <p:ph type="dt" sz="half" idx="10"/>
          </p:nvPr>
        </p:nvSpPr>
        <p:spPr/>
        <p:txBody>
          <a:bodyPr/>
          <a:lstStyle/>
          <a:p>
            <a:r>
              <a:rPr lang="en-US" smtClean="0"/>
              <a:t>24/10/2014</a:t>
            </a:r>
            <a:endParaRPr lang="en-AU"/>
          </a:p>
        </p:txBody>
      </p:sp>
      <p:sp>
        <p:nvSpPr>
          <p:cNvPr id="8" name="Slide Number Placeholder 7"/>
          <p:cNvSpPr>
            <a:spLocks noGrp="1"/>
          </p:cNvSpPr>
          <p:nvPr>
            <p:ph type="sldNum" sz="quarter" idx="12"/>
          </p:nvPr>
        </p:nvSpPr>
        <p:spPr/>
        <p:txBody>
          <a:bodyPr/>
          <a:lstStyle/>
          <a:p>
            <a:fld id="{983616AA-5C39-49B9-B5D9-8B711FE774F7}" type="slidenum">
              <a:rPr lang="en-AU" smtClean="0"/>
              <a:t>9</a:t>
            </a:fld>
            <a:endParaRPr lang="en-AU"/>
          </a:p>
        </p:txBody>
      </p:sp>
    </p:spTree>
    <p:extLst>
      <p:ext uri="{BB962C8B-B14F-4D97-AF65-F5344CB8AC3E}">
        <p14:creationId xmlns:p14="http://schemas.microsoft.com/office/powerpoint/2010/main" val="3531597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423</TotalTime>
  <Words>719</Words>
  <Application>Microsoft Office PowerPoint</Application>
  <PresentationFormat>On-screen Show (4:3)</PresentationFormat>
  <Paragraphs>140</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自訂設計</vt:lpstr>
      <vt:lpstr>PowerPoint Presentation</vt:lpstr>
      <vt:lpstr>Tax System in HK</vt:lpstr>
      <vt:lpstr>Permanent Establishment</vt:lpstr>
      <vt:lpstr>Withholding Taxes</vt:lpstr>
      <vt:lpstr>Withholding Taxes</vt:lpstr>
      <vt:lpstr>Withholding Taxes</vt:lpstr>
      <vt:lpstr>Thin Capitalization</vt:lpstr>
      <vt:lpstr>Anti-treating shopping provisions</vt:lpstr>
      <vt:lpstr>Controlled Foreign Companies</vt:lpstr>
      <vt:lpstr>Corporate tax residence</vt:lpstr>
      <vt:lpstr>Transfer Pricing </vt:lpstr>
      <vt:lpstr>BEPS – The 2014 Deliverables</vt:lpstr>
      <vt:lpstr>BEPS – The 2014 Deliverables</vt:lpstr>
      <vt:lpstr>BEPS – The 2014 Deliverables</vt:lpstr>
      <vt:lpstr>BEPS – The 2014 Deliverables</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Jessie Xia</dc:creator>
  <cp:lastModifiedBy>Thomas Lee</cp:lastModifiedBy>
  <cp:revision>21</cp:revision>
  <cp:lastPrinted>2014-10-14T07:23:00Z</cp:lastPrinted>
  <dcterms:created xsi:type="dcterms:W3CDTF">2014-10-14T02:10:02Z</dcterms:created>
  <dcterms:modified xsi:type="dcterms:W3CDTF">2014-10-14T11:01:08Z</dcterms:modified>
</cp:coreProperties>
</file>