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customXml/itemProps5.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6"/>
  </p:sldMasterIdLst>
  <p:notesMasterIdLst>
    <p:notesMasterId r:id="rId46"/>
  </p:notesMasterIdLst>
  <p:handoutMasterIdLst>
    <p:handoutMasterId r:id="rId47"/>
  </p:handoutMasterIdLst>
  <p:sldIdLst>
    <p:sldId id="414" r:id="rId7"/>
    <p:sldId id="471" r:id="rId8"/>
    <p:sldId id="577" r:id="rId9"/>
    <p:sldId id="641" r:id="rId10"/>
    <p:sldId id="476" r:id="rId11"/>
    <p:sldId id="661" r:id="rId12"/>
    <p:sldId id="648" r:id="rId13"/>
    <p:sldId id="586" r:id="rId14"/>
    <p:sldId id="587" r:id="rId15"/>
    <p:sldId id="622" r:id="rId16"/>
    <p:sldId id="649" r:id="rId17"/>
    <p:sldId id="654" r:id="rId18"/>
    <p:sldId id="658" r:id="rId19"/>
    <p:sldId id="650" r:id="rId20"/>
    <p:sldId id="503" r:id="rId21"/>
    <p:sldId id="638" r:id="rId22"/>
    <p:sldId id="651" r:id="rId23"/>
    <p:sldId id="515" r:id="rId24"/>
    <p:sldId id="652" r:id="rId25"/>
    <p:sldId id="626" r:id="rId26"/>
    <p:sldId id="627" r:id="rId27"/>
    <p:sldId id="628" r:id="rId28"/>
    <p:sldId id="634" r:id="rId29"/>
    <p:sldId id="635" r:id="rId30"/>
    <p:sldId id="636" r:id="rId31"/>
    <p:sldId id="637" r:id="rId32"/>
    <p:sldId id="666" r:id="rId33"/>
    <p:sldId id="653" r:id="rId34"/>
    <p:sldId id="621" r:id="rId35"/>
    <p:sldId id="619" r:id="rId36"/>
    <p:sldId id="656" r:id="rId37"/>
    <p:sldId id="657" r:id="rId38"/>
    <p:sldId id="620" r:id="rId39"/>
    <p:sldId id="665" r:id="rId40"/>
    <p:sldId id="662" r:id="rId41"/>
    <p:sldId id="660" r:id="rId42"/>
    <p:sldId id="664" r:id="rId43"/>
    <p:sldId id="424" r:id="rId44"/>
    <p:sldId id="465" r:id="rId45"/>
  </p:sldIdLst>
  <p:sldSz cx="9144000" cy="5143500" type="screen16x9"/>
  <p:notesSz cx="6669088" cy="9928225"/>
  <p:custDataLst>
    <p:tags r:id="rId48"/>
  </p:custDataLst>
  <p:defaultTextStyle>
    <a:defPPr>
      <a:defRPr lang="en-US"/>
    </a:defPPr>
    <a:lvl1pPr marL="0" algn="l" defTabSz="914126" rtl="0" eaLnBrk="1" latinLnBrk="0" hangingPunct="1">
      <a:defRPr sz="1800" kern="1200">
        <a:solidFill>
          <a:schemeClr val="tx1"/>
        </a:solidFill>
        <a:latin typeface="+mn-lt"/>
        <a:ea typeface="+mn-ea"/>
        <a:cs typeface="+mn-cs"/>
      </a:defRPr>
    </a:lvl1pPr>
    <a:lvl2pPr marL="457064"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6"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64" userDrawn="1">
          <p15:clr>
            <a:srgbClr val="A4A3A4"/>
          </p15:clr>
        </p15:guide>
        <p15:guide id="2" orient="horz" pos="1620" userDrawn="1">
          <p15:clr>
            <a:srgbClr val="A4A3A4"/>
          </p15:clr>
        </p15:guide>
        <p15:guide id="3" orient="horz" pos="1716" userDrawn="1">
          <p15:clr>
            <a:srgbClr val="A4A3A4"/>
          </p15:clr>
        </p15:guide>
        <p15:guide id="4" orient="horz" pos="3012" userDrawn="1">
          <p15:clr>
            <a:srgbClr val="A4A3A4"/>
          </p15:clr>
        </p15:guide>
        <p15:guide id="5" pos="2784" userDrawn="1">
          <p15:clr>
            <a:srgbClr val="A4A3A4"/>
          </p15:clr>
        </p15:guide>
        <p15:guide id="6" pos="2880" userDrawn="1">
          <p15:clr>
            <a:srgbClr val="A4A3A4"/>
          </p15:clr>
        </p15:guide>
        <p15:guide id="7" pos="1474" userDrawn="1">
          <p15:clr>
            <a:srgbClr val="A4A3A4"/>
          </p15:clr>
        </p15:guide>
        <p15:guide id="8" pos="1565" userDrawn="1">
          <p15:clr>
            <a:srgbClr val="A4A3A4"/>
          </p15:clr>
        </p15:guide>
        <p15:guide id="9" pos="4286" userDrawn="1">
          <p15:clr>
            <a:srgbClr val="A4A3A4"/>
          </p15:clr>
        </p15:guide>
        <p15:guide id="10" pos="4195" userDrawn="1">
          <p15:clr>
            <a:srgbClr val="A4A3A4"/>
          </p15:clr>
        </p15:guide>
        <p15:guide id="11" pos="5664" userDrawn="1">
          <p15:clr>
            <a:srgbClr val="A4A3A4"/>
          </p15:clr>
        </p15:guide>
        <p15:guide id="12" pos="204" userDrawn="1">
          <p15:clr>
            <a:srgbClr val="A4A3A4"/>
          </p15:clr>
        </p15:guide>
        <p15:guide id="13" pos="528" userDrawn="1">
          <p15:clr>
            <a:srgbClr val="A4A3A4"/>
          </p15:clr>
        </p15:guide>
        <p15:guide id="14" orient="horz" pos="571">
          <p15:clr>
            <a:srgbClr val="A4A3A4"/>
          </p15:clr>
        </p15:guide>
        <p15:guide id="15" orient="horz" pos="996">
          <p15:clr>
            <a:srgbClr val="A4A3A4"/>
          </p15:clr>
        </p15:guide>
        <p15:guide id="16" orient="horz" pos="1648">
          <p15:clr>
            <a:srgbClr val="A4A3A4"/>
          </p15:clr>
        </p15:guide>
        <p15:guide id="17" orient="horz" pos="1280">
          <p15:clr>
            <a:srgbClr val="A4A3A4"/>
          </p15:clr>
        </p15:guide>
        <p15:guide id="18" orient="horz" pos="2470">
          <p15:clr>
            <a:srgbClr val="A4A3A4"/>
          </p15:clr>
        </p15:guide>
        <p15:guide id="19" orient="horz" pos="1110">
          <p15:clr>
            <a:srgbClr val="A4A3A4"/>
          </p15:clr>
        </p15:guide>
        <p15:guide id="20" orient="horz" pos="2896">
          <p15:clr>
            <a:srgbClr val="A4A3A4"/>
          </p15:clr>
        </p15:guide>
        <p15:guide id="21" pos="2341">
          <p15:clr>
            <a:srgbClr val="A4A3A4"/>
          </p15:clr>
        </p15:guide>
        <p15:guide id="22" pos="4212">
          <p15:clr>
            <a:srgbClr val="A4A3A4"/>
          </p15:clr>
        </p15:guide>
        <p15:guide id="23" pos="2625">
          <p15:clr>
            <a:srgbClr val="A4A3A4"/>
          </p15:clr>
        </p15:guide>
        <p15:guide id="24" pos="499">
          <p15:clr>
            <a:srgbClr val="A4A3A4"/>
          </p15:clr>
        </p15:guide>
        <p15:guide id="25" pos="2823">
          <p15:clr>
            <a:srgbClr val="A4A3A4"/>
          </p15:clr>
        </p15:guide>
        <p15:guide id="26" pos="5573">
          <p15:clr>
            <a:srgbClr val="A4A3A4"/>
          </p15:clr>
        </p15:guide>
        <p15:guide id="27" pos="215">
          <p15:clr>
            <a:srgbClr val="A4A3A4"/>
          </p15:clr>
        </p15:guide>
        <p15:guide id="28" pos="11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E1794B"/>
    <a:srgbClr val="C84E00"/>
    <a:srgbClr val="00478C"/>
    <a:srgbClr val="E9EDF4"/>
    <a:srgbClr val="6A7F10"/>
    <a:srgbClr val="8E258D"/>
    <a:srgbClr val="336699"/>
    <a:srgbClr val="0070C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8" autoAdjust="0"/>
    <p:restoredTop sz="94843" autoAdjust="0"/>
  </p:normalViewPr>
  <p:slideViewPr>
    <p:cSldViewPr snapToObjects="1">
      <p:cViewPr>
        <p:scale>
          <a:sx n="118" d="100"/>
          <a:sy n="118" d="100"/>
        </p:scale>
        <p:origin x="-834" y="-72"/>
      </p:cViewPr>
      <p:guideLst>
        <p:guide orient="horz" pos="564"/>
        <p:guide orient="horz" pos="1620"/>
        <p:guide orient="horz" pos="1716"/>
        <p:guide orient="horz" pos="3012"/>
        <p:guide orient="horz" pos="571"/>
        <p:guide orient="horz" pos="996"/>
        <p:guide orient="horz" pos="1648"/>
        <p:guide orient="horz" pos="1280"/>
        <p:guide orient="horz" pos="2470"/>
        <p:guide orient="horz" pos="1110"/>
        <p:guide orient="horz" pos="2896"/>
        <p:guide pos="2784"/>
        <p:guide pos="2880"/>
        <p:guide pos="1474"/>
        <p:guide pos="1565"/>
        <p:guide pos="4286"/>
        <p:guide pos="4195"/>
        <p:guide pos="5664"/>
        <p:guide pos="204"/>
        <p:guide pos="528"/>
        <p:guide pos="2341"/>
        <p:guide pos="4212"/>
        <p:guide pos="2625"/>
        <p:guide pos="499"/>
        <p:guide pos="2823"/>
        <p:guide pos="5573"/>
        <p:guide pos="215"/>
        <p:guide pos="11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0F715393-8605-4A88-A133-B843886DEC47}" type="datetimeFigureOut">
              <a:rPr lang="en-US" smtClean="0"/>
              <a:pPr/>
              <a:t>10/18/2014</a:t>
            </a:fld>
            <a:endParaRPr lang="en-US"/>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743F09F7-C963-4321-9897-0C23B269EE8D}" type="slidenum">
              <a:rPr lang="en-US" smtClean="0"/>
              <a:pPr/>
              <a:t>‹#›</a:t>
            </a:fld>
            <a:endParaRPr lang="en-US"/>
          </a:p>
        </p:txBody>
      </p:sp>
    </p:spTree>
    <p:extLst>
      <p:ext uri="{BB962C8B-B14F-4D97-AF65-F5344CB8AC3E}">
        <p14:creationId xmlns:p14="http://schemas.microsoft.com/office/powerpoint/2010/main" xmlns="" val="4712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BF6DBEEB-665C-40C9-B188-2CDFA01CF109}" type="datetimeFigureOut">
              <a:rPr lang="en-GB" smtClean="0"/>
              <a:pPr/>
              <a:t>18/10/2014</a:t>
            </a:fld>
            <a:endParaRPr lang="en-GB"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2F38562C-DDF8-4BB8-AE24-2E5EC045246B}" type="slidenum">
              <a:rPr lang="en-GB" smtClean="0"/>
              <a:pPr/>
              <a:t>‹#›</a:t>
            </a:fld>
            <a:endParaRPr lang="en-GB" dirty="0"/>
          </a:p>
        </p:txBody>
      </p:sp>
    </p:spTree>
    <p:extLst>
      <p:ext uri="{BB962C8B-B14F-4D97-AF65-F5344CB8AC3E}">
        <p14:creationId xmlns:p14="http://schemas.microsoft.com/office/powerpoint/2010/main" xmlns="" val="2438382766"/>
      </p:ext>
    </p:extLst>
  </p:cSld>
  <p:clrMap bg1="lt1" tx1="dk1" bg2="lt2" tx2="dk2" accent1="accent1" accent2="accent2" accent3="accent3" accent4="accent4" accent5="accent5" accent6="accent6" hlink="hlink" folHlink="folHlink"/>
  <p:notesStyle>
    <a:lvl1pPr marL="0" algn="l" defTabSz="914126" rtl="0" eaLnBrk="1" latinLnBrk="0" hangingPunct="1">
      <a:defRPr sz="1200" kern="1200">
        <a:solidFill>
          <a:schemeClr val="tx1"/>
        </a:solidFill>
        <a:latin typeface="+mn-lt"/>
        <a:ea typeface="+mn-ea"/>
        <a:cs typeface="+mn-cs"/>
      </a:defRPr>
    </a:lvl1pPr>
    <a:lvl2pPr marL="457064" algn="l" defTabSz="914126" rtl="0" eaLnBrk="1" latinLnBrk="0" hangingPunct="1">
      <a:defRPr sz="1200" kern="1200">
        <a:solidFill>
          <a:schemeClr val="tx1"/>
        </a:solidFill>
        <a:latin typeface="+mn-lt"/>
        <a:ea typeface="+mn-ea"/>
        <a:cs typeface="+mn-cs"/>
      </a:defRPr>
    </a:lvl2pPr>
    <a:lvl3pPr marL="914126" algn="l" defTabSz="914126" rtl="0" eaLnBrk="1" latinLnBrk="0" hangingPunct="1">
      <a:defRPr sz="1200" kern="1200">
        <a:solidFill>
          <a:schemeClr val="tx1"/>
        </a:solidFill>
        <a:latin typeface="+mn-lt"/>
        <a:ea typeface="+mn-ea"/>
        <a:cs typeface="+mn-cs"/>
      </a:defRPr>
    </a:lvl3pPr>
    <a:lvl4pPr marL="1371188" algn="l" defTabSz="914126" rtl="0" eaLnBrk="1" latinLnBrk="0" hangingPunct="1">
      <a:defRPr sz="1200" kern="1200">
        <a:solidFill>
          <a:schemeClr val="tx1"/>
        </a:solidFill>
        <a:latin typeface="+mn-lt"/>
        <a:ea typeface="+mn-ea"/>
        <a:cs typeface="+mn-cs"/>
      </a:defRPr>
    </a:lvl4pPr>
    <a:lvl5pPr marL="1828252" algn="l" defTabSz="914126" rtl="0" eaLnBrk="1" latinLnBrk="0" hangingPunct="1">
      <a:defRPr sz="1200" kern="1200">
        <a:solidFill>
          <a:schemeClr val="tx1"/>
        </a:solidFill>
        <a:latin typeface="+mn-lt"/>
        <a:ea typeface="+mn-ea"/>
        <a:cs typeface="+mn-cs"/>
      </a:defRPr>
    </a:lvl5pPr>
    <a:lvl6pPr marL="2285314" algn="l" defTabSz="914126" rtl="0" eaLnBrk="1" latinLnBrk="0" hangingPunct="1">
      <a:defRPr sz="1200" kern="1200">
        <a:solidFill>
          <a:schemeClr val="tx1"/>
        </a:solidFill>
        <a:latin typeface="+mn-lt"/>
        <a:ea typeface="+mn-ea"/>
        <a:cs typeface="+mn-cs"/>
      </a:defRPr>
    </a:lvl6pPr>
    <a:lvl7pPr marL="2742376" algn="l" defTabSz="914126" rtl="0" eaLnBrk="1" latinLnBrk="0" hangingPunct="1">
      <a:defRPr sz="1200" kern="1200">
        <a:solidFill>
          <a:schemeClr val="tx1"/>
        </a:solidFill>
        <a:latin typeface="+mn-lt"/>
        <a:ea typeface="+mn-ea"/>
        <a:cs typeface="+mn-cs"/>
      </a:defRPr>
    </a:lvl7pPr>
    <a:lvl8pPr marL="3199440" algn="l" defTabSz="914126" rtl="0" eaLnBrk="1" latinLnBrk="0" hangingPunct="1">
      <a:defRPr sz="1200" kern="1200">
        <a:solidFill>
          <a:schemeClr val="tx1"/>
        </a:solidFill>
        <a:latin typeface="+mn-lt"/>
        <a:ea typeface="+mn-ea"/>
        <a:cs typeface="+mn-cs"/>
      </a:defRPr>
    </a:lvl8pPr>
    <a:lvl9pPr marL="3656503" algn="l" defTabSz="914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3C30BD53-C1CF-47B6-8A2F-FBC572971B1A}"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pPr defTabSz="930011"/>
            <a:fld id="{02D47C29-C37D-4485-B3CB-2CAA0BED1980}" type="slidenum">
              <a:rPr lang="en-US" smtClean="0">
                <a:solidFill>
                  <a:srgbClr val="000000"/>
                </a:solidFill>
              </a:rPr>
              <a:pPr defTabSz="930011"/>
              <a:t>34</a:t>
            </a:fld>
            <a:endParaRPr lang="en-US" dirty="0" smtClean="0">
              <a:solidFill>
                <a:srgbClr val="000000"/>
              </a:solidFill>
            </a:endParaRPr>
          </a:p>
        </p:txBody>
      </p:sp>
    </p:spTree>
    <p:extLst>
      <p:ext uri="{BB962C8B-B14F-4D97-AF65-F5344CB8AC3E}">
        <p14:creationId xmlns="" xmlns:p14="http://schemas.microsoft.com/office/powerpoint/2010/main" val="35014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pPr defTabSz="930011"/>
            <a:fld id="{02D47C29-C37D-4485-B3CB-2CAA0BED1980}" type="slidenum">
              <a:rPr lang="en-US" smtClean="0">
                <a:solidFill>
                  <a:srgbClr val="000000"/>
                </a:solidFill>
              </a:rPr>
              <a:pPr defTabSz="930011"/>
              <a:t>35</a:t>
            </a:fld>
            <a:endParaRPr lang="en-US" dirty="0" smtClean="0">
              <a:solidFill>
                <a:srgbClr val="000000"/>
              </a:solidFill>
            </a:endParaRPr>
          </a:p>
        </p:txBody>
      </p:sp>
    </p:spTree>
    <p:extLst>
      <p:ext uri="{BB962C8B-B14F-4D97-AF65-F5344CB8AC3E}">
        <p14:creationId xmlns="" xmlns:p14="http://schemas.microsoft.com/office/powerpoint/2010/main" val="3501473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pPr defTabSz="930011"/>
            <a:fld id="{02D47C29-C37D-4485-B3CB-2CAA0BED1980}" type="slidenum">
              <a:rPr lang="en-US" smtClean="0">
                <a:solidFill>
                  <a:srgbClr val="000000"/>
                </a:solidFill>
              </a:rPr>
              <a:pPr defTabSz="930011"/>
              <a:t>36</a:t>
            </a:fld>
            <a:endParaRPr lang="en-US" dirty="0" smtClean="0">
              <a:solidFill>
                <a:srgbClr val="000000"/>
              </a:solidFill>
            </a:endParaRPr>
          </a:p>
        </p:txBody>
      </p:sp>
    </p:spTree>
    <p:extLst>
      <p:ext uri="{BB962C8B-B14F-4D97-AF65-F5344CB8AC3E}">
        <p14:creationId xmlns="" xmlns:p14="http://schemas.microsoft.com/office/powerpoint/2010/main" val="350147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pPr defTabSz="930011"/>
            <a:fld id="{02D47C29-C37D-4485-B3CB-2CAA0BED1980}" type="slidenum">
              <a:rPr lang="en-US" smtClean="0">
                <a:solidFill>
                  <a:srgbClr val="000000"/>
                </a:solidFill>
              </a:rPr>
              <a:pPr defTabSz="930011"/>
              <a:t>37</a:t>
            </a:fld>
            <a:endParaRPr lang="en-US" dirty="0" smtClean="0">
              <a:solidFill>
                <a:srgbClr val="000000"/>
              </a:solidFill>
            </a:endParaRPr>
          </a:p>
        </p:txBody>
      </p:sp>
    </p:spTree>
    <p:extLst>
      <p:ext uri="{BB962C8B-B14F-4D97-AF65-F5344CB8AC3E}">
        <p14:creationId xmlns="" xmlns:p14="http://schemas.microsoft.com/office/powerpoint/2010/main" val="350147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lvl="1" defTabSz="905712">
              <a:defRPr/>
            </a:pPr>
            <a:r>
              <a:rPr lang="nl-NL" sz="1400" b="1" dirty="0" err="1" smtClean="0"/>
              <a:t>CbC</a:t>
            </a:r>
            <a:r>
              <a:rPr lang="nl-NL" sz="1400" b="1" dirty="0" smtClean="0"/>
              <a:t> report:</a:t>
            </a:r>
          </a:p>
          <a:p>
            <a:pPr>
              <a:buFont typeface="Arial" pitchFamily="34" charset="0"/>
              <a:buChar char="•"/>
            </a:pPr>
            <a:r>
              <a:rPr lang="en-US" i="1" dirty="0" smtClean="0"/>
              <a:t>Table I</a:t>
            </a:r>
            <a:r>
              <a:rPr lang="en-US" dirty="0" smtClean="0"/>
              <a:t>. Overview of allocation of income, taxes and business activities by tax jurisdiction</a:t>
            </a:r>
          </a:p>
          <a:p>
            <a:pPr>
              <a:buFont typeface="Arial" pitchFamily="34" charset="0"/>
              <a:buChar char="•"/>
            </a:pPr>
            <a:r>
              <a:rPr lang="en-US" i="1" dirty="0" smtClean="0"/>
              <a:t>Table II</a:t>
            </a:r>
            <a:r>
              <a:rPr lang="en-US" dirty="0" smtClean="0"/>
              <a:t>. List of all Constituent Entities of the MNE group included in each aggregation by tax jurisdiction</a:t>
            </a:r>
          </a:p>
          <a:p>
            <a:pPr>
              <a:buFont typeface="Arial" pitchFamily="34" charset="0"/>
              <a:buChar char="•"/>
            </a:pPr>
            <a:r>
              <a:rPr lang="en-US" i="1" dirty="0" smtClean="0"/>
              <a:t>Table III</a:t>
            </a:r>
            <a:r>
              <a:rPr lang="en-US" dirty="0" smtClean="0"/>
              <a:t>. Additional Information</a:t>
            </a:r>
          </a:p>
          <a:p>
            <a:pPr marL="0" lvl="1" defTabSz="905712">
              <a:defRPr/>
            </a:pPr>
            <a:endParaRPr lang="nl-NL" sz="1400" b="1" dirty="0" smtClean="0"/>
          </a:p>
          <a:p>
            <a:pPr marL="0" lvl="1" defTabSz="905712">
              <a:defRPr/>
            </a:pPr>
            <a:r>
              <a:rPr lang="nl-NL" sz="1400" b="1" dirty="0" err="1" smtClean="0"/>
              <a:t>Review</a:t>
            </a:r>
            <a:r>
              <a:rPr lang="nl-NL" sz="1400" b="1" dirty="0" smtClean="0"/>
              <a:t> of the </a:t>
            </a:r>
            <a:r>
              <a:rPr lang="nl-NL" sz="1400" b="1" dirty="0" err="1" smtClean="0"/>
              <a:t>documentation</a:t>
            </a:r>
            <a:r>
              <a:rPr lang="nl-NL" sz="1400" b="1" dirty="0" smtClean="0"/>
              <a:t> </a:t>
            </a:r>
            <a:r>
              <a:rPr lang="nl-NL" sz="1400" b="1" dirty="0" err="1" smtClean="0"/>
              <a:t>standards</a:t>
            </a:r>
            <a:r>
              <a:rPr lang="nl-NL" sz="1400" b="1" dirty="0" smtClean="0"/>
              <a:t> </a:t>
            </a:r>
            <a:r>
              <a:rPr lang="nl-NL" sz="1400" b="1" dirty="0" err="1" smtClean="0"/>
              <a:t>including</a:t>
            </a:r>
            <a:r>
              <a:rPr lang="nl-NL" sz="1400" b="1" dirty="0" smtClean="0"/>
              <a:t> </a:t>
            </a:r>
            <a:r>
              <a:rPr lang="nl-NL" sz="1400" b="1" dirty="0" err="1" smtClean="0"/>
              <a:t>C-by-C</a:t>
            </a:r>
            <a:r>
              <a:rPr lang="nl-NL" sz="1400" b="1" dirty="0" smtClean="0"/>
              <a:t> </a:t>
            </a:r>
            <a:r>
              <a:rPr lang="nl-NL" sz="1400" b="1" dirty="0" err="1" smtClean="0"/>
              <a:t>no</a:t>
            </a:r>
            <a:r>
              <a:rPr lang="nl-NL" sz="1400" b="1" dirty="0" smtClean="0"/>
              <a:t> later </a:t>
            </a:r>
            <a:r>
              <a:rPr lang="nl-NL" sz="1400" b="1" dirty="0" err="1" smtClean="0"/>
              <a:t>than</a:t>
            </a:r>
            <a:r>
              <a:rPr lang="nl-NL" sz="1400" b="1" dirty="0" smtClean="0"/>
              <a:t> end 2020</a:t>
            </a:r>
          </a:p>
          <a:p>
            <a:pPr marL="0" lvl="1" defTabSz="905712">
              <a:defRPr/>
            </a:pPr>
            <a:endParaRPr lang="en-US" sz="1600" b="1" dirty="0" smtClean="0"/>
          </a:p>
          <a:p>
            <a:pPr marL="0" lvl="1" defTabSz="905712">
              <a:defRPr/>
            </a:pPr>
            <a:r>
              <a:rPr lang="en-US" sz="1600" b="1" dirty="0" smtClean="0"/>
              <a:t>Country-by-Country</a:t>
            </a:r>
          </a:p>
          <a:p>
            <a:pPr marL="355366" lvl="1" indent="-353794" algn="just" defTabSz="688718" eaLnBrk="0" hangingPunct="0">
              <a:spcAft>
                <a:spcPts val="594"/>
              </a:spcAft>
              <a:buClr>
                <a:srgbClr val="00257A"/>
              </a:buClr>
              <a:buFont typeface="Wingdings" pitchFamily="2" charset="2"/>
              <a:buChar char="§"/>
              <a:defRPr/>
            </a:pPr>
            <a:r>
              <a:rPr lang="en-US" sz="1600" dirty="0" smtClean="0"/>
              <a:t>The new guidance states that transfer pricing documentation should include:</a:t>
            </a:r>
          </a:p>
          <a:p>
            <a:pPr marL="808222" lvl="2" indent="-353794" algn="just" defTabSz="688718" eaLnBrk="0" hangingPunct="0">
              <a:spcAft>
                <a:spcPts val="594"/>
              </a:spcAft>
              <a:buClr>
                <a:srgbClr val="00257A"/>
              </a:buClr>
              <a:buFont typeface="Wingdings" pitchFamily="2" charset="2"/>
              <a:buChar char="§"/>
              <a:defRPr/>
            </a:pPr>
            <a:r>
              <a:rPr lang="en-US" sz="1600" dirty="0" smtClean="0"/>
              <a:t>revenues, split in unrelated and related party revenues, </a:t>
            </a:r>
          </a:p>
          <a:p>
            <a:pPr marL="808222" lvl="2" indent="-353794" algn="just" defTabSz="688718" eaLnBrk="0" hangingPunct="0">
              <a:spcAft>
                <a:spcPts val="594"/>
              </a:spcAft>
              <a:buClr>
                <a:srgbClr val="00257A"/>
              </a:buClr>
              <a:buFont typeface="Wingdings" pitchFamily="2" charset="2"/>
              <a:buChar char="§"/>
              <a:defRPr/>
            </a:pPr>
            <a:r>
              <a:rPr lang="en-US" sz="1600" dirty="0" smtClean="0"/>
              <a:t>earnings before tax, </a:t>
            </a:r>
          </a:p>
          <a:p>
            <a:pPr marL="808222" lvl="2" indent="-353794" algn="just" defTabSz="688718" eaLnBrk="0" hangingPunct="0">
              <a:spcAft>
                <a:spcPts val="594"/>
              </a:spcAft>
              <a:buClr>
                <a:srgbClr val="00257A"/>
              </a:buClr>
              <a:buFont typeface="Wingdings" pitchFamily="2" charset="2"/>
              <a:buChar char="§"/>
              <a:defRPr/>
            </a:pPr>
            <a:r>
              <a:rPr lang="en-US" sz="1600" dirty="0" smtClean="0"/>
              <a:t>income tax paid, </a:t>
            </a:r>
          </a:p>
          <a:p>
            <a:pPr marL="808222" lvl="2" indent="-353794" algn="just" defTabSz="688718" eaLnBrk="0" hangingPunct="0">
              <a:spcAft>
                <a:spcPts val="594"/>
              </a:spcAft>
              <a:buClr>
                <a:srgbClr val="00257A"/>
              </a:buClr>
              <a:buFont typeface="Wingdings" pitchFamily="2" charset="2"/>
              <a:buChar char="§"/>
              <a:defRPr/>
            </a:pPr>
            <a:r>
              <a:rPr lang="en-US" sz="1600" dirty="0" smtClean="0"/>
              <a:t>income tax accrued, </a:t>
            </a:r>
          </a:p>
          <a:p>
            <a:pPr marL="808222" lvl="2" indent="-353794" algn="just" defTabSz="688718" eaLnBrk="0" hangingPunct="0">
              <a:spcAft>
                <a:spcPts val="594"/>
              </a:spcAft>
              <a:buClr>
                <a:srgbClr val="00257A"/>
              </a:buClr>
              <a:buFont typeface="Wingdings" pitchFamily="2" charset="2"/>
              <a:buChar char="§"/>
              <a:defRPr/>
            </a:pPr>
            <a:r>
              <a:rPr lang="en-US" sz="1600" dirty="0" smtClean="0"/>
              <a:t>stated capital, </a:t>
            </a:r>
          </a:p>
          <a:p>
            <a:pPr marL="808222" lvl="2" indent="-353794" algn="just" defTabSz="688718" eaLnBrk="0" hangingPunct="0">
              <a:spcAft>
                <a:spcPts val="594"/>
              </a:spcAft>
              <a:buClr>
                <a:srgbClr val="00257A"/>
              </a:buClr>
              <a:buFont typeface="Wingdings" pitchFamily="2" charset="2"/>
              <a:buChar char="§"/>
              <a:defRPr/>
            </a:pPr>
            <a:r>
              <a:rPr lang="en-US" sz="1600" dirty="0" smtClean="0"/>
              <a:t>accumulated earnings, </a:t>
            </a:r>
          </a:p>
          <a:p>
            <a:pPr marL="808222" lvl="2" indent="-353794" algn="just" defTabSz="688718" eaLnBrk="0" hangingPunct="0">
              <a:spcAft>
                <a:spcPts val="594"/>
              </a:spcAft>
              <a:buClr>
                <a:srgbClr val="00257A"/>
              </a:buClr>
              <a:buFont typeface="Wingdings" pitchFamily="2" charset="2"/>
              <a:buChar char="§"/>
              <a:defRPr/>
            </a:pPr>
            <a:r>
              <a:rPr lang="en-US" sz="1600" dirty="0" smtClean="0"/>
              <a:t>number of employees, </a:t>
            </a:r>
          </a:p>
          <a:p>
            <a:pPr marL="808222" lvl="2" indent="-353794" algn="just" defTabSz="688718" eaLnBrk="0" hangingPunct="0">
              <a:spcAft>
                <a:spcPts val="594"/>
              </a:spcAft>
              <a:buClr>
                <a:srgbClr val="00257A"/>
              </a:buClr>
              <a:buFont typeface="Wingdings" pitchFamily="2" charset="2"/>
              <a:buChar char="§"/>
              <a:defRPr/>
            </a:pPr>
            <a:r>
              <a:rPr lang="en-US" sz="1600" dirty="0" smtClean="0"/>
              <a:t>tangible assets (other than cash and cash equivalents) </a:t>
            </a:r>
          </a:p>
          <a:p>
            <a:pPr marL="808222" lvl="2" indent="-353794" algn="just" defTabSz="688718" eaLnBrk="0" hangingPunct="0">
              <a:spcAft>
                <a:spcPts val="594"/>
              </a:spcAft>
              <a:buClr>
                <a:srgbClr val="00257A"/>
              </a:buClr>
              <a:buFont typeface="Wingdings" pitchFamily="2" charset="2"/>
              <a:buChar char="§"/>
              <a:defRPr/>
            </a:pPr>
            <a:endParaRPr lang="en-US" sz="1600" b="1" dirty="0" smtClean="0"/>
          </a:p>
          <a:p>
            <a:pPr marL="808222" lvl="2" indent="-353794" algn="just" defTabSz="688718" eaLnBrk="0" hangingPunct="0">
              <a:spcAft>
                <a:spcPts val="594"/>
              </a:spcAft>
              <a:buClr>
                <a:srgbClr val="00257A"/>
              </a:buClr>
              <a:defRPr/>
            </a:pPr>
            <a:r>
              <a:rPr lang="en-US" sz="1600" b="1" i="1" dirty="0" smtClean="0"/>
              <a:t>No longer included in the reporting template:</a:t>
            </a:r>
          </a:p>
          <a:p>
            <a:pPr marL="808222" lvl="2" indent="-353794" algn="just" defTabSz="688718" eaLnBrk="0" hangingPunct="0">
              <a:spcAft>
                <a:spcPts val="594"/>
              </a:spcAft>
              <a:buClr>
                <a:srgbClr val="00257A"/>
              </a:buClr>
              <a:buFont typeface="Wingdings" pitchFamily="2" charset="2"/>
              <a:buChar char="§"/>
              <a:defRPr/>
            </a:pPr>
            <a:r>
              <a:rPr lang="en-US" sz="1600" dirty="0" smtClean="0"/>
              <a:t>Place of effective management</a:t>
            </a:r>
          </a:p>
          <a:p>
            <a:pPr marL="808222" lvl="2" indent="-353794" algn="just" defTabSz="688718" eaLnBrk="0" hangingPunct="0">
              <a:spcAft>
                <a:spcPts val="594"/>
              </a:spcAft>
              <a:buClr>
                <a:srgbClr val="00257A"/>
              </a:buClr>
              <a:buFont typeface="Wingdings" pitchFamily="2" charset="2"/>
              <a:buChar char="§"/>
              <a:defRPr/>
            </a:pPr>
            <a:r>
              <a:rPr lang="en-US" sz="1600" dirty="0" smtClean="0"/>
              <a:t>Income tax to country of </a:t>
            </a:r>
            <a:r>
              <a:rPr lang="en-US" sz="1600" dirty="0" err="1" smtClean="0"/>
              <a:t>organisation</a:t>
            </a:r>
            <a:r>
              <a:rPr lang="en-US" sz="1600" dirty="0" smtClean="0"/>
              <a:t>, to all other </a:t>
            </a:r>
            <a:r>
              <a:rPr lang="en-US" sz="1600" dirty="0" err="1" smtClean="0"/>
              <a:t>coutries</a:t>
            </a:r>
            <a:endParaRPr lang="en-US" sz="1600" dirty="0" smtClean="0"/>
          </a:p>
          <a:p>
            <a:pPr marL="808222" lvl="2" indent="-353794" algn="just" defTabSz="688718" eaLnBrk="0" hangingPunct="0">
              <a:spcAft>
                <a:spcPts val="594"/>
              </a:spcAft>
              <a:buClr>
                <a:srgbClr val="00257A"/>
              </a:buClr>
              <a:buFont typeface="Wingdings" pitchFamily="2" charset="2"/>
              <a:buChar char="§"/>
              <a:defRPr/>
            </a:pPr>
            <a:r>
              <a:rPr lang="en-US" sz="1600" dirty="0" smtClean="0"/>
              <a:t>Withholding Tax</a:t>
            </a:r>
          </a:p>
          <a:p>
            <a:pPr marL="808222" lvl="2" indent="-353794" algn="just" defTabSz="688718" eaLnBrk="0" hangingPunct="0">
              <a:spcAft>
                <a:spcPts val="594"/>
              </a:spcAft>
              <a:buClr>
                <a:srgbClr val="00257A"/>
              </a:buClr>
              <a:buFont typeface="Wingdings" pitchFamily="2" charset="2"/>
              <a:buChar char="§"/>
              <a:defRPr/>
            </a:pPr>
            <a:r>
              <a:rPr lang="en-US" sz="1600" dirty="0" smtClean="0"/>
              <a:t>Total Employee expense</a:t>
            </a:r>
          </a:p>
          <a:p>
            <a:pPr marL="808222" lvl="2" indent="-353794" algn="just" defTabSz="688718" eaLnBrk="0" hangingPunct="0">
              <a:spcAft>
                <a:spcPts val="594"/>
              </a:spcAft>
              <a:buClr>
                <a:srgbClr val="00257A"/>
              </a:buClr>
              <a:buFont typeface="Wingdings" pitchFamily="2" charset="2"/>
              <a:buChar char="§"/>
              <a:defRPr/>
            </a:pPr>
            <a:r>
              <a:rPr lang="en-US" sz="1600" dirty="0" smtClean="0"/>
              <a:t>Royalties paid / received</a:t>
            </a:r>
          </a:p>
          <a:p>
            <a:pPr marL="808222" lvl="2" indent="-353794" algn="just" defTabSz="688718" eaLnBrk="0" hangingPunct="0">
              <a:spcAft>
                <a:spcPts val="594"/>
              </a:spcAft>
              <a:buClr>
                <a:srgbClr val="00257A"/>
              </a:buClr>
              <a:buFont typeface="Wingdings" pitchFamily="2" charset="2"/>
              <a:buChar char="§"/>
              <a:defRPr/>
            </a:pPr>
            <a:r>
              <a:rPr lang="en-US" sz="1600" dirty="0" smtClean="0"/>
              <a:t>Interest paid / received</a:t>
            </a:r>
          </a:p>
          <a:p>
            <a:pPr marL="808222" lvl="2" indent="-353794" algn="just" defTabSz="688718" eaLnBrk="0" hangingPunct="0">
              <a:spcAft>
                <a:spcPts val="594"/>
              </a:spcAft>
              <a:buClr>
                <a:srgbClr val="00257A"/>
              </a:buClr>
              <a:buFont typeface="Wingdings" pitchFamily="2" charset="2"/>
              <a:buChar char="§"/>
              <a:defRPr/>
            </a:pPr>
            <a:r>
              <a:rPr lang="en-US" sz="1600" dirty="0" smtClean="0"/>
              <a:t>Service fees paid / received</a:t>
            </a:r>
          </a:p>
          <a:p>
            <a:pPr marL="355366" lvl="1" indent="-353794" algn="just" defTabSz="688718" eaLnBrk="0" hangingPunct="0">
              <a:spcAft>
                <a:spcPts val="594"/>
              </a:spcAft>
              <a:buClr>
                <a:srgbClr val="00257A"/>
              </a:buClr>
              <a:defRPr/>
            </a:pPr>
            <a:endParaRPr lang="en-US" sz="1600" dirty="0" smtClean="0"/>
          </a:p>
          <a:p>
            <a:pPr marL="355366" lvl="1" indent="-353794" algn="just" defTabSz="688718" eaLnBrk="0" hangingPunct="0">
              <a:spcAft>
                <a:spcPts val="594"/>
              </a:spcAft>
              <a:buClr>
                <a:srgbClr val="00257A"/>
              </a:buClr>
              <a:buFont typeface="Wingdings" pitchFamily="2" charset="2"/>
              <a:buChar char="§"/>
              <a:defRPr/>
            </a:pPr>
            <a:r>
              <a:rPr lang="en-US" sz="1600" dirty="0" smtClean="0"/>
              <a:t>List of constituent entities of the group included in each aggregation per tax jurisdiction, listing</a:t>
            </a:r>
          </a:p>
          <a:p>
            <a:pPr marL="808222" lvl="2" indent="-353794" algn="just" defTabSz="688718" eaLnBrk="0" hangingPunct="0">
              <a:spcAft>
                <a:spcPts val="594"/>
              </a:spcAft>
              <a:buClr>
                <a:srgbClr val="00257A"/>
              </a:buClr>
              <a:buFont typeface="Wingdings" pitchFamily="2" charset="2"/>
              <a:buChar char="§"/>
              <a:defRPr/>
            </a:pPr>
            <a:r>
              <a:rPr lang="en-US" sz="1600" dirty="0" smtClean="0"/>
              <a:t>Entity name</a:t>
            </a:r>
          </a:p>
          <a:p>
            <a:pPr marL="808222" lvl="2" indent="-353794" algn="just" defTabSz="688718" eaLnBrk="0" hangingPunct="0">
              <a:spcAft>
                <a:spcPts val="594"/>
              </a:spcAft>
              <a:buClr>
                <a:srgbClr val="00257A"/>
              </a:buClr>
              <a:buFont typeface="Wingdings" pitchFamily="2" charset="2"/>
              <a:buChar char="§"/>
              <a:defRPr/>
            </a:pPr>
            <a:r>
              <a:rPr lang="en-US" sz="1600" dirty="0" smtClean="0"/>
              <a:t>Entity’s tax jurisdiction </a:t>
            </a:r>
          </a:p>
          <a:p>
            <a:pPr marL="808222" lvl="2" indent="-353794" algn="just" defTabSz="688718" eaLnBrk="0" hangingPunct="0">
              <a:spcAft>
                <a:spcPts val="594"/>
              </a:spcAft>
              <a:buClr>
                <a:srgbClr val="00257A"/>
              </a:buClr>
              <a:buFont typeface="Wingdings" pitchFamily="2" charset="2"/>
              <a:buChar char="§"/>
              <a:defRPr/>
            </a:pPr>
            <a:r>
              <a:rPr lang="en-US" sz="1600" dirty="0" smtClean="0"/>
              <a:t>Main business activity(</a:t>
            </a:r>
            <a:r>
              <a:rPr lang="en-US" sz="1600" dirty="0" err="1" smtClean="0"/>
              <a:t>ies</a:t>
            </a:r>
            <a:r>
              <a:rPr lang="en-US" sz="1600" dirty="0" smtClean="0"/>
              <a:t>)</a:t>
            </a:r>
          </a:p>
          <a:p>
            <a:pPr marL="808222" lvl="2" indent="-353794" algn="just" defTabSz="688718" eaLnBrk="0" hangingPunct="0">
              <a:spcAft>
                <a:spcPts val="594"/>
              </a:spcAft>
              <a:buClr>
                <a:srgbClr val="00257A"/>
              </a:buClr>
              <a:defRPr/>
            </a:pPr>
            <a:endParaRPr lang="en-US" sz="1600" dirty="0" smtClean="0"/>
          </a:p>
          <a:p>
            <a:pPr marL="355366" lvl="1" indent="-353794" algn="just" defTabSz="688718" eaLnBrk="0" hangingPunct="0">
              <a:spcAft>
                <a:spcPts val="594"/>
              </a:spcAft>
              <a:buClr>
                <a:srgbClr val="00257A"/>
              </a:buClr>
              <a:buFont typeface="Wingdings" pitchFamily="2" charset="2"/>
              <a:buChar char="§"/>
              <a:defRPr/>
            </a:pPr>
            <a:endParaRPr lang="en-US" sz="1600" dirty="0" smtClean="0"/>
          </a:p>
          <a:p>
            <a:pPr marL="355366" lvl="1" indent="-353794" algn="just" defTabSz="688718" eaLnBrk="0" hangingPunct="0">
              <a:spcAft>
                <a:spcPts val="594"/>
              </a:spcAft>
              <a:buClr>
                <a:srgbClr val="00257A"/>
              </a:buClr>
              <a:buFont typeface="Wingdings" pitchFamily="2" charset="2"/>
              <a:buChar char="§"/>
              <a:defRPr/>
            </a:pPr>
            <a:r>
              <a:rPr lang="en-US" sz="1600" b="1" dirty="0" smtClean="0"/>
              <a:t>Additional information or explanation to facilitate the understanding </a:t>
            </a:r>
            <a:r>
              <a:rPr lang="en-US" sz="1600" dirty="0" smtClean="0"/>
              <a:t>of the country-by-country report </a:t>
            </a:r>
            <a:r>
              <a:rPr lang="en-US" sz="1600" b="1" dirty="0" smtClean="0"/>
              <a:t>may be included</a:t>
            </a:r>
            <a:endParaRPr lang="en-US" sz="1600" dirty="0" smtClean="0"/>
          </a:p>
          <a:p>
            <a:pPr marL="355366" lvl="1" indent="-353794" algn="just" defTabSz="688718" eaLnBrk="0" hangingPunct="0">
              <a:spcAft>
                <a:spcPts val="594"/>
              </a:spcAft>
              <a:buClr>
                <a:srgbClr val="00257A"/>
              </a:buClr>
              <a:buFont typeface="Wingdings" pitchFamily="2" charset="2"/>
              <a:buChar char="§"/>
            </a:pPr>
            <a:endParaRPr lang="en-US" sz="1600" b="1" dirty="0" smtClean="0"/>
          </a:p>
          <a:p>
            <a:pPr marL="1285753" lvl="4" indent="-353794" algn="just" defTabSz="688718" eaLnBrk="0" hangingPunct="0">
              <a:buClr>
                <a:srgbClr val="00257A"/>
              </a:buClr>
              <a:buFont typeface="Wingdings" pitchFamily="2" charset="2"/>
              <a:buChar char="§"/>
            </a:pPr>
            <a:endParaRPr lang="en-US" sz="1600" b="1" dirty="0" smtClean="0"/>
          </a:p>
          <a:p>
            <a:endParaRPr lang="en-US" noProof="0" dirty="0" smtClean="0"/>
          </a:p>
          <a:p>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3C30BD53-C1CF-47B6-8A2F-FBC572971B1A}"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66DA1E-D4C8-4C1A-8A9C-EE6117EAFCAF}"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38562C-DDF8-4BB8-AE24-2E5EC045246B}" type="slidenum">
              <a:rPr lang="en-GB" smtClean="0"/>
              <a:pPr/>
              <a:t>24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38562C-DDF8-4BB8-AE24-2E5EC045246B}" type="slidenum">
              <a:rPr lang="en-GB" smtClean="0"/>
              <a:pPr/>
              <a:t>26</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38562C-DDF8-4BB8-AE24-2E5EC045246B}" type="slidenum">
              <a:rPr lang="en-GB" smtClean="0"/>
              <a:pPr/>
              <a:t>27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Click to add notes</a:t>
            </a:r>
          </a:p>
        </p:txBody>
      </p:sp>
      <p:sp>
        <p:nvSpPr>
          <p:cNvPr id="27651" name="Slide Number Placeholder 3"/>
          <p:cNvSpPr>
            <a:spLocks noGrp="1"/>
          </p:cNvSpPr>
          <p:nvPr>
            <p:ph type="sldNum" sz="quarter" idx="5"/>
          </p:nvPr>
        </p:nvSpPr>
        <p:spPr>
          <a:noFill/>
        </p:spPr>
        <p:txBody>
          <a:bodyPr/>
          <a:lstStyle/>
          <a:p>
            <a:fld id="{260E4674-1D6D-4BE5-802E-B738A011EE36}" type="slidenum">
              <a:rPr lang="nl-NL">
                <a:solidFill>
                  <a:prstClr val="white"/>
                </a:solidFill>
              </a:rPr>
              <a:pPr/>
              <a:t>29</a:t>
            </a:fld>
            <a:endParaRPr lang="nl-NL">
              <a:solidFill>
                <a:prstClr val="white"/>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pPr defTabSz="930011"/>
            <a:fld id="{9C39C964-718C-4A86-92A8-591685E0BB0F}" type="slidenum">
              <a:rPr lang="en-US" smtClean="0">
                <a:solidFill>
                  <a:srgbClr val="000000"/>
                </a:solidFill>
              </a:rPr>
              <a:pPr defTabSz="930011"/>
              <a:t>30</a:t>
            </a:fld>
            <a:endParaRPr lang="en-US" dirty="0" smtClean="0">
              <a:solidFill>
                <a:srgbClr val="000000"/>
              </a:solidFill>
            </a:endParaRPr>
          </a:p>
        </p:txBody>
      </p:sp>
    </p:spTree>
    <p:extLst>
      <p:ext uri="{BB962C8B-B14F-4D97-AF65-F5344CB8AC3E}">
        <p14:creationId xmlns="" xmlns:p14="http://schemas.microsoft.com/office/powerpoint/2010/main" val="172009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pPr defTabSz="930011"/>
            <a:fld id="{02D47C29-C37D-4485-B3CB-2CAA0BED1980}" type="slidenum">
              <a:rPr lang="en-US" smtClean="0">
                <a:solidFill>
                  <a:srgbClr val="000000"/>
                </a:solidFill>
              </a:rPr>
              <a:pPr defTabSz="930011"/>
              <a:t>33</a:t>
            </a:fld>
            <a:endParaRPr lang="en-US" dirty="0" smtClean="0">
              <a:solidFill>
                <a:srgbClr val="000000"/>
              </a:solidFill>
            </a:endParaRPr>
          </a:p>
        </p:txBody>
      </p:sp>
    </p:spTree>
    <p:extLst>
      <p:ext uri="{BB962C8B-B14F-4D97-AF65-F5344CB8AC3E}">
        <p14:creationId xmlns="" xmlns:p14="http://schemas.microsoft.com/office/powerpoint/2010/main" val="3501473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00478C"/>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5143501"/>
          </a:xfrm>
          <a:prstGeom prst="rect">
            <a:avLst/>
          </a:prstGeom>
          <a:gradFill>
            <a:gsLst>
              <a:gs pos="4000">
                <a:srgbClr val="0F1E73"/>
              </a:gs>
              <a:gs pos="0">
                <a:srgbClr val="0F1E73"/>
              </a:gs>
              <a:gs pos="100000">
                <a:srgbClr val="1EA0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2636409" y="1"/>
            <a:ext cx="6440845" cy="514350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31" b="28541"/>
          <a:stretch/>
        </p:blipFill>
        <p:spPr>
          <a:xfrm>
            <a:off x="0" y="0"/>
            <a:ext cx="4607998" cy="3672590"/>
          </a:xfrm>
          <a:prstGeom prst="rect">
            <a:avLst/>
          </a:prstGeom>
        </p:spPr>
      </p:pic>
      <p:pic>
        <p:nvPicPr>
          <p:cNvPr id="9" name="Picture 8" descr="kpmg logo and strap with tm.png"/>
          <p:cNvPicPr>
            <a:picLocks noChangeAspect="1"/>
          </p:cNvPicPr>
          <p:nvPr userDrawn="1"/>
        </p:nvPicPr>
        <p:blipFill>
          <a:blip r:embed="rId4" cstate="print"/>
          <a:srcRect r="5206"/>
          <a:stretch>
            <a:fillRect/>
          </a:stretch>
        </p:blipFill>
        <p:spPr>
          <a:xfrm>
            <a:off x="239504" y="205082"/>
            <a:ext cx="1661078" cy="675459"/>
          </a:xfrm>
          <a:prstGeom prst="rect">
            <a:avLst/>
          </a:prstGeom>
        </p:spPr>
      </p:pic>
      <p:sp>
        <p:nvSpPr>
          <p:cNvPr id="10" name="Title 9"/>
          <p:cNvSpPr>
            <a:spLocks noGrp="1"/>
          </p:cNvSpPr>
          <p:nvPr>
            <p:ph type="title"/>
          </p:nvPr>
        </p:nvSpPr>
        <p:spPr bwMode="gray">
          <a:xfrm>
            <a:off x="325610" y="1115984"/>
            <a:ext cx="3682864" cy="1512168"/>
          </a:xfrm>
          <a:noFill/>
          <a:ln w="9525">
            <a:noFill/>
            <a:miter lim="800000"/>
            <a:headEnd/>
            <a:tailEnd/>
          </a:ln>
        </p:spPr>
        <p:txBody>
          <a:bodyPr vert="horz" wrap="square" lIns="0" tIns="0" rIns="0" bIns="0" numCol="1" anchor="ctr" anchorCtr="0" compatLnSpc="1">
            <a:prstTxWarp prst="textNoShape">
              <a:avLst/>
            </a:prstTxWarp>
            <a:normAutofit/>
          </a:bodyPr>
          <a:lstStyle>
            <a:lvl1pPr>
              <a:defRPr lang="en-GB" sz="2999" dirty="0">
                <a:latin typeface="+mj-lt"/>
              </a:defRPr>
            </a:lvl1pPr>
          </a:lstStyle>
          <a:p>
            <a:pPr lvl="0" fontAlgn="base">
              <a:lnSpc>
                <a:spcPct val="85000"/>
              </a:lnSpc>
              <a:spcBef>
                <a:spcPct val="40000"/>
              </a:spcBef>
              <a:spcAft>
                <a:spcPct val="0"/>
              </a:spcAft>
            </a:pPr>
            <a:r>
              <a:rPr lang="en-US" dirty="0" smtClean="0"/>
              <a:t>Click to edit Master title style</a:t>
            </a:r>
            <a:endParaRPr lang="en-GB" dirty="0"/>
          </a:p>
        </p:txBody>
      </p:sp>
      <p:sp>
        <p:nvSpPr>
          <p:cNvPr id="11" name="Parallelogram 10"/>
          <p:cNvSpPr/>
          <p:nvPr userDrawn="1"/>
        </p:nvSpPr>
        <p:spPr bwMode="auto">
          <a:xfrm>
            <a:off x="3777916" y="2863595"/>
            <a:ext cx="6086232" cy="2293154"/>
          </a:xfrm>
          <a:prstGeom prst="parallelogram">
            <a:avLst>
              <a:gd name="adj" fmla="val 29713"/>
            </a:avLst>
          </a:prstGeom>
          <a:solidFill>
            <a:srgbClr val="FFFFFF">
              <a:alpha val="87059"/>
            </a:srgbClr>
          </a:solidFill>
          <a:ln w="6350" cap="flat" cmpd="sng" algn="ctr">
            <a:noFill/>
            <a:prstDash val="solid"/>
            <a:round/>
            <a:headEnd type="none" w="med" len="med"/>
            <a:tailEnd type="none" w="med" len="med"/>
          </a:ln>
          <a:effectLst/>
        </p:spPr>
        <p:txBody>
          <a:bodyPr vert="horz" wrap="none" lIns="0" tIns="107983" rIns="0" bIns="107983" numCol="1" spcCol="0" rtlCol="0" anchor="ctr" anchorCtr="0" compatLnSpc="1">
            <a:prstTxWarp prst="textNoShape">
              <a:avLst/>
            </a:prstTxWarp>
          </a:bodyPr>
          <a:lstStyle/>
          <a:p>
            <a:pPr algn="r" defTabSz="1371326">
              <a:lnSpc>
                <a:spcPct val="85000"/>
              </a:lnSpc>
            </a:pPr>
            <a:endParaRPr lang="en-GB" sz="900" dirty="0"/>
          </a:p>
        </p:txBody>
      </p:sp>
      <p:sp>
        <p:nvSpPr>
          <p:cNvPr id="17" name="Text Placeholder 16"/>
          <p:cNvSpPr>
            <a:spLocks noGrp="1"/>
          </p:cNvSpPr>
          <p:nvPr>
            <p:ph type="body" sz="quarter" idx="10"/>
          </p:nvPr>
        </p:nvSpPr>
        <p:spPr bwMode="gray">
          <a:xfrm>
            <a:off x="4572000" y="3088572"/>
            <a:ext cx="4449944" cy="1887465"/>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85000"/>
              </a:lnSpc>
              <a:spcBef>
                <a:spcPts val="900"/>
              </a:spcBef>
              <a:spcAft>
                <a:spcPct val="0"/>
              </a:spcAft>
              <a:buFont typeface="Arial" panose="020B0604020202020204" pitchFamily="34" charset="0"/>
              <a:buNone/>
              <a:defRPr lang="en-US" sz="2200" b="0" dirty="0" smtClean="0">
                <a:solidFill>
                  <a:schemeClr val="tx1"/>
                </a:solidFill>
                <a:latin typeface="+mn-lt"/>
                <a:ea typeface="+mn-ea"/>
                <a:cs typeface="+mn-cs"/>
              </a:defRPr>
            </a:lvl1pPr>
            <a:lvl2pPr marL="0" indent="0">
              <a:buFont typeface="Arial" panose="020B0604020202020204" pitchFamily="34" charset="0"/>
              <a:buNone/>
              <a:defRPr lang="en-US" sz="1800" b="0" kern="1200" noProof="0" dirty="0" smtClean="0">
                <a:solidFill>
                  <a:schemeClr val="tx1"/>
                </a:solidFill>
                <a:latin typeface="+mn-lt"/>
                <a:ea typeface="+mn-ea"/>
                <a:cs typeface="+mn-cs"/>
              </a:defRPr>
            </a:lvl2pPr>
            <a:lvl3pPr>
              <a:defRPr lang="en-US" sz="1600" b="0" kern="1200" noProof="0" dirty="0" smtClean="0">
                <a:solidFill>
                  <a:schemeClr val="tx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a:p>
            <a:pPr lvl="1"/>
            <a:r>
              <a:rPr lang="en-US" dirty="0" smtClean="0"/>
              <a:t>Click to edit text</a:t>
            </a:r>
          </a:p>
          <a:p>
            <a:pPr lvl="2"/>
            <a:r>
              <a:rPr lang="en-US" dirty="0" smtClean="0"/>
              <a:t>Click to edit text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750"/>
                                        <p:tgtEl>
                                          <p:spTgt spid="17">
                                            <p:txEl>
                                              <p:pRg st="0" end="0"/>
                                            </p:txEl>
                                          </p:spTgt>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fade">
                                      <p:cBhvr>
                                        <p:cTn id="16" dur="750"/>
                                        <p:tgtEl>
                                          <p:spTgt spid="1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75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31" y="951570"/>
            <a:ext cx="4176465" cy="3672408"/>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6"/>
          <p:cNvSpPr>
            <a:spLocks noGrp="1"/>
          </p:cNvSpPr>
          <p:nvPr>
            <p:ph type="body" sz="quarter" idx="11"/>
          </p:nvPr>
        </p:nvSpPr>
        <p:spPr bwMode="gray">
          <a:xfrm>
            <a:off x="4644008" y="951570"/>
            <a:ext cx="4176464" cy="3672408"/>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31" y="951574"/>
            <a:ext cx="4176465" cy="1782105"/>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6"/>
          <p:cNvSpPr>
            <a:spLocks noGrp="1"/>
          </p:cNvSpPr>
          <p:nvPr>
            <p:ph type="body" sz="quarter" idx="11"/>
          </p:nvPr>
        </p:nvSpPr>
        <p:spPr bwMode="gray">
          <a:xfrm>
            <a:off x="4644008" y="951574"/>
            <a:ext cx="4176464" cy="1782105"/>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2"/>
          </p:nvPr>
        </p:nvSpPr>
        <p:spPr bwMode="gray">
          <a:xfrm>
            <a:off x="323531" y="2842024"/>
            <a:ext cx="4176465" cy="1782105"/>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6"/>
          <p:cNvSpPr>
            <a:spLocks noGrp="1"/>
          </p:cNvSpPr>
          <p:nvPr>
            <p:ph type="body" sz="quarter" idx="13"/>
          </p:nvPr>
        </p:nvSpPr>
        <p:spPr bwMode="gray">
          <a:xfrm>
            <a:off x="4644008" y="2842023"/>
            <a:ext cx="4176464" cy="1781956"/>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44008" y="951570"/>
            <a:ext cx="4176464" cy="3672408"/>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hart Placeholder 7"/>
          <p:cNvSpPr>
            <a:spLocks noGrp="1"/>
          </p:cNvSpPr>
          <p:nvPr>
            <p:ph type="chart" sz="quarter" idx="12"/>
          </p:nvPr>
        </p:nvSpPr>
        <p:spPr bwMode="gray">
          <a:xfrm>
            <a:off x="323531" y="951326"/>
            <a:ext cx="4176465" cy="1782365"/>
          </a:xfrm>
        </p:spPr>
        <p:txBody>
          <a:bodyPr anchor="ctr"/>
          <a:lstStyle>
            <a:lvl1pPr algn="ctr">
              <a:defRPr/>
            </a:lvl1pPr>
          </a:lstStyle>
          <a:p>
            <a:r>
              <a:rPr lang="en-US" dirty="0" smtClean="0"/>
              <a:t>Click icon to add chart</a:t>
            </a:r>
            <a:endParaRPr lang="en-GB" dirty="0"/>
          </a:p>
        </p:txBody>
      </p:sp>
      <p:sp>
        <p:nvSpPr>
          <p:cNvPr id="10" name="Chart Placeholder 7"/>
          <p:cNvSpPr>
            <a:spLocks noGrp="1"/>
          </p:cNvSpPr>
          <p:nvPr>
            <p:ph type="chart" sz="quarter" idx="13"/>
          </p:nvPr>
        </p:nvSpPr>
        <p:spPr bwMode="gray">
          <a:xfrm>
            <a:off x="323531" y="2842039"/>
            <a:ext cx="4176465" cy="1782365"/>
          </a:xfrm>
        </p:spPr>
        <p:txBody>
          <a:bodyPr anchor="ctr"/>
          <a:lstStyle>
            <a:lvl1pPr algn="ctr">
              <a:defRPr/>
            </a:lvl1pPr>
          </a:lstStyle>
          <a:p>
            <a:r>
              <a:rPr lang="en-US" dirty="0" smtClean="0"/>
              <a:t>Click icon to add chart</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44008" y="951570"/>
            <a:ext cx="4176464" cy="3672408"/>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able Placeholder 10"/>
          <p:cNvSpPr>
            <a:spLocks noGrp="1"/>
          </p:cNvSpPr>
          <p:nvPr>
            <p:ph type="tbl" sz="quarter" idx="12"/>
          </p:nvPr>
        </p:nvSpPr>
        <p:spPr bwMode="gray">
          <a:xfrm>
            <a:off x="323531" y="951326"/>
            <a:ext cx="4176465" cy="1782365"/>
          </a:xfrm>
        </p:spPr>
        <p:txBody>
          <a:bodyPr anchor="ctr"/>
          <a:lstStyle>
            <a:lvl1pPr algn="ctr">
              <a:defRPr/>
            </a:lvl1pPr>
          </a:lstStyle>
          <a:p>
            <a:r>
              <a:rPr lang="en-US" dirty="0" smtClean="0"/>
              <a:t>Click icon to add table</a:t>
            </a:r>
            <a:endParaRPr lang="en-GB" dirty="0"/>
          </a:p>
        </p:txBody>
      </p:sp>
      <p:sp>
        <p:nvSpPr>
          <p:cNvPr id="12" name="Table Placeholder 10"/>
          <p:cNvSpPr>
            <a:spLocks noGrp="1"/>
          </p:cNvSpPr>
          <p:nvPr>
            <p:ph type="tbl" sz="quarter" idx="13"/>
          </p:nvPr>
        </p:nvSpPr>
        <p:spPr bwMode="gray">
          <a:xfrm>
            <a:off x="323531" y="2842039"/>
            <a:ext cx="4176465" cy="1782365"/>
          </a:xfrm>
        </p:spPr>
        <p:txBody>
          <a:bodyPr anchor="ctr"/>
          <a:lstStyle>
            <a:lvl1pPr algn="ctr">
              <a:defRPr/>
            </a:lvl1pPr>
          </a:lstStyle>
          <a:p>
            <a:r>
              <a:rPr lang="en-US" dirty="0" smtClean="0"/>
              <a:t>Click icon to add table</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28" y="951574"/>
            <a:ext cx="8496944" cy="1782105"/>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1"/>
          </p:nvPr>
        </p:nvSpPr>
        <p:spPr bwMode="gray">
          <a:xfrm>
            <a:off x="323528" y="2842285"/>
            <a:ext cx="8496944" cy="1782105"/>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6" name="Text Placeholder 6"/>
          <p:cNvSpPr>
            <a:spLocks noGrp="1"/>
          </p:cNvSpPr>
          <p:nvPr>
            <p:ph type="body" sz="quarter" idx="11"/>
          </p:nvPr>
        </p:nvSpPr>
        <p:spPr bwMode="gray">
          <a:xfrm>
            <a:off x="323528" y="2842285"/>
            <a:ext cx="8497988" cy="1782105"/>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hart Placeholder 7"/>
          <p:cNvSpPr>
            <a:spLocks noGrp="1"/>
          </p:cNvSpPr>
          <p:nvPr>
            <p:ph type="chart" sz="quarter" idx="12"/>
          </p:nvPr>
        </p:nvSpPr>
        <p:spPr bwMode="gray">
          <a:xfrm>
            <a:off x="323519" y="951326"/>
            <a:ext cx="8496954" cy="1782365"/>
          </a:xfrm>
        </p:spPr>
        <p:txBody>
          <a:bodyPr anchor="ctr"/>
          <a:lstStyle>
            <a:lvl1pPr algn="ctr">
              <a:defRPr/>
            </a:lvl1pPr>
          </a:lstStyle>
          <a:p>
            <a:r>
              <a:rPr lang="en-US" dirty="0" smtClean="0"/>
              <a:t>Click icon to add chart</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2" name="Text Placeholder 20"/>
          <p:cNvSpPr>
            <a:spLocks noGrp="1"/>
          </p:cNvSpPr>
          <p:nvPr>
            <p:ph type="body" sz="quarter" idx="27"/>
          </p:nvPr>
        </p:nvSpPr>
        <p:spPr bwMode="gray">
          <a:xfrm>
            <a:off x="2483797" y="951313"/>
            <a:ext cx="2022291" cy="432308"/>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11" name="Text Placeholder 20"/>
          <p:cNvSpPr>
            <a:spLocks noGrp="1"/>
          </p:cNvSpPr>
          <p:nvPr>
            <p:ph type="body" sz="quarter" idx="26"/>
          </p:nvPr>
        </p:nvSpPr>
        <p:spPr bwMode="gray">
          <a:xfrm>
            <a:off x="323528" y="951313"/>
            <a:ext cx="2016224" cy="432308"/>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30" name="Text Placeholder 29"/>
          <p:cNvSpPr>
            <a:spLocks noGrp="1"/>
          </p:cNvSpPr>
          <p:nvPr>
            <p:ph type="body" sz="quarter" idx="13"/>
          </p:nvPr>
        </p:nvSpPr>
        <p:spPr bwMode="gray">
          <a:xfrm>
            <a:off x="323528" y="1491631"/>
            <a:ext cx="2016224" cy="31327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1" name="Text Placeholder 29"/>
          <p:cNvSpPr>
            <a:spLocks noGrp="1"/>
          </p:cNvSpPr>
          <p:nvPr>
            <p:ph type="body" sz="quarter" idx="14"/>
          </p:nvPr>
        </p:nvSpPr>
        <p:spPr bwMode="gray">
          <a:xfrm>
            <a:off x="2483797" y="1491631"/>
            <a:ext cx="2016223" cy="31327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2" name="Text Placeholder 29"/>
          <p:cNvSpPr>
            <a:spLocks noGrp="1"/>
          </p:cNvSpPr>
          <p:nvPr>
            <p:ph type="body" sz="quarter" idx="15"/>
          </p:nvPr>
        </p:nvSpPr>
        <p:spPr bwMode="gray">
          <a:xfrm>
            <a:off x="4644008" y="1491631"/>
            <a:ext cx="2016224" cy="31327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3" name="Text Placeholder 29"/>
          <p:cNvSpPr>
            <a:spLocks noGrp="1"/>
          </p:cNvSpPr>
          <p:nvPr>
            <p:ph type="body" sz="quarter" idx="16"/>
          </p:nvPr>
        </p:nvSpPr>
        <p:spPr bwMode="gray">
          <a:xfrm>
            <a:off x="6804248" y="1491631"/>
            <a:ext cx="2016224" cy="31327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20"/>
          <p:cNvSpPr>
            <a:spLocks noGrp="1"/>
          </p:cNvSpPr>
          <p:nvPr>
            <p:ph type="body" sz="quarter" idx="28"/>
          </p:nvPr>
        </p:nvSpPr>
        <p:spPr bwMode="gray">
          <a:xfrm>
            <a:off x="4644017" y="951313"/>
            <a:ext cx="2022291" cy="432308"/>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6804269" y="951313"/>
            <a:ext cx="2022291" cy="432308"/>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14" name="Text Placeholder 20"/>
          <p:cNvSpPr>
            <a:spLocks noGrp="1"/>
          </p:cNvSpPr>
          <p:nvPr>
            <p:ph type="body" sz="quarter" idx="27"/>
          </p:nvPr>
        </p:nvSpPr>
        <p:spPr bwMode="gray">
          <a:xfrm>
            <a:off x="2051720" y="951313"/>
            <a:ext cx="1584176" cy="432308"/>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323557" y="951313"/>
            <a:ext cx="1584175" cy="432308"/>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79912" y="951313"/>
            <a:ext cx="1584176" cy="432308"/>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08127" y="951313"/>
            <a:ext cx="1584177" cy="432308"/>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36298" y="951313"/>
            <a:ext cx="1584175" cy="432308"/>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217"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323529" y="1491854"/>
            <a:ext cx="1584176" cy="31325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29"/>
          <p:cNvSpPr>
            <a:spLocks noGrp="1"/>
          </p:cNvSpPr>
          <p:nvPr>
            <p:ph type="body" sz="quarter" idx="31"/>
          </p:nvPr>
        </p:nvSpPr>
        <p:spPr bwMode="gray">
          <a:xfrm>
            <a:off x="2051720" y="1491854"/>
            <a:ext cx="1584176" cy="31325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5" name="Text Placeholder 29"/>
          <p:cNvSpPr>
            <a:spLocks noGrp="1"/>
          </p:cNvSpPr>
          <p:nvPr>
            <p:ph type="body" sz="quarter" idx="32"/>
          </p:nvPr>
        </p:nvSpPr>
        <p:spPr bwMode="gray">
          <a:xfrm>
            <a:off x="3779912" y="1491854"/>
            <a:ext cx="1584176" cy="31325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29"/>
          <p:cNvSpPr>
            <a:spLocks noGrp="1"/>
          </p:cNvSpPr>
          <p:nvPr>
            <p:ph type="body" sz="quarter" idx="33"/>
          </p:nvPr>
        </p:nvSpPr>
        <p:spPr bwMode="gray">
          <a:xfrm>
            <a:off x="5508104" y="1491854"/>
            <a:ext cx="1584176" cy="31325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1" name="Text Placeholder 29"/>
          <p:cNvSpPr>
            <a:spLocks noGrp="1"/>
          </p:cNvSpPr>
          <p:nvPr>
            <p:ph type="body" sz="quarter" idx="34"/>
          </p:nvPr>
        </p:nvSpPr>
        <p:spPr bwMode="gray">
          <a:xfrm>
            <a:off x="7236296" y="1491854"/>
            <a:ext cx="1584176" cy="31325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vent Title Slide">
    <p:bg>
      <p:bgPr>
        <a:solidFill>
          <a:srgbClr val="00478C"/>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5143501"/>
          </a:xfrm>
          <a:prstGeom prst="rect">
            <a:avLst/>
          </a:prstGeom>
          <a:gradFill>
            <a:gsLst>
              <a:gs pos="4000">
                <a:srgbClr val="0F1E73"/>
              </a:gs>
              <a:gs pos="0">
                <a:srgbClr val="0F1E73"/>
              </a:gs>
              <a:gs pos="100000">
                <a:srgbClr val="1EA0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1" b="16976"/>
          <a:stretch/>
        </p:blipFill>
        <p:spPr>
          <a:xfrm>
            <a:off x="0" y="0"/>
            <a:ext cx="4607998" cy="4267200"/>
          </a:xfrm>
          <a:prstGeom prst="rect">
            <a:avLst/>
          </a:prstGeom>
        </p:spPr>
      </p:pic>
      <p:sp>
        <p:nvSpPr>
          <p:cNvPr id="17" name="Text Placeholder 16"/>
          <p:cNvSpPr>
            <a:spLocks noGrp="1"/>
          </p:cNvSpPr>
          <p:nvPr>
            <p:ph type="body" sz="quarter" idx="10"/>
          </p:nvPr>
        </p:nvSpPr>
        <p:spPr bwMode="gray">
          <a:xfrm>
            <a:off x="325620" y="3633536"/>
            <a:ext cx="3123433" cy="62781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600" b="0" dirty="0" smtClean="0">
                <a:solidFill>
                  <a:schemeClr val="bg1"/>
                </a:solidFill>
                <a:latin typeface="+mn-lt"/>
                <a:cs typeface="+mn-cs"/>
              </a:defRPr>
            </a:lvl1pPr>
          </a:lstStyle>
          <a:p>
            <a:pPr lvl="0" fontAlgn="base">
              <a:spcBef>
                <a:spcPts val="600"/>
              </a:spcBef>
              <a:spcAft>
                <a:spcPct val="0"/>
              </a:spcAft>
            </a:pPr>
            <a:r>
              <a:rPr lang="en-US" dirty="0" smtClean="0"/>
              <a:t>Click to edit Master text styles</a:t>
            </a:r>
          </a:p>
        </p:txBody>
      </p:sp>
      <p:pic>
        <p:nvPicPr>
          <p:cNvPr id="11" name="Picture 10" descr="kpmg logo and strap with tm.png"/>
          <p:cNvPicPr>
            <a:picLocks noChangeAspect="1"/>
          </p:cNvPicPr>
          <p:nvPr userDrawn="1"/>
        </p:nvPicPr>
        <p:blipFill>
          <a:blip r:embed="rId3" cstate="print"/>
          <a:srcRect r="5206"/>
          <a:stretch>
            <a:fillRect/>
          </a:stretch>
        </p:blipFill>
        <p:spPr>
          <a:xfrm>
            <a:off x="239504" y="205082"/>
            <a:ext cx="1661078" cy="675459"/>
          </a:xfrm>
          <a:prstGeom prst="rect">
            <a:avLst/>
          </a:prstGeom>
        </p:spPr>
      </p:pic>
      <p:sp>
        <p:nvSpPr>
          <p:cNvPr id="3" name="Text Placeholder 2"/>
          <p:cNvSpPr>
            <a:spLocks noGrp="1"/>
          </p:cNvSpPr>
          <p:nvPr>
            <p:ph type="body" sz="quarter" idx="11"/>
          </p:nvPr>
        </p:nvSpPr>
        <p:spPr>
          <a:xfrm>
            <a:off x="312738" y="2554545"/>
            <a:ext cx="3384967" cy="874712"/>
          </a:xfrm>
        </p:spPr>
        <p:txBody>
          <a:bodyPr anchor="ctr" anchorCtr="0"/>
          <a:lstStyle>
            <a:lvl1pPr>
              <a:spcBef>
                <a:spcPts val="0"/>
              </a:spcBef>
              <a:defRPr sz="2100">
                <a:solidFill>
                  <a:srgbClr val="D67A40"/>
                </a:solidFill>
              </a:defRPr>
            </a:lvl1pPr>
          </a:lstStyle>
          <a:p>
            <a:pPr lvl="0"/>
            <a:r>
              <a:rPr lang="en-US" dirty="0" smtClean="0"/>
              <a:t>Click to edit Master text styles</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15110" y="999040"/>
            <a:ext cx="3278537" cy="1603632"/>
          </a:xfrm>
          <a:prstGeom prst="rect">
            <a:avLst/>
          </a:prstGeom>
        </p:spPr>
      </p:pic>
      <p:pic>
        <p:nvPicPr>
          <p:cNvPr id="10" name="Picture 9"/>
          <p:cNvPicPr>
            <a:picLocks noChangeAspect="1"/>
          </p:cNvPicPr>
          <p:nvPr userDrawn="1"/>
        </p:nvPicPr>
        <p:blipFill rotWithShape="1">
          <a:blip r:embed="rId5" cstate="screen">
            <a:extLst>
              <a:ext uri="{28A0092B-C50C-407E-A947-70E740481C1C}">
                <a14:useLocalDpi xmlns:a14="http://schemas.microsoft.com/office/drawing/2010/main" xmlns=""/>
              </a:ext>
            </a:extLst>
          </a:blip>
          <a:srcRect/>
          <a:stretch/>
        </p:blipFill>
        <p:spPr>
          <a:xfrm>
            <a:off x="4803170" y="189443"/>
            <a:ext cx="3733456" cy="4954057"/>
          </a:xfrm>
          <a:prstGeom prst="rect">
            <a:avLst/>
          </a:prstGeom>
        </p:spPr>
      </p:pic>
    </p:spTree>
    <p:extLst>
      <p:ext uri="{BB962C8B-B14F-4D97-AF65-F5344CB8AC3E}">
        <p14:creationId xmlns:p14="http://schemas.microsoft.com/office/powerpoint/2010/main" xmlns="" val="3527175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grpSp>
        <p:nvGrpSpPr>
          <p:cNvPr id="16" name="Group 15"/>
          <p:cNvGrpSpPr/>
          <p:nvPr userDrawn="1"/>
        </p:nvGrpSpPr>
        <p:grpSpPr bwMode="gray">
          <a:xfrm>
            <a:off x="2907738" y="1872869"/>
            <a:ext cx="3339178" cy="1836343"/>
            <a:chOff x="2902075" y="2497138"/>
            <a:chExt cx="3339178" cy="2448457"/>
          </a:xfrm>
        </p:grpSpPr>
        <p:sp>
          <p:nvSpPr>
            <p:cNvPr id="33" name="AutoShape 20"/>
            <p:cNvSpPr>
              <a:spLocks noChangeArrowheads="1"/>
            </p:cNvSpPr>
            <p:nvPr userDrawn="1"/>
          </p:nvSpPr>
          <p:spPr bwMode="gray">
            <a:xfrm rot="19080000" flipH="1">
              <a:off x="4743630"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sz="3599" dirty="0"/>
            </a:p>
          </p:txBody>
        </p:sp>
        <p:sp>
          <p:nvSpPr>
            <p:cNvPr id="34" name="AutoShape 17"/>
            <p:cNvSpPr>
              <a:spLocks noChangeArrowheads="1"/>
            </p:cNvSpPr>
            <p:nvPr userDrawn="1"/>
          </p:nvSpPr>
          <p:spPr bwMode="gray">
            <a:xfrm rot="2520000" flipH="1">
              <a:off x="4743630"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217" rtl="0" eaLnBrk="1" latinLnBrk="0" hangingPunct="1"/>
              <a:endParaRPr lang="en-CA" sz="1800" kern="1200" dirty="0">
                <a:solidFill>
                  <a:schemeClr val="tx1"/>
                </a:solidFill>
                <a:latin typeface="+mn-lt"/>
                <a:ea typeface="+mn-ea"/>
                <a:cs typeface="+mn-cs"/>
              </a:endParaRPr>
            </a:p>
          </p:txBody>
        </p:sp>
        <p:sp>
          <p:nvSpPr>
            <p:cNvPr id="22" name="AutoShape 20"/>
            <p:cNvSpPr>
              <a:spLocks noChangeArrowheads="1"/>
            </p:cNvSpPr>
            <p:nvPr userDrawn="1"/>
          </p:nvSpPr>
          <p:spPr bwMode="gray">
            <a:xfrm rot="2520000">
              <a:off x="2902075"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sz="3599" dirty="0"/>
            </a:p>
          </p:txBody>
        </p:sp>
        <p:sp>
          <p:nvSpPr>
            <p:cNvPr id="23" name="AutoShape 17"/>
            <p:cNvSpPr>
              <a:spLocks noChangeArrowheads="1"/>
            </p:cNvSpPr>
            <p:nvPr userDrawn="1"/>
          </p:nvSpPr>
          <p:spPr bwMode="gray">
            <a:xfrm rot="19080000">
              <a:off x="2902075"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217" rtl="0" eaLnBrk="1" latinLnBrk="0" hangingPunct="1"/>
              <a:endParaRPr lang="en-CA" sz="1800" kern="1200" dirty="0">
                <a:solidFill>
                  <a:schemeClr val="tx1"/>
                </a:solidFill>
                <a:latin typeface="+mn-lt"/>
                <a:ea typeface="+mn-ea"/>
                <a:cs typeface="+mn-cs"/>
              </a:endParaRPr>
            </a:p>
          </p:txBody>
        </p:sp>
      </p:grpSp>
      <p:sp>
        <p:nvSpPr>
          <p:cNvPr id="25" name="Text Placeholder 10"/>
          <p:cNvSpPr>
            <a:spLocks noGrp="1"/>
          </p:cNvSpPr>
          <p:nvPr userDrawn="1">
            <p:ph type="body" sz="quarter" idx="21"/>
          </p:nvPr>
        </p:nvSpPr>
        <p:spPr bwMode="gray">
          <a:xfrm>
            <a:off x="4030681" y="2546747"/>
            <a:ext cx="1093292" cy="467100"/>
          </a:xfrm>
          <a:prstGeom prst="ellipse">
            <a:avLst/>
          </a:prstGeom>
          <a:solidFill>
            <a:srgbClr val="AA5CAA"/>
          </a:solidFill>
          <a:ln>
            <a:noFill/>
          </a:ln>
        </p:spPr>
        <p:txBody>
          <a:bodyPr lIns="36000" tIns="36000" rIns="36000" bIns="36000" anchor="ctr" anchorCtr="1"/>
          <a:lstStyle>
            <a:lvl1pPr algn="ctr">
              <a:defRPr>
                <a:solidFill>
                  <a:schemeClr val="bg1"/>
                </a:solidFill>
              </a:defRPr>
            </a:lvl1pPr>
          </a:lstStyle>
          <a:p>
            <a:pPr lvl="0"/>
            <a:r>
              <a:rPr lang="en-US" dirty="0" smtClean="0"/>
              <a:t>Click to edit Master text styles</a:t>
            </a:r>
          </a:p>
        </p:txBody>
      </p:sp>
      <p:sp>
        <p:nvSpPr>
          <p:cNvPr id="29" name="Text Placeholder 20"/>
          <p:cNvSpPr>
            <a:spLocks noGrp="1"/>
          </p:cNvSpPr>
          <p:nvPr>
            <p:ph type="body" sz="quarter" idx="22"/>
          </p:nvPr>
        </p:nvSpPr>
        <p:spPr bwMode="gray">
          <a:xfrm>
            <a:off x="323528" y="1275160"/>
            <a:ext cx="3323022" cy="1458516"/>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20"/>
          <p:cNvSpPr>
            <a:spLocks noGrp="1"/>
          </p:cNvSpPr>
          <p:nvPr>
            <p:ph type="body" sz="quarter" idx="23"/>
          </p:nvPr>
        </p:nvSpPr>
        <p:spPr bwMode="gray">
          <a:xfrm>
            <a:off x="323528" y="3164681"/>
            <a:ext cx="3323022" cy="1458516"/>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1" name="Text Placeholder 20"/>
          <p:cNvSpPr>
            <a:spLocks noGrp="1"/>
          </p:cNvSpPr>
          <p:nvPr>
            <p:ph type="body" sz="quarter" idx="24"/>
          </p:nvPr>
        </p:nvSpPr>
        <p:spPr bwMode="gray">
          <a:xfrm>
            <a:off x="5508104" y="1275160"/>
            <a:ext cx="3312368" cy="1458516"/>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2" name="Text Placeholder 20"/>
          <p:cNvSpPr>
            <a:spLocks noGrp="1"/>
          </p:cNvSpPr>
          <p:nvPr>
            <p:ph type="body" sz="quarter" idx="25"/>
          </p:nvPr>
        </p:nvSpPr>
        <p:spPr bwMode="gray">
          <a:xfrm>
            <a:off x="5508104" y="3164681"/>
            <a:ext cx="3312368" cy="1458516"/>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20"/>
          <p:cNvSpPr>
            <a:spLocks noGrp="1"/>
          </p:cNvSpPr>
          <p:nvPr>
            <p:ph type="body" sz="quarter" idx="26"/>
          </p:nvPr>
        </p:nvSpPr>
        <p:spPr bwMode="gray">
          <a:xfrm>
            <a:off x="323528" y="951326"/>
            <a:ext cx="3323022" cy="269863"/>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08104" y="951326"/>
            <a:ext cx="3312368" cy="269863"/>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323528" y="2840848"/>
            <a:ext cx="3323022" cy="269863"/>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08104" y="2840848"/>
            <a:ext cx="3312368" cy="269863"/>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323528" y="1276350"/>
            <a:ext cx="4176464" cy="1458516"/>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20"/>
          <p:cNvSpPr>
            <a:spLocks noGrp="1"/>
          </p:cNvSpPr>
          <p:nvPr>
            <p:ph type="body" sz="quarter" idx="22"/>
          </p:nvPr>
        </p:nvSpPr>
        <p:spPr bwMode="gray">
          <a:xfrm>
            <a:off x="4644008" y="1276350"/>
            <a:ext cx="4176464" cy="1458516"/>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5" name="Text Placeholder 20"/>
          <p:cNvSpPr>
            <a:spLocks noGrp="1"/>
          </p:cNvSpPr>
          <p:nvPr>
            <p:ph type="body" sz="quarter" idx="23"/>
          </p:nvPr>
        </p:nvSpPr>
        <p:spPr bwMode="gray">
          <a:xfrm>
            <a:off x="323528" y="3165872"/>
            <a:ext cx="4176464" cy="1458516"/>
          </a:xfrm>
          <a:solidFill>
            <a:srgbClr val="BFDEE4"/>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Text Placeholder 20"/>
          <p:cNvSpPr>
            <a:spLocks noGrp="1"/>
          </p:cNvSpPr>
          <p:nvPr>
            <p:ph type="body" sz="quarter" idx="24"/>
          </p:nvPr>
        </p:nvSpPr>
        <p:spPr bwMode="gray">
          <a:xfrm>
            <a:off x="4644008" y="3165872"/>
            <a:ext cx="4176464" cy="1458516"/>
          </a:xfrm>
          <a:solidFill>
            <a:srgbClr val="BFDEE4"/>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20"/>
          <p:cNvSpPr>
            <a:spLocks noGrp="1"/>
          </p:cNvSpPr>
          <p:nvPr>
            <p:ph type="body" sz="quarter" idx="26"/>
          </p:nvPr>
        </p:nvSpPr>
        <p:spPr bwMode="gray">
          <a:xfrm>
            <a:off x="323528" y="952516"/>
            <a:ext cx="4176464" cy="269863"/>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44009" y="952516"/>
            <a:ext cx="4176464" cy="269863"/>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323528" y="2840400"/>
            <a:ext cx="4176464" cy="269863"/>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44009" y="2840400"/>
            <a:ext cx="4176464" cy="269863"/>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217"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323528" y="952500"/>
            <a:ext cx="2736304" cy="178126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323528" y="2842039"/>
            <a:ext cx="2736304" cy="17823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able Placeholder 12"/>
          <p:cNvSpPr>
            <a:spLocks noGrp="1"/>
          </p:cNvSpPr>
          <p:nvPr>
            <p:ph type="tbl" sz="quarter" idx="21"/>
          </p:nvPr>
        </p:nvSpPr>
        <p:spPr bwMode="gray">
          <a:xfrm>
            <a:off x="3203848" y="952500"/>
            <a:ext cx="2736304" cy="1781268"/>
          </a:xfrm>
        </p:spPr>
        <p:txBody>
          <a:bodyPr/>
          <a:lstStyle/>
          <a:p>
            <a:r>
              <a:rPr lang="en-US" dirty="0" smtClean="0"/>
              <a:t>Click icon to add table</a:t>
            </a:r>
            <a:endParaRPr lang="en-GB" dirty="0"/>
          </a:p>
        </p:txBody>
      </p:sp>
      <p:sp>
        <p:nvSpPr>
          <p:cNvPr id="11" name="Table Placeholder 12"/>
          <p:cNvSpPr>
            <a:spLocks noGrp="1"/>
          </p:cNvSpPr>
          <p:nvPr>
            <p:ph type="tbl" sz="quarter" idx="22"/>
          </p:nvPr>
        </p:nvSpPr>
        <p:spPr bwMode="gray">
          <a:xfrm>
            <a:off x="6084168" y="952500"/>
            <a:ext cx="2736304" cy="1781268"/>
          </a:xfrm>
        </p:spPr>
        <p:txBody>
          <a:bodyPr/>
          <a:lstStyle/>
          <a:p>
            <a:r>
              <a:rPr lang="en-US" dirty="0" smtClean="0"/>
              <a:t>Click icon to add table</a:t>
            </a:r>
            <a:endParaRPr lang="en-GB" dirty="0"/>
          </a:p>
        </p:txBody>
      </p:sp>
      <p:sp>
        <p:nvSpPr>
          <p:cNvPr id="12" name="Text Placeholder 17"/>
          <p:cNvSpPr>
            <a:spLocks noGrp="1"/>
          </p:cNvSpPr>
          <p:nvPr>
            <p:ph type="body" sz="quarter" idx="23"/>
          </p:nvPr>
        </p:nvSpPr>
        <p:spPr bwMode="gray">
          <a:xfrm>
            <a:off x="3203848" y="2842039"/>
            <a:ext cx="2736304" cy="17823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17"/>
          <p:cNvSpPr>
            <a:spLocks noGrp="1"/>
          </p:cNvSpPr>
          <p:nvPr>
            <p:ph type="body" sz="quarter" idx="24"/>
          </p:nvPr>
        </p:nvSpPr>
        <p:spPr bwMode="gray">
          <a:xfrm>
            <a:off x="6084168" y="2842039"/>
            <a:ext cx="2736304" cy="17823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7" name="Picture 6" descr="PowerPoint-Graphics-3_A4"/>
          <p:cNvPicPr>
            <a:picLocks noChangeAspect="1" noChangeArrowheads="1"/>
          </p:cNvPicPr>
          <p:nvPr userDrawn="1"/>
        </p:nvPicPr>
        <p:blipFill rotWithShape="1">
          <a:blip r:embed="rId2" cstate="print"/>
          <a:srcRect t="-1" b="53221"/>
          <a:stretch/>
        </p:blipFill>
        <p:spPr bwMode="auto">
          <a:xfrm>
            <a:off x="0" y="0"/>
            <a:ext cx="4608000" cy="2404800"/>
          </a:xfrm>
          <a:prstGeom prst="rect">
            <a:avLst/>
          </a:prstGeom>
          <a:noFill/>
          <a:ln>
            <a:noFill/>
          </a:ln>
        </p:spPr>
      </p:pic>
      <p:sp>
        <p:nvSpPr>
          <p:cNvPr id="4" name="Text Placeholder 4"/>
          <p:cNvSpPr>
            <a:spLocks noGrp="1"/>
          </p:cNvSpPr>
          <p:nvPr>
            <p:ph type="body" sz="quarter" idx="10"/>
          </p:nvPr>
        </p:nvSpPr>
        <p:spPr bwMode="gray">
          <a:xfrm>
            <a:off x="320400" y="2842038"/>
            <a:ext cx="3531520" cy="1782365"/>
          </a:xfrm>
          <a:prstGeom prst="rect">
            <a:avLst/>
          </a:prstGeom>
          <a:noFill/>
          <a:ln w="9525">
            <a:noFill/>
            <a:miter lim="800000"/>
            <a:headEnd/>
            <a:tailEnd/>
          </a:ln>
        </p:spPr>
        <p:txBody>
          <a:bodyPr anchor="b">
            <a:normAutofit/>
          </a:bodyPr>
          <a:lstStyle>
            <a:lvl1pPr>
              <a:defRPr lang="en-US" sz="1000" b="0" dirty="0" smtClean="0">
                <a:solidFill>
                  <a:schemeClr val="tx1"/>
                </a:solidFill>
                <a:latin typeface="+mn-lt"/>
                <a:ea typeface="+mn-ea"/>
                <a:cs typeface="+mn-cs"/>
              </a:defRPr>
            </a:lvl1pPr>
          </a:lstStyle>
          <a:p>
            <a:pPr lvl="0"/>
            <a:r>
              <a:rPr lang="en-US" dirty="0" smtClean="0"/>
              <a:t>Click to edit Master text styles</a:t>
            </a:r>
          </a:p>
        </p:txBody>
      </p:sp>
      <p:pic>
        <p:nvPicPr>
          <p:cNvPr id="5" name="Picture 4" descr="kpmg logo and strap with tm.png"/>
          <p:cNvPicPr>
            <a:picLocks noChangeAspect="1"/>
          </p:cNvPicPr>
          <p:nvPr userDrawn="1"/>
        </p:nvPicPr>
        <p:blipFill>
          <a:blip r:embed="rId3" cstate="print"/>
          <a:srcRect r="5206"/>
          <a:stretch>
            <a:fillRect/>
          </a:stretch>
        </p:blipFill>
        <p:spPr>
          <a:xfrm>
            <a:off x="239504" y="205082"/>
            <a:ext cx="1661078" cy="67545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mp;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79512" y="789552"/>
            <a:ext cx="8784976" cy="3888432"/>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no text fie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Line 33"/>
          <p:cNvSpPr>
            <a:spLocks noChangeShapeType="1"/>
          </p:cNvSpPr>
          <p:nvPr/>
        </p:nvSpPr>
        <p:spPr bwMode="gray">
          <a:xfrm>
            <a:off x="0" y="4785996"/>
            <a:ext cx="9136674" cy="0"/>
          </a:xfrm>
          <a:prstGeom prst="line">
            <a:avLst/>
          </a:prstGeom>
          <a:noFill/>
          <a:ln w="6350">
            <a:solidFill>
              <a:srgbClr val="97989A"/>
            </a:solidFill>
            <a:miter lim="800000"/>
            <a:headEnd/>
            <a:tailEnd/>
          </a:ln>
        </p:spPr>
        <p:txBody>
          <a:bodyPr/>
          <a:lstStyle/>
          <a:p>
            <a:endParaRPr lang="en-GB"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summary">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lvl1pPr>
              <a:defRPr/>
            </a:lvl1pPr>
          </a:lstStyle>
          <a:p>
            <a:pPr lvl="0"/>
            <a:r>
              <a:rPr lang="en-US" noProof="0" smtClean="0"/>
              <a:t>Click to edit Master title style</a:t>
            </a:r>
            <a:endParaRPr lang="en-US" noProof="0"/>
          </a:p>
        </p:txBody>
      </p:sp>
      <p:sp>
        <p:nvSpPr>
          <p:cNvPr id="3" name="Tijdelijke aanduiding voor tekst 2"/>
          <p:cNvSpPr>
            <a:spLocks noGrp="1"/>
          </p:cNvSpPr>
          <p:nvPr>
            <p:ph type="body" sz="quarter" idx="10"/>
          </p:nvPr>
        </p:nvSpPr>
        <p:spPr>
          <a:xfrm>
            <a:off x="250825" y="845100"/>
            <a:ext cx="7992000" cy="3734100"/>
          </a:xfrm>
        </p:spPr>
        <p:txBody>
          <a:bodyPr/>
          <a:lstStyle>
            <a:lvl1pPr marL="263525" indent="-263525">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Divider 1">
    <p:spTree>
      <p:nvGrpSpPr>
        <p:cNvPr id="1" name=""/>
        <p:cNvGrpSpPr/>
        <p:nvPr/>
      </p:nvGrpSpPr>
      <p:grpSpPr>
        <a:xfrm>
          <a:off x="0" y="0"/>
          <a:ext cx="0" cy="0"/>
          <a:chOff x="0" y="0"/>
          <a:chExt cx="0" cy="0"/>
        </a:xfrm>
      </p:grpSpPr>
      <p:sp>
        <p:nvSpPr>
          <p:cNvPr id="7" name="Freeform 16"/>
          <p:cNvSpPr>
            <a:spLocks/>
          </p:cNvSpPr>
          <p:nvPr/>
        </p:nvSpPr>
        <p:spPr bwMode="gray">
          <a:xfrm>
            <a:off x="4" y="411958"/>
            <a:ext cx="4904643" cy="3780235"/>
          </a:xfrm>
          <a:custGeom>
            <a:avLst/>
            <a:gdLst/>
            <a:ahLst/>
            <a:cxnLst>
              <a:cxn ang="0">
                <a:pos x="489" y="0"/>
              </a:cxn>
              <a:cxn ang="0">
                <a:pos x="0" y="1651"/>
              </a:cxn>
              <a:cxn ang="0">
                <a:pos x="0" y="3175"/>
              </a:cxn>
              <a:cxn ang="0">
                <a:pos x="2406" y="3175"/>
              </a:cxn>
              <a:cxn ang="0">
                <a:pos x="3347" y="0"/>
              </a:cxn>
              <a:cxn ang="0">
                <a:pos x="489" y="0"/>
              </a:cxn>
            </a:cxnLst>
            <a:rect l="0" t="0" r="r" b="b"/>
            <a:pathLst>
              <a:path w="3347" h="3175">
                <a:moveTo>
                  <a:pt x="489" y="0"/>
                </a:moveTo>
                <a:lnTo>
                  <a:pt x="0" y="1651"/>
                </a:lnTo>
                <a:lnTo>
                  <a:pt x="0" y="3175"/>
                </a:lnTo>
                <a:lnTo>
                  <a:pt x="2406" y="3175"/>
                </a:lnTo>
                <a:lnTo>
                  <a:pt x="3347" y="0"/>
                </a:lnTo>
                <a:lnTo>
                  <a:pt x="4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716805" y="1383618"/>
            <a:ext cx="3256977" cy="1457919"/>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716803" y="3003798"/>
            <a:ext cx="2924633" cy="809625"/>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00478C"/>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1"/>
          </a:xfrm>
          <a:prstGeom prst="rect">
            <a:avLst/>
          </a:prstGeom>
          <a:gradFill>
            <a:gsLst>
              <a:gs pos="4000">
                <a:srgbClr val="0F1E73"/>
              </a:gs>
              <a:gs pos="0">
                <a:srgbClr val="0F1E73"/>
              </a:gs>
              <a:gs pos="100000">
                <a:srgbClr val="1EA0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2636409" y="1"/>
            <a:ext cx="6440845" cy="5143500"/>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31" b="22286"/>
          <a:stretch/>
        </p:blipFill>
        <p:spPr>
          <a:xfrm>
            <a:off x="0" y="0"/>
            <a:ext cx="4607998" cy="3994220"/>
          </a:xfrm>
          <a:prstGeom prst="rect">
            <a:avLst/>
          </a:prstGeom>
        </p:spPr>
      </p:pic>
      <p:sp>
        <p:nvSpPr>
          <p:cNvPr id="6" name="Title 9"/>
          <p:cNvSpPr>
            <a:spLocks noGrp="1"/>
          </p:cNvSpPr>
          <p:nvPr>
            <p:ph type="title"/>
          </p:nvPr>
        </p:nvSpPr>
        <p:spPr bwMode="gray">
          <a:xfrm>
            <a:off x="325610" y="1115984"/>
            <a:ext cx="3682864" cy="1512168"/>
          </a:xfrm>
          <a:noFill/>
          <a:ln w="9525">
            <a:noFill/>
            <a:miter lim="800000"/>
            <a:headEnd/>
            <a:tailEnd/>
          </a:ln>
        </p:spPr>
        <p:txBody>
          <a:bodyPr vert="horz" wrap="square" lIns="0" tIns="0" rIns="0" bIns="0" numCol="1" anchor="ctr" anchorCtr="0" compatLnSpc="1">
            <a:prstTxWarp prst="textNoShape">
              <a:avLst/>
            </a:prstTxWarp>
            <a:normAutofit/>
          </a:bodyPr>
          <a:lstStyle>
            <a:lvl1pPr>
              <a:defRPr lang="en-GB" sz="2999" dirty="0">
                <a:latin typeface="+mj-lt"/>
              </a:defRPr>
            </a:lvl1pPr>
          </a:lstStyle>
          <a:p>
            <a:pPr lvl="0" fontAlgn="base">
              <a:lnSpc>
                <a:spcPct val="85000"/>
              </a:lnSpc>
              <a:spcBef>
                <a:spcPct val="40000"/>
              </a:spcBef>
              <a:spcAft>
                <a:spcPct val="0"/>
              </a:spcAft>
            </a:pPr>
            <a:r>
              <a:rPr lang="en-US" dirty="0" smtClean="0"/>
              <a:t>Click to edit Master title style</a:t>
            </a:r>
            <a:endParaRPr lang="en-GB" dirty="0"/>
          </a:p>
        </p:txBody>
      </p:sp>
      <p:sp>
        <p:nvSpPr>
          <p:cNvPr id="7" name="Text Placeholder 16"/>
          <p:cNvSpPr>
            <a:spLocks noGrp="1"/>
          </p:cNvSpPr>
          <p:nvPr>
            <p:ph type="body" sz="quarter" idx="10"/>
          </p:nvPr>
        </p:nvSpPr>
        <p:spPr bwMode="gray">
          <a:xfrm>
            <a:off x="325610" y="2842022"/>
            <a:ext cx="3103390" cy="809625"/>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85000"/>
              </a:lnSpc>
              <a:spcBef>
                <a:spcPts val="600"/>
              </a:spcBef>
              <a:spcAft>
                <a:spcPct val="0"/>
              </a:spcAft>
              <a:defRPr lang="en-US" sz="18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pic>
        <p:nvPicPr>
          <p:cNvPr id="13" name="Picture 12" descr="kpmg logo and strap with tm.png"/>
          <p:cNvPicPr>
            <a:picLocks noChangeAspect="1"/>
          </p:cNvPicPr>
          <p:nvPr userDrawn="1"/>
        </p:nvPicPr>
        <p:blipFill>
          <a:blip r:embed="rId4" cstate="print"/>
          <a:srcRect r="5206"/>
          <a:stretch>
            <a:fillRect/>
          </a:stretch>
        </p:blipFill>
        <p:spPr>
          <a:xfrm>
            <a:off x="239504" y="205082"/>
            <a:ext cx="1661078" cy="67545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lIns="0">
            <a:noAutofit/>
          </a:bodyPr>
          <a:lstStyle>
            <a:lvl1pPr>
              <a:defRPr sz="1800"/>
            </a:lvl1pPr>
          </a:lstStyle>
          <a:p>
            <a:r>
              <a:rPr lang="en-US" dirty="0" smtClean="0"/>
              <a:t>Click to edit Master title style</a:t>
            </a: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lIns="0">
            <a:noAutofit/>
          </a:bodyPr>
          <a:lstStyle>
            <a:lvl1pPr>
              <a:defRPr sz="1800"/>
            </a:lvl1pPr>
          </a:lstStyle>
          <a:p>
            <a:r>
              <a:rPr lang="en-US" dirty="0" smtClean="0"/>
              <a:t>Click to edit Master title style</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00478C"/>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143501"/>
          </a:xfrm>
          <a:prstGeom prst="rect">
            <a:avLst/>
          </a:prstGeom>
          <a:gradFill>
            <a:gsLst>
              <a:gs pos="4000">
                <a:srgbClr val="0F1E73"/>
              </a:gs>
              <a:gs pos="0">
                <a:srgbClr val="0F1E73"/>
              </a:gs>
              <a:gs pos="100000">
                <a:srgbClr val="1EA0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2636409" y="1"/>
            <a:ext cx="6440845" cy="5143500"/>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31" b="22286"/>
          <a:stretch/>
        </p:blipFill>
        <p:spPr>
          <a:xfrm>
            <a:off x="0" y="0"/>
            <a:ext cx="4607998" cy="3994220"/>
          </a:xfrm>
          <a:prstGeom prst="rect">
            <a:avLst/>
          </a:prstGeom>
        </p:spPr>
      </p:pic>
      <p:sp>
        <p:nvSpPr>
          <p:cNvPr id="6" name="Title 9"/>
          <p:cNvSpPr>
            <a:spLocks noGrp="1"/>
          </p:cNvSpPr>
          <p:nvPr>
            <p:ph type="title"/>
          </p:nvPr>
        </p:nvSpPr>
        <p:spPr bwMode="gray">
          <a:xfrm>
            <a:off x="325610" y="1115984"/>
            <a:ext cx="3682864" cy="1512168"/>
          </a:xfr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lnSpc>
                <a:spcPct val="85000"/>
              </a:lnSpc>
              <a:spcBef>
                <a:spcPct val="40000"/>
              </a:spcBef>
              <a:spcAft>
                <a:spcPct val="0"/>
              </a:spcAft>
              <a:defRPr lang="en-GB" sz="2999" b="1" dirty="0" smtClean="0">
                <a:solidFill>
                  <a:schemeClr val="bg1"/>
                </a:solidFill>
                <a:latin typeface="+mj-lt"/>
                <a:ea typeface="+mj-ea"/>
                <a:cs typeface="+mj-cs"/>
              </a:defRPr>
            </a:lvl1pPr>
            <a:lvl2pPr>
              <a:defRPr lang="en-GB" sz="2999" b="1" dirty="0">
                <a:solidFill>
                  <a:schemeClr val="bg1"/>
                </a:solidFill>
                <a:latin typeface="+mj-lt"/>
              </a:defRPr>
            </a:lvl2pPr>
            <a:lvl3pPr>
              <a:defRPr lang="en-GB" sz="2999" b="1" dirty="0">
                <a:solidFill>
                  <a:schemeClr val="bg1"/>
                </a:solidFill>
                <a:latin typeface="+mj-lt"/>
              </a:defRPr>
            </a:lvl3pPr>
            <a:lvl4pPr>
              <a:defRPr lang="en-GB" sz="2999" b="1" dirty="0">
                <a:solidFill>
                  <a:schemeClr val="bg1"/>
                </a:solidFill>
                <a:latin typeface="+mj-lt"/>
              </a:defRPr>
            </a:lvl4pPr>
            <a:lvl5pPr>
              <a:defRPr lang="en-GB" sz="2999" b="1" dirty="0">
                <a:solidFill>
                  <a:schemeClr val="bg1"/>
                </a:solidFill>
                <a:latin typeface="+mj-lt"/>
              </a:defRPr>
            </a:lvl5pPr>
            <a:lvl6pPr>
              <a:defRPr lang="en-GB" sz="2999" b="1" dirty="0">
                <a:solidFill>
                  <a:schemeClr val="bg1"/>
                </a:solidFill>
                <a:latin typeface="+mj-lt"/>
              </a:defRPr>
            </a:lvl6pPr>
            <a:lvl7pPr>
              <a:defRPr lang="en-GB" sz="2999" b="1" dirty="0">
                <a:solidFill>
                  <a:schemeClr val="bg1"/>
                </a:solidFill>
                <a:latin typeface="+mj-lt"/>
              </a:defRPr>
            </a:lvl7pPr>
            <a:lvl8pPr>
              <a:defRPr lang="en-GB" sz="2999" b="1" dirty="0">
                <a:solidFill>
                  <a:schemeClr val="bg1"/>
                </a:solidFill>
                <a:latin typeface="+mj-lt"/>
              </a:defRPr>
            </a:lvl8pPr>
            <a:lvl9pPr>
              <a:defRPr sz="2999">
                <a:solidFill>
                  <a:schemeClr val="bg1"/>
                </a:solidFill>
              </a:defRPr>
            </a:lvl9pPr>
          </a:lstStyle>
          <a:p>
            <a:pPr lvl="0"/>
            <a:r>
              <a:rPr lang="en-US" dirty="0" smtClean="0"/>
              <a:t>Click to edit Master title style</a:t>
            </a:r>
            <a:endParaRPr lang="en-GB" dirty="0"/>
          </a:p>
        </p:txBody>
      </p:sp>
      <p:sp>
        <p:nvSpPr>
          <p:cNvPr id="7" name="Text Placeholder 16"/>
          <p:cNvSpPr>
            <a:spLocks noGrp="1"/>
          </p:cNvSpPr>
          <p:nvPr>
            <p:ph type="body" sz="quarter" idx="10"/>
          </p:nvPr>
        </p:nvSpPr>
        <p:spPr bwMode="gray">
          <a:xfrm>
            <a:off x="325610" y="2842022"/>
            <a:ext cx="3103390" cy="809625"/>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85000"/>
              </a:lnSpc>
              <a:spcBef>
                <a:spcPts val="600"/>
              </a:spcBef>
              <a:spcAft>
                <a:spcPct val="0"/>
              </a:spcAft>
              <a:defRPr lang="en-US" sz="18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Tree>
    <p:extLst>
      <p:ext uri="{BB962C8B-B14F-4D97-AF65-F5344CB8AC3E}">
        <p14:creationId xmlns:p14="http://schemas.microsoft.com/office/powerpoint/2010/main" xmlns="" val="2727475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lain">
    <p:bg>
      <p:bgPr>
        <a:solidFill>
          <a:srgbClr val="00478C"/>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1"/>
          </a:xfrm>
          <a:prstGeom prst="rect">
            <a:avLst/>
          </a:prstGeom>
          <a:gradFill>
            <a:gsLst>
              <a:gs pos="4000">
                <a:srgbClr val="0F1E73"/>
              </a:gs>
              <a:gs pos="0">
                <a:srgbClr val="0F1E73"/>
              </a:gs>
              <a:gs pos="100000">
                <a:srgbClr val="1EA0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6991934" y="133493"/>
            <a:ext cx="2152066" cy="5010007"/>
          </a:xfrm>
          <a:prstGeom prst="rect">
            <a:avLst/>
          </a:prstGeom>
        </p:spPr>
      </p:pic>
    </p:spTree>
    <p:extLst>
      <p:ext uri="{BB962C8B-B14F-4D97-AF65-F5344CB8AC3E}">
        <p14:creationId xmlns:p14="http://schemas.microsoft.com/office/powerpoint/2010/main" xmlns="" val="3717726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lain Alt">
    <p:bg>
      <p:bgPr>
        <a:solidFill>
          <a:srgbClr val="00478C"/>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1"/>
          </a:xfrm>
          <a:prstGeom prst="rect">
            <a:avLst/>
          </a:prstGeom>
          <a:gradFill>
            <a:gsLst>
              <a:gs pos="4000">
                <a:srgbClr val="0F1E73"/>
              </a:gs>
              <a:gs pos="0">
                <a:srgbClr val="0F1E73"/>
              </a:gs>
              <a:gs pos="100000">
                <a:srgbClr val="1EA0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6991934" y="133493"/>
            <a:ext cx="2152066" cy="5010007"/>
          </a:xfrm>
          <a:prstGeom prst="rect">
            <a:avLst/>
          </a:prstGeom>
        </p:spPr>
      </p:pic>
    </p:spTree>
    <p:extLst>
      <p:ext uri="{BB962C8B-B14F-4D97-AF65-F5344CB8AC3E}">
        <p14:creationId xmlns:p14="http://schemas.microsoft.com/office/powerpoint/2010/main" xmlns="" val="4094331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3pPr>
              <a:buClr>
                <a:schemeClr val="bg2"/>
              </a:buClr>
              <a:defRPr/>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Agenda">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7" name="Text Placeholder 6"/>
          <p:cNvSpPr>
            <a:spLocks noGrp="1"/>
          </p:cNvSpPr>
          <p:nvPr>
            <p:ph type="body" sz="quarter" idx="10"/>
          </p:nvPr>
        </p:nvSpPr>
        <p:spPr bwMode="gray">
          <a:xfrm>
            <a:off x="1629698" y="1131756"/>
            <a:ext cx="6349181" cy="3492221"/>
          </a:xfrm>
        </p:spPr>
        <p:txBody>
          <a:bodyPr/>
          <a:lstStyle>
            <a:lvl1pPr>
              <a:lnSpc>
                <a:spcPct val="150000"/>
              </a:lnSpc>
              <a:spcBef>
                <a:spcPts val="575"/>
              </a:spcBef>
              <a:defRPr sz="2000" b="0">
                <a:solidFill>
                  <a:schemeClr val="tx1"/>
                </a:solidFill>
              </a:defRPr>
            </a:lvl1pPr>
            <a:lvl2pPr marL="0" indent="0">
              <a:lnSpc>
                <a:spcPct val="150000"/>
              </a:lnSpc>
              <a:spcBef>
                <a:spcPts val="575"/>
              </a:spcBef>
              <a:buNone/>
              <a:defRPr sz="2000"/>
            </a:lvl2pPr>
            <a:lvl3pPr>
              <a:lnSpc>
                <a:spcPct val="100000"/>
              </a:lnSpc>
              <a:spcBef>
                <a:spcPts val="500"/>
              </a:spcBef>
              <a:buClr>
                <a:schemeClr val="bg2"/>
              </a:buClr>
              <a:defRPr sz="1600"/>
            </a:lvl3pPr>
            <a:lvl4pPr>
              <a:lnSpc>
                <a:spcPct val="100000"/>
              </a:lnSpc>
              <a:spcBef>
                <a:spcPts val="500"/>
              </a:spcBef>
              <a:buClr>
                <a:schemeClr val="bg2"/>
              </a:buClr>
              <a:defRPr sz="1400"/>
            </a:lvl4pPr>
            <a:lvl5pPr>
              <a:lnSpc>
                <a:spcPct val="100000"/>
              </a:lnSpc>
              <a:spcBef>
                <a:spcPts val="500"/>
              </a:spcBef>
              <a:buClr>
                <a:schemeClr val="bg2"/>
              </a:buClr>
              <a:defRPr sz="1400"/>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36087525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el slide layout">
    <p:bg>
      <p:bgPr>
        <a:solidFill>
          <a:srgbClr val="00478C"/>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gradFill>
            <a:gsLst>
              <a:gs pos="4000">
                <a:srgbClr val="0F1E73"/>
              </a:gs>
              <a:gs pos="0">
                <a:srgbClr val="0F1E73"/>
              </a:gs>
              <a:gs pos="100000">
                <a:srgbClr val="1EA0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0"/>
            <a:ext cx="6087100" cy="51435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7094" b="34908"/>
          <a:stretch/>
        </p:blipFill>
        <p:spPr>
          <a:xfrm>
            <a:off x="0" y="1391477"/>
            <a:ext cx="4607998" cy="1953749"/>
          </a:xfrm>
          <a:prstGeom prst="rect">
            <a:avLst/>
          </a:prstGeom>
        </p:spPr>
      </p:pic>
      <p:sp>
        <p:nvSpPr>
          <p:cNvPr id="5" name="Parallelogram 4"/>
          <p:cNvSpPr/>
          <p:nvPr userDrawn="1"/>
        </p:nvSpPr>
        <p:spPr bwMode="auto">
          <a:xfrm>
            <a:off x="3245579" y="584110"/>
            <a:ext cx="7772400" cy="4559390"/>
          </a:xfrm>
          <a:prstGeom prst="parallelogram">
            <a:avLst>
              <a:gd name="adj" fmla="val 29713"/>
            </a:avLst>
          </a:prstGeom>
          <a:solidFill>
            <a:srgbClr val="FFFFFF">
              <a:alpha val="87059"/>
            </a:srgbClr>
          </a:solidFill>
          <a:ln w="6350" cap="flat" cmpd="sng" algn="ctr">
            <a:noFill/>
            <a:prstDash val="solid"/>
            <a:round/>
            <a:headEnd type="none" w="med" len="med"/>
            <a:tailEnd type="none" w="med" len="med"/>
          </a:ln>
          <a:effectLst/>
        </p:spPr>
        <p:txBody>
          <a:bodyPr vert="horz" wrap="none" lIns="0" tIns="107983" rIns="0" bIns="107983" numCol="1" spcCol="0" rtlCol="0" anchor="ctr" anchorCtr="0" compatLnSpc="1">
            <a:prstTxWarp prst="textNoShape">
              <a:avLst/>
            </a:prstTxWarp>
          </a:bodyPr>
          <a:lstStyle/>
          <a:p>
            <a:pPr algn="r" defTabSz="1371326">
              <a:lnSpc>
                <a:spcPct val="85000"/>
              </a:lnSpc>
            </a:pPr>
            <a:endParaRPr lang="en-GB" sz="1800" dirty="0"/>
          </a:p>
        </p:txBody>
      </p:sp>
      <p:sp>
        <p:nvSpPr>
          <p:cNvPr id="7" name="Text Placeholder 6"/>
          <p:cNvSpPr>
            <a:spLocks noGrp="1"/>
          </p:cNvSpPr>
          <p:nvPr>
            <p:ph type="body" sz="quarter" idx="10"/>
          </p:nvPr>
        </p:nvSpPr>
        <p:spPr bwMode="gray">
          <a:xfrm>
            <a:off x="4658442" y="895350"/>
            <a:ext cx="4342259" cy="3886200"/>
          </a:xfrm>
        </p:spPr>
        <p:txBody>
          <a:bodyPr/>
          <a:lstStyle>
            <a:lvl1pPr>
              <a:defRPr sz="2000"/>
            </a:lvl1pPr>
            <a:lvl2pPr marL="0" indent="0">
              <a:buNone/>
              <a:defRPr sz="1800" b="1">
                <a:solidFill>
                  <a:schemeClr val="accent5"/>
                </a:solidFill>
              </a:defRPr>
            </a:lvl2pPr>
            <a:lvl3pPr marL="0" indent="0">
              <a:spcBef>
                <a:spcPts val="400"/>
              </a:spcBef>
              <a:buNone/>
              <a:defRPr sz="1400" b="1"/>
            </a:lvl3pPr>
            <a:lvl4pPr marL="179388" indent="-176213">
              <a:spcBef>
                <a:spcPts val="400"/>
              </a:spcBef>
              <a:buFont typeface="Verdana" panose="020B0604030504040204" pitchFamily="34" charset="0"/>
              <a:buChar char="‒"/>
              <a:defRPr sz="1200"/>
            </a:lvl4pPr>
            <a:lvl5pPr marL="358775" indent="-179388">
              <a:spcBef>
                <a:spcPts val="400"/>
              </a:spcBef>
              <a:defRPr sz="1200"/>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bwMode="gray">
          <a:xfrm>
            <a:off x="323528" y="1383983"/>
            <a:ext cx="3560400" cy="1933061"/>
          </a:xfrm>
        </p:spPr>
        <p:txBody>
          <a:bodyPr anchor="ctr" anchorCtr="0"/>
          <a:lstStyle>
            <a:lvl1pPr>
              <a:lnSpc>
                <a:spcPct val="85000"/>
              </a:lnSpc>
              <a:defRPr sz="2999"/>
            </a:lvl1pPr>
          </a:lstStyle>
          <a:p>
            <a:r>
              <a:rPr lang="en-US" dirty="0" smtClean="0"/>
              <a:t>Click to edit Master title style</a:t>
            </a:r>
            <a:endParaRPr lang="en-GB" dirty="0"/>
          </a:p>
        </p:txBody>
      </p:sp>
    </p:spTree>
    <p:extLst>
      <p:ext uri="{BB962C8B-B14F-4D97-AF65-F5344CB8AC3E}">
        <p14:creationId xmlns:p14="http://schemas.microsoft.com/office/powerpoint/2010/main" xmlns="" val="2004076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6" cstate="screen">
            <a:grayscl/>
            <a:lum bright="70000" contrast="-70000"/>
            <a:extLst>
              <a:ext uri="{28A0092B-C50C-407E-A947-70E740481C1C}">
                <a14:useLocalDpi xmlns:a14="http://schemas.microsoft.com/office/drawing/2010/main" xmlns=""/>
              </a:ext>
            </a:extLst>
          </a:blip>
          <a:srcRect/>
          <a:stretch/>
        </p:blipFill>
        <p:spPr>
          <a:xfrm>
            <a:off x="6991935" y="133493"/>
            <a:ext cx="2152065" cy="5010007"/>
          </a:xfrm>
          <a:prstGeom prst="rect">
            <a:avLst/>
          </a:prstGeom>
        </p:spPr>
      </p:pic>
      <p:pic>
        <p:nvPicPr>
          <p:cNvPr id="22" name="Picture 3" descr="C:\1 Telegraphic Jobs\KPMG Jobs\KPMG - IES Prague Sep11\1 PPTs Plenary\Header-bar-big.png"/>
          <p:cNvPicPr>
            <a:picLocks noChangeAspect="1" noChangeArrowheads="1"/>
          </p:cNvPicPr>
          <p:nvPr userDrawn="1"/>
        </p:nvPicPr>
        <p:blipFill rotWithShape="1">
          <a:blip r:embed="rId37" cstate="print">
            <a:extLst>
              <a:ext uri="{28A0092B-C50C-407E-A947-70E740481C1C}">
                <a14:useLocalDpi xmlns:a14="http://schemas.microsoft.com/office/drawing/2010/main" xmlns="" val="0"/>
              </a:ext>
            </a:extLst>
          </a:blip>
          <a:srcRect b="25083"/>
          <a:stretch/>
        </p:blipFill>
        <p:spPr bwMode="auto">
          <a:xfrm>
            <a:off x="0" y="2"/>
            <a:ext cx="9144000" cy="789558"/>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Text Placeholder 55"/>
          <p:cNvSpPr>
            <a:spLocks noGrp="1"/>
          </p:cNvSpPr>
          <p:nvPr>
            <p:ph type="body" idx="1"/>
          </p:nvPr>
        </p:nvSpPr>
        <p:spPr bwMode="gray">
          <a:xfrm>
            <a:off x="323528" y="951570"/>
            <a:ext cx="8496944" cy="367240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itle Placeholder 54"/>
          <p:cNvSpPr>
            <a:spLocks noGrp="1"/>
          </p:cNvSpPr>
          <p:nvPr>
            <p:ph type="title"/>
          </p:nvPr>
        </p:nvSpPr>
        <p:spPr bwMode="gray">
          <a:xfrm>
            <a:off x="323528" y="76650"/>
            <a:ext cx="8496944" cy="68154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l" rtl="0" eaLnBrk="1" fontAlgn="base" hangingPunct="1">
              <a:spcBef>
                <a:spcPct val="40000"/>
              </a:spcBef>
              <a:spcAft>
                <a:spcPct val="0"/>
              </a:spcAft>
            </a:pPr>
            <a:r>
              <a:rPr lang="en-US" dirty="0" smtClean="0"/>
              <a:t>Click to edit Master title style</a:t>
            </a:r>
            <a:endParaRPr lang="en-US" dirty="0"/>
          </a:p>
        </p:txBody>
      </p:sp>
      <p:sp>
        <p:nvSpPr>
          <p:cNvPr id="32" name="Line 10"/>
          <p:cNvSpPr>
            <a:spLocks noChangeShapeType="1"/>
          </p:cNvSpPr>
          <p:nvPr/>
        </p:nvSpPr>
        <p:spPr bwMode="gray">
          <a:xfrm>
            <a:off x="323528" y="4797148"/>
            <a:ext cx="8496622" cy="0"/>
          </a:xfrm>
          <a:prstGeom prst="line">
            <a:avLst/>
          </a:prstGeom>
          <a:noFill/>
          <a:ln w="3175">
            <a:solidFill>
              <a:srgbClr val="000000"/>
            </a:solidFill>
            <a:round/>
            <a:headEnd/>
            <a:tailEnd/>
          </a:ln>
        </p:spPr>
        <p:txBody>
          <a:bodyPr/>
          <a:lstStyle/>
          <a:p>
            <a:pPr algn="ctr">
              <a:spcBef>
                <a:spcPct val="50000"/>
              </a:spcBef>
              <a:defRPr/>
            </a:pPr>
            <a:endParaRPr lang="en-GB" sz="3599" dirty="0"/>
          </a:p>
        </p:txBody>
      </p:sp>
      <p:sp>
        <p:nvSpPr>
          <p:cNvPr id="34" name="Rectangle 33"/>
          <p:cNvSpPr/>
          <p:nvPr/>
        </p:nvSpPr>
        <p:spPr bwMode="gray">
          <a:xfrm>
            <a:off x="8300742" y="4785997"/>
            <a:ext cx="503530" cy="210740"/>
          </a:xfrm>
          <a:prstGeom prst="rect">
            <a:avLst/>
          </a:prstGeom>
          <a:ln>
            <a:miter lim="800000"/>
            <a:headEnd/>
            <a:tailEnd/>
          </a:ln>
        </p:spPr>
        <p:txBody>
          <a:bodyPr lIns="71989" tIns="71989" rIns="0" bIns="0"/>
          <a:lstStyle/>
          <a:p>
            <a:pPr algn="r">
              <a:spcBef>
                <a:spcPct val="40000"/>
              </a:spcBef>
              <a:defRPr/>
            </a:pPr>
            <a:fld id="{6BA71C0A-9F0F-41ED-AE97-DBF05B351E59}" type="slidenum">
              <a:rPr lang="en-US" sz="900" smtClean="0">
                <a:solidFill>
                  <a:srgbClr val="00338D"/>
                </a:solidFill>
                <a:latin typeface="Arial"/>
              </a:rPr>
              <a:pPr algn="r">
                <a:spcBef>
                  <a:spcPct val="40000"/>
                </a:spcBef>
                <a:defRPr/>
              </a:pPr>
              <a:t>‹#›</a:t>
            </a:fld>
            <a:endParaRPr lang="en-US" sz="900" dirty="0">
              <a:solidFill>
                <a:srgbClr val="00338D"/>
              </a:solidFill>
              <a:latin typeface="Arial"/>
            </a:endParaRPr>
          </a:p>
        </p:txBody>
      </p:sp>
      <p:grpSp>
        <p:nvGrpSpPr>
          <p:cNvPr id="20" name="Group 19"/>
          <p:cNvGrpSpPr/>
          <p:nvPr/>
        </p:nvGrpSpPr>
        <p:grpSpPr bwMode="gray">
          <a:xfrm>
            <a:off x="13" y="789563"/>
            <a:ext cx="9143999" cy="3996443"/>
            <a:chOff x="1" y="1052736"/>
            <a:chExt cx="9905999" cy="5328591"/>
          </a:xfrm>
          <a:noFill/>
        </p:grpSpPr>
        <p:sp>
          <p:nvSpPr>
            <p:cNvPr id="16" name="Rectangle 22"/>
            <p:cNvSpPr>
              <a:spLocks noChangeArrowheads="1"/>
            </p:cNvSpPr>
            <p:nvPr/>
          </p:nvSpPr>
          <p:spPr bwMode="gray">
            <a:xfrm>
              <a:off x="9633520" y="3680619"/>
              <a:ext cx="272480" cy="73025"/>
            </a:xfrm>
            <a:prstGeom prst="rect">
              <a:avLst/>
            </a:prstGeom>
            <a:grpFill/>
            <a:ln w="9525" algn="ctr">
              <a:noFill/>
              <a:miter lim="800000"/>
              <a:headEnd/>
              <a:tailEnd/>
            </a:ln>
            <a:effectLst/>
          </p:spPr>
          <p:txBody>
            <a:bodyPr/>
            <a:lstStyle/>
            <a:p>
              <a:endParaRPr lang="en-GB" sz="3599" dirty="0"/>
            </a:p>
          </p:txBody>
        </p:sp>
        <p:sp>
          <p:nvSpPr>
            <p:cNvPr id="17" name="Rectangle 23"/>
            <p:cNvSpPr>
              <a:spLocks noChangeArrowheads="1"/>
            </p:cNvSpPr>
            <p:nvPr/>
          </p:nvSpPr>
          <p:spPr bwMode="gray">
            <a:xfrm>
              <a:off x="1" y="3680619"/>
              <a:ext cx="272480" cy="73025"/>
            </a:xfrm>
            <a:prstGeom prst="rect">
              <a:avLst/>
            </a:prstGeom>
            <a:grpFill/>
            <a:ln w="9525" algn="ctr">
              <a:noFill/>
              <a:miter lim="800000"/>
              <a:headEnd/>
              <a:tailEnd/>
            </a:ln>
            <a:effectLst/>
          </p:spPr>
          <p:txBody>
            <a:bodyPr/>
            <a:lstStyle/>
            <a:p>
              <a:endParaRPr lang="en-GB" sz="3599" dirty="0"/>
            </a:p>
          </p:txBody>
        </p:sp>
        <p:sp>
          <p:nvSpPr>
            <p:cNvPr id="18" name="Rectangle 24"/>
            <p:cNvSpPr>
              <a:spLocks noChangeArrowheads="1"/>
            </p:cNvSpPr>
            <p:nvPr/>
          </p:nvSpPr>
          <p:spPr bwMode="gray">
            <a:xfrm rot="16200000">
              <a:off x="4845050" y="1124173"/>
              <a:ext cx="215900" cy="73025"/>
            </a:xfrm>
            <a:prstGeom prst="rect">
              <a:avLst/>
            </a:prstGeom>
            <a:grpFill/>
            <a:ln w="9525" algn="ctr">
              <a:noFill/>
              <a:miter lim="800000"/>
              <a:headEnd/>
              <a:tailEnd/>
            </a:ln>
            <a:effectLst/>
          </p:spPr>
          <p:txBody>
            <a:bodyPr/>
            <a:lstStyle/>
            <a:p>
              <a:endParaRPr lang="en-GB" sz="3599" dirty="0"/>
            </a:p>
          </p:txBody>
        </p:sp>
        <p:sp>
          <p:nvSpPr>
            <p:cNvPr id="19" name="Rectangle 34"/>
            <p:cNvSpPr>
              <a:spLocks noChangeArrowheads="1"/>
            </p:cNvSpPr>
            <p:nvPr/>
          </p:nvSpPr>
          <p:spPr bwMode="gray">
            <a:xfrm rot="16200000">
              <a:off x="4844989" y="6236803"/>
              <a:ext cx="216023" cy="73025"/>
            </a:xfrm>
            <a:prstGeom prst="rect">
              <a:avLst/>
            </a:prstGeom>
            <a:grpFill/>
            <a:ln w="9525" algn="ctr">
              <a:noFill/>
              <a:miter lim="800000"/>
              <a:headEnd/>
              <a:tailEnd/>
            </a:ln>
            <a:effectLst/>
          </p:spPr>
          <p:txBody>
            <a:bodyPr/>
            <a:lstStyle/>
            <a:p>
              <a:endParaRPr lang="en-GB" sz="3599" dirty="0"/>
            </a:p>
          </p:txBody>
        </p:sp>
      </p:grpSp>
      <p:sp>
        <p:nvSpPr>
          <p:cNvPr id="14" name="Text Box 8"/>
          <p:cNvSpPr txBox="1">
            <a:spLocks noChangeArrowheads="1"/>
          </p:cNvSpPr>
          <p:nvPr userDrawn="1"/>
        </p:nvSpPr>
        <p:spPr bwMode="auto">
          <a:xfrm>
            <a:off x="323850" y="4800600"/>
            <a:ext cx="2952750" cy="338554"/>
          </a:xfrm>
          <a:prstGeom prst="rect">
            <a:avLst/>
          </a:prstGeom>
          <a:noFill/>
          <a:ln w="9525">
            <a:noFill/>
            <a:miter lim="800000"/>
            <a:headEnd/>
            <a:tailEnd/>
          </a:ln>
          <a:effectLst/>
        </p:spPr>
        <p:txBody>
          <a:bodyPr wrap="square" lIns="0" rIns="0">
            <a:spAutoFit/>
          </a:bodyPr>
          <a:lstStyle/>
          <a:p>
            <a:pPr>
              <a:spcBef>
                <a:spcPct val="50000"/>
              </a:spcBef>
              <a:defRPr/>
            </a:pPr>
            <a:r>
              <a:rPr lang="en-US" sz="400" dirty="0">
                <a:solidFill>
                  <a:srgbClr val="00338D"/>
                </a:solidFill>
              </a:rPr>
              <a:t>© </a:t>
            </a:r>
            <a:r>
              <a:rPr lang="en-US" sz="400" dirty="0" smtClean="0">
                <a:solidFill>
                  <a:srgbClr val="00338D"/>
                </a:solidFill>
              </a:rPr>
              <a:t>2014</a:t>
            </a:r>
            <a:r>
              <a:rPr lang="en-US" sz="400" baseline="0" dirty="0" smtClean="0">
                <a:solidFill>
                  <a:srgbClr val="00338D"/>
                </a:solidFill>
              </a:rPr>
              <a:t> </a:t>
            </a:r>
            <a:r>
              <a:rPr lang="en-US" sz="400" dirty="0" smtClean="0">
                <a:solidFill>
                  <a:srgbClr val="00338D"/>
                </a:solidFill>
              </a:rPr>
              <a:t>KPMG </a:t>
            </a:r>
            <a:r>
              <a:rPr lang="en-US" sz="400" dirty="0">
                <a:solidFill>
                  <a:srgbClr val="00338D"/>
                </a:solidFill>
              </a:rPr>
              <a:t>International Cooperative (“</a:t>
            </a:r>
            <a:r>
              <a:rPr lang="en-US" sz="400" dirty="0" smtClean="0">
                <a:solidFill>
                  <a:srgbClr val="00338D"/>
                </a:solidFill>
              </a:rPr>
              <a:t>KPMG</a:t>
            </a:r>
            <a:r>
              <a:rPr lang="en-US" sz="400" baseline="0" dirty="0" smtClean="0">
                <a:solidFill>
                  <a:srgbClr val="00338D"/>
                </a:solidFill>
              </a:rPr>
              <a:t> </a:t>
            </a:r>
            <a:r>
              <a:rPr lang="en-US" sz="400" dirty="0" smtClean="0">
                <a:solidFill>
                  <a:srgbClr val="00338D"/>
                </a:solidFill>
              </a:rPr>
              <a:t>International</a:t>
            </a:r>
            <a:r>
              <a:rPr lang="en-US" sz="400" dirty="0">
                <a:solidFill>
                  <a:srgbClr val="00338D"/>
                </a:solidFill>
              </a:rPr>
              <a:t>”), a Swiss entity. Member firms of the KPMG network of  independent firms are affiliated with KPMG International. KPMG International  provides no client services. No member firm has any authority to obligate </a:t>
            </a:r>
            <a:r>
              <a:rPr lang="en-US" sz="400" dirty="0" smtClean="0">
                <a:solidFill>
                  <a:srgbClr val="00338D"/>
                </a:solidFill>
              </a:rPr>
              <a:t>or</a:t>
            </a:r>
            <a:r>
              <a:rPr lang="en-US" sz="400" baseline="0" dirty="0" smtClean="0">
                <a:solidFill>
                  <a:srgbClr val="00338D"/>
                </a:solidFill>
              </a:rPr>
              <a:t> </a:t>
            </a:r>
            <a:r>
              <a:rPr lang="en-US" sz="400" dirty="0" smtClean="0">
                <a:solidFill>
                  <a:srgbClr val="00338D"/>
                </a:solidFill>
              </a:rPr>
              <a:t>bind </a:t>
            </a:r>
            <a:r>
              <a:rPr lang="en-US" sz="400" dirty="0">
                <a:solidFill>
                  <a:srgbClr val="00338D"/>
                </a:solidFill>
              </a:rPr>
              <a:t>KPMG International or any other member </a:t>
            </a:r>
            <a:r>
              <a:rPr lang="en-US" sz="400" dirty="0" smtClean="0">
                <a:solidFill>
                  <a:srgbClr val="00338D"/>
                </a:solidFill>
              </a:rPr>
              <a:t>firm</a:t>
            </a:r>
            <a:r>
              <a:rPr lang="en-US" sz="400" baseline="0" dirty="0" smtClean="0">
                <a:solidFill>
                  <a:srgbClr val="00338D"/>
                </a:solidFill>
              </a:rPr>
              <a:t> </a:t>
            </a:r>
            <a:r>
              <a:rPr lang="en-US" sz="400" dirty="0" smtClean="0">
                <a:solidFill>
                  <a:srgbClr val="00338D"/>
                </a:solidFill>
              </a:rPr>
              <a:t>vis-à-vis</a:t>
            </a:r>
            <a:r>
              <a:rPr lang="en-US" sz="400" baseline="0" dirty="0" smtClean="0">
                <a:solidFill>
                  <a:srgbClr val="00338D"/>
                </a:solidFill>
              </a:rPr>
              <a:t> </a:t>
            </a:r>
            <a:r>
              <a:rPr lang="en-US" sz="400" dirty="0" smtClean="0">
                <a:solidFill>
                  <a:srgbClr val="00338D"/>
                </a:solidFill>
              </a:rPr>
              <a:t>third </a:t>
            </a:r>
            <a:r>
              <a:rPr lang="en-US" sz="400" dirty="0">
                <a:solidFill>
                  <a:srgbClr val="00338D"/>
                </a:solidFill>
              </a:rPr>
              <a:t>parties, nor does KPMG </a:t>
            </a:r>
            <a:r>
              <a:rPr lang="en-US" sz="400" dirty="0" smtClean="0">
                <a:solidFill>
                  <a:srgbClr val="00338D"/>
                </a:solidFill>
              </a:rPr>
              <a:t>International </a:t>
            </a:r>
            <a:r>
              <a:rPr lang="en-US" sz="400" dirty="0">
                <a:solidFill>
                  <a:srgbClr val="00338D"/>
                </a:solidFill>
              </a:rPr>
              <a:t>have any such authority to obligate or bind any member firm. </a:t>
            </a:r>
            <a:r>
              <a:rPr lang="en-US" sz="400" dirty="0" smtClean="0">
                <a:solidFill>
                  <a:srgbClr val="00338D"/>
                </a:solidFill>
              </a:rPr>
              <a:t>All rights </a:t>
            </a:r>
            <a:r>
              <a:rPr lang="en-US" sz="400" dirty="0">
                <a:solidFill>
                  <a:srgbClr val="00338D"/>
                </a:solidFill>
              </a:rPr>
              <a:t>reserved.</a:t>
            </a:r>
          </a:p>
        </p:txBody>
      </p:sp>
    </p:spTree>
  </p:cSld>
  <p:clrMap bg1="lt1" tx1="dk1" bg2="lt2" tx2="dk2" accent1="accent1" accent2="accent2" accent3="accent3" accent4="accent4" accent5="accent5" accent6="accent6" hlink="hlink" folHlink="folHlink"/>
  <p:sldLayoutIdLst>
    <p:sldLayoutId id="2147483769" r:id="rId1"/>
    <p:sldLayoutId id="2147483801" r:id="rId2"/>
    <p:sldLayoutId id="2147483786" r:id="rId3"/>
    <p:sldLayoutId id="2147483805" r:id="rId4"/>
    <p:sldLayoutId id="2147483807" r:id="rId5"/>
    <p:sldLayoutId id="2147483808" r:id="rId6"/>
    <p:sldLayoutId id="2147483775" r:id="rId7"/>
    <p:sldLayoutId id="2147483804" r:id="rId8"/>
    <p:sldLayoutId id="2147483803" r:id="rId9"/>
    <p:sldLayoutId id="2147483776" r:id="rId10"/>
    <p:sldLayoutId id="2147483791" r:id="rId11"/>
    <p:sldLayoutId id="2147483792" r:id="rId12"/>
    <p:sldLayoutId id="2147483793" r:id="rId13"/>
    <p:sldLayoutId id="2147483785" r:id="rId14"/>
    <p:sldLayoutId id="2147483794" r:id="rId15"/>
    <p:sldLayoutId id="2147483777" r:id="rId16"/>
    <p:sldLayoutId id="2147483778" r:id="rId17"/>
    <p:sldLayoutId id="2147483795" r:id="rId18"/>
    <p:sldLayoutId id="2147483796" r:id="rId19"/>
    <p:sldLayoutId id="2147483797" r:id="rId20"/>
    <p:sldLayoutId id="2147483798" r:id="rId21"/>
    <p:sldLayoutId id="2147483799" r:id="rId22"/>
    <p:sldLayoutId id="2147483784" r:id="rId23"/>
    <p:sldLayoutId id="2147483809" r:id="rId24"/>
    <p:sldLayoutId id="2147483812" r:id="rId25"/>
    <p:sldLayoutId id="2147483816" r:id="rId26"/>
    <p:sldLayoutId id="2147483817" r:id="rId27"/>
    <p:sldLayoutId id="2147483819" r:id="rId28"/>
    <p:sldLayoutId id="2147483822" r:id="rId29"/>
    <p:sldLayoutId id="2147483824" r:id="rId30"/>
    <p:sldLayoutId id="2147483825" r:id="rId31"/>
    <p:sldLayoutId id="2147483826" r:id="rId32"/>
    <p:sldLayoutId id="2147483828" r:id="rId33"/>
    <p:sldLayoutId id="2147483829" r:id="rId3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217" rtl="0" eaLnBrk="1" latinLnBrk="0" hangingPunct="1">
        <a:lnSpc>
          <a:spcPct val="80000"/>
        </a:lnSpc>
        <a:spcBef>
          <a:spcPts val="0"/>
        </a:spcBef>
        <a:buNone/>
        <a:defRPr lang="en-GB" sz="2400" b="1" kern="1200" noProof="0" dirty="0">
          <a:solidFill>
            <a:schemeClr val="bg1"/>
          </a:solidFill>
          <a:latin typeface="Arial"/>
          <a:ea typeface="+mj-ea"/>
          <a:cs typeface="+mj-cs"/>
        </a:defRPr>
      </a:lvl1pPr>
      <a:lvl2pPr eaLnBrk="1" hangingPunct="1">
        <a:defRPr lang="en-GB" sz="1800" b="1" kern="1200" noProof="0" dirty="0">
          <a:solidFill>
            <a:schemeClr val="bg1"/>
          </a:solidFill>
          <a:latin typeface="+mj-lt"/>
          <a:ea typeface="+mj-ea"/>
          <a:cs typeface="+mj-cs"/>
        </a:defRPr>
      </a:lvl2pPr>
      <a:lvl3pPr eaLnBrk="1" hangingPunct="1">
        <a:defRPr lang="en-GB" sz="1800" b="1" kern="1200" noProof="0" dirty="0">
          <a:solidFill>
            <a:schemeClr val="bg1"/>
          </a:solidFill>
          <a:latin typeface="+mj-lt"/>
          <a:ea typeface="+mj-ea"/>
          <a:cs typeface="+mj-cs"/>
        </a:defRPr>
      </a:lvl3pPr>
      <a:lvl4pPr eaLnBrk="1" hangingPunct="1">
        <a:defRPr lang="en-GB" sz="1800" b="1" kern="1200" noProof="0" dirty="0">
          <a:solidFill>
            <a:schemeClr val="bg1"/>
          </a:solidFill>
          <a:latin typeface="+mj-lt"/>
          <a:ea typeface="+mj-ea"/>
          <a:cs typeface="+mj-cs"/>
        </a:defRPr>
      </a:lvl4pPr>
      <a:lvl5pPr eaLnBrk="1" hangingPunct="1">
        <a:defRPr lang="en-GB" sz="1800" b="1" kern="1200" noProof="0" dirty="0">
          <a:solidFill>
            <a:schemeClr val="bg1"/>
          </a:solidFill>
          <a:latin typeface="+mj-lt"/>
          <a:ea typeface="+mj-ea"/>
          <a:cs typeface="+mj-cs"/>
        </a:defRPr>
      </a:lvl5pPr>
      <a:lvl6pPr eaLnBrk="1" hangingPunct="1">
        <a:defRPr lang="en-GB" sz="1800" b="1" kern="1200" noProof="0" dirty="0">
          <a:solidFill>
            <a:schemeClr val="bg1"/>
          </a:solidFill>
          <a:latin typeface="+mj-lt"/>
          <a:ea typeface="+mj-ea"/>
          <a:cs typeface="+mj-cs"/>
        </a:defRPr>
      </a:lvl6pPr>
      <a:lvl7pPr eaLnBrk="1" hangingPunct="1">
        <a:defRPr lang="en-GB" sz="1800" b="1" kern="1200" noProof="0" dirty="0">
          <a:solidFill>
            <a:schemeClr val="bg1"/>
          </a:solidFill>
          <a:latin typeface="+mj-lt"/>
          <a:ea typeface="+mj-ea"/>
          <a:cs typeface="+mj-cs"/>
        </a:defRPr>
      </a:lvl7pPr>
      <a:lvl8pPr eaLnBrk="1" hangingPunct="1">
        <a:defRPr lang="en-GB" sz="1800" b="1" kern="1200" noProof="0" dirty="0">
          <a:solidFill>
            <a:schemeClr val="bg1"/>
          </a:solidFill>
          <a:latin typeface="+mj-lt"/>
          <a:ea typeface="+mj-ea"/>
          <a:cs typeface="+mj-cs"/>
        </a:defRPr>
      </a:lvl8pPr>
      <a:lvl9pPr eaLnBrk="1" hangingPunct="1">
        <a:defRPr lang="en-GB" sz="1800" b="1" kern="1200" noProof="0" dirty="0">
          <a:solidFill>
            <a:schemeClr val="bg1"/>
          </a:solidFill>
          <a:latin typeface="+mj-lt"/>
          <a:ea typeface="+mj-ea"/>
          <a:cs typeface="+mj-cs"/>
        </a:defRPr>
      </a:lvl9pPr>
    </p:titleStyle>
    <p:bodyStyle>
      <a:lvl1pPr marL="0" indent="0" algn="l" defTabSz="914217" rtl="0" eaLnBrk="1" latinLnBrk="0" hangingPunct="1">
        <a:lnSpc>
          <a:spcPct val="85000"/>
        </a:lnSpc>
        <a:spcBef>
          <a:spcPts val="1000"/>
        </a:spcBef>
        <a:buFont typeface="Arial" pitchFamily="34" charset="0"/>
        <a:buNone/>
        <a:defRPr lang="en-US" sz="1800" b="1" kern="1200" noProof="0" dirty="0" smtClean="0">
          <a:solidFill>
            <a:schemeClr val="accent5"/>
          </a:solidFill>
          <a:latin typeface="Arial"/>
          <a:ea typeface="+mn-ea"/>
          <a:cs typeface="Arial" pitchFamily="34" charset="0"/>
        </a:defRPr>
      </a:lvl1pPr>
      <a:lvl2pPr marL="177800" indent="-177800" algn="l" defTabSz="914217" rtl="0" eaLnBrk="1" latinLnBrk="0" hangingPunct="1">
        <a:lnSpc>
          <a:spcPct val="85000"/>
        </a:lnSpc>
        <a:spcBef>
          <a:spcPts val="1000"/>
        </a:spcBef>
        <a:buClr>
          <a:schemeClr val="bg2"/>
        </a:buClr>
        <a:buFont typeface="Arial" panose="020B0604020202020204" pitchFamily="34" charset="0"/>
        <a:buChar char="■"/>
        <a:defRPr lang="en-US" sz="1600" b="0" kern="1200" noProof="0" dirty="0" smtClean="0">
          <a:solidFill>
            <a:schemeClr val="tx1"/>
          </a:solidFill>
          <a:latin typeface="Arial"/>
          <a:ea typeface="+mn-ea"/>
          <a:cs typeface="Arial" pitchFamily="34" charset="0"/>
        </a:defRPr>
      </a:lvl2pPr>
      <a:lvl3pPr marL="358775" indent="-176213" algn="l" defTabSz="914217" rtl="0" eaLnBrk="1" latinLnBrk="0" hangingPunct="1">
        <a:lnSpc>
          <a:spcPct val="85000"/>
        </a:lnSpc>
        <a:spcBef>
          <a:spcPts val="600"/>
        </a:spcBef>
        <a:buClr>
          <a:schemeClr val="bg2"/>
        </a:buClr>
        <a:buFont typeface="Verdana" panose="020B0604030504040204" pitchFamily="34" charset="0"/>
        <a:buChar char="‒"/>
        <a:defRPr lang="en-US" sz="1400" b="0" kern="1200" noProof="0" dirty="0" smtClean="0">
          <a:solidFill>
            <a:schemeClr val="tx1"/>
          </a:solidFill>
          <a:latin typeface="Arial"/>
          <a:ea typeface="+mn-ea"/>
          <a:cs typeface="Arial" pitchFamily="34" charset="0"/>
        </a:defRPr>
      </a:lvl3pPr>
      <a:lvl4pPr marL="536575" indent="-176213" algn="l" defTabSz="914217" rtl="0" eaLnBrk="1" latinLnBrk="0" hangingPunct="1">
        <a:lnSpc>
          <a:spcPct val="85000"/>
        </a:lnSpc>
        <a:spcBef>
          <a:spcPts val="600"/>
        </a:spcBef>
        <a:buClr>
          <a:schemeClr val="bg2"/>
        </a:buClr>
        <a:buFont typeface="Arial" pitchFamily="34" charset="0"/>
        <a:buChar char="■"/>
        <a:defRPr lang="en-US" sz="1200" b="0" kern="1200" noProof="0" dirty="0" smtClean="0">
          <a:solidFill>
            <a:schemeClr val="tx1"/>
          </a:solidFill>
          <a:latin typeface="Arial"/>
          <a:ea typeface="+mn-ea"/>
          <a:cs typeface="Arial" pitchFamily="34" charset="0"/>
        </a:defRPr>
      </a:lvl4pPr>
      <a:lvl5pPr marL="715963" indent="-173038" algn="l" defTabSz="914217" rtl="0" eaLnBrk="1" latinLnBrk="0" hangingPunct="1">
        <a:lnSpc>
          <a:spcPct val="85000"/>
        </a:lnSpc>
        <a:spcBef>
          <a:spcPts val="600"/>
        </a:spcBef>
        <a:buClr>
          <a:schemeClr val="bg2"/>
        </a:buClr>
        <a:buFont typeface="Verdana" panose="020B0604030504040204" pitchFamily="34" charset="0"/>
        <a:buChar char="‒"/>
        <a:defRPr lang="en-GB" sz="1100" b="0" kern="1200" baseline="0" noProof="0" dirty="0" smtClean="0">
          <a:solidFill>
            <a:schemeClr val="tx1"/>
          </a:solidFill>
          <a:latin typeface="Arial"/>
          <a:ea typeface="+mn-ea"/>
          <a:cs typeface="Arial" pitchFamily="34" charset="0"/>
        </a:defRPr>
      </a:lvl5pPr>
      <a:lvl6pPr marL="720581" indent="-185701" algn="l" defTabSz="914217" rtl="0" eaLnBrk="1" latinLnBrk="0" hangingPunct="1">
        <a:lnSpc>
          <a:spcPct val="100000"/>
        </a:lnSpc>
        <a:spcBef>
          <a:spcPts val="600"/>
        </a:spcBef>
        <a:buClr>
          <a:schemeClr val="bg2"/>
        </a:buClr>
        <a:buFont typeface="Arial" pitchFamily="34" charset="0"/>
        <a:buChar char="–"/>
        <a:defRPr lang="en-GB" sz="1000" kern="1200" dirty="0" smtClean="0">
          <a:solidFill>
            <a:schemeClr val="tx1"/>
          </a:solidFill>
          <a:latin typeface="Arial" pitchFamily="34" charset="0"/>
          <a:ea typeface="+mn-ea"/>
          <a:cs typeface="Arial" pitchFamily="34" charset="0"/>
        </a:defRPr>
      </a:lvl6pPr>
      <a:lvl7pPr marL="895171" indent="-174590" algn="l" defTabSz="914217"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7pPr>
      <a:lvl8pPr marL="1080872" indent="-185701" algn="l" defTabSz="914217"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mn-cs"/>
        </a:defRPr>
      </a:lvl8pPr>
      <a:lvl9pPr marL="1255462" indent="-174590" algn="l" defTabSz="914217"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guide id="3" orient="horz" pos="5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1.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2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31.xml"/><Relationship Id="rId5" Type="http://schemas.openxmlformats.org/officeDocument/2006/relationships/tags" Target="../tags/tag29.xml"/><Relationship Id="rId4" Type="http://schemas.openxmlformats.org/officeDocument/2006/relationships/tags" Target="../tags/tag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0.xml"/><Relationship Id="rId5" Type="http://schemas.openxmlformats.org/officeDocument/2006/relationships/slideLayout" Target="../slideLayouts/slideLayout32.xml"/><Relationship Id="rId4"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1.xml"/><Relationship Id="rId5" Type="http://schemas.openxmlformats.org/officeDocument/2006/relationships/slideLayout" Target="../slideLayouts/slideLayout32.xml"/><Relationship Id="rId4"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2.xml"/><Relationship Id="rId5" Type="http://schemas.openxmlformats.org/officeDocument/2006/relationships/slideLayout" Target="../slideLayouts/slideLayout32.xml"/><Relationship Id="rId4" Type="http://schemas.openxmlformats.org/officeDocument/2006/relationships/tags" Target="../tags/tag43.xml"/></Relationships>
</file>

<file path=ppt/slides/_rels/slide3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13.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32.xml"/><Relationship Id="rId5" Type="http://schemas.openxmlformats.org/officeDocument/2006/relationships/tags" Target="../tags/tag48.xml"/><Relationship Id="rId4" Type="http://schemas.openxmlformats.org/officeDocument/2006/relationships/tags" Target="../tags/tag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9056" y="1806665"/>
            <a:ext cx="3682864" cy="1512168"/>
          </a:xfrm>
        </p:spPr>
        <p:txBody>
          <a:bodyPr>
            <a:noAutofit/>
          </a:bodyPr>
          <a:lstStyle/>
          <a:p>
            <a:r>
              <a:rPr lang="en-US" sz="1600" dirty="0" smtClean="0"/>
              <a:t>Asia-Oceania Tax Consultants’ Association (AOTCA)</a:t>
            </a:r>
            <a:br>
              <a:rPr lang="en-US" sz="1600" dirty="0" smtClean="0"/>
            </a:br>
            <a:r>
              <a:rPr lang="en-US" sz="1600" dirty="0" smtClean="0"/>
              <a:t> </a:t>
            </a:r>
            <a:br>
              <a:rPr lang="en-US" sz="1600" dirty="0" smtClean="0"/>
            </a:br>
            <a:r>
              <a:rPr lang="en-US" sz="1600" dirty="0" smtClean="0"/>
              <a:t>International Tax Conference</a:t>
            </a:r>
            <a:br>
              <a:rPr lang="en-US" sz="1600" dirty="0" smtClean="0"/>
            </a:br>
            <a:r>
              <a:rPr lang="en-US" sz="1600" dirty="0" smtClean="0"/>
              <a:t>Regent Hotel, Taipei </a:t>
            </a:r>
            <a:br>
              <a:rPr lang="en-US" sz="1600" dirty="0" smtClean="0"/>
            </a:br>
            <a:r>
              <a:rPr lang="en-US" sz="1600" dirty="0" smtClean="0"/>
              <a:t> </a:t>
            </a:r>
            <a:br>
              <a:rPr lang="en-US" sz="1600" dirty="0" smtClean="0"/>
            </a:br>
            <a:r>
              <a:rPr lang="en-US" sz="1600" dirty="0" smtClean="0"/>
              <a:t>24 October 2014</a:t>
            </a:r>
            <a:br>
              <a:rPr lang="en-US" sz="1600" dirty="0" smtClean="0"/>
            </a:br>
            <a:endParaRPr lang="en-US" sz="1600" dirty="0"/>
          </a:p>
        </p:txBody>
      </p:sp>
      <p:sp>
        <p:nvSpPr>
          <p:cNvPr id="3" name="Text Placeholder 2"/>
          <p:cNvSpPr>
            <a:spLocks noGrp="1"/>
          </p:cNvSpPr>
          <p:nvPr>
            <p:ph type="body" sz="quarter" idx="10"/>
          </p:nvPr>
        </p:nvSpPr>
        <p:spPr>
          <a:xfrm>
            <a:off x="4577551" y="3088572"/>
            <a:ext cx="4449944" cy="1887465"/>
          </a:xfrm>
        </p:spPr>
        <p:txBody>
          <a:bodyPr>
            <a:normAutofit fontScale="92500"/>
          </a:bodyPr>
          <a:lstStyle/>
          <a:p>
            <a:r>
              <a:rPr lang="en-US" b="1" dirty="0"/>
              <a:t>Practitioner Forum on BEPS </a:t>
            </a:r>
            <a:r>
              <a:rPr lang="en-US" b="1" dirty="0" smtClean="0"/>
              <a:t>issues</a:t>
            </a:r>
          </a:p>
          <a:p>
            <a:endParaRPr lang="en-US" b="1" dirty="0"/>
          </a:p>
          <a:p>
            <a:r>
              <a:rPr lang="en-US" b="1" dirty="0" smtClean="0"/>
              <a:t>By Vinod Kalloe</a:t>
            </a:r>
          </a:p>
          <a:p>
            <a:r>
              <a:rPr lang="en-US" b="1" dirty="0" smtClean="0"/>
              <a:t>KPMG Meijburg &amp; Co </a:t>
            </a:r>
          </a:p>
          <a:p>
            <a:r>
              <a:rPr lang="en-US" b="1" dirty="0" smtClean="0"/>
              <a:t>Netherlands</a:t>
            </a:r>
            <a:endParaRPr lang="en-US" dirty="0" smtClean="0"/>
          </a:p>
        </p:txBody>
      </p:sp>
    </p:spTree>
    <p:extLst>
      <p:ext uri="{BB962C8B-B14F-4D97-AF65-F5344CB8AC3E}">
        <p14:creationId xmlns:p14="http://schemas.microsoft.com/office/powerpoint/2010/main" xmlns="" val="3566346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BEPS 2: </a:t>
            </a:r>
            <a:r>
              <a:rPr lang="nl-NL" dirty="0" err="1" smtClean="0"/>
              <a:t>Recommendations</a:t>
            </a:r>
            <a:r>
              <a:rPr lang="nl-NL" dirty="0" smtClean="0"/>
              <a:t> </a:t>
            </a:r>
            <a:r>
              <a:rPr lang="nl-NL" dirty="0" err="1" smtClean="0"/>
              <a:t>domestic</a:t>
            </a:r>
            <a:r>
              <a:rPr lang="nl-NL" dirty="0" smtClean="0"/>
              <a:t> </a:t>
            </a:r>
            <a:r>
              <a:rPr lang="nl-NL" dirty="0" err="1" smtClean="0"/>
              <a:t>rules</a:t>
            </a:r>
            <a:r>
              <a:rPr lang="nl-NL" dirty="0" smtClean="0"/>
              <a:t> - </a:t>
            </a:r>
            <a:r>
              <a:rPr lang="nl-NL" dirty="0" err="1" smtClean="0"/>
              <a:t>overview</a:t>
            </a:r>
            <a:endParaRPr lang="en-US" dirty="0"/>
          </a:p>
        </p:txBody>
      </p:sp>
      <p:graphicFrame>
        <p:nvGraphicFramePr>
          <p:cNvPr id="4" name="Table 3"/>
          <p:cNvGraphicFramePr>
            <a:graphicFrameLocks noGrp="1"/>
          </p:cNvGraphicFramePr>
          <p:nvPr/>
        </p:nvGraphicFramePr>
        <p:xfrm>
          <a:off x="323528" y="843558"/>
          <a:ext cx="8280920" cy="3622288"/>
        </p:xfrm>
        <a:graphic>
          <a:graphicData uri="http://schemas.openxmlformats.org/drawingml/2006/table">
            <a:tbl>
              <a:tblPr firstRow="1">
                <a:tableStyleId>{00A15C55-8517-42AA-B614-E9B94910E393}</a:tableStyleId>
              </a:tblPr>
              <a:tblGrid>
                <a:gridCol w="1080120"/>
                <a:gridCol w="1368152"/>
                <a:gridCol w="1944216"/>
                <a:gridCol w="1296144"/>
                <a:gridCol w="1296144"/>
                <a:gridCol w="1296144"/>
              </a:tblGrid>
              <a:tr h="216024">
                <a:tc rowSpan="2">
                  <a:txBody>
                    <a:bodyPr/>
                    <a:lstStyle/>
                    <a:p>
                      <a:pPr algn="l"/>
                      <a:r>
                        <a:rPr lang="en-US" sz="800" b="1" kern="1200" noProof="0" dirty="0" smtClean="0">
                          <a:solidFill>
                            <a:schemeClr val="lt1"/>
                          </a:solidFill>
                          <a:latin typeface="+mn-lt"/>
                          <a:ea typeface="+mn-ea"/>
                          <a:cs typeface="+mn-cs"/>
                        </a:rPr>
                        <a:t>Mismat</a:t>
                      </a:r>
                      <a:r>
                        <a:rPr lang="en-US" sz="800" noProof="0" dirty="0" smtClean="0"/>
                        <a:t>ch</a:t>
                      </a:r>
                      <a:endParaRPr lang="en-US" sz="800" noProof="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rowSpan="2">
                  <a:txBody>
                    <a:bodyPr/>
                    <a:lstStyle/>
                    <a:p>
                      <a:pPr algn="l"/>
                      <a:r>
                        <a:rPr lang="en-US" sz="800" noProof="0" dirty="0" smtClean="0"/>
                        <a:t>Arrangement</a:t>
                      </a:r>
                      <a:endParaRPr lang="en-US" sz="800" noProof="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rowSpan="2">
                  <a:txBody>
                    <a:bodyPr/>
                    <a:lstStyle/>
                    <a:p>
                      <a:pPr algn="l"/>
                      <a:r>
                        <a:rPr lang="en-US" sz="800" noProof="0" dirty="0" smtClean="0"/>
                        <a:t>Specific recommendations on improvements to domestic law</a:t>
                      </a:r>
                      <a:endParaRPr lang="en-US" sz="800" noProof="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gridSpan="3">
                  <a:txBody>
                    <a:bodyPr/>
                    <a:lstStyle/>
                    <a:p>
                      <a:pPr algn="l"/>
                      <a:r>
                        <a:rPr lang="en-US" sz="800" noProof="0" dirty="0" smtClean="0"/>
                        <a:t>Recommended</a:t>
                      </a:r>
                      <a:r>
                        <a:rPr lang="en-US" sz="800" baseline="0" noProof="0" dirty="0" smtClean="0"/>
                        <a:t> hybrid mismatch rule</a:t>
                      </a:r>
                      <a:endParaRPr lang="en-US" sz="800" noProof="0" dirty="0"/>
                    </a:p>
                  </a:txBody>
                  <a:tcPr marT="34290" marB="3429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hMerge="1">
                  <a:txBody>
                    <a:bodyPr/>
                    <a:lstStyle/>
                    <a:p>
                      <a:endParaRPr lang="en-US" dirty="0"/>
                    </a:p>
                  </a:txBody>
                  <a:tcPr/>
                </a:tc>
                <a:tc hMerge="1">
                  <a:txBody>
                    <a:bodyPr/>
                    <a:lstStyle/>
                    <a:p>
                      <a:endParaRPr lang="en-US" dirty="0"/>
                    </a:p>
                  </a:txBody>
                  <a:tcPr/>
                </a:tc>
              </a:tr>
              <a:tr h="216024">
                <a:tc vMerge="1">
                  <a:txBody>
                    <a:bodyPr/>
                    <a:lstStyle/>
                    <a:p>
                      <a:pPr marL="0" algn="l" defTabSz="914400" rtl="0" eaLnBrk="1" latinLnBrk="0" hangingPunct="1"/>
                      <a:endParaRPr lang="en-US" sz="1400" b="1" kern="1200" noProof="0" dirty="0" smtClean="0">
                        <a:solidFill>
                          <a:schemeClr val="lt1"/>
                        </a:solidFill>
                        <a:latin typeface="+mn-lt"/>
                        <a:ea typeface="+mn-ea"/>
                        <a:cs typeface="+mn-cs"/>
                      </a:endParaRPr>
                    </a:p>
                  </a:txBody>
                  <a:tcPr>
                    <a:lnT w="12700" cap="flat" cmpd="sng" algn="ctr">
                      <a:noFill/>
                      <a:prstDash val="solid"/>
                      <a:round/>
                      <a:headEnd type="none" w="med" len="med"/>
                      <a:tailEnd type="none" w="med" len="med"/>
                    </a:lnT>
                    <a:solidFill>
                      <a:srgbClr val="003399"/>
                    </a:solidFill>
                  </a:tcPr>
                </a:tc>
                <a:tc vMerge="1">
                  <a:txBody>
                    <a:bodyPr/>
                    <a:lstStyle/>
                    <a:p>
                      <a:pPr marL="0" algn="l" defTabSz="914400" rtl="0" eaLnBrk="1" latinLnBrk="0" hangingPunct="1"/>
                      <a:endParaRPr lang="en-US" sz="1400" b="1" kern="1200" noProof="0" dirty="0" smtClean="0">
                        <a:solidFill>
                          <a:schemeClr val="lt1"/>
                        </a:solidFill>
                        <a:latin typeface="+mn-lt"/>
                        <a:ea typeface="+mn-ea"/>
                        <a:cs typeface="+mn-cs"/>
                      </a:endParaRPr>
                    </a:p>
                  </a:txBody>
                  <a:tcPr>
                    <a:lnT w="12700" cap="flat" cmpd="sng" algn="ctr">
                      <a:noFill/>
                      <a:prstDash val="solid"/>
                      <a:round/>
                      <a:headEnd type="none" w="med" len="med"/>
                      <a:tailEnd type="none" w="med" len="med"/>
                    </a:lnT>
                    <a:solidFill>
                      <a:srgbClr val="003399"/>
                    </a:solidFill>
                  </a:tcPr>
                </a:tc>
                <a:tc vMerge="1">
                  <a:txBody>
                    <a:bodyPr/>
                    <a:lstStyle/>
                    <a:p>
                      <a:pPr marL="0" algn="l" defTabSz="914400" rtl="0" eaLnBrk="1" latinLnBrk="0" hangingPunct="1"/>
                      <a:endParaRPr lang="en-US" sz="1400" b="1" kern="1200" noProof="0" dirty="0" smtClean="0">
                        <a:solidFill>
                          <a:schemeClr val="lt1"/>
                        </a:solidFill>
                        <a:latin typeface="+mn-lt"/>
                        <a:ea typeface="+mn-ea"/>
                        <a:cs typeface="+mn-cs"/>
                      </a:endParaRPr>
                    </a:p>
                  </a:txBody>
                  <a:tcPr>
                    <a:lnT w="12700" cap="flat" cmpd="sng" algn="ctr">
                      <a:noFill/>
                      <a:prstDash val="solid"/>
                      <a:round/>
                      <a:headEnd type="none" w="med" len="med"/>
                      <a:tailEnd type="none" w="med" len="med"/>
                    </a:lnT>
                    <a:solidFill>
                      <a:srgbClr val="003399"/>
                    </a:solidFill>
                  </a:tcPr>
                </a:tc>
                <a:tc>
                  <a:txBody>
                    <a:bodyPr/>
                    <a:lstStyle/>
                    <a:p>
                      <a:pPr marL="0" algn="l" defTabSz="914400" rtl="0" eaLnBrk="1" latinLnBrk="0" hangingPunct="1"/>
                      <a:r>
                        <a:rPr lang="en-US" sz="800" b="1" kern="1200" noProof="0" dirty="0" smtClean="0">
                          <a:solidFill>
                            <a:schemeClr val="lt1"/>
                          </a:solidFill>
                          <a:latin typeface="+mn-lt"/>
                          <a:ea typeface="+mn-ea"/>
                          <a:cs typeface="+mn-cs"/>
                        </a:rPr>
                        <a:t>Response</a:t>
                      </a: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marL="0" algn="l" defTabSz="914400" rtl="0" eaLnBrk="1" latinLnBrk="0" hangingPunct="1"/>
                      <a:r>
                        <a:rPr lang="en-US" sz="800" b="1" kern="1200" noProof="0" dirty="0" smtClean="0">
                          <a:solidFill>
                            <a:schemeClr val="lt1"/>
                          </a:solidFill>
                          <a:latin typeface="+mn-lt"/>
                          <a:ea typeface="+mn-ea"/>
                          <a:cs typeface="+mn-cs"/>
                        </a:rPr>
                        <a:t>Defensive rule</a:t>
                      </a: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marL="0" algn="l" defTabSz="914400" rtl="0" eaLnBrk="1" latinLnBrk="0" hangingPunct="1"/>
                      <a:r>
                        <a:rPr lang="en-US" sz="800" b="1" kern="1200" noProof="0" dirty="0" smtClean="0">
                          <a:solidFill>
                            <a:schemeClr val="lt1"/>
                          </a:solidFill>
                          <a:latin typeface="+mn-lt"/>
                          <a:ea typeface="+mn-ea"/>
                          <a:cs typeface="+mn-cs"/>
                        </a:rPr>
                        <a:t>Scope</a:t>
                      </a: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r>
              <a:tr h="518160">
                <a:tc>
                  <a:txBody>
                    <a:bodyPr/>
                    <a:lstStyle/>
                    <a:p>
                      <a:pPr>
                        <a:spcBef>
                          <a:spcPts val="200"/>
                        </a:spcBef>
                        <a:spcAft>
                          <a:spcPts val="200"/>
                        </a:spcAft>
                      </a:pPr>
                      <a:r>
                        <a:rPr lang="en-US" sz="700" b="1" noProof="0" smtClean="0"/>
                        <a:t>D/NI</a:t>
                      </a:r>
                      <a:endParaRPr lang="en-US" sz="700" b="1" noProof="0"/>
                    </a:p>
                  </a:txBody>
                  <a:tcPr marT="34290" marB="34290">
                    <a:lnT w="12700" cap="flat" cmpd="sng" algn="ctr">
                      <a:solidFill>
                        <a:schemeClr val="bg1"/>
                      </a:solidFill>
                      <a:prstDash val="solid"/>
                      <a:round/>
                      <a:headEnd type="none" w="med" len="med"/>
                      <a:tailEnd type="none" w="med" len="med"/>
                    </a:lnT>
                  </a:tcPr>
                </a:tc>
                <a:tc>
                  <a:txBody>
                    <a:bodyPr/>
                    <a:lstStyle/>
                    <a:p>
                      <a:pPr>
                        <a:spcBef>
                          <a:spcPts val="200"/>
                        </a:spcBef>
                        <a:spcAft>
                          <a:spcPts val="200"/>
                        </a:spcAft>
                      </a:pPr>
                      <a:r>
                        <a:rPr lang="en-US" sz="700" b="1" noProof="0" dirty="0" smtClean="0"/>
                        <a:t>Hybrid financial instrument</a:t>
                      </a:r>
                      <a:endParaRPr lang="en-US" sz="700" b="1" noProof="0" dirty="0"/>
                    </a:p>
                  </a:txBody>
                  <a:tcPr marT="34290" marB="34290">
                    <a:lnT w="12700" cap="flat" cmpd="sng" algn="ctr">
                      <a:solidFill>
                        <a:schemeClr val="bg1"/>
                      </a:solidFill>
                      <a:prstDash val="solid"/>
                      <a:round/>
                      <a:headEnd type="none" w="med" len="med"/>
                      <a:tailEnd type="none" w="med" len="med"/>
                    </a:lnT>
                  </a:tcPr>
                </a:tc>
                <a:tc>
                  <a:txBody>
                    <a:bodyPr/>
                    <a:lstStyle/>
                    <a:p>
                      <a:pPr>
                        <a:spcBef>
                          <a:spcPts val="200"/>
                        </a:spcBef>
                        <a:spcAft>
                          <a:spcPts val="200"/>
                        </a:spcAft>
                      </a:pPr>
                      <a:r>
                        <a:rPr lang="en-US" sz="700" b="1" noProof="0" smtClean="0"/>
                        <a:t>No dividend exemption for deductible payments</a:t>
                      </a:r>
                    </a:p>
                    <a:p>
                      <a:pPr>
                        <a:spcBef>
                          <a:spcPts val="200"/>
                        </a:spcBef>
                        <a:spcAft>
                          <a:spcPts val="200"/>
                        </a:spcAft>
                      </a:pPr>
                      <a:r>
                        <a:rPr lang="en-US" sz="700" b="1" noProof="0" smtClean="0"/>
                        <a:t>Proportionate</a:t>
                      </a:r>
                      <a:r>
                        <a:rPr lang="en-US" sz="700" b="1" baseline="0" noProof="0" smtClean="0"/>
                        <a:t> limitation of withholding tax credits</a:t>
                      </a:r>
                      <a:endParaRPr lang="en-US" sz="700" b="1" noProof="0"/>
                    </a:p>
                  </a:txBody>
                  <a:tcPr marT="34290" marB="34290">
                    <a:lnT w="12700" cap="flat" cmpd="sng" algn="ctr">
                      <a:solidFill>
                        <a:schemeClr val="bg1"/>
                      </a:solidFill>
                      <a:prstDash val="solid"/>
                      <a:round/>
                      <a:headEnd type="none" w="med" len="med"/>
                      <a:tailEnd type="none" w="med" len="med"/>
                    </a:lnT>
                  </a:tcPr>
                </a:tc>
                <a:tc>
                  <a:txBody>
                    <a:bodyPr/>
                    <a:lstStyle/>
                    <a:p>
                      <a:pPr>
                        <a:spcBef>
                          <a:spcPts val="200"/>
                        </a:spcBef>
                        <a:spcAft>
                          <a:spcPts val="200"/>
                        </a:spcAft>
                      </a:pPr>
                      <a:r>
                        <a:rPr lang="en-US" sz="700" b="1" noProof="0" dirty="0" smtClean="0"/>
                        <a:t>Deny payer deduction</a:t>
                      </a:r>
                      <a:endParaRPr lang="en-US" sz="700" b="1" noProof="0" dirty="0"/>
                    </a:p>
                  </a:txBody>
                  <a:tcPr marT="34290" marB="34290">
                    <a:lnT w="12700" cap="flat" cmpd="sng" algn="ctr">
                      <a:solidFill>
                        <a:schemeClr val="bg1"/>
                      </a:solidFill>
                      <a:prstDash val="solid"/>
                      <a:round/>
                      <a:headEnd type="none" w="med" len="med"/>
                      <a:tailEnd type="none" w="med" len="med"/>
                    </a:lnT>
                  </a:tcPr>
                </a:tc>
                <a:tc>
                  <a:txBody>
                    <a:bodyPr/>
                    <a:lstStyle/>
                    <a:p>
                      <a:pPr>
                        <a:spcBef>
                          <a:spcPts val="200"/>
                        </a:spcBef>
                        <a:spcAft>
                          <a:spcPts val="200"/>
                        </a:spcAft>
                      </a:pPr>
                      <a:r>
                        <a:rPr lang="en-US" sz="700" b="1" noProof="0" smtClean="0"/>
                        <a:t>Include as ordinary income</a:t>
                      </a:r>
                      <a:endParaRPr lang="en-US" sz="700" b="1" noProof="0"/>
                    </a:p>
                  </a:txBody>
                  <a:tcPr marT="34290" marB="34290">
                    <a:lnT w="12700" cap="flat" cmpd="sng" algn="ctr">
                      <a:solidFill>
                        <a:schemeClr val="bg1"/>
                      </a:solidFill>
                      <a:prstDash val="solid"/>
                      <a:round/>
                      <a:headEnd type="none" w="med" len="med"/>
                      <a:tailEnd type="none" w="med" len="med"/>
                    </a:lnT>
                  </a:tcPr>
                </a:tc>
                <a:tc>
                  <a:txBody>
                    <a:bodyPr/>
                    <a:lstStyle/>
                    <a:p>
                      <a:pPr>
                        <a:spcBef>
                          <a:spcPts val="200"/>
                        </a:spcBef>
                        <a:spcAft>
                          <a:spcPts val="200"/>
                        </a:spcAft>
                      </a:pPr>
                      <a:r>
                        <a:rPr lang="en-US" sz="700" b="1" noProof="0" dirty="0" smtClean="0"/>
                        <a:t>Related parties and structured arrangements</a:t>
                      </a:r>
                      <a:endParaRPr lang="en-US" sz="700" b="1" noProof="0" dirty="0"/>
                    </a:p>
                  </a:txBody>
                  <a:tcPr marT="34290" marB="34290">
                    <a:lnT w="12700" cap="flat" cmpd="sng" algn="ctr">
                      <a:solidFill>
                        <a:schemeClr val="bg1"/>
                      </a:solidFill>
                      <a:prstDash val="solid"/>
                      <a:round/>
                      <a:headEnd type="none" w="med" len="med"/>
                      <a:tailEnd type="none" w="med" len="med"/>
                    </a:lnT>
                  </a:tcPr>
                </a:tc>
              </a:tr>
              <a:tr h="377190">
                <a:tc>
                  <a:txBody>
                    <a:bodyPr/>
                    <a:lstStyle/>
                    <a:p>
                      <a:pPr>
                        <a:spcBef>
                          <a:spcPts val="200"/>
                        </a:spcBef>
                        <a:spcAft>
                          <a:spcPts val="200"/>
                        </a:spcAft>
                      </a:pPr>
                      <a:endParaRPr lang="en-US" sz="700" b="1" noProof="0"/>
                    </a:p>
                  </a:txBody>
                  <a:tcPr marT="34290" marB="34290"/>
                </a:tc>
                <a:tc>
                  <a:txBody>
                    <a:bodyPr/>
                    <a:lstStyle/>
                    <a:p>
                      <a:pPr>
                        <a:spcBef>
                          <a:spcPts val="200"/>
                        </a:spcBef>
                        <a:spcAft>
                          <a:spcPts val="200"/>
                        </a:spcAft>
                      </a:pPr>
                      <a:r>
                        <a:rPr lang="en-US" sz="700" b="1" noProof="0" dirty="0" smtClean="0"/>
                        <a:t>Disregarded payment made by a hybrid</a:t>
                      </a:r>
                      <a:endParaRPr lang="en-US" sz="700" b="1" noProof="0" dirty="0"/>
                    </a:p>
                  </a:txBody>
                  <a:tcPr marT="34290" marB="34290"/>
                </a:tc>
                <a:tc>
                  <a:txBody>
                    <a:bodyPr/>
                    <a:lstStyle/>
                    <a:p>
                      <a:pPr>
                        <a:spcBef>
                          <a:spcPts val="200"/>
                        </a:spcBef>
                        <a:spcAft>
                          <a:spcPts val="200"/>
                        </a:spcAft>
                      </a:pPr>
                      <a:endParaRPr lang="en-US" sz="700" b="1" noProof="0" dirty="0"/>
                    </a:p>
                  </a:txBody>
                  <a:tcPr marT="34290" marB="34290"/>
                </a:tc>
                <a:tc>
                  <a:txBody>
                    <a:bodyPr/>
                    <a:lstStyle/>
                    <a:p>
                      <a:pPr>
                        <a:spcBef>
                          <a:spcPts val="200"/>
                        </a:spcBef>
                        <a:spcAft>
                          <a:spcPts val="200"/>
                        </a:spcAft>
                      </a:pPr>
                      <a:r>
                        <a:rPr lang="en-US" sz="700" b="1" noProof="0" smtClean="0"/>
                        <a:t>Deny payer deduction</a:t>
                      </a:r>
                      <a:endParaRPr lang="en-US" sz="700" b="1" noProof="0"/>
                    </a:p>
                  </a:txBody>
                  <a:tcPr marT="34290" marB="34290"/>
                </a:tc>
                <a:tc>
                  <a:txBody>
                    <a:bodyPr/>
                    <a:lstStyle/>
                    <a:p>
                      <a:pPr>
                        <a:spcBef>
                          <a:spcPts val="200"/>
                        </a:spcBef>
                        <a:spcAft>
                          <a:spcPts val="200"/>
                        </a:spcAft>
                      </a:pPr>
                      <a:r>
                        <a:rPr lang="en-US" sz="700" b="1" noProof="0" smtClean="0"/>
                        <a:t>Include as ordinary income</a:t>
                      </a:r>
                      <a:endParaRPr lang="en-US" sz="700" b="1" noProof="0"/>
                    </a:p>
                  </a:txBody>
                  <a:tcPr marT="34290" marB="34290"/>
                </a:tc>
                <a:tc>
                  <a:txBody>
                    <a:bodyPr/>
                    <a:lstStyle/>
                    <a:p>
                      <a:pPr>
                        <a:spcBef>
                          <a:spcPts val="200"/>
                        </a:spcBef>
                        <a:spcAft>
                          <a:spcPts val="200"/>
                        </a:spcAft>
                      </a:pPr>
                      <a:r>
                        <a:rPr lang="en-US" sz="700" b="1" noProof="0" smtClean="0"/>
                        <a:t>Controled group and structured arragements</a:t>
                      </a:r>
                      <a:endParaRPr lang="en-US" sz="700" b="1" noProof="0"/>
                    </a:p>
                  </a:txBody>
                  <a:tcPr marT="34290" marB="34290"/>
                </a:tc>
              </a:tr>
              <a:tr h="723900">
                <a:tc>
                  <a:txBody>
                    <a:bodyPr/>
                    <a:lstStyle/>
                    <a:p>
                      <a:pPr>
                        <a:spcBef>
                          <a:spcPts val="200"/>
                        </a:spcBef>
                        <a:spcAft>
                          <a:spcPts val="200"/>
                        </a:spcAft>
                      </a:pPr>
                      <a:endParaRPr lang="en-US" sz="700" b="1" noProof="0"/>
                    </a:p>
                  </a:txBody>
                  <a:tcPr marT="34290" marB="34290"/>
                </a:tc>
                <a:tc>
                  <a:txBody>
                    <a:bodyPr/>
                    <a:lstStyle/>
                    <a:p>
                      <a:pPr>
                        <a:spcBef>
                          <a:spcPts val="200"/>
                        </a:spcBef>
                        <a:spcAft>
                          <a:spcPts val="200"/>
                        </a:spcAft>
                      </a:pPr>
                      <a:r>
                        <a:rPr lang="en-US" sz="700" b="1" noProof="0" smtClean="0"/>
                        <a:t>Payment made to a reverse hybrid</a:t>
                      </a:r>
                      <a:endParaRPr lang="en-US" sz="700" b="1" noProof="0"/>
                    </a:p>
                  </a:txBody>
                  <a:tcPr marT="34290" marB="34290"/>
                </a:tc>
                <a:tc>
                  <a:txBody>
                    <a:bodyPr/>
                    <a:lstStyle/>
                    <a:p>
                      <a:pPr>
                        <a:spcBef>
                          <a:spcPts val="200"/>
                        </a:spcBef>
                        <a:spcAft>
                          <a:spcPts val="200"/>
                        </a:spcAft>
                      </a:pPr>
                      <a:r>
                        <a:rPr lang="en-US" sz="700" b="1" noProof="0" dirty="0" smtClean="0"/>
                        <a:t>Improvements</a:t>
                      </a:r>
                      <a:r>
                        <a:rPr lang="en-US" sz="700" b="1" baseline="0" noProof="0" dirty="0" smtClean="0"/>
                        <a:t> to offshore investment regime.</a:t>
                      </a:r>
                    </a:p>
                    <a:p>
                      <a:pPr>
                        <a:spcBef>
                          <a:spcPts val="200"/>
                        </a:spcBef>
                        <a:spcAft>
                          <a:spcPts val="200"/>
                        </a:spcAft>
                      </a:pPr>
                      <a:r>
                        <a:rPr lang="en-US" sz="700" b="1" baseline="0" noProof="0" dirty="0" smtClean="0"/>
                        <a:t> Restricting tax transparency of intermediate entities where non-resident inventors treat the entity as opaque</a:t>
                      </a:r>
                      <a:endParaRPr lang="en-US" sz="700" b="1" noProof="0" dirty="0"/>
                    </a:p>
                  </a:txBody>
                  <a:tcPr marT="34290" marB="34290"/>
                </a:tc>
                <a:tc>
                  <a:txBody>
                    <a:bodyPr/>
                    <a:lstStyle/>
                    <a:p>
                      <a:pPr>
                        <a:spcBef>
                          <a:spcPts val="200"/>
                        </a:spcBef>
                        <a:spcAft>
                          <a:spcPts val="200"/>
                        </a:spcAft>
                      </a:pPr>
                      <a:r>
                        <a:rPr lang="en-US" sz="700" b="1" noProof="0" smtClean="0"/>
                        <a:t>Deny payer deduction</a:t>
                      </a:r>
                      <a:endParaRPr lang="en-US" sz="700" b="1" noProof="0"/>
                    </a:p>
                  </a:txBody>
                  <a:tcPr marT="34290" marB="34290"/>
                </a:tc>
                <a:tc>
                  <a:txBody>
                    <a:bodyPr/>
                    <a:lstStyle/>
                    <a:p>
                      <a:pPr>
                        <a:spcBef>
                          <a:spcPts val="200"/>
                        </a:spcBef>
                        <a:spcAft>
                          <a:spcPts val="200"/>
                        </a:spcAft>
                      </a:pPr>
                      <a:r>
                        <a:rPr lang="en-US" sz="700" b="1" noProof="0" dirty="0" smtClean="0"/>
                        <a:t>-</a:t>
                      </a:r>
                      <a:endParaRPr lang="en-US" sz="700" b="1" noProof="0" dirty="0"/>
                    </a:p>
                  </a:txBody>
                  <a:tcPr marT="34290" marB="3429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700" b="1" noProof="0" smtClean="0"/>
                        <a:t>Controled group and structured arragements</a:t>
                      </a:r>
                    </a:p>
                    <a:p>
                      <a:pPr>
                        <a:spcBef>
                          <a:spcPts val="200"/>
                        </a:spcBef>
                        <a:spcAft>
                          <a:spcPts val="200"/>
                        </a:spcAft>
                      </a:pPr>
                      <a:endParaRPr lang="en-US" sz="700" b="1" noProof="0"/>
                    </a:p>
                  </a:txBody>
                  <a:tcPr marT="34290" marB="34290"/>
                </a:tc>
              </a:tr>
              <a:tr h="685800">
                <a:tc>
                  <a:txBody>
                    <a:bodyPr/>
                    <a:lstStyle/>
                    <a:p>
                      <a:pPr>
                        <a:spcBef>
                          <a:spcPts val="200"/>
                        </a:spcBef>
                        <a:spcAft>
                          <a:spcPts val="200"/>
                        </a:spcAft>
                      </a:pPr>
                      <a:r>
                        <a:rPr lang="en-US" sz="700" b="1" noProof="0" smtClean="0"/>
                        <a:t>DD</a:t>
                      </a:r>
                      <a:endParaRPr lang="en-US" sz="700" b="1" noProof="0"/>
                    </a:p>
                  </a:txBody>
                  <a:tcPr marT="34290" marB="34290"/>
                </a:tc>
                <a:tc>
                  <a:txBody>
                    <a:bodyPr/>
                    <a:lstStyle/>
                    <a:p>
                      <a:pPr>
                        <a:spcBef>
                          <a:spcPts val="200"/>
                        </a:spcBef>
                        <a:spcAft>
                          <a:spcPts val="200"/>
                        </a:spcAft>
                      </a:pPr>
                      <a:r>
                        <a:rPr lang="en-US" sz="700" b="1" noProof="0" smtClean="0"/>
                        <a:t>Deductible payment made by a hybrid</a:t>
                      </a:r>
                      <a:endParaRPr lang="en-US" sz="700" b="1" noProof="0"/>
                    </a:p>
                  </a:txBody>
                  <a:tcPr marT="34290" marB="34290"/>
                </a:tc>
                <a:tc>
                  <a:txBody>
                    <a:bodyPr/>
                    <a:lstStyle/>
                    <a:p>
                      <a:pPr>
                        <a:spcBef>
                          <a:spcPts val="200"/>
                        </a:spcBef>
                        <a:spcAft>
                          <a:spcPts val="200"/>
                        </a:spcAft>
                      </a:pPr>
                      <a:endParaRPr lang="en-US" sz="700" b="1" noProof="0" dirty="0"/>
                    </a:p>
                  </a:txBody>
                  <a:tcPr marT="34290" marB="34290"/>
                </a:tc>
                <a:tc>
                  <a:txBody>
                    <a:bodyPr/>
                    <a:lstStyle/>
                    <a:p>
                      <a:pPr>
                        <a:spcBef>
                          <a:spcPts val="200"/>
                        </a:spcBef>
                        <a:spcAft>
                          <a:spcPts val="200"/>
                        </a:spcAft>
                      </a:pPr>
                      <a:r>
                        <a:rPr lang="en-US" sz="700" b="1" noProof="0" smtClean="0"/>
                        <a:t>Deny parent deduction</a:t>
                      </a:r>
                      <a:endParaRPr lang="en-US" sz="700" b="1" noProof="0"/>
                    </a:p>
                  </a:txBody>
                  <a:tcPr marT="34290" marB="34290"/>
                </a:tc>
                <a:tc>
                  <a:txBody>
                    <a:bodyPr/>
                    <a:lstStyle/>
                    <a:p>
                      <a:pPr>
                        <a:spcBef>
                          <a:spcPts val="200"/>
                        </a:spcBef>
                        <a:spcAft>
                          <a:spcPts val="200"/>
                        </a:spcAft>
                      </a:pPr>
                      <a:r>
                        <a:rPr lang="en-US" sz="700" b="1" noProof="0" dirty="0" smtClean="0"/>
                        <a:t>Deny payer deduction</a:t>
                      </a:r>
                      <a:endParaRPr lang="en-US" sz="700" b="1" noProof="0" dirty="0"/>
                    </a:p>
                  </a:txBody>
                  <a:tcPr marT="34290" marB="34290"/>
                </a:tc>
                <a:tc>
                  <a:txBody>
                    <a:bodyPr/>
                    <a:lstStyle/>
                    <a:p>
                      <a:pPr>
                        <a:spcBef>
                          <a:spcPts val="200"/>
                        </a:spcBef>
                        <a:spcAft>
                          <a:spcPts val="200"/>
                        </a:spcAft>
                      </a:pPr>
                      <a:r>
                        <a:rPr lang="en-US" sz="700" b="1" noProof="0" smtClean="0"/>
                        <a:t>No limitation</a:t>
                      </a:r>
                      <a:r>
                        <a:rPr lang="en-US" sz="700" b="1" baseline="0" noProof="0" smtClean="0"/>
                        <a:t> on response, defensive rule applies to controlled group and structured arrangements</a:t>
                      </a:r>
                      <a:endParaRPr lang="en-US" sz="700" b="1" noProof="0"/>
                    </a:p>
                  </a:txBody>
                  <a:tcPr marT="34290" marB="34290"/>
                </a:tc>
              </a:tr>
              <a:tr h="377190">
                <a:tc>
                  <a:txBody>
                    <a:bodyPr/>
                    <a:lstStyle/>
                    <a:p>
                      <a:pPr>
                        <a:spcBef>
                          <a:spcPts val="200"/>
                        </a:spcBef>
                        <a:spcAft>
                          <a:spcPts val="200"/>
                        </a:spcAft>
                      </a:pPr>
                      <a:endParaRPr lang="en-US" sz="700" b="1" noProof="0"/>
                    </a:p>
                  </a:txBody>
                  <a:tcPr marT="34290" marB="34290"/>
                </a:tc>
                <a:tc>
                  <a:txBody>
                    <a:bodyPr/>
                    <a:lstStyle/>
                    <a:p>
                      <a:pPr>
                        <a:spcBef>
                          <a:spcPts val="200"/>
                        </a:spcBef>
                        <a:spcAft>
                          <a:spcPts val="200"/>
                        </a:spcAft>
                      </a:pPr>
                      <a:r>
                        <a:rPr lang="en-US" sz="700" b="1" noProof="0" smtClean="0"/>
                        <a:t>Deductible payment</a:t>
                      </a:r>
                      <a:r>
                        <a:rPr lang="en-US" sz="700" b="1" baseline="0" noProof="0" smtClean="0"/>
                        <a:t> made by a dual resident</a:t>
                      </a:r>
                      <a:endParaRPr lang="en-US" sz="700" b="1" noProof="0"/>
                    </a:p>
                  </a:txBody>
                  <a:tcPr marT="34290" marB="34290"/>
                </a:tc>
                <a:tc>
                  <a:txBody>
                    <a:bodyPr/>
                    <a:lstStyle/>
                    <a:p>
                      <a:pPr>
                        <a:spcBef>
                          <a:spcPts val="200"/>
                        </a:spcBef>
                        <a:spcAft>
                          <a:spcPts val="200"/>
                        </a:spcAft>
                      </a:pPr>
                      <a:endParaRPr lang="en-US" sz="700" b="1" noProof="0"/>
                    </a:p>
                  </a:txBody>
                  <a:tcPr marT="34290" marB="34290"/>
                </a:tc>
                <a:tc>
                  <a:txBody>
                    <a:bodyPr/>
                    <a:lstStyle/>
                    <a:p>
                      <a:pPr>
                        <a:spcBef>
                          <a:spcPts val="200"/>
                        </a:spcBef>
                        <a:spcAft>
                          <a:spcPts val="200"/>
                        </a:spcAft>
                      </a:pPr>
                      <a:r>
                        <a:rPr lang="en-US" sz="700" b="1" noProof="0" smtClean="0"/>
                        <a:t>Deny resident deduction</a:t>
                      </a:r>
                      <a:endParaRPr lang="en-US" sz="700" b="1" noProof="0"/>
                    </a:p>
                  </a:txBody>
                  <a:tcPr marT="34290" marB="34290"/>
                </a:tc>
                <a:tc>
                  <a:txBody>
                    <a:bodyPr/>
                    <a:lstStyle/>
                    <a:p>
                      <a:pPr>
                        <a:spcBef>
                          <a:spcPts val="200"/>
                        </a:spcBef>
                        <a:spcAft>
                          <a:spcPts val="200"/>
                        </a:spcAft>
                      </a:pPr>
                      <a:r>
                        <a:rPr lang="en-US" sz="700" b="1" noProof="0" dirty="0" smtClean="0"/>
                        <a:t>-</a:t>
                      </a:r>
                      <a:endParaRPr lang="en-US" sz="700" b="1" noProof="0" dirty="0"/>
                    </a:p>
                  </a:txBody>
                  <a:tcPr marT="34290" marB="34290"/>
                </a:tc>
                <a:tc>
                  <a:txBody>
                    <a:bodyPr/>
                    <a:lstStyle/>
                    <a:p>
                      <a:pPr>
                        <a:spcBef>
                          <a:spcPts val="200"/>
                        </a:spcBef>
                        <a:spcAft>
                          <a:spcPts val="200"/>
                        </a:spcAft>
                      </a:pPr>
                      <a:r>
                        <a:rPr lang="en-US" sz="700" b="1" noProof="0" dirty="0" smtClean="0"/>
                        <a:t>No limitation on response</a:t>
                      </a:r>
                      <a:endParaRPr lang="en-US" sz="700" b="1" noProof="0" dirty="0"/>
                    </a:p>
                  </a:txBody>
                  <a:tcPr marT="34290" marB="34290"/>
                </a:tc>
              </a:tr>
              <a:tr h="480060">
                <a:tc>
                  <a:txBody>
                    <a:bodyPr/>
                    <a:lstStyle/>
                    <a:p>
                      <a:pPr>
                        <a:spcBef>
                          <a:spcPts val="200"/>
                        </a:spcBef>
                        <a:spcAft>
                          <a:spcPts val="200"/>
                        </a:spcAft>
                      </a:pPr>
                      <a:r>
                        <a:rPr lang="en-US" sz="700" b="1" noProof="0" dirty="0" smtClean="0"/>
                        <a:t>Indirect D/NI</a:t>
                      </a:r>
                      <a:endParaRPr lang="en-US" sz="700" b="1" noProof="0" dirty="0"/>
                    </a:p>
                  </a:txBody>
                  <a:tcPr marT="34290" marB="34290"/>
                </a:tc>
                <a:tc>
                  <a:txBody>
                    <a:bodyPr/>
                    <a:lstStyle/>
                    <a:p>
                      <a:pPr>
                        <a:spcBef>
                          <a:spcPts val="200"/>
                        </a:spcBef>
                        <a:spcAft>
                          <a:spcPts val="200"/>
                        </a:spcAft>
                      </a:pPr>
                      <a:r>
                        <a:rPr lang="en-US" sz="700" b="1" noProof="0" smtClean="0"/>
                        <a:t>Imported mismatch</a:t>
                      </a:r>
                      <a:r>
                        <a:rPr lang="en-US" sz="700" b="1" baseline="0" noProof="0" smtClean="0"/>
                        <a:t> arragements</a:t>
                      </a:r>
                      <a:endParaRPr lang="en-US" sz="700" b="1" noProof="0"/>
                    </a:p>
                  </a:txBody>
                  <a:tcPr marT="34290" marB="34290"/>
                </a:tc>
                <a:tc>
                  <a:txBody>
                    <a:bodyPr/>
                    <a:lstStyle/>
                    <a:p>
                      <a:pPr>
                        <a:spcBef>
                          <a:spcPts val="200"/>
                        </a:spcBef>
                        <a:spcAft>
                          <a:spcPts val="200"/>
                        </a:spcAft>
                      </a:pPr>
                      <a:endParaRPr lang="en-US" sz="700" b="1" noProof="0" dirty="0"/>
                    </a:p>
                  </a:txBody>
                  <a:tcPr marT="34290" marB="34290"/>
                </a:tc>
                <a:tc>
                  <a:txBody>
                    <a:bodyPr/>
                    <a:lstStyle/>
                    <a:p>
                      <a:pPr>
                        <a:spcBef>
                          <a:spcPts val="200"/>
                        </a:spcBef>
                        <a:spcAft>
                          <a:spcPts val="200"/>
                        </a:spcAft>
                      </a:pPr>
                      <a:r>
                        <a:rPr lang="en-US" sz="700" b="1" noProof="0" smtClean="0"/>
                        <a:t>Deny payer deduction</a:t>
                      </a:r>
                      <a:endParaRPr lang="en-US" sz="700" b="1" noProof="0"/>
                    </a:p>
                  </a:txBody>
                  <a:tcPr marT="34290" marB="34290"/>
                </a:tc>
                <a:tc>
                  <a:txBody>
                    <a:bodyPr/>
                    <a:lstStyle/>
                    <a:p>
                      <a:pPr>
                        <a:spcBef>
                          <a:spcPts val="200"/>
                        </a:spcBef>
                        <a:spcAft>
                          <a:spcPts val="200"/>
                        </a:spcAft>
                      </a:pPr>
                      <a:r>
                        <a:rPr lang="en-US" sz="700" b="1" noProof="0" smtClean="0"/>
                        <a:t>-</a:t>
                      </a:r>
                      <a:endParaRPr lang="en-US" sz="700" b="1" noProof="0"/>
                    </a:p>
                  </a:txBody>
                  <a:tcPr marT="34290" marB="34290"/>
                </a:tc>
                <a:tc>
                  <a:txBody>
                    <a:bodyPr/>
                    <a:lstStyle/>
                    <a:p>
                      <a:pPr>
                        <a:spcBef>
                          <a:spcPts val="200"/>
                        </a:spcBef>
                        <a:spcAft>
                          <a:spcPts val="200"/>
                        </a:spcAft>
                      </a:pPr>
                      <a:r>
                        <a:rPr lang="en-US" sz="700" b="1" noProof="0" dirty="0" smtClean="0"/>
                        <a:t>Members on controlled group and structured arrangements</a:t>
                      </a:r>
                      <a:endParaRPr lang="en-US" sz="700" b="1" noProof="0" dirty="0"/>
                    </a:p>
                  </a:txBody>
                  <a:tcPr marT="34290" marB="3429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lstStyle/>
          <a:p>
            <a:r>
              <a:rPr lang="en-GB" dirty="0" smtClean="0"/>
              <a:t>BEPS 8: transfer pricing and intangibles</a:t>
            </a:r>
            <a:endParaRPr lang="en-GB" dirty="0"/>
          </a:p>
        </p:txBody>
      </p:sp>
      <p:graphicFrame>
        <p:nvGraphicFramePr>
          <p:cNvPr id="5" name="Table 4"/>
          <p:cNvGraphicFramePr>
            <a:graphicFrameLocks noGrp="1"/>
          </p:cNvGraphicFramePr>
          <p:nvPr/>
        </p:nvGraphicFramePr>
        <p:xfrm>
          <a:off x="251520" y="1086585"/>
          <a:ext cx="8235915" cy="3482340"/>
        </p:xfrm>
        <a:graphic>
          <a:graphicData uri="http://schemas.openxmlformats.org/drawingml/2006/table">
            <a:tbl>
              <a:tblPr firstRow="1" bandRow="1">
                <a:tableStyleId>{5C22544A-7EE6-4342-B048-85BDC9FD1C3A}</a:tableStyleId>
              </a:tblPr>
              <a:tblGrid>
                <a:gridCol w="1189143"/>
                <a:gridCol w="3523386"/>
                <a:gridCol w="3523386"/>
              </a:tblGrid>
              <a:tr h="274320">
                <a:tc>
                  <a:txBody>
                    <a:bodyPr/>
                    <a:lstStyle/>
                    <a:p>
                      <a:r>
                        <a:rPr lang="en-US" sz="1400" b="1" dirty="0" smtClean="0"/>
                        <a:t>OECD</a:t>
                      </a:r>
                      <a:endParaRPr lang="en-US" sz="1400" b="1" dirty="0"/>
                    </a:p>
                  </a:txBody>
                  <a:tcPr marT="34290" marB="34290">
                    <a:solidFill>
                      <a:schemeClr val="accent5"/>
                    </a:solidFill>
                  </a:tcPr>
                </a:tc>
                <a:tc>
                  <a:txBody>
                    <a:bodyPr/>
                    <a:lstStyle/>
                    <a:p>
                      <a:endParaRPr lang="en-US" sz="1400" i="1" dirty="0"/>
                    </a:p>
                  </a:txBody>
                  <a:tcPr marT="34290" marB="34290">
                    <a:solidFill>
                      <a:schemeClr val="accent5"/>
                    </a:solidFill>
                  </a:tcPr>
                </a:tc>
                <a:tc>
                  <a:txBody>
                    <a:bodyPr/>
                    <a:lstStyle/>
                    <a:p>
                      <a:r>
                        <a:rPr lang="en-US" sz="1400" i="0" dirty="0" smtClean="0"/>
                        <a:t>European</a:t>
                      </a:r>
                      <a:r>
                        <a:rPr lang="en-US" sz="1400" i="0" baseline="0" dirty="0" smtClean="0"/>
                        <a:t> Commission</a:t>
                      </a:r>
                      <a:endParaRPr lang="en-US" sz="1400" i="0" dirty="0"/>
                    </a:p>
                  </a:txBody>
                  <a:tcPr marT="34290" marB="34290">
                    <a:solidFill>
                      <a:schemeClr val="accent5"/>
                    </a:solidFill>
                  </a:tcPr>
                </a:tc>
              </a:tr>
              <a:tr h="868680">
                <a:tc>
                  <a:txBody>
                    <a:bodyPr/>
                    <a:lstStyle/>
                    <a:p>
                      <a:r>
                        <a:rPr lang="en-US" sz="1200" b="0" i="0" dirty="0" smtClean="0"/>
                        <a:t>BEPS</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t>Action 8: </a:t>
                      </a:r>
                      <a:r>
                        <a:rPr kumimoji="0" lang="en-IE" sz="1200" b="0" i="0" u="none" strike="noStrike" kern="0" cap="none" spc="0" normalizeH="0" baseline="0" noProof="0" dirty="0" smtClean="0">
                          <a:ln>
                            <a:noFill/>
                          </a:ln>
                          <a:solidFill>
                            <a:schemeClr val="tx1"/>
                          </a:solidFill>
                          <a:effectLst/>
                          <a:uLnTx/>
                          <a:uFillTx/>
                          <a:latin typeface="+mn-lt"/>
                          <a:ea typeface="+mn-ea"/>
                          <a:cs typeface="Calibri" pitchFamily="34" charset="0"/>
                        </a:rPr>
                        <a:t>Ensure that profits associated with the transfer and use of intangibles</a:t>
                      </a:r>
                      <a:r>
                        <a:rPr kumimoji="0" lang="en-IE" sz="1200" b="1" i="0" u="none" strike="noStrike" kern="0" cap="none" spc="0" normalizeH="0" baseline="0" noProof="0" dirty="0" smtClean="0">
                          <a:ln>
                            <a:noFill/>
                          </a:ln>
                          <a:solidFill>
                            <a:schemeClr val="tx1"/>
                          </a:solidFill>
                          <a:effectLst/>
                          <a:uLnTx/>
                          <a:uFillTx/>
                          <a:latin typeface="+mn-lt"/>
                          <a:ea typeface="+mn-ea"/>
                          <a:cs typeface="Calibri" pitchFamily="34" charset="0"/>
                        </a:rPr>
                        <a:t> </a:t>
                      </a:r>
                      <a:r>
                        <a:rPr kumimoji="0" lang="en-IE" sz="1200" b="0" i="0" u="none" strike="noStrike" kern="0" cap="none" spc="0" normalizeH="0" baseline="0" noProof="0" dirty="0" smtClean="0">
                          <a:ln>
                            <a:noFill/>
                          </a:ln>
                          <a:solidFill>
                            <a:schemeClr val="tx1"/>
                          </a:solidFill>
                          <a:effectLst/>
                          <a:uLnTx/>
                          <a:uFillTx/>
                          <a:latin typeface="+mn-lt"/>
                          <a:ea typeface="+mn-ea"/>
                          <a:cs typeface="Calibri" pitchFamily="34" charset="0"/>
                        </a:rPr>
                        <a:t>are appropriately allocated in accordance with value creation</a:t>
                      </a:r>
                      <a:endParaRPr lang="en-US" sz="120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EU</a:t>
                      </a:r>
                      <a:r>
                        <a:rPr lang="en-US" sz="1200" i="0" baseline="0" dirty="0" smtClean="0"/>
                        <a:t> Joint Transfer Pricing Forum: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focus on transfer pricing documentation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procedural issues on transfer pricing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secondary adjustments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a:p>
                  </a:txBody>
                  <a:tcPr marT="34290" marB="34290">
                    <a:solidFill>
                      <a:schemeClr val="accent5">
                        <a:lumMod val="20000"/>
                        <a:lumOff val="80000"/>
                      </a:schemeClr>
                    </a:solidFill>
                  </a:tcPr>
                </a:tc>
              </a:tr>
              <a:tr h="868680">
                <a:tc>
                  <a:txBody>
                    <a:bodyPr/>
                    <a:lstStyle/>
                    <a:p>
                      <a:r>
                        <a:rPr lang="en-US" sz="1200" b="0" i="0" dirty="0" smtClean="0"/>
                        <a:t>BEPS</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t>Action 9: </a:t>
                      </a:r>
                      <a:r>
                        <a:rPr kumimoji="0" lang="en-IE" sz="1200" b="0" i="0" u="none" strike="noStrike" kern="0" cap="none" spc="0" normalizeH="0" baseline="0" noProof="0" dirty="0" smtClean="0">
                          <a:ln>
                            <a:noFill/>
                          </a:ln>
                          <a:solidFill>
                            <a:schemeClr val="tx1"/>
                          </a:solidFill>
                          <a:effectLst/>
                          <a:uLnTx/>
                          <a:uFillTx/>
                          <a:latin typeface="+mn-lt"/>
                          <a:ea typeface="+mn-ea"/>
                          <a:cs typeface="Calibri" pitchFamily="34" charset="0"/>
                        </a:rPr>
                        <a:t>Prevent BEPS by transferring risks, or allocating excessive capital to group members, align returns with value creation</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p>
                  </a:txBody>
                  <a:tcPr marT="34290" marB="34290">
                    <a:solidFill>
                      <a:schemeClr val="accent5">
                        <a:lumMod val="20000"/>
                        <a:lumOff val="80000"/>
                      </a:schemeClr>
                    </a:solidFill>
                  </a:tcPr>
                </a:tc>
              </a:tr>
              <a:tr h="982980">
                <a:tc>
                  <a:txBody>
                    <a:bodyPr/>
                    <a:lstStyle/>
                    <a:p>
                      <a:r>
                        <a:rPr lang="en-US" sz="1200" b="0" i="0" dirty="0" smtClean="0"/>
                        <a:t>BEPS</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t>Action 10: </a:t>
                      </a:r>
                      <a:r>
                        <a:rPr kumimoji="0" lang="en-IE" sz="1200" b="0" i="0" u="none" strike="noStrike" kern="0" cap="none" spc="0" normalizeH="0" baseline="0" noProof="0" dirty="0" smtClean="0">
                          <a:ln>
                            <a:noFill/>
                          </a:ln>
                          <a:solidFill>
                            <a:schemeClr val="tx1"/>
                          </a:solidFill>
                          <a:effectLst/>
                          <a:uLnTx/>
                          <a:uFillTx/>
                          <a:latin typeface="+mn-lt"/>
                          <a:ea typeface="+mn-ea"/>
                          <a:cs typeface="Calibri" pitchFamily="34" charset="0"/>
                        </a:rPr>
                        <a:t>Other high-risk transactions: re-characterise transactions, management fees and head office expenses</a:t>
                      </a:r>
                      <a:endParaRPr lang="en-US" sz="120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a:p>
                  </a:txBody>
                  <a:tcPr marT="34290" marB="34290">
                    <a:solidFill>
                      <a:schemeClr val="accent5">
                        <a:lumMod val="20000"/>
                        <a:lumOff val="80000"/>
                      </a:scheme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lstStyle/>
          <a:p>
            <a:r>
              <a:rPr lang="en-GB" dirty="0" smtClean="0"/>
              <a:t>BEPS 13: Transfer pricing documentation</a:t>
            </a:r>
            <a:endParaRPr lang="en-GB" dirty="0"/>
          </a:p>
        </p:txBody>
      </p:sp>
      <p:graphicFrame>
        <p:nvGraphicFramePr>
          <p:cNvPr id="4" name="Table 3"/>
          <p:cNvGraphicFramePr>
            <a:graphicFrameLocks noGrp="1"/>
          </p:cNvGraphicFramePr>
          <p:nvPr/>
        </p:nvGraphicFramePr>
        <p:xfrm>
          <a:off x="323528" y="880999"/>
          <a:ext cx="8343927" cy="2815876"/>
        </p:xfrm>
        <a:graphic>
          <a:graphicData uri="http://schemas.openxmlformats.org/drawingml/2006/table">
            <a:tbl>
              <a:tblPr firstRow="1" bandRow="1">
                <a:tableStyleId>{5C22544A-7EE6-4342-B048-85BDC9FD1C3A}</a:tableStyleId>
              </a:tblPr>
              <a:tblGrid>
                <a:gridCol w="783087"/>
                <a:gridCol w="4779531"/>
                <a:gridCol w="2781309"/>
              </a:tblGrid>
              <a:tr h="505764">
                <a:tc>
                  <a:txBody>
                    <a:bodyPr/>
                    <a:lstStyle/>
                    <a:p>
                      <a:r>
                        <a:rPr lang="en-US" sz="1400" dirty="0" smtClean="0"/>
                        <a:t>OECD</a:t>
                      </a:r>
                      <a:endParaRPr lang="en-US" sz="1400" dirty="0"/>
                    </a:p>
                  </a:txBody>
                  <a:tcPr marT="34290" marB="34290">
                    <a:solidFill>
                      <a:schemeClr val="accent5"/>
                    </a:solidFill>
                  </a:tcPr>
                </a:tc>
                <a:tc>
                  <a:txBody>
                    <a:bodyPr/>
                    <a:lstStyle/>
                    <a:p>
                      <a:endParaRPr lang="en-US" sz="1400"/>
                    </a:p>
                  </a:txBody>
                  <a:tcPr marT="34290" marB="34290">
                    <a:solidFill>
                      <a:schemeClr val="accent5"/>
                    </a:solidFill>
                  </a:tcPr>
                </a:tc>
                <a:tc>
                  <a:txBody>
                    <a:bodyPr/>
                    <a:lstStyle/>
                    <a:p>
                      <a:r>
                        <a:rPr lang="en-US" sz="1400" dirty="0" smtClean="0"/>
                        <a:t>EU</a:t>
                      </a:r>
                      <a:endParaRPr lang="en-US" sz="1400" dirty="0"/>
                    </a:p>
                  </a:txBody>
                  <a:tcPr marT="34290" marB="34290">
                    <a:solidFill>
                      <a:schemeClr val="accent5"/>
                    </a:solidFill>
                  </a:tcPr>
                </a:tc>
              </a:tr>
              <a:tr h="2310112">
                <a:tc>
                  <a:txBody>
                    <a:bodyPr/>
                    <a:lstStyle/>
                    <a:p>
                      <a:r>
                        <a:rPr lang="en-US" sz="1200" b="0" i="0" dirty="0" smtClean="0"/>
                        <a:t>BEPS</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t>Action 13:</a:t>
                      </a:r>
                      <a:r>
                        <a:rPr lang="en-US" sz="1200" b="1" i="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Guidance on</a:t>
                      </a:r>
                      <a:r>
                        <a:rPr lang="en-US" sz="1200" i="0" baseline="0" dirty="0" smtClean="0"/>
                        <a:t> Transfer Pricing Documentation and Country-by-Country Reporting report published </a:t>
                      </a:r>
                      <a:r>
                        <a:rPr lang="en-US" sz="1200" i="0" dirty="0" smtClean="0"/>
                        <a:t>September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a:p>
                  </a:txBody>
                  <a:tcPr marT="34290" marB="34290">
                    <a:solidFill>
                      <a:schemeClr val="accent5">
                        <a:lumMod val="20000"/>
                        <a:lumOff val="80000"/>
                      </a:schemeClr>
                    </a:solidFill>
                  </a:tcPr>
                </a:tc>
                <a:tc>
                  <a:txBody>
                    <a:bodyPr/>
                    <a:lstStyle/>
                    <a:p>
                      <a:r>
                        <a:rPr lang="en-US" sz="1200" b="0" i="0" baseline="0" dirty="0" smtClean="0"/>
                        <a:t>EU country-by-country tax reporting (</a:t>
                      </a:r>
                      <a:r>
                        <a:rPr lang="en-US" sz="1200" b="0" i="0" baseline="0" dirty="0" err="1" smtClean="0"/>
                        <a:t>CbCR</a:t>
                      </a:r>
                      <a:r>
                        <a:rPr lang="en-US" sz="1200" b="0" i="0" baseline="0" dirty="0" smtClean="0"/>
                        <a:t>),  public disclosure</a:t>
                      </a:r>
                    </a:p>
                    <a:p>
                      <a:endParaRPr lang="en-US" sz="1200" b="0" i="0" baseline="0" dirty="0" smtClean="0"/>
                    </a:p>
                    <a:p>
                      <a:pPr marL="228600" indent="-228600">
                        <a:buFont typeface="+mj-lt"/>
                        <a:buAutoNum type="arabicPeriod"/>
                      </a:pPr>
                      <a:r>
                        <a:rPr lang="en-US" sz="1200" b="0" i="0" baseline="0" dirty="0" smtClean="0"/>
                        <a:t>Extractive industry</a:t>
                      </a:r>
                    </a:p>
                    <a:p>
                      <a:pPr marL="228600" indent="-228600">
                        <a:buFont typeface="+mj-lt"/>
                        <a:buAutoNum type="arabicPeriod"/>
                      </a:pPr>
                      <a:endParaRPr lang="en-US" sz="1200" b="0" i="0" baseline="0" dirty="0" smtClean="0"/>
                    </a:p>
                    <a:p>
                      <a:pPr marL="228600" indent="-228600">
                        <a:buFont typeface="+mj-lt"/>
                        <a:buAutoNum type="arabicPeriod"/>
                      </a:pPr>
                      <a:r>
                        <a:rPr lang="en-US" sz="1200" b="0" i="0" baseline="0" dirty="0" smtClean="0"/>
                        <a:t>Banks</a:t>
                      </a:r>
                    </a:p>
                    <a:p>
                      <a:pPr marL="228600" indent="-228600">
                        <a:buFont typeface="+mj-lt"/>
                        <a:buAutoNum type="arabicPeriod"/>
                      </a:pPr>
                      <a:endParaRPr lang="en-US" sz="1200" b="0" i="0" baseline="0" dirty="0" smtClean="0"/>
                    </a:p>
                    <a:p>
                      <a:pPr marL="228600" indent="-228600">
                        <a:buFont typeface="+mj-lt"/>
                        <a:buAutoNum type="arabicPeriod"/>
                      </a:pPr>
                      <a:r>
                        <a:rPr lang="en-US" sz="1200" b="0" i="0" baseline="0" dirty="0" smtClean="0"/>
                        <a:t>Other sectors (2018)?</a:t>
                      </a:r>
                      <a:endParaRPr lang="en-US" sz="1200" b="1" i="0" dirty="0"/>
                    </a:p>
                  </a:txBody>
                  <a:tcPr marT="34290" marB="34290">
                    <a:solidFill>
                      <a:schemeClr val="accent5">
                        <a:lumMod val="20000"/>
                        <a:lumOff val="80000"/>
                      </a:scheme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131955"/>
            <a:ext cx="8229600" cy="367550"/>
          </a:xfrm>
        </p:spPr>
        <p:txBody>
          <a:bodyPr>
            <a:normAutofit/>
          </a:bodyPr>
          <a:lstStyle/>
          <a:p>
            <a:r>
              <a:rPr lang="en-US" sz="2000" dirty="0" smtClean="0"/>
              <a:t>BEPS Action 13: Country-by-Country report</a:t>
            </a:r>
            <a:endParaRPr lang="en-US" sz="2000" dirty="0"/>
          </a:p>
        </p:txBody>
      </p:sp>
      <p:graphicFrame>
        <p:nvGraphicFramePr>
          <p:cNvPr id="4" name="Group 3"/>
          <p:cNvGraphicFramePr>
            <a:graphicFrameLocks noGrp="1"/>
          </p:cNvGraphicFramePr>
          <p:nvPr>
            <p:custDataLst>
              <p:tags r:id="rId1"/>
            </p:custDataLst>
            <p:extLst>
              <p:ext uri="{D42A27DB-BD31-4B8C-83A1-F6EECF244321}">
                <p14:modId xmlns:p14="http://schemas.microsoft.com/office/powerpoint/2010/main" xmlns="" val="2076500277"/>
              </p:ext>
            </p:extLst>
          </p:nvPr>
        </p:nvGraphicFramePr>
        <p:xfrm>
          <a:off x="321097" y="816555"/>
          <a:ext cx="8491779" cy="1985016"/>
        </p:xfrm>
        <a:graphic>
          <a:graphicData uri="http://schemas.openxmlformats.org/drawingml/2006/table">
            <a:tbl>
              <a:tblPr/>
              <a:tblGrid>
                <a:gridCol w="821907"/>
                <a:gridCol w="852208"/>
                <a:gridCol w="852208"/>
                <a:gridCol w="852208"/>
                <a:gridCol w="852208"/>
                <a:gridCol w="852208"/>
                <a:gridCol w="852208"/>
                <a:gridCol w="852208"/>
                <a:gridCol w="852208"/>
                <a:gridCol w="852208"/>
              </a:tblGrid>
              <a:tr h="145733">
                <a:tc gridSpan="10">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US" sz="1000" b="1" i="0" u="none" strike="noStrike" cap="none" normalizeH="0" baseline="0" noProof="0" dirty="0" err="1" smtClean="0">
                          <a:ln>
                            <a:noFill/>
                          </a:ln>
                          <a:solidFill>
                            <a:schemeClr val="bg1"/>
                          </a:solidFill>
                          <a:effectLst/>
                          <a:latin typeface="Arial"/>
                          <a:cs typeface="Arial" pitchFamily="34" charset="0"/>
                        </a:rPr>
                        <a:t>CbC</a:t>
                      </a:r>
                      <a:r>
                        <a:rPr kumimoji="0" lang="en-US" sz="1000" b="1" i="0" u="none" strike="noStrike" cap="none" normalizeH="0" baseline="0" noProof="0" dirty="0" smtClean="0">
                          <a:ln>
                            <a:noFill/>
                          </a:ln>
                          <a:solidFill>
                            <a:schemeClr val="bg1"/>
                          </a:solidFill>
                          <a:effectLst/>
                          <a:latin typeface="Arial"/>
                          <a:cs typeface="Arial" pitchFamily="34" charset="0"/>
                        </a:rPr>
                        <a:t> Template – Page 1</a:t>
                      </a:r>
                    </a:p>
                  </a:txBody>
                  <a:tcPr marL="50644" marR="50644" marT="25718" marB="25718"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257A"/>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9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90000" marR="90000" marT="90000" marB="90000" horzOverflow="overflow">
                    <a:lnL w="76200" cap="flat" cmpd="sng" algn="ctr">
                      <a:solidFill>
                        <a:schemeClr val="bg1"/>
                      </a:solidFill>
                      <a:prstDash val="solid"/>
                      <a:round/>
                      <a:headEnd type="none" w="sm" len="sm"/>
                      <a:tailEnd type="none" w="sm" len="sm"/>
                    </a:lnL>
                    <a:lnR w="76200" cap="flat" cmpd="sng" algn="ctr">
                      <a:solidFill>
                        <a:schemeClr val="bg1"/>
                      </a:solidFill>
                      <a:prstDash val="solid"/>
                      <a:round/>
                      <a:headEnd type="none" w="med" len="med"/>
                      <a:tailEnd type="none" w="med" len="med"/>
                    </a:lnR>
                    <a:lnT w="76200" cap="flat" cmpd="sng" algn="ctr">
                      <a:noFill/>
                      <a:prstDash val="solid"/>
                      <a:round/>
                      <a:headEnd type="none" w="sm" len="sm"/>
                      <a:tailEnd type="none" w="sm" len="sm"/>
                    </a:lnT>
                    <a:lnB w="76200" cap="flat" cmpd="sng" algn="ctr">
                      <a:solidFill>
                        <a:schemeClr val="bg1"/>
                      </a:solidFill>
                      <a:prstDash val="solid"/>
                      <a:round/>
                      <a:headEnd type="none" w="sm" len="sm"/>
                      <a:tailEnd type="none" w="sm" len="sm"/>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0644" marR="50644"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409DAD"/>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0644" marR="50644"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409DAD"/>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0644" marR="50644"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409DAD"/>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0644" marR="50644"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409DAD"/>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0644" marR="50644"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409DAD"/>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0644" marR="50644"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409DAD"/>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0644" marR="50644"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409DAD"/>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0644" marR="50644"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409DAD"/>
                    </a:solidFill>
                  </a:tcPr>
                </a:tc>
              </a:tr>
              <a:tr h="145733">
                <a:tc>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US" sz="1000" b="1" i="0" u="none" strike="noStrike" cap="none" normalizeH="0" baseline="0" noProof="0" dirty="0" smtClean="0">
                        <a:ln>
                          <a:noFill/>
                        </a:ln>
                        <a:solidFill>
                          <a:srgbClr val="00257A"/>
                        </a:solidFill>
                        <a:effectLst/>
                        <a:latin typeface="Arial"/>
                        <a:cs typeface="Arial" pitchFamily="34" charset="0"/>
                      </a:endParaRPr>
                    </a:p>
                  </a:txBody>
                  <a:tcPr marL="50644" marR="50644" marT="25718" marB="25718" horzOverflow="overflow">
                    <a:lnL w="6350" cap="flat" cmpd="sng" algn="ctr">
                      <a:solidFill>
                        <a:srgbClr val="409DAD"/>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98C6EA"/>
                    </a:solidFill>
                  </a:tcPr>
                </a:tc>
                <a:tc gridSpan="3">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Revenue</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98C6EA"/>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98C6EA"/>
                    </a:solidFill>
                  </a:tcPr>
                </a:tc>
              </a:tr>
              <a:tr h="711518">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Country</a:t>
                      </a:r>
                    </a:p>
                  </a:txBody>
                  <a:tcPr marL="50644" marR="50644" marT="25718" marB="25718" anchor="b" horzOverflow="overflow">
                    <a:lnL w="6350" cap="flat" cmpd="sng" algn="ctr">
                      <a:solidFill>
                        <a:srgbClr val="409DAD"/>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Related Party</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Unrelated Party</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Total</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Profit (Loss) before Income Tax</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Income Tax Paid</a:t>
                      </a:r>
                      <a:b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b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 (on a Cash Basis)</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Income tax Accrued – Current Year</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Stated Capital and Accumulated Earnings</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Number of Employees</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Arial"/>
                          <a:ea typeface="+mn-ea"/>
                          <a:cs typeface="Arial" pitchFamily="34" charset="0"/>
                        </a:rPr>
                        <a:t>Tangible Assets Other than Cash and Cash Equivalents</a:t>
                      </a:r>
                    </a:p>
                  </a:txBody>
                  <a:tcPr marL="50644" marR="50644" marT="25718" marB="25718" anchor="b" horzOverflow="overflow">
                    <a:lnL w="6350" cap="flat" cmpd="sng" algn="ctr">
                      <a:solidFill>
                        <a:schemeClr val="bg1"/>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r>
              <a:tr h="145733">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US" sz="1000" b="1" i="0" u="none" strike="noStrike" cap="none" normalizeH="0" baseline="0" noProof="0" dirty="0" smtClean="0">
                          <a:ln>
                            <a:noFill/>
                          </a:ln>
                          <a:solidFill>
                            <a:srgbClr val="00257A"/>
                          </a:solidFill>
                          <a:effectLst/>
                          <a:latin typeface="Arial"/>
                          <a:cs typeface="Arial" pitchFamily="34" charset="0"/>
                        </a:rPr>
                        <a:t>Country A</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r>
              <a:tr h="145733">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US" sz="1000" b="1" i="0" u="none" strike="noStrike" cap="none" normalizeH="0" baseline="0" noProof="0" dirty="0" smtClean="0">
                          <a:ln>
                            <a:noFill/>
                          </a:ln>
                          <a:solidFill>
                            <a:srgbClr val="00257A"/>
                          </a:solidFill>
                          <a:effectLst/>
                          <a:latin typeface="Arial"/>
                          <a:cs typeface="Arial" pitchFamily="34" charset="0"/>
                        </a:rPr>
                        <a:t>Country B</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r>
              <a:tr h="145733">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nl-NL" sz="1000" b="1" i="0" u="none" strike="noStrike" cap="none" normalizeH="0" baseline="0" noProof="0" dirty="0" smtClean="0">
                          <a:ln>
                            <a:noFill/>
                          </a:ln>
                          <a:solidFill>
                            <a:srgbClr val="00257A"/>
                          </a:solidFill>
                          <a:effectLst/>
                          <a:latin typeface="Arial"/>
                          <a:cs typeface="Arial" pitchFamily="34" charset="0"/>
                        </a:rPr>
                        <a:t>Country C</a:t>
                      </a:r>
                      <a:endParaRPr kumimoji="0" lang="en-US" sz="1000" b="1" i="0" u="none" strike="noStrike" cap="none" normalizeH="0" baseline="0" noProof="0" dirty="0" smtClean="0">
                        <a:ln>
                          <a:noFill/>
                        </a:ln>
                        <a:solidFill>
                          <a:srgbClr val="00257A"/>
                        </a:solidFill>
                        <a:effectLst/>
                        <a:latin typeface="Arial"/>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smtClean="0">
                          <a:ln>
                            <a:noFill/>
                          </a:ln>
                          <a:solidFill>
                            <a:srgbClr val="00257A"/>
                          </a:solidFill>
                          <a:effectLst/>
                          <a:uLnTx/>
                          <a:uFillTx/>
                          <a:latin typeface="Arial"/>
                          <a:ea typeface="+mn-ea"/>
                          <a:cs typeface="Arial" pitchFamily="34" charset="0"/>
                        </a:rPr>
                        <a:t>X</a:t>
                      </a:r>
                      <a:endParaRPr kumimoji="0" lang="en-US" sz="1000" b="0" i="0" u="none" strike="noStrike" kern="1200" cap="none" spc="0" normalizeH="0" baseline="0" noProof="0" dirty="0" smtClean="0">
                        <a:ln>
                          <a:noFill/>
                        </a:ln>
                        <a:solidFill>
                          <a:srgbClr val="00257A"/>
                        </a:solidFill>
                        <a:effectLst/>
                        <a:uLnTx/>
                        <a:uFillTx/>
                        <a:latin typeface="Arial"/>
                        <a:ea typeface="+mn-ea"/>
                        <a:cs typeface="Arial" pitchFamily="34" charset="0"/>
                      </a:endParaRPr>
                    </a:p>
                  </a:txBody>
                  <a:tcPr marL="50644" marR="50644"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r>
            </a:tbl>
          </a:graphicData>
        </a:graphic>
      </p:graphicFrame>
      <p:graphicFrame>
        <p:nvGraphicFramePr>
          <p:cNvPr id="7" name="Group 3"/>
          <p:cNvGraphicFramePr>
            <a:graphicFrameLocks noGrp="1"/>
          </p:cNvGraphicFramePr>
          <p:nvPr>
            <p:custDataLst>
              <p:tags r:id="rId2"/>
            </p:custDataLst>
            <p:extLst>
              <p:ext uri="{D42A27DB-BD31-4B8C-83A1-F6EECF244321}">
                <p14:modId xmlns:p14="http://schemas.microsoft.com/office/powerpoint/2010/main" xmlns="" val="4095923977"/>
              </p:ext>
            </p:extLst>
          </p:nvPr>
        </p:nvGraphicFramePr>
        <p:xfrm>
          <a:off x="321093" y="2954614"/>
          <a:ext cx="8494774" cy="2137416"/>
        </p:xfrm>
        <a:graphic>
          <a:graphicData uri="http://schemas.openxmlformats.org/drawingml/2006/table">
            <a:tbl>
              <a:tblPr/>
              <a:tblGrid>
                <a:gridCol w="831846"/>
                <a:gridCol w="827396"/>
                <a:gridCol w="995544"/>
                <a:gridCol w="530908"/>
                <a:gridCol w="530908"/>
                <a:gridCol w="530908"/>
                <a:gridCol w="530908"/>
                <a:gridCol w="530908"/>
                <a:gridCol w="530908"/>
                <a:gridCol w="530908"/>
                <a:gridCol w="530908"/>
                <a:gridCol w="530908"/>
                <a:gridCol w="530908"/>
                <a:gridCol w="530908"/>
              </a:tblGrid>
              <a:tr h="145733">
                <a:tc gridSpan="14">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US" sz="1000" b="1" i="0" u="none" strike="noStrike" cap="none" normalizeH="0" baseline="0" noProof="0" dirty="0" err="1" smtClean="0">
                          <a:ln>
                            <a:noFill/>
                          </a:ln>
                          <a:solidFill>
                            <a:schemeClr val="bg1"/>
                          </a:solidFill>
                          <a:effectLst/>
                          <a:latin typeface="+mn-lt"/>
                          <a:cs typeface="Arial" pitchFamily="34" charset="0"/>
                        </a:rPr>
                        <a:t>CbC</a:t>
                      </a:r>
                      <a:r>
                        <a:rPr kumimoji="0" lang="en-US" sz="1000" b="1" i="0" u="none" strike="noStrike" cap="none" normalizeH="0" baseline="0" noProof="0" dirty="0" smtClean="0">
                          <a:ln>
                            <a:noFill/>
                          </a:ln>
                          <a:solidFill>
                            <a:schemeClr val="bg1"/>
                          </a:solidFill>
                          <a:effectLst/>
                          <a:latin typeface="+mn-lt"/>
                          <a:cs typeface="Arial" pitchFamily="34" charset="0"/>
                        </a:rPr>
                        <a:t> Template – Page 2 (onwards)</a:t>
                      </a:r>
                    </a:p>
                  </a:txBody>
                  <a:tcPr marL="46012" marR="46012" marT="25718" marB="25718"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257A"/>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9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90000" marR="90000" marT="90000" marB="90000" horzOverflow="overflow">
                    <a:lnL w="76200" cap="flat" cmpd="sng" algn="ctr">
                      <a:solidFill>
                        <a:schemeClr val="bg1"/>
                      </a:solidFill>
                      <a:prstDash val="solid"/>
                      <a:round/>
                      <a:headEnd type="none" w="sm" len="sm"/>
                      <a:tailEnd type="none" w="sm" len="sm"/>
                    </a:lnL>
                    <a:lnR w="76200" cap="flat" cmpd="sng" algn="ctr">
                      <a:solidFill>
                        <a:schemeClr val="bg1"/>
                      </a:solidFill>
                      <a:prstDash val="solid"/>
                      <a:round/>
                      <a:headEnd type="none" w="med" len="med"/>
                      <a:tailEnd type="none" w="med" len="med"/>
                    </a:lnR>
                    <a:lnT w="76200" cap="flat" cmpd="sng" algn="ctr">
                      <a:noFill/>
                      <a:prstDash val="solid"/>
                      <a:round/>
                      <a:headEnd type="none" w="sm" len="sm"/>
                      <a:tailEnd type="none" w="sm" len="sm"/>
                    </a:lnT>
                    <a:lnB w="76200" cap="flat" cmpd="sng" algn="ctr">
                      <a:solidFill>
                        <a:schemeClr val="bg1"/>
                      </a:solidFill>
                      <a:prstDash val="solid"/>
                      <a:round/>
                      <a:headEnd type="none" w="sm" len="sm"/>
                      <a:tailEnd type="none" w="sm" len="sm"/>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c h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b" horzOverflow="overflow">
                    <a:lnL w="12700" cap="flat" cmpd="sng" algn="ctr">
                      <a:no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007C92"/>
                    </a:solidFill>
                  </a:tcPr>
                </a:tc>
              </a:tr>
              <a:tr h="145733">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horzOverflow="overflow">
                    <a:lnL w="6350" cap="flat" cmpd="sng" algn="ctr">
                      <a:solidFill>
                        <a:srgbClr val="409DAD"/>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98C6EA"/>
                    </a:solidFill>
                  </a:tcPr>
                </a:tc>
                <a:tc gridSpan="11">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Activities</a:t>
                      </a:r>
                    </a:p>
                  </a:txBody>
                  <a:tcPr marL="46012" marR="46012" marT="25718" marB="25718" horzOverflow="overflow">
                    <a:lnL w="6350" cap="flat" cmpd="sng" algn="ctr">
                      <a:solidFill>
                        <a:schemeClr val="bg1"/>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98C6EA"/>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GB" sz="1000" b="1" i="0" u="none" strike="noStrike" kern="1200" cap="none" spc="0" normalizeH="0" baseline="0" noProof="0" dirty="0" smtClean="0">
                        <a:ln>
                          <a:noFill/>
                        </a:ln>
                        <a:solidFill>
                          <a:schemeClr val="bg1"/>
                        </a:solidFill>
                        <a:effectLst/>
                        <a:uLnTx/>
                        <a:uFillTx/>
                        <a:latin typeface="Arial"/>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r>
              <a:tr h="711518">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Country</a:t>
                      </a:r>
                    </a:p>
                  </a:txBody>
                  <a:tcPr marL="46012" marR="46012" marT="25718" marB="25718" anchor="b" horzOverflow="overflow">
                    <a:lnL w="6350" cap="flat" cmpd="sng" algn="ctr">
                      <a:solidFill>
                        <a:srgbClr val="409DAD"/>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Constituent Entities Resident in Country</a:t>
                      </a:r>
                    </a:p>
                  </a:txBody>
                  <a:tcPr marL="46012" marR="46012"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Country of Organization or Incorporation if Different from Country of Residence</a:t>
                      </a:r>
                    </a:p>
                  </a:txBody>
                  <a:tcPr marL="46012" marR="46012" marT="25718" marB="25718"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R&amp;D</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Purchasing &amp; Procurement</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Manufacturing &amp; Production</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Sales, Marketing &amp; Distribution</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Administrative, Management &amp; Support Services</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External Service Business</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Regulated Financial Services</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Insurance</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Holding Company</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Dormant </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US" sz="1000" b="1" i="0" u="none" strike="noStrike" kern="1200" cap="none" spc="0" normalizeH="0" baseline="0" noProof="0" dirty="0" smtClean="0">
                          <a:ln>
                            <a:noFill/>
                          </a:ln>
                          <a:solidFill>
                            <a:srgbClr val="00257A"/>
                          </a:solidFill>
                          <a:effectLst/>
                          <a:uLnTx/>
                          <a:uFillTx/>
                          <a:latin typeface="+mn-lt"/>
                          <a:ea typeface="+mn-ea"/>
                          <a:cs typeface="Arial" pitchFamily="34" charset="0"/>
                        </a:rPr>
                        <a:t>Other</a:t>
                      </a:r>
                    </a:p>
                  </a:txBody>
                  <a:tcPr marL="46012" marR="46012" marT="25718" marB="25718" vert="vert270" anchor="ctr" horzOverflow="overflow">
                    <a:lnL w="6350" cap="flat" cmpd="sng" algn="ctr">
                      <a:solidFill>
                        <a:schemeClr val="bg1"/>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98C6EA"/>
                    </a:solidFill>
                  </a:tcPr>
                </a:tc>
              </a:tr>
              <a:tr h="145733">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US" sz="1000" b="1" i="0" u="none" strike="noStrike" cap="none" normalizeH="0" baseline="0" noProof="0" dirty="0" smtClean="0">
                          <a:ln>
                            <a:noFill/>
                          </a:ln>
                          <a:solidFill>
                            <a:srgbClr val="00257A"/>
                          </a:solidFill>
                          <a:effectLst/>
                          <a:latin typeface="+mn-lt"/>
                          <a:cs typeface="Arial" pitchFamily="34" charset="0"/>
                        </a:rPr>
                        <a:t>Country A</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Entity A</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Country B</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r>
              <a:tr h="145733">
                <a:tc>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US" sz="1000" b="1" i="0" u="none" strike="noStrike" cap="none" normalizeH="0" baseline="0" noProof="0" dirty="0" smtClean="0">
                        <a:ln>
                          <a:noFill/>
                        </a:ln>
                        <a:solidFill>
                          <a:srgbClr val="00257A"/>
                        </a:solidFill>
                        <a:effectLst/>
                        <a:latin typeface="+mn-lt"/>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Entity B</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r>
              <a:tr h="145733">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nl-NL" sz="1000" b="1" i="0" u="none" strike="noStrike" cap="none" normalizeH="0" baseline="0" noProof="0" dirty="0" smtClean="0">
                          <a:ln>
                            <a:noFill/>
                          </a:ln>
                          <a:solidFill>
                            <a:srgbClr val="00257A"/>
                          </a:solidFill>
                          <a:effectLst/>
                          <a:latin typeface="+mn-lt"/>
                          <a:cs typeface="Arial" pitchFamily="34" charset="0"/>
                        </a:rPr>
                        <a:t>Country B</a:t>
                      </a:r>
                      <a:endParaRPr kumimoji="0" lang="en-US" sz="1000" b="1" i="0" u="none" strike="noStrike" cap="none" normalizeH="0" baseline="0" noProof="0" dirty="0" smtClean="0">
                        <a:ln>
                          <a:noFill/>
                        </a:ln>
                        <a:solidFill>
                          <a:srgbClr val="00257A"/>
                        </a:solidFill>
                        <a:effectLst/>
                        <a:latin typeface="+mn-lt"/>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nl-NL" sz="1000" b="0" i="0" u="none" strike="noStrike" kern="1200" cap="none" spc="0" normalizeH="0" baseline="0" noProof="0" dirty="0" err="1" smtClean="0">
                          <a:ln>
                            <a:noFill/>
                          </a:ln>
                          <a:solidFill>
                            <a:srgbClr val="00257A"/>
                          </a:solidFill>
                          <a:effectLst/>
                          <a:uLnTx/>
                          <a:uFillTx/>
                          <a:latin typeface="+mn-lt"/>
                          <a:ea typeface="+mn-ea"/>
                          <a:cs typeface="Arial" pitchFamily="34" charset="0"/>
                        </a:rPr>
                        <a:t>Entity</a:t>
                      </a:r>
                      <a:r>
                        <a:rPr kumimoji="0" lang="nl-NL" sz="1000" b="0" i="0" u="none" strike="noStrike" kern="1200" cap="none" spc="0" normalizeH="0" baseline="0" noProof="0" dirty="0" smtClean="0">
                          <a:ln>
                            <a:noFill/>
                          </a:ln>
                          <a:solidFill>
                            <a:srgbClr val="00257A"/>
                          </a:solidFill>
                          <a:effectLst/>
                          <a:uLnTx/>
                          <a:uFillTx/>
                          <a:latin typeface="+mn-lt"/>
                          <a:ea typeface="+mn-ea"/>
                          <a:cs typeface="Arial" pitchFamily="34" charset="0"/>
                        </a:rPr>
                        <a:t> A</a:t>
                      </a: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defRPr/>
                      </a:pPr>
                      <a:r>
                        <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rPr>
                        <a:t>√</a:t>
                      </a: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1000" b="0" i="0" u="none" strike="noStrike" kern="1200" cap="none" spc="0" normalizeH="0" baseline="0" noProof="0" dirty="0" smtClean="0">
                        <a:ln>
                          <a:noFill/>
                        </a:ln>
                        <a:solidFill>
                          <a:srgbClr val="00257A"/>
                        </a:solidFill>
                        <a:effectLst/>
                        <a:uLnTx/>
                        <a:uFillTx/>
                        <a:latin typeface="+mn-lt"/>
                        <a:ea typeface="+mn-ea"/>
                        <a:cs typeface="Arial" pitchFamily="34" charset="0"/>
                      </a:endParaRPr>
                    </a:p>
                  </a:txBody>
                  <a:tcPr marL="46012" marR="46012" marT="25718" marB="25718"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E5F2F4"/>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lstStyle/>
          <a:p>
            <a:r>
              <a:rPr lang="en-GB" sz="2000" dirty="0" smtClean="0"/>
              <a:t>BEPS 6: Treaty abuse</a:t>
            </a:r>
            <a:endParaRPr lang="en-GB" sz="2000" dirty="0"/>
          </a:p>
        </p:txBody>
      </p:sp>
      <p:graphicFrame>
        <p:nvGraphicFramePr>
          <p:cNvPr id="4" name="Table 3"/>
          <p:cNvGraphicFramePr>
            <a:graphicFrameLocks noGrp="1"/>
          </p:cNvGraphicFramePr>
          <p:nvPr/>
        </p:nvGraphicFramePr>
        <p:xfrm>
          <a:off x="251520" y="1096119"/>
          <a:ext cx="8325924" cy="2330726"/>
        </p:xfrm>
        <a:graphic>
          <a:graphicData uri="http://schemas.openxmlformats.org/drawingml/2006/table">
            <a:tbl>
              <a:tblPr firstRow="1" bandRow="1">
                <a:tableStyleId>{5C22544A-7EE6-4342-B048-85BDC9FD1C3A}</a:tableStyleId>
              </a:tblPr>
              <a:tblGrid>
                <a:gridCol w="900100"/>
                <a:gridCol w="3262862"/>
                <a:gridCol w="2081481"/>
                <a:gridCol w="2081481"/>
              </a:tblGrid>
              <a:tr h="508522">
                <a:tc>
                  <a:txBody>
                    <a:bodyPr/>
                    <a:lstStyle/>
                    <a:p>
                      <a:r>
                        <a:rPr lang="en-US" sz="1200" dirty="0" smtClean="0"/>
                        <a:t>OECD</a:t>
                      </a:r>
                      <a:endParaRPr lang="en-US" sz="1200" dirty="0"/>
                    </a:p>
                  </a:txBody>
                  <a:tcPr marT="34290" marB="34290">
                    <a:solidFill>
                      <a:schemeClr val="accent5"/>
                    </a:solidFill>
                  </a:tcPr>
                </a:tc>
                <a:tc>
                  <a:txBody>
                    <a:bodyPr/>
                    <a:lstStyle/>
                    <a:p>
                      <a:endParaRPr lang="en-US" sz="1200" i="1" dirty="0"/>
                    </a:p>
                  </a:txBody>
                  <a:tcPr marT="34290" marB="34290">
                    <a:solidFill>
                      <a:schemeClr val="accent5"/>
                    </a:solidFill>
                  </a:tcPr>
                </a:tc>
                <a:tc>
                  <a:txBody>
                    <a:bodyPr/>
                    <a:lstStyle/>
                    <a:p>
                      <a:r>
                        <a:rPr lang="en-US" sz="1200" dirty="0" smtClean="0"/>
                        <a:t>EU</a:t>
                      </a:r>
                      <a:endParaRPr lang="en-US" sz="1200" dirty="0"/>
                    </a:p>
                  </a:txBody>
                  <a:tcPr marT="34290" marB="34290">
                    <a:solidFill>
                      <a:schemeClr val="accent5"/>
                    </a:solidFill>
                  </a:tcPr>
                </a:tc>
                <a:tc>
                  <a:txBody>
                    <a:bodyPr/>
                    <a:lstStyle/>
                    <a:p>
                      <a:endParaRPr lang="en-US" sz="1200" dirty="0"/>
                    </a:p>
                  </a:txBody>
                  <a:tcPr marT="34290" marB="34290">
                    <a:solidFill>
                      <a:schemeClr val="accent5"/>
                    </a:solidFill>
                  </a:tcPr>
                </a:tc>
              </a:tr>
              <a:tr h="1822204">
                <a:tc>
                  <a:txBody>
                    <a:bodyPr/>
                    <a:lstStyle/>
                    <a:p>
                      <a:endParaRPr lang="en-US" sz="1200" b="0" i="0" dirty="0" smtClean="0"/>
                    </a:p>
                    <a:p>
                      <a:r>
                        <a:rPr lang="en-US" sz="1200" b="0" i="0" dirty="0" smtClean="0"/>
                        <a:t>BEPS</a:t>
                      </a:r>
                      <a:endParaRPr lang="en-US" sz="1200" b="0" i="0" dirty="0"/>
                    </a:p>
                  </a:txBody>
                  <a:tcPr marT="34290" marB="34290">
                    <a:solidFill>
                      <a:schemeClr val="accent5">
                        <a:lumMod val="20000"/>
                        <a:lumOff val="80000"/>
                      </a:schemeClr>
                    </a:solidFill>
                  </a:tcPr>
                </a:tc>
                <a:tc>
                  <a:txBody>
                    <a:bodyPr/>
                    <a:lstStyle/>
                    <a:p>
                      <a:endParaRPr lang="en-US" sz="1200" b="1" i="0" dirty="0" smtClean="0"/>
                    </a:p>
                    <a:p>
                      <a:r>
                        <a:rPr lang="en-US" sz="1200" b="1" i="0" dirty="0" smtClean="0"/>
                        <a:t>Action 6: </a:t>
                      </a:r>
                    </a:p>
                    <a:p>
                      <a:endParaRPr kumimoji="0" lang="en-US" sz="1200" b="1" i="0" u="none" strike="noStrike" kern="0" cap="none" spc="0" normalizeH="0" baseline="0" noProof="0" dirty="0" smtClean="0">
                        <a:ln>
                          <a:noFill/>
                        </a:ln>
                        <a:solidFill>
                          <a:schemeClr val="tx1"/>
                        </a:solidFill>
                        <a:effectLst/>
                        <a:uLnTx/>
                        <a:uFillTx/>
                        <a:latin typeface="+mn-lt"/>
                        <a:ea typeface="+mn-ea"/>
                        <a:cs typeface="Calibri" pitchFamily="34" charset="0"/>
                      </a:endParaRPr>
                    </a:p>
                    <a:p>
                      <a:r>
                        <a:rPr kumimoji="0" lang="en-US" sz="1200" b="0" i="0" u="none" strike="noStrike" kern="0" cap="none" spc="0" normalizeH="0" baseline="0" noProof="0" dirty="0" smtClean="0">
                          <a:ln>
                            <a:noFill/>
                          </a:ln>
                          <a:solidFill>
                            <a:schemeClr val="tx1"/>
                          </a:solidFill>
                          <a:effectLst/>
                          <a:uLnTx/>
                          <a:uFillTx/>
                          <a:latin typeface="+mn-lt"/>
                          <a:ea typeface="+mn-ea"/>
                          <a:cs typeface="Calibri" pitchFamily="34" charset="0"/>
                        </a:rPr>
                        <a:t>Preventing the granting of treaty benefits in inappropriate circumstances</a:t>
                      </a:r>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EU</a:t>
                      </a:r>
                      <a:r>
                        <a:rPr lang="en-US" sz="1200" b="0" i="0" baseline="0" dirty="0" smtClean="0"/>
                        <a:t> court of justice</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Abusive: ‘wholly</a:t>
                      </a:r>
                      <a:r>
                        <a:rPr lang="en-US" sz="1200" b="0" i="0" baseline="0" dirty="0" smtClean="0"/>
                        <a:t> artificial’</a:t>
                      </a:r>
                      <a:endParaRPr lang="en-US" sz="1200" b="0" i="0" dirty="0" smtClean="0"/>
                    </a:p>
                  </a:txBody>
                  <a:tcPr marT="34290" marB="34290">
                    <a:solidFill>
                      <a:schemeClr val="accent5">
                        <a:lumMod val="20000"/>
                        <a:lumOff val="80000"/>
                      </a:scheme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1800" dirty="0" smtClean="0">
                <a:solidFill>
                  <a:srgbClr val="FFFFFF"/>
                </a:solidFill>
              </a:rPr>
              <a:t>Base </a:t>
            </a:r>
            <a:r>
              <a:rPr lang="nl-NL" sz="1800" dirty="0" err="1" smtClean="0">
                <a:solidFill>
                  <a:srgbClr val="FFFFFF"/>
                </a:solidFill>
              </a:rPr>
              <a:t>Erosion</a:t>
            </a:r>
            <a:r>
              <a:rPr lang="nl-NL" sz="1800" dirty="0" smtClean="0">
                <a:solidFill>
                  <a:srgbClr val="FFFFFF"/>
                </a:solidFill>
              </a:rPr>
              <a:t> – </a:t>
            </a:r>
            <a:r>
              <a:rPr lang="nl-NL" sz="1800" dirty="0" err="1" smtClean="0">
                <a:solidFill>
                  <a:srgbClr val="FFFFFF"/>
                </a:solidFill>
              </a:rPr>
              <a:t>An</a:t>
            </a:r>
            <a:r>
              <a:rPr lang="nl-NL" sz="1800" dirty="0" smtClean="0">
                <a:solidFill>
                  <a:srgbClr val="FFFFFF"/>
                </a:solidFill>
              </a:rPr>
              <a:t> </a:t>
            </a:r>
            <a:r>
              <a:rPr lang="nl-NL" sz="1800" dirty="0" err="1" smtClean="0">
                <a:solidFill>
                  <a:srgbClr val="FFFFFF"/>
                </a:solidFill>
              </a:rPr>
              <a:t>Example</a:t>
            </a:r>
            <a:r>
              <a:rPr lang="nl-NL" sz="1800" dirty="0" smtClean="0">
                <a:solidFill>
                  <a:srgbClr val="FFFFFF"/>
                </a:solidFill>
              </a:rPr>
              <a:t>: </a:t>
            </a:r>
            <a:r>
              <a:rPr lang="nl-NL" sz="1800" dirty="0" err="1" smtClean="0">
                <a:solidFill>
                  <a:srgbClr val="FFFFFF"/>
                </a:solidFill>
              </a:rPr>
              <a:t>Treaty</a:t>
            </a:r>
            <a:r>
              <a:rPr lang="nl-NL" sz="1800" dirty="0" smtClean="0">
                <a:solidFill>
                  <a:srgbClr val="FFFFFF"/>
                </a:solidFill>
              </a:rPr>
              <a:t> </a:t>
            </a:r>
            <a:r>
              <a:rPr lang="nl-NL" sz="1800" dirty="0" err="1" smtClean="0">
                <a:solidFill>
                  <a:srgbClr val="FFFFFF"/>
                </a:solidFill>
              </a:rPr>
              <a:t>Shopping</a:t>
            </a:r>
            <a:endParaRPr lang="en-US" sz="2400" dirty="0"/>
          </a:p>
        </p:txBody>
      </p:sp>
      <p:cxnSp>
        <p:nvCxnSpPr>
          <p:cNvPr id="24" name="Straight Connector 23"/>
          <p:cNvCxnSpPr/>
          <p:nvPr/>
        </p:nvCxnSpPr>
        <p:spPr>
          <a:xfrm>
            <a:off x="4256965" y="897564"/>
            <a:ext cx="0" cy="3240360"/>
          </a:xfrm>
          <a:prstGeom prst="line">
            <a:avLst/>
          </a:prstGeom>
          <a:ln/>
        </p:spPr>
        <p:style>
          <a:lnRef idx="2">
            <a:schemeClr val="accent4"/>
          </a:lnRef>
          <a:fillRef idx="1">
            <a:schemeClr val="lt1"/>
          </a:fillRef>
          <a:effectRef idx="0">
            <a:schemeClr val="accent4"/>
          </a:effectRef>
          <a:fontRef idx="minor">
            <a:schemeClr val="dk1"/>
          </a:fontRef>
        </p:style>
      </p:cxnSp>
      <p:cxnSp>
        <p:nvCxnSpPr>
          <p:cNvPr id="26" name="Straight Connector 25"/>
          <p:cNvCxnSpPr/>
          <p:nvPr/>
        </p:nvCxnSpPr>
        <p:spPr>
          <a:xfrm>
            <a:off x="2267744" y="1923678"/>
            <a:ext cx="0" cy="1242138"/>
          </a:xfrm>
          <a:prstGeom prst="line">
            <a:avLst/>
          </a:prstGeom>
          <a:ln/>
        </p:spPr>
        <p:style>
          <a:lnRef idx="2">
            <a:schemeClr val="accent4"/>
          </a:lnRef>
          <a:fillRef idx="1">
            <a:schemeClr val="lt1"/>
          </a:fillRef>
          <a:effectRef idx="0">
            <a:schemeClr val="accent4"/>
          </a:effectRef>
          <a:fontRef idx="minor">
            <a:schemeClr val="dk1"/>
          </a:fontRef>
        </p:style>
      </p:cxnSp>
      <p:cxnSp>
        <p:nvCxnSpPr>
          <p:cNvPr id="28" name="Straight Connector 27"/>
          <p:cNvCxnSpPr/>
          <p:nvPr/>
        </p:nvCxnSpPr>
        <p:spPr>
          <a:xfrm>
            <a:off x="611560" y="2463738"/>
            <a:ext cx="3384376" cy="0"/>
          </a:xfrm>
          <a:prstGeom prst="line">
            <a:avLst/>
          </a:prstGeom>
          <a:ln/>
        </p:spPr>
        <p:style>
          <a:lnRef idx="2">
            <a:schemeClr val="accent4"/>
          </a:lnRef>
          <a:fillRef idx="1">
            <a:schemeClr val="lt1"/>
          </a:fillRef>
          <a:effectRef idx="0">
            <a:schemeClr val="accent4"/>
          </a:effectRef>
          <a:fontRef idx="minor">
            <a:schemeClr val="dk1"/>
          </a:fontRef>
        </p:style>
      </p:cxnSp>
      <p:sp>
        <p:nvSpPr>
          <p:cNvPr id="32" name="TextBox 31"/>
          <p:cNvSpPr txBox="1"/>
          <p:nvPr/>
        </p:nvSpPr>
        <p:spPr>
          <a:xfrm>
            <a:off x="2744797" y="2415828"/>
            <a:ext cx="1872208" cy="707886"/>
          </a:xfrm>
          <a:prstGeom prst="rect">
            <a:avLst/>
          </a:prstGeom>
          <a:noFill/>
        </p:spPr>
        <p:txBody>
          <a:bodyPr wrap="square" rtlCol="0">
            <a:spAutoFit/>
          </a:bodyPr>
          <a:lstStyle/>
          <a:p>
            <a:r>
              <a:rPr lang="nl-NL" sz="1000" b="1" dirty="0">
                <a:solidFill>
                  <a:srgbClr val="000000"/>
                </a:solidFill>
              </a:rPr>
              <a:t>Dividend</a:t>
            </a:r>
          </a:p>
          <a:p>
            <a:r>
              <a:rPr lang="nl-NL" sz="1000" b="1" dirty="0">
                <a:solidFill>
                  <a:srgbClr val="000000"/>
                </a:solidFill>
              </a:rPr>
              <a:t>Interest</a:t>
            </a:r>
            <a:br>
              <a:rPr lang="nl-NL" sz="1000" b="1" dirty="0">
                <a:solidFill>
                  <a:srgbClr val="000000"/>
                </a:solidFill>
              </a:rPr>
            </a:br>
            <a:r>
              <a:rPr lang="nl-NL" sz="1000" b="1" dirty="0" err="1">
                <a:solidFill>
                  <a:srgbClr val="000000"/>
                </a:solidFill>
              </a:rPr>
              <a:t>Royalties</a:t>
            </a:r>
            <a:r>
              <a:rPr lang="nl-NL" sz="1000" b="1" dirty="0">
                <a:solidFill>
                  <a:srgbClr val="000000"/>
                </a:solidFill>
              </a:rPr>
              <a:t/>
            </a:r>
            <a:br>
              <a:rPr lang="nl-NL" sz="1000" b="1" dirty="0">
                <a:solidFill>
                  <a:srgbClr val="000000"/>
                </a:solidFill>
              </a:rPr>
            </a:br>
            <a:r>
              <a:rPr lang="nl-NL" sz="1000" b="1" dirty="0">
                <a:solidFill>
                  <a:srgbClr val="000000"/>
                </a:solidFill>
              </a:rPr>
              <a:t>WHT  (20, 25, 30%)</a:t>
            </a:r>
            <a:endParaRPr lang="en-US" sz="1000" b="1" dirty="0">
              <a:solidFill>
                <a:srgbClr val="000000"/>
              </a:solidFill>
            </a:endParaRPr>
          </a:p>
        </p:txBody>
      </p:sp>
      <p:sp>
        <p:nvSpPr>
          <p:cNvPr id="55" name="Up Arrow 54"/>
          <p:cNvSpPr/>
          <p:nvPr/>
        </p:nvSpPr>
        <p:spPr>
          <a:xfrm flipH="1">
            <a:off x="2555777" y="2139702"/>
            <a:ext cx="242313" cy="594066"/>
          </a:xfrm>
          <a:prstGeom prst="upArrow">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FFFFFF"/>
              </a:solidFill>
            </a:endParaRPr>
          </a:p>
        </p:txBody>
      </p:sp>
      <p:sp>
        <p:nvSpPr>
          <p:cNvPr id="56" name="Rounded Rectangle 55"/>
          <p:cNvSpPr/>
          <p:nvPr/>
        </p:nvSpPr>
        <p:spPr>
          <a:xfrm>
            <a:off x="1043608" y="1113588"/>
            <a:ext cx="2448272" cy="81009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b="1" dirty="0" smtClean="0">
                <a:solidFill>
                  <a:srgbClr val="FFFFFF"/>
                </a:solidFill>
              </a:rPr>
              <a:t>Country R</a:t>
            </a:r>
          </a:p>
          <a:p>
            <a:pPr algn="ctr"/>
            <a:r>
              <a:rPr lang="nl-NL" sz="1200" b="1" dirty="0" smtClean="0">
                <a:solidFill>
                  <a:srgbClr val="FFFFFF"/>
                </a:solidFill>
              </a:rPr>
              <a:t>Top </a:t>
            </a:r>
            <a:r>
              <a:rPr lang="nl-NL" sz="1200" b="1" dirty="0">
                <a:solidFill>
                  <a:srgbClr val="FFFFFF"/>
                </a:solidFill>
              </a:rPr>
              <a:t>Co</a:t>
            </a:r>
            <a:endParaRPr lang="en-US" sz="1200" b="1" dirty="0">
              <a:solidFill>
                <a:srgbClr val="FFFFFF"/>
              </a:solidFill>
            </a:endParaRPr>
          </a:p>
        </p:txBody>
      </p:sp>
      <p:sp>
        <p:nvSpPr>
          <p:cNvPr id="57" name="Rounded Rectangle 56"/>
          <p:cNvSpPr/>
          <p:nvPr/>
        </p:nvSpPr>
        <p:spPr>
          <a:xfrm>
            <a:off x="971600" y="3165816"/>
            <a:ext cx="2448272" cy="81009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b="1" dirty="0" smtClean="0">
                <a:solidFill>
                  <a:srgbClr val="FFFFFF"/>
                </a:solidFill>
              </a:rPr>
              <a:t>Country S</a:t>
            </a:r>
          </a:p>
          <a:p>
            <a:pPr algn="ctr"/>
            <a:r>
              <a:rPr lang="nl-NL" sz="1200" b="1" dirty="0" smtClean="0">
                <a:solidFill>
                  <a:srgbClr val="FFFFFF"/>
                </a:solidFill>
              </a:rPr>
              <a:t>Op </a:t>
            </a:r>
            <a:r>
              <a:rPr lang="nl-NL" sz="1200" b="1" dirty="0">
                <a:solidFill>
                  <a:srgbClr val="FFFFFF"/>
                </a:solidFill>
              </a:rPr>
              <a:t>Co</a:t>
            </a:r>
            <a:endParaRPr lang="en-US" sz="1200" b="1" dirty="0">
              <a:solidFill>
                <a:srgbClr val="FFFFFF"/>
              </a:solidFill>
            </a:endParaRPr>
          </a:p>
        </p:txBody>
      </p:sp>
      <p:sp>
        <p:nvSpPr>
          <p:cNvPr id="58" name="Rounded Rectangle 57"/>
          <p:cNvSpPr/>
          <p:nvPr/>
        </p:nvSpPr>
        <p:spPr>
          <a:xfrm>
            <a:off x="5193069" y="2211710"/>
            <a:ext cx="2016224" cy="59406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err="1" smtClean="0">
                <a:solidFill>
                  <a:srgbClr val="FFFFFF"/>
                </a:solidFill>
              </a:rPr>
              <a:t>Intermediate</a:t>
            </a:r>
            <a:r>
              <a:rPr lang="nl-NL" sz="1200" b="1" dirty="0" smtClean="0">
                <a:solidFill>
                  <a:srgbClr val="FFFFFF"/>
                </a:solidFill>
              </a:rPr>
              <a:t> </a:t>
            </a:r>
            <a:r>
              <a:rPr lang="nl-NL" sz="1200" b="1" dirty="0">
                <a:solidFill>
                  <a:srgbClr val="FFFFFF"/>
                </a:solidFill>
              </a:rPr>
              <a:t>Co</a:t>
            </a:r>
            <a:endParaRPr lang="en-US" sz="1200" b="1" dirty="0">
              <a:solidFill>
                <a:srgbClr val="FFFFFF"/>
              </a:solidFill>
            </a:endParaRPr>
          </a:p>
        </p:txBody>
      </p:sp>
      <p:sp>
        <p:nvSpPr>
          <p:cNvPr id="59" name="Rounded Rectangle 58"/>
          <p:cNvSpPr/>
          <p:nvPr/>
        </p:nvSpPr>
        <p:spPr>
          <a:xfrm>
            <a:off x="5193069" y="1041580"/>
            <a:ext cx="2016224" cy="594066"/>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b="1" dirty="0" smtClean="0">
                <a:solidFill>
                  <a:srgbClr val="FFFFFF"/>
                </a:solidFill>
              </a:rPr>
              <a:t>Country R</a:t>
            </a:r>
          </a:p>
          <a:p>
            <a:pPr algn="ctr"/>
            <a:r>
              <a:rPr lang="nl-NL" sz="1200" b="1" dirty="0" smtClean="0">
                <a:solidFill>
                  <a:srgbClr val="FFFFFF"/>
                </a:solidFill>
              </a:rPr>
              <a:t>Top </a:t>
            </a:r>
            <a:r>
              <a:rPr lang="nl-NL" sz="1200" b="1" dirty="0">
                <a:solidFill>
                  <a:srgbClr val="FFFFFF"/>
                </a:solidFill>
              </a:rPr>
              <a:t>Co</a:t>
            </a:r>
            <a:endParaRPr lang="en-US" sz="1200" b="1" dirty="0">
              <a:solidFill>
                <a:srgbClr val="FFFFFF"/>
              </a:solidFill>
            </a:endParaRPr>
          </a:p>
        </p:txBody>
      </p:sp>
      <p:cxnSp>
        <p:nvCxnSpPr>
          <p:cNvPr id="60" name="Straight Connector 59"/>
          <p:cNvCxnSpPr/>
          <p:nvPr/>
        </p:nvCxnSpPr>
        <p:spPr>
          <a:xfrm>
            <a:off x="4761021" y="1806665"/>
            <a:ext cx="3384376" cy="0"/>
          </a:xfrm>
          <a:prstGeom prst="line">
            <a:avLst/>
          </a:prstGeom>
          <a:ln/>
        </p:spPr>
        <p:style>
          <a:lnRef idx="2">
            <a:schemeClr val="accent4"/>
          </a:lnRef>
          <a:fillRef idx="1">
            <a:schemeClr val="lt1"/>
          </a:fillRef>
          <a:effectRef idx="0">
            <a:schemeClr val="accent4"/>
          </a:effectRef>
          <a:fontRef idx="minor">
            <a:schemeClr val="dk1"/>
          </a:fontRef>
        </p:style>
      </p:cxnSp>
      <p:sp>
        <p:nvSpPr>
          <p:cNvPr id="61" name="Up Arrow 60"/>
          <p:cNvSpPr/>
          <p:nvPr/>
        </p:nvSpPr>
        <p:spPr>
          <a:xfrm flipH="1">
            <a:off x="6849254" y="1671650"/>
            <a:ext cx="144017" cy="162018"/>
          </a:xfrm>
          <a:prstGeom prst="upArrow">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FFFFFF"/>
              </a:solidFill>
            </a:endParaRPr>
          </a:p>
        </p:txBody>
      </p:sp>
      <p:sp>
        <p:nvSpPr>
          <p:cNvPr id="62" name="TextBox 61"/>
          <p:cNvSpPr txBox="1"/>
          <p:nvPr/>
        </p:nvSpPr>
        <p:spPr>
          <a:xfrm>
            <a:off x="6372200" y="1536635"/>
            <a:ext cx="2637293" cy="707886"/>
          </a:xfrm>
          <a:prstGeom prst="rect">
            <a:avLst/>
          </a:prstGeom>
          <a:noFill/>
        </p:spPr>
        <p:txBody>
          <a:bodyPr wrap="square" rtlCol="0">
            <a:spAutoFit/>
          </a:bodyPr>
          <a:lstStyle/>
          <a:p>
            <a:endParaRPr lang="nl-NL" sz="1000" dirty="0" smtClean="0">
              <a:solidFill>
                <a:srgbClr val="000000"/>
              </a:solidFill>
            </a:endParaRPr>
          </a:p>
          <a:p>
            <a:endParaRPr lang="nl-NL" sz="1000" dirty="0" smtClean="0">
              <a:solidFill>
                <a:srgbClr val="000000"/>
              </a:solidFill>
            </a:endParaRPr>
          </a:p>
          <a:p>
            <a:r>
              <a:rPr lang="nl-NL" sz="1000" b="1" dirty="0" smtClean="0">
                <a:solidFill>
                  <a:srgbClr val="000000"/>
                </a:solidFill>
              </a:rPr>
              <a:t>Dividend</a:t>
            </a:r>
            <a:r>
              <a:rPr lang="nl-NL" sz="1000" b="1" dirty="0" smtClean="0">
                <a:solidFill>
                  <a:srgbClr val="000000"/>
                </a:solidFill>
                <a:sym typeface="Wingdings"/>
              </a:rPr>
              <a:t> WHT </a:t>
            </a:r>
            <a:r>
              <a:rPr lang="nl-NL" sz="1000" b="1" dirty="0">
                <a:solidFill>
                  <a:srgbClr val="000000"/>
                </a:solidFill>
                <a:sym typeface="Wingdings"/>
              </a:rPr>
              <a:t>(0, 5, 10</a:t>
            </a:r>
            <a:r>
              <a:rPr lang="nl-NL" sz="1000" b="1" dirty="0" smtClean="0">
                <a:solidFill>
                  <a:srgbClr val="000000"/>
                </a:solidFill>
                <a:sym typeface="Wingdings"/>
              </a:rPr>
              <a:t>%)</a:t>
            </a:r>
            <a:r>
              <a:rPr lang="nl-NL" sz="1000" b="1" dirty="0" smtClean="0">
                <a:solidFill>
                  <a:srgbClr val="000000"/>
                </a:solidFill>
              </a:rPr>
              <a:t> </a:t>
            </a:r>
            <a:endParaRPr lang="nl-NL" sz="1000" b="1" dirty="0">
              <a:solidFill>
                <a:srgbClr val="000000"/>
              </a:solidFill>
            </a:endParaRPr>
          </a:p>
          <a:p>
            <a:r>
              <a:rPr lang="nl-NL" sz="1000" b="1" dirty="0" smtClean="0">
                <a:solidFill>
                  <a:srgbClr val="000000"/>
                </a:solidFill>
              </a:rPr>
              <a:t>Interest/ </a:t>
            </a:r>
            <a:r>
              <a:rPr lang="nl-NL" sz="1000" b="1" dirty="0" err="1" smtClean="0">
                <a:solidFill>
                  <a:srgbClr val="000000"/>
                </a:solidFill>
              </a:rPr>
              <a:t>Royalties</a:t>
            </a:r>
            <a:r>
              <a:rPr lang="nl-NL" sz="1000" b="1" dirty="0" smtClean="0">
                <a:solidFill>
                  <a:srgbClr val="000000"/>
                </a:solidFill>
              </a:rPr>
              <a:t>  No </a:t>
            </a:r>
            <a:r>
              <a:rPr lang="nl-NL" sz="1000" b="1" dirty="0">
                <a:solidFill>
                  <a:srgbClr val="000000"/>
                </a:solidFill>
              </a:rPr>
              <a:t>WHT</a:t>
            </a:r>
            <a:endParaRPr lang="en-US" sz="1000" b="1" dirty="0">
              <a:solidFill>
                <a:srgbClr val="000000"/>
              </a:solidFill>
            </a:endParaRPr>
          </a:p>
        </p:txBody>
      </p:sp>
      <p:sp>
        <p:nvSpPr>
          <p:cNvPr id="25" name="TextBox 24"/>
          <p:cNvSpPr txBox="1"/>
          <p:nvPr/>
        </p:nvSpPr>
        <p:spPr>
          <a:xfrm>
            <a:off x="107504" y="2015429"/>
            <a:ext cx="1944216" cy="553998"/>
          </a:xfrm>
          <a:prstGeom prst="rect">
            <a:avLst/>
          </a:prstGeom>
          <a:noFill/>
        </p:spPr>
        <p:txBody>
          <a:bodyPr wrap="square" rtlCol="0">
            <a:spAutoFit/>
          </a:bodyPr>
          <a:lstStyle/>
          <a:p>
            <a:r>
              <a:rPr lang="nl-NL" sz="1000" b="1" dirty="0">
                <a:solidFill>
                  <a:srgbClr val="000000"/>
                </a:solidFill>
              </a:rPr>
              <a:t>No </a:t>
            </a:r>
            <a:r>
              <a:rPr lang="nl-NL" sz="1000" b="1" dirty="0" err="1">
                <a:solidFill>
                  <a:srgbClr val="000000"/>
                </a:solidFill>
              </a:rPr>
              <a:t>tax</a:t>
            </a:r>
            <a:r>
              <a:rPr lang="nl-NL" sz="1000" b="1" dirty="0">
                <a:solidFill>
                  <a:srgbClr val="000000"/>
                </a:solidFill>
              </a:rPr>
              <a:t> </a:t>
            </a:r>
            <a:r>
              <a:rPr lang="nl-NL" sz="1000" b="1" dirty="0" err="1">
                <a:solidFill>
                  <a:srgbClr val="000000"/>
                </a:solidFill>
              </a:rPr>
              <a:t>treaty</a:t>
            </a:r>
            <a:r>
              <a:rPr lang="nl-NL" sz="1000" b="1" dirty="0">
                <a:solidFill>
                  <a:srgbClr val="000000"/>
                </a:solidFill>
              </a:rPr>
              <a:t> </a:t>
            </a:r>
            <a:r>
              <a:rPr lang="nl-NL" sz="1000" b="1" dirty="0" err="1">
                <a:solidFill>
                  <a:srgbClr val="000000"/>
                </a:solidFill>
              </a:rPr>
              <a:t>or</a:t>
            </a:r>
            <a:endParaRPr lang="nl-NL" sz="1000" b="1" dirty="0">
              <a:solidFill>
                <a:srgbClr val="000000"/>
              </a:solidFill>
            </a:endParaRPr>
          </a:p>
          <a:p>
            <a:r>
              <a:rPr lang="nl-NL" sz="1000" b="1" dirty="0" err="1" smtClean="0">
                <a:solidFill>
                  <a:srgbClr val="000000"/>
                </a:solidFill>
              </a:rPr>
              <a:t>sub-optimal</a:t>
            </a:r>
            <a:r>
              <a:rPr lang="nl-NL" sz="1000" b="1" dirty="0" smtClean="0">
                <a:solidFill>
                  <a:srgbClr val="000000"/>
                </a:solidFill>
              </a:rPr>
              <a:t> </a:t>
            </a:r>
            <a:r>
              <a:rPr lang="nl-NL" sz="1000" b="1" dirty="0" err="1">
                <a:solidFill>
                  <a:srgbClr val="000000"/>
                </a:solidFill>
              </a:rPr>
              <a:t>tax</a:t>
            </a:r>
            <a:r>
              <a:rPr lang="nl-NL" sz="1000" b="1" dirty="0">
                <a:solidFill>
                  <a:srgbClr val="000000"/>
                </a:solidFill>
              </a:rPr>
              <a:t> </a:t>
            </a:r>
            <a:r>
              <a:rPr lang="nl-NL" sz="1000" b="1" dirty="0" err="1">
                <a:solidFill>
                  <a:srgbClr val="000000"/>
                </a:solidFill>
              </a:rPr>
              <a:t>treaty</a:t>
            </a:r>
            <a:endParaRPr lang="nl-NL" sz="1000" b="1" dirty="0">
              <a:solidFill>
                <a:srgbClr val="000000"/>
              </a:solidFill>
            </a:endParaRPr>
          </a:p>
          <a:p>
            <a:endParaRPr lang="en-US" sz="1000" b="1" dirty="0">
              <a:solidFill>
                <a:srgbClr val="000000"/>
              </a:solidFill>
            </a:endParaRPr>
          </a:p>
        </p:txBody>
      </p:sp>
      <p:sp>
        <p:nvSpPr>
          <p:cNvPr id="27" name="Rounded Rectangle 26"/>
          <p:cNvSpPr/>
          <p:nvPr/>
        </p:nvSpPr>
        <p:spPr>
          <a:xfrm>
            <a:off x="5193069" y="3327834"/>
            <a:ext cx="2016224" cy="594066"/>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b="1" dirty="0" smtClean="0">
                <a:solidFill>
                  <a:srgbClr val="FFFFFF"/>
                </a:solidFill>
              </a:rPr>
              <a:t>Country S</a:t>
            </a:r>
          </a:p>
          <a:p>
            <a:pPr algn="ctr"/>
            <a:r>
              <a:rPr lang="nl-NL" sz="1200" b="1" dirty="0" smtClean="0">
                <a:solidFill>
                  <a:srgbClr val="FFFFFF"/>
                </a:solidFill>
              </a:rPr>
              <a:t>Op </a:t>
            </a:r>
            <a:r>
              <a:rPr lang="nl-NL" sz="1200" b="1" dirty="0">
                <a:solidFill>
                  <a:srgbClr val="FFFFFF"/>
                </a:solidFill>
              </a:rPr>
              <a:t>Co</a:t>
            </a:r>
            <a:endParaRPr lang="en-US" sz="1200" b="1" dirty="0">
              <a:solidFill>
                <a:srgbClr val="FFFFFF"/>
              </a:solidFill>
            </a:endParaRPr>
          </a:p>
        </p:txBody>
      </p:sp>
      <p:cxnSp>
        <p:nvCxnSpPr>
          <p:cNvPr id="29" name="Straight Connector 28"/>
          <p:cNvCxnSpPr/>
          <p:nvPr/>
        </p:nvCxnSpPr>
        <p:spPr>
          <a:xfrm>
            <a:off x="4761021" y="2886785"/>
            <a:ext cx="3384376" cy="0"/>
          </a:xfrm>
          <a:prstGeom prst="line">
            <a:avLst/>
          </a:prstGeom>
          <a:ln/>
        </p:spPr>
        <p:style>
          <a:lnRef idx="2">
            <a:schemeClr val="accent4"/>
          </a:lnRef>
          <a:fillRef idx="1">
            <a:schemeClr val="lt1"/>
          </a:fillRef>
          <a:effectRef idx="0">
            <a:schemeClr val="accent4"/>
          </a:effectRef>
          <a:fontRef idx="minor">
            <a:schemeClr val="dk1"/>
          </a:fontRef>
        </p:style>
      </p:cxnSp>
      <p:sp>
        <p:nvSpPr>
          <p:cNvPr id="36" name="TextBox 35"/>
          <p:cNvSpPr txBox="1"/>
          <p:nvPr/>
        </p:nvSpPr>
        <p:spPr>
          <a:xfrm>
            <a:off x="6282190" y="2931790"/>
            <a:ext cx="2006715" cy="400110"/>
          </a:xfrm>
          <a:prstGeom prst="rect">
            <a:avLst/>
          </a:prstGeom>
          <a:noFill/>
        </p:spPr>
        <p:txBody>
          <a:bodyPr wrap="square" rtlCol="0">
            <a:spAutoFit/>
          </a:bodyPr>
          <a:lstStyle/>
          <a:p>
            <a:r>
              <a:rPr lang="nl-NL" sz="1000" b="1" dirty="0" smtClean="0">
                <a:solidFill>
                  <a:srgbClr val="000000"/>
                </a:solidFill>
              </a:rPr>
              <a:t>Dividend/</a:t>
            </a:r>
            <a:r>
              <a:rPr lang="nl-NL" sz="1000" b="1" dirty="0" smtClean="0">
                <a:solidFill>
                  <a:srgbClr val="000000"/>
                </a:solidFill>
                <a:sym typeface="Wingdings"/>
              </a:rPr>
              <a:t>Interest/</a:t>
            </a:r>
            <a:r>
              <a:rPr lang="nl-NL" sz="1000" b="1" dirty="0" err="1" smtClean="0">
                <a:solidFill>
                  <a:srgbClr val="000000"/>
                </a:solidFill>
              </a:rPr>
              <a:t>Royalties</a:t>
            </a:r>
            <a:r>
              <a:rPr lang="nl-NL" sz="1000" b="1" dirty="0" smtClean="0">
                <a:solidFill>
                  <a:srgbClr val="000000"/>
                </a:solidFill>
              </a:rPr>
              <a:t> </a:t>
            </a:r>
            <a:r>
              <a:rPr lang="nl-NL" sz="1000" b="1" dirty="0">
                <a:solidFill>
                  <a:srgbClr val="000000"/>
                </a:solidFill>
              </a:rPr>
              <a:t/>
            </a:r>
            <a:br>
              <a:rPr lang="nl-NL" sz="1000" b="1" dirty="0">
                <a:solidFill>
                  <a:srgbClr val="000000"/>
                </a:solidFill>
              </a:rPr>
            </a:br>
            <a:r>
              <a:rPr lang="nl-NL" sz="1000" b="1" dirty="0" smtClean="0">
                <a:solidFill>
                  <a:srgbClr val="000000"/>
                </a:solidFill>
              </a:rPr>
              <a:t>WHT </a:t>
            </a:r>
            <a:r>
              <a:rPr lang="nl-NL" sz="1000" b="1" dirty="0">
                <a:solidFill>
                  <a:srgbClr val="000000"/>
                </a:solidFill>
              </a:rPr>
              <a:t>(0, 5, 10%)</a:t>
            </a:r>
            <a:endParaRPr lang="en-US" sz="1000" b="1" dirty="0">
              <a:solidFill>
                <a:srgbClr val="000000"/>
              </a:solidFill>
            </a:endParaRPr>
          </a:p>
        </p:txBody>
      </p:sp>
      <p:sp>
        <p:nvSpPr>
          <p:cNvPr id="37" name="Up Arrow 36"/>
          <p:cNvSpPr/>
          <p:nvPr/>
        </p:nvSpPr>
        <p:spPr>
          <a:xfrm flipH="1">
            <a:off x="6849254" y="2796775"/>
            <a:ext cx="144017" cy="162018"/>
          </a:xfrm>
          <a:prstGeom prst="upArrow">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FFFFFF"/>
              </a:solidFill>
            </a:endParaRPr>
          </a:p>
        </p:txBody>
      </p:sp>
      <p:cxnSp>
        <p:nvCxnSpPr>
          <p:cNvPr id="39" name="Straight Connector 38"/>
          <p:cNvCxnSpPr>
            <a:stCxn id="58" idx="2"/>
            <a:endCxn id="27" idx="0"/>
          </p:cNvCxnSpPr>
          <p:nvPr/>
        </p:nvCxnSpPr>
        <p:spPr>
          <a:xfrm>
            <a:off x="6201181" y="2805776"/>
            <a:ext cx="0" cy="522058"/>
          </a:xfrm>
          <a:prstGeom prst="line">
            <a:avLst/>
          </a:prstGeom>
          <a:ln/>
        </p:spPr>
        <p:style>
          <a:lnRef idx="2">
            <a:schemeClr val="accent4"/>
          </a:lnRef>
          <a:fillRef idx="1">
            <a:schemeClr val="lt1"/>
          </a:fillRef>
          <a:effectRef idx="0">
            <a:schemeClr val="accent4"/>
          </a:effectRef>
          <a:fontRef idx="minor">
            <a:schemeClr val="dk1"/>
          </a:fontRef>
        </p:style>
      </p:cxnSp>
      <p:cxnSp>
        <p:nvCxnSpPr>
          <p:cNvPr id="33" name="Straight Connector 38"/>
          <p:cNvCxnSpPr>
            <a:stCxn id="59" idx="2"/>
            <a:endCxn id="58" idx="0"/>
          </p:cNvCxnSpPr>
          <p:nvPr/>
        </p:nvCxnSpPr>
        <p:spPr>
          <a:xfrm>
            <a:off x="6201181" y="1635646"/>
            <a:ext cx="0" cy="576064"/>
          </a:xfrm>
          <a:prstGeom prst="line">
            <a:avLst/>
          </a:prstGeom>
          <a:ln/>
        </p:spPr>
        <p:style>
          <a:lnRef idx="2">
            <a:schemeClr val="accent4"/>
          </a:lnRef>
          <a:fillRef idx="1">
            <a:schemeClr val="lt1"/>
          </a:fillRef>
          <a:effectRef idx="0">
            <a:schemeClr val="accent4"/>
          </a:effectRef>
          <a:fontRef idx="minor">
            <a:schemeClr val="dk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41480"/>
            <a:ext cx="8352928" cy="367550"/>
          </a:xfrm>
        </p:spPr>
        <p:txBody>
          <a:bodyPr>
            <a:noAutofit/>
          </a:bodyPr>
          <a:lstStyle/>
          <a:p>
            <a:r>
              <a:rPr lang="nl-NL" sz="1800" dirty="0" smtClean="0"/>
              <a:t>BEPS </a:t>
            </a:r>
            <a:r>
              <a:rPr lang="nl-NL" sz="1800" dirty="0" err="1" smtClean="0"/>
              <a:t>Action</a:t>
            </a:r>
            <a:r>
              <a:rPr lang="nl-NL" sz="1800" dirty="0" smtClean="0"/>
              <a:t> 6 </a:t>
            </a:r>
            <a:br>
              <a:rPr lang="nl-NL" sz="1800" dirty="0" smtClean="0"/>
            </a:br>
            <a:r>
              <a:rPr lang="nl-NL" sz="1800" dirty="0" err="1" smtClean="0"/>
              <a:t>Preventing</a:t>
            </a:r>
            <a:r>
              <a:rPr lang="nl-NL" sz="1800" dirty="0" smtClean="0"/>
              <a:t> the </a:t>
            </a:r>
            <a:r>
              <a:rPr lang="nl-NL" sz="1800" dirty="0" err="1" smtClean="0"/>
              <a:t>Granting</a:t>
            </a:r>
            <a:r>
              <a:rPr lang="nl-NL" sz="1800" dirty="0" smtClean="0"/>
              <a:t> of </a:t>
            </a:r>
            <a:r>
              <a:rPr lang="nl-NL" sz="1800" dirty="0" err="1" smtClean="0"/>
              <a:t>Treaty</a:t>
            </a:r>
            <a:r>
              <a:rPr lang="nl-NL" sz="1800" dirty="0" smtClean="0"/>
              <a:t> </a:t>
            </a:r>
            <a:r>
              <a:rPr lang="nl-NL" sz="1800" dirty="0" err="1" smtClean="0"/>
              <a:t>Benefits</a:t>
            </a:r>
            <a:r>
              <a:rPr lang="nl-NL" sz="1800" dirty="0" smtClean="0"/>
              <a:t> in </a:t>
            </a:r>
            <a:r>
              <a:rPr lang="nl-NL" sz="1800" dirty="0" err="1" smtClean="0"/>
              <a:t>Inappropriate</a:t>
            </a:r>
            <a:r>
              <a:rPr lang="nl-NL" sz="1800" dirty="0" smtClean="0"/>
              <a:t> </a:t>
            </a:r>
            <a:r>
              <a:rPr lang="nl-NL" sz="1800" dirty="0" err="1" smtClean="0"/>
              <a:t>Circumstances</a:t>
            </a:r>
            <a:endParaRPr lang="en-GB" sz="1800" dirty="0"/>
          </a:p>
        </p:txBody>
      </p:sp>
      <p:sp>
        <p:nvSpPr>
          <p:cNvPr id="8" name="Tijdelijke aanduiding voor tekst 7"/>
          <p:cNvSpPr>
            <a:spLocks noGrp="1"/>
          </p:cNvSpPr>
          <p:nvPr>
            <p:ph type="body" sz="quarter" idx="10"/>
          </p:nvPr>
        </p:nvSpPr>
        <p:spPr>
          <a:xfrm>
            <a:off x="179512" y="510521"/>
            <a:ext cx="8784976" cy="3996444"/>
          </a:xfrm>
        </p:spPr>
        <p:txBody>
          <a:bodyPr>
            <a:noAutofit/>
          </a:bodyPr>
          <a:lstStyle/>
          <a:p>
            <a:pPr marL="422175" lvl="1" indent="-180975">
              <a:lnSpc>
                <a:spcPct val="120000"/>
              </a:lnSpc>
              <a:buSzPct val="120000"/>
            </a:pPr>
            <a:endParaRPr lang="en-GB" sz="1400" dirty="0" smtClean="0"/>
          </a:p>
          <a:p>
            <a:pPr marL="422175" lvl="1" indent="-180975">
              <a:lnSpc>
                <a:spcPct val="120000"/>
              </a:lnSpc>
              <a:buSzPct val="120000"/>
            </a:pPr>
            <a:r>
              <a:rPr lang="en-GB" sz="1400" dirty="0" smtClean="0"/>
              <a:t>Limitation on Benefits (LOB) provision plus Principal Purpose Test (PPT), or</a:t>
            </a:r>
          </a:p>
          <a:p>
            <a:pPr marL="422175" lvl="1" indent="-180975">
              <a:lnSpc>
                <a:spcPct val="120000"/>
              </a:lnSpc>
              <a:buSzPct val="120000"/>
            </a:pPr>
            <a:r>
              <a:rPr lang="en-GB" sz="1400" dirty="0" smtClean="0"/>
              <a:t>PPT alone, or</a:t>
            </a:r>
          </a:p>
          <a:p>
            <a:pPr marL="422175" lvl="1" indent="-180975">
              <a:lnSpc>
                <a:spcPct val="120000"/>
              </a:lnSpc>
              <a:buSzPct val="120000"/>
            </a:pPr>
            <a:r>
              <a:rPr lang="en-GB" sz="1400" dirty="0" smtClean="0"/>
              <a:t>LOB </a:t>
            </a:r>
            <a:r>
              <a:rPr lang="en-US" sz="1400" dirty="0" smtClean="0"/>
              <a:t>plus a restricted PPT rule applicable to conduit arrangements</a:t>
            </a:r>
          </a:p>
          <a:p>
            <a:pPr marL="422175" lvl="1" indent="-180975">
              <a:lnSpc>
                <a:spcPct val="120000"/>
              </a:lnSpc>
              <a:buSzPct val="120000"/>
            </a:pPr>
            <a:endParaRPr lang="en-US" sz="1400" dirty="0" smtClean="0"/>
          </a:p>
          <a:p>
            <a:pPr>
              <a:lnSpc>
                <a:spcPct val="120000"/>
              </a:lnSpc>
            </a:pPr>
            <a:r>
              <a:rPr lang="en-GB" sz="1400" b="0" dirty="0" smtClean="0">
                <a:solidFill>
                  <a:schemeClr val="tx1"/>
                </a:solidFill>
              </a:rPr>
              <a:t>Further work to be done</a:t>
            </a:r>
          </a:p>
          <a:p>
            <a:pPr marL="422175" lvl="1" indent="-180975">
              <a:lnSpc>
                <a:spcPct val="120000"/>
              </a:lnSpc>
              <a:buSzPct val="120000"/>
            </a:pPr>
            <a:r>
              <a:rPr lang="en-GB" sz="1400" dirty="0"/>
              <a:t>Precise contents of the model provisions and related Commentary, in particular on the LOB</a:t>
            </a:r>
          </a:p>
          <a:p>
            <a:pPr marL="422175" lvl="1" indent="-180975">
              <a:lnSpc>
                <a:spcPct val="120000"/>
              </a:lnSpc>
              <a:buSzPct val="120000"/>
            </a:pPr>
            <a:r>
              <a:rPr lang="en-GB" sz="1400" dirty="0" smtClean="0"/>
              <a:t>The </a:t>
            </a:r>
            <a:r>
              <a:rPr lang="en-GB" sz="1400" dirty="0"/>
              <a:t>Model provisions and Commentary shall be considered as drafts, subject to improvement before their final release in September 2015</a:t>
            </a:r>
          </a:p>
          <a:p>
            <a:pPr marL="422175" lvl="1" indent="-180975">
              <a:lnSpc>
                <a:spcPct val="120000"/>
              </a:lnSpc>
              <a:buSzPct val="120000"/>
            </a:pPr>
            <a:endParaRPr lang="en-GB" sz="1400" dirty="0" smtClean="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lstStyle/>
          <a:p>
            <a:r>
              <a:rPr lang="en-GB" dirty="0" smtClean="0"/>
              <a:t>BEPS 15: multilateral instrument </a:t>
            </a:r>
            <a:endParaRPr lang="en-GB" dirty="0"/>
          </a:p>
        </p:txBody>
      </p:sp>
      <p:graphicFrame>
        <p:nvGraphicFramePr>
          <p:cNvPr id="4" name="Table 3"/>
          <p:cNvGraphicFramePr>
            <a:graphicFrameLocks noGrp="1"/>
          </p:cNvGraphicFramePr>
          <p:nvPr/>
        </p:nvGraphicFramePr>
        <p:xfrm>
          <a:off x="323527" y="1806716"/>
          <a:ext cx="8163907" cy="1260089"/>
        </p:xfrm>
        <a:graphic>
          <a:graphicData uri="http://schemas.openxmlformats.org/drawingml/2006/table">
            <a:tbl>
              <a:tblPr firstRow="1" bandRow="1">
                <a:tableStyleId>{5C22544A-7EE6-4342-B048-85BDC9FD1C3A}</a:tableStyleId>
              </a:tblPr>
              <a:tblGrid>
                <a:gridCol w="1149288"/>
                <a:gridCol w="7014619"/>
              </a:tblGrid>
              <a:tr h="342818">
                <a:tc>
                  <a:txBody>
                    <a:bodyPr/>
                    <a:lstStyle/>
                    <a:p>
                      <a:r>
                        <a:rPr lang="en-US" sz="1400" dirty="0" smtClean="0"/>
                        <a:t>OECD</a:t>
                      </a:r>
                      <a:endParaRPr lang="en-US" sz="1400" dirty="0"/>
                    </a:p>
                  </a:txBody>
                  <a:tcPr marT="34290" marB="34290">
                    <a:solidFill>
                      <a:schemeClr val="accent5"/>
                    </a:solidFill>
                  </a:tcPr>
                </a:tc>
                <a:tc>
                  <a:txBody>
                    <a:bodyPr/>
                    <a:lstStyle/>
                    <a:p>
                      <a:endParaRPr lang="en-US" sz="1400"/>
                    </a:p>
                  </a:txBody>
                  <a:tcPr marT="34290" marB="34290">
                    <a:solidFill>
                      <a:schemeClr val="accent5"/>
                    </a:solidFill>
                  </a:tcPr>
                </a:tc>
              </a:tr>
              <a:tr h="917271">
                <a:tc>
                  <a:txBody>
                    <a:bodyPr/>
                    <a:lstStyle/>
                    <a:p>
                      <a:endParaRPr lang="en-US" sz="1200" b="0" i="0" dirty="0" smtClean="0"/>
                    </a:p>
                    <a:p>
                      <a:r>
                        <a:rPr lang="en-US" sz="1200" b="0" i="0" dirty="0" smtClean="0"/>
                        <a:t>BEPS</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t>Action 15: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schemeClr val="tx1"/>
                          </a:solidFill>
                          <a:effectLst/>
                          <a:uLnTx/>
                          <a:uFillTx/>
                          <a:latin typeface="+mn-lt"/>
                          <a:ea typeface="+mn-ea"/>
                          <a:cs typeface="Calibri" pitchFamily="34" charset="0"/>
                        </a:rPr>
                        <a:t>Developing a multilateral instrument to modify bilateral tax treaties report expected September </a:t>
                      </a:r>
                      <a:r>
                        <a:rPr lang="en-US" sz="1200" i="0" dirty="0" smtClean="0"/>
                        <a:t>2015</a:t>
                      </a:r>
                      <a:endParaRPr lang="en-US" sz="1200" i="0" dirty="0"/>
                    </a:p>
                  </a:txBody>
                  <a:tcPr marT="34290" marB="34290">
                    <a:solidFill>
                      <a:schemeClr val="accent5">
                        <a:lumMod val="20000"/>
                        <a:lumOff val="80000"/>
                      </a:scheme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87474"/>
            <a:ext cx="9067800" cy="514350"/>
          </a:xfrm>
        </p:spPr>
        <p:txBody>
          <a:bodyPr>
            <a:normAutofit/>
          </a:bodyPr>
          <a:lstStyle/>
          <a:p>
            <a:r>
              <a:rPr lang="en-US" sz="2000" dirty="0" smtClean="0"/>
              <a:t>BEPS Action 15: Multilateral Instrument</a:t>
            </a:r>
          </a:p>
        </p:txBody>
      </p:sp>
      <p:sp>
        <p:nvSpPr>
          <p:cNvPr id="4099" name="Rectangle 3"/>
          <p:cNvSpPr>
            <a:spLocks noGrp="1" noChangeArrowheads="1"/>
          </p:cNvSpPr>
          <p:nvPr>
            <p:ph type="body" idx="1"/>
          </p:nvPr>
        </p:nvSpPr>
        <p:spPr>
          <a:xfrm>
            <a:off x="381000" y="437170"/>
            <a:ext cx="8079432" cy="4114800"/>
          </a:xfrm>
        </p:spPr>
        <p:txBody>
          <a:bodyPr>
            <a:normAutofit fontScale="92500" lnSpcReduction="10000"/>
          </a:bodyPr>
          <a:lstStyle/>
          <a:p>
            <a:pPr>
              <a:lnSpc>
                <a:spcPct val="120000"/>
              </a:lnSpc>
              <a:buSzPct val="120000"/>
              <a:tabLst>
                <a:tab pos="182563" algn="l"/>
              </a:tabLst>
            </a:pPr>
            <a:endParaRPr lang="en-US" b="1" dirty="0" smtClean="0"/>
          </a:p>
          <a:p>
            <a:pPr>
              <a:lnSpc>
                <a:spcPct val="120000"/>
              </a:lnSpc>
              <a:buSzPct val="120000"/>
              <a:buFont typeface="Wingdings" pitchFamily="2" charset="2"/>
              <a:buChar char="Ø"/>
              <a:tabLst>
                <a:tab pos="182563" algn="l"/>
              </a:tabLst>
            </a:pPr>
            <a:r>
              <a:rPr lang="en-US" sz="1600" b="0" dirty="0" smtClean="0">
                <a:solidFill>
                  <a:schemeClr val="tx1"/>
                </a:solidFill>
              </a:rPr>
              <a:t>BEPS implementation will require amendment of 3000+ existing tax treaties</a:t>
            </a:r>
          </a:p>
          <a:p>
            <a:pPr>
              <a:lnSpc>
                <a:spcPct val="120000"/>
              </a:lnSpc>
              <a:buSzPct val="120000"/>
              <a:buFont typeface="Wingdings" pitchFamily="2" charset="2"/>
              <a:buChar char="Ø"/>
              <a:tabLst>
                <a:tab pos="182563" algn="l"/>
              </a:tabLst>
            </a:pPr>
            <a:endParaRPr lang="en-US" sz="1600" b="0" dirty="0" smtClean="0">
              <a:solidFill>
                <a:schemeClr val="tx1"/>
              </a:solidFill>
            </a:endParaRPr>
          </a:p>
          <a:p>
            <a:pPr>
              <a:lnSpc>
                <a:spcPct val="120000"/>
              </a:lnSpc>
              <a:buSzPct val="120000"/>
              <a:buFont typeface="Wingdings" pitchFamily="2" charset="2"/>
              <a:buChar char="Ø"/>
              <a:tabLst>
                <a:tab pos="182563" algn="l"/>
              </a:tabLst>
            </a:pPr>
            <a:r>
              <a:rPr lang="en-US" sz="1600" b="0" dirty="0" smtClean="0">
                <a:solidFill>
                  <a:schemeClr val="tx1"/>
                </a:solidFill>
              </a:rPr>
              <a:t>‘Hard Law’ to avoid cumbersome &amp; lengthy negotiations: level playing field</a:t>
            </a:r>
          </a:p>
          <a:p>
            <a:pPr>
              <a:lnSpc>
                <a:spcPct val="120000"/>
              </a:lnSpc>
              <a:buSzPct val="120000"/>
              <a:tabLst>
                <a:tab pos="182563" algn="l"/>
              </a:tabLst>
            </a:pPr>
            <a:r>
              <a:rPr lang="en-US" sz="1600" b="0" dirty="0" smtClean="0">
                <a:solidFill>
                  <a:schemeClr val="tx1"/>
                </a:solidFill>
              </a:rPr>
              <a:t/>
            </a:r>
            <a:br>
              <a:rPr lang="en-US" sz="1600" b="0" dirty="0" smtClean="0">
                <a:solidFill>
                  <a:schemeClr val="tx1"/>
                </a:solidFill>
              </a:rPr>
            </a:br>
            <a:r>
              <a:rPr lang="en-US" sz="1600" b="0" dirty="0" smtClean="0">
                <a:solidFill>
                  <a:schemeClr val="tx1"/>
                </a:solidFill>
              </a:rPr>
              <a:t>Multilateral Instrument to coexist with existing bilateral treaty network</a:t>
            </a:r>
          </a:p>
          <a:p>
            <a:pPr lvl="1">
              <a:lnSpc>
                <a:spcPct val="120000"/>
              </a:lnSpc>
            </a:pPr>
            <a:r>
              <a:rPr lang="en-US" dirty="0" smtClean="0"/>
              <a:t>Modifying existing provisions</a:t>
            </a:r>
          </a:p>
          <a:p>
            <a:pPr lvl="1">
              <a:lnSpc>
                <a:spcPct val="120000"/>
              </a:lnSpc>
            </a:pPr>
            <a:r>
              <a:rPr lang="en-US" dirty="0" smtClean="0"/>
              <a:t>Adding new provisions</a:t>
            </a:r>
          </a:p>
          <a:p>
            <a:pPr lvl="1">
              <a:lnSpc>
                <a:spcPct val="120000"/>
              </a:lnSpc>
            </a:pPr>
            <a:r>
              <a:rPr lang="en-US" dirty="0" smtClean="0"/>
              <a:t>Implementing multilateral arrangements (e.g. multilateral MAP)</a:t>
            </a:r>
          </a:p>
          <a:p>
            <a:pPr lvl="1">
              <a:lnSpc>
                <a:spcPct val="120000"/>
              </a:lnSpc>
            </a:pPr>
            <a:r>
              <a:rPr lang="en-US" dirty="0" smtClean="0"/>
              <a:t>Future flexibility (e.g. to adopt future changes)</a:t>
            </a:r>
          </a:p>
          <a:p>
            <a:pPr lvl="1">
              <a:lnSpc>
                <a:spcPct val="120000"/>
              </a:lnSpc>
            </a:pPr>
            <a:r>
              <a:rPr lang="en-US" dirty="0" smtClean="0"/>
              <a:t>2015 International Conference: 2 year process</a:t>
            </a:r>
          </a:p>
          <a:p>
            <a:pPr marL="182563" indent="-182563">
              <a:buClr>
                <a:schemeClr val="bg2"/>
              </a:buClr>
              <a:buSzPct val="120000"/>
              <a:tabLst>
                <a:tab pos="182563" algn="l"/>
              </a:tabLst>
            </a:pPr>
            <a:endParaRPr lang="en-US" dirty="0" smtClean="0"/>
          </a:p>
          <a:p>
            <a:pPr marL="182563" indent="-182563">
              <a:buClr>
                <a:schemeClr val="bg2"/>
              </a:buClr>
              <a:buSzPct val="120000"/>
              <a:tabLst>
                <a:tab pos="182563" algn="l"/>
              </a:tabLst>
            </a:pPr>
            <a:endParaRPr lang="en-US" b="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lstStyle/>
          <a:p>
            <a:r>
              <a:rPr lang="en-GB" dirty="0" smtClean="0"/>
              <a:t>BEPS action point 5</a:t>
            </a:r>
            <a:endParaRPr lang="en-GB" dirty="0"/>
          </a:p>
        </p:txBody>
      </p:sp>
      <p:graphicFrame>
        <p:nvGraphicFramePr>
          <p:cNvPr id="5" name="Table 4"/>
          <p:cNvGraphicFramePr>
            <a:graphicFrameLocks noGrp="1"/>
          </p:cNvGraphicFramePr>
          <p:nvPr/>
        </p:nvGraphicFramePr>
        <p:xfrm>
          <a:off x="251520" y="1258965"/>
          <a:ext cx="8280920" cy="1447800"/>
        </p:xfrm>
        <a:graphic>
          <a:graphicData uri="http://schemas.openxmlformats.org/drawingml/2006/table">
            <a:tbl>
              <a:tblPr firstRow="1" bandRow="1">
                <a:tableStyleId>{5C22544A-7EE6-4342-B048-85BDC9FD1C3A}</a:tableStyleId>
              </a:tblPr>
              <a:tblGrid>
                <a:gridCol w="765085"/>
                <a:gridCol w="3375375"/>
                <a:gridCol w="1755195"/>
                <a:gridCol w="2385265"/>
              </a:tblGrid>
              <a:tr h="274320">
                <a:tc>
                  <a:txBody>
                    <a:bodyPr/>
                    <a:lstStyle/>
                    <a:p>
                      <a:r>
                        <a:rPr lang="en-US" sz="1400" dirty="0" smtClean="0"/>
                        <a:t>OECD</a:t>
                      </a:r>
                      <a:endParaRPr lang="en-US" sz="1400" dirty="0"/>
                    </a:p>
                  </a:txBody>
                  <a:tcPr marT="34290" marB="34290">
                    <a:solidFill>
                      <a:schemeClr val="accent5"/>
                    </a:solidFill>
                  </a:tcPr>
                </a:tc>
                <a:tc>
                  <a:txBody>
                    <a:bodyPr/>
                    <a:lstStyle/>
                    <a:p>
                      <a:endParaRPr lang="en-US" sz="1400" i="1"/>
                    </a:p>
                  </a:txBody>
                  <a:tcPr marT="34290" marB="34290">
                    <a:solidFill>
                      <a:schemeClr val="accent5"/>
                    </a:solidFill>
                  </a:tcPr>
                </a:tc>
                <a:tc>
                  <a:txBody>
                    <a:bodyPr/>
                    <a:lstStyle/>
                    <a:p>
                      <a:r>
                        <a:rPr lang="en-US" sz="1400" dirty="0" smtClean="0"/>
                        <a:t>EU</a:t>
                      </a:r>
                      <a:endParaRPr lang="en-US" sz="1400" dirty="0"/>
                    </a:p>
                  </a:txBody>
                  <a:tcPr marT="34290" marB="34290">
                    <a:solidFill>
                      <a:schemeClr val="accent5"/>
                    </a:solidFill>
                  </a:tcPr>
                </a:tc>
                <a:tc>
                  <a:txBody>
                    <a:bodyPr/>
                    <a:lstStyle/>
                    <a:p>
                      <a:endParaRPr lang="en-US" sz="1400" dirty="0"/>
                    </a:p>
                  </a:txBody>
                  <a:tcPr marT="34290" marB="34290">
                    <a:solidFill>
                      <a:schemeClr val="accent5"/>
                    </a:solidFill>
                  </a:tcPr>
                </a:tc>
              </a:tr>
              <a:tr h="677445">
                <a:tc>
                  <a:txBody>
                    <a:bodyPr/>
                    <a:lstStyle/>
                    <a:p>
                      <a:endParaRPr lang="en-US" sz="1200" b="0" i="0" dirty="0" smtClean="0"/>
                    </a:p>
                    <a:p>
                      <a:r>
                        <a:rPr lang="en-US" sz="1200" b="0" i="0" dirty="0" smtClean="0"/>
                        <a:t>BEPS</a:t>
                      </a:r>
                      <a:endParaRPr lang="en-US" sz="1200" b="0" i="0" dirty="0"/>
                    </a:p>
                  </a:txBody>
                  <a:tcPr marT="34290" marB="34290">
                    <a:solidFill>
                      <a:schemeClr val="accent5">
                        <a:lumMod val="20000"/>
                        <a:lumOff val="80000"/>
                      </a:schemeClr>
                    </a:solidFill>
                  </a:tcPr>
                </a:tc>
                <a:tc>
                  <a:txBody>
                    <a:bodyPr/>
                    <a:lstStyle/>
                    <a:p>
                      <a:pPr marL="0" indent="0" algn="l" defTabSz="914400" rtl="0" eaLnBrk="1" latinLnBrk="0" hangingPunct="1">
                        <a:lnSpc>
                          <a:spcPct val="100000"/>
                        </a:lnSpc>
                        <a:spcBef>
                          <a:spcPts val="1200"/>
                        </a:spcBef>
                        <a:spcAft>
                          <a:spcPts val="0"/>
                        </a:spcAft>
                        <a:buClr>
                          <a:schemeClr val="bg1">
                            <a:lumMod val="50000"/>
                          </a:schemeClr>
                        </a:buClr>
                        <a:buFontTx/>
                        <a:buNone/>
                      </a:pPr>
                      <a:r>
                        <a:rPr lang="en-US" sz="1200" b="1" i="0" dirty="0" smtClean="0"/>
                        <a:t/>
                      </a:r>
                      <a:br>
                        <a:rPr lang="en-US" sz="1200" b="1" i="0" dirty="0" smtClean="0"/>
                      </a:br>
                      <a:r>
                        <a:rPr lang="en-US" sz="1200" b="1" i="0" dirty="0" smtClean="0"/>
                        <a:t>Action 5: </a:t>
                      </a:r>
                    </a:p>
                    <a:p>
                      <a:pPr marL="0" indent="0" algn="l" defTabSz="914400" rtl="0" eaLnBrk="1" latinLnBrk="0" hangingPunct="1">
                        <a:lnSpc>
                          <a:spcPct val="100000"/>
                        </a:lnSpc>
                        <a:spcBef>
                          <a:spcPts val="1200"/>
                        </a:spcBef>
                        <a:spcAft>
                          <a:spcPts val="0"/>
                        </a:spcAft>
                        <a:buClr>
                          <a:schemeClr val="bg1">
                            <a:lumMod val="50000"/>
                          </a:schemeClr>
                        </a:buClr>
                        <a:buFontTx/>
                        <a:buNone/>
                      </a:pPr>
                      <a:r>
                        <a:rPr kumimoji="0" lang="en-US" sz="1200" b="0" i="0" u="none" strike="noStrike" kern="0" cap="none" spc="0" normalizeH="0" baseline="0" noProof="0" dirty="0" smtClean="0">
                          <a:ln>
                            <a:noFill/>
                          </a:ln>
                          <a:solidFill>
                            <a:schemeClr val="tx1"/>
                          </a:solidFill>
                          <a:effectLst/>
                          <a:uLnTx/>
                          <a:uFillTx/>
                          <a:latin typeface="+mn-lt"/>
                          <a:ea typeface="+mn-ea"/>
                          <a:cs typeface="Calibri" pitchFamily="34" charset="0"/>
                        </a:rPr>
                        <a:t>Counter Harmful Tax Practices More Effectively</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European Union</a:t>
                      </a:r>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EU peer</a:t>
                      </a:r>
                      <a:r>
                        <a:rPr lang="en-US" sz="1200" b="0" i="0" baseline="0" dirty="0" smtClean="0"/>
                        <a:t> review IP regimes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EU state aid investigation: Starbucks, Apple, Fiat, Amazon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txBody>
                  <a:tcPr marT="34290" marB="34290">
                    <a:solidFill>
                      <a:schemeClr val="accent5">
                        <a:lumMod val="20000"/>
                        <a:lumOff val="80000"/>
                      </a:scheme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512" y="141480"/>
            <a:ext cx="8784976" cy="367550"/>
          </a:xfrm>
        </p:spPr>
        <p:txBody>
          <a:bodyPr>
            <a:noAutofit/>
          </a:bodyPr>
          <a:lstStyle/>
          <a:p>
            <a:r>
              <a:rPr lang="en-GB" sz="2000" dirty="0" smtClean="0"/>
              <a:t>Public scrutiny leading to government actions globally</a:t>
            </a:r>
            <a:endParaRPr lang="en-GB" sz="2000" dirty="0"/>
          </a:p>
        </p:txBody>
      </p:sp>
      <p:sp>
        <p:nvSpPr>
          <p:cNvPr id="5" name="Rectangle 4"/>
          <p:cNvSpPr>
            <a:spLocks noChangeArrowheads="1"/>
          </p:cNvSpPr>
          <p:nvPr>
            <p:custDataLst>
              <p:tags r:id="rId2"/>
            </p:custDataLst>
          </p:nvPr>
        </p:nvSpPr>
        <p:spPr bwMode="gray">
          <a:xfrm>
            <a:off x="3659792" y="849632"/>
            <a:ext cx="2009804" cy="688532"/>
          </a:xfrm>
          <a:prstGeom prst="rect">
            <a:avLst/>
          </a:prstGeom>
          <a:solidFill>
            <a:srgbClr val="E5F2F4"/>
          </a:solidFill>
          <a:ln w="6350">
            <a:solidFill>
              <a:srgbClr val="00257A"/>
            </a:solidFill>
            <a:miter lim="800000"/>
            <a:headEnd/>
            <a:tailEnd/>
          </a:ln>
          <a:effectLst/>
        </p:spPr>
        <p:txBody>
          <a:bodyPr lIns="90000" tIns="54000" rIns="90000" bIns="54000" anchor="ctr" anchorCtr="0"/>
          <a:lstStyle/>
          <a:p>
            <a:pPr marL="182563" indent="-182563">
              <a:spcBef>
                <a:spcPct val="40000"/>
              </a:spcBef>
              <a:buClr>
                <a:srgbClr val="97989A"/>
              </a:buClr>
              <a:buSzPct val="100000"/>
              <a:buFont typeface="Arial" pitchFamily="34" charset="0"/>
              <a:buChar char="■"/>
            </a:pPr>
            <a:r>
              <a:rPr lang="en-GB" sz="800" dirty="0" smtClean="0">
                <a:solidFill>
                  <a:schemeClr val="tx1"/>
                </a:solidFill>
              </a:rPr>
              <a:t>No substance </a:t>
            </a:r>
          </a:p>
          <a:p>
            <a:pPr marL="182563" indent="-182563">
              <a:spcBef>
                <a:spcPct val="40000"/>
              </a:spcBef>
              <a:buClr>
                <a:srgbClr val="97989A"/>
              </a:buClr>
              <a:buSzPct val="100000"/>
              <a:buFont typeface="Arial" pitchFamily="34" charset="0"/>
              <a:buChar char="■"/>
            </a:pPr>
            <a:r>
              <a:rPr lang="en-GB" sz="800" dirty="0" smtClean="0">
                <a:solidFill>
                  <a:schemeClr val="tx1"/>
                </a:solidFill>
              </a:rPr>
              <a:t>No risks, no functions, no activities</a:t>
            </a:r>
          </a:p>
        </p:txBody>
      </p:sp>
      <p:sp>
        <p:nvSpPr>
          <p:cNvPr id="16" name="AutoShape 9"/>
          <p:cNvSpPr>
            <a:spLocks noChangeArrowheads="1"/>
          </p:cNvSpPr>
          <p:nvPr>
            <p:custDataLst>
              <p:tags r:id="rId3"/>
            </p:custDataLst>
          </p:nvPr>
        </p:nvSpPr>
        <p:spPr bwMode="auto">
          <a:xfrm>
            <a:off x="2256739" y="849632"/>
            <a:ext cx="1345694" cy="688532"/>
          </a:xfrm>
          <a:prstGeom prst="homePlate">
            <a:avLst>
              <a:gd name="adj" fmla="val 34255"/>
            </a:avLst>
          </a:prstGeom>
          <a:solidFill>
            <a:srgbClr val="00257A"/>
          </a:solidFill>
          <a:ln w="6350">
            <a:solidFill>
              <a:srgbClr val="409DAD"/>
            </a:solidFill>
            <a:miter lim="800000"/>
            <a:headEnd type="none" w="sm" len="sm"/>
            <a:tailEnd type="none" w="sm" len="sm"/>
          </a:ln>
          <a:effectLst>
            <a:outerShdw blurRad="50800" dist="38100" dir="2700000" algn="tl" rotWithShape="0">
              <a:prstClr val="black">
                <a:alpha val="40000"/>
              </a:prstClr>
            </a:outerShdw>
          </a:effectLst>
        </p:spPr>
        <p:txBody>
          <a:bodyPr lIns="90000" tIns="72000" rIns="90000" bIns="72000" anchor="ctr" anchorCtr="0"/>
          <a:lstStyle/>
          <a:p>
            <a:pPr defTabSz="762000">
              <a:spcBef>
                <a:spcPct val="20000"/>
              </a:spcBef>
            </a:pPr>
            <a:r>
              <a:rPr lang="en-GB" sz="1100" b="1" dirty="0" smtClean="0">
                <a:solidFill>
                  <a:schemeClr val="bg1"/>
                </a:solidFill>
              </a:rPr>
              <a:t>‘Letterbox’ companies</a:t>
            </a:r>
          </a:p>
        </p:txBody>
      </p:sp>
      <p:sp>
        <p:nvSpPr>
          <p:cNvPr id="9" name="Rectangle 8"/>
          <p:cNvSpPr>
            <a:spLocks noChangeArrowheads="1"/>
          </p:cNvSpPr>
          <p:nvPr>
            <p:custDataLst>
              <p:tags r:id="rId4"/>
            </p:custDataLst>
          </p:nvPr>
        </p:nvSpPr>
        <p:spPr bwMode="gray">
          <a:xfrm>
            <a:off x="3659792" y="1602703"/>
            <a:ext cx="2009804" cy="688532"/>
          </a:xfrm>
          <a:prstGeom prst="rect">
            <a:avLst/>
          </a:prstGeom>
          <a:solidFill>
            <a:srgbClr val="E5F2F4"/>
          </a:solidFill>
          <a:ln w="6350">
            <a:solidFill>
              <a:srgbClr val="00257A"/>
            </a:solidFill>
            <a:miter lim="800000"/>
            <a:headEnd/>
            <a:tailEnd/>
          </a:ln>
          <a:effectLst/>
        </p:spPr>
        <p:txBody>
          <a:bodyPr lIns="90000" tIns="54000" rIns="90000" bIns="54000" anchor="ctr" anchorCtr="0"/>
          <a:lstStyle/>
          <a:p>
            <a:pPr marL="182563" indent="-182563">
              <a:spcBef>
                <a:spcPct val="40000"/>
              </a:spcBef>
              <a:buClr>
                <a:srgbClr val="97989A"/>
              </a:buClr>
              <a:buSzPct val="100000"/>
              <a:buFont typeface="Arial" pitchFamily="34" charset="0"/>
              <a:buChar char="■"/>
            </a:pPr>
            <a:r>
              <a:rPr lang="en-GB" sz="800" dirty="0" smtClean="0">
                <a:solidFill>
                  <a:schemeClr val="tx1"/>
                </a:solidFill>
              </a:rPr>
              <a:t>Bermuda</a:t>
            </a:r>
          </a:p>
          <a:p>
            <a:pPr marL="182563" indent="-182563">
              <a:spcBef>
                <a:spcPct val="40000"/>
              </a:spcBef>
              <a:buClr>
                <a:srgbClr val="97989A"/>
              </a:buClr>
              <a:buSzPct val="100000"/>
              <a:buFont typeface="Arial" pitchFamily="34" charset="0"/>
              <a:buChar char="■"/>
            </a:pPr>
            <a:r>
              <a:rPr lang="en-GB" sz="800" dirty="0" smtClean="0">
                <a:solidFill>
                  <a:schemeClr val="tx1"/>
                </a:solidFill>
                <a:latin typeface="Arial"/>
              </a:rPr>
              <a:t>British Virgin Islands</a:t>
            </a:r>
          </a:p>
          <a:p>
            <a:pPr marL="182563" indent="-182563">
              <a:spcBef>
                <a:spcPct val="40000"/>
              </a:spcBef>
              <a:buClr>
                <a:srgbClr val="97989A"/>
              </a:buClr>
              <a:buSzPct val="100000"/>
              <a:buFont typeface="Arial" pitchFamily="34" charset="0"/>
              <a:buChar char="■"/>
            </a:pPr>
            <a:r>
              <a:rPr lang="en-GB" sz="800" dirty="0" smtClean="0">
                <a:solidFill>
                  <a:schemeClr val="tx1"/>
                </a:solidFill>
              </a:rPr>
              <a:t>Cayman Islands </a:t>
            </a:r>
          </a:p>
          <a:p>
            <a:pPr marL="182563" indent="-182563">
              <a:spcBef>
                <a:spcPct val="40000"/>
              </a:spcBef>
              <a:buClr>
                <a:srgbClr val="97989A"/>
              </a:buClr>
              <a:buSzPct val="100000"/>
              <a:buFont typeface="Arial" pitchFamily="34" charset="0"/>
              <a:buChar char="■"/>
            </a:pPr>
            <a:r>
              <a:rPr lang="en-GB" sz="800" dirty="0" smtClean="0"/>
              <a:t>Cyprus, Luxemburg others</a:t>
            </a:r>
            <a:endParaRPr lang="en-GB" sz="800" dirty="0" smtClean="0">
              <a:solidFill>
                <a:schemeClr val="tx1"/>
              </a:solidFill>
            </a:endParaRPr>
          </a:p>
        </p:txBody>
      </p:sp>
      <p:sp>
        <p:nvSpPr>
          <p:cNvPr id="14" name="AutoShape 9"/>
          <p:cNvSpPr>
            <a:spLocks noChangeArrowheads="1"/>
          </p:cNvSpPr>
          <p:nvPr>
            <p:custDataLst>
              <p:tags r:id="rId5"/>
            </p:custDataLst>
          </p:nvPr>
        </p:nvSpPr>
        <p:spPr bwMode="auto">
          <a:xfrm>
            <a:off x="2256739" y="1602703"/>
            <a:ext cx="1345694" cy="688532"/>
          </a:xfrm>
          <a:prstGeom prst="homePlate">
            <a:avLst>
              <a:gd name="adj" fmla="val 34255"/>
            </a:avLst>
          </a:prstGeom>
          <a:solidFill>
            <a:srgbClr val="00257A"/>
          </a:solidFill>
          <a:ln w="6350">
            <a:solidFill>
              <a:srgbClr val="409DAD"/>
            </a:solidFill>
            <a:miter lim="800000"/>
            <a:headEnd type="none" w="sm" len="sm"/>
            <a:tailEnd type="none" w="sm" len="sm"/>
          </a:ln>
          <a:effectLst>
            <a:outerShdw blurRad="50800" dist="38100" dir="2700000" algn="tl" rotWithShape="0">
              <a:prstClr val="black">
                <a:alpha val="40000"/>
              </a:prstClr>
            </a:outerShdw>
          </a:effectLst>
        </p:spPr>
        <p:txBody>
          <a:bodyPr lIns="90000" tIns="72000" rIns="90000" bIns="72000" anchor="ctr" anchorCtr="0"/>
          <a:lstStyle/>
          <a:p>
            <a:pPr defTabSz="762000">
              <a:spcBef>
                <a:spcPct val="20000"/>
              </a:spcBef>
            </a:pPr>
            <a:r>
              <a:rPr lang="en-GB" sz="1100" b="1" dirty="0" smtClean="0">
                <a:solidFill>
                  <a:schemeClr val="bg1"/>
                </a:solidFill>
                <a:latin typeface="Arial"/>
              </a:rPr>
              <a:t>Tax havens</a:t>
            </a:r>
          </a:p>
        </p:txBody>
      </p:sp>
      <p:sp>
        <p:nvSpPr>
          <p:cNvPr id="15" name="Rectangle 14"/>
          <p:cNvSpPr>
            <a:spLocks noChangeArrowheads="1"/>
          </p:cNvSpPr>
          <p:nvPr>
            <p:custDataLst>
              <p:tags r:id="rId6"/>
            </p:custDataLst>
          </p:nvPr>
        </p:nvSpPr>
        <p:spPr bwMode="gray">
          <a:xfrm>
            <a:off x="3659792" y="2355773"/>
            <a:ext cx="2009804" cy="688532"/>
          </a:xfrm>
          <a:prstGeom prst="rect">
            <a:avLst/>
          </a:prstGeom>
          <a:solidFill>
            <a:srgbClr val="E5F2F4"/>
          </a:solidFill>
          <a:ln w="6350">
            <a:solidFill>
              <a:srgbClr val="00257A"/>
            </a:solidFill>
            <a:miter lim="800000"/>
            <a:headEnd/>
            <a:tailEnd/>
          </a:ln>
          <a:effectLst/>
        </p:spPr>
        <p:txBody>
          <a:bodyPr lIns="90000" tIns="54000" rIns="90000" bIns="54000" anchor="ctr" anchorCtr="0"/>
          <a:lstStyle/>
          <a:p>
            <a:pPr marL="182563" indent="-182563">
              <a:spcBef>
                <a:spcPct val="40000"/>
              </a:spcBef>
              <a:buClr>
                <a:srgbClr val="97989A"/>
              </a:buClr>
              <a:buSzPct val="100000"/>
              <a:buFont typeface="Arial" pitchFamily="34" charset="0"/>
              <a:buChar char="■"/>
            </a:pPr>
            <a:r>
              <a:rPr lang="en-GB" sz="800" dirty="0" smtClean="0">
                <a:solidFill>
                  <a:schemeClr val="tx1"/>
                </a:solidFill>
              </a:rPr>
              <a:t>Relative to total turnover</a:t>
            </a:r>
          </a:p>
          <a:p>
            <a:pPr marL="182563" indent="-182563">
              <a:spcBef>
                <a:spcPct val="40000"/>
              </a:spcBef>
              <a:buClr>
                <a:srgbClr val="97989A"/>
              </a:buClr>
              <a:buSzPct val="100000"/>
              <a:buFont typeface="Arial" pitchFamily="34" charset="0"/>
              <a:buChar char="■"/>
            </a:pPr>
            <a:r>
              <a:rPr lang="en-GB" sz="800" dirty="0" smtClean="0">
                <a:solidFill>
                  <a:schemeClr val="tx1"/>
                </a:solidFill>
              </a:rPr>
              <a:t>‘Fair share’</a:t>
            </a:r>
          </a:p>
          <a:p>
            <a:pPr marL="182563" indent="-182563">
              <a:spcBef>
                <a:spcPct val="40000"/>
              </a:spcBef>
              <a:buClr>
                <a:srgbClr val="97989A"/>
              </a:buClr>
              <a:buSzPct val="100000"/>
              <a:buFont typeface="Arial" pitchFamily="34" charset="0"/>
              <a:buChar char="■"/>
            </a:pPr>
            <a:r>
              <a:rPr lang="en-GB" sz="800" dirty="0" smtClean="0">
                <a:solidFill>
                  <a:schemeClr val="tx1"/>
                </a:solidFill>
              </a:rPr>
              <a:t>Eroding ‘fair share’ in developing countries</a:t>
            </a:r>
          </a:p>
        </p:txBody>
      </p:sp>
      <p:sp>
        <p:nvSpPr>
          <p:cNvPr id="17" name="AutoShape 9"/>
          <p:cNvSpPr>
            <a:spLocks noChangeArrowheads="1"/>
          </p:cNvSpPr>
          <p:nvPr>
            <p:custDataLst>
              <p:tags r:id="rId7"/>
            </p:custDataLst>
          </p:nvPr>
        </p:nvSpPr>
        <p:spPr bwMode="auto">
          <a:xfrm>
            <a:off x="2256739" y="2355773"/>
            <a:ext cx="1345694" cy="688532"/>
          </a:xfrm>
          <a:prstGeom prst="homePlate">
            <a:avLst>
              <a:gd name="adj" fmla="val 34255"/>
            </a:avLst>
          </a:prstGeom>
          <a:solidFill>
            <a:srgbClr val="00257A"/>
          </a:solidFill>
          <a:ln w="6350">
            <a:solidFill>
              <a:srgbClr val="409DAD"/>
            </a:solidFill>
            <a:miter lim="800000"/>
            <a:headEnd type="none" w="sm" len="sm"/>
            <a:tailEnd type="none" w="sm" len="sm"/>
          </a:ln>
          <a:effectLst>
            <a:outerShdw blurRad="50800" dist="38100" dir="2700000" algn="tl" rotWithShape="0">
              <a:prstClr val="black">
                <a:alpha val="40000"/>
              </a:prstClr>
            </a:outerShdw>
          </a:effectLst>
        </p:spPr>
        <p:txBody>
          <a:bodyPr lIns="90000" tIns="72000" rIns="90000" bIns="72000" anchor="ctr" anchorCtr="0"/>
          <a:lstStyle/>
          <a:p>
            <a:pPr defTabSz="762000">
              <a:spcBef>
                <a:spcPct val="20000"/>
              </a:spcBef>
            </a:pPr>
            <a:r>
              <a:rPr lang="en-GB" sz="1100" b="1" dirty="0" smtClean="0">
                <a:solidFill>
                  <a:schemeClr val="bg1"/>
                </a:solidFill>
                <a:latin typeface="Arial"/>
              </a:rPr>
              <a:t>Paying too little corporate income tax</a:t>
            </a:r>
          </a:p>
        </p:txBody>
      </p:sp>
      <p:sp>
        <p:nvSpPr>
          <p:cNvPr id="18" name="Rectangle 17"/>
          <p:cNvSpPr>
            <a:spLocks noChangeArrowheads="1"/>
          </p:cNvSpPr>
          <p:nvPr>
            <p:custDataLst>
              <p:tags r:id="rId8"/>
            </p:custDataLst>
          </p:nvPr>
        </p:nvSpPr>
        <p:spPr bwMode="gray">
          <a:xfrm>
            <a:off x="3659792" y="3108844"/>
            <a:ext cx="2009804" cy="688532"/>
          </a:xfrm>
          <a:prstGeom prst="rect">
            <a:avLst/>
          </a:prstGeom>
          <a:solidFill>
            <a:srgbClr val="E5F2F4"/>
          </a:solidFill>
          <a:ln w="6350">
            <a:solidFill>
              <a:srgbClr val="00257A"/>
            </a:solidFill>
            <a:miter lim="800000"/>
            <a:headEnd/>
            <a:tailEnd/>
          </a:ln>
          <a:effectLst/>
        </p:spPr>
        <p:txBody>
          <a:bodyPr lIns="90000" tIns="54000" rIns="90000" bIns="54000" anchor="ctr" anchorCtr="0"/>
          <a:lstStyle/>
          <a:p>
            <a:pPr marL="182563" indent="-182563">
              <a:spcBef>
                <a:spcPct val="40000"/>
              </a:spcBef>
              <a:buClr>
                <a:srgbClr val="97989A"/>
              </a:buClr>
              <a:buSzPct val="100000"/>
              <a:buFont typeface="Arial" pitchFamily="34" charset="0"/>
              <a:buChar char="■"/>
            </a:pPr>
            <a:r>
              <a:rPr lang="en-GB" sz="800" dirty="0" smtClean="0">
                <a:solidFill>
                  <a:schemeClr val="tx1"/>
                </a:solidFill>
              </a:rPr>
              <a:t>Hybrid entities</a:t>
            </a:r>
          </a:p>
          <a:p>
            <a:pPr marL="182563" indent="-182563">
              <a:spcBef>
                <a:spcPct val="40000"/>
              </a:spcBef>
              <a:buClr>
                <a:srgbClr val="97989A"/>
              </a:buClr>
              <a:buSzPct val="100000"/>
              <a:buFont typeface="Arial" pitchFamily="34" charset="0"/>
              <a:buChar char="■"/>
            </a:pPr>
            <a:r>
              <a:rPr lang="en-GB" sz="800" dirty="0" smtClean="0">
                <a:solidFill>
                  <a:schemeClr val="tx1"/>
                </a:solidFill>
              </a:rPr>
              <a:t>Hybrid financial instruments</a:t>
            </a:r>
          </a:p>
        </p:txBody>
      </p:sp>
      <p:sp>
        <p:nvSpPr>
          <p:cNvPr id="19" name="AutoShape 9"/>
          <p:cNvSpPr>
            <a:spLocks noChangeArrowheads="1"/>
          </p:cNvSpPr>
          <p:nvPr>
            <p:custDataLst>
              <p:tags r:id="rId9"/>
            </p:custDataLst>
          </p:nvPr>
        </p:nvSpPr>
        <p:spPr bwMode="auto">
          <a:xfrm>
            <a:off x="2256739" y="3108844"/>
            <a:ext cx="1345694" cy="688532"/>
          </a:xfrm>
          <a:prstGeom prst="homePlate">
            <a:avLst>
              <a:gd name="adj" fmla="val 34255"/>
            </a:avLst>
          </a:prstGeom>
          <a:solidFill>
            <a:srgbClr val="00257A"/>
          </a:solidFill>
          <a:ln w="6350">
            <a:solidFill>
              <a:srgbClr val="409DAD"/>
            </a:solidFill>
            <a:miter lim="800000"/>
            <a:headEnd type="none" w="sm" len="sm"/>
            <a:tailEnd type="none" w="sm" len="sm"/>
          </a:ln>
          <a:effectLst>
            <a:outerShdw blurRad="50800" dist="38100" dir="2700000" algn="tl" rotWithShape="0">
              <a:prstClr val="black">
                <a:alpha val="40000"/>
              </a:prstClr>
            </a:outerShdw>
          </a:effectLst>
        </p:spPr>
        <p:txBody>
          <a:bodyPr lIns="90000" tIns="72000" rIns="90000" bIns="72000" anchor="ctr" anchorCtr="0"/>
          <a:lstStyle/>
          <a:p>
            <a:pPr defTabSz="762000">
              <a:spcBef>
                <a:spcPct val="20000"/>
              </a:spcBef>
            </a:pPr>
            <a:r>
              <a:rPr lang="en-GB" sz="1100" b="1" dirty="0" smtClean="0">
                <a:solidFill>
                  <a:schemeClr val="bg1"/>
                </a:solidFill>
                <a:latin typeface="Arial"/>
              </a:rPr>
              <a:t>International mismatches</a:t>
            </a:r>
          </a:p>
        </p:txBody>
      </p:sp>
      <p:sp>
        <p:nvSpPr>
          <p:cNvPr id="20" name="Rectangle 19"/>
          <p:cNvSpPr>
            <a:spLocks noChangeArrowheads="1"/>
          </p:cNvSpPr>
          <p:nvPr>
            <p:custDataLst>
              <p:tags r:id="rId10"/>
            </p:custDataLst>
          </p:nvPr>
        </p:nvSpPr>
        <p:spPr bwMode="gray">
          <a:xfrm>
            <a:off x="3659792" y="3861913"/>
            <a:ext cx="2009804" cy="688532"/>
          </a:xfrm>
          <a:prstGeom prst="rect">
            <a:avLst/>
          </a:prstGeom>
          <a:solidFill>
            <a:srgbClr val="E5F2F4"/>
          </a:solidFill>
          <a:ln w="6350">
            <a:solidFill>
              <a:srgbClr val="00257A"/>
            </a:solidFill>
            <a:miter lim="800000"/>
            <a:headEnd/>
            <a:tailEnd/>
          </a:ln>
          <a:effectLst/>
        </p:spPr>
        <p:txBody>
          <a:bodyPr lIns="90000" tIns="54000" rIns="90000" bIns="54000" anchor="ctr" anchorCtr="0"/>
          <a:lstStyle/>
          <a:p>
            <a:pPr marL="182563" indent="-182563">
              <a:spcBef>
                <a:spcPct val="40000"/>
              </a:spcBef>
              <a:buClr>
                <a:srgbClr val="97989A"/>
              </a:buClr>
              <a:buSzPct val="100000"/>
              <a:buFont typeface="Arial" pitchFamily="34" charset="0"/>
              <a:buChar char="■"/>
            </a:pPr>
            <a:r>
              <a:rPr lang="en-GB" sz="800" dirty="0" smtClean="0">
                <a:solidFill>
                  <a:schemeClr val="tx1"/>
                </a:solidFill>
              </a:rPr>
              <a:t>Lack of corporate tax transparency</a:t>
            </a:r>
          </a:p>
          <a:p>
            <a:pPr marL="182563" indent="-182563">
              <a:spcBef>
                <a:spcPct val="40000"/>
              </a:spcBef>
              <a:buClr>
                <a:srgbClr val="97989A"/>
              </a:buClr>
              <a:buSzPct val="100000"/>
              <a:buFont typeface="Arial" pitchFamily="34" charset="0"/>
              <a:buChar char="■"/>
            </a:pPr>
            <a:r>
              <a:rPr lang="en-GB" sz="800" dirty="0" smtClean="0">
                <a:solidFill>
                  <a:schemeClr val="tx1"/>
                </a:solidFill>
              </a:rPr>
              <a:t>Lack of effective exchange of tax information</a:t>
            </a:r>
          </a:p>
        </p:txBody>
      </p:sp>
      <p:sp>
        <p:nvSpPr>
          <p:cNvPr id="21" name="AutoShape 9"/>
          <p:cNvSpPr>
            <a:spLocks noChangeArrowheads="1"/>
          </p:cNvSpPr>
          <p:nvPr>
            <p:custDataLst>
              <p:tags r:id="rId11"/>
            </p:custDataLst>
          </p:nvPr>
        </p:nvSpPr>
        <p:spPr bwMode="auto">
          <a:xfrm>
            <a:off x="2256739" y="3861913"/>
            <a:ext cx="1345694" cy="688532"/>
          </a:xfrm>
          <a:prstGeom prst="homePlate">
            <a:avLst>
              <a:gd name="adj" fmla="val 34255"/>
            </a:avLst>
          </a:prstGeom>
          <a:solidFill>
            <a:srgbClr val="00257A"/>
          </a:solidFill>
          <a:ln w="6350">
            <a:solidFill>
              <a:srgbClr val="409DAD"/>
            </a:solidFill>
            <a:miter lim="800000"/>
            <a:headEnd type="none" w="sm" len="sm"/>
            <a:tailEnd type="none" w="sm" len="sm"/>
          </a:ln>
          <a:effectLst>
            <a:outerShdw blurRad="50800" dist="38100" dir="2700000" algn="tl" rotWithShape="0">
              <a:prstClr val="black">
                <a:alpha val="40000"/>
              </a:prstClr>
            </a:outerShdw>
          </a:effectLst>
        </p:spPr>
        <p:txBody>
          <a:bodyPr lIns="90000" tIns="72000" rIns="90000" bIns="72000" anchor="ctr" anchorCtr="0"/>
          <a:lstStyle/>
          <a:p>
            <a:pPr defTabSz="762000">
              <a:spcBef>
                <a:spcPct val="20000"/>
              </a:spcBef>
            </a:pPr>
            <a:r>
              <a:rPr lang="en-GB" sz="1100" b="1" dirty="0" smtClean="0">
                <a:solidFill>
                  <a:schemeClr val="bg1"/>
                </a:solidFill>
                <a:latin typeface="Arial"/>
              </a:rPr>
              <a:t>Transparency</a:t>
            </a:r>
          </a:p>
        </p:txBody>
      </p:sp>
      <p:pic>
        <p:nvPicPr>
          <p:cNvPr id="36874" name="Picture 10" descr="http://www.amitbhawani.com/blog/wp-content/uploads/2010/04/Tax-Avoidance-Tax-Evasion.jpg"/>
          <p:cNvPicPr>
            <a:picLocks noChangeAspect="1" noChangeArrowheads="1"/>
          </p:cNvPicPr>
          <p:nvPr/>
        </p:nvPicPr>
        <p:blipFill>
          <a:blip r:embed="rId13" cstate="print"/>
          <a:srcRect/>
          <a:stretch>
            <a:fillRect/>
          </a:stretch>
        </p:blipFill>
        <p:spPr bwMode="auto">
          <a:xfrm>
            <a:off x="256015" y="2954333"/>
            <a:ext cx="1538131" cy="147234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3" name="Rounded Rectangle 6"/>
          <p:cNvSpPr>
            <a:spLocks noChangeArrowheads="1"/>
          </p:cNvSpPr>
          <p:nvPr/>
        </p:nvSpPr>
        <p:spPr bwMode="auto">
          <a:xfrm>
            <a:off x="6028631" y="1773226"/>
            <a:ext cx="764828" cy="523882"/>
          </a:xfrm>
          <a:prstGeom prst="roundRect">
            <a:avLst>
              <a:gd name="adj" fmla="val 16667"/>
            </a:avLst>
          </a:prstGeom>
          <a:solidFill>
            <a:srgbClr val="00257A"/>
          </a:solidFill>
          <a:ln w="12700">
            <a:noFill/>
            <a:miter lim="800000"/>
            <a:headEnd type="none" w="sm" len="sm"/>
            <a:tailEnd type="none" w="sm" len="sm"/>
          </a:ln>
        </p:spPr>
        <p:txBody>
          <a:bodyPr wrap="none" anchor="ctr"/>
          <a:lstStyle/>
          <a:p>
            <a:pPr algn="ctr" defTabSz="762000" eaLnBrk="0" hangingPunct="0"/>
            <a:r>
              <a:rPr lang="nl-NL" sz="1050" b="1" dirty="0" smtClean="0">
                <a:solidFill>
                  <a:schemeClr val="bg1"/>
                </a:solidFill>
              </a:rPr>
              <a:t>OECD</a:t>
            </a:r>
            <a:endParaRPr lang="en-US" sz="1050" b="1" dirty="0">
              <a:solidFill>
                <a:schemeClr val="bg1"/>
              </a:solidFill>
            </a:endParaRPr>
          </a:p>
        </p:txBody>
      </p:sp>
      <p:sp>
        <p:nvSpPr>
          <p:cNvPr id="25" name="Rounded Rectangle 6"/>
          <p:cNvSpPr>
            <a:spLocks noChangeArrowheads="1"/>
          </p:cNvSpPr>
          <p:nvPr/>
        </p:nvSpPr>
        <p:spPr bwMode="auto">
          <a:xfrm>
            <a:off x="6028631" y="2430451"/>
            <a:ext cx="764828" cy="523882"/>
          </a:xfrm>
          <a:prstGeom prst="roundRect">
            <a:avLst>
              <a:gd name="adj" fmla="val 16667"/>
            </a:avLst>
          </a:prstGeom>
          <a:solidFill>
            <a:srgbClr val="00257A"/>
          </a:solidFill>
          <a:ln w="12700">
            <a:noFill/>
            <a:miter lim="800000"/>
            <a:headEnd type="none" w="sm" len="sm"/>
            <a:tailEnd type="none" w="sm" len="sm"/>
          </a:ln>
        </p:spPr>
        <p:txBody>
          <a:bodyPr wrap="none" anchor="ctr"/>
          <a:lstStyle/>
          <a:p>
            <a:pPr algn="ctr" defTabSz="762000" eaLnBrk="0" hangingPunct="0"/>
            <a:r>
              <a:rPr lang="nl-NL" sz="1050" b="1" dirty="0" smtClean="0">
                <a:solidFill>
                  <a:schemeClr val="bg1"/>
                </a:solidFill>
              </a:rPr>
              <a:t>EU</a:t>
            </a:r>
            <a:endParaRPr lang="en-US" sz="1050" b="1" dirty="0">
              <a:solidFill>
                <a:schemeClr val="bg1"/>
              </a:solidFill>
            </a:endParaRPr>
          </a:p>
        </p:txBody>
      </p:sp>
      <p:sp>
        <p:nvSpPr>
          <p:cNvPr id="26" name="Rounded Rectangle 6"/>
          <p:cNvSpPr>
            <a:spLocks noChangeArrowheads="1"/>
          </p:cNvSpPr>
          <p:nvPr/>
        </p:nvSpPr>
        <p:spPr bwMode="auto">
          <a:xfrm>
            <a:off x="6020668" y="3087676"/>
            <a:ext cx="764828" cy="523882"/>
          </a:xfrm>
          <a:prstGeom prst="roundRect">
            <a:avLst>
              <a:gd name="adj" fmla="val 16667"/>
            </a:avLst>
          </a:prstGeom>
          <a:solidFill>
            <a:srgbClr val="00257A"/>
          </a:solidFill>
          <a:ln w="12700">
            <a:noFill/>
            <a:miter lim="800000"/>
            <a:headEnd type="none" w="sm" len="sm"/>
            <a:tailEnd type="none" w="sm" len="sm"/>
          </a:ln>
        </p:spPr>
        <p:txBody>
          <a:bodyPr wrap="none" anchor="ctr"/>
          <a:lstStyle/>
          <a:p>
            <a:pPr algn="ctr" defTabSz="762000" eaLnBrk="0" hangingPunct="0"/>
            <a:r>
              <a:rPr lang="en-IE" sz="1050" b="1" dirty="0" smtClean="0">
                <a:solidFill>
                  <a:schemeClr val="bg1"/>
                </a:solidFill>
              </a:rPr>
              <a:t>Country-</a:t>
            </a:r>
            <a:br>
              <a:rPr lang="en-IE" sz="1050" b="1" dirty="0" smtClean="0">
                <a:solidFill>
                  <a:schemeClr val="bg1"/>
                </a:solidFill>
              </a:rPr>
            </a:br>
            <a:r>
              <a:rPr lang="en-IE" sz="1050" b="1" dirty="0" smtClean="0">
                <a:solidFill>
                  <a:schemeClr val="bg1"/>
                </a:solidFill>
              </a:rPr>
              <a:t>specific</a:t>
            </a:r>
            <a:endParaRPr lang="en-IE" sz="1050" b="1" dirty="0">
              <a:solidFill>
                <a:schemeClr val="bg1"/>
              </a:solidFill>
            </a:endParaRPr>
          </a:p>
        </p:txBody>
      </p:sp>
      <p:sp>
        <p:nvSpPr>
          <p:cNvPr id="27" name="Rounded Rectangle 26"/>
          <p:cNvSpPr/>
          <p:nvPr/>
        </p:nvSpPr>
        <p:spPr>
          <a:xfrm>
            <a:off x="6866569" y="1761662"/>
            <a:ext cx="2051275" cy="535447"/>
          </a:xfrm>
          <a:prstGeom prst="roundRect">
            <a:avLst/>
          </a:prstGeom>
          <a:noFill/>
          <a:ln>
            <a:solidFill>
              <a:srgbClr val="002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Bef>
                <a:spcPts val="600"/>
              </a:spcBef>
              <a:buClr>
                <a:srgbClr val="97989A"/>
              </a:buClr>
              <a:buFont typeface="Arial" pitchFamily="34" charset="0"/>
              <a:buChar char="■"/>
            </a:pPr>
            <a:r>
              <a:rPr lang="en-GB" sz="1100" dirty="0" smtClean="0">
                <a:solidFill>
                  <a:schemeClr val="tx1"/>
                </a:solidFill>
              </a:rPr>
              <a:t>Fight against base erosion and profit shifting</a:t>
            </a:r>
            <a:endParaRPr lang="en-US" sz="1100" dirty="0" smtClean="0">
              <a:solidFill>
                <a:srgbClr val="FF0000"/>
              </a:solidFill>
            </a:endParaRPr>
          </a:p>
        </p:txBody>
      </p:sp>
      <p:sp>
        <p:nvSpPr>
          <p:cNvPr id="28" name="Rounded Rectangle 27"/>
          <p:cNvSpPr/>
          <p:nvPr/>
        </p:nvSpPr>
        <p:spPr>
          <a:xfrm>
            <a:off x="6857777" y="2443890"/>
            <a:ext cx="2051275" cy="535447"/>
          </a:xfrm>
          <a:prstGeom prst="roundRect">
            <a:avLst/>
          </a:prstGeom>
          <a:noFill/>
          <a:ln>
            <a:solidFill>
              <a:srgbClr val="002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Bef>
                <a:spcPts val="600"/>
              </a:spcBef>
              <a:buClr>
                <a:srgbClr val="97989A"/>
              </a:buClr>
              <a:buFont typeface="Arial" pitchFamily="34" charset="0"/>
              <a:buChar char="■"/>
            </a:pPr>
            <a:r>
              <a:rPr lang="en-GB" sz="1100" dirty="0">
                <a:solidFill>
                  <a:schemeClr val="tx1"/>
                </a:solidFill>
              </a:rPr>
              <a:t>F</a:t>
            </a:r>
            <a:r>
              <a:rPr lang="en-GB" sz="1100" dirty="0" smtClean="0">
                <a:solidFill>
                  <a:schemeClr val="tx1"/>
                </a:solidFill>
              </a:rPr>
              <a:t>ight against aggressive tax planning</a:t>
            </a:r>
            <a:endParaRPr lang="en-US" sz="1100" dirty="0" smtClean="0">
              <a:solidFill>
                <a:schemeClr val="tx1"/>
              </a:solidFill>
            </a:endParaRPr>
          </a:p>
        </p:txBody>
      </p:sp>
      <p:sp>
        <p:nvSpPr>
          <p:cNvPr id="29" name="Rounded Rectangle 28"/>
          <p:cNvSpPr/>
          <p:nvPr/>
        </p:nvSpPr>
        <p:spPr>
          <a:xfrm>
            <a:off x="6866569" y="3106708"/>
            <a:ext cx="2051275" cy="504849"/>
          </a:xfrm>
          <a:prstGeom prst="roundRect">
            <a:avLst/>
          </a:prstGeom>
          <a:noFill/>
          <a:ln>
            <a:solidFill>
              <a:srgbClr val="002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Bef>
                <a:spcPts val="600"/>
              </a:spcBef>
              <a:buClr>
                <a:srgbClr val="97989A"/>
              </a:buClr>
              <a:buFont typeface="Arial" pitchFamily="34" charset="0"/>
              <a:buChar char="■"/>
            </a:pPr>
            <a:r>
              <a:rPr lang="en-GB" sz="1100" dirty="0" smtClean="0">
                <a:solidFill>
                  <a:schemeClr val="tx1"/>
                </a:solidFill>
              </a:rPr>
              <a:t>Unilateral anti-abuse measures</a:t>
            </a:r>
            <a:endParaRPr lang="en-US" sz="1100" dirty="0" smtClean="0">
              <a:solidFill>
                <a:schemeClr val="tx1"/>
              </a:solidFill>
            </a:endParaRPr>
          </a:p>
        </p:txBody>
      </p:sp>
      <p:sp>
        <p:nvSpPr>
          <p:cNvPr id="30" name="Right Brace 29"/>
          <p:cNvSpPr/>
          <p:nvPr/>
        </p:nvSpPr>
        <p:spPr>
          <a:xfrm>
            <a:off x="5742306" y="858442"/>
            <a:ext cx="163194" cy="3705226"/>
          </a:xfrm>
          <a:prstGeom prst="rightBrace">
            <a:avLst/>
          </a:prstGeom>
          <a:ln>
            <a:solidFill>
              <a:srgbClr val="7476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pic>
        <p:nvPicPr>
          <p:cNvPr id="22" name="Picture 6" descr="http://siliconrepublic.com/fs/img/news/201305/rs-426x288/tax-investigation.jpg"/>
          <p:cNvPicPr>
            <a:picLocks noChangeAspect="1" noChangeArrowheads="1"/>
          </p:cNvPicPr>
          <p:nvPr/>
        </p:nvPicPr>
        <p:blipFill>
          <a:blip r:embed="rId14" cstate="print"/>
          <a:srcRect/>
          <a:stretch>
            <a:fillRect/>
          </a:stretch>
        </p:blipFill>
        <p:spPr bwMode="auto">
          <a:xfrm>
            <a:off x="214808" y="1137874"/>
            <a:ext cx="1701897" cy="147888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p:cNvSpPr>
            <a:spLocks noChangeAspect="1" noEditPoints="1"/>
          </p:cNvSpPr>
          <p:nvPr/>
        </p:nvSpPr>
        <p:spPr bwMode="gray">
          <a:xfrm>
            <a:off x="1810828" y="3060362"/>
            <a:ext cx="5491416" cy="1049380"/>
          </a:xfrm>
          <a:custGeom>
            <a:avLst/>
            <a:gdLst/>
            <a:ahLst/>
            <a:cxnLst>
              <a:cxn ang="0">
                <a:pos x="569" y="0"/>
              </a:cxn>
              <a:cxn ang="0">
                <a:pos x="0" y="133"/>
              </a:cxn>
              <a:cxn ang="0">
                <a:pos x="569" y="252"/>
              </a:cxn>
              <a:cxn ang="0">
                <a:pos x="1138" y="133"/>
              </a:cxn>
              <a:cxn ang="0">
                <a:pos x="569" y="0"/>
              </a:cxn>
              <a:cxn ang="0">
                <a:pos x="569" y="231"/>
              </a:cxn>
              <a:cxn ang="0">
                <a:pos x="28" y="127"/>
              </a:cxn>
              <a:cxn ang="0">
                <a:pos x="569" y="11"/>
              </a:cxn>
              <a:cxn ang="0">
                <a:pos x="1110" y="127"/>
              </a:cxn>
              <a:cxn ang="0">
                <a:pos x="569" y="231"/>
              </a:cxn>
            </a:cxnLst>
            <a:rect l="0" t="0" r="r" b="b"/>
            <a:pathLst>
              <a:path w="1138" h="252">
                <a:moveTo>
                  <a:pt x="569" y="0"/>
                </a:moveTo>
                <a:cubicBezTo>
                  <a:pt x="254" y="0"/>
                  <a:pt x="0" y="67"/>
                  <a:pt x="0" y="133"/>
                </a:cubicBezTo>
                <a:cubicBezTo>
                  <a:pt x="0" y="199"/>
                  <a:pt x="254" y="252"/>
                  <a:pt x="569" y="252"/>
                </a:cubicBezTo>
                <a:cubicBezTo>
                  <a:pt x="883" y="252"/>
                  <a:pt x="1138" y="199"/>
                  <a:pt x="1138" y="133"/>
                </a:cubicBezTo>
                <a:cubicBezTo>
                  <a:pt x="1138" y="67"/>
                  <a:pt x="883" y="0"/>
                  <a:pt x="569" y="0"/>
                </a:cubicBezTo>
                <a:close/>
                <a:moveTo>
                  <a:pt x="569" y="231"/>
                </a:moveTo>
                <a:cubicBezTo>
                  <a:pt x="270" y="231"/>
                  <a:pt x="28" y="184"/>
                  <a:pt x="28" y="127"/>
                </a:cubicBezTo>
                <a:cubicBezTo>
                  <a:pt x="28" y="69"/>
                  <a:pt x="270" y="11"/>
                  <a:pt x="569" y="11"/>
                </a:cubicBezTo>
                <a:cubicBezTo>
                  <a:pt x="868" y="11"/>
                  <a:pt x="1110" y="69"/>
                  <a:pt x="1110" y="127"/>
                </a:cubicBezTo>
                <a:cubicBezTo>
                  <a:pt x="1110" y="184"/>
                  <a:pt x="868" y="231"/>
                  <a:pt x="569" y="231"/>
                </a:cubicBezTo>
                <a:close/>
              </a:path>
            </a:pathLst>
          </a:custGeom>
          <a:gradFill rotWithShape="1">
            <a:gsLst>
              <a:gs pos="0">
                <a:srgbClr val="DCDDDD"/>
              </a:gs>
              <a:gs pos="100000">
                <a:srgbClr val="97989A"/>
              </a:gs>
            </a:gsLst>
            <a:lin ang="5400000" scaled="1"/>
          </a:gradFill>
          <a:ln w="9525">
            <a:noFill/>
            <a:round/>
            <a:headEnd/>
            <a:tailEnd/>
          </a:ln>
          <a:effectLst>
            <a:outerShdw dist="35921" dir="2700000" algn="ctr" rotWithShape="0">
              <a:srgbClr val="FFFFFF"/>
            </a:outerShdw>
          </a:effectLst>
        </p:spPr>
        <p:txBody>
          <a:bodyPr/>
          <a:lstStyle/>
          <a:p>
            <a:pPr>
              <a:defRPr/>
            </a:pPr>
            <a:endParaRPr lang="en-GB" sz="1600"/>
          </a:p>
        </p:txBody>
      </p:sp>
      <p:sp>
        <p:nvSpPr>
          <p:cNvPr id="5" name="Freeform 13"/>
          <p:cNvSpPr>
            <a:spLocks noChangeAspect="1" noEditPoints="1"/>
          </p:cNvSpPr>
          <p:nvPr/>
        </p:nvSpPr>
        <p:spPr bwMode="gray">
          <a:xfrm>
            <a:off x="1265497" y="2919831"/>
            <a:ext cx="6582083" cy="1523506"/>
          </a:xfrm>
          <a:custGeom>
            <a:avLst/>
            <a:gdLst/>
            <a:ahLst/>
            <a:cxnLst>
              <a:cxn ang="0">
                <a:pos x="682" y="0"/>
              </a:cxn>
              <a:cxn ang="0">
                <a:pos x="0" y="183"/>
              </a:cxn>
              <a:cxn ang="0">
                <a:pos x="682" y="366"/>
              </a:cxn>
              <a:cxn ang="0">
                <a:pos x="1364" y="183"/>
              </a:cxn>
              <a:cxn ang="0">
                <a:pos x="682" y="0"/>
              </a:cxn>
              <a:cxn ang="0">
                <a:pos x="682" y="310"/>
              </a:cxn>
              <a:cxn ang="0">
                <a:pos x="50" y="173"/>
              </a:cxn>
              <a:cxn ang="0">
                <a:pos x="682" y="20"/>
              </a:cxn>
              <a:cxn ang="0">
                <a:pos x="1313" y="173"/>
              </a:cxn>
              <a:cxn ang="0">
                <a:pos x="682" y="310"/>
              </a:cxn>
            </a:cxnLst>
            <a:rect l="0" t="0" r="r" b="b"/>
            <a:pathLst>
              <a:path w="1364" h="366">
                <a:moveTo>
                  <a:pt x="682" y="0"/>
                </a:moveTo>
                <a:cubicBezTo>
                  <a:pt x="305" y="0"/>
                  <a:pt x="0" y="82"/>
                  <a:pt x="0" y="183"/>
                </a:cubicBezTo>
                <a:cubicBezTo>
                  <a:pt x="0" y="284"/>
                  <a:pt x="305" y="366"/>
                  <a:pt x="682" y="366"/>
                </a:cubicBezTo>
                <a:cubicBezTo>
                  <a:pt x="1058" y="366"/>
                  <a:pt x="1364" y="284"/>
                  <a:pt x="1364" y="183"/>
                </a:cubicBezTo>
                <a:cubicBezTo>
                  <a:pt x="1364" y="82"/>
                  <a:pt x="1058" y="0"/>
                  <a:pt x="682" y="0"/>
                </a:cubicBezTo>
                <a:close/>
                <a:moveTo>
                  <a:pt x="682" y="310"/>
                </a:moveTo>
                <a:cubicBezTo>
                  <a:pt x="333" y="310"/>
                  <a:pt x="50" y="249"/>
                  <a:pt x="50" y="173"/>
                </a:cubicBezTo>
                <a:cubicBezTo>
                  <a:pt x="50" y="97"/>
                  <a:pt x="333" y="20"/>
                  <a:pt x="682" y="20"/>
                </a:cubicBezTo>
                <a:cubicBezTo>
                  <a:pt x="1031" y="20"/>
                  <a:pt x="1313" y="97"/>
                  <a:pt x="1313" y="173"/>
                </a:cubicBezTo>
                <a:cubicBezTo>
                  <a:pt x="1313" y="249"/>
                  <a:pt x="1031" y="310"/>
                  <a:pt x="682" y="310"/>
                </a:cubicBezTo>
                <a:close/>
              </a:path>
            </a:pathLst>
          </a:custGeom>
          <a:gradFill rotWithShape="1">
            <a:gsLst>
              <a:gs pos="0">
                <a:srgbClr val="F1F1F1"/>
              </a:gs>
              <a:gs pos="100000">
                <a:srgbClr val="747678"/>
              </a:gs>
            </a:gsLst>
            <a:lin ang="5400000" scaled="1"/>
          </a:gradFill>
          <a:ln w="9525">
            <a:noFill/>
            <a:round/>
            <a:headEnd/>
            <a:tailEnd/>
          </a:ln>
          <a:effectLst>
            <a:outerShdw dist="35921" dir="2700000" algn="ctr" rotWithShape="0">
              <a:srgbClr val="FFFFFF"/>
            </a:outerShdw>
          </a:effectLst>
        </p:spPr>
        <p:txBody>
          <a:bodyPr/>
          <a:lstStyle/>
          <a:p>
            <a:pPr>
              <a:defRPr/>
            </a:pPr>
            <a:endParaRPr lang="en-GB" sz="1600"/>
          </a:p>
        </p:txBody>
      </p:sp>
      <p:sp>
        <p:nvSpPr>
          <p:cNvPr id="67" name="Flowchart: Manual Operation 66"/>
          <p:cNvSpPr/>
          <p:nvPr/>
        </p:nvSpPr>
        <p:spPr>
          <a:xfrm>
            <a:off x="3186155" y="1761660"/>
            <a:ext cx="2700517" cy="1524082"/>
          </a:xfrm>
          <a:prstGeom prst="flowChartManualOperation">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solidFill>
                <a:schemeClr val="tx1"/>
              </a:solidFill>
            </a:endParaRPr>
          </a:p>
        </p:txBody>
      </p:sp>
      <p:sp>
        <p:nvSpPr>
          <p:cNvPr id="71" name="Oval 70"/>
          <p:cNvSpPr/>
          <p:nvPr/>
        </p:nvSpPr>
        <p:spPr>
          <a:xfrm>
            <a:off x="3510930" y="2905836"/>
            <a:ext cx="2018858" cy="178743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solidFill>
                <a:schemeClr val="tx1"/>
              </a:solidFill>
            </a:endParaRPr>
          </a:p>
        </p:txBody>
      </p:sp>
      <p:sp>
        <p:nvSpPr>
          <p:cNvPr id="68" name="Flowchart: Manual Operation 67"/>
          <p:cNvSpPr/>
          <p:nvPr/>
        </p:nvSpPr>
        <p:spPr>
          <a:xfrm>
            <a:off x="6111697" y="1761660"/>
            <a:ext cx="2700517" cy="1524082"/>
          </a:xfrm>
          <a:prstGeom prst="flowChartManualOperation">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solidFill>
                <a:schemeClr val="tx1"/>
              </a:solidFill>
            </a:endParaRPr>
          </a:p>
        </p:txBody>
      </p:sp>
      <p:sp>
        <p:nvSpPr>
          <p:cNvPr id="72" name="Oval 71"/>
          <p:cNvSpPr/>
          <p:nvPr/>
        </p:nvSpPr>
        <p:spPr>
          <a:xfrm>
            <a:off x="6399494" y="2844401"/>
            <a:ext cx="1809813" cy="148538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solidFill>
                <a:schemeClr val="tx1"/>
              </a:solidFill>
            </a:endParaRPr>
          </a:p>
        </p:txBody>
      </p:sp>
      <p:sp>
        <p:nvSpPr>
          <p:cNvPr id="66" name="Flowchart: Manual Operation 65"/>
          <p:cNvSpPr/>
          <p:nvPr/>
        </p:nvSpPr>
        <p:spPr>
          <a:xfrm>
            <a:off x="341315" y="1743735"/>
            <a:ext cx="2700517" cy="1524082"/>
          </a:xfrm>
          <a:prstGeom prst="flowChartManualOperation">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solidFill>
                <a:schemeClr val="tx1"/>
              </a:solidFill>
            </a:endParaRPr>
          </a:p>
        </p:txBody>
      </p:sp>
      <p:sp>
        <p:nvSpPr>
          <p:cNvPr id="2" name="Title 1"/>
          <p:cNvSpPr>
            <a:spLocks noGrp="1"/>
          </p:cNvSpPr>
          <p:nvPr>
            <p:ph type="title"/>
          </p:nvPr>
        </p:nvSpPr>
        <p:spPr/>
        <p:txBody>
          <a:bodyPr>
            <a:normAutofit/>
          </a:bodyPr>
          <a:lstStyle/>
          <a:p>
            <a:r>
              <a:rPr lang="en-US" sz="2000" dirty="0" smtClean="0"/>
              <a:t>BEPS Action 5: Three procedures in EU and OECD</a:t>
            </a:r>
            <a:endParaRPr lang="en-US" sz="2000" dirty="0"/>
          </a:p>
        </p:txBody>
      </p:sp>
      <p:sp>
        <p:nvSpPr>
          <p:cNvPr id="51" name="Oval 23"/>
          <p:cNvSpPr>
            <a:spLocks noChangeAspect="1" noChangeArrowheads="1"/>
          </p:cNvSpPr>
          <p:nvPr/>
        </p:nvSpPr>
        <p:spPr bwMode="gray">
          <a:xfrm>
            <a:off x="6458167" y="2915301"/>
            <a:ext cx="1686269" cy="1456524"/>
          </a:xfrm>
          <a:prstGeom prst="ellipse">
            <a:avLst/>
          </a:prstGeom>
          <a:gradFill rotWithShape="1">
            <a:gsLst>
              <a:gs pos="0">
                <a:srgbClr val="E5F2F4"/>
              </a:gs>
              <a:gs pos="100000">
                <a:srgbClr val="409DAD"/>
              </a:gs>
            </a:gsLst>
            <a:path path="shape">
              <a:fillToRect l="50000" t="50000" r="50000" b="50000"/>
            </a:path>
          </a:gradFill>
          <a:ln w="3175">
            <a:solidFill>
              <a:srgbClr val="409DAD"/>
            </a:solidFill>
            <a:round/>
            <a:headEnd/>
            <a:tailEnd/>
          </a:ln>
        </p:spPr>
        <p:txBody>
          <a:bodyPr wrap="none" lIns="90000" tIns="90000" rIns="72000" bIns="90000" anchor="ctr"/>
          <a:lstStyle/>
          <a:p>
            <a:endParaRPr lang="en-GB" sz="1600">
              <a:latin typeface="Arial" pitchFamily="34" charset="0"/>
              <a:cs typeface="Arial" pitchFamily="34" charset="0"/>
            </a:endParaRPr>
          </a:p>
        </p:txBody>
      </p:sp>
      <p:pic>
        <p:nvPicPr>
          <p:cNvPr id="52" name="Picture 24"/>
          <p:cNvPicPr>
            <a:picLocks noChangeAspect="1" noChangeArrowheads="1"/>
          </p:cNvPicPr>
          <p:nvPr/>
        </p:nvPicPr>
        <p:blipFill>
          <a:blip r:embed="rId2" cstate="print"/>
          <a:srcRect/>
          <a:stretch>
            <a:fillRect/>
          </a:stretch>
        </p:blipFill>
        <p:spPr bwMode="gray">
          <a:xfrm>
            <a:off x="6768915" y="2945509"/>
            <a:ext cx="1060201" cy="530601"/>
          </a:xfrm>
          <a:prstGeom prst="rect">
            <a:avLst/>
          </a:prstGeom>
          <a:noFill/>
        </p:spPr>
      </p:pic>
      <p:sp>
        <p:nvSpPr>
          <p:cNvPr id="53" name="Freeform 25"/>
          <p:cNvSpPr>
            <a:spLocks noChangeAspect="1"/>
          </p:cNvSpPr>
          <p:nvPr/>
        </p:nvSpPr>
        <p:spPr bwMode="gray">
          <a:xfrm>
            <a:off x="6456644" y="3561478"/>
            <a:ext cx="1684745" cy="820854"/>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gradFill rotWithShape="1">
            <a:gsLst>
              <a:gs pos="0">
                <a:srgbClr val="007C92"/>
              </a:gs>
              <a:gs pos="100000">
                <a:srgbClr val="409DAD"/>
              </a:gs>
            </a:gsLst>
            <a:lin ang="0" scaled="1"/>
          </a:gradFill>
          <a:ln w="9525">
            <a:noFill/>
            <a:round/>
            <a:headEnd/>
            <a:tailEnd/>
          </a:ln>
        </p:spPr>
        <p:txBody>
          <a:bodyPr/>
          <a:lstStyle/>
          <a:p>
            <a:endParaRPr lang="en-GB" sz="1600">
              <a:latin typeface="Arial" pitchFamily="34" charset="0"/>
              <a:cs typeface="Arial" pitchFamily="34" charset="0"/>
            </a:endParaRPr>
          </a:p>
        </p:txBody>
      </p:sp>
      <p:sp>
        <p:nvSpPr>
          <p:cNvPr id="54" name="Text Box 47"/>
          <p:cNvSpPr txBox="1">
            <a:spLocks noChangeAspect="1" noChangeArrowheads="1"/>
          </p:cNvSpPr>
          <p:nvPr/>
        </p:nvSpPr>
        <p:spPr bwMode="gray">
          <a:xfrm>
            <a:off x="6341424" y="3206119"/>
            <a:ext cx="1856933" cy="920422"/>
          </a:xfrm>
          <a:prstGeom prst="rect">
            <a:avLst/>
          </a:prstGeom>
          <a:noFill/>
          <a:ln w="9525">
            <a:noFill/>
            <a:miter lim="800000"/>
            <a:headEnd/>
            <a:tailEnd/>
          </a:ln>
          <a:effectLst/>
        </p:spPr>
        <p:txBody>
          <a:bodyPr wrap="square" lIns="90000" tIns="90000" rIns="72000" bIns="90000">
            <a:spAutoFit/>
          </a:bodyPr>
          <a:lstStyle/>
          <a:p>
            <a:pPr algn="ctr" defTabSz="801688">
              <a:spcBef>
                <a:spcPct val="20000"/>
              </a:spcBef>
            </a:pPr>
            <a:r>
              <a:rPr lang="en-US" sz="1600" b="1" dirty="0" smtClean="0">
                <a:latin typeface="Arial" pitchFamily="34" charset="0"/>
                <a:cs typeface="Arial" pitchFamily="34" charset="0"/>
              </a:rPr>
              <a:t>OECD Forum on harmful tax practices </a:t>
            </a:r>
          </a:p>
        </p:txBody>
      </p:sp>
      <p:sp>
        <p:nvSpPr>
          <p:cNvPr id="61" name="Text Placeholder 10"/>
          <p:cNvSpPr>
            <a:spLocks noGrp="1"/>
          </p:cNvSpPr>
          <p:nvPr/>
        </p:nvSpPr>
        <p:spPr>
          <a:xfrm>
            <a:off x="321741" y="951571"/>
            <a:ext cx="2720091" cy="792164"/>
          </a:xfrm>
          <a:prstGeom prst="rect">
            <a:avLst/>
          </a:prstGeom>
          <a:ln w="6350">
            <a:solidFill>
              <a:srgbClr val="409DAD"/>
            </a:solidFill>
          </a:ln>
        </p:spPr>
        <p:txBody>
          <a:bodyPr wrap="square" lIns="54610" tIns="54610" rIns="54610" bIns="5461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lvl="2"/>
            <a:r>
              <a:rPr lang="en-US" sz="1400" b="1" dirty="0"/>
              <a:t>IP </a:t>
            </a:r>
            <a:r>
              <a:rPr lang="en-US" sz="1400" b="1" dirty="0" smtClean="0"/>
              <a:t>Regimes</a:t>
            </a:r>
            <a:endParaRPr lang="en-US" sz="1050" dirty="0"/>
          </a:p>
        </p:txBody>
      </p:sp>
      <p:sp>
        <p:nvSpPr>
          <p:cNvPr id="62" name="Text Placeholder 10"/>
          <p:cNvSpPr>
            <a:spLocks noGrp="1"/>
          </p:cNvSpPr>
          <p:nvPr/>
        </p:nvSpPr>
        <p:spPr>
          <a:xfrm>
            <a:off x="3185889" y="951571"/>
            <a:ext cx="2720091" cy="792164"/>
          </a:xfrm>
          <a:prstGeom prst="rect">
            <a:avLst/>
          </a:prstGeom>
          <a:ln w="6350">
            <a:solidFill>
              <a:srgbClr val="409DAD"/>
            </a:solidFill>
          </a:ln>
        </p:spPr>
        <p:txBody>
          <a:bodyPr wrap="square" lIns="54610" tIns="54610" rIns="54610" bIns="5461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lvl="2"/>
            <a:r>
              <a:rPr lang="en-US" sz="1400" b="1" dirty="0"/>
              <a:t>IP </a:t>
            </a:r>
            <a:r>
              <a:rPr lang="en-US" sz="1400" b="1" dirty="0" smtClean="0"/>
              <a:t>regimes</a:t>
            </a:r>
            <a:endParaRPr lang="en-US" sz="1400" b="1" dirty="0"/>
          </a:p>
          <a:p>
            <a:pPr lvl="2"/>
            <a:r>
              <a:rPr lang="nl-NL" sz="1400" b="1" dirty="0"/>
              <a:t>Ruling </a:t>
            </a:r>
            <a:r>
              <a:rPr lang="nl-NL" sz="1400" b="1" dirty="0" err="1"/>
              <a:t>practices</a:t>
            </a:r>
            <a:r>
              <a:rPr lang="nl-NL" sz="1400" b="1" dirty="0"/>
              <a:t> </a:t>
            </a:r>
          </a:p>
        </p:txBody>
      </p:sp>
      <p:sp>
        <p:nvSpPr>
          <p:cNvPr id="63" name="Text Placeholder 10"/>
          <p:cNvSpPr>
            <a:spLocks noGrp="1"/>
          </p:cNvSpPr>
          <p:nvPr/>
        </p:nvSpPr>
        <p:spPr>
          <a:xfrm>
            <a:off x="6102172" y="951571"/>
            <a:ext cx="2720091" cy="792164"/>
          </a:xfrm>
          <a:prstGeom prst="rect">
            <a:avLst/>
          </a:prstGeom>
          <a:ln w="6350">
            <a:solidFill>
              <a:srgbClr val="409DAD"/>
            </a:solidFill>
          </a:ln>
        </p:spPr>
        <p:txBody>
          <a:bodyPr wrap="square" lIns="54610" tIns="54610" rIns="54610" bIns="5461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lvl="2"/>
            <a:r>
              <a:rPr lang="en-US" sz="1400" b="1" dirty="0"/>
              <a:t>IP regimes</a:t>
            </a:r>
          </a:p>
          <a:p>
            <a:pPr lvl="2"/>
            <a:r>
              <a:rPr lang="en-US" sz="1400" b="1" dirty="0" smtClean="0"/>
              <a:t>BEPS </a:t>
            </a:r>
            <a:r>
              <a:rPr lang="en-US" sz="1400" b="1" dirty="0"/>
              <a:t>action point </a:t>
            </a:r>
            <a:r>
              <a:rPr lang="en-US" sz="1400" b="1" dirty="0" smtClean="0"/>
              <a:t>5</a:t>
            </a:r>
            <a:endParaRPr lang="en-US" sz="1400" b="1" dirty="0"/>
          </a:p>
        </p:txBody>
      </p:sp>
      <p:sp>
        <p:nvSpPr>
          <p:cNvPr id="70" name="Oval 69"/>
          <p:cNvSpPr/>
          <p:nvPr/>
        </p:nvSpPr>
        <p:spPr>
          <a:xfrm>
            <a:off x="872995" y="2848214"/>
            <a:ext cx="1763790" cy="14789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solidFill>
                <a:schemeClr val="tx1"/>
              </a:solidFill>
            </a:endParaRPr>
          </a:p>
        </p:txBody>
      </p:sp>
      <p:sp>
        <p:nvSpPr>
          <p:cNvPr id="18" name="Oval 27"/>
          <p:cNvSpPr>
            <a:spLocks noChangeAspect="1" noChangeArrowheads="1"/>
          </p:cNvSpPr>
          <p:nvPr/>
        </p:nvSpPr>
        <p:spPr bwMode="gray">
          <a:xfrm>
            <a:off x="913617" y="2910637"/>
            <a:ext cx="1686269" cy="1456524"/>
          </a:xfrm>
          <a:prstGeom prst="ellipse">
            <a:avLst/>
          </a:prstGeom>
          <a:gradFill rotWithShape="1">
            <a:gsLst>
              <a:gs pos="0">
                <a:srgbClr val="E5F2F4"/>
              </a:gs>
              <a:gs pos="100000">
                <a:srgbClr val="409DAD"/>
              </a:gs>
            </a:gsLst>
            <a:path path="shape">
              <a:fillToRect l="50000" t="50000" r="50000" b="50000"/>
            </a:path>
          </a:gradFill>
          <a:ln w="3175">
            <a:solidFill>
              <a:srgbClr val="409DAD"/>
            </a:solidFill>
            <a:round/>
            <a:headEnd/>
            <a:tailEnd/>
          </a:ln>
        </p:spPr>
        <p:txBody>
          <a:bodyPr wrap="none" lIns="90000" tIns="90000" rIns="72000" bIns="90000" anchor="ctr"/>
          <a:lstStyle/>
          <a:p>
            <a:endParaRPr lang="en-GB" sz="1600">
              <a:latin typeface="Arial" pitchFamily="34" charset="0"/>
              <a:cs typeface="Arial" pitchFamily="34" charset="0"/>
            </a:endParaRPr>
          </a:p>
        </p:txBody>
      </p:sp>
      <p:sp>
        <p:nvSpPr>
          <p:cNvPr id="19" name="Freeform 28"/>
          <p:cNvSpPr>
            <a:spLocks noChangeAspect="1"/>
          </p:cNvSpPr>
          <p:nvPr/>
        </p:nvSpPr>
        <p:spPr bwMode="gray">
          <a:xfrm>
            <a:off x="907526" y="3556813"/>
            <a:ext cx="1684745" cy="820854"/>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gradFill rotWithShape="1">
            <a:gsLst>
              <a:gs pos="0">
                <a:srgbClr val="007C92"/>
              </a:gs>
              <a:gs pos="100000">
                <a:srgbClr val="409DAD"/>
              </a:gs>
            </a:gsLst>
            <a:lin ang="0" scaled="1"/>
          </a:gradFill>
          <a:ln w="9525">
            <a:noFill/>
            <a:round/>
            <a:headEnd/>
            <a:tailEnd/>
          </a:ln>
        </p:spPr>
        <p:txBody>
          <a:bodyPr/>
          <a:lstStyle/>
          <a:p>
            <a:endParaRPr lang="en-GB" sz="1600">
              <a:latin typeface="Arial" pitchFamily="34" charset="0"/>
              <a:cs typeface="Arial" pitchFamily="34" charset="0"/>
            </a:endParaRPr>
          </a:p>
        </p:txBody>
      </p:sp>
      <p:pic>
        <p:nvPicPr>
          <p:cNvPr id="20" name="Picture 29"/>
          <p:cNvPicPr>
            <a:picLocks noChangeAspect="1" noChangeArrowheads="1"/>
          </p:cNvPicPr>
          <p:nvPr/>
        </p:nvPicPr>
        <p:blipFill>
          <a:blip r:embed="rId2" cstate="print"/>
          <a:srcRect/>
          <a:stretch>
            <a:fillRect/>
          </a:stretch>
        </p:blipFill>
        <p:spPr bwMode="gray">
          <a:xfrm>
            <a:off x="1221322" y="2940844"/>
            <a:ext cx="1058679" cy="530601"/>
          </a:xfrm>
          <a:prstGeom prst="rect">
            <a:avLst/>
          </a:prstGeom>
          <a:noFill/>
        </p:spPr>
      </p:pic>
      <p:sp>
        <p:nvSpPr>
          <p:cNvPr id="21" name="Text Box 30"/>
          <p:cNvSpPr txBox="1">
            <a:spLocks noChangeAspect="1" noChangeArrowheads="1"/>
          </p:cNvSpPr>
          <p:nvPr/>
        </p:nvSpPr>
        <p:spPr bwMode="gray">
          <a:xfrm>
            <a:off x="881590" y="3121879"/>
            <a:ext cx="1730130" cy="1215887"/>
          </a:xfrm>
          <a:prstGeom prst="rect">
            <a:avLst/>
          </a:prstGeom>
          <a:noFill/>
          <a:ln w="9525">
            <a:noFill/>
            <a:miter lim="800000"/>
            <a:headEnd/>
            <a:tailEnd/>
          </a:ln>
          <a:effectLst/>
        </p:spPr>
        <p:txBody>
          <a:bodyPr wrap="square" lIns="90000" tIns="90000" rIns="72000" bIns="90000">
            <a:spAutoFit/>
          </a:bodyPr>
          <a:lstStyle/>
          <a:p>
            <a:pPr marL="0" lvl="1" indent="3175" algn="ctr" defTabSz="801688">
              <a:spcBef>
                <a:spcPct val="20000"/>
              </a:spcBef>
            </a:pPr>
            <a:r>
              <a:rPr lang="en-US" sz="1600" b="1" dirty="0" smtClean="0">
                <a:latin typeface="Arial" pitchFamily="34" charset="0"/>
                <a:cs typeface="Arial" pitchFamily="34" charset="0"/>
              </a:rPr>
              <a:t>EU Council Code of Conduct Group</a:t>
            </a:r>
          </a:p>
          <a:p>
            <a:pPr marL="177800" lvl="1" indent="-177800" algn="ctr" defTabSz="801688">
              <a:spcBef>
                <a:spcPct val="20000"/>
              </a:spcBef>
            </a:pPr>
            <a:endParaRPr lang="de-DE" sz="1600" b="1" dirty="0">
              <a:latin typeface="Arial" pitchFamily="34" charset="0"/>
              <a:cs typeface="Arial" pitchFamily="34" charset="0"/>
            </a:endParaRPr>
          </a:p>
        </p:txBody>
      </p:sp>
      <p:sp>
        <p:nvSpPr>
          <p:cNvPr id="35" name="Oval 34"/>
          <p:cNvSpPr>
            <a:spLocks noChangeAspect="1" noChangeArrowheads="1"/>
          </p:cNvSpPr>
          <p:nvPr/>
        </p:nvSpPr>
        <p:spPr bwMode="gray">
          <a:xfrm>
            <a:off x="3537412" y="2990133"/>
            <a:ext cx="1989401" cy="1716572"/>
          </a:xfrm>
          <a:prstGeom prst="ellipse">
            <a:avLst/>
          </a:prstGeom>
          <a:gradFill rotWithShape="1">
            <a:gsLst>
              <a:gs pos="0">
                <a:srgbClr val="E5F2F4"/>
              </a:gs>
              <a:gs pos="100000">
                <a:srgbClr val="409DAD"/>
              </a:gs>
            </a:gsLst>
            <a:path path="shape">
              <a:fillToRect l="50000" t="50000" r="50000" b="50000"/>
            </a:path>
          </a:gradFill>
          <a:ln w="3175">
            <a:solidFill>
              <a:srgbClr val="409DAD"/>
            </a:solidFill>
            <a:round/>
            <a:headEnd/>
            <a:tailEnd/>
          </a:ln>
        </p:spPr>
        <p:txBody>
          <a:bodyPr wrap="none" lIns="90000" tIns="90000" rIns="72000" bIns="90000" anchor="ctr"/>
          <a:lstStyle/>
          <a:p>
            <a:endParaRPr lang="en-GB" sz="1600" dirty="0">
              <a:latin typeface="Arial" pitchFamily="34" charset="0"/>
              <a:cs typeface="Arial" pitchFamily="34" charset="0"/>
            </a:endParaRPr>
          </a:p>
        </p:txBody>
      </p:sp>
      <p:pic>
        <p:nvPicPr>
          <p:cNvPr id="36" name="Picture 36"/>
          <p:cNvPicPr>
            <a:picLocks noChangeAspect="1" noChangeArrowheads="1"/>
          </p:cNvPicPr>
          <p:nvPr/>
        </p:nvPicPr>
        <p:blipFill>
          <a:blip r:embed="rId2" cstate="print"/>
          <a:srcRect/>
          <a:stretch>
            <a:fillRect/>
          </a:stretch>
        </p:blipFill>
        <p:spPr bwMode="gray">
          <a:xfrm>
            <a:off x="3913661" y="3015087"/>
            <a:ext cx="1242995" cy="621223"/>
          </a:xfrm>
          <a:prstGeom prst="rect">
            <a:avLst/>
          </a:prstGeom>
          <a:noFill/>
        </p:spPr>
      </p:pic>
      <p:sp>
        <p:nvSpPr>
          <p:cNvPr id="37" name="Text Box 37"/>
          <p:cNvSpPr txBox="1">
            <a:spLocks noChangeAspect="1" noChangeArrowheads="1"/>
          </p:cNvSpPr>
          <p:nvPr/>
        </p:nvSpPr>
        <p:spPr bwMode="gray">
          <a:xfrm>
            <a:off x="3450313" y="3267816"/>
            <a:ext cx="2110524" cy="920422"/>
          </a:xfrm>
          <a:prstGeom prst="rect">
            <a:avLst/>
          </a:prstGeom>
          <a:noFill/>
          <a:ln w="9525">
            <a:noFill/>
            <a:miter lim="800000"/>
            <a:headEnd/>
            <a:tailEnd/>
          </a:ln>
          <a:effectLst/>
        </p:spPr>
        <p:txBody>
          <a:bodyPr wrap="square" lIns="90000" tIns="90000" rIns="72000" bIns="90000">
            <a:spAutoFit/>
          </a:bodyPr>
          <a:lstStyle/>
          <a:p>
            <a:pPr indent="3175" algn="ctr" defTabSz="801688">
              <a:spcBef>
                <a:spcPct val="20000"/>
              </a:spcBef>
            </a:pPr>
            <a:r>
              <a:rPr lang="en-US" sz="1600" b="1" dirty="0" smtClean="0"/>
              <a:t>European Commission State aid </a:t>
            </a:r>
          </a:p>
        </p:txBody>
      </p:sp>
      <p:sp>
        <p:nvSpPr>
          <p:cNvPr id="38" name="Freeform 44"/>
          <p:cNvSpPr>
            <a:spLocks noChangeAspect="1"/>
          </p:cNvSpPr>
          <p:nvPr/>
        </p:nvSpPr>
        <p:spPr bwMode="gray">
          <a:xfrm>
            <a:off x="3541981" y="3750572"/>
            <a:ext cx="1989401" cy="971892"/>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gradFill rotWithShape="1">
            <a:gsLst>
              <a:gs pos="0">
                <a:srgbClr val="007C92"/>
              </a:gs>
              <a:gs pos="100000">
                <a:srgbClr val="409DAD"/>
              </a:gs>
            </a:gsLst>
            <a:lin ang="0" scaled="1"/>
          </a:gradFill>
          <a:ln w="9525">
            <a:noFill/>
            <a:round/>
            <a:headEnd/>
            <a:tailEnd/>
          </a:ln>
        </p:spPr>
        <p:txBody>
          <a:bodyPr/>
          <a:lstStyle/>
          <a:p>
            <a:endParaRPr lang="en-GB" sz="1600" dirty="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lide(fromBottom)">
                                      <p:cBhvr>
                                        <p:cTn id="7" dur="2000"/>
                                        <p:tgtEl>
                                          <p:spTgt spid="6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slide(fromBottom)">
                                      <p:cBhvr>
                                        <p:cTn id="10" dur="2000"/>
                                        <p:tgtEl>
                                          <p:spTgt spid="6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slide(fromBottom)">
                                      <p:cBhvr>
                                        <p:cTn id="13" dur="2000"/>
                                        <p:tgtEl>
                                          <p:spTgt spid="68"/>
                                        </p:tgtEl>
                                      </p:cBhvr>
                                    </p:animEffect>
                                  </p:childTnLst>
                                </p:cTn>
                              </p:par>
                            </p:childTnLst>
                          </p:cTn>
                        </p:par>
                        <p:par>
                          <p:cTn id="14" fill="hold">
                            <p:stCondLst>
                              <p:cond delay="2000"/>
                            </p:stCondLst>
                            <p:childTnLst>
                              <p:par>
                                <p:cTn id="15" presetID="12" presetClass="entr" presetSubtype="4"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slide(fromBottom)">
                                      <p:cBhvr>
                                        <p:cTn id="17" dur="2000"/>
                                        <p:tgtEl>
                                          <p:spTgt spid="6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slide(fromBottom)">
                                      <p:cBhvr>
                                        <p:cTn id="20" dur="2000"/>
                                        <p:tgtEl>
                                          <p:spTgt spid="62"/>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slide(fromBottom)">
                                      <p:cBhvr>
                                        <p:cTn id="23"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6"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7474"/>
            <a:ext cx="8784976" cy="465107"/>
          </a:xfrm>
        </p:spPr>
        <p:txBody>
          <a:bodyPr anchor="ctr">
            <a:noAutofit/>
          </a:bodyPr>
          <a:lstStyle/>
          <a:p>
            <a:r>
              <a:rPr lang="en-US" sz="2000" dirty="0" smtClean="0"/>
              <a:t>BEPS Action 5: OECD Forum on Harmful Tax Practices</a:t>
            </a:r>
            <a:endParaRPr lang="en-US" sz="2000" dirty="0"/>
          </a:p>
        </p:txBody>
      </p:sp>
      <p:graphicFrame>
        <p:nvGraphicFramePr>
          <p:cNvPr id="5" name="Group 73"/>
          <p:cNvGraphicFramePr>
            <a:graphicFrameLocks noGrp="1"/>
          </p:cNvGraphicFramePr>
          <p:nvPr>
            <p:extLst>
              <p:ext uri="{D42A27DB-BD31-4B8C-83A1-F6EECF244321}">
                <p14:modId xmlns="" xmlns:p14="http://schemas.microsoft.com/office/powerpoint/2010/main" val="1139866654"/>
              </p:ext>
            </p:extLst>
          </p:nvPr>
        </p:nvGraphicFramePr>
        <p:xfrm>
          <a:off x="107504" y="1015105"/>
          <a:ext cx="8856984" cy="2591760"/>
        </p:xfrm>
        <a:graphic>
          <a:graphicData uri="http://schemas.openxmlformats.org/drawingml/2006/table">
            <a:tbl>
              <a:tblPr/>
              <a:tblGrid>
                <a:gridCol w="692048"/>
                <a:gridCol w="6789172"/>
                <a:gridCol w="1375764"/>
              </a:tblGrid>
              <a:tr h="511500">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charset="0"/>
                          <a:cs typeface="Arial" charset="0"/>
                        </a:rPr>
                        <a:t>OECD</a:t>
                      </a:r>
                    </a:p>
                  </a:txBody>
                  <a:tcPr marL="0" marR="0" marT="0" marB="0" anchor="ct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charset="0"/>
                          <a:cs typeface="Arial" charset="0"/>
                        </a:rPr>
                        <a:t>BEPS Action point 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charset="0"/>
                          <a:cs typeface="Arial" charset="0"/>
                        </a:rPr>
                        <a:t>Timing</a:t>
                      </a:r>
                    </a:p>
                  </a:txBody>
                  <a:tcPr marL="0" marR="0" marT="0" marB="0"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080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b="1" i="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1" i="0" noProof="0" dirty="0" smtClean="0">
                        <a:solidFill>
                          <a:schemeClr val="tx1"/>
                        </a:solidFill>
                      </a:endParaRPr>
                    </a:p>
                  </a:txBody>
                  <a:tcPr marT="34290" marB="3429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alpha val="87843"/>
                      </a:schemeClr>
                    </a:solidFill>
                  </a:tcPr>
                </a:tc>
                <a:tc>
                  <a:txBody>
                    <a:bodyPr/>
                    <a:lstStyle/>
                    <a:p>
                      <a:pPr marL="342900" indent="-342900" algn="l" defTabSz="914400" rtl="0" eaLnBrk="1" latinLnBrk="0" hangingPunct="1">
                        <a:lnSpc>
                          <a:spcPct val="100000"/>
                        </a:lnSpc>
                        <a:spcBef>
                          <a:spcPts val="400"/>
                        </a:spcBef>
                        <a:spcAft>
                          <a:spcPts val="0"/>
                        </a:spcAft>
                        <a:buClr>
                          <a:srgbClr val="97989A"/>
                        </a:buClr>
                        <a:buFont typeface="Wingdings" pitchFamily="2" charset="2"/>
                        <a:buChar char="§"/>
                      </a:pPr>
                      <a:endParaRPr lang="en-US" sz="1200" b="1" i="1" kern="1200" baseline="0" dirty="0" smtClean="0">
                        <a:solidFill>
                          <a:schemeClr val="tx1"/>
                        </a:solidFill>
                        <a:latin typeface="+mn-lt"/>
                        <a:ea typeface="+mn-ea"/>
                        <a:cs typeface="+mn-cs"/>
                      </a:endParaRPr>
                    </a:p>
                    <a:p>
                      <a:pPr marL="342900" lvl="0" indent="-342900">
                        <a:buFont typeface="+mj-lt"/>
                        <a:buNone/>
                      </a:pPr>
                      <a:r>
                        <a:rPr lang="en-GB" sz="1200" kern="1200" dirty="0" smtClean="0">
                          <a:solidFill>
                            <a:schemeClr val="tx1"/>
                          </a:solidFill>
                          <a:latin typeface="+mn-lt"/>
                          <a:ea typeface="+mn-ea"/>
                          <a:cs typeface="+mn-cs"/>
                        </a:rPr>
                        <a:t>15 IP regimes</a:t>
                      </a:r>
                      <a:r>
                        <a:rPr lang="en-GB" sz="1200" kern="1200" baseline="0" dirty="0" smtClean="0">
                          <a:solidFill>
                            <a:schemeClr val="tx1"/>
                          </a:solidFill>
                          <a:latin typeface="+mn-lt"/>
                          <a:ea typeface="+mn-ea"/>
                          <a:cs typeface="+mn-cs"/>
                        </a:rPr>
                        <a:t> OECD members</a:t>
                      </a:r>
                    </a:p>
                    <a:p>
                      <a:pPr marL="342900" lvl="0" indent="-342900">
                        <a:buFont typeface="+mj-lt"/>
                        <a:buNone/>
                      </a:pPr>
                      <a:endParaRPr lang="en-GB" sz="1200" kern="1200" baseline="0" dirty="0" smtClean="0">
                        <a:solidFill>
                          <a:schemeClr val="tx1"/>
                        </a:solidFill>
                        <a:latin typeface="+mn-lt"/>
                        <a:ea typeface="+mn-ea"/>
                        <a:cs typeface="+mn-cs"/>
                      </a:endParaRPr>
                    </a:p>
                    <a:p>
                      <a:pPr marL="342900" lvl="0" indent="-342900">
                        <a:buFont typeface="+mj-lt"/>
                        <a:buNone/>
                      </a:pPr>
                      <a:r>
                        <a:rPr lang="en-GB" sz="1200" kern="1200" baseline="0" dirty="0" smtClean="0">
                          <a:solidFill>
                            <a:schemeClr val="tx1"/>
                          </a:solidFill>
                          <a:latin typeface="+mn-lt"/>
                          <a:ea typeface="+mn-ea"/>
                          <a:cs typeface="+mn-cs"/>
                        </a:rPr>
                        <a:t>15 other regimes, notably:</a:t>
                      </a:r>
                    </a:p>
                    <a:p>
                      <a:pPr marL="342900" lvl="0" indent="-342900">
                        <a:buFont typeface="+mj-lt"/>
                        <a:buNone/>
                      </a:pPr>
                      <a:endParaRPr lang="en-GB" sz="1200" kern="1200" baseline="0" dirty="0" smtClean="0">
                        <a:solidFill>
                          <a:schemeClr val="tx1"/>
                        </a:solidFill>
                        <a:latin typeface="+mn-lt"/>
                        <a:ea typeface="+mn-ea"/>
                        <a:cs typeface="+mn-cs"/>
                      </a:endParaRPr>
                    </a:p>
                    <a:p>
                      <a:pPr marL="342900" lvl="0" indent="-342900">
                        <a:buFont typeface="+mj-lt"/>
                        <a:buAutoNum type="arabicPeriod"/>
                      </a:pPr>
                      <a:r>
                        <a:rPr lang="en-GB" sz="1200" kern="1200" dirty="0" smtClean="0">
                          <a:solidFill>
                            <a:schemeClr val="tx1"/>
                          </a:solidFill>
                          <a:latin typeface="+mn-lt"/>
                          <a:ea typeface="+mn-ea"/>
                          <a:cs typeface="+mn-cs"/>
                        </a:rPr>
                        <a:t>Switzerland – auxiliary company regime </a:t>
                      </a:r>
                      <a:r>
                        <a:rPr lang="en-GB" sz="900" kern="1200" dirty="0" smtClean="0">
                          <a:solidFill>
                            <a:schemeClr val="tx1"/>
                          </a:solidFill>
                          <a:latin typeface="+mn-lt"/>
                          <a:ea typeface="+mn-ea"/>
                          <a:cs typeface="+mn-cs"/>
                        </a:rPr>
                        <a:t>(EU</a:t>
                      </a:r>
                      <a:r>
                        <a:rPr lang="en-GB" sz="900" kern="1200" baseline="0" dirty="0" smtClean="0">
                          <a:solidFill>
                            <a:schemeClr val="tx1"/>
                          </a:solidFill>
                          <a:latin typeface="+mn-lt"/>
                          <a:ea typeface="+mn-ea"/>
                          <a:cs typeface="+mn-cs"/>
                        </a:rPr>
                        <a:t> Code/State aid)</a:t>
                      </a:r>
                      <a:endParaRPr lang="en-US" sz="900" kern="1200" dirty="0" smtClean="0">
                        <a:solidFill>
                          <a:schemeClr val="tx1"/>
                        </a:solidFill>
                        <a:latin typeface="+mn-lt"/>
                        <a:ea typeface="+mn-ea"/>
                        <a:cs typeface="+mn-cs"/>
                      </a:endParaRPr>
                    </a:p>
                    <a:p>
                      <a:pPr marL="342900" lvl="0" indent="-342900">
                        <a:buFont typeface="+mj-lt"/>
                        <a:buAutoNum type="arabicPeriod"/>
                      </a:pPr>
                      <a:r>
                        <a:rPr lang="en-GB" sz="1200" kern="1200" dirty="0" smtClean="0">
                          <a:solidFill>
                            <a:schemeClr val="tx1"/>
                          </a:solidFill>
                          <a:latin typeface="+mn-lt"/>
                          <a:ea typeface="+mn-ea"/>
                          <a:cs typeface="+mn-cs"/>
                        </a:rPr>
                        <a:t>Switzerland – mixed company regime </a:t>
                      </a:r>
                      <a:r>
                        <a:rPr lang="en-GB" sz="900" kern="1200" dirty="0" smtClean="0">
                          <a:solidFill>
                            <a:schemeClr val="tx1"/>
                          </a:solidFill>
                          <a:latin typeface="+mn-lt"/>
                          <a:ea typeface="+mn-ea"/>
                          <a:cs typeface="+mn-cs"/>
                        </a:rPr>
                        <a:t>(idem)</a:t>
                      </a:r>
                      <a:endParaRPr lang="en-US" sz="900" kern="1200" dirty="0" smtClean="0">
                        <a:solidFill>
                          <a:schemeClr val="tx1"/>
                        </a:solidFill>
                        <a:latin typeface="+mn-lt"/>
                        <a:ea typeface="+mn-ea"/>
                        <a:cs typeface="+mn-cs"/>
                      </a:endParaRPr>
                    </a:p>
                    <a:p>
                      <a:pPr marL="342900" lvl="0" indent="-342900">
                        <a:buFont typeface="+mj-lt"/>
                        <a:buAutoNum type="arabicPeriod"/>
                      </a:pPr>
                      <a:r>
                        <a:rPr lang="en-GB" sz="1200" kern="1200" dirty="0" smtClean="0">
                          <a:solidFill>
                            <a:schemeClr val="tx1"/>
                          </a:solidFill>
                          <a:latin typeface="+mn-lt"/>
                          <a:ea typeface="+mn-ea"/>
                          <a:cs typeface="+mn-cs"/>
                        </a:rPr>
                        <a:t>Switzerland – holding company regime </a:t>
                      </a:r>
                      <a:r>
                        <a:rPr lang="en-GB" sz="900" kern="1200" dirty="0" smtClean="0">
                          <a:solidFill>
                            <a:schemeClr val="tx1"/>
                          </a:solidFill>
                          <a:latin typeface="+mn-lt"/>
                          <a:ea typeface="+mn-ea"/>
                          <a:cs typeface="+mn-cs"/>
                        </a:rPr>
                        <a:t>(idem)</a:t>
                      </a:r>
                      <a:endParaRPr lang="en-US" sz="900" kern="1200" dirty="0" smtClean="0">
                        <a:solidFill>
                          <a:schemeClr val="tx1"/>
                        </a:solidFill>
                        <a:latin typeface="+mn-lt"/>
                        <a:ea typeface="+mn-ea"/>
                        <a:cs typeface="+mn-cs"/>
                      </a:endParaRPr>
                    </a:p>
                    <a:p>
                      <a:pPr marL="342900" lvl="0" indent="-342900">
                        <a:buFont typeface="+mj-lt"/>
                        <a:buAutoNum type="arabicPeriod"/>
                      </a:pPr>
                      <a:r>
                        <a:rPr lang="en-GB" sz="1200" kern="1200" dirty="0" smtClean="0">
                          <a:solidFill>
                            <a:schemeClr val="tx1"/>
                          </a:solidFill>
                          <a:latin typeface="+mn-lt"/>
                          <a:ea typeface="+mn-ea"/>
                          <a:cs typeface="+mn-cs"/>
                        </a:rPr>
                        <a:t>Switzerland – commissionaire rulings</a:t>
                      </a:r>
                    </a:p>
                    <a:p>
                      <a:pPr marL="342900" lvl="0" indent="-342900">
                        <a:buFont typeface="+mj-lt"/>
                        <a:buNone/>
                      </a:pPr>
                      <a:endParaRPr lang="en-GB" sz="1200" kern="1200" dirty="0" smtClean="0">
                        <a:solidFill>
                          <a:schemeClr val="tx1"/>
                        </a:solidFill>
                        <a:latin typeface="+mn-lt"/>
                        <a:ea typeface="+mn-ea"/>
                        <a:cs typeface="+mn-cs"/>
                      </a:endParaRPr>
                    </a:p>
                    <a:p>
                      <a:pPr marL="342900" indent="-342900">
                        <a:buFont typeface="+mj-lt"/>
                        <a:buNone/>
                      </a:pPr>
                      <a:endParaRPr lang="en-US" sz="1200" b="1" baseline="0" noProof="0" dirty="0" smtClean="0">
                        <a:solidFill>
                          <a:schemeClr val="tx1"/>
                        </a:solidFill>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alpha val="87843"/>
                      </a:schemeClr>
                    </a:solidFill>
                  </a:tcPr>
                </a:tc>
                <a:tc>
                  <a:txBody>
                    <a:bodyPr/>
                    <a:lstStyle/>
                    <a:p>
                      <a:pPr algn="r"/>
                      <a:endParaRPr lang="nl-NL" sz="1200" b="0" noProof="0" dirty="0" smtClean="0">
                        <a:solidFill>
                          <a:schemeClr val="tx1"/>
                        </a:solidFill>
                      </a:endParaRPr>
                    </a:p>
                    <a:p>
                      <a:pPr algn="r"/>
                      <a:r>
                        <a:rPr lang="nl-NL" sz="1200" b="0" noProof="0" dirty="0" smtClean="0">
                          <a:solidFill>
                            <a:schemeClr val="tx1"/>
                          </a:solidFill>
                        </a:rPr>
                        <a:t>December</a:t>
                      </a:r>
                    </a:p>
                    <a:p>
                      <a:pPr algn="r"/>
                      <a:r>
                        <a:rPr lang="nl-NL" sz="1200" b="0" noProof="0" dirty="0" smtClean="0">
                          <a:solidFill>
                            <a:schemeClr val="tx1"/>
                          </a:solidFill>
                        </a:rPr>
                        <a:t> 2015</a:t>
                      </a:r>
                      <a:endParaRPr lang="en-US" sz="1200" b="0" noProof="0" dirty="0" smtClean="0">
                        <a:solidFill>
                          <a:schemeClr val="tx1"/>
                        </a:solidFill>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alpha val="87843"/>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BEPS Action 5: </a:t>
            </a:r>
            <a:r>
              <a:rPr lang="nl-NL" sz="2000" dirty="0" smtClean="0"/>
              <a:t>IP Regimes </a:t>
            </a:r>
            <a:r>
              <a:rPr lang="nl-NL" sz="2000" dirty="0" err="1" smtClean="0"/>
              <a:t>review</a:t>
            </a:r>
            <a:r>
              <a:rPr lang="nl-NL" sz="2000" dirty="0" smtClean="0"/>
              <a:t> in EU and OECD</a:t>
            </a:r>
            <a:endParaRPr lang="en-US" sz="2000" dirty="0"/>
          </a:p>
        </p:txBody>
      </p:sp>
      <p:grpSp>
        <p:nvGrpSpPr>
          <p:cNvPr id="3" name="Group 841"/>
          <p:cNvGrpSpPr>
            <a:grpSpLocks noChangeAspect="1"/>
          </p:cNvGrpSpPr>
          <p:nvPr/>
        </p:nvGrpSpPr>
        <p:grpSpPr bwMode="auto">
          <a:xfrm>
            <a:off x="4844409" y="972307"/>
            <a:ext cx="4005516" cy="3552170"/>
            <a:chOff x="1056" y="768"/>
            <a:chExt cx="1056" cy="1014"/>
          </a:xfrm>
          <a:solidFill>
            <a:srgbClr val="DEEDBF"/>
          </a:solidFill>
        </p:grpSpPr>
        <p:sp>
          <p:nvSpPr>
            <p:cNvPr id="5" name="Freeform 842"/>
            <p:cNvSpPr>
              <a:spLocks noChangeAspect="1"/>
            </p:cNvSpPr>
            <p:nvPr/>
          </p:nvSpPr>
          <p:spPr bwMode="auto">
            <a:xfrm>
              <a:off x="1904" y="1569"/>
              <a:ext cx="71" cy="65"/>
            </a:xfrm>
            <a:custGeom>
              <a:avLst/>
              <a:gdLst/>
              <a:ahLst/>
              <a:cxnLst>
                <a:cxn ang="0">
                  <a:pos x="62" y="0"/>
                </a:cxn>
                <a:cxn ang="0">
                  <a:pos x="0" y="18"/>
                </a:cxn>
                <a:cxn ang="0">
                  <a:pos x="13" y="109"/>
                </a:cxn>
                <a:cxn ang="0">
                  <a:pos x="15" y="107"/>
                </a:cxn>
                <a:cxn ang="0">
                  <a:pos x="14" y="120"/>
                </a:cxn>
                <a:cxn ang="0">
                  <a:pos x="20" y="123"/>
                </a:cxn>
                <a:cxn ang="0">
                  <a:pos x="34" y="124"/>
                </a:cxn>
                <a:cxn ang="0">
                  <a:pos x="47" y="121"/>
                </a:cxn>
                <a:cxn ang="0">
                  <a:pos x="47" y="124"/>
                </a:cxn>
                <a:cxn ang="0">
                  <a:pos x="23" y="140"/>
                </a:cxn>
                <a:cxn ang="0">
                  <a:pos x="22" y="161"/>
                </a:cxn>
                <a:cxn ang="0">
                  <a:pos x="34" y="143"/>
                </a:cxn>
                <a:cxn ang="0">
                  <a:pos x="40" y="136"/>
                </a:cxn>
                <a:cxn ang="0">
                  <a:pos x="46" y="132"/>
                </a:cxn>
                <a:cxn ang="0">
                  <a:pos x="52" y="125"/>
                </a:cxn>
                <a:cxn ang="0">
                  <a:pos x="66" y="119"/>
                </a:cxn>
                <a:cxn ang="0">
                  <a:pos x="75" y="100"/>
                </a:cxn>
                <a:cxn ang="0">
                  <a:pos x="96" y="89"/>
                </a:cxn>
                <a:cxn ang="0">
                  <a:pos x="111" y="88"/>
                </a:cxn>
                <a:cxn ang="0">
                  <a:pos x="129" y="84"/>
                </a:cxn>
                <a:cxn ang="0">
                  <a:pos x="136" y="90"/>
                </a:cxn>
                <a:cxn ang="0">
                  <a:pos x="145" y="87"/>
                </a:cxn>
                <a:cxn ang="0">
                  <a:pos x="154" y="87"/>
                </a:cxn>
                <a:cxn ang="0">
                  <a:pos x="164" y="66"/>
                </a:cxn>
                <a:cxn ang="0">
                  <a:pos x="145" y="64"/>
                </a:cxn>
                <a:cxn ang="0">
                  <a:pos x="145" y="61"/>
                </a:cxn>
                <a:cxn ang="0">
                  <a:pos x="130" y="50"/>
                </a:cxn>
                <a:cxn ang="0">
                  <a:pos x="122" y="53"/>
                </a:cxn>
                <a:cxn ang="0">
                  <a:pos x="105" y="21"/>
                </a:cxn>
                <a:cxn ang="0">
                  <a:pos x="62" y="0"/>
                </a:cxn>
              </a:cxnLst>
              <a:rect l="0" t="0" r="r" b="b"/>
              <a:pathLst>
                <a:path w="165" h="162">
                  <a:moveTo>
                    <a:pt x="62" y="0"/>
                  </a:moveTo>
                  <a:lnTo>
                    <a:pt x="0" y="18"/>
                  </a:lnTo>
                  <a:lnTo>
                    <a:pt x="13" y="109"/>
                  </a:lnTo>
                  <a:lnTo>
                    <a:pt x="15" y="107"/>
                  </a:lnTo>
                  <a:lnTo>
                    <a:pt x="14" y="120"/>
                  </a:lnTo>
                  <a:lnTo>
                    <a:pt x="20" y="123"/>
                  </a:lnTo>
                  <a:lnTo>
                    <a:pt x="34" y="124"/>
                  </a:lnTo>
                  <a:lnTo>
                    <a:pt x="47" y="121"/>
                  </a:lnTo>
                  <a:lnTo>
                    <a:pt x="47" y="124"/>
                  </a:lnTo>
                  <a:lnTo>
                    <a:pt x="23" y="140"/>
                  </a:lnTo>
                  <a:lnTo>
                    <a:pt x="22" y="161"/>
                  </a:lnTo>
                  <a:lnTo>
                    <a:pt x="34" y="143"/>
                  </a:lnTo>
                  <a:lnTo>
                    <a:pt x="40" y="136"/>
                  </a:lnTo>
                  <a:lnTo>
                    <a:pt x="46" y="132"/>
                  </a:lnTo>
                  <a:lnTo>
                    <a:pt x="52" y="125"/>
                  </a:lnTo>
                  <a:lnTo>
                    <a:pt x="66" y="119"/>
                  </a:lnTo>
                  <a:lnTo>
                    <a:pt x="75" y="100"/>
                  </a:lnTo>
                  <a:lnTo>
                    <a:pt x="96" y="89"/>
                  </a:lnTo>
                  <a:lnTo>
                    <a:pt x="111" y="88"/>
                  </a:lnTo>
                  <a:lnTo>
                    <a:pt x="129" y="84"/>
                  </a:lnTo>
                  <a:lnTo>
                    <a:pt x="136" y="90"/>
                  </a:lnTo>
                  <a:lnTo>
                    <a:pt x="145" y="87"/>
                  </a:lnTo>
                  <a:lnTo>
                    <a:pt x="154" y="87"/>
                  </a:lnTo>
                  <a:lnTo>
                    <a:pt x="164" y="66"/>
                  </a:lnTo>
                  <a:lnTo>
                    <a:pt x="145" y="64"/>
                  </a:lnTo>
                  <a:lnTo>
                    <a:pt x="145" y="61"/>
                  </a:lnTo>
                  <a:lnTo>
                    <a:pt x="130" y="50"/>
                  </a:lnTo>
                  <a:lnTo>
                    <a:pt x="122" y="53"/>
                  </a:lnTo>
                  <a:lnTo>
                    <a:pt x="105" y="21"/>
                  </a:lnTo>
                  <a:lnTo>
                    <a:pt x="62" y="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6" name="Freeform 843"/>
            <p:cNvSpPr>
              <a:spLocks noChangeAspect="1"/>
            </p:cNvSpPr>
            <p:nvPr/>
          </p:nvSpPr>
          <p:spPr bwMode="auto">
            <a:xfrm>
              <a:off x="1245" y="1099"/>
              <a:ext cx="150" cy="233"/>
            </a:xfrm>
            <a:custGeom>
              <a:avLst/>
              <a:gdLst/>
              <a:ahLst/>
              <a:cxnLst>
                <a:cxn ang="0">
                  <a:pos x="19" y="570"/>
                </a:cxn>
                <a:cxn ang="0">
                  <a:pos x="81" y="575"/>
                </a:cxn>
                <a:cxn ang="0">
                  <a:pos x="124" y="550"/>
                </a:cxn>
                <a:cxn ang="0">
                  <a:pos x="186" y="559"/>
                </a:cxn>
                <a:cxn ang="0">
                  <a:pos x="244" y="580"/>
                </a:cxn>
                <a:cxn ang="0">
                  <a:pos x="311" y="550"/>
                </a:cxn>
                <a:cxn ang="0">
                  <a:pos x="301" y="515"/>
                </a:cxn>
                <a:cxn ang="0">
                  <a:pos x="344" y="476"/>
                </a:cxn>
                <a:cxn ang="0">
                  <a:pos x="316" y="432"/>
                </a:cxn>
                <a:cxn ang="0">
                  <a:pos x="282" y="442"/>
                </a:cxn>
                <a:cxn ang="0">
                  <a:pos x="292" y="417"/>
                </a:cxn>
                <a:cxn ang="0">
                  <a:pos x="282" y="374"/>
                </a:cxn>
                <a:cxn ang="0">
                  <a:pos x="253" y="299"/>
                </a:cxn>
                <a:cxn ang="0">
                  <a:pos x="249" y="236"/>
                </a:cxn>
                <a:cxn ang="0">
                  <a:pos x="220" y="190"/>
                </a:cxn>
                <a:cxn ang="0">
                  <a:pos x="220" y="171"/>
                </a:cxn>
                <a:cxn ang="0">
                  <a:pos x="271" y="108"/>
                </a:cxn>
                <a:cxn ang="0">
                  <a:pos x="224" y="74"/>
                </a:cxn>
                <a:cxn ang="0">
                  <a:pos x="215" y="44"/>
                </a:cxn>
                <a:cxn ang="0">
                  <a:pos x="249" y="14"/>
                </a:cxn>
                <a:cxn ang="0">
                  <a:pos x="186" y="0"/>
                </a:cxn>
                <a:cxn ang="0">
                  <a:pos x="143" y="44"/>
                </a:cxn>
                <a:cxn ang="0">
                  <a:pos x="119" y="49"/>
                </a:cxn>
                <a:cxn ang="0">
                  <a:pos x="115" y="74"/>
                </a:cxn>
                <a:cxn ang="0">
                  <a:pos x="115" y="113"/>
                </a:cxn>
                <a:cxn ang="0">
                  <a:pos x="134" y="127"/>
                </a:cxn>
                <a:cxn ang="0">
                  <a:pos x="91" y="171"/>
                </a:cxn>
                <a:cxn ang="0">
                  <a:pos x="105" y="201"/>
                </a:cxn>
                <a:cxn ang="0">
                  <a:pos x="139" y="206"/>
                </a:cxn>
                <a:cxn ang="0">
                  <a:pos x="119" y="264"/>
                </a:cxn>
                <a:cxn ang="0">
                  <a:pos x="162" y="284"/>
                </a:cxn>
                <a:cxn ang="0">
                  <a:pos x="191" y="314"/>
                </a:cxn>
                <a:cxn ang="0">
                  <a:pos x="162" y="369"/>
                </a:cxn>
                <a:cxn ang="0">
                  <a:pos x="105" y="353"/>
                </a:cxn>
                <a:cxn ang="0">
                  <a:pos x="86" y="388"/>
                </a:cxn>
                <a:cxn ang="0">
                  <a:pos x="100" y="427"/>
                </a:cxn>
                <a:cxn ang="0">
                  <a:pos x="52" y="462"/>
                </a:cxn>
                <a:cxn ang="0">
                  <a:pos x="100" y="476"/>
                </a:cxn>
                <a:cxn ang="0">
                  <a:pos x="148" y="490"/>
                </a:cxn>
                <a:cxn ang="0">
                  <a:pos x="81" y="501"/>
                </a:cxn>
                <a:cxn ang="0">
                  <a:pos x="0" y="555"/>
                </a:cxn>
              </a:cxnLst>
              <a:rect l="0" t="0" r="r" b="b"/>
              <a:pathLst>
                <a:path w="345" h="581">
                  <a:moveTo>
                    <a:pt x="0" y="555"/>
                  </a:moveTo>
                  <a:lnTo>
                    <a:pt x="19" y="570"/>
                  </a:lnTo>
                  <a:lnTo>
                    <a:pt x="48" y="550"/>
                  </a:lnTo>
                  <a:lnTo>
                    <a:pt x="81" y="575"/>
                  </a:lnTo>
                  <a:lnTo>
                    <a:pt x="95" y="545"/>
                  </a:lnTo>
                  <a:lnTo>
                    <a:pt x="124" y="550"/>
                  </a:lnTo>
                  <a:lnTo>
                    <a:pt x="153" y="570"/>
                  </a:lnTo>
                  <a:lnTo>
                    <a:pt x="186" y="559"/>
                  </a:lnTo>
                  <a:lnTo>
                    <a:pt x="215" y="570"/>
                  </a:lnTo>
                  <a:lnTo>
                    <a:pt x="244" y="580"/>
                  </a:lnTo>
                  <a:lnTo>
                    <a:pt x="282" y="575"/>
                  </a:lnTo>
                  <a:lnTo>
                    <a:pt x="311" y="550"/>
                  </a:lnTo>
                  <a:lnTo>
                    <a:pt x="277" y="540"/>
                  </a:lnTo>
                  <a:lnTo>
                    <a:pt x="301" y="515"/>
                  </a:lnTo>
                  <a:lnTo>
                    <a:pt x="325" y="501"/>
                  </a:lnTo>
                  <a:lnTo>
                    <a:pt x="344" y="476"/>
                  </a:lnTo>
                  <a:lnTo>
                    <a:pt x="335" y="451"/>
                  </a:lnTo>
                  <a:lnTo>
                    <a:pt x="316" y="432"/>
                  </a:lnTo>
                  <a:lnTo>
                    <a:pt x="296" y="432"/>
                  </a:lnTo>
                  <a:lnTo>
                    <a:pt x="282" y="442"/>
                  </a:lnTo>
                  <a:lnTo>
                    <a:pt x="271" y="432"/>
                  </a:lnTo>
                  <a:lnTo>
                    <a:pt x="292" y="417"/>
                  </a:lnTo>
                  <a:lnTo>
                    <a:pt x="287" y="393"/>
                  </a:lnTo>
                  <a:lnTo>
                    <a:pt x="282" y="374"/>
                  </a:lnTo>
                  <a:lnTo>
                    <a:pt x="277" y="319"/>
                  </a:lnTo>
                  <a:lnTo>
                    <a:pt x="253" y="299"/>
                  </a:lnTo>
                  <a:lnTo>
                    <a:pt x="249" y="270"/>
                  </a:lnTo>
                  <a:lnTo>
                    <a:pt x="249" y="236"/>
                  </a:lnTo>
                  <a:lnTo>
                    <a:pt x="244" y="211"/>
                  </a:lnTo>
                  <a:lnTo>
                    <a:pt x="220" y="190"/>
                  </a:lnTo>
                  <a:lnTo>
                    <a:pt x="196" y="187"/>
                  </a:lnTo>
                  <a:lnTo>
                    <a:pt x="220" y="171"/>
                  </a:lnTo>
                  <a:lnTo>
                    <a:pt x="239" y="152"/>
                  </a:lnTo>
                  <a:lnTo>
                    <a:pt x="271" y="108"/>
                  </a:lnTo>
                  <a:lnTo>
                    <a:pt x="277" y="83"/>
                  </a:lnTo>
                  <a:lnTo>
                    <a:pt x="224" y="74"/>
                  </a:lnTo>
                  <a:lnTo>
                    <a:pt x="196" y="69"/>
                  </a:lnTo>
                  <a:lnTo>
                    <a:pt x="215" y="44"/>
                  </a:lnTo>
                  <a:lnTo>
                    <a:pt x="249" y="29"/>
                  </a:lnTo>
                  <a:lnTo>
                    <a:pt x="249" y="14"/>
                  </a:lnTo>
                  <a:lnTo>
                    <a:pt x="215" y="9"/>
                  </a:lnTo>
                  <a:lnTo>
                    <a:pt x="186" y="0"/>
                  </a:lnTo>
                  <a:lnTo>
                    <a:pt x="166" y="25"/>
                  </a:lnTo>
                  <a:lnTo>
                    <a:pt x="143" y="44"/>
                  </a:lnTo>
                  <a:lnTo>
                    <a:pt x="134" y="64"/>
                  </a:lnTo>
                  <a:lnTo>
                    <a:pt x="119" y="49"/>
                  </a:lnTo>
                  <a:lnTo>
                    <a:pt x="105" y="55"/>
                  </a:lnTo>
                  <a:lnTo>
                    <a:pt x="115" y="74"/>
                  </a:lnTo>
                  <a:lnTo>
                    <a:pt x="139" y="83"/>
                  </a:lnTo>
                  <a:lnTo>
                    <a:pt x="115" y="113"/>
                  </a:lnTo>
                  <a:lnTo>
                    <a:pt x="105" y="132"/>
                  </a:lnTo>
                  <a:lnTo>
                    <a:pt x="134" y="127"/>
                  </a:lnTo>
                  <a:lnTo>
                    <a:pt x="119" y="157"/>
                  </a:lnTo>
                  <a:lnTo>
                    <a:pt x="91" y="171"/>
                  </a:lnTo>
                  <a:lnTo>
                    <a:pt x="110" y="176"/>
                  </a:lnTo>
                  <a:lnTo>
                    <a:pt x="105" y="201"/>
                  </a:lnTo>
                  <a:lnTo>
                    <a:pt x="129" y="176"/>
                  </a:lnTo>
                  <a:lnTo>
                    <a:pt x="139" y="206"/>
                  </a:lnTo>
                  <a:lnTo>
                    <a:pt x="115" y="240"/>
                  </a:lnTo>
                  <a:lnTo>
                    <a:pt x="119" y="264"/>
                  </a:lnTo>
                  <a:lnTo>
                    <a:pt x="182" y="259"/>
                  </a:lnTo>
                  <a:lnTo>
                    <a:pt x="162" y="284"/>
                  </a:lnTo>
                  <a:lnTo>
                    <a:pt x="172" y="309"/>
                  </a:lnTo>
                  <a:lnTo>
                    <a:pt x="191" y="314"/>
                  </a:lnTo>
                  <a:lnTo>
                    <a:pt x="172" y="339"/>
                  </a:lnTo>
                  <a:lnTo>
                    <a:pt x="162" y="369"/>
                  </a:lnTo>
                  <a:lnTo>
                    <a:pt x="139" y="369"/>
                  </a:lnTo>
                  <a:lnTo>
                    <a:pt x="105" y="353"/>
                  </a:lnTo>
                  <a:lnTo>
                    <a:pt x="105" y="369"/>
                  </a:lnTo>
                  <a:lnTo>
                    <a:pt x="86" y="388"/>
                  </a:lnTo>
                  <a:lnTo>
                    <a:pt x="110" y="393"/>
                  </a:lnTo>
                  <a:lnTo>
                    <a:pt x="100" y="427"/>
                  </a:lnTo>
                  <a:lnTo>
                    <a:pt x="52" y="442"/>
                  </a:lnTo>
                  <a:lnTo>
                    <a:pt x="52" y="462"/>
                  </a:lnTo>
                  <a:lnTo>
                    <a:pt x="81" y="466"/>
                  </a:lnTo>
                  <a:lnTo>
                    <a:pt x="100" y="476"/>
                  </a:lnTo>
                  <a:lnTo>
                    <a:pt x="115" y="501"/>
                  </a:lnTo>
                  <a:lnTo>
                    <a:pt x="148" y="490"/>
                  </a:lnTo>
                  <a:lnTo>
                    <a:pt x="124" y="515"/>
                  </a:lnTo>
                  <a:lnTo>
                    <a:pt x="81" y="501"/>
                  </a:lnTo>
                  <a:lnTo>
                    <a:pt x="57" y="525"/>
                  </a:lnTo>
                  <a:lnTo>
                    <a:pt x="0" y="555"/>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7" name="Freeform 844"/>
            <p:cNvSpPr>
              <a:spLocks noChangeAspect="1"/>
            </p:cNvSpPr>
            <p:nvPr/>
          </p:nvSpPr>
          <p:spPr bwMode="auto">
            <a:xfrm>
              <a:off x="1245" y="1099"/>
              <a:ext cx="150" cy="233"/>
            </a:xfrm>
            <a:custGeom>
              <a:avLst/>
              <a:gdLst/>
              <a:ahLst/>
              <a:cxnLst>
                <a:cxn ang="0">
                  <a:pos x="19" y="570"/>
                </a:cxn>
                <a:cxn ang="0">
                  <a:pos x="81" y="575"/>
                </a:cxn>
                <a:cxn ang="0">
                  <a:pos x="124" y="550"/>
                </a:cxn>
                <a:cxn ang="0">
                  <a:pos x="186" y="559"/>
                </a:cxn>
                <a:cxn ang="0">
                  <a:pos x="244" y="580"/>
                </a:cxn>
                <a:cxn ang="0">
                  <a:pos x="311" y="550"/>
                </a:cxn>
                <a:cxn ang="0">
                  <a:pos x="301" y="515"/>
                </a:cxn>
                <a:cxn ang="0">
                  <a:pos x="344" y="476"/>
                </a:cxn>
                <a:cxn ang="0">
                  <a:pos x="316" y="432"/>
                </a:cxn>
                <a:cxn ang="0">
                  <a:pos x="282" y="442"/>
                </a:cxn>
                <a:cxn ang="0">
                  <a:pos x="292" y="417"/>
                </a:cxn>
                <a:cxn ang="0">
                  <a:pos x="282" y="374"/>
                </a:cxn>
                <a:cxn ang="0">
                  <a:pos x="253" y="299"/>
                </a:cxn>
                <a:cxn ang="0">
                  <a:pos x="249" y="236"/>
                </a:cxn>
                <a:cxn ang="0">
                  <a:pos x="220" y="190"/>
                </a:cxn>
                <a:cxn ang="0">
                  <a:pos x="220" y="171"/>
                </a:cxn>
                <a:cxn ang="0">
                  <a:pos x="271" y="108"/>
                </a:cxn>
                <a:cxn ang="0">
                  <a:pos x="224" y="74"/>
                </a:cxn>
                <a:cxn ang="0">
                  <a:pos x="215" y="44"/>
                </a:cxn>
                <a:cxn ang="0">
                  <a:pos x="249" y="14"/>
                </a:cxn>
                <a:cxn ang="0">
                  <a:pos x="186" y="0"/>
                </a:cxn>
                <a:cxn ang="0">
                  <a:pos x="143" y="44"/>
                </a:cxn>
                <a:cxn ang="0">
                  <a:pos x="119" y="49"/>
                </a:cxn>
                <a:cxn ang="0">
                  <a:pos x="115" y="74"/>
                </a:cxn>
                <a:cxn ang="0">
                  <a:pos x="115" y="113"/>
                </a:cxn>
                <a:cxn ang="0">
                  <a:pos x="134" y="127"/>
                </a:cxn>
                <a:cxn ang="0">
                  <a:pos x="91" y="171"/>
                </a:cxn>
                <a:cxn ang="0">
                  <a:pos x="105" y="201"/>
                </a:cxn>
                <a:cxn ang="0">
                  <a:pos x="139" y="206"/>
                </a:cxn>
                <a:cxn ang="0">
                  <a:pos x="119" y="264"/>
                </a:cxn>
                <a:cxn ang="0">
                  <a:pos x="162" y="284"/>
                </a:cxn>
                <a:cxn ang="0">
                  <a:pos x="191" y="314"/>
                </a:cxn>
                <a:cxn ang="0">
                  <a:pos x="162" y="369"/>
                </a:cxn>
                <a:cxn ang="0">
                  <a:pos x="105" y="353"/>
                </a:cxn>
                <a:cxn ang="0">
                  <a:pos x="86" y="388"/>
                </a:cxn>
                <a:cxn ang="0">
                  <a:pos x="100" y="427"/>
                </a:cxn>
                <a:cxn ang="0">
                  <a:pos x="52" y="462"/>
                </a:cxn>
                <a:cxn ang="0">
                  <a:pos x="100" y="476"/>
                </a:cxn>
                <a:cxn ang="0">
                  <a:pos x="148" y="490"/>
                </a:cxn>
                <a:cxn ang="0">
                  <a:pos x="81" y="501"/>
                </a:cxn>
                <a:cxn ang="0">
                  <a:pos x="0" y="555"/>
                </a:cxn>
              </a:cxnLst>
              <a:rect l="0" t="0" r="r" b="b"/>
              <a:pathLst>
                <a:path w="345" h="581">
                  <a:moveTo>
                    <a:pt x="0" y="555"/>
                  </a:moveTo>
                  <a:lnTo>
                    <a:pt x="19" y="570"/>
                  </a:lnTo>
                  <a:lnTo>
                    <a:pt x="48" y="550"/>
                  </a:lnTo>
                  <a:lnTo>
                    <a:pt x="81" y="575"/>
                  </a:lnTo>
                  <a:lnTo>
                    <a:pt x="95" y="545"/>
                  </a:lnTo>
                  <a:lnTo>
                    <a:pt x="124" y="550"/>
                  </a:lnTo>
                  <a:lnTo>
                    <a:pt x="153" y="570"/>
                  </a:lnTo>
                  <a:lnTo>
                    <a:pt x="186" y="559"/>
                  </a:lnTo>
                  <a:lnTo>
                    <a:pt x="215" y="570"/>
                  </a:lnTo>
                  <a:lnTo>
                    <a:pt x="244" y="580"/>
                  </a:lnTo>
                  <a:lnTo>
                    <a:pt x="282" y="575"/>
                  </a:lnTo>
                  <a:lnTo>
                    <a:pt x="311" y="550"/>
                  </a:lnTo>
                  <a:lnTo>
                    <a:pt x="277" y="540"/>
                  </a:lnTo>
                  <a:lnTo>
                    <a:pt x="301" y="515"/>
                  </a:lnTo>
                  <a:lnTo>
                    <a:pt x="325" y="501"/>
                  </a:lnTo>
                  <a:lnTo>
                    <a:pt x="344" y="476"/>
                  </a:lnTo>
                  <a:lnTo>
                    <a:pt x="335" y="451"/>
                  </a:lnTo>
                  <a:lnTo>
                    <a:pt x="316" y="432"/>
                  </a:lnTo>
                  <a:lnTo>
                    <a:pt x="296" y="432"/>
                  </a:lnTo>
                  <a:lnTo>
                    <a:pt x="282" y="442"/>
                  </a:lnTo>
                  <a:lnTo>
                    <a:pt x="271" y="432"/>
                  </a:lnTo>
                  <a:lnTo>
                    <a:pt x="292" y="417"/>
                  </a:lnTo>
                  <a:lnTo>
                    <a:pt x="287" y="393"/>
                  </a:lnTo>
                  <a:lnTo>
                    <a:pt x="282" y="374"/>
                  </a:lnTo>
                  <a:lnTo>
                    <a:pt x="277" y="319"/>
                  </a:lnTo>
                  <a:lnTo>
                    <a:pt x="253" y="299"/>
                  </a:lnTo>
                  <a:lnTo>
                    <a:pt x="249" y="270"/>
                  </a:lnTo>
                  <a:lnTo>
                    <a:pt x="249" y="236"/>
                  </a:lnTo>
                  <a:lnTo>
                    <a:pt x="244" y="211"/>
                  </a:lnTo>
                  <a:lnTo>
                    <a:pt x="220" y="190"/>
                  </a:lnTo>
                  <a:lnTo>
                    <a:pt x="196" y="187"/>
                  </a:lnTo>
                  <a:lnTo>
                    <a:pt x="220" y="171"/>
                  </a:lnTo>
                  <a:lnTo>
                    <a:pt x="239" y="152"/>
                  </a:lnTo>
                  <a:lnTo>
                    <a:pt x="271" y="108"/>
                  </a:lnTo>
                  <a:lnTo>
                    <a:pt x="277" y="83"/>
                  </a:lnTo>
                  <a:lnTo>
                    <a:pt x="224" y="74"/>
                  </a:lnTo>
                  <a:lnTo>
                    <a:pt x="196" y="69"/>
                  </a:lnTo>
                  <a:lnTo>
                    <a:pt x="215" y="44"/>
                  </a:lnTo>
                  <a:lnTo>
                    <a:pt x="249" y="29"/>
                  </a:lnTo>
                  <a:lnTo>
                    <a:pt x="249" y="14"/>
                  </a:lnTo>
                  <a:lnTo>
                    <a:pt x="215" y="9"/>
                  </a:lnTo>
                  <a:lnTo>
                    <a:pt x="186" y="0"/>
                  </a:lnTo>
                  <a:lnTo>
                    <a:pt x="166" y="25"/>
                  </a:lnTo>
                  <a:lnTo>
                    <a:pt x="143" y="44"/>
                  </a:lnTo>
                  <a:lnTo>
                    <a:pt x="134" y="64"/>
                  </a:lnTo>
                  <a:lnTo>
                    <a:pt x="119" y="49"/>
                  </a:lnTo>
                  <a:lnTo>
                    <a:pt x="105" y="55"/>
                  </a:lnTo>
                  <a:lnTo>
                    <a:pt x="115" y="74"/>
                  </a:lnTo>
                  <a:lnTo>
                    <a:pt x="139" y="83"/>
                  </a:lnTo>
                  <a:lnTo>
                    <a:pt x="115" y="113"/>
                  </a:lnTo>
                  <a:lnTo>
                    <a:pt x="105" y="132"/>
                  </a:lnTo>
                  <a:lnTo>
                    <a:pt x="134" y="127"/>
                  </a:lnTo>
                  <a:lnTo>
                    <a:pt x="119" y="157"/>
                  </a:lnTo>
                  <a:lnTo>
                    <a:pt x="91" y="171"/>
                  </a:lnTo>
                  <a:lnTo>
                    <a:pt x="110" y="176"/>
                  </a:lnTo>
                  <a:lnTo>
                    <a:pt x="105" y="201"/>
                  </a:lnTo>
                  <a:lnTo>
                    <a:pt x="129" y="176"/>
                  </a:lnTo>
                  <a:lnTo>
                    <a:pt x="139" y="206"/>
                  </a:lnTo>
                  <a:lnTo>
                    <a:pt x="115" y="240"/>
                  </a:lnTo>
                  <a:lnTo>
                    <a:pt x="119" y="264"/>
                  </a:lnTo>
                  <a:lnTo>
                    <a:pt x="182" y="259"/>
                  </a:lnTo>
                  <a:lnTo>
                    <a:pt x="162" y="284"/>
                  </a:lnTo>
                  <a:lnTo>
                    <a:pt x="172" y="309"/>
                  </a:lnTo>
                  <a:lnTo>
                    <a:pt x="191" y="314"/>
                  </a:lnTo>
                  <a:lnTo>
                    <a:pt x="172" y="339"/>
                  </a:lnTo>
                  <a:lnTo>
                    <a:pt x="162" y="369"/>
                  </a:lnTo>
                  <a:lnTo>
                    <a:pt x="139" y="369"/>
                  </a:lnTo>
                  <a:lnTo>
                    <a:pt x="105" y="353"/>
                  </a:lnTo>
                  <a:lnTo>
                    <a:pt x="105" y="369"/>
                  </a:lnTo>
                  <a:lnTo>
                    <a:pt x="86" y="388"/>
                  </a:lnTo>
                  <a:lnTo>
                    <a:pt x="110" y="393"/>
                  </a:lnTo>
                  <a:lnTo>
                    <a:pt x="100" y="427"/>
                  </a:lnTo>
                  <a:lnTo>
                    <a:pt x="52" y="442"/>
                  </a:lnTo>
                  <a:lnTo>
                    <a:pt x="52" y="462"/>
                  </a:lnTo>
                  <a:lnTo>
                    <a:pt x="81" y="466"/>
                  </a:lnTo>
                  <a:lnTo>
                    <a:pt x="100" y="476"/>
                  </a:lnTo>
                  <a:lnTo>
                    <a:pt x="115" y="501"/>
                  </a:lnTo>
                  <a:lnTo>
                    <a:pt x="148" y="490"/>
                  </a:lnTo>
                  <a:lnTo>
                    <a:pt x="124" y="515"/>
                  </a:lnTo>
                  <a:lnTo>
                    <a:pt x="81" y="501"/>
                  </a:lnTo>
                  <a:lnTo>
                    <a:pt x="57" y="525"/>
                  </a:lnTo>
                  <a:lnTo>
                    <a:pt x="0" y="555"/>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8" name="Freeform 845"/>
            <p:cNvSpPr>
              <a:spLocks noChangeAspect="1"/>
            </p:cNvSpPr>
            <p:nvPr/>
          </p:nvSpPr>
          <p:spPr bwMode="auto">
            <a:xfrm>
              <a:off x="1641" y="1504"/>
              <a:ext cx="86" cy="77"/>
            </a:xfrm>
            <a:custGeom>
              <a:avLst/>
              <a:gdLst/>
              <a:ahLst/>
              <a:cxnLst>
                <a:cxn ang="0">
                  <a:pos x="139" y="189"/>
                </a:cxn>
                <a:cxn ang="0">
                  <a:pos x="100" y="161"/>
                </a:cxn>
                <a:cxn ang="0">
                  <a:pos x="76" y="137"/>
                </a:cxn>
                <a:cxn ang="0">
                  <a:pos x="76" y="126"/>
                </a:cxn>
                <a:cxn ang="0">
                  <a:pos x="62" y="121"/>
                </a:cxn>
                <a:cxn ang="0">
                  <a:pos x="19" y="72"/>
                </a:cxn>
                <a:cxn ang="0">
                  <a:pos x="13" y="43"/>
                </a:cxn>
                <a:cxn ang="0">
                  <a:pos x="0" y="33"/>
                </a:cxn>
                <a:cxn ang="0">
                  <a:pos x="9" y="0"/>
                </a:cxn>
                <a:cxn ang="0">
                  <a:pos x="29" y="19"/>
                </a:cxn>
                <a:cxn ang="0">
                  <a:pos x="38" y="4"/>
                </a:cxn>
                <a:cxn ang="0">
                  <a:pos x="62" y="4"/>
                </a:cxn>
                <a:cxn ang="0">
                  <a:pos x="111" y="14"/>
                </a:cxn>
                <a:cxn ang="0">
                  <a:pos x="144" y="14"/>
                </a:cxn>
                <a:cxn ang="0">
                  <a:pos x="159" y="28"/>
                </a:cxn>
                <a:cxn ang="0">
                  <a:pos x="168" y="25"/>
                </a:cxn>
                <a:cxn ang="0">
                  <a:pos x="187" y="33"/>
                </a:cxn>
                <a:cxn ang="0">
                  <a:pos x="173" y="68"/>
                </a:cxn>
                <a:cxn ang="0">
                  <a:pos x="197" y="83"/>
                </a:cxn>
                <a:cxn ang="0">
                  <a:pos x="197" y="87"/>
                </a:cxn>
                <a:cxn ang="0">
                  <a:pos x="183" y="87"/>
                </a:cxn>
                <a:cxn ang="0">
                  <a:pos x="192" y="112"/>
                </a:cxn>
                <a:cxn ang="0">
                  <a:pos x="183" y="112"/>
                </a:cxn>
                <a:cxn ang="0">
                  <a:pos x="178" y="121"/>
                </a:cxn>
                <a:cxn ang="0">
                  <a:pos x="168" y="121"/>
                </a:cxn>
                <a:cxn ang="0">
                  <a:pos x="173" y="137"/>
                </a:cxn>
                <a:cxn ang="0">
                  <a:pos x="154" y="121"/>
                </a:cxn>
                <a:cxn ang="0">
                  <a:pos x="144" y="126"/>
                </a:cxn>
                <a:cxn ang="0">
                  <a:pos x="154" y="150"/>
                </a:cxn>
                <a:cxn ang="0">
                  <a:pos x="139" y="156"/>
                </a:cxn>
                <a:cxn ang="0">
                  <a:pos x="144" y="184"/>
                </a:cxn>
                <a:cxn ang="0">
                  <a:pos x="139" y="189"/>
                </a:cxn>
              </a:cxnLst>
              <a:rect l="0" t="0" r="r" b="b"/>
              <a:pathLst>
                <a:path w="198" h="190">
                  <a:moveTo>
                    <a:pt x="139" y="189"/>
                  </a:moveTo>
                  <a:lnTo>
                    <a:pt x="100" y="161"/>
                  </a:lnTo>
                  <a:lnTo>
                    <a:pt x="76" y="137"/>
                  </a:lnTo>
                  <a:lnTo>
                    <a:pt x="76" y="126"/>
                  </a:lnTo>
                  <a:lnTo>
                    <a:pt x="62" y="121"/>
                  </a:lnTo>
                  <a:lnTo>
                    <a:pt x="19" y="72"/>
                  </a:lnTo>
                  <a:lnTo>
                    <a:pt x="13" y="43"/>
                  </a:lnTo>
                  <a:lnTo>
                    <a:pt x="0" y="33"/>
                  </a:lnTo>
                  <a:lnTo>
                    <a:pt x="9" y="0"/>
                  </a:lnTo>
                  <a:lnTo>
                    <a:pt x="29" y="19"/>
                  </a:lnTo>
                  <a:lnTo>
                    <a:pt x="38" y="4"/>
                  </a:lnTo>
                  <a:lnTo>
                    <a:pt x="62" y="4"/>
                  </a:lnTo>
                  <a:lnTo>
                    <a:pt x="111" y="14"/>
                  </a:lnTo>
                  <a:lnTo>
                    <a:pt x="144" y="14"/>
                  </a:lnTo>
                  <a:lnTo>
                    <a:pt x="159" y="28"/>
                  </a:lnTo>
                  <a:lnTo>
                    <a:pt x="168" y="25"/>
                  </a:lnTo>
                  <a:lnTo>
                    <a:pt x="187" y="33"/>
                  </a:lnTo>
                  <a:lnTo>
                    <a:pt x="173" y="68"/>
                  </a:lnTo>
                  <a:lnTo>
                    <a:pt x="197" y="83"/>
                  </a:lnTo>
                  <a:lnTo>
                    <a:pt x="197" y="87"/>
                  </a:lnTo>
                  <a:lnTo>
                    <a:pt x="183" y="87"/>
                  </a:lnTo>
                  <a:lnTo>
                    <a:pt x="192" y="112"/>
                  </a:lnTo>
                  <a:lnTo>
                    <a:pt x="183" y="112"/>
                  </a:lnTo>
                  <a:lnTo>
                    <a:pt x="178" y="121"/>
                  </a:lnTo>
                  <a:lnTo>
                    <a:pt x="168" y="121"/>
                  </a:lnTo>
                  <a:lnTo>
                    <a:pt x="173" y="137"/>
                  </a:lnTo>
                  <a:lnTo>
                    <a:pt x="154" y="121"/>
                  </a:lnTo>
                  <a:lnTo>
                    <a:pt x="144" y="126"/>
                  </a:lnTo>
                  <a:lnTo>
                    <a:pt x="154" y="150"/>
                  </a:lnTo>
                  <a:lnTo>
                    <a:pt x="139" y="156"/>
                  </a:lnTo>
                  <a:lnTo>
                    <a:pt x="144" y="184"/>
                  </a:lnTo>
                  <a:lnTo>
                    <a:pt x="139" y="189"/>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9" name="Freeform 846"/>
            <p:cNvSpPr>
              <a:spLocks noChangeAspect="1"/>
            </p:cNvSpPr>
            <p:nvPr/>
          </p:nvSpPr>
          <p:spPr bwMode="auto">
            <a:xfrm>
              <a:off x="1641" y="1504"/>
              <a:ext cx="86" cy="77"/>
            </a:xfrm>
            <a:custGeom>
              <a:avLst/>
              <a:gdLst/>
              <a:ahLst/>
              <a:cxnLst>
                <a:cxn ang="0">
                  <a:pos x="139" y="189"/>
                </a:cxn>
                <a:cxn ang="0">
                  <a:pos x="100" y="161"/>
                </a:cxn>
                <a:cxn ang="0">
                  <a:pos x="76" y="137"/>
                </a:cxn>
                <a:cxn ang="0">
                  <a:pos x="76" y="126"/>
                </a:cxn>
                <a:cxn ang="0">
                  <a:pos x="62" y="121"/>
                </a:cxn>
                <a:cxn ang="0">
                  <a:pos x="19" y="72"/>
                </a:cxn>
                <a:cxn ang="0">
                  <a:pos x="13" y="43"/>
                </a:cxn>
                <a:cxn ang="0">
                  <a:pos x="0" y="33"/>
                </a:cxn>
                <a:cxn ang="0">
                  <a:pos x="9" y="0"/>
                </a:cxn>
                <a:cxn ang="0">
                  <a:pos x="29" y="19"/>
                </a:cxn>
                <a:cxn ang="0">
                  <a:pos x="38" y="4"/>
                </a:cxn>
                <a:cxn ang="0">
                  <a:pos x="62" y="4"/>
                </a:cxn>
                <a:cxn ang="0">
                  <a:pos x="111" y="14"/>
                </a:cxn>
                <a:cxn ang="0">
                  <a:pos x="144" y="14"/>
                </a:cxn>
                <a:cxn ang="0">
                  <a:pos x="159" y="28"/>
                </a:cxn>
                <a:cxn ang="0">
                  <a:pos x="168" y="25"/>
                </a:cxn>
                <a:cxn ang="0">
                  <a:pos x="187" y="33"/>
                </a:cxn>
                <a:cxn ang="0">
                  <a:pos x="173" y="68"/>
                </a:cxn>
                <a:cxn ang="0">
                  <a:pos x="197" y="83"/>
                </a:cxn>
                <a:cxn ang="0">
                  <a:pos x="197" y="87"/>
                </a:cxn>
                <a:cxn ang="0">
                  <a:pos x="183" y="87"/>
                </a:cxn>
                <a:cxn ang="0">
                  <a:pos x="192" y="112"/>
                </a:cxn>
                <a:cxn ang="0">
                  <a:pos x="183" y="112"/>
                </a:cxn>
                <a:cxn ang="0">
                  <a:pos x="178" y="121"/>
                </a:cxn>
                <a:cxn ang="0">
                  <a:pos x="168" y="121"/>
                </a:cxn>
                <a:cxn ang="0">
                  <a:pos x="173" y="137"/>
                </a:cxn>
                <a:cxn ang="0">
                  <a:pos x="154" y="121"/>
                </a:cxn>
                <a:cxn ang="0">
                  <a:pos x="144" y="126"/>
                </a:cxn>
                <a:cxn ang="0">
                  <a:pos x="154" y="150"/>
                </a:cxn>
                <a:cxn ang="0">
                  <a:pos x="139" y="156"/>
                </a:cxn>
                <a:cxn ang="0">
                  <a:pos x="144" y="184"/>
                </a:cxn>
                <a:cxn ang="0">
                  <a:pos x="139" y="189"/>
                </a:cxn>
              </a:cxnLst>
              <a:rect l="0" t="0" r="r" b="b"/>
              <a:pathLst>
                <a:path w="198" h="190">
                  <a:moveTo>
                    <a:pt x="139" y="189"/>
                  </a:moveTo>
                  <a:lnTo>
                    <a:pt x="100" y="161"/>
                  </a:lnTo>
                  <a:lnTo>
                    <a:pt x="76" y="137"/>
                  </a:lnTo>
                  <a:lnTo>
                    <a:pt x="76" y="126"/>
                  </a:lnTo>
                  <a:lnTo>
                    <a:pt x="62" y="121"/>
                  </a:lnTo>
                  <a:lnTo>
                    <a:pt x="19" y="72"/>
                  </a:lnTo>
                  <a:lnTo>
                    <a:pt x="13" y="43"/>
                  </a:lnTo>
                  <a:lnTo>
                    <a:pt x="0" y="33"/>
                  </a:lnTo>
                  <a:lnTo>
                    <a:pt x="9" y="0"/>
                  </a:lnTo>
                  <a:lnTo>
                    <a:pt x="29" y="19"/>
                  </a:lnTo>
                  <a:lnTo>
                    <a:pt x="38" y="4"/>
                  </a:lnTo>
                  <a:lnTo>
                    <a:pt x="62" y="4"/>
                  </a:lnTo>
                  <a:lnTo>
                    <a:pt x="111" y="14"/>
                  </a:lnTo>
                  <a:lnTo>
                    <a:pt x="144" y="14"/>
                  </a:lnTo>
                  <a:lnTo>
                    <a:pt x="159" y="28"/>
                  </a:lnTo>
                  <a:lnTo>
                    <a:pt x="168" y="25"/>
                  </a:lnTo>
                  <a:lnTo>
                    <a:pt x="187" y="33"/>
                  </a:lnTo>
                  <a:lnTo>
                    <a:pt x="173" y="68"/>
                  </a:lnTo>
                  <a:lnTo>
                    <a:pt x="197" y="83"/>
                  </a:lnTo>
                  <a:lnTo>
                    <a:pt x="197" y="87"/>
                  </a:lnTo>
                  <a:lnTo>
                    <a:pt x="183" y="87"/>
                  </a:lnTo>
                  <a:lnTo>
                    <a:pt x="192" y="112"/>
                  </a:lnTo>
                  <a:lnTo>
                    <a:pt x="183" y="112"/>
                  </a:lnTo>
                  <a:lnTo>
                    <a:pt x="178" y="121"/>
                  </a:lnTo>
                  <a:lnTo>
                    <a:pt x="168" y="121"/>
                  </a:lnTo>
                  <a:lnTo>
                    <a:pt x="173" y="137"/>
                  </a:lnTo>
                  <a:lnTo>
                    <a:pt x="154" y="121"/>
                  </a:lnTo>
                  <a:lnTo>
                    <a:pt x="144" y="126"/>
                  </a:lnTo>
                  <a:lnTo>
                    <a:pt x="154" y="150"/>
                  </a:lnTo>
                  <a:lnTo>
                    <a:pt x="139" y="156"/>
                  </a:lnTo>
                  <a:lnTo>
                    <a:pt x="144" y="184"/>
                  </a:lnTo>
                  <a:lnTo>
                    <a:pt x="139" y="189"/>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 name="Freeform 847"/>
            <p:cNvSpPr>
              <a:spLocks noChangeAspect="1"/>
            </p:cNvSpPr>
            <p:nvPr/>
          </p:nvSpPr>
          <p:spPr bwMode="auto">
            <a:xfrm>
              <a:off x="1245" y="1327"/>
              <a:ext cx="247" cy="243"/>
            </a:xfrm>
            <a:custGeom>
              <a:avLst/>
              <a:gdLst/>
              <a:ahLst/>
              <a:cxnLst>
                <a:cxn ang="0">
                  <a:pos x="67" y="507"/>
                </a:cxn>
                <a:cxn ang="0">
                  <a:pos x="115" y="545"/>
                </a:cxn>
                <a:cxn ang="0">
                  <a:pos x="158" y="560"/>
                </a:cxn>
                <a:cxn ang="0">
                  <a:pos x="196" y="575"/>
                </a:cxn>
                <a:cxn ang="0">
                  <a:pos x="229" y="595"/>
                </a:cxn>
                <a:cxn ang="0">
                  <a:pos x="282" y="560"/>
                </a:cxn>
                <a:cxn ang="0">
                  <a:pos x="335" y="536"/>
                </a:cxn>
                <a:cxn ang="0">
                  <a:pos x="397" y="560"/>
                </a:cxn>
                <a:cxn ang="0">
                  <a:pos x="449" y="581"/>
                </a:cxn>
                <a:cxn ang="0">
                  <a:pos x="507" y="545"/>
                </a:cxn>
                <a:cxn ang="0">
                  <a:pos x="512" y="511"/>
                </a:cxn>
                <a:cxn ang="0">
                  <a:pos x="488" y="496"/>
                </a:cxn>
                <a:cxn ang="0">
                  <a:pos x="483" y="457"/>
                </a:cxn>
                <a:cxn ang="0">
                  <a:pos x="502" y="388"/>
                </a:cxn>
                <a:cxn ang="0">
                  <a:pos x="492" y="350"/>
                </a:cxn>
                <a:cxn ang="0">
                  <a:pos x="464" y="363"/>
                </a:cxn>
                <a:cxn ang="0">
                  <a:pos x="483" y="314"/>
                </a:cxn>
                <a:cxn ang="0">
                  <a:pos x="512" y="275"/>
                </a:cxn>
                <a:cxn ang="0">
                  <a:pos x="540" y="270"/>
                </a:cxn>
                <a:cxn ang="0">
                  <a:pos x="555" y="207"/>
                </a:cxn>
                <a:cxn ang="0">
                  <a:pos x="560" y="171"/>
                </a:cxn>
                <a:cxn ang="0">
                  <a:pos x="512" y="148"/>
                </a:cxn>
                <a:cxn ang="0">
                  <a:pos x="488" y="132"/>
                </a:cxn>
                <a:cxn ang="0">
                  <a:pos x="459" y="122"/>
                </a:cxn>
                <a:cxn ang="0">
                  <a:pos x="449" y="102"/>
                </a:cxn>
                <a:cxn ang="0">
                  <a:pos x="430" y="94"/>
                </a:cxn>
                <a:cxn ang="0">
                  <a:pos x="411" y="63"/>
                </a:cxn>
                <a:cxn ang="0">
                  <a:pos x="383" y="30"/>
                </a:cxn>
                <a:cxn ang="0">
                  <a:pos x="368" y="5"/>
                </a:cxn>
                <a:cxn ang="0">
                  <a:pos x="320" y="14"/>
                </a:cxn>
                <a:cxn ang="0">
                  <a:pos x="296" y="63"/>
                </a:cxn>
                <a:cxn ang="0">
                  <a:pos x="253" y="69"/>
                </a:cxn>
                <a:cxn ang="0">
                  <a:pos x="220" y="102"/>
                </a:cxn>
                <a:cxn ang="0">
                  <a:pos x="177" y="94"/>
                </a:cxn>
                <a:cxn ang="0">
                  <a:pos x="148" y="58"/>
                </a:cxn>
                <a:cxn ang="0">
                  <a:pos x="148" y="137"/>
                </a:cxn>
                <a:cxn ang="0">
                  <a:pos x="95" y="127"/>
                </a:cxn>
                <a:cxn ang="0">
                  <a:pos x="57" y="98"/>
                </a:cxn>
                <a:cxn ang="0">
                  <a:pos x="4" y="102"/>
                </a:cxn>
                <a:cxn ang="0">
                  <a:pos x="13" y="152"/>
                </a:cxn>
                <a:cxn ang="0">
                  <a:pos x="57" y="182"/>
                </a:cxn>
                <a:cxn ang="0">
                  <a:pos x="105" y="236"/>
                </a:cxn>
                <a:cxn ang="0">
                  <a:pos x="100" y="275"/>
                </a:cxn>
                <a:cxn ang="0">
                  <a:pos x="124" y="330"/>
                </a:cxn>
                <a:cxn ang="0">
                  <a:pos x="71" y="468"/>
                </a:cxn>
              </a:cxnLst>
              <a:rect l="0" t="0" r="r" b="b"/>
              <a:pathLst>
                <a:path w="570" h="606">
                  <a:moveTo>
                    <a:pt x="52" y="487"/>
                  </a:moveTo>
                  <a:lnTo>
                    <a:pt x="67" y="507"/>
                  </a:lnTo>
                  <a:lnTo>
                    <a:pt x="76" y="515"/>
                  </a:lnTo>
                  <a:lnTo>
                    <a:pt x="115" y="545"/>
                  </a:lnTo>
                  <a:lnTo>
                    <a:pt x="139" y="556"/>
                  </a:lnTo>
                  <a:lnTo>
                    <a:pt x="158" y="560"/>
                  </a:lnTo>
                  <a:lnTo>
                    <a:pt x="177" y="556"/>
                  </a:lnTo>
                  <a:lnTo>
                    <a:pt x="196" y="575"/>
                  </a:lnTo>
                  <a:lnTo>
                    <a:pt x="210" y="585"/>
                  </a:lnTo>
                  <a:lnTo>
                    <a:pt x="229" y="595"/>
                  </a:lnTo>
                  <a:lnTo>
                    <a:pt x="287" y="605"/>
                  </a:lnTo>
                  <a:lnTo>
                    <a:pt x="282" y="560"/>
                  </a:lnTo>
                  <a:lnTo>
                    <a:pt x="311" y="551"/>
                  </a:lnTo>
                  <a:lnTo>
                    <a:pt x="335" y="536"/>
                  </a:lnTo>
                  <a:lnTo>
                    <a:pt x="363" y="551"/>
                  </a:lnTo>
                  <a:lnTo>
                    <a:pt x="397" y="560"/>
                  </a:lnTo>
                  <a:lnTo>
                    <a:pt x="421" y="585"/>
                  </a:lnTo>
                  <a:lnTo>
                    <a:pt x="449" y="581"/>
                  </a:lnTo>
                  <a:lnTo>
                    <a:pt x="474" y="560"/>
                  </a:lnTo>
                  <a:lnTo>
                    <a:pt x="507" y="545"/>
                  </a:lnTo>
                  <a:lnTo>
                    <a:pt x="512" y="536"/>
                  </a:lnTo>
                  <a:lnTo>
                    <a:pt x="512" y="511"/>
                  </a:lnTo>
                  <a:lnTo>
                    <a:pt x="496" y="507"/>
                  </a:lnTo>
                  <a:lnTo>
                    <a:pt x="488" y="496"/>
                  </a:lnTo>
                  <a:lnTo>
                    <a:pt x="488" y="477"/>
                  </a:lnTo>
                  <a:lnTo>
                    <a:pt x="483" y="457"/>
                  </a:lnTo>
                  <a:lnTo>
                    <a:pt x="496" y="418"/>
                  </a:lnTo>
                  <a:lnTo>
                    <a:pt x="502" y="388"/>
                  </a:lnTo>
                  <a:lnTo>
                    <a:pt x="492" y="374"/>
                  </a:lnTo>
                  <a:lnTo>
                    <a:pt x="492" y="350"/>
                  </a:lnTo>
                  <a:lnTo>
                    <a:pt x="478" y="350"/>
                  </a:lnTo>
                  <a:lnTo>
                    <a:pt x="464" y="363"/>
                  </a:lnTo>
                  <a:lnTo>
                    <a:pt x="459" y="344"/>
                  </a:lnTo>
                  <a:lnTo>
                    <a:pt x="483" y="314"/>
                  </a:lnTo>
                  <a:lnTo>
                    <a:pt x="502" y="290"/>
                  </a:lnTo>
                  <a:lnTo>
                    <a:pt x="512" y="275"/>
                  </a:lnTo>
                  <a:lnTo>
                    <a:pt x="526" y="280"/>
                  </a:lnTo>
                  <a:lnTo>
                    <a:pt x="540" y="270"/>
                  </a:lnTo>
                  <a:lnTo>
                    <a:pt x="540" y="255"/>
                  </a:lnTo>
                  <a:lnTo>
                    <a:pt x="555" y="207"/>
                  </a:lnTo>
                  <a:lnTo>
                    <a:pt x="569" y="191"/>
                  </a:lnTo>
                  <a:lnTo>
                    <a:pt x="560" y="171"/>
                  </a:lnTo>
                  <a:lnTo>
                    <a:pt x="521" y="157"/>
                  </a:lnTo>
                  <a:lnTo>
                    <a:pt x="512" y="148"/>
                  </a:lnTo>
                  <a:lnTo>
                    <a:pt x="496" y="132"/>
                  </a:lnTo>
                  <a:lnTo>
                    <a:pt x="488" y="132"/>
                  </a:lnTo>
                  <a:lnTo>
                    <a:pt x="474" y="127"/>
                  </a:lnTo>
                  <a:lnTo>
                    <a:pt x="459" y="122"/>
                  </a:lnTo>
                  <a:lnTo>
                    <a:pt x="445" y="107"/>
                  </a:lnTo>
                  <a:lnTo>
                    <a:pt x="449" y="102"/>
                  </a:lnTo>
                  <a:lnTo>
                    <a:pt x="445" y="83"/>
                  </a:lnTo>
                  <a:lnTo>
                    <a:pt x="430" y="94"/>
                  </a:lnTo>
                  <a:lnTo>
                    <a:pt x="416" y="88"/>
                  </a:lnTo>
                  <a:lnTo>
                    <a:pt x="411" y="63"/>
                  </a:lnTo>
                  <a:lnTo>
                    <a:pt x="392" y="49"/>
                  </a:lnTo>
                  <a:lnTo>
                    <a:pt x="383" y="30"/>
                  </a:lnTo>
                  <a:lnTo>
                    <a:pt x="363" y="24"/>
                  </a:lnTo>
                  <a:lnTo>
                    <a:pt x="368" y="5"/>
                  </a:lnTo>
                  <a:lnTo>
                    <a:pt x="368" y="0"/>
                  </a:lnTo>
                  <a:lnTo>
                    <a:pt x="320" y="14"/>
                  </a:lnTo>
                  <a:lnTo>
                    <a:pt x="306" y="34"/>
                  </a:lnTo>
                  <a:lnTo>
                    <a:pt x="296" y="63"/>
                  </a:lnTo>
                  <a:lnTo>
                    <a:pt x="277" y="69"/>
                  </a:lnTo>
                  <a:lnTo>
                    <a:pt x="253" y="69"/>
                  </a:lnTo>
                  <a:lnTo>
                    <a:pt x="234" y="79"/>
                  </a:lnTo>
                  <a:lnTo>
                    <a:pt x="220" y="102"/>
                  </a:lnTo>
                  <a:lnTo>
                    <a:pt x="196" y="94"/>
                  </a:lnTo>
                  <a:lnTo>
                    <a:pt x="177" y="94"/>
                  </a:lnTo>
                  <a:lnTo>
                    <a:pt x="172" y="63"/>
                  </a:lnTo>
                  <a:lnTo>
                    <a:pt x="148" y="58"/>
                  </a:lnTo>
                  <a:lnTo>
                    <a:pt x="153" y="94"/>
                  </a:lnTo>
                  <a:lnTo>
                    <a:pt x="148" y="137"/>
                  </a:lnTo>
                  <a:lnTo>
                    <a:pt x="124" y="127"/>
                  </a:lnTo>
                  <a:lnTo>
                    <a:pt x="95" y="127"/>
                  </a:lnTo>
                  <a:lnTo>
                    <a:pt x="86" y="102"/>
                  </a:lnTo>
                  <a:lnTo>
                    <a:pt x="57" y="98"/>
                  </a:lnTo>
                  <a:lnTo>
                    <a:pt x="27" y="102"/>
                  </a:lnTo>
                  <a:lnTo>
                    <a:pt x="4" y="102"/>
                  </a:lnTo>
                  <a:lnTo>
                    <a:pt x="0" y="137"/>
                  </a:lnTo>
                  <a:lnTo>
                    <a:pt x="13" y="152"/>
                  </a:lnTo>
                  <a:lnTo>
                    <a:pt x="33" y="157"/>
                  </a:lnTo>
                  <a:lnTo>
                    <a:pt x="57" y="182"/>
                  </a:lnTo>
                  <a:lnTo>
                    <a:pt x="86" y="196"/>
                  </a:lnTo>
                  <a:lnTo>
                    <a:pt x="105" y="236"/>
                  </a:lnTo>
                  <a:lnTo>
                    <a:pt x="95" y="255"/>
                  </a:lnTo>
                  <a:lnTo>
                    <a:pt x="100" y="275"/>
                  </a:lnTo>
                  <a:lnTo>
                    <a:pt x="119" y="295"/>
                  </a:lnTo>
                  <a:lnTo>
                    <a:pt x="124" y="330"/>
                  </a:lnTo>
                  <a:lnTo>
                    <a:pt x="100" y="402"/>
                  </a:lnTo>
                  <a:lnTo>
                    <a:pt x="71" y="468"/>
                  </a:lnTo>
                  <a:lnTo>
                    <a:pt x="52" y="487"/>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11" name="Freeform 848"/>
            <p:cNvSpPr>
              <a:spLocks noChangeAspect="1"/>
            </p:cNvSpPr>
            <p:nvPr/>
          </p:nvSpPr>
          <p:spPr bwMode="auto">
            <a:xfrm>
              <a:off x="1245" y="1327"/>
              <a:ext cx="247" cy="243"/>
            </a:xfrm>
            <a:custGeom>
              <a:avLst/>
              <a:gdLst/>
              <a:ahLst/>
              <a:cxnLst>
                <a:cxn ang="0">
                  <a:pos x="67" y="507"/>
                </a:cxn>
                <a:cxn ang="0">
                  <a:pos x="115" y="545"/>
                </a:cxn>
                <a:cxn ang="0">
                  <a:pos x="158" y="560"/>
                </a:cxn>
                <a:cxn ang="0">
                  <a:pos x="196" y="575"/>
                </a:cxn>
                <a:cxn ang="0">
                  <a:pos x="229" y="595"/>
                </a:cxn>
                <a:cxn ang="0">
                  <a:pos x="282" y="560"/>
                </a:cxn>
                <a:cxn ang="0">
                  <a:pos x="335" y="536"/>
                </a:cxn>
                <a:cxn ang="0">
                  <a:pos x="397" y="560"/>
                </a:cxn>
                <a:cxn ang="0">
                  <a:pos x="449" y="581"/>
                </a:cxn>
                <a:cxn ang="0">
                  <a:pos x="507" y="545"/>
                </a:cxn>
                <a:cxn ang="0">
                  <a:pos x="512" y="511"/>
                </a:cxn>
                <a:cxn ang="0">
                  <a:pos x="488" y="496"/>
                </a:cxn>
                <a:cxn ang="0">
                  <a:pos x="483" y="457"/>
                </a:cxn>
                <a:cxn ang="0">
                  <a:pos x="502" y="388"/>
                </a:cxn>
                <a:cxn ang="0">
                  <a:pos x="492" y="350"/>
                </a:cxn>
                <a:cxn ang="0">
                  <a:pos x="464" y="363"/>
                </a:cxn>
                <a:cxn ang="0">
                  <a:pos x="483" y="314"/>
                </a:cxn>
                <a:cxn ang="0">
                  <a:pos x="512" y="275"/>
                </a:cxn>
                <a:cxn ang="0">
                  <a:pos x="540" y="270"/>
                </a:cxn>
                <a:cxn ang="0">
                  <a:pos x="555" y="207"/>
                </a:cxn>
                <a:cxn ang="0">
                  <a:pos x="560" y="171"/>
                </a:cxn>
                <a:cxn ang="0">
                  <a:pos x="512" y="148"/>
                </a:cxn>
                <a:cxn ang="0">
                  <a:pos x="488" y="132"/>
                </a:cxn>
                <a:cxn ang="0">
                  <a:pos x="459" y="122"/>
                </a:cxn>
                <a:cxn ang="0">
                  <a:pos x="449" y="102"/>
                </a:cxn>
                <a:cxn ang="0">
                  <a:pos x="430" y="94"/>
                </a:cxn>
                <a:cxn ang="0">
                  <a:pos x="411" y="63"/>
                </a:cxn>
                <a:cxn ang="0">
                  <a:pos x="383" y="30"/>
                </a:cxn>
                <a:cxn ang="0">
                  <a:pos x="368" y="5"/>
                </a:cxn>
                <a:cxn ang="0">
                  <a:pos x="320" y="14"/>
                </a:cxn>
                <a:cxn ang="0">
                  <a:pos x="296" y="63"/>
                </a:cxn>
                <a:cxn ang="0">
                  <a:pos x="253" y="69"/>
                </a:cxn>
                <a:cxn ang="0">
                  <a:pos x="220" y="102"/>
                </a:cxn>
                <a:cxn ang="0">
                  <a:pos x="177" y="94"/>
                </a:cxn>
                <a:cxn ang="0">
                  <a:pos x="148" y="58"/>
                </a:cxn>
                <a:cxn ang="0">
                  <a:pos x="148" y="137"/>
                </a:cxn>
                <a:cxn ang="0">
                  <a:pos x="95" y="127"/>
                </a:cxn>
                <a:cxn ang="0">
                  <a:pos x="57" y="98"/>
                </a:cxn>
                <a:cxn ang="0">
                  <a:pos x="4" y="102"/>
                </a:cxn>
                <a:cxn ang="0">
                  <a:pos x="13" y="152"/>
                </a:cxn>
                <a:cxn ang="0">
                  <a:pos x="57" y="182"/>
                </a:cxn>
                <a:cxn ang="0">
                  <a:pos x="105" y="236"/>
                </a:cxn>
                <a:cxn ang="0">
                  <a:pos x="100" y="275"/>
                </a:cxn>
                <a:cxn ang="0">
                  <a:pos x="124" y="330"/>
                </a:cxn>
                <a:cxn ang="0">
                  <a:pos x="71" y="468"/>
                </a:cxn>
              </a:cxnLst>
              <a:rect l="0" t="0" r="r" b="b"/>
              <a:pathLst>
                <a:path w="570" h="606">
                  <a:moveTo>
                    <a:pt x="52" y="487"/>
                  </a:moveTo>
                  <a:lnTo>
                    <a:pt x="67" y="507"/>
                  </a:lnTo>
                  <a:lnTo>
                    <a:pt x="76" y="515"/>
                  </a:lnTo>
                  <a:lnTo>
                    <a:pt x="115" y="545"/>
                  </a:lnTo>
                  <a:lnTo>
                    <a:pt x="139" y="556"/>
                  </a:lnTo>
                  <a:lnTo>
                    <a:pt x="158" y="560"/>
                  </a:lnTo>
                  <a:lnTo>
                    <a:pt x="177" y="556"/>
                  </a:lnTo>
                  <a:lnTo>
                    <a:pt x="196" y="575"/>
                  </a:lnTo>
                  <a:lnTo>
                    <a:pt x="210" y="585"/>
                  </a:lnTo>
                  <a:lnTo>
                    <a:pt x="229" y="595"/>
                  </a:lnTo>
                  <a:lnTo>
                    <a:pt x="287" y="605"/>
                  </a:lnTo>
                  <a:lnTo>
                    <a:pt x="282" y="560"/>
                  </a:lnTo>
                  <a:lnTo>
                    <a:pt x="311" y="551"/>
                  </a:lnTo>
                  <a:lnTo>
                    <a:pt x="335" y="536"/>
                  </a:lnTo>
                  <a:lnTo>
                    <a:pt x="363" y="551"/>
                  </a:lnTo>
                  <a:lnTo>
                    <a:pt x="397" y="560"/>
                  </a:lnTo>
                  <a:lnTo>
                    <a:pt x="421" y="585"/>
                  </a:lnTo>
                  <a:lnTo>
                    <a:pt x="449" y="581"/>
                  </a:lnTo>
                  <a:lnTo>
                    <a:pt x="474" y="560"/>
                  </a:lnTo>
                  <a:lnTo>
                    <a:pt x="507" y="545"/>
                  </a:lnTo>
                  <a:lnTo>
                    <a:pt x="512" y="536"/>
                  </a:lnTo>
                  <a:lnTo>
                    <a:pt x="512" y="511"/>
                  </a:lnTo>
                  <a:lnTo>
                    <a:pt x="496" y="507"/>
                  </a:lnTo>
                  <a:lnTo>
                    <a:pt x="488" y="496"/>
                  </a:lnTo>
                  <a:lnTo>
                    <a:pt x="488" y="477"/>
                  </a:lnTo>
                  <a:lnTo>
                    <a:pt x="483" y="457"/>
                  </a:lnTo>
                  <a:lnTo>
                    <a:pt x="496" y="418"/>
                  </a:lnTo>
                  <a:lnTo>
                    <a:pt x="502" y="388"/>
                  </a:lnTo>
                  <a:lnTo>
                    <a:pt x="492" y="374"/>
                  </a:lnTo>
                  <a:lnTo>
                    <a:pt x="492" y="350"/>
                  </a:lnTo>
                  <a:lnTo>
                    <a:pt x="478" y="350"/>
                  </a:lnTo>
                  <a:lnTo>
                    <a:pt x="464" y="363"/>
                  </a:lnTo>
                  <a:lnTo>
                    <a:pt x="459" y="344"/>
                  </a:lnTo>
                  <a:lnTo>
                    <a:pt x="483" y="314"/>
                  </a:lnTo>
                  <a:lnTo>
                    <a:pt x="502" y="290"/>
                  </a:lnTo>
                  <a:lnTo>
                    <a:pt x="512" y="275"/>
                  </a:lnTo>
                  <a:lnTo>
                    <a:pt x="526" y="280"/>
                  </a:lnTo>
                  <a:lnTo>
                    <a:pt x="540" y="270"/>
                  </a:lnTo>
                  <a:lnTo>
                    <a:pt x="540" y="255"/>
                  </a:lnTo>
                  <a:lnTo>
                    <a:pt x="555" y="207"/>
                  </a:lnTo>
                  <a:lnTo>
                    <a:pt x="569" y="191"/>
                  </a:lnTo>
                  <a:lnTo>
                    <a:pt x="560" y="171"/>
                  </a:lnTo>
                  <a:lnTo>
                    <a:pt x="521" y="157"/>
                  </a:lnTo>
                  <a:lnTo>
                    <a:pt x="512" y="148"/>
                  </a:lnTo>
                  <a:lnTo>
                    <a:pt x="496" y="132"/>
                  </a:lnTo>
                  <a:lnTo>
                    <a:pt x="488" y="132"/>
                  </a:lnTo>
                  <a:lnTo>
                    <a:pt x="474" y="127"/>
                  </a:lnTo>
                  <a:lnTo>
                    <a:pt x="459" y="122"/>
                  </a:lnTo>
                  <a:lnTo>
                    <a:pt x="445" y="107"/>
                  </a:lnTo>
                  <a:lnTo>
                    <a:pt x="449" y="102"/>
                  </a:lnTo>
                  <a:lnTo>
                    <a:pt x="445" y="83"/>
                  </a:lnTo>
                  <a:lnTo>
                    <a:pt x="430" y="94"/>
                  </a:lnTo>
                  <a:lnTo>
                    <a:pt x="416" y="88"/>
                  </a:lnTo>
                  <a:lnTo>
                    <a:pt x="411" y="63"/>
                  </a:lnTo>
                  <a:lnTo>
                    <a:pt x="392" y="49"/>
                  </a:lnTo>
                  <a:lnTo>
                    <a:pt x="383" y="30"/>
                  </a:lnTo>
                  <a:lnTo>
                    <a:pt x="363" y="24"/>
                  </a:lnTo>
                  <a:lnTo>
                    <a:pt x="368" y="5"/>
                  </a:lnTo>
                  <a:lnTo>
                    <a:pt x="368" y="0"/>
                  </a:lnTo>
                  <a:lnTo>
                    <a:pt x="320" y="14"/>
                  </a:lnTo>
                  <a:lnTo>
                    <a:pt x="306" y="34"/>
                  </a:lnTo>
                  <a:lnTo>
                    <a:pt x="296" y="63"/>
                  </a:lnTo>
                  <a:lnTo>
                    <a:pt x="277" y="69"/>
                  </a:lnTo>
                  <a:lnTo>
                    <a:pt x="253" y="69"/>
                  </a:lnTo>
                  <a:lnTo>
                    <a:pt x="234" y="79"/>
                  </a:lnTo>
                  <a:lnTo>
                    <a:pt x="220" y="102"/>
                  </a:lnTo>
                  <a:lnTo>
                    <a:pt x="196" y="94"/>
                  </a:lnTo>
                  <a:lnTo>
                    <a:pt x="177" y="94"/>
                  </a:lnTo>
                  <a:lnTo>
                    <a:pt x="172" y="63"/>
                  </a:lnTo>
                  <a:lnTo>
                    <a:pt x="148" y="58"/>
                  </a:lnTo>
                  <a:lnTo>
                    <a:pt x="153" y="94"/>
                  </a:lnTo>
                  <a:lnTo>
                    <a:pt x="148" y="137"/>
                  </a:lnTo>
                  <a:lnTo>
                    <a:pt x="124" y="127"/>
                  </a:lnTo>
                  <a:lnTo>
                    <a:pt x="95" y="127"/>
                  </a:lnTo>
                  <a:lnTo>
                    <a:pt x="86" y="102"/>
                  </a:lnTo>
                  <a:lnTo>
                    <a:pt x="57" y="98"/>
                  </a:lnTo>
                  <a:lnTo>
                    <a:pt x="27" y="102"/>
                  </a:lnTo>
                  <a:lnTo>
                    <a:pt x="4" y="102"/>
                  </a:lnTo>
                  <a:lnTo>
                    <a:pt x="0" y="137"/>
                  </a:lnTo>
                  <a:lnTo>
                    <a:pt x="13" y="152"/>
                  </a:lnTo>
                  <a:lnTo>
                    <a:pt x="33" y="157"/>
                  </a:lnTo>
                  <a:lnTo>
                    <a:pt x="57" y="182"/>
                  </a:lnTo>
                  <a:lnTo>
                    <a:pt x="86" y="196"/>
                  </a:lnTo>
                  <a:lnTo>
                    <a:pt x="105" y="236"/>
                  </a:lnTo>
                  <a:lnTo>
                    <a:pt x="95" y="255"/>
                  </a:lnTo>
                  <a:lnTo>
                    <a:pt x="100" y="275"/>
                  </a:lnTo>
                  <a:lnTo>
                    <a:pt x="119" y="295"/>
                  </a:lnTo>
                  <a:lnTo>
                    <a:pt x="124" y="330"/>
                  </a:lnTo>
                  <a:lnTo>
                    <a:pt x="100" y="402"/>
                  </a:lnTo>
                  <a:lnTo>
                    <a:pt x="71" y="468"/>
                  </a:lnTo>
                  <a:lnTo>
                    <a:pt x="52" y="487"/>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 name="Freeform 849"/>
            <p:cNvSpPr>
              <a:spLocks noChangeAspect="1"/>
            </p:cNvSpPr>
            <p:nvPr/>
          </p:nvSpPr>
          <p:spPr bwMode="auto">
            <a:xfrm>
              <a:off x="1098" y="1475"/>
              <a:ext cx="271" cy="224"/>
            </a:xfrm>
            <a:custGeom>
              <a:avLst/>
              <a:gdLst/>
              <a:ahLst/>
              <a:cxnLst>
                <a:cxn ang="0">
                  <a:pos x="549" y="216"/>
                </a:cxn>
                <a:cxn ang="0">
                  <a:pos x="568" y="226"/>
                </a:cxn>
                <a:cxn ang="0">
                  <a:pos x="626" y="236"/>
                </a:cxn>
                <a:cxn ang="0">
                  <a:pos x="616" y="270"/>
                </a:cxn>
                <a:cxn ang="0">
                  <a:pos x="554" y="300"/>
                </a:cxn>
                <a:cxn ang="0">
                  <a:pos x="493" y="309"/>
                </a:cxn>
                <a:cxn ang="0">
                  <a:pos x="401" y="399"/>
                </a:cxn>
                <a:cxn ang="0">
                  <a:pos x="401" y="427"/>
                </a:cxn>
                <a:cxn ang="0">
                  <a:pos x="425" y="457"/>
                </a:cxn>
                <a:cxn ang="0">
                  <a:pos x="387" y="472"/>
                </a:cxn>
                <a:cxn ang="0">
                  <a:pos x="364" y="487"/>
                </a:cxn>
                <a:cxn ang="0">
                  <a:pos x="348" y="516"/>
                </a:cxn>
                <a:cxn ang="0">
                  <a:pos x="321" y="507"/>
                </a:cxn>
                <a:cxn ang="0">
                  <a:pos x="287" y="537"/>
                </a:cxn>
                <a:cxn ang="0">
                  <a:pos x="262" y="560"/>
                </a:cxn>
                <a:cxn ang="0">
                  <a:pos x="167" y="537"/>
                </a:cxn>
                <a:cxn ang="0">
                  <a:pos x="134" y="532"/>
                </a:cxn>
                <a:cxn ang="0">
                  <a:pos x="105" y="532"/>
                </a:cxn>
                <a:cxn ang="0">
                  <a:pos x="67" y="551"/>
                </a:cxn>
                <a:cxn ang="0">
                  <a:pos x="43" y="532"/>
                </a:cxn>
                <a:cxn ang="0">
                  <a:pos x="33" y="472"/>
                </a:cxn>
                <a:cxn ang="0">
                  <a:pos x="0" y="447"/>
                </a:cxn>
                <a:cxn ang="0">
                  <a:pos x="5" y="418"/>
                </a:cxn>
                <a:cxn ang="0">
                  <a:pos x="29" y="402"/>
                </a:cxn>
                <a:cxn ang="0">
                  <a:pos x="38" y="389"/>
                </a:cxn>
                <a:cxn ang="0">
                  <a:pos x="33" y="359"/>
                </a:cxn>
                <a:cxn ang="0">
                  <a:pos x="48" y="339"/>
                </a:cxn>
                <a:cxn ang="0">
                  <a:pos x="53" y="314"/>
                </a:cxn>
                <a:cxn ang="0">
                  <a:pos x="53" y="290"/>
                </a:cxn>
                <a:cxn ang="0">
                  <a:pos x="72" y="284"/>
                </a:cxn>
                <a:cxn ang="0">
                  <a:pos x="86" y="270"/>
                </a:cxn>
                <a:cxn ang="0">
                  <a:pos x="105" y="216"/>
                </a:cxn>
                <a:cxn ang="0">
                  <a:pos x="148" y="182"/>
                </a:cxn>
                <a:cxn ang="0">
                  <a:pos x="142" y="152"/>
                </a:cxn>
                <a:cxn ang="0">
                  <a:pos x="115" y="143"/>
                </a:cxn>
                <a:cxn ang="0">
                  <a:pos x="86" y="138"/>
                </a:cxn>
                <a:cxn ang="0">
                  <a:pos x="67" y="133"/>
                </a:cxn>
                <a:cxn ang="0">
                  <a:pos x="53" y="108"/>
                </a:cxn>
                <a:cxn ang="0">
                  <a:pos x="29" y="118"/>
                </a:cxn>
                <a:cxn ang="0">
                  <a:pos x="24" y="118"/>
                </a:cxn>
                <a:cxn ang="0">
                  <a:pos x="24" y="103"/>
                </a:cxn>
                <a:cxn ang="0">
                  <a:pos x="33" y="78"/>
                </a:cxn>
                <a:cxn ang="0">
                  <a:pos x="29" y="30"/>
                </a:cxn>
                <a:cxn ang="0">
                  <a:pos x="48" y="19"/>
                </a:cxn>
                <a:cxn ang="0">
                  <a:pos x="75" y="25"/>
                </a:cxn>
                <a:cxn ang="0">
                  <a:pos x="100" y="0"/>
                </a:cxn>
                <a:cxn ang="0">
                  <a:pos x="128" y="30"/>
                </a:cxn>
                <a:cxn ang="0">
                  <a:pos x="162" y="39"/>
                </a:cxn>
                <a:cxn ang="0">
                  <a:pos x="201" y="50"/>
                </a:cxn>
                <a:cxn ang="0">
                  <a:pos x="234" y="63"/>
                </a:cxn>
                <a:cxn ang="0">
                  <a:pos x="262" y="83"/>
                </a:cxn>
                <a:cxn ang="0">
                  <a:pos x="306" y="83"/>
                </a:cxn>
                <a:cxn ang="0">
                  <a:pos x="373" y="113"/>
                </a:cxn>
                <a:cxn ang="0">
                  <a:pos x="391" y="118"/>
                </a:cxn>
                <a:cxn ang="0">
                  <a:pos x="407" y="138"/>
                </a:cxn>
                <a:cxn ang="0">
                  <a:pos x="415" y="147"/>
                </a:cxn>
                <a:cxn ang="0">
                  <a:pos x="454" y="176"/>
                </a:cxn>
                <a:cxn ang="0">
                  <a:pos x="479" y="187"/>
                </a:cxn>
                <a:cxn ang="0">
                  <a:pos x="498" y="191"/>
                </a:cxn>
                <a:cxn ang="0">
                  <a:pos x="516" y="187"/>
                </a:cxn>
                <a:cxn ang="0">
                  <a:pos x="535" y="206"/>
                </a:cxn>
                <a:cxn ang="0">
                  <a:pos x="549" y="216"/>
                </a:cxn>
              </a:cxnLst>
              <a:rect l="0" t="0" r="r" b="b"/>
              <a:pathLst>
                <a:path w="627" h="561">
                  <a:moveTo>
                    <a:pt x="549" y="216"/>
                  </a:moveTo>
                  <a:lnTo>
                    <a:pt x="568" y="226"/>
                  </a:lnTo>
                  <a:lnTo>
                    <a:pt x="626" y="236"/>
                  </a:lnTo>
                  <a:lnTo>
                    <a:pt x="616" y="270"/>
                  </a:lnTo>
                  <a:lnTo>
                    <a:pt x="554" y="300"/>
                  </a:lnTo>
                  <a:lnTo>
                    <a:pt x="493" y="309"/>
                  </a:lnTo>
                  <a:lnTo>
                    <a:pt x="401" y="399"/>
                  </a:lnTo>
                  <a:lnTo>
                    <a:pt x="401" y="427"/>
                  </a:lnTo>
                  <a:lnTo>
                    <a:pt x="425" y="457"/>
                  </a:lnTo>
                  <a:lnTo>
                    <a:pt x="387" y="472"/>
                  </a:lnTo>
                  <a:lnTo>
                    <a:pt x="364" y="487"/>
                  </a:lnTo>
                  <a:lnTo>
                    <a:pt x="348" y="516"/>
                  </a:lnTo>
                  <a:lnTo>
                    <a:pt x="321" y="507"/>
                  </a:lnTo>
                  <a:lnTo>
                    <a:pt x="287" y="537"/>
                  </a:lnTo>
                  <a:lnTo>
                    <a:pt x="262" y="560"/>
                  </a:lnTo>
                  <a:lnTo>
                    <a:pt x="167" y="537"/>
                  </a:lnTo>
                  <a:lnTo>
                    <a:pt x="134" y="532"/>
                  </a:lnTo>
                  <a:lnTo>
                    <a:pt x="105" y="532"/>
                  </a:lnTo>
                  <a:lnTo>
                    <a:pt x="67" y="551"/>
                  </a:lnTo>
                  <a:lnTo>
                    <a:pt x="43" y="532"/>
                  </a:lnTo>
                  <a:lnTo>
                    <a:pt x="33" y="472"/>
                  </a:lnTo>
                  <a:lnTo>
                    <a:pt x="0" y="447"/>
                  </a:lnTo>
                  <a:lnTo>
                    <a:pt x="5" y="418"/>
                  </a:lnTo>
                  <a:lnTo>
                    <a:pt x="29" y="402"/>
                  </a:lnTo>
                  <a:lnTo>
                    <a:pt x="38" y="389"/>
                  </a:lnTo>
                  <a:lnTo>
                    <a:pt x="33" y="359"/>
                  </a:lnTo>
                  <a:lnTo>
                    <a:pt x="48" y="339"/>
                  </a:lnTo>
                  <a:lnTo>
                    <a:pt x="53" y="314"/>
                  </a:lnTo>
                  <a:lnTo>
                    <a:pt x="53" y="290"/>
                  </a:lnTo>
                  <a:lnTo>
                    <a:pt x="72" y="284"/>
                  </a:lnTo>
                  <a:lnTo>
                    <a:pt x="86" y="270"/>
                  </a:lnTo>
                  <a:lnTo>
                    <a:pt x="105" y="216"/>
                  </a:lnTo>
                  <a:lnTo>
                    <a:pt x="148" y="182"/>
                  </a:lnTo>
                  <a:lnTo>
                    <a:pt x="142" y="152"/>
                  </a:lnTo>
                  <a:lnTo>
                    <a:pt x="115" y="143"/>
                  </a:lnTo>
                  <a:lnTo>
                    <a:pt x="86" y="138"/>
                  </a:lnTo>
                  <a:lnTo>
                    <a:pt x="67" y="133"/>
                  </a:lnTo>
                  <a:lnTo>
                    <a:pt x="53" y="108"/>
                  </a:lnTo>
                  <a:lnTo>
                    <a:pt x="29" y="118"/>
                  </a:lnTo>
                  <a:lnTo>
                    <a:pt x="24" y="118"/>
                  </a:lnTo>
                  <a:lnTo>
                    <a:pt x="24" y="103"/>
                  </a:lnTo>
                  <a:lnTo>
                    <a:pt x="33" y="78"/>
                  </a:lnTo>
                  <a:lnTo>
                    <a:pt x="29" y="30"/>
                  </a:lnTo>
                  <a:lnTo>
                    <a:pt x="48" y="19"/>
                  </a:lnTo>
                  <a:lnTo>
                    <a:pt x="75" y="25"/>
                  </a:lnTo>
                  <a:lnTo>
                    <a:pt x="100" y="0"/>
                  </a:lnTo>
                  <a:lnTo>
                    <a:pt x="128" y="30"/>
                  </a:lnTo>
                  <a:lnTo>
                    <a:pt x="162" y="39"/>
                  </a:lnTo>
                  <a:lnTo>
                    <a:pt x="201" y="50"/>
                  </a:lnTo>
                  <a:lnTo>
                    <a:pt x="234" y="63"/>
                  </a:lnTo>
                  <a:lnTo>
                    <a:pt x="262" y="83"/>
                  </a:lnTo>
                  <a:lnTo>
                    <a:pt x="306" y="83"/>
                  </a:lnTo>
                  <a:lnTo>
                    <a:pt x="373" y="113"/>
                  </a:lnTo>
                  <a:lnTo>
                    <a:pt x="391" y="118"/>
                  </a:lnTo>
                  <a:lnTo>
                    <a:pt x="407" y="138"/>
                  </a:lnTo>
                  <a:lnTo>
                    <a:pt x="415" y="147"/>
                  </a:lnTo>
                  <a:lnTo>
                    <a:pt x="454" y="176"/>
                  </a:lnTo>
                  <a:lnTo>
                    <a:pt x="479" y="187"/>
                  </a:lnTo>
                  <a:lnTo>
                    <a:pt x="498" y="191"/>
                  </a:lnTo>
                  <a:lnTo>
                    <a:pt x="516" y="187"/>
                  </a:lnTo>
                  <a:lnTo>
                    <a:pt x="535" y="206"/>
                  </a:lnTo>
                  <a:lnTo>
                    <a:pt x="549" y="216"/>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13" name="Freeform 850"/>
            <p:cNvSpPr>
              <a:spLocks noChangeAspect="1"/>
            </p:cNvSpPr>
            <p:nvPr/>
          </p:nvSpPr>
          <p:spPr bwMode="auto">
            <a:xfrm>
              <a:off x="1098" y="1475"/>
              <a:ext cx="271" cy="224"/>
            </a:xfrm>
            <a:custGeom>
              <a:avLst/>
              <a:gdLst/>
              <a:ahLst/>
              <a:cxnLst>
                <a:cxn ang="0">
                  <a:pos x="549" y="216"/>
                </a:cxn>
                <a:cxn ang="0">
                  <a:pos x="568" y="226"/>
                </a:cxn>
                <a:cxn ang="0">
                  <a:pos x="626" y="236"/>
                </a:cxn>
                <a:cxn ang="0">
                  <a:pos x="616" y="270"/>
                </a:cxn>
                <a:cxn ang="0">
                  <a:pos x="554" y="300"/>
                </a:cxn>
                <a:cxn ang="0">
                  <a:pos x="493" y="309"/>
                </a:cxn>
                <a:cxn ang="0">
                  <a:pos x="401" y="399"/>
                </a:cxn>
                <a:cxn ang="0">
                  <a:pos x="401" y="427"/>
                </a:cxn>
                <a:cxn ang="0">
                  <a:pos x="425" y="457"/>
                </a:cxn>
                <a:cxn ang="0">
                  <a:pos x="387" y="472"/>
                </a:cxn>
                <a:cxn ang="0">
                  <a:pos x="364" y="487"/>
                </a:cxn>
                <a:cxn ang="0">
                  <a:pos x="348" y="516"/>
                </a:cxn>
                <a:cxn ang="0">
                  <a:pos x="321" y="507"/>
                </a:cxn>
                <a:cxn ang="0">
                  <a:pos x="287" y="537"/>
                </a:cxn>
                <a:cxn ang="0">
                  <a:pos x="262" y="560"/>
                </a:cxn>
                <a:cxn ang="0">
                  <a:pos x="167" y="537"/>
                </a:cxn>
                <a:cxn ang="0">
                  <a:pos x="134" y="532"/>
                </a:cxn>
                <a:cxn ang="0">
                  <a:pos x="105" y="532"/>
                </a:cxn>
                <a:cxn ang="0">
                  <a:pos x="67" y="551"/>
                </a:cxn>
                <a:cxn ang="0">
                  <a:pos x="43" y="532"/>
                </a:cxn>
                <a:cxn ang="0">
                  <a:pos x="33" y="472"/>
                </a:cxn>
                <a:cxn ang="0">
                  <a:pos x="0" y="447"/>
                </a:cxn>
                <a:cxn ang="0">
                  <a:pos x="5" y="418"/>
                </a:cxn>
                <a:cxn ang="0">
                  <a:pos x="29" y="402"/>
                </a:cxn>
                <a:cxn ang="0">
                  <a:pos x="38" y="389"/>
                </a:cxn>
                <a:cxn ang="0">
                  <a:pos x="33" y="359"/>
                </a:cxn>
                <a:cxn ang="0">
                  <a:pos x="48" y="339"/>
                </a:cxn>
                <a:cxn ang="0">
                  <a:pos x="53" y="314"/>
                </a:cxn>
                <a:cxn ang="0">
                  <a:pos x="53" y="290"/>
                </a:cxn>
                <a:cxn ang="0">
                  <a:pos x="72" y="284"/>
                </a:cxn>
                <a:cxn ang="0">
                  <a:pos x="86" y="270"/>
                </a:cxn>
                <a:cxn ang="0">
                  <a:pos x="105" y="216"/>
                </a:cxn>
                <a:cxn ang="0">
                  <a:pos x="148" y="182"/>
                </a:cxn>
                <a:cxn ang="0">
                  <a:pos x="142" y="152"/>
                </a:cxn>
                <a:cxn ang="0">
                  <a:pos x="115" y="143"/>
                </a:cxn>
                <a:cxn ang="0">
                  <a:pos x="86" y="138"/>
                </a:cxn>
                <a:cxn ang="0">
                  <a:pos x="67" y="133"/>
                </a:cxn>
                <a:cxn ang="0">
                  <a:pos x="53" y="108"/>
                </a:cxn>
                <a:cxn ang="0">
                  <a:pos x="29" y="118"/>
                </a:cxn>
                <a:cxn ang="0">
                  <a:pos x="24" y="118"/>
                </a:cxn>
                <a:cxn ang="0">
                  <a:pos x="24" y="103"/>
                </a:cxn>
                <a:cxn ang="0">
                  <a:pos x="33" y="78"/>
                </a:cxn>
                <a:cxn ang="0">
                  <a:pos x="29" y="30"/>
                </a:cxn>
                <a:cxn ang="0">
                  <a:pos x="48" y="19"/>
                </a:cxn>
                <a:cxn ang="0">
                  <a:pos x="75" y="25"/>
                </a:cxn>
                <a:cxn ang="0">
                  <a:pos x="100" y="0"/>
                </a:cxn>
                <a:cxn ang="0">
                  <a:pos x="128" y="30"/>
                </a:cxn>
                <a:cxn ang="0">
                  <a:pos x="162" y="39"/>
                </a:cxn>
                <a:cxn ang="0">
                  <a:pos x="201" y="50"/>
                </a:cxn>
                <a:cxn ang="0">
                  <a:pos x="234" y="63"/>
                </a:cxn>
                <a:cxn ang="0">
                  <a:pos x="262" y="83"/>
                </a:cxn>
                <a:cxn ang="0">
                  <a:pos x="306" y="83"/>
                </a:cxn>
                <a:cxn ang="0">
                  <a:pos x="373" y="113"/>
                </a:cxn>
                <a:cxn ang="0">
                  <a:pos x="391" y="118"/>
                </a:cxn>
                <a:cxn ang="0">
                  <a:pos x="407" y="138"/>
                </a:cxn>
                <a:cxn ang="0">
                  <a:pos x="415" y="147"/>
                </a:cxn>
                <a:cxn ang="0">
                  <a:pos x="454" y="176"/>
                </a:cxn>
                <a:cxn ang="0">
                  <a:pos x="479" y="187"/>
                </a:cxn>
                <a:cxn ang="0">
                  <a:pos x="498" y="191"/>
                </a:cxn>
                <a:cxn ang="0">
                  <a:pos x="516" y="187"/>
                </a:cxn>
                <a:cxn ang="0">
                  <a:pos x="535" y="206"/>
                </a:cxn>
                <a:cxn ang="0">
                  <a:pos x="549" y="216"/>
                </a:cxn>
              </a:cxnLst>
              <a:rect l="0" t="0" r="r" b="b"/>
              <a:pathLst>
                <a:path w="627" h="561">
                  <a:moveTo>
                    <a:pt x="549" y="216"/>
                  </a:moveTo>
                  <a:lnTo>
                    <a:pt x="568" y="226"/>
                  </a:lnTo>
                  <a:lnTo>
                    <a:pt x="626" y="236"/>
                  </a:lnTo>
                  <a:lnTo>
                    <a:pt x="616" y="270"/>
                  </a:lnTo>
                  <a:lnTo>
                    <a:pt x="554" y="300"/>
                  </a:lnTo>
                  <a:lnTo>
                    <a:pt x="493" y="309"/>
                  </a:lnTo>
                  <a:lnTo>
                    <a:pt x="401" y="399"/>
                  </a:lnTo>
                  <a:lnTo>
                    <a:pt x="401" y="427"/>
                  </a:lnTo>
                  <a:lnTo>
                    <a:pt x="425" y="457"/>
                  </a:lnTo>
                  <a:lnTo>
                    <a:pt x="387" y="472"/>
                  </a:lnTo>
                  <a:lnTo>
                    <a:pt x="364" y="487"/>
                  </a:lnTo>
                  <a:lnTo>
                    <a:pt x="348" y="516"/>
                  </a:lnTo>
                  <a:lnTo>
                    <a:pt x="321" y="507"/>
                  </a:lnTo>
                  <a:lnTo>
                    <a:pt x="287" y="537"/>
                  </a:lnTo>
                  <a:lnTo>
                    <a:pt x="262" y="560"/>
                  </a:lnTo>
                  <a:lnTo>
                    <a:pt x="167" y="537"/>
                  </a:lnTo>
                  <a:lnTo>
                    <a:pt x="134" y="532"/>
                  </a:lnTo>
                  <a:lnTo>
                    <a:pt x="105" y="532"/>
                  </a:lnTo>
                  <a:lnTo>
                    <a:pt x="67" y="551"/>
                  </a:lnTo>
                  <a:lnTo>
                    <a:pt x="43" y="532"/>
                  </a:lnTo>
                  <a:lnTo>
                    <a:pt x="33" y="472"/>
                  </a:lnTo>
                  <a:lnTo>
                    <a:pt x="0" y="447"/>
                  </a:lnTo>
                  <a:lnTo>
                    <a:pt x="5" y="418"/>
                  </a:lnTo>
                  <a:lnTo>
                    <a:pt x="29" y="402"/>
                  </a:lnTo>
                  <a:lnTo>
                    <a:pt x="38" y="389"/>
                  </a:lnTo>
                  <a:lnTo>
                    <a:pt x="33" y="359"/>
                  </a:lnTo>
                  <a:lnTo>
                    <a:pt x="48" y="339"/>
                  </a:lnTo>
                  <a:lnTo>
                    <a:pt x="53" y="314"/>
                  </a:lnTo>
                  <a:lnTo>
                    <a:pt x="53" y="290"/>
                  </a:lnTo>
                  <a:lnTo>
                    <a:pt x="72" y="284"/>
                  </a:lnTo>
                  <a:lnTo>
                    <a:pt x="86" y="270"/>
                  </a:lnTo>
                  <a:lnTo>
                    <a:pt x="105" y="216"/>
                  </a:lnTo>
                  <a:lnTo>
                    <a:pt x="148" y="182"/>
                  </a:lnTo>
                  <a:lnTo>
                    <a:pt x="142" y="152"/>
                  </a:lnTo>
                  <a:lnTo>
                    <a:pt x="115" y="143"/>
                  </a:lnTo>
                  <a:lnTo>
                    <a:pt x="86" y="138"/>
                  </a:lnTo>
                  <a:lnTo>
                    <a:pt x="67" y="133"/>
                  </a:lnTo>
                  <a:lnTo>
                    <a:pt x="53" y="108"/>
                  </a:lnTo>
                  <a:lnTo>
                    <a:pt x="29" y="118"/>
                  </a:lnTo>
                  <a:lnTo>
                    <a:pt x="24" y="118"/>
                  </a:lnTo>
                  <a:lnTo>
                    <a:pt x="24" y="103"/>
                  </a:lnTo>
                  <a:lnTo>
                    <a:pt x="33" y="78"/>
                  </a:lnTo>
                  <a:lnTo>
                    <a:pt x="29" y="30"/>
                  </a:lnTo>
                  <a:lnTo>
                    <a:pt x="48" y="19"/>
                  </a:lnTo>
                  <a:lnTo>
                    <a:pt x="75" y="25"/>
                  </a:lnTo>
                  <a:lnTo>
                    <a:pt x="100" y="0"/>
                  </a:lnTo>
                  <a:lnTo>
                    <a:pt x="128" y="30"/>
                  </a:lnTo>
                  <a:lnTo>
                    <a:pt x="162" y="39"/>
                  </a:lnTo>
                  <a:lnTo>
                    <a:pt x="201" y="50"/>
                  </a:lnTo>
                  <a:lnTo>
                    <a:pt x="234" y="63"/>
                  </a:lnTo>
                  <a:lnTo>
                    <a:pt x="262" y="83"/>
                  </a:lnTo>
                  <a:lnTo>
                    <a:pt x="306" y="83"/>
                  </a:lnTo>
                  <a:lnTo>
                    <a:pt x="373" y="113"/>
                  </a:lnTo>
                  <a:lnTo>
                    <a:pt x="391" y="118"/>
                  </a:lnTo>
                  <a:lnTo>
                    <a:pt x="407" y="138"/>
                  </a:lnTo>
                  <a:lnTo>
                    <a:pt x="415" y="147"/>
                  </a:lnTo>
                  <a:lnTo>
                    <a:pt x="454" y="176"/>
                  </a:lnTo>
                  <a:lnTo>
                    <a:pt x="479" y="187"/>
                  </a:lnTo>
                  <a:lnTo>
                    <a:pt x="498" y="191"/>
                  </a:lnTo>
                  <a:lnTo>
                    <a:pt x="516" y="187"/>
                  </a:lnTo>
                  <a:lnTo>
                    <a:pt x="535" y="206"/>
                  </a:lnTo>
                  <a:lnTo>
                    <a:pt x="549" y="21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4" name="Freeform 851"/>
            <p:cNvSpPr>
              <a:spLocks noChangeAspect="1"/>
            </p:cNvSpPr>
            <p:nvPr/>
          </p:nvSpPr>
          <p:spPr bwMode="auto">
            <a:xfrm>
              <a:off x="1660" y="1382"/>
              <a:ext cx="110" cy="56"/>
            </a:xfrm>
            <a:custGeom>
              <a:avLst/>
              <a:gdLst/>
              <a:ahLst/>
              <a:cxnLst>
                <a:cxn ang="0">
                  <a:pos x="0" y="68"/>
                </a:cxn>
                <a:cxn ang="0">
                  <a:pos x="19" y="116"/>
                </a:cxn>
                <a:cxn ang="0">
                  <a:pos x="48" y="136"/>
                </a:cxn>
                <a:cxn ang="0">
                  <a:pos x="62" y="136"/>
                </a:cxn>
                <a:cxn ang="0">
                  <a:pos x="76" y="136"/>
                </a:cxn>
                <a:cxn ang="0">
                  <a:pos x="134" y="101"/>
                </a:cxn>
                <a:cxn ang="0">
                  <a:pos x="158" y="97"/>
                </a:cxn>
                <a:cxn ang="0">
                  <a:pos x="167" y="87"/>
                </a:cxn>
                <a:cxn ang="0">
                  <a:pos x="182" y="78"/>
                </a:cxn>
                <a:cxn ang="0">
                  <a:pos x="206" y="73"/>
                </a:cxn>
                <a:cxn ang="0">
                  <a:pos x="244" y="81"/>
                </a:cxn>
                <a:cxn ang="0">
                  <a:pos x="253" y="29"/>
                </a:cxn>
                <a:cxn ang="0">
                  <a:pos x="244" y="29"/>
                </a:cxn>
                <a:cxn ang="0">
                  <a:pos x="229" y="13"/>
                </a:cxn>
                <a:cxn ang="0">
                  <a:pos x="206" y="10"/>
                </a:cxn>
                <a:cxn ang="0">
                  <a:pos x="191" y="18"/>
                </a:cxn>
                <a:cxn ang="0">
                  <a:pos x="162" y="18"/>
                </a:cxn>
                <a:cxn ang="0">
                  <a:pos x="148" y="32"/>
                </a:cxn>
                <a:cxn ang="0">
                  <a:pos x="119" y="10"/>
                </a:cxn>
                <a:cxn ang="0">
                  <a:pos x="100" y="18"/>
                </a:cxn>
                <a:cxn ang="0">
                  <a:pos x="70" y="0"/>
                </a:cxn>
                <a:cxn ang="0">
                  <a:pos x="0" y="68"/>
                </a:cxn>
              </a:cxnLst>
              <a:rect l="0" t="0" r="r" b="b"/>
              <a:pathLst>
                <a:path w="254" h="137">
                  <a:moveTo>
                    <a:pt x="0" y="68"/>
                  </a:moveTo>
                  <a:lnTo>
                    <a:pt x="19" y="116"/>
                  </a:lnTo>
                  <a:lnTo>
                    <a:pt x="48" y="136"/>
                  </a:lnTo>
                  <a:lnTo>
                    <a:pt x="62" y="136"/>
                  </a:lnTo>
                  <a:lnTo>
                    <a:pt x="76" y="136"/>
                  </a:lnTo>
                  <a:lnTo>
                    <a:pt x="134" y="101"/>
                  </a:lnTo>
                  <a:lnTo>
                    <a:pt x="158" y="97"/>
                  </a:lnTo>
                  <a:lnTo>
                    <a:pt x="167" y="87"/>
                  </a:lnTo>
                  <a:lnTo>
                    <a:pt x="182" y="78"/>
                  </a:lnTo>
                  <a:lnTo>
                    <a:pt x="206" y="73"/>
                  </a:lnTo>
                  <a:lnTo>
                    <a:pt x="244" y="81"/>
                  </a:lnTo>
                  <a:lnTo>
                    <a:pt x="253" y="29"/>
                  </a:lnTo>
                  <a:lnTo>
                    <a:pt x="244" y="29"/>
                  </a:lnTo>
                  <a:lnTo>
                    <a:pt x="229" y="13"/>
                  </a:lnTo>
                  <a:lnTo>
                    <a:pt x="206" y="10"/>
                  </a:lnTo>
                  <a:lnTo>
                    <a:pt x="191" y="18"/>
                  </a:lnTo>
                  <a:lnTo>
                    <a:pt x="162" y="18"/>
                  </a:lnTo>
                  <a:lnTo>
                    <a:pt x="148" y="32"/>
                  </a:lnTo>
                  <a:lnTo>
                    <a:pt x="119" y="10"/>
                  </a:lnTo>
                  <a:lnTo>
                    <a:pt x="100" y="18"/>
                  </a:lnTo>
                  <a:lnTo>
                    <a:pt x="70" y="0"/>
                  </a:lnTo>
                  <a:lnTo>
                    <a:pt x="0" y="68"/>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15" name="Freeform 852"/>
            <p:cNvSpPr>
              <a:spLocks noChangeAspect="1"/>
            </p:cNvSpPr>
            <p:nvPr/>
          </p:nvSpPr>
          <p:spPr bwMode="auto">
            <a:xfrm>
              <a:off x="1856" y="1403"/>
              <a:ext cx="78" cy="78"/>
            </a:xfrm>
            <a:custGeom>
              <a:avLst/>
              <a:gdLst/>
              <a:ahLst/>
              <a:cxnLst>
                <a:cxn ang="0">
                  <a:pos x="0" y="16"/>
                </a:cxn>
                <a:cxn ang="0">
                  <a:pos x="10" y="16"/>
                </a:cxn>
                <a:cxn ang="0">
                  <a:pos x="24" y="26"/>
                </a:cxn>
                <a:cxn ang="0">
                  <a:pos x="40" y="49"/>
                </a:cxn>
                <a:cxn ang="0">
                  <a:pos x="77" y="93"/>
                </a:cxn>
                <a:cxn ang="0">
                  <a:pos x="88" y="118"/>
                </a:cxn>
                <a:cxn ang="0">
                  <a:pos x="88" y="153"/>
                </a:cxn>
                <a:cxn ang="0">
                  <a:pos x="96" y="172"/>
                </a:cxn>
                <a:cxn ang="0">
                  <a:pos x="110" y="192"/>
                </a:cxn>
                <a:cxn ang="0">
                  <a:pos x="115" y="192"/>
                </a:cxn>
                <a:cxn ang="0">
                  <a:pos x="120" y="192"/>
                </a:cxn>
                <a:cxn ang="0">
                  <a:pos x="120" y="178"/>
                </a:cxn>
                <a:cxn ang="0">
                  <a:pos x="125" y="172"/>
                </a:cxn>
                <a:cxn ang="0">
                  <a:pos x="125" y="162"/>
                </a:cxn>
                <a:cxn ang="0">
                  <a:pos x="130" y="158"/>
                </a:cxn>
                <a:cxn ang="0">
                  <a:pos x="134" y="153"/>
                </a:cxn>
                <a:cxn ang="0">
                  <a:pos x="130" y="134"/>
                </a:cxn>
                <a:cxn ang="0">
                  <a:pos x="134" y="123"/>
                </a:cxn>
                <a:cxn ang="0">
                  <a:pos x="139" y="118"/>
                </a:cxn>
                <a:cxn ang="0">
                  <a:pos x="144" y="123"/>
                </a:cxn>
                <a:cxn ang="0">
                  <a:pos x="149" y="118"/>
                </a:cxn>
                <a:cxn ang="0">
                  <a:pos x="168" y="123"/>
                </a:cxn>
                <a:cxn ang="0">
                  <a:pos x="174" y="118"/>
                </a:cxn>
                <a:cxn ang="0">
                  <a:pos x="177" y="109"/>
                </a:cxn>
                <a:cxn ang="0">
                  <a:pos x="174" y="104"/>
                </a:cxn>
                <a:cxn ang="0">
                  <a:pos x="168" y="89"/>
                </a:cxn>
                <a:cxn ang="0">
                  <a:pos x="163" y="84"/>
                </a:cxn>
                <a:cxn ang="0">
                  <a:pos x="154" y="79"/>
                </a:cxn>
                <a:cxn ang="0">
                  <a:pos x="144" y="70"/>
                </a:cxn>
                <a:cxn ang="0">
                  <a:pos x="144" y="65"/>
                </a:cxn>
                <a:cxn ang="0">
                  <a:pos x="139" y="54"/>
                </a:cxn>
                <a:cxn ang="0">
                  <a:pos x="134" y="54"/>
                </a:cxn>
                <a:cxn ang="0">
                  <a:pos x="120" y="49"/>
                </a:cxn>
                <a:cxn ang="0">
                  <a:pos x="120" y="26"/>
                </a:cxn>
                <a:cxn ang="0">
                  <a:pos x="115" y="16"/>
                </a:cxn>
                <a:cxn ang="0">
                  <a:pos x="110" y="21"/>
                </a:cxn>
                <a:cxn ang="0">
                  <a:pos x="96" y="11"/>
                </a:cxn>
                <a:cxn ang="0">
                  <a:pos x="91" y="11"/>
                </a:cxn>
                <a:cxn ang="0">
                  <a:pos x="77" y="16"/>
                </a:cxn>
                <a:cxn ang="0">
                  <a:pos x="72" y="16"/>
                </a:cxn>
                <a:cxn ang="0">
                  <a:pos x="54" y="5"/>
                </a:cxn>
                <a:cxn ang="0">
                  <a:pos x="34" y="0"/>
                </a:cxn>
                <a:cxn ang="0">
                  <a:pos x="21" y="5"/>
                </a:cxn>
                <a:cxn ang="0">
                  <a:pos x="10" y="11"/>
                </a:cxn>
                <a:cxn ang="0">
                  <a:pos x="0" y="16"/>
                </a:cxn>
              </a:cxnLst>
              <a:rect l="0" t="0" r="r" b="b"/>
              <a:pathLst>
                <a:path w="178" h="193">
                  <a:moveTo>
                    <a:pt x="0" y="16"/>
                  </a:moveTo>
                  <a:lnTo>
                    <a:pt x="10" y="16"/>
                  </a:lnTo>
                  <a:lnTo>
                    <a:pt x="24" y="26"/>
                  </a:lnTo>
                  <a:lnTo>
                    <a:pt x="40" y="49"/>
                  </a:lnTo>
                  <a:lnTo>
                    <a:pt x="77" y="93"/>
                  </a:lnTo>
                  <a:lnTo>
                    <a:pt x="88" y="118"/>
                  </a:lnTo>
                  <a:lnTo>
                    <a:pt x="88" y="153"/>
                  </a:lnTo>
                  <a:lnTo>
                    <a:pt x="96" y="172"/>
                  </a:lnTo>
                  <a:lnTo>
                    <a:pt x="110" y="192"/>
                  </a:lnTo>
                  <a:lnTo>
                    <a:pt x="115" y="192"/>
                  </a:lnTo>
                  <a:lnTo>
                    <a:pt x="120" y="192"/>
                  </a:lnTo>
                  <a:lnTo>
                    <a:pt x="120" y="178"/>
                  </a:lnTo>
                  <a:lnTo>
                    <a:pt x="125" y="172"/>
                  </a:lnTo>
                  <a:lnTo>
                    <a:pt x="125" y="162"/>
                  </a:lnTo>
                  <a:lnTo>
                    <a:pt x="130" y="158"/>
                  </a:lnTo>
                  <a:lnTo>
                    <a:pt x="134" y="153"/>
                  </a:lnTo>
                  <a:lnTo>
                    <a:pt x="130" y="134"/>
                  </a:lnTo>
                  <a:lnTo>
                    <a:pt x="134" y="123"/>
                  </a:lnTo>
                  <a:lnTo>
                    <a:pt x="139" y="118"/>
                  </a:lnTo>
                  <a:lnTo>
                    <a:pt x="144" y="123"/>
                  </a:lnTo>
                  <a:lnTo>
                    <a:pt x="149" y="118"/>
                  </a:lnTo>
                  <a:lnTo>
                    <a:pt x="168" y="123"/>
                  </a:lnTo>
                  <a:lnTo>
                    <a:pt x="174" y="118"/>
                  </a:lnTo>
                  <a:lnTo>
                    <a:pt x="177" y="109"/>
                  </a:lnTo>
                  <a:lnTo>
                    <a:pt x="174" y="104"/>
                  </a:lnTo>
                  <a:lnTo>
                    <a:pt x="168" y="89"/>
                  </a:lnTo>
                  <a:lnTo>
                    <a:pt x="163" y="84"/>
                  </a:lnTo>
                  <a:lnTo>
                    <a:pt x="154" y="79"/>
                  </a:lnTo>
                  <a:lnTo>
                    <a:pt x="144" y="70"/>
                  </a:lnTo>
                  <a:lnTo>
                    <a:pt x="144" y="65"/>
                  </a:lnTo>
                  <a:lnTo>
                    <a:pt x="139" y="54"/>
                  </a:lnTo>
                  <a:lnTo>
                    <a:pt x="134" y="54"/>
                  </a:lnTo>
                  <a:lnTo>
                    <a:pt x="120" y="49"/>
                  </a:lnTo>
                  <a:lnTo>
                    <a:pt x="120" y="26"/>
                  </a:lnTo>
                  <a:lnTo>
                    <a:pt x="115" y="16"/>
                  </a:lnTo>
                  <a:lnTo>
                    <a:pt x="110" y="21"/>
                  </a:lnTo>
                  <a:lnTo>
                    <a:pt x="96" y="11"/>
                  </a:lnTo>
                  <a:lnTo>
                    <a:pt x="91" y="11"/>
                  </a:lnTo>
                  <a:lnTo>
                    <a:pt x="77" y="16"/>
                  </a:lnTo>
                  <a:lnTo>
                    <a:pt x="72" y="16"/>
                  </a:lnTo>
                  <a:lnTo>
                    <a:pt x="54" y="5"/>
                  </a:lnTo>
                  <a:lnTo>
                    <a:pt x="34" y="0"/>
                  </a:lnTo>
                  <a:lnTo>
                    <a:pt x="21" y="5"/>
                  </a:lnTo>
                  <a:lnTo>
                    <a:pt x="10" y="11"/>
                  </a:lnTo>
                  <a:lnTo>
                    <a:pt x="0" y="16"/>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16" name="Freeform 853"/>
            <p:cNvSpPr>
              <a:spLocks noChangeAspect="1"/>
            </p:cNvSpPr>
            <p:nvPr/>
          </p:nvSpPr>
          <p:spPr bwMode="auto">
            <a:xfrm>
              <a:off x="1856" y="1403"/>
              <a:ext cx="78" cy="78"/>
            </a:xfrm>
            <a:custGeom>
              <a:avLst/>
              <a:gdLst/>
              <a:ahLst/>
              <a:cxnLst>
                <a:cxn ang="0">
                  <a:pos x="0" y="16"/>
                </a:cxn>
                <a:cxn ang="0">
                  <a:pos x="10" y="16"/>
                </a:cxn>
                <a:cxn ang="0">
                  <a:pos x="24" y="26"/>
                </a:cxn>
                <a:cxn ang="0">
                  <a:pos x="40" y="49"/>
                </a:cxn>
                <a:cxn ang="0">
                  <a:pos x="77" y="93"/>
                </a:cxn>
                <a:cxn ang="0">
                  <a:pos x="88" y="118"/>
                </a:cxn>
                <a:cxn ang="0">
                  <a:pos x="88" y="153"/>
                </a:cxn>
                <a:cxn ang="0">
                  <a:pos x="96" y="172"/>
                </a:cxn>
                <a:cxn ang="0">
                  <a:pos x="110" y="192"/>
                </a:cxn>
                <a:cxn ang="0">
                  <a:pos x="115" y="192"/>
                </a:cxn>
                <a:cxn ang="0">
                  <a:pos x="120" y="192"/>
                </a:cxn>
                <a:cxn ang="0">
                  <a:pos x="120" y="178"/>
                </a:cxn>
                <a:cxn ang="0">
                  <a:pos x="125" y="172"/>
                </a:cxn>
                <a:cxn ang="0">
                  <a:pos x="125" y="162"/>
                </a:cxn>
                <a:cxn ang="0">
                  <a:pos x="130" y="158"/>
                </a:cxn>
                <a:cxn ang="0">
                  <a:pos x="134" y="153"/>
                </a:cxn>
                <a:cxn ang="0">
                  <a:pos x="130" y="134"/>
                </a:cxn>
                <a:cxn ang="0">
                  <a:pos x="134" y="123"/>
                </a:cxn>
                <a:cxn ang="0">
                  <a:pos x="139" y="118"/>
                </a:cxn>
                <a:cxn ang="0">
                  <a:pos x="144" y="123"/>
                </a:cxn>
                <a:cxn ang="0">
                  <a:pos x="149" y="118"/>
                </a:cxn>
                <a:cxn ang="0">
                  <a:pos x="168" y="123"/>
                </a:cxn>
                <a:cxn ang="0">
                  <a:pos x="174" y="118"/>
                </a:cxn>
                <a:cxn ang="0">
                  <a:pos x="177" y="109"/>
                </a:cxn>
                <a:cxn ang="0">
                  <a:pos x="174" y="104"/>
                </a:cxn>
                <a:cxn ang="0">
                  <a:pos x="168" y="89"/>
                </a:cxn>
                <a:cxn ang="0">
                  <a:pos x="163" y="84"/>
                </a:cxn>
                <a:cxn ang="0">
                  <a:pos x="154" y="79"/>
                </a:cxn>
                <a:cxn ang="0">
                  <a:pos x="144" y="70"/>
                </a:cxn>
                <a:cxn ang="0">
                  <a:pos x="144" y="65"/>
                </a:cxn>
                <a:cxn ang="0">
                  <a:pos x="139" y="54"/>
                </a:cxn>
                <a:cxn ang="0">
                  <a:pos x="134" y="54"/>
                </a:cxn>
                <a:cxn ang="0">
                  <a:pos x="120" y="49"/>
                </a:cxn>
                <a:cxn ang="0">
                  <a:pos x="120" y="26"/>
                </a:cxn>
                <a:cxn ang="0">
                  <a:pos x="115" y="16"/>
                </a:cxn>
                <a:cxn ang="0">
                  <a:pos x="110" y="21"/>
                </a:cxn>
                <a:cxn ang="0">
                  <a:pos x="96" y="11"/>
                </a:cxn>
                <a:cxn ang="0">
                  <a:pos x="91" y="11"/>
                </a:cxn>
                <a:cxn ang="0">
                  <a:pos x="77" y="16"/>
                </a:cxn>
                <a:cxn ang="0">
                  <a:pos x="72" y="16"/>
                </a:cxn>
                <a:cxn ang="0">
                  <a:pos x="54" y="5"/>
                </a:cxn>
                <a:cxn ang="0">
                  <a:pos x="34" y="0"/>
                </a:cxn>
                <a:cxn ang="0">
                  <a:pos x="21" y="5"/>
                </a:cxn>
                <a:cxn ang="0">
                  <a:pos x="10" y="11"/>
                </a:cxn>
                <a:cxn ang="0">
                  <a:pos x="0" y="16"/>
                </a:cxn>
              </a:cxnLst>
              <a:rect l="0" t="0" r="r" b="b"/>
              <a:pathLst>
                <a:path w="178" h="193">
                  <a:moveTo>
                    <a:pt x="0" y="16"/>
                  </a:moveTo>
                  <a:lnTo>
                    <a:pt x="10" y="16"/>
                  </a:lnTo>
                  <a:lnTo>
                    <a:pt x="24" y="26"/>
                  </a:lnTo>
                  <a:lnTo>
                    <a:pt x="40" y="49"/>
                  </a:lnTo>
                  <a:lnTo>
                    <a:pt x="77" y="93"/>
                  </a:lnTo>
                  <a:lnTo>
                    <a:pt x="88" y="118"/>
                  </a:lnTo>
                  <a:lnTo>
                    <a:pt x="88" y="153"/>
                  </a:lnTo>
                  <a:lnTo>
                    <a:pt x="96" y="172"/>
                  </a:lnTo>
                  <a:lnTo>
                    <a:pt x="110" y="192"/>
                  </a:lnTo>
                  <a:lnTo>
                    <a:pt x="115" y="192"/>
                  </a:lnTo>
                  <a:lnTo>
                    <a:pt x="120" y="192"/>
                  </a:lnTo>
                  <a:lnTo>
                    <a:pt x="120" y="178"/>
                  </a:lnTo>
                  <a:lnTo>
                    <a:pt x="125" y="172"/>
                  </a:lnTo>
                  <a:lnTo>
                    <a:pt x="125" y="162"/>
                  </a:lnTo>
                  <a:lnTo>
                    <a:pt x="130" y="158"/>
                  </a:lnTo>
                  <a:lnTo>
                    <a:pt x="134" y="153"/>
                  </a:lnTo>
                  <a:lnTo>
                    <a:pt x="130" y="134"/>
                  </a:lnTo>
                  <a:lnTo>
                    <a:pt x="134" y="123"/>
                  </a:lnTo>
                  <a:lnTo>
                    <a:pt x="139" y="118"/>
                  </a:lnTo>
                  <a:lnTo>
                    <a:pt x="144" y="123"/>
                  </a:lnTo>
                  <a:lnTo>
                    <a:pt x="149" y="118"/>
                  </a:lnTo>
                  <a:lnTo>
                    <a:pt x="168" y="123"/>
                  </a:lnTo>
                  <a:lnTo>
                    <a:pt x="174" y="118"/>
                  </a:lnTo>
                  <a:lnTo>
                    <a:pt x="177" y="109"/>
                  </a:lnTo>
                  <a:lnTo>
                    <a:pt x="174" y="104"/>
                  </a:lnTo>
                  <a:lnTo>
                    <a:pt x="168" y="89"/>
                  </a:lnTo>
                  <a:lnTo>
                    <a:pt x="163" y="84"/>
                  </a:lnTo>
                  <a:lnTo>
                    <a:pt x="154" y="79"/>
                  </a:lnTo>
                  <a:lnTo>
                    <a:pt x="144" y="70"/>
                  </a:lnTo>
                  <a:lnTo>
                    <a:pt x="144" y="65"/>
                  </a:lnTo>
                  <a:lnTo>
                    <a:pt x="139" y="54"/>
                  </a:lnTo>
                  <a:lnTo>
                    <a:pt x="134" y="54"/>
                  </a:lnTo>
                  <a:lnTo>
                    <a:pt x="120" y="49"/>
                  </a:lnTo>
                  <a:lnTo>
                    <a:pt x="120" y="26"/>
                  </a:lnTo>
                  <a:lnTo>
                    <a:pt x="115" y="16"/>
                  </a:lnTo>
                  <a:lnTo>
                    <a:pt x="110" y="21"/>
                  </a:lnTo>
                  <a:lnTo>
                    <a:pt x="96" y="11"/>
                  </a:lnTo>
                  <a:lnTo>
                    <a:pt x="91" y="11"/>
                  </a:lnTo>
                  <a:lnTo>
                    <a:pt x="77" y="16"/>
                  </a:lnTo>
                  <a:lnTo>
                    <a:pt x="72" y="16"/>
                  </a:lnTo>
                  <a:lnTo>
                    <a:pt x="54" y="5"/>
                  </a:lnTo>
                  <a:lnTo>
                    <a:pt x="34" y="0"/>
                  </a:lnTo>
                  <a:lnTo>
                    <a:pt x="21" y="5"/>
                  </a:lnTo>
                  <a:lnTo>
                    <a:pt x="10" y="11"/>
                  </a:lnTo>
                  <a:lnTo>
                    <a:pt x="0" y="1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7" name="Freeform 854"/>
            <p:cNvSpPr>
              <a:spLocks noChangeAspect="1"/>
            </p:cNvSpPr>
            <p:nvPr/>
          </p:nvSpPr>
          <p:spPr bwMode="auto">
            <a:xfrm>
              <a:off x="1765" y="1275"/>
              <a:ext cx="345" cy="211"/>
            </a:xfrm>
            <a:custGeom>
              <a:avLst/>
              <a:gdLst/>
              <a:ahLst/>
              <a:cxnLst>
                <a:cxn ang="0">
                  <a:pos x="735" y="260"/>
                </a:cxn>
                <a:cxn ang="0">
                  <a:pos x="754" y="221"/>
                </a:cxn>
                <a:cxn ang="0">
                  <a:pos x="787" y="177"/>
                </a:cxn>
                <a:cxn ang="0">
                  <a:pos x="783" y="138"/>
                </a:cxn>
                <a:cxn ang="0">
                  <a:pos x="778" y="113"/>
                </a:cxn>
                <a:cxn ang="0">
                  <a:pos x="764" y="88"/>
                </a:cxn>
                <a:cxn ang="0">
                  <a:pos x="706" y="97"/>
                </a:cxn>
                <a:cxn ang="0">
                  <a:pos x="683" y="88"/>
                </a:cxn>
                <a:cxn ang="0">
                  <a:pos x="668" y="103"/>
                </a:cxn>
                <a:cxn ang="0">
                  <a:pos x="631" y="78"/>
                </a:cxn>
                <a:cxn ang="0">
                  <a:pos x="602" y="97"/>
                </a:cxn>
                <a:cxn ang="0">
                  <a:pos x="578" y="97"/>
                </a:cxn>
                <a:cxn ang="0">
                  <a:pos x="549" y="93"/>
                </a:cxn>
                <a:cxn ang="0">
                  <a:pos x="525" y="53"/>
                </a:cxn>
                <a:cxn ang="0">
                  <a:pos x="487" y="58"/>
                </a:cxn>
                <a:cxn ang="0">
                  <a:pos x="482" y="25"/>
                </a:cxn>
                <a:cxn ang="0">
                  <a:pos x="449" y="0"/>
                </a:cxn>
                <a:cxn ang="0">
                  <a:pos x="415" y="9"/>
                </a:cxn>
                <a:cxn ang="0">
                  <a:pos x="391" y="28"/>
                </a:cxn>
                <a:cxn ang="0">
                  <a:pos x="363" y="34"/>
                </a:cxn>
                <a:cxn ang="0">
                  <a:pos x="334" y="83"/>
                </a:cxn>
                <a:cxn ang="0">
                  <a:pos x="334" y="103"/>
                </a:cxn>
                <a:cxn ang="0">
                  <a:pos x="291" y="108"/>
                </a:cxn>
                <a:cxn ang="0">
                  <a:pos x="273" y="93"/>
                </a:cxn>
                <a:cxn ang="0">
                  <a:pos x="249" y="108"/>
                </a:cxn>
                <a:cxn ang="0">
                  <a:pos x="220" y="113"/>
                </a:cxn>
                <a:cxn ang="0">
                  <a:pos x="209" y="108"/>
                </a:cxn>
                <a:cxn ang="0">
                  <a:pos x="190" y="103"/>
                </a:cxn>
                <a:cxn ang="0">
                  <a:pos x="148" y="97"/>
                </a:cxn>
                <a:cxn ang="0">
                  <a:pos x="110" y="97"/>
                </a:cxn>
                <a:cxn ang="0">
                  <a:pos x="76" y="118"/>
                </a:cxn>
                <a:cxn ang="0">
                  <a:pos x="48" y="133"/>
                </a:cxn>
                <a:cxn ang="0">
                  <a:pos x="67" y="201"/>
                </a:cxn>
                <a:cxn ang="0">
                  <a:pos x="9" y="300"/>
                </a:cxn>
                <a:cxn ang="0">
                  <a:pos x="33" y="378"/>
                </a:cxn>
                <a:cxn ang="0">
                  <a:pos x="115" y="364"/>
                </a:cxn>
                <a:cxn ang="0">
                  <a:pos x="172" y="353"/>
                </a:cxn>
                <a:cxn ang="0">
                  <a:pos x="220" y="334"/>
                </a:cxn>
                <a:cxn ang="0">
                  <a:pos x="263" y="328"/>
                </a:cxn>
                <a:cxn ang="0">
                  <a:pos x="300" y="334"/>
                </a:cxn>
                <a:cxn ang="0">
                  <a:pos x="324" y="339"/>
                </a:cxn>
                <a:cxn ang="0">
                  <a:pos x="343" y="378"/>
                </a:cxn>
                <a:cxn ang="0">
                  <a:pos x="353" y="394"/>
                </a:cxn>
                <a:cxn ang="0">
                  <a:pos x="377" y="413"/>
                </a:cxn>
                <a:cxn ang="0">
                  <a:pos x="383" y="441"/>
                </a:cxn>
                <a:cxn ang="0">
                  <a:pos x="353" y="446"/>
                </a:cxn>
                <a:cxn ang="0">
                  <a:pos x="340" y="457"/>
                </a:cxn>
                <a:cxn ang="0">
                  <a:pos x="334" y="486"/>
                </a:cxn>
                <a:cxn ang="0">
                  <a:pos x="329" y="516"/>
                </a:cxn>
                <a:cxn ang="0">
                  <a:pos x="358" y="506"/>
                </a:cxn>
                <a:cxn ang="0">
                  <a:pos x="372" y="486"/>
                </a:cxn>
                <a:cxn ang="0">
                  <a:pos x="415" y="413"/>
                </a:cxn>
                <a:cxn ang="0">
                  <a:pos x="506" y="433"/>
                </a:cxn>
                <a:cxn ang="0">
                  <a:pos x="535" y="441"/>
                </a:cxn>
                <a:cxn ang="0">
                  <a:pos x="567" y="486"/>
                </a:cxn>
                <a:cxn ang="0">
                  <a:pos x="610" y="512"/>
                </a:cxn>
                <a:cxn ang="0">
                  <a:pos x="659" y="452"/>
                </a:cxn>
                <a:cxn ang="0">
                  <a:pos x="712" y="438"/>
                </a:cxn>
                <a:cxn ang="0">
                  <a:pos x="677" y="422"/>
                </a:cxn>
                <a:cxn ang="0">
                  <a:pos x="610" y="417"/>
                </a:cxn>
                <a:cxn ang="0">
                  <a:pos x="626" y="364"/>
                </a:cxn>
                <a:cxn ang="0">
                  <a:pos x="712" y="290"/>
                </a:cxn>
              </a:cxnLst>
              <a:rect l="0" t="0" r="r" b="b"/>
              <a:pathLst>
                <a:path w="793" h="527">
                  <a:moveTo>
                    <a:pt x="720" y="285"/>
                  </a:moveTo>
                  <a:lnTo>
                    <a:pt x="740" y="270"/>
                  </a:lnTo>
                  <a:lnTo>
                    <a:pt x="735" y="260"/>
                  </a:lnTo>
                  <a:lnTo>
                    <a:pt x="735" y="251"/>
                  </a:lnTo>
                  <a:lnTo>
                    <a:pt x="749" y="240"/>
                  </a:lnTo>
                  <a:lnTo>
                    <a:pt x="754" y="221"/>
                  </a:lnTo>
                  <a:lnTo>
                    <a:pt x="768" y="221"/>
                  </a:lnTo>
                  <a:lnTo>
                    <a:pt x="792" y="211"/>
                  </a:lnTo>
                  <a:lnTo>
                    <a:pt x="787" y="177"/>
                  </a:lnTo>
                  <a:lnTo>
                    <a:pt x="768" y="162"/>
                  </a:lnTo>
                  <a:lnTo>
                    <a:pt x="768" y="147"/>
                  </a:lnTo>
                  <a:lnTo>
                    <a:pt x="783" y="138"/>
                  </a:lnTo>
                  <a:lnTo>
                    <a:pt x="764" y="133"/>
                  </a:lnTo>
                  <a:lnTo>
                    <a:pt x="773" y="122"/>
                  </a:lnTo>
                  <a:lnTo>
                    <a:pt x="778" y="113"/>
                  </a:lnTo>
                  <a:lnTo>
                    <a:pt x="764" y="93"/>
                  </a:lnTo>
                  <a:lnTo>
                    <a:pt x="768" y="88"/>
                  </a:lnTo>
                  <a:lnTo>
                    <a:pt x="764" y="88"/>
                  </a:lnTo>
                  <a:lnTo>
                    <a:pt x="735" y="88"/>
                  </a:lnTo>
                  <a:lnTo>
                    <a:pt x="716" y="93"/>
                  </a:lnTo>
                  <a:lnTo>
                    <a:pt x="706" y="97"/>
                  </a:lnTo>
                  <a:lnTo>
                    <a:pt x="701" y="93"/>
                  </a:lnTo>
                  <a:lnTo>
                    <a:pt x="687" y="93"/>
                  </a:lnTo>
                  <a:lnTo>
                    <a:pt x="683" y="88"/>
                  </a:lnTo>
                  <a:lnTo>
                    <a:pt x="672" y="93"/>
                  </a:lnTo>
                  <a:lnTo>
                    <a:pt x="672" y="97"/>
                  </a:lnTo>
                  <a:lnTo>
                    <a:pt x="668" y="103"/>
                  </a:lnTo>
                  <a:lnTo>
                    <a:pt x="659" y="93"/>
                  </a:lnTo>
                  <a:lnTo>
                    <a:pt x="639" y="78"/>
                  </a:lnTo>
                  <a:lnTo>
                    <a:pt x="631" y="78"/>
                  </a:lnTo>
                  <a:lnTo>
                    <a:pt x="620" y="88"/>
                  </a:lnTo>
                  <a:lnTo>
                    <a:pt x="605" y="97"/>
                  </a:lnTo>
                  <a:lnTo>
                    <a:pt x="602" y="97"/>
                  </a:lnTo>
                  <a:lnTo>
                    <a:pt x="592" y="103"/>
                  </a:lnTo>
                  <a:lnTo>
                    <a:pt x="583" y="93"/>
                  </a:lnTo>
                  <a:lnTo>
                    <a:pt x="578" y="97"/>
                  </a:lnTo>
                  <a:lnTo>
                    <a:pt x="567" y="103"/>
                  </a:lnTo>
                  <a:lnTo>
                    <a:pt x="553" y="97"/>
                  </a:lnTo>
                  <a:lnTo>
                    <a:pt x="549" y="93"/>
                  </a:lnTo>
                  <a:lnTo>
                    <a:pt x="549" y="88"/>
                  </a:lnTo>
                  <a:lnTo>
                    <a:pt x="540" y="69"/>
                  </a:lnTo>
                  <a:lnTo>
                    <a:pt x="525" y="53"/>
                  </a:lnTo>
                  <a:lnTo>
                    <a:pt x="511" y="63"/>
                  </a:lnTo>
                  <a:lnTo>
                    <a:pt x="500" y="63"/>
                  </a:lnTo>
                  <a:lnTo>
                    <a:pt x="487" y="58"/>
                  </a:lnTo>
                  <a:lnTo>
                    <a:pt x="477" y="39"/>
                  </a:lnTo>
                  <a:lnTo>
                    <a:pt x="487" y="28"/>
                  </a:lnTo>
                  <a:lnTo>
                    <a:pt x="482" y="25"/>
                  </a:lnTo>
                  <a:lnTo>
                    <a:pt x="468" y="14"/>
                  </a:lnTo>
                  <a:lnTo>
                    <a:pt x="463" y="5"/>
                  </a:lnTo>
                  <a:lnTo>
                    <a:pt x="449" y="0"/>
                  </a:lnTo>
                  <a:lnTo>
                    <a:pt x="439" y="5"/>
                  </a:lnTo>
                  <a:lnTo>
                    <a:pt x="430" y="5"/>
                  </a:lnTo>
                  <a:lnTo>
                    <a:pt x="415" y="9"/>
                  </a:lnTo>
                  <a:lnTo>
                    <a:pt x="396" y="14"/>
                  </a:lnTo>
                  <a:lnTo>
                    <a:pt x="391" y="19"/>
                  </a:lnTo>
                  <a:lnTo>
                    <a:pt x="391" y="28"/>
                  </a:lnTo>
                  <a:lnTo>
                    <a:pt x="386" y="34"/>
                  </a:lnTo>
                  <a:lnTo>
                    <a:pt x="377" y="34"/>
                  </a:lnTo>
                  <a:lnTo>
                    <a:pt x="363" y="34"/>
                  </a:lnTo>
                  <a:lnTo>
                    <a:pt x="343" y="44"/>
                  </a:lnTo>
                  <a:lnTo>
                    <a:pt x="334" y="63"/>
                  </a:lnTo>
                  <a:lnTo>
                    <a:pt x="334" y="83"/>
                  </a:lnTo>
                  <a:lnTo>
                    <a:pt x="340" y="93"/>
                  </a:lnTo>
                  <a:lnTo>
                    <a:pt x="340" y="97"/>
                  </a:lnTo>
                  <a:lnTo>
                    <a:pt x="334" y="103"/>
                  </a:lnTo>
                  <a:lnTo>
                    <a:pt x="319" y="97"/>
                  </a:lnTo>
                  <a:lnTo>
                    <a:pt x="297" y="103"/>
                  </a:lnTo>
                  <a:lnTo>
                    <a:pt x="291" y="108"/>
                  </a:lnTo>
                  <a:lnTo>
                    <a:pt x="287" y="108"/>
                  </a:lnTo>
                  <a:lnTo>
                    <a:pt x="281" y="103"/>
                  </a:lnTo>
                  <a:lnTo>
                    <a:pt x="273" y="93"/>
                  </a:lnTo>
                  <a:lnTo>
                    <a:pt x="263" y="113"/>
                  </a:lnTo>
                  <a:lnTo>
                    <a:pt x="252" y="103"/>
                  </a:lnTo>
                  <a:lnTo>
                    <a:pt x="249" y="108"/>
                  </a:lnTo>
                  <a:lnTo>
                    <a:pt x="234" y="103"/>
                  </a:lnTo>
                  <a:lnTo>
                    <a:pt x="234" y="108"/>
                  </a:lnTo>
                  <a:lnTo>
                    <a:pt x="220" y="113"/>
                  </a:lnTo>
                  <a:lnTo>
                    <a:pt x="215" y="118"/>
                  </a:lnTo>
                  <a:lnTo>
                    <a:pt x="209" y="118"/>
                  </a:lnTo>
                  <a:lnTo>
                    <a:pt x="209" y="108"/>
                  </a:lnTo>
                  <a:lnTo>
                    <a:pt x="196" y="113"/>
                  </a:lnTo>
                  <a:lnTo>
                    <a:pt x="190" y="108"/>
                  </a:lnTo>
                  <a:lnTo>
                    <a:pt x="190" y="103"/>
                  </a:lnTo>
                  <a:lnTo>
                    <a:pt x="172" y="97"/>
                  </a:lnTo>
                  <a:lnTo>
                    <a:pt x="157" y="103"/>
                  </a:lnTo>
                  <a:lnTo>
                    <a:pt x="148" y="97"/>
                  </a:lnTo>
                  <a:lnTo>
                    <a:pt x="134" y="93"/>
                  </a:lnTo>
                  <a:lnTo>
                    <a:pt x="119" y="97"/>
                  </a:lnTo>
                  <a:lnTo>
                    <a:pt x="110" y="97"/>
                  </a:lnTo>
                  <a:lnTo>
                    <a:pt x="81" y="108"/>
                  </a:lnTo>
                  <a:lnTo>
                    <a:pt x="76" y="113"/>
                  </a:lnTo>
                  <a:lnTo>
                    <a:pt x="76" y="118"/>
                  </a:lnTo>
                  <a:lnTo>
                    <a:pt x="72" y="122"/>
                  </a:lnTo>
                  <a:lnTo>
                    <a:pt x="62" y="127"/>
                  </a:lnTo>
                  <a:lnTo>
                    <a:pt x="48" y="133"/>
                  </a:lnTo>
                  <a:lnTo>
                    <a:pt x="43" y="138"/>
                  </a:lnTo>
                  <a:lnTo>
                    <a:pt x="62" y="177"/>
                  </a:lnTo>
                  <a:lnTo>
                    <a:pt x="67" y="201"/>
                  </a:lnTo>
                  <a:lnTo>
                    <a:pt x="38" y="226"/>
                  </a:lnTo>
                  <a:lnTo>
                    <a:pt x="24" y="260"/>
                  </a:lnTo>
                  <a:lnTo>
                    <a:pt x="9" y="300"/>
                  </a:lnTo>
                  <a:lnTo>
                    <a:pt x="0" y="353"/>
                  </a:lnTo>
                  <a:lnTo>
                    <a:pt x="24" y="364"/>
                  </a:lnTo>
                  <a:lnTo>
                    <a:pt x="33" y="378"/>
                  </a:lnTo>
                  <a:lnTo>
                    <a:pt x="52" y="373"/>
                  </a:lnTo>
                  <a:lnTo>
                    <a:pt x="91" y="373"/>
                  </a:lnTo>
                  <a:lnTo>
                    <a:pt x="115" y="364"/>
                  </a:lnTo>
                  <a:lnTo>
                    <a:pt x="134" y="378"/>
                  </a:lnTo>
                  <a:lnTo>
                    <a:pt x="143" y="364"/>
                  </a:lnTo>
                  <a:lnTo>
                    <a:pt x="172" y="353"/>
                  </a:lnTo>
                  <a:lnTo>
                    <a:pt x="196" y="334"/>
                  </a:lnTo>
                  <a:lnTo>
                    <a:pt x="209" y="339"/>
                  </a:lnTo>
                  <a:lnTo>
                    <a:pt x="220" y="334"/>
                  </a:lnTo>
                  <a:lnTo>
                    <a:pt x="230" y="328"/>
                  </a:lnTo>
                  <a:lnTo>
                    <a:pt x="243" y="323"/>
                  </a:lnTo>
                  <a:lnTo>
                    <a:pt x="263" y="328"/>
                  </a:lnTo>
                  <a:lnTo>
                    <a:pt x="281" y="339"/>
                  </a:lnTo>
                  <a:lnTo>
                    <a:pt x="287" y="339"/>
                  </a:lnTo>
                  <a:lnTo>
                    <a:pt x="300" y="334"/>
                  </a:lnTo>
                  <a:lnTo>
                    <a:pt x="305" y="334"/>
                  </a:lnTo>
                  <a:lnTo>
                    <a:pt x="319" y="344"/>
                  </a:lnTo>
                  <a:lnTo>
                    <a:pt x="324" y="339"/>
                  </a:lnTo>
                  <a:lnTo>
                    <a:pt x="329" y="349"/>
                  </a:lnTo>
                  <a:lnTo>
                    <a:pt x="329" y="373"/>
                  </a:lnTo>
                  <a:lnTo>
                    <a:pt x="343" y="378"/>
                  </a:lnTo>
                  <a:lnTo>
                    <a:pt x="348" y="378"/>
                  </a:lnTo>
                  <a:lnTo>
                    <a:pt x="353" y="388"/>
                  </a:lnTo>
                  <a:lnTo>
                    <a:pt x="353" y="394"/>
                  </a:lnTo>
                  <a:lnTo>
                    <a:pt x="363" y="403"/>
                  </a:lnTo>
                  <a:lnTo>
                    <a:pt x="372" y="408"/>
                  </a:lnTo>
                  <a:lnTo>
                    <a:pt x="377" y="413"/>
                  </a:lnTo>
                  <a:lnTo>
                    <a:pt x="383" y="427"/>
                  </a:lnTo>
                  <a:lnTo>
                    <a:pt x="386" y="433"/>
                  </a:lnTo>
                  <a:lnTo>
                    <a:pt x="383" y="441"/>
                  </a:lnTo>
                  <a:lnTo>
                    <a:pt x="377" y="446"/>
                  </a:lnTo>
                  <a:lnTo>
                    <a:pt x="358" y="441"/>
                  </a:lnTo>
                  <a:lnTo>
                    <a:pt x="353" y="446"/>
                  </a:lnTo>
                  <a:lnTo>
                    <a:pt x="348" y="441"/>
                  </a:lnTo>
                  <a:lnTo>
                    <a:pt x="343" y="446"/>
                  </a:lnTo>
                  <a:lnTo>
                    <a:pt x="340" y="457"/>
                  </a:lnTo>
                  <a:lnTo>
                    <a:pt x="343" y="476"/>
                  </a:lnTo>
                  <a:lnTo>
                    <a:pt x="340" y="482"/>
                  </a:lnTo>
                  <a:lnTo>
                    <a:pt x="334" y="486"/>
                  </a:lnTo>
                  <a:lnTo>
                    <a:pt x="334" y="496"/>
                  </a:lnTo>
                  <a:lnTo>
                    <a:pt x="329" y="501"/>
                  </a:lnTo>
                  <a:lnTo>
                    <a:pt x="329" y="516"/>
                  </a:lnTo>
                  <a:lnTo>
                    <a:pt x="324" y="516"/>
                  </a:lnTo>
                  <a:lnTo>
                    <a:pt x="340" y="521"/>
                  </a:lnTo>
                  <a:lnTo>
                    <a:pt x="358" y="506"/>
                  </a:lnTo>
                  <a:lnTo>
                    <a:pt x="372" y="501"/>
                  </a:lnTo>
                  <a:lnTo>
                    <a:pt x="377" y="501"/>
                  </a:lnTo>
                  <a:lnTo>
                    <a:pt x="372" y="486"/>
                  </a:lnTo>
                  <a:lnTo>
                    <a:pt x="396" y="466"/>
                  </a:lnTo>
                  <a:lnTo>
                    <a:pt x="410" y="441"/>
                  </a:lnTo>
                  <a:lnTo>
                    <a:pt x="415" y="413"/>
                  </a:lnTo>
                  <a:lnTo>
                    <a:pt x="473" y="398"/>
                  </a:lnTo>
                  <a:lnTo>
                    <a:pt x="468" y="422"/>
                  </a:lnTo>
                  <a:lnTo>
                    <a:pt x="506" y="433"/>
                  </a:lnTo>
                  <a:lnTo>
                    <a:pt x="530" y="413"/>
                  </a:lnTo>
                  <a:lnTo>
                    <a:pt x="559" y="422"/>
                  </a:lnTo>
                  <a:lnTo>
                    <a:pt x="535" y="441"/>
                  </a:lnTo>
                  <a:lnTo>
                    <a:pt x="520" y="471"/>
                  </a:lnTo>
                  <a:lnTo>
                    <a:pt x="549" y="476"/>
                  </a:lnTo>
                  <a:lnTo>
                    <a:pt x="567" y="486"/>
                  </a:lnTo>
                  <a:lnTo>
                    <a:pt x="567" y="516"/>
                  </a:lnTo>
                  <a:lnTo>
                    <a:pt x="586" y="526"/>
                  </a:lnTo>
                  <a:lnTo>
                    <a:pt x="610" y="512"/>
                  </a:lnTo>
                  <a:lnTo>
                    <a:pt x="620" y="486"/>
                  </a:lnTo>
                  <a:lnTo>
                    <a:pt x="645" y="476"/>
                  </a:lnTo>
                  <a:lnTo>
                    <a:pt x="659" y="452"/>
                  </a:lnTo>
                  <a:lnTo>
                    <a:pt x="687" y="452"/>
                  </a:lnTo>
                  <a:lnTo>
                    <a:pt x="706" y="441"/>
                  </a:lnTo>
                  <a:lnTo>
                    <a:pt x="712" y="438"/>
                  </a:lnTo>
                  <a:lnTo>
                    <a:pt x="712" y="417"/>
                  </a:lnTo>
                  <a:lnTo>
                    <a:pt x="697" y="417"/>
                  </a:lnTo>
                  <a:lnTo>
                    <a:pt x="677" y="422"/>
                  </a:lnTo>
                  <a:lnTo>
                    <a:pt x="653" y="441"/>
                  </a:lnTo>
                  <a:lnTo>
                    <a:pt x="626" y="438"/>
                  </a:lnTo>
                  <a:lnTo>
                    <a:pt x="610" y="417"/>
                  </a:lnTo>
                  <a:lnTo>
                    <a:pt x="592" y="413"/>
                  </a:lnTo>
                  <a:lnTo>
                    <a:pt x="616" y="394"/>
                  </a:lnTo>
                  <a:lnTo>
                    <a:pt x="626" y="364"/>
                  </a:lnTo>
                  <a:lnTo>
                    <a:pt x="653" y="339"/>
                  </a:lnTo>
                  <a:lnTo>
                    <a:pt x="683" y="323"/>
                  </a:lnTo>
                  <a:lnTo>
                    <a:pt x="712" y="290"/>
                  </a:lnTo>
                  <a:lnTo>
                    <a:pt x="720" y="285"/>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18" name="Freeform 855"/>
            <p:cNvSpPr>
              <a:spLocks noChangeAspect="1"/>
            </p:cNvSpPr>
            <p:nvPr/>
          </p:nvSpPr>
          <p:spPr bwMode="auto">
            <a:xfrm>
              <a:off x="1765" y="1275"/>
              <a:ext cx="345" cy="211"/>
            </a:xfrm>
            <a:custGeom>
              <a:avLst/>
              <a:gdLst/>
              <a:ahLst/>
              <a:cxnLst>
                <a:cxn ang="0">
                  <a:pos x="735" y="260"/>
                </a:cxn>
                <a:cxn ang="0">
                  <a:pos x="754" y="221"/>
                </a:cxn>
                <a:cxn ang="0">
                  <a:pos x="787" y="177"/>
                </a:cxn>
                <a:cxn ang="0">
                  <a:pos x="783" y="138"/>
                </a:cxn>
                <a:cxn ang="0">
                  <a:pos x="778" y="113"/>
                </a:cxn>
                <a:cxn ang="0">
                  <a:pos x="764" y="88"/>
                </a:cxn>
                <a:cxn ang="0">
                  <a:pos x="706" y="97"/>
                </a:cxn>
                <a:cxn ang="0">
                  <a:pos x="683" y="88"/>
                </a:cxn>
                <a:cxn ang="0">
                  <a:pos x="668" y="103"/>
                </a:cxn>
                <a:cxn ang="0">
                  <a:pos x="631" y="78"/>
                </a:cxn>
                <a:cxn ang="0">
                  <a:pos x="602" y="97"/>
                </a:cxn>
                <a:cxn ang="0">
                  <a:pos x="578" y="97"/>
                </a:cxn>
                <a:cxn ang="0">
                  <a:pos x="549" y="93"/>
                </a:cxn>
                <a:cxn ang="0">
                  <a:pos x="525" y="53"/>
                </a:cxn>
                <a:cxn ang="0">
                  <a:pos x="487" y="58"/>
                </a:cxn>
                <a:cxn ang="0">
                  <a:pos x="482" y="25"/>
                </a:cxn>
                <a:cxn ang="0">
                  <a:pos x="449" y="0"/>
                </a:cxn>
                <a:cxn ang="0">
                  <a:pos x="415" y="9"/>
                </a:cxn>
                <a:cxn ang="0">
                  <a:pos x="391" y="28"/>
                </a:cxn>
                <a:cxn ang="0">
                  <a:pos x="363" y="34"/>
                </a:cxn>
                <a:cxn ang="0">
                  <a:pos x="334" y="83"/>
                </a:cxn>
                <a:cxn ang="0">
                  <a:pos x="334" y="103"/>
                </a:cxn>
                <a:cxn ang="0">
                  <a:pos x="291" y="108"/>
                </a:cxn>
                <a:cxn ang="0">
                  <a:pos x="273" y="93"/>
                </a:cxn>
                <a:cxn ang="0">
                  <a:pos x="249" y="108"/>
                </a:cxn>
                <a:cxn ang="0">
                  <a:pos x="220" y="113"/>
                </a:cxn>
                <a:cxn ang="0">
                  <a:pos x="209" y="108"/>
                </a:cxn>
                <a:cxn ang="0">
                  <a:pos x="190" y="103"/>
                </a:cxn>
                <a:cxn ang="0">
                  <a:pos x="148" y="97"/>
                </a:cxn>
                <a:cxn ang="0">
                  <a:pos x="110" y="97"/>
                </a:cxn>
                <a:cxn ang="0">
                  <a:pos x="76" y="118"/>
                </a:cxn>
                <a:cxn ang="0">
                  <a:pos x="48" y="133"/>
                </a:cxn>
                <a:cxn ang="0">
                  <a:pos x="67" y="201"/>
                </a:cxn>
                <a:cxn ang="0">
                  <a:pos x="9" y="300"/>
                </a:cxn>
                <a:cxn ang="0">
                  <a:pos x="33" y="378"/>
                </a:cxn>
                <a:cxn ang="0">
                  <a:pos x="115" y="364"/>
                </a:cxn>
                <a:cxn ang="0">
                  <a:pos x="172" y="353"/>
                </a:cxn>
                <a:cxn ang="0">
                  <a:pos x="220" y="334"/>
                </a:cxn>
                <a:cxn ang="0">
                  <a:pos x="263" y="328"/>
                </a:cxn>
                <a:cxn ang="0">
                  <a:pos x="300" y="334"/>
                </a:cxn>
                <a:cxn ang="0">
                  <a:pos x="324" y="339"/>
                </a:cxn>
                <a:cxn ang="0">
                  <a:pos x="343" y="378"/>
                </a:cxn>
                <a:cxn ang="0">
                  <a:pos x="353" y="394"/>
                </a:cxn>
                <a:cxn ang="0">
                  <a:pos x="377" y="413"/>
                </a:cxn>
                <a:cxn ang="0">
                  <a:pos x="383" y="441"/>
                </a:cxn>
                <a:cxn ang="0">
                  <a:pos x="353" y="446"/>
                </a:cxn>
                <a:cxn ang="0">
                  <a:pos x="340" y="457"/>
                </a:cxn>
                <a:cxn ang="0">
                  <a:pos x="334" y="486"/>
                </a:cxn>
                <a:cxn ang="0">
                  <a:pos x="329" y="516"/>
                </a:cxn>
                <a:cxn ang="0">
                  <a:pos x="358" y="506"/>
                </a:cxn>
                <a:cxn ang="0">
                  <a:pos x="372" y="486"/>
                </a:cxn>
                <a:cxn ang="0">
                  <a:pos x="415" y="413"/>
                </a:cxn>
                <a:cxn ang="0">
                  <a:pos x="506" y="433"/>
                </a:cxn>
                <a:cxn ang="0">
                  <a:pos x="535" y="441"/>
                </a:cxn>
                <a:cxn ang="0">
                  <a:pos x="567" y="486"/>
                </a:cxn>
                <a:cxn ang="0">
                  <a:pos x="610" y="512"/>
                </a:cxn>
                <a:cxn ang="0">
                  <a:pos x="659" y="452"/>
                </a:cxn>
                <a:cxn ang="0">
                  <a:pos x="712" y="438"/>
                </a:cxn>
                <a:cxn ang="0">
                  <a:pos x="677" y="422"/>
                </a:cxn>
                <a:cxn ang="0">
                  <a:pos x="610" y="417"/>
                </a:cxn>
                <a:cxn ang="0">
                  <a:pos x="626" y="364"/>
                </a:cxn>
                <a:cxn ang="0">
                  <a:pos x="712" y="290"/>
                </a:cxn>
              </a:cxnLst>
              <a:rect l="0" t="0" r="r" b="b"/>
              <a:pathLst>
                <a:path w="793" h="527">
                  <a:moveTo>
                    <a:pt x="720" y="285"/>
                  </a:moveTo>
                  <a:lnTo>
                    <a:pt x="740" y="270"/>
                  </a:lnTo>
                  <a:lnTo>
                    <a:pt x="735" y="260"/>
                  </a:lnTo>
                  <a:lnTo>
                    <a:pt x="735" y="251"/>
                  </a:lnTo>
                  <a:lnTo>
                    <a:pt x="749" y="240"/>
                  </a:lnTo>
                  <a:lnTo>
                    <a:pt x="754" y="221"/>
                  </a:lnTo>
                  <a:lnTo>
                    <a:pt x="768" y="221"/>
                  </a:lnTo>
                  <a:lnTo>
                    <a:pt x="792" y="211"/>
                  </a:lnTo>
                  <a:lnTo>
                    <a:pt x="787" y="177"/>
                  </a:lnTo>
                  <a:lnTo>
                    <a:pt x="768" y="162"/>
                  </a:lnTo>
                  <a:lnTo>
                    <a:pt x="768" y="147"/>
                  </a:lnTo>
                  <a:lnTo>
                    <a:pt x="783" y="138"/>
                  </a:lnTo>
                  <a:lnTo>
                    <a:pt x="764" y="133"/>
                  </a:lnTo>
                  <a:lnTo>
                    <a:pt x="773" y="122"/>
                  </a:lnTo>
                  <a:lnTo>
                    <a:pt x="778" y="113"/>
                  </a:lnTo>
                  <a:lnTo>
                    <a:pt x="764" y="93"/>
                  </a:lnTo>
                  <a:lnTo>
                    <a:pt x="768" y="88"/>
                  </a:lnTo>
                  <a:lnTo>
                    <a:pt x="764" y="88"/>
                  </a:lnTo>
                  <a:lnTo>
                    <a:pt x="735" y="88"/>
                  </a:lnTo>
                  <a:lnTo>
                    <a:pt x="716" y="93"/>
                  </a:lnTo>
                  <a:lnTo>
                    <a:pt x="706" y="97"/>
                  </a:lnTo>
                  <a:lnTo>
                    <a:pt x="701" y="93"/>
                  </a:lnTo>
                  <a:lnTo>
                    <a:pt x="687" y="93"/>
                  </a:lnTo>
                  <a:lnTo>
                    <a:pt x="683" y="88"/>
                  </a:lnTo>
                  <a:lnTo>
                    <a:pt x="672" y="93"/>
                  </a:lnTo>
                  <a:lnTo>
                    <a:pt x="672" y="97"/>
                  </a:lnTo>
                  <a:lnTo>
                    <a:pt x="668" y="103"/>
                  </a:lnTo>
                  <a:lnTo>
                    <a:pt x="659" y="93"/>
                  </a:lnTo>
                  <a:lnTo>
                    <a:pt x="639" y="78"/>
                  </a:lnTo>
                  <a:lnTo>
                    <a:pt x="631" y="78"/>
                  </a:lnTo>
                  <a:lnTo>
                    <a:pt x="620" y="88"/>
                  </a:lnTo>
                  <a:lnTo>
                    <a:pt x="605" y="97"/>
                  </a:lnTo>
                  <a:lnTo>
                    <a:pt x="602" y="97"/>
                  </a:lnTo>
                  <a:lnTo>
                    <a:pt x="592" y="103"/>
                  </a:lnTo>
                  <a:lnTo>
                    <a:pt x="583" y="93"/>
                  </a:lnTo>
                  <a:lnTo>
                    <a:pt x="578" y="97"/>
                  </a:lnTo>
                  <a:lnTo>
                    <a:pt x="567" y="103"/>
                  </a:lnTo>
                  <a:lnTo>
                    <a:pt x="553" y="97"/>
                  </a:lnTo>
                  <a:lnTo>
                    <a:pt x="549" y="93"/>
                  </a:lnTo>
                  <a:lnTo>
                    <a:pt x="549" y="88"/>
                  </a:lnTo>
                  <a:lnTo>
                    <a:pt x="540" y="69"/>
                  </a:lnTo>
                  <a:lnTo>
                    <a:pt x="525" y="53"/>
                  </a:lnTo>
                  <a:lnTo>
                    <a:pt x="511" y="63"/>
                  </a:lnTo>
                  <a:lnTo>
                    <a:pt x="500" y="63"/>
                  </a:lnTo>
                  <a:lnTo>
                    <a:pt x="487" y="58"/>
                  </a:lnTo>
                  <a:lnTo>
                    <a:pt x="477" y="39"/>
                  </a:lnTo>
                  <a:lnTo>
                    <a:pt x="487" y="28"/>
                  </a:lnTo>
                  <a:lnTo>
                    <a:pt x="482" y="25"/>
                  </a:lnTo>
                  <a:lnTo>
                    <a:pt x="468" y="14"/>
                  </a:lnTo>
                  <a:lnTo>
                    <a:pt x="463" y="5"/>
                  </a:lnTo>
                  <a:lnTo>
                    <a:pt x="449" y="0"/>
                  </a:lnTo>
                  <a:lnTo>
                    <a:pt x="439" y="5"/>
                  </a:lnTo>
                  <a:lnTo>
                    <a:pt x="430" y="5"/>
                  </a:lnTo>
                  <a:lnTo>
                    <a:pt x="415" y="9"/>
                  </a:lnTo>
                  <a:lnTo>
                    <a:pt x="396" y="14"/>
                  </a:lnTo>
                  <a:lnTo>
                    <a:pt x="391" y="19"/>
                  </a:lnTo>
                  <a:lnTo>
                    <a:pt x="391" y="28"/>
                  </a:lnTo>
                  <a:lnTo>
                    <a:pt x="386" y="34"/>
                  </a:lnTo>
                  <a:lnTo>
                    <a:pt x="377" y="34"/>
                  </a:lnTo>
                  <a:lnTo>
                    <a:pt x="363" y="34"/>
                  </a:lnTo>
                  <a:lnTo>
                    <a:pt x="343" y="44"/>
                  </a:lnTo>
                  <a:lnTo>
                    <a:pt x="334" y="63"/>
                  </a:lnTo>
                  <a:lnTo>
                    <a:pt x="334" y="83"/>
                  </a:lnTo>
                  <a:lnTo>
                    <a:pt x="340" y="93"/>
                  </a:lnTo>
                  <a:lnTo>
                    <a:pt x="340" y="97"/>
                  </a:lnTo>
                  <a:lnTo>
                    <a:pt x="334" y="103"/>
                  </a:lnTo>
                  <a:lnTo>
                    <a:pt x="319" y="97"/>
                  </a:lnTo>
                  <a:lnTo>
                    <a:pt x="297" y="103"/>
                  </a:lnTo>
                  <a:lnTo>
                    <a:pt x="291" y="108"/>
                  </a:lnTo>
                  <a:lnTo>
                    <a:pt x="287" y="108"/>
                  </a:lnTo>
                  <a:lnTo>
                    <a:pt x="281" y="103"/>
                  </a:lnTo>
                  <a:lnTo>
                    <a:pt x="273" y="93"/>
                  </a:lnTo>
                  <a:lnTo>
                    <a:pt x="263" y="113"/>
                  </a:lnTo>
                  <a:lnTo>
                    <a:pt x="252" y="103"/>
                  </a:lnTo>
                  <a:lnTo>
                    <a:pt x="249" y="108"/>
                  </a:lnTo>
                  <a:lnTo>
                    <a:pt x="234" y="103"/>
                  </a:lnTo>
                  <a:lnTo>
                    <a:pt x="234" y="108"/>
                  </a:lnTo>
                  <a:lnTo>
                    <a:pt x="220" y="113"/>
                  </a:lnTo>
                  <a:lnTo>
                    <a:pt x="215" y="118"/>
                  </a:lnTo>
                  <a:lnTo>
                    <a:pt x="209" y="118"/>
                  </a:lnTo>
                  <a:lnTo>
                    <a:pt x="209" y="108"/>
                  </a:lnTo>
                  <a:lnTo>
                    <a:pt x="196" y="113"/>
                  </a:lnTo>
                  <a:lnTo>
                    <a:pt x="190" y="108"/>
                  </a:lnTo>
                  <a:lnTo>
                    <a:pt x="190" y="103"/>
                  </a:lnTo>
                  <a:lnTo>
                    <a:pt x="172" y="97"/>
                  </a:lnTo>
                  <a:lnTo>
                    <a:pt x="157" y="103"/>
                  </a:lnTo>
                  <a:lnTo>
                    <a:pt x="148" y="97"/>
                  </a:lnTo>
                  <a:lnTo>
                    <a:pt x="134" y="93"/>
                  </a:lnTo>
                  <a:lnTo>
                    <a:pt x="119" y="97"/>
                  </a:lnTo>
                  <a:lnTo>
                    <a:pt x="110" y="97"/>
                  </a:lnTo>
                  <a:lnTo>
                    <a:pt x="81" y="108"/>
                  </a:lnTo>
                  <a:lnTo>
                    <a:pt x="76" y="113"/>
                  </a:lnTo>
                  <a:lnTo>
                    <a:pt x="76" y="118"/>
                  </a:lnTo>
                  <a:lnTo>
                    <a:pt x="72" y="122"/>
                  </a:lnTo>
                  <a:lnTo>
                    <a:pt x="62" y="127"/>
                  </a:lnTo>
                  <a:lnTo>
                    <a:pt x="48" y="133"/>
                  </a:lnTo>
                  <a:lnTo>
                    <a:pt x="43" y="138"/>
                  </a:lnTo>
                  <a:lnTo>
                    <a:pt x="62" y="177"/>
                  </a:lnTo>
                  <a:lnTo>
                    <a:pt x="67" y="201"/>
                  </a:lnTo>
                  <a:lnTo>
                    <a:pt x="38" y="226"/>
                  </a:lnTo>
                  <a:lnTo>
                    <a:pt x="24" y="260"/>
                  </a:lnTo>
                  <a:lnTo>
                    <a:pt x="9" y="300"/>
                  </a:lnTo>
                  <a:lnTo>
                    <a:pt x="0" y="353"/>
                  </a:lnTo>
                  <a:lnTo>
                    <a:pt x="24" y="364"/>
                  </a:lnTo>
                  <a:lnTo>
                    <a:pt x="33" y="378"/>
                  </a:lnTo>
                  <a:lnTo>
                    <a:pt x="52" y="373"/>
                  </a:lnTo>
                  <a:lnTo>
                    <a:pt x="91" y="373"/>
                  </a:lnTo>
                  <a:lnTo>
                    <a:pt x="115" y="364"/>
                  </a:lnTo>
                  <a:lnTo>
                    <a:pt x="134" y="378"/>
                  </a:lnTo>
                  <a:lnTo>
                    <a:pt x="143" y="364"/>
                  </a:lnTo>
                  <a:lnTo>
                    <a:pt x="172" y="353"/>
                  </a:lnTo>
                  <a:lnTo>
                    <a:pt x="196" y="334"/>
                  </a:lnTo>
                  <a:lnTo>
                    <a:pt x="209" y="339"/>
                  </a:lnTo>
                  <a:lnTo>
                    <a:pt x="220" y="334"/>
                  </a:lnTo>
                  <a:lnTo>
                    <a:pt x="230" y="328"/>
                  </a:lnTo>
                  <a:lnTo>
                    <a:pt x="243" y="323"/>
                  </a:lnTo>
                  <a:lnTo>
                    <a:pt x="263" y="328"/>
                  </a:lnTo>
                  <a:lnTo>
                    <a:pt x="281" y="339"/>
                  </a:lnTo>
                  <a:lnTo>
                    <a:pt x="287" y="339"/>
                  </a:lnTo>
                  <a:lnTo>
                    <a:pt x="300" y="334"/>
                  </a:lnTo>
                  <a:lnTo>
                    <a:pt x="305" y="334"/>
                  </a:lnTo>
                  <a:lnTo>
                    <a:pt x="319" y="344"/>
                  </a:lnTo>
                  <a:lnTo>
                    <a:pt x="324" y="339"/>
                  </a:lnTo>
                  <a:lnTo>
                    <a:pt x="329" y="349"/>
                  </a:lnTo>
                  <a:lnTo>
                    <a:pt x="329" y="373"/>
                  </a:lnTo>
                  <a:lnTo>
                    <a:pt x="343" y="378"/>
                  </a:lnTo>
                  <a:lnTo>
                    <a:pt x="348" y="378"/>
                  </a:lnTo>
                  <a:lnTo>
                    <a:pt x="353" y="388"/>
                  </a:lnTo>
                  <a:lnTo>
                    <a:pt x="353" y="394"/>
                  </a:lnTo>
                  <a:lnTo>
                    <a:pt x="363" y="403"/>
                  </a:lnTo>
                  <a:lnTo>
                    <a:pt x="372" y="408"/>
                  </a:lnTo>
                  <a:lnTo>
                    <a:pt x="377" y="413"/>
                  </a:lnTo>
                  <a:lnTo>
                    <a:pt x="383" y="427"/>
                  </a:lnTo>
                  <a:lnTo>
                    <a:pt x="386" y="433"/>
                  </a:lnTo>
                  <a:lnTo>
                    <a:pt x="383" y="441"/>
                  </a:lnTo>
                  <a:lnTo>
                    <a:pt x="377" y="446"/>
                  </a:lnTo>
                  <a:lnTo>
                    <a:pt x="358" y="441"/>
                  </a:lnTo>
                  <a:lnTo>
                    <a:pt x="353" y="446"/>
                  </a:lnTo>
                  <a:lnTo>
                    <a:pt x="348" y="441"/>
                  </a:lnTo>
                  <a:lnTo>
                    <a:pt x="343" y="446"/>
                  </a:lnTo>
                  <a:lnTo>
                    <a:pt x="340" y="457"/>
                  </a:lnTo>
                  <a:lnTo>
                    <a:pt x="343" y="476"/>
                  </a:lnTo>
                  <a:lnTo>
                    <a:pt x="340" y="482"/>
                  </a:lnTo>
                  <a:lnTo>
                    <a:pt x="334" y="486"/>
                  </a:lnTo>
                  <a:lnTo>
                    <a:pt x="334" y="496"/>
                  </a:lnTo>
                  <a:lnTo>
                    <a:pt x="329" y="501"/>
                  </a:lnTo>
                  <a:lnTo>
                    <a:pt x="329" y="516"/>
                  </a:lnTo>
                  <a:lnTo>
                    <a:pt x="324" y="516"/>
                  </a:lnTo>
                  <a:lnTo>
                    <a:pt x="340" y="521"/>
                  </a:lnTo>
                  <a:lnTo>
                    <a:pt x="358" y="506"/>
                  </a:lnTo>
                  <a:lnTo>
                    <a:pt x="372" y="501"/>
                  </a:lnTo>
                  <a:lnTo>
                    <a:pt x="377" y="501"/>
                  </a:lnTo>
                  <a:lnTo>
                    <a:pt x="372" y="486"/>
                  </a:lnTo>
                  <a:lnTo>
                    <a:pt x="396" y="466"/>
                  </a:lnTo>
                  <a:lnTo>
                    <a:pt x="410" y="441"/>
                  </a:lnTo>
                  <a:lnTo>
                    <a:pt x="415" y="413"/>
                  </a:lnTo>
                  <a:lnTo>
                    <a:pt x="473" y="398"/>
                  </a:lnTo>
                  <a:lnTo>
                    <a:pt x="468" y="422"/>
                  </a:lnTo>
                  <a:lnTo>
                    <a:pt x="506" y="433"/>
                  </a:lnTo>
                  <a:lnTo>
                    <a:pt x="530" y="413"/>
                  </a:lnTo>
                  <a:lnTo>
                    <a:pt x="559" y="422"/>
                  </a:lnTo>
                  <a:lnTo>
                    <a:pt x="535" y="441"/>
                  </a:lnTo>
                  <a:lnTo>
                    <a:pt x="520" y="471"/>
                  </a:lnTo>
                  <a:lnTo>
                    <a:pt x="549" y="476"/>
                  </a:lnTo>
                  <a:lnTo>
                    <a:pt x="567" y="486"/>
                  </a:lnTo>
                  <a:lnTo>
                    <a:pt x="567" y="516"/>
                  </a:lnTo>
                  <a:lnTo>
                    <a:pt x="586" y="526"/>
                  </a:lnTo>
                  <a:lnTo>
                    <a:pt x="610" y="512"/>
                  </a:lnTo>
                  <a:lnTo>
                    <a:pt x="620" y="486"/>
                  </a:lnTo>
                  <a:lnTo>
                    <a:pt x="645" y="476"/>
                  </a:lnTo>
                  <a:lnTo>
                    <a:pt x="659" y="452"/>
                  </a:lnTo>
                  <a:lnTo>
                    <a:pt x="687" y="452"/>
                  </a:lnTo>
                  <a:lnTo>
                    <a:pt x="706" y="441"/>
                  </a:lnTo>
                  <a:lnTo>
                    <a:pt x="712" y="438"/>
                  </a:lnTo>
                  <a:lnTo>
                    <a:pt x="712" y="417"/>
                  </a:lnTo>
                  <a:lnTo>
                    <a:pt x="697" y="417"/>
                  </a:lnTo>
                  <a:lnTo>
                    <a:pt x="677" y="422"/>
                  </a:lnTo>
                  <a:lnTo>
                    <a:pt x="653" y="441"/>
                  </a:lnTo>
                  <a:lnTo>
                    <a:pt x="626" y="438"/>
                  </a:lnTo>
                  <a:lnTo>
                    <a:pt x="610" y="417"/>
                  </a:lnTo>
                  <a:lnTo>
                    <a:pt x="592" y="413"/>
                  </a:lnTo>
                  <a:lnTo>
                    <a:pt x="616" y="394"/>
                  </a:lnTo>
                  <a:lnTo>
                    <a:pt x="626" y="364"/>
                  </a:lnTo>
                  <a:lnTo>
                    <a:pt x="653" y="339"/>
                  </a:lnTo>
                  <a:lnTo>
                    <a:pt x="683" y="323"/>
                  </a:lnTo>
                  <a:lnTo>
                    <a:pt x="712" y="290"/>
                  </a:lnTo>
                  <a:lnTo>
                    <a:pt x="720" y="285"/>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9" name="Freeform 856"/>
            <p:cNvSpPr>
              <a:spLocks noChangeAspect="1"/>
            </p:cNvSpPr>
            <p:nvPr/>
          </p:nvSpPr>
          <p:spPr bwMode="auto">
            <a:xfrm>
              <a:off x="1776" y="768"/>
              <a:ext cx="336" cy="691"/>
            </a:xfrm>
            <a:custGeom>
              <a:avLst/>
              <a:gdLst/>
              <a:ahLst/>
              <a:cxnLst>
                <a:cxn ang="0">
                  <a:pos x="744" y="1712"/>
                </a:cxn>
                <a:cxn ang="0">
                  <a:pos x="687" y="1693"/>
                </a:cxn>
                <a:cxn ang="0">
                  <a:pos x="735" y="1594"/>
                </a:cxn>
                <a:cxn ang="0">
                  <a:pos x="740" y="1536"/>
                </a:cxn>
                <a:cxn ang="0">
                  <a:pos x="711" y="1526"/>
                </a:cxn>
                <a:cxn ang="0">
                  <a:pos x="744" y="1487"/>
                </a:cxn>
                <a:cxn ang="0">
                  <a:pos x="744" y="1413"/>
                </a:cxn>
                <a:cxn ang="0">
                  <a:pos x="754" y="1379"/>
                </a:cxn>
                <a:cxn ang="0">
                  <a:pos x="711" y="1355"/>
                </a:cxn>
                <a:cxn ang="0">
                  <a:pos x="663" y="1360"/>
                </a:cxn>
                <a:cxn ang="0">
                  <a:pos x="644" y="1369"/>
                </a:cxn>
                <a:cxn ang="0">
                  <a:pos x="596" y="1355"/>
                </a:cxn>
                <a:cxn ang="0">
                  <a:pos x="558" y="1360"/>
                </a:cxn>
                <a:cxn ang="0">
                  <a:pos x="524" y="1360"/>
                </a:cxn>
                <a:cxn ang="0">
                  <a:pos x="486" y="1330"/>
                </a:cxn>
                <a:cxn ang="0">
                  <a:pos x="463" y="1295"/>
                </a:cxn>
                <a:cxn ang="0">
                  <a:pos x="425" y="1267"/>
                </a:cxn>
                <a:cxn ang="0">
                  <a:pos x="372" y="1280"/>
                </a:cxn>
                <a:cxn ang="0">
                  <a:pos x="353" y="1300"/>
                </a:cxn>
                <a:cxn ang="0">
                  <a:pos x="334" y="1261"/>
                </a:cxn>
                <a:cxn ang="0">
                  <a:pos x="315" y="1242"/>
                </a:cxn>
                <a:cxn ang="0">
                  <a:pos x="324" y="1222"/>
                </a:cxn>
                <a:cxn ang="0">
                  <a:pos x="367" y="1203"/>
                </a:cxn>
                <a:cxn ang="0">
                  <a:pos x="353" y="1182"/>
                </a:cxn>
                <a:cxn ang="0">
                  <a:pos x="319" y="1168"/>
                </a:cxn>
                <a:cxn ang="0">
                  <a:pos x="272" y="1129"/>
                </a:cxn>
                <a:cxn ang="0">
                  <a:pos x="267" y="1094"/>
                </a:cxn>
                <a:cxn ang="0">
                  <a:pos x="233" y="1061"/>
                </a:cxn>
                <a:cxn ang="0">
                  <a:pos x="195" y="1061"/>
                </a:cxn>
                <a:cxn ang="0">
                  <a:pos x="157" y="1055"/>
                </a:cxn>
                <a:cxn ang="0">
                  <a:pos x="133" y="1011"/>
                </a:cxn>
                <a:cxn ang="0">
                  <a:pos x="114" y="976"/>
                </a:cxn>
                <a:cxn ang="0">
                  <a:pos x="114" y="943"/>
                </a:cxn>
                <a:cxn ang="0">
                  <a:pos x="90" y="913"/>
                </a:cxn>
                <a:cxn ang="0">
                  <a:pos x="80" y="874"/>
                </a:cxn>
                <a:cxn ang="0">
                  <a:pos x="109" y="805"/>
                </a:cxn>
                <a:cxn ang="0">
                  <a:pos x="128" y="766"/>
                </a:cxn>
                <a:cxn ang="0">
                  <a:pos x="123" y="677"/>
                </a:cxn>
                <a:cxn ang="0">
                  <a:pos x="157" y="555"/>
                </a:cxn>
                <a:cxn ang="0">
                  <a:pos x="114" y="520"/>
                </a:cxn>
                <a:cxn ang="0">
                  <a:pos x="94" y="447"/>
                </a:cxn>
                <a:cxn ang="0">
                  <a:pos x="67" y="354"/>
                </a:cxn>
                <a:cxn ang="0">
                  <a:pos x="47" y="275"/>
                </a:cxn>
                <a:cxn ang="0">
                  <a:pos x="5" y="217"/>
                </a:cxn>
                <a:cxn ang="0">
                  <a:pos x="14" y="148"/>
                </a:cxn>
                <a:cxn ang="0">
                  <a:pos x="43" y="104"/>
                </a:cxn>
                <a:cxn ang="0">
                  <a:pos x="99" y="113"/>
                </a:cxn>
                <a:cxn ang="0">
                  <a:pos x="267" y="148"/>
                </a:cxn>
                <a:cxn ang="0">
                  <a:pos x="358" y="222"/>
                </a:cxn>
                <a:cxn ang="0">
                  <a:pos x="267" y="294"/>
                </a:cxn>
                <a:cxn ang="0">
                  <a:pos x="114" y="270"/>
                </a:cxn>
                <a:cxn ang="0">
                  <a:pos x="228" y="427"/>
                </a:cxn>
                <a:cxn ang="0">
                  <a:pos x="324" y="407"/>
                </a:cxn>
                <a:cxn ang="0">
                  <a:pos x="305" y="363"/>
                </a:cxn>
                <a:cxn ang="0">
                  <a:pos x="343" y="319"/>
                </a:cxn>
                <a:cxn ang="0">
                  <a:pos x="415" y="226"/>
                </a:cxn>
                <a:cxn ang="0">
                  <a:pos x="410" y="167"/>
                </a:cxn>
                <a:cxn ang="0">
                  <a:pos x="390" y="74"/>
                </a:cxn>
                <a:cxn ang="0">
                  <a:pos x="433" y="113"/>
                </a:cxn>
                <a:cxn ang="0">
                  <a:pos x="505" y="148"/>
                </a:cxn>
                <a:cxn ang="0">
                  <a:pos x="534" y="35"/>
                </a:cxn>
              </a:cxnLst>
              <a:rect l="0" t="0" r="r" b="b"/>
              <a:pathLst>
                <a:path w="774" h="1724">
                  <a:moveTo>
                    <a:pt x="773" y="0"/>
                  </a:moveTo>
                  <a:lnTo>
                    <a:pt x="773" y="1718"/>
                  </a:lnTo>
                  <a:lnTo>
                    <a:pt x="763" y="1723"/>
                  </a:lnTo>
                  <a:lnTo>
                    <a:pt x="744" y="1712"/>
                  </a:lnTo>
                  <a:lnTo>
                    <a:pt x="720" y="1707"/>
                  </a:lnTo>
                  <a:lnTo>
                    <a:pt x="701" y="1698"/>
                  </a:lnTo>
                  <a:lnTo>
                    <a:pt x="692" y="1703"/>
                  </a:lnTo>
                  <a:lnTo>
                    <a:pt x="687" y="1693"/>
                  </a:lnTo>
                  <a:lnTo>
                    <a:pt x="692" y="1682"/>
                  </a:lnTo>
                  <a:lnTo>
                    <a:pt x="711" y="1668"/>
                  </a:lnTo>
                  <a:lnTo>
                    <a:pt x="720" y="1630"/>
                  </a:lnTo>
                  <a:lnTo>
                    <a:pt x="735" y="1594"/>
                  </a:lnTo>
                  <a:lnTo>
                    <a:pt x="716" y="1589"/>
                  </a:lnTo>
                  <a:lnTo>
                    <a:pt x="696" y="1575"/>
                  </a:lnTo>
                  <a:lnTo>
                    <a:pt x="720" y="1569"/>
                  </a:lnTo>
                  <a:lnTo>
                    <a:pt x="740" y="1536"/>
                  </a:lnTo>
                  <a:lnTo>
                    <a:pt x="763" y="1521"/>
                  </a:lnTo>
                  <a:lnTo>
                    <a:pt x="744" y="1517"/>
                  </a:lnTo>
                  <a:lnTo>
                    <a:pt x="716" y="1536"/>
                  </a:lnTo>
                  <a:lnTo>
                    <a:pt x="711" y="1526"/>
                  </a:lnTo>
                  <a:lnTo>
                    <a:pt x="711" y="1517"/>
                  </a:lnTo>
                  <a:lnTo>
                    <a:pt x="725" y="1506"/>
                  </a:lnTo>
                  <a:lnTo>
                    <a:pt x="730" y="1487"/>
                  </a:lnTo>
                  <a:lnTo>
                    <a:pt x="744" y="1487"/>
                  </a:lnTo>
                  <a:lnTo>
                    <a:pt x="768" y="1478"/>
                  </a:lnTo>
                  <a:lnTo>
                    <a:pt x="763" y="1443"/>
                  </a:lnTo>
                  <a:lnTo>
                    <a:pt x="744" y="1429"/>
                  </a:lnTo>
                  <a:lnTo>
                    <a:pt x="744" y="1413"/>
                  </a:lnTo>
                  <a:lnTo>
                    <a:pt x="759" y="1404"/>
                  </a:lnTo>
                  <a:lnTo>
                    <a:pt x="740" y="1399"/>
                  </a:lnTo>
                  <a:lnTo>
                    <a:pt x="749" y="1388"/>
                  </a:lnTo>
                  <a:lnTo>
                    <a:pt x="754" y="1379"/>
                  </a:lnTo>
                  <a:lnTo>
                    <a:pt x="740" y="1360"/>
                  </a:lnTo>
                  <a:lnTo>
                    <a:pt x="744" y="1355"/>
                  </a:lnTo>
                  <a:lnTo>
                    <a:pt x="740" y="1355"/>
                  </a:lnTo>
                  <a:lnTo>
                    <a:pt x="711" y="1355"/>
                  </a:lnTo>
                  <a:lnTo>
                    <a:pt x="692" y="1360"/>
                  </a:lnTo>
                  <a:lnTo>
                    <a:pt x="682" y="1364"/>
                  </a:lnTo>
                  <a:lnTo>
                    <a:pt x="677" y="1360"/>
                  </a:lnTo>
                  <a:lnTo>
                    <a:pt x="663" y="1360"/>
                  </a:lnTo>
                  <a:lnTo>
                    <a:pt x="658" y="1355"/>
                  </a:lnTo>
                  <a:lnTo>
                    <a:pt x="648" y="1360"/>
                  </a:lnTo>
                  <a:lnTo>
                    <a:pt x="648" y="1364"/>
                  </a:lnTo>
                  <a:lnTo>
                    <a:pt x="644" y="1369"/>
                  </a:lnTo>
                  <a:lnTo>
                    <a:pt x="634" y="1360"/>
                  </a:lnTo>
                  <a:lnTo>
                    <a:pt x="615" y="1344"/>
                  </a:lnTo>
                  <a:lnTo>
                    <a:pt x="606" y="1344"/>
                  </a:lnTo>
                  <a:lnTo>
                    <a:pt x="596" y="1355"/>
                  </a:lnTo>
                  <a:lnTo>
                    <a:pt x="581" y="1364"/>
                  </a:lnTo>
                  <a:lnTo>
                    <a:pt x="577" y="1364"/>
                  </a:lnTo>
                  <a:lnTo>
                    <a:pt x="567" y="1369"/>
                  </a:lnTo>
                  <a:lnTo>
                    <a:pt x="558" y="1360"/>
                  </a:lnTo>
                  <a:lnTo>
                    <a:pt x="553" y="1364"/>
                  </a:lnTo>
                  <a:lnTo>
                    <a:pt x="543" y="1369"/>
                  </a:lnTo>
                  <a:lnTo>
                    <a:pt x="529" y="1364"/>
                  </a:lnTo>
                  <a:lnTo>
                    <a:pt x="524" y="1360"/>
                  </a:lnTo>
                  <a:lnTo>
                    <a:pt x="524" y="1355"/>
                  </a:lnTo>
                  <a:lnTo>
                    <a:pt x="516" y="1335"/>
                  </a:lnTo>
                  <a:lnTo>
                    <a:pt x="500" y="1320"/>
                  </a:lnTo>
                  <a:lnTo>
                    <a:pt x="486" y="1330"/>
                  </a:lnTo>
                  <a:lnTo>
                    <a:pt x="476" y="1330"/>
                  </a:lnTo>
                  <a:lnTo>
                    <a:pt x="463" y="1325"/>
                  </a:lnTo>
                  <a:lnTo>
                    <a:pt x="453" y="1305"/>
                  </a:lnTo>
                  <a:lnTo>
                    <a:pt x="463" y="1295"/>
                  </a:lnTo>
                  <a:lnTo>
                    <a:pt x="457" y="1291"/>
                  </a:lnTo>
                  <a:lnTo>
                    <a:pt x="443" y="1280"/>
                  </a:lnTo>
                  <a:lnTo>
                    <a:pt x="439" y="1272"/>
                  </a:lnTo>
                  <a:lnTo>
                    <a:pt x="425" y="1267"/>
                  </a:lnTo>
                  <a:lnTo>
                    <a:pt x="415" y="1272"/>
                  </a:lnTo>
                  <a:lnTo>
                    <a:pt x="406" y="1272"/>
                  </a:lnTo>
                  <a:lnTo>
                    <a:pt x="390" y="1276"/>
                  </a:lnTo>
                  <a:lnTo>
                    <a:pt x="372" y="1280"/>
                  </a:lnTo>
                  <a:lnTo>
                    <a:pt x="367" y="1286"/>
                  </a:lnTo>
                  <a:lnTo>
                    <a:pt x="367" y="1295"/>
                  </a:lnTo>
                  <a:lnTo>
                    <a:pt x="362" y="1300"/>
                  </a:lnTo>
                  <a:lnTo>
                    <a:pt x="353" y="1300"/>
                  </a:lnTo>
                  <a:lnTo>
                    <a:pt x="343" y="1276"/>
                  </a:lnTo>
                  <a:lnTo>
                    <a:pt x="339" y="1272"/>
                  </a:lnTo>
                  <a:lnTo>
                    <a:pt x="334" y="1272"/>
                  </a:lnTo>
                  <a:lnTo>
                    <a:pt x="334" y="1261"/>
                  </a:lnTo>
                  <a:lnTo>
                    <a:pt x="329" y="1261"/>
                  </a:lnTo>
                  <a:lnTo>
                    <a:pt x="329" y="1256"/>
                  </a:lnTo>
                  <a:lnTo>
                    <a:pt x="324" y="1247"/>
                  </a:lnTo>
                  <a:lnTo>
                    <a:pt x="315" y="1242"/>
                  </a:lnTo>
                  <a:lnTo>
                    <a:pt x="315" y="1237"/>
                  </a:lnTo>
                  <a:lnTo>
                    <a:pt x="319" y="1232"/>
                  </a:lnTo>
                  <a:lnTo>
                    <a:pt x="319" y="1227"/>
                  </a:lnTo>
                  <a:lnTo>
                    <a:pt x="324" y="1222"/>
                  </a:lnTo>
                  <a:lnTo>
                    <a:pt x="329" y="1222"/>
                  </a:lnTo>
                  <a:lnTo>
                    <a:pt x="339" y="1227"/>
                  </a:lnTo>
                  <a:lnTo>
                    <a:pt x="353" y="1227"/>
                  </a:lnTo>
                  <a:lnTo>
                    <a:pt x="367" y="1203"/>
                  </a:lnTo>
                  <a:lnTo>
                    <a:pt x="367" y="1192"/>
                  </a:lnTo>
                  <a:lnTo>
                    <a:pt x="358" y="1192"/>
                  </a:lnTo>
                  <a:lnTo>
                    <a:pt x="353" y="1187"/>
                  </a:lnTo>
                  <a:lnTo>
                    <a:pt x="353" y="1182"/>
                  </a:lnTo>
                  <a:lnTo>
                    <a:pt x="343" y="1178"/>
                  </a:lnTo>
                  <a:lnTo>
                    <a:pt x="324" y="1187"/>
                  </a:lnTo>
                  <a:lnTo>
                    <a:pt x="324" y="1182"/>
                  </a:lnTo>
                  <a:lnTo>
                    <a:pt x="319" y="1168"/>
                  </a:lnTo>
                  <a:lnTo>
                    <a:pt x="305" y="1163"/>
                  </a:lnTo>
                  <a:lnTo>
                    <a:pt x="286" y="1144"/>
                  </a:lnTo>
                  <a:lnTo>
                    <a:pt x="281" y="1134"/>
                  </a:lnTo>
                  <a:lnTo>
                    <a:pt x="272" y="1129"/>
                  </a:lnTo>
                  <a:lnTo>
                    <a:pt x="272" y="1119"/>
                  </a:lnTo>
                  <a:lnTo>
                    <a:pt x="272" y="1114"/>
                  </a:lnTo>
                  <a:lnTo>
                    <a:pt x="272" y="1099"/>
                  </a:lnTo>
                  <a:lnTo>
                    <a:pt x="267" y="1094"/>
                  </a:lnTo>
                  <a:lnTo>
                    <a:pt x="262" y="1075"/>
                  </a:lnTo>
                  <a:lnTo>
                    <a:pt x="257" y="1075"/>
                  </a:lnTo>
                  <a:lnTo>
                    <a:pt x="243" y="1066"/>
                  </a:lnTo>
                  <a:lnTo>
                    <a:pt x="233" y="1061"/>
                  </a:lnTo>
                  <a:lnTo>
                    <a:pt x="224" y="1066"/>
                  </a:lnTo>
                  <a:lnTo>
                    <a:pt x="206" y="1080"/>
                  </a:lnTo>
                  <a:lnTo>
                    <a:pt x="206" y="1066"/>
                  </a:lnTo>
                  <a:lnTo>
                    <a:pt x="195" y="1061"/>
                  </a:lnTo>
                  <a:lnTo>
                    <a:pt x="176" y="1066"/>
                  </a:lnTo>
                  <a:lnTo>
                    <a:pt x="166" y="1061"/>
                  </a:lnTo>
                  <a:lnTo>
                    <a:pt x="157" y="1061"/>
                  </a:lnTo>
                  <a:lnTo>
                    <a:pt x="157" y="1055"/>
                  </a:lnTo>
                  <a:lnTo>
                    <a:pt x="153" y="1041"/>
                  </a:lnTo>
                  <a:lnTo>
                    <a:pt x="147" y="1031"/>
                  </a:lnTo>
                  <a:lnTo>
                    <a:pt x="133" y="1016"/>
                  </a:lnTo>
                  <a:lnTo>
                    <a:pt x="133" y="1011"/>
                  </a:lnTo>
                  <a:lnTo>
                    <a:pt x="123" y="1011"/>
                  </a:lnTo>
                  <a:lnTo>
                    <a:pt x="123" y="986"/>
                  </a:lnTo>
                  <a:lnTo>
                    <a:pt x="123" y="981"/>
                  </a:lnTo>
                  <a:lnTo>
                    <a:pt x="114" y="976"/>
                  </a:lnTo>
                  <a:lnTo>
                    <a:pt x="109" y="967"/>
                  </a:lnTo>
                  <a:lnTo>
                    <a:pt x="104" y="962"/>
                  </a:lnTo>
                  <a:lnTo>
                    <a:pt x="109" y="948"/>
                  </a:lnTo>
                  <a:lnTo>
                    <a:pt x="114" y="943"/>
                  </a:lnTo>
                  <a:lnTo>
                    <a:pt x="114" y="932"/>
                  </a:lnTo>
                  <a:lnTo>
                    <a:pt x="104" y="927"/>
                  </a:lnTo>
                  <a:lnTo>
                    <a:pt x="94" y="913"/>
                  </a:lnTo>
                  <a:lnTo>
                    <a:pt x="90" y="913"/>
                  </a:lnTo>
                  <a:lnTo>
                    <a:pt x="86" y="893"/>
                  </a:lnTo>
                  <a:lnTo>
                    <a:pt x="75" y="884"/>
                  </a:lnTo>
                  <a:lnTo>
                    <a:pt x="75" y="879"/>
                  </a:lnTo>
                  <a:lnTo>
                    <a:pt x="80" y="874"/>
                  </a:lnTo>
                  <a:lnTo>
                    <a:pt x="104" y="863"/>
                  </a:lnTo>
                  <a:lnTo>
                    <a:pt x="114" y="839"/>
                  </a:lnTo>
                  <a:lnTo>
                    <a:pt x="99" y="825"/>
                  </a:lnTo>
                  <a:lnTo>
                    <a:pt x="109" y="805"/>
                  </a:lnTo>
                  <a:lnTo>
                    <a:pt x="133" y="780"/>
                  </a:lnTo>
                  <a:lnTo>
                    <a:pt x="166" y="780"/>
                  </a:lnTo>
                  <a:lnTo>
                    <a:pt x="147" y="756"/>
                  </a:lnTo>
                  <a:lnTo>
                    <a:pt x="128" y="766"/>
                  </a:lnTo>
                  <a:lnTo>
                    <a:pt x="99" y="747"/>
                  </a:lnTo>
                  <a:lnTo>
                    <a:pt x="75" y="751"/>
                  </a:lnTo>
                  <a:lnTo>
                    <a:pt x="86" y="742"/>
                  </a:lnTo>
                  <a:lnTo>
                    <a:pt x="123" y="677"/>
                  </a:lnTo>
                  <a:lnTo>
                    <a:pt x="142" y="643"/>
                  </a:lnTo>
                  <a:lnTo>
                    <a:pt x="157" y="604"/>
                  </a:lnTo>
                  <a:lnTo>
                    <a:pt x="161" y="579"/>
                  </a:lnTo>
                  <a:lnTo>
                    <a:pt x="157" y="555"/>
                  </a:lnTo>
                  <a:lnTo>
                    <a:pt x="147" y="550"/>
                  </a:lnTo>
                  <a:lnTo>
                    <a:pt x="139" y="539"/>
                  </a:lnTo>
                  <a:lnTo>
                    <a:pt x="123" y="536"/>
                  </a:lnTo>
                  <a:lnTo>
                    <a:pt x="114" y="520"/>
                  </a:lnTo>
                  <a:lnTo>
                    <a:pt x="118" y="501"/>
                  </a:lnTo>
                  <a:lnTo>
                    <a:pt x="114" y="476"/>
                  </a:lnTo>
                  <a:lnTo>
                    <a:pt x="99" y="467"/>
                  </a:lnTo>
                  <a:lnTo>
                    <a:pt x="94" y="447"/>
                  </a:lnTo>
                  <a:lnTo>
                    <a:pt x="80" y="432"/>
                  </a:lnTo>
                  <a:lnTo>
                    <a:pt x="75" y="412"/>
                  </a:lnTo>
                  <a:lnTo>
                    <a:pt x="75" y="368"/>
                  </a:lnTo>
                  <a:lnTo>
                    <a:pt x="67" y="354"/>
                  </a:lnTo>
                  <a:lnTo>
                    <a:pt x="56" y="344"/>
                  </a:lnTo>
                  <a:lnTo>
                    <a:pt x="47" y="324"/>
                  </a:lnTo>
                  <a:lnTo>
                    <a:pt x="43" y="300"/>
                  </a:lnTo>
                  <a:lnTo>
                    <a:pt x="47" y="275"/>
                  </a:lnTo>
                  <a:lnTo>
                    <a:pt x="47" y="245"/>
                  </a:lnTo>
                  <a:lnTo>
                    <a:pt x="33" y="231"/>
                  </a:lnTo>
                  <a:lnTo>
                    <a:pt x="23" y="222"/>
                  </a:lnTo>
                  <a:lnTo>
                    <a:pt x="5" y="217"/>
                  </a:lnTo>
                  <a:lnTo>
                    <a:pt x="0" y="192"/>
                  </a:lnTo>
                  <a:lnTo>
                    <a:pt x="0" y="172"/>
                  </a:lnTo>
                  <a:lnTo>
                    <a:pt x="9" y="162"/>
                  </a:lnTo>
                  <a:lnTo>
                    <a:pt x="14" y="148"/>
                  </a:lnTo>
                  <a:lnTo>
                    <a:pt x="23" y="137"/>
                  </a:lnTo>
                  <a:lnTo>
                    <a:pt x="27" y="123"/>
                  </a:lnTo>
                  <a:lnTo>
                    <a:pt x="38" y="118"/>
                  </a:lnTo>
                  <a:lnTo>
                    <a:pt x="43" y="104"/>
                  </a:lnTo>
                  <a:lnTo>
                    <a:pt x="52" y="104"/>
                  </a:lnTo>
                  <a:lnTo>
                    <a:pt x="67" y="88"/>
                  </a:lnTo>
                  <a:lnTo>
                    <a:pt x="94" y="93"/>
                  </a:lnTo>
                  <a:lnTo>
                    <a:pt x="99" y="113"/>
                  </a:lnTo>
                  <a:lnTo>
                    <a:pt x="133" y="108"/>
                  </a:lnTo>
                  <a:lnTo>
                    <a:pt x="171" y="113"/>
                  </a:lnTo>
                  <a:lnTo>
                    <a:pt x="200" y="118"/>
                  </a:lnTo>
                  <a:lnTo>
                    <a:pt x="267" y="148"/>
                  </a:lnTo>
                  <a:lnTo>
                    <a:pt x="295" y="154"/>
                  </a:lnTo>
                  <a:lnTo>
                    <a:pt x="324" y="167"/>
                  </a:lnTo>
                  <a:lnTo>
                    <a:pt x="343" y="192"/>
                  </a:lnTo>
                  <a:lnTo>
                    <a:pt x="358" y="222"/>
                  </a:lnTo>
                  <a:lnTo>
                    <a:pt x="348" y="250"/>
                  </a:lnTo>
                  <a:lnTo>
                    <a:pt x="324" y="280"/>
                  </a:lnTo>
                  <a:lnTo>
                    <a:pt x="295" y="294"/>
                  </a:lnTo>
                  <a:lnTo>
                    <a:pt x="267" y="294"/>
                  </a:lnTo>
                  <a:lnTo>
                    <a:pt x="209" y="300"/>
                  </a:lnTo>
                  <a:lnTo>
                    <a:pt x="181" y="290"/>
                  </a:lnTo>
                  <a:lnTo>
                    <a:pt x="147" y="285"/>
                  </a:lnTo>
                  <a:lnTo>
                    <a:pt x="114" y="270"/>
                  </a:lnTo>
                  <a:lnTo>
                    <a:pt x="139" y="300"/>
                  </a:lnTo>
                  <a:lnTo>
                    <a:pt x="166" y="310"/>
                  </a:lnTo>
                  <a:lnTo>
                    <a:pt x="200" y="333"/>
                  </a:lnTo>
                  <a:lnTo>
                    <a:pt x="228" y="427"/>
                  </a:lnTo>
                  <a:lnTo>
                    <a:pt x="262" y="432"/>
                  </a:lnTo>
                  <a:lnTo>
                    <a:pt x="300" y="451"/>
                  </a:lnTo>
                  <a:lnTo>
                    <a:pt x="334" y="443"/>
                  </a:lnTo>
                  <a:lnTo>
                    <a:pt x="324" y="407"/>
                  </a:lnTo>
                  <a:lnTo>
                    <a:pt x="305" y="412"/>
                  </a:lnTo>
                  <a:lnTo>
                    <a:pt x="272" y="393"/>
                  </a:lnTo>
                  <a:lnTo>
                    <a:pt x="276" y="368"/>
                  </a:lnTo>
                  <a:lnTo>
                    <a:pt x="305" y="363"/>
                  </a:lnTo>
                  <a:lnTo>
                    <a:pt x="334" y="373"/>
                  </a:lnTo>
                  <a:lnTo>
                    <a:pt x="362" y="379"/>
                  </a:lnTo>
                  <a:lnTo>
                    <a:pt x="396" y="368"/>
                  </a:lnTo>
                  <a:lnTo>
                    <a:pt x="343" y="319"/>
                  </a:lnTo>
                  <a:lnTo>
                    <a:pt x="358" y="290"/>
                  </a:lnTo>
                  <a:lnTo>
                    <a:pt x="382" y="261"/>
                  </a:lnTo>
                  <a:lnTo>
                    <a:pt x="386" y="236"/>
                  </a:lnTo>
                  <a:lnTo>
                    <a:pt x="415" y="226"/>
                  </a:lnTo>
                  <a:lnTo>
                    <a:pt x="439" y="231"/>
                  </a:lnTo>
                  <a:lnTo>
                    <a:pt x="443" y="201"/>
                  </a:lnTo>
                  <a:lnTo>
                    <a:pt x="429" y="172"/>
                  </a:lnTo>
                  <a:lnTo>
                    <a:pt x="410" y="167"/>
                  </a:lnTo>
                  <a:lnTo>
                    <a:pt x="406" y="132"/>
                  </a:lnTo>
                  <a:lnTo>
                    <a:pt x="390" y="93"/>
                  </a:lnTo>
                  <a:lnTo>
                    <a:pt x="358" y="79"/>
                  </a:lnTo>
                  <a:lnTo>
                    <a:pt x="390" y="74"/>
                  </a:lnTo>
                  <a:lnTo>
                    <a:pt x="415" y="63"/>
                  </a:lnTo>
                  <a:lnTo>
                    <a:pt x="439" y="74"/>
                  </a:lnTo>
                  <a:lnTo>
                    <a:pt x="457" y="93"/>
                  </a:lnTo>
                  <a:lnTo>
                    <a:pt x="433" y="113"/>
                  </a:lnTo>
                  <a:lnTo>
                    <a:pt x="433" y="143"/>
                  </a:lnTo>
                  <a:lnTo>
                    <a:pt x="457" y="143"/>
                  </a:lnTo>
                  <a:lnTo>
                    <a:pt x="482" y="162"/>
                  </a:lnTo>
                  <a:lnTo>
                    <a:pt x="505" y="148"/>
                  </a:lnTo>
                  <a:lnTo>
                    <a:pt x="519" y="123"/>
                  </a:lnTo>
                  <a:lnTo>
                    <a:pt x="500" y="84"/>
                  </a:lnTo>
                  <a:lnTo>
                    <a:pt x="516" y="63"/>
                  </a:lnTo>
                  <a:lnTo>
                    <a:pt x="534" y="35"/>
                  </a:lnTo>
                  <a:lnTo>
                    <a:pt x="543" y="11"/>
                  </a:lnTo>
                  <a:lnTo>
                    <a:pt x="549" y="0"/>
                  </a:lnTo>
                  <a:lnTo>
                    <a:pt x="773" y="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20" name="Freeform 857"/>
            <p:cNvSpPr>
              <a:spLocks noChangeAspect="1"/>
            </p:cNvSpPr>
            <p:nvPr/>
          </p:nvSpPr>
          <p:spPr bwMode="auto">
            <a:xfrm>
              <a:off x="1724" y="1192"/>
              <a:ext cx="100" cy="73"/>
            </a:xfrm>
            <a:custGeom>
              <a:avLst/>
              <a:gdLst/>
              <a:ahLst/>
              <a:cxnLst>
                <a:cxn ang="0">
                  <a:pos x="5" y="39"/>
                </a:cxn>
                <a:cxn ang="0">
                  <a:pos x="10" y="58"/>
                </a:cxn>
                <a:cxn ang="0">
                  <a:pos x="0" y="83"/>
                </a:cxn>
                <a:cxn ang="0">
                  <a:pos x="24" y="83"/>
                </a:cxn>
                <a:cxn ang="0">
                  <a:pos x="29" y="88"/>
                </a:cxn>
                <a:cxn ang="0">
                  <a:pos x="42" y="93"/>
                </a:cxn>
                <a:cxn ang="0">
                  <a:pos x="53" y="93"/>
                </a:cxn>
                <a:cxn ang="0">
                  <a:pos x="67" y="93"/>
                </a:cxn>
                <a:cxn ang="0">
                  <a:pos x="72" y="93"/>
                </a:cxn>
                <a:cxn ang="0">
                  <a:pos x="80" y="113"/>
                </a:cxn>
                <a:cxn ang="0">
                  <a:pos x="77" y="122"/>
                </a:cxn>
                <a:cxn ang="0">
                  <a:pos x="77" y="132"/>
                </a:cxn>
                <a:cxn ang="0">
                  <a:pos x="80" y="138"/>
                </a:cxn>
                <a:cxn ang="0">
                  <a:pos x="91" y="143"/>
                </a:cxn>
                <a:cxn ang="0">
                  <a:pos x="109" y="162"/>
                </a:cxn>
                <a:cxn ang="0">
                  <a:pos x="114" y="177"/>
                </a:cxn>
                <a:cxn ang="0">
                  <a:pos x="128" y="182"/>
                </a:cxn>
                <a:cxn ang="0">
                  <a:pos x="138" y="177"/>
                </a:cxn>
                <a:cxn ang="0">
                  <a:pos x="147" y="177"/>
                </a:cxn>
                <a:cxn ang="0">
                  <a:pos x="157" y="167"/>
                </a:cxn>
                <a:cxn ang="0">
                  <a:pos x="162" y="172"/>
                </a:cxn>
                <a:cxn ang="0">
                  <a:pos x="171" y="167"/>
                </a:cxn>
                <a:cxn ang="0">
                  <a:pos x="167" y="157"/>
                </a:cxn>
                <a:cxn ang="0">
                  <a:pos x="176" y="157"/>
                </a:cxn>
                <a:cxn ang="0">
                  <a:pos x="187" y="147"/>
                </a:cxn>
                <a:cxn ang="0">
                  <a:pos x="200" y="152"/>
                </a:cxn>
                <a:cxn ang="0">
                  <a:pos x="205" y="152"/>
                </a:cxn>
                <a:cxn ang="0">
                  <a:pos x="195" y="138"/>
                </a:cxn>
                <a:cxn ang="0">
                  <a:pos x="200" y="118"/>
                </a:cxn>
                <a:cxn ang="0">
                  <a:pos x="200" y="93"/>
                </a:cxn>
                <a:cxn ang="0">
                  <a:pos x="210" y="88"/>
                </a:cxn>
                <a:cxn ang="0">
                  <a:pos x="214" y="78"/>
                </a:cxn>
                <a:cxn ang="0">
                  <a:pos x="224" y="78"/>
                </a:cxn>
                <a:cxn ang="0">
                  <a:pos x="229" y="64"/>
                </a:cxn>
                <a:cxn ang="0">
                  <a:pos x="219" y="64"/>
                </a:cxn>
                <a:cxn ang="0">
                  <a:pos x="214" y="53"/>
                </a:cxn>
                <a:cxn ang="0">
                  <a:pos x="219" y="50"/>
                </a:cxn>
                <a:cxn ang="0">
                  <a:pos x="224" y="44"/>
                </a:cxn>
                <a:cxn ang="0">
                  <a:pos x="210" y="39"/>
                </a:cxn>
                <a:cxn ang="0">
                  <a:pos x="195" y="25"/>
                </a:cxn>
                <a:cxn ang="0">
                  <a:pos x="176" y="14"/>
                </a:cxn>
                <a:cxn ang="0">
                  <a:pos x="157" y="14"/>
                </a:cxn>
                <a:cxn ang="0">
                  <a:pos x="147" y="0"/>
                </a:cxn>
                <a:cxn ang="0">
                  <a:pos x="143" y="0"/>
                </a:cxn>
                <a:cxn ang="0">
                  <a:pos x="134" y="9"/>
                </a:cxn>
                <a:cxn ang="0">
                  <a:pos x="124" y="14"/>
                </a:cxn>
                <a:cxn ang="0">
                  <a:pos x="101" y="9"/>
                </a:cxn>
                <a:cxn ang="0">
                  <a:pos x="77" y="9"/>
                </a:cxn>
                <a:cxn ang="0">
                  <a:pos x="67" y="14"/>
                </a:cxn>
                <a:cxn ang="0">
                  <a:pos x="61" y="9"/>
                </a:cxn>
                <a:cxn ang="0">
                  <a:pos x="42" y="14"/>
                </a:cxn>
                <a:cxn ang="0">
                  <a:pos x="19" y="28"/>
                </a:cxn>
                <a:cxn ang="0">
                  <a:pos x="10" y="39"/>
                </a:cxn>
                <a:cxn ang="0">
                  <a:pos x="5" y="39"/>
                </a:cxn>
              </a:cxnLst>
              <a:rect l="0" t="0" r="r" b="b"/>
              <a:pathLst>
                <a:path w="230" h="183">
                  <a:moveTo>
                    <a:pt x="5" y="39"/>
                  </a:moveTo>
                  <a:lnTo>
                    <a:pt x="10" y="58"/>
                  </a:lnTo>
                  <a:lnTo>
                    <a:pt x="0" y="83"/>
                  </a:lnTo>
                  <a:lnTo>
                    <a:pt x="24" y="83"/>
                  </a:lnTo>
                  <a:lnTo>
                    <a:pt x="29" y="88"/>
                  </a:lnTo>
                  <a:lnTo>
                    <a:pt x="42" y="93"/>
                  </a:lnTo>
                  <a:lnTo>
                    <a:pt x="53" y="93"/>
                  </a:lnTo>
                  <a:lnTo>
                    <a:pt x="67" y="93"/>
                  </a:lnTo>
                  <a:lnTo>
                    <a:pt x="72" y="93"/>
                  </a:lnTo>
                  <a:lnTo>
                    <a:pt x="80" y="113"/>
                  </a:lnTo>
                  <a:lnTo>
                    <a:pt x="77" y="122"/>
                  </a:lnTo>
                  <a:lnTo>
                    <a:pt x="77" y="132"/>
                  </a:lnTo>
                  <a:lnTo>
                    <a:pt x="80" y="138"/>
                  </a:lnTo>
                  <a:lnTo>
                    <a:pt x="91" y="143"/>
                  </a:lnTo>
                  <a:lnTo>
                    <a:pt x="109" y="162"/>
                  </a:lnTo>
                  <a:lnTo>
                    <a:pt x="114" y="177"/>
                  </a:lnTo>
                  <a:lnTo>
                    <a:pt x="128" y="182"/>
                  </a:lnTo>
                  <a:lnTo>
                    <a:pt x="138" y="177"/>
                  </a:lnTo>
                  <a:lnTo>
                    <a:pt x="147" y="177"/>
                  </a:lnTo>
                  <a:lnTo>
                    <a:pt x="157" y="167"/>
                  </a:lnTo>
                  <a:lnTo>
                    <a:pt x="162" y="172"/>
                  </a:lnTo>
                  <a:lnTo>
                    <a:pt x="171" y="167"/>
                  </a:lnTo>
                  <a:lnTo>
                    <a:pt x="167" y="157"/>
                  </a:lnTo>
                  <a:lnTo>
                    <a:pt x="176" y="157"/>
                  </a:lnTo>
                  <a:lnTo>
                    <a:pt x="187" y="147"/>
                  </a:lnTo>
                  <a:lnTo>
                    <a:pt x="200" y="152"/>
                  </a:lnTo>
                  <a:lnTo>
                    <a:pt x="205" y="152"/>
                  </a:lnTo>
                  <a:lnTo>
                    <a:pt x="195" y="138"/>
                  </a:lnTo>
                  <a:lnTo>
                    <a:pt x="200" y="118"/>
                  </a:lnTo>
                  <a:lnTo>
                    <a:pt x="200" y="93"/>
                  </a:lnTo>
                  <a:lnTo>
                    <a:pt x="210" y="88"/>
                  </a:lnTo>
                  <a:lnTo>
                    <a:pt x="214" y="78"/>
                  </a:lnTo>
                  <a:lnTo>
                    <a:pt x="224" y="78"/>
                  </a:lnTo>
                  <a:lnTo>
                    <a:pt x="229" y="64"/>
                  </a:lnTo>
                  <a:lnTo>
                    <a:pt x="219" y="64"/>
                  </a:lnTo>
                  <a:lnTo>
                    <a:pt x="214" y="53"/>
                  </a:lnTo>
                  <a:lnTo>
                    <a:pt x="219" y="50"/>
                  </a:lnTo>
                  <a:lnTo>
                    <a:pt x="224" y="44"/>
                  </a:lnTo>
                  <a:lnTo>
                    <a:pt x="210" y="39"/>
                  </a:lnTo>
                  <a:lnTo>
                    <a:pt x="195" y="25"/>
                  </a:lnTo>
                  <a:lnTo>
                    <a:pt x="176" y="14"/>
                  </a:lnTo>
                  <a:lnTo>
                    <a:pt x="157" y="14"/>
                  </a:lnTo>
                  <a:lnTo>
                    <a:pt x="147" y="0"/>
                  </a:lnTo>
                  <a:lnTo>
                    <a:pt x="143" y="0"/>
                  </a:lnTo>
                  <a:lnTo>
                    <a:pt x="134" y="9"/>
                  </a:lnTo>
                  <a:lnTo>
                    <a:pt x="124" y="14"/>
                  </a:lnTo>
                  <a:lnTo>
                    <a:pt x="101" y="9"/>
                  </a:lnTo>
                  <a:lnTo>
                    <a:pt x="77" y="9"/>
                  </a:lnTo>
                  <a:lnTo>
                    <a:pt x="67" y="14"/>
                  </a:lnTo>
                  <a:lnTo>
                    <a:pt x="61" y="9"/>
                  </a:lnTo>
                  <a:lnTo>
                    <a:pt x="42" y="14"/>
                  </a:lnTo>
                  <a:lnTo>
                    <a:pt x="19" y="28"/>
                  </a:lnTo>
                  <a:lnTo>
                    <a:pt x="10" y="39"/>
                  </a:lnTo>
                  <a:lnTo>
                    <a:pt x="5" y="39"/>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21" name="Freeform 858"/>
            <p:cNvSpPr>
              <a:spLocks noChangeAspect="1"/>
            </p:cNvSpPr>
            <p:nvPr/>
          </p:nvSpPr>
          <p:spPr bwMode="auto">
            <a:xfrm>
              <a:off x="1724" y="1192"/>
              <a:ext cx="100" cy="73"/>
            </a:xfrm>
            <a:custGeom>
              <a:avLst/>
              <a:gdLst/>
              <a:ahLst/>
              <a:cxnLst>
                <a:cxn ang="0">
                  <a:pos x="5" y="39"/>
                </a:cxn>
                <a:cxn ang="0">
                  <a:pos x="10" y="58"/>
                </a:cxn>
                <a:cxn ang="0">
                  <a:pos x="0" y="83"/>
                </a:cxn>
                <a:cxn ang="0">
                  <a:pos x="24" y="83"/>
                </a:cxn>
                <a:cxn ang="0">
                  <a:pos x="29" y="88"/>
                </a:cxn>
                <a:cxn ang="0">
                  <a:pos x="42" y="93"/>
                </a:cxn>
                <a:cxn ang="0">
                  <a:pos x="53" y="93"/>
                </a:cxn>
                <a:cxn ang="0">
                  <a:pos x="67" y="93"/>
                </a:cxn>
                <a:cxn ang="0">
                  <a:pos x="72" y="93"/>
                </a:cxn>
                <a:cxn ang="0">
                  <a:pos x="80" y="113"/>
                </a:cxn>
                <a:cxn ang="0">
                  <a:pos x="77" y="122"/>
                </a:cxn>
                <a:cxn ang="0">
                  <a:pos x="77" y="132"/>
                </a:cxn>
                <a:cxn ang="0">
                  <a:pos x="80" y="138"/>
                </a:cxn>
                <a:cxn ang="0">
                  <a:pos x="91" y="143"/>
                </a:cxn>
                <a:cxn ang="0">
                  <a:pos x="109" y="162"/>
                </a:cxn>
                <a:cxn ang="0">
                  <a:pos x="114" y="177"/>
                </a:cxn>
                <a:cxn ang="0">
                  <a:pos x="128" y="182"/>
                </a:cxn>
                <a:cxn ang="0">
                  <a:pos x="138" y="177"/>
                </a:cxn>
                <a:cxn ang="0">
                  <a:pos x="147" y="177"/>
                </a:cxn>
                <a:cxn ang="0">
                  <a:pos x="157" y="167"/>
                </a:cxn>
                <a:cxn ang="0">
                  <a:pos x="162" y="172"/>
                </a:cxn>
                <a:cxn ang="0">
                  <a:pos x="171" y="167"/>
                </a:cxn>
                <a:cxn ang="0">
                  <a:pos x="167" y="157"/>
                </a:cxn>
                <a:cxn ang="0">
                  <a:pos x="176" y="157"/>
                </a:cxn>
                <a:cxn ang="0">
                  <a:pos x="187" y="147"/>
                </a:cxn>
                <a:cxn ang="0">
                  <a:pos x="200" y="152"/>
                </a:cxn>
                <a:cxn ang="0">
                  <a:pos x="205" y="152"/>
                </a:cxn>
                <a:cxn ang="0">
                  <a:pos x="195" y="138"/>
                </a:cxn>
                <a:cxn ang="0">
                  <a:pos x="200" y="118"/>
                </a:cxn>
                <a:cxn ang="0">
                  <a:pos x="200" y="93"/>
                </a:cxn>
                <a:cxn ang="0">
                  <a:pos x="210" y="88"/>
                </a:cxn>
                <a:cxn ang="0">
                  <a:pos x="214" y="78"/>
                </a:cxn>
                <a:cxn ang="0">
                  <a:pos x="224" y="78"/>
                </a:cxn>
                <a:cxn ang="0">
                  <a:pos x="229" y="64"/>
                </a:cxn>
                <a:cxn ang="0">
                  <a:pos x="219" y="64"/>
                </a:cxn>
                <a:cxn ang="0">
                  <a:pos x="214" y="53"/>
                </a:cxn>
                <a:cxn ang="0">
                  <a:pos x="219" y="50"/>
                </a:cxn>
                <a:cxn ang="0">
                  <a:pos x="224" y="44"/>
                </a:cxn>
                <a:cxn ang="0">
                  <a:pos x="210" y="39"/>
                </a:cxn>
                <a:cxn ang="0">
                  <a:pos x="195" y="25"/>
                </a:cxn>
                <a:cxn ang="0">
                  <a:pos x="176" y="14"/>
                </a:cxn>
                <a:cxn ang="0">
                  <a:pos x="157" y="14"/>
                </a:cxn>
                <a:cxn ang="0">
                  <a:pos x="147" y="0"/>
                </a:cxn>
                <a:cxn ang="0">
                  <a:pos x="143" y="0"/>
                </a:cxn>
                <a:cxn ang="0">
                  <a:pos x="134" y="9"/>
                </a:cxn>
                <a:cxn ang="0">
                  <a:pos x="124" y="14"/>
                </a:cxn>
                <a:cxn ang="0">
                  <a:pos x="101" y="9"/>
                </a:cxn>
                <a:cxn ang="0">
                  <a:pos x="77" y="9"/>
                </a:cxn>
                <a:cxn ang="0">
                  <a:pos x="67" y="14"/>
                </a:cxn>
                <a:cxn ang="0">
                  <a:pos x="61" y="9"/>
                </a:cxn>
                <a:cxn ang="0">
                  <a:pos x="42" y="14"/>
                </a:cxn>
                <a:cxn ang="0">
                  <a:pos x="19" y="28"/>
                </a:cxn>
                <a:cxn ang="0">
                  <a:pos x="10" y="39"/>
                </a:cxn>
                <a:cxn ang="0">
                  <a:pos x="5" y="39"/>
                </a:cxn>
              </a:cxnLst>
              <a:rect l="0" t="0" r="r" b="b"/>
              <a:pathLst>
                <a:path w="230" h="183">
                  <a:moveTo>
                    <a:pt x="5" y="39"/>
                  </a:moveTo>
                  <a:lnTo>
                    <a:pt x="10" y="58"/>
                  </a:lnTo>
                  <a:lnTo>
                    <a:pt x="0" y="83"/>
                  </a:lnTo>
                  <a:lnTo>
                    <a:pt x="24" y="83"/>
                  </a:lnTo>
                  <a:lnTo>
                    <a:pt x="29" y="88"/>
                  </a:lnTo>
                  <a:lnTo>
                    <a:pt x="42" y="93"/>
                  </a:lnTo>
                  <a:lnTo>
                    <a:pt x="53" y="93"/>
                  </a:lnTo>
                  <a:lnTo>
                    <a:pt x="67" y="93"/>
                  </a:lnTo>
                  <a:lnTo>
                    <a:pt x="72" y="93"/>
                  </a:lnTo>
                  <a:lnTo>
                    <a:pt x="80" y="113"/>
                  </a:lnTo>
                  <a:lnTo>
                    <a:pt x="77" y="122"/>
                  </a:lnTo>
                  <a:lnTo>
                    <a:pt x="77" y="132"/>
                  </a:lnTo>
                  <a:lnTo>
                    <a:pt x="80" y="138"/>
                  </a:lnTo>
                  <a:lnTo>
                    <a:pt x="91" y="143"/>
                  </a:lnTo>
                  <a:lnTo>
                    <a:pt x="109" y="162"/>
                  </a:lnTo>
                  <a:lnTo>
                    <a:pt x="114" y="177"/>
                  </a:lnTo>
                  <a:lnTo>
                    <a:pt x="128" y="182"/>
                  </a:lnTo>
                  <a:lnTo>
                    <a:pt x="138" y="177"/>
                  </a:lnTo>
                  <a:lnTo>
                    <a:pt x="147" y="177"/>
                  </a:lnTo>
                  <a:lnTo>
                    <a:pt x="157" y="167"/>
                  </a:lnTo>
                  <a:lnTo>
                    <a:pt x="162" y="172"/>
                  </a:lnTo>
                  <a:lnTo>
                    <a:pt x="171" y="167"/>
                  </a:lnTo>
                  <a:lnTo>
                    <a:pt x="167" y="157"/>
                  </a:lnTo>
                  <a:lnTo>
                    <a:pt x="176" y="157"/>
                  </a:lnTo>
                  <a:lnTo>
                    <a:pt x="187" y="147"/>
                  </a:lnTo>
                  <a:lnTo>
                    <a:pt x="200" y="152"/>
                  </a:lnTo>
                  <a:lnTo>
                    <a:pt x="205" y="152"/>
                  </a:lnTo>
                  <a:lnTo>
                    <a:pt x="195" y="138"/>
                  </a:lnTo>
                  <a:lnTo>
                    <a:pt x="200" y="118"/>
                  </a:lnTo>
                  <a:lnTo>
                    <a:pt x="200" y="93"/>
                  </a:lnTo>
                  <a:lnTo>
                    <a:pt x="210" y="88"/>
                  </a:lnTo>
                  <a:lnTo>
                    <a:pt x="214" y="78"/>
                  </a:lnTo>
                  <a:lnTo>
                    <a:pt x="224" y="78"/>
                  </a:lnTo>
                  <a:lnTo>
                    <a:pt x="229" y="64"/>
                  </a:lnTo>
                  <a:lnTo>
                    <a:pt x="219" y="64"/>
                  </a:lnTo>
                  <a:lnTo>
                    <a:pt x="214" y="53"/>
                  </a:lnTo>
                  <a:lnTo>
                    <a:pt x="219" y="50"/>
                  </a:lnTo>
                  <a:lnTo>
                    <a:pt x="224" y="44"/>
                  </a:lnTo>
                  <a:lnTo>
                    <a:pt x="210" y="39"/>
                  </a:lnTo>
                  <a:lnTo>
                    <a:pt x="195" y="25"/>
                  </a:lnTo>
                  <a:lnTo>
                    <a:pt x="176" y="14"/>
                  </a:lnTo>
                  <a:lnTo>
                    <a:pt x="157" y="14"/>
                  </a:lnTo>
                  <a:lnTo>
                    <a:pt x="147" y="0"/>
                  </a:lnTo>
                  <a:lnTo>
                    <a:pt x="143" y="0"/>
                  </a:lnTo>
                  <a:lnTo>
                    <a:pt x="134" y="9"/>
                  </a:lnTo>
                  <a:lnTo>
                    <a:pt x="124" y="14"/>
                  </a:lnTo>
                  <a:lnTo>
                    <a:pt x="101" y="9"/>
                  </a:lnTo>
                  <a:lnTo>
                    <a:pt x="77" y="9"/>
                  </a:lnTo>
                  <a:lnTo>
                    <a:pt x="67" y="14"/>
                  </a:lnTo>
                  <a:lnTo>
                    <a:pt x="61" y="9"/>
                  </a:lnTo>
                  <a:lnTo>
                    <a:pt x="42" y="14"/>
                  </a:lnTo>
                  <a:lnTo>
                    <a:pt x="19" y="28"/>
                  </a:lnTo>
                  <a:lnTo>
                    <a:pt x="10" y="39"/>
                  </a:lnTo>
                  <a:lnTo>
                    <a:pt x="5" y="39"/>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2" name="Freeform 859"/>
            <p:cNvSpPr>
              <a:spLocks noChangeAspect="1"/>
            </p:cNvSpPr>
            <p:nvPr/>
          </p:nvSpPr>
          <p:spPr bwMode="auto">
            <a:xfrm>
              <a:off x="1774" y="1190"/>
              <a:ext cx="161" cy="140"/>
            </a:xfrm>
            <a:custGeom>
              <a:avLst/>
              <a:gdLst/>
              <a:ahLst/>
              <a:cxnLst>
                <a:cxn ang="0">
                  <a:pos x="349" y="220"/>
                </a:cxn>
                <a:cxn ang="0">
                  <a:pos x="340" y="216"/>
                </a:cxn>
                <a:cxn ang="0">
                  <a:pos x="335" y="206"/>
                </a:cxn>
                <a:cxn ang="0">
                  <a:pos x="330" y="192"/>
                </a:cxn>
                <a:cxn ang="0">
                  <a:pos x="321" y="181"/>
                </a:cxn>
                <a:cxn ang="0">
                  <a:pos x="325" y="172"/>
                </a:cxn>
                <a:cxn ang="0">
                  <a:pos x="335" y="167"/>
                </a:cxn>
                <a:cxn ang="0">
                  <a:pos x="359" y="172"/>
                </a:cxn>
                <a:cxn ang="0">
                  <a:pos x="373" y="137"/>
                </a:cxn>
                <a:cxn ang="0">
                  <a:pos x="359" y="132"/>
                </a:cxn>
                <a:cxn ang="0">
                  <a:pos x="349" y="123"/>
                </a:cxn>
                <a:cxn ang="0">
                  <a:pos x="330" y="127"/>
                </a:cxn>
                <a:cxn ang="0">
                  <a:pos x="311" y="107"/>
                </a:cxn>
                <a:cxn ang="0">
                  <a:pos x="287" y="79"/>
                </a:cxn>
                <a:cxn ang="0">
                  <a:pos x="279" y="63"/>
                </a:cxn>
                <a:cxn ang="0">
                  <a:pos x="279" y="44"/>
                </a:cxn>
                <a:cxn ang="0">
                  <a:pos x="268" y="19"/>
                </a:cxn>
                <a:cxn ang="0">
                  <a:pos x="249" y="10"/>
                </a:cxn>
                <a:cxn ang="0">
                  <a:pos x="231" y="10"/>
                </a:cxn>
                <a:cxn ang="0">
                  <a:pos x="212" y="10"/>
                </a:cxn>
                <a:cxn ang="0">
                  <a:pos x="183" y="10"/>
                </a:cxn>
                <a:cxn ang="0">
                  <a:pos x="163" y="5"/>
                </a:cxn>
                <a:cxn ang="0">
                  <a:pos x="148" y="10"/>
                </a:cxn>
                <a:cxn ang="0">
                  <a:pos x="139" y="34"/>
                </a:cxn>
                <a:cxn ang="0">
                  <a:pos x="120" y="34"/>
                </a:cxn>
                <a:cxn ang="0">
                  <a:pos x="110" y="49"/>
                </a:cxn>
                <a:cxn ang="0">
                  <a:pos x="100" y="58"/>
                </a:cxn>
                <a:cxn ang="0">
                  <a:pos x="115" y="69"/>
                </a:cxn>
                <a:cxn ang="0">
                  <a:pos x="100" y="83"/>
                </a:cxn>
                <a:cxn ang="0">
                  <a:pos x="86" y="98"/>
                </a:cxn>
                <a:cxn ang="0">
                  <a:pos x="81" y="143"/>
                </a:cxn>
                <a:cxn ang="0">
                  <a:pos x="86" y="157"/>
                </a:cxn>
                <a:cxn ang="0">
                  <a:pos x="62" y="162"/>
                </a:cxn>
                <a:cxn ang="0">
                  <a:pos x="58" y="172"/>
                </a:cxn>
                <a:cxn ang="0">
                  <a:pos x="44" y="172"/>
                </a:cxn>
                <a:cxn ang="0">
                  <a:pos x="24" y="181"/>
                </a:cxn>
                <a:cxn ang="0">
                  <a:pos x="0" y="181"/>
                </a:cxn>
                <a:cxn ang="0">
                  <a:pos x="14" y="270"/>
                </a:cxn>
                <a:cxn ang="0">
                  <a:pos x="14" y="314"/>
                </a:cxn>
                <a:cxn ang="0">
                  <a:pos x="24" y="349"/>
                </a:cxn>
                <a:cxn ang="0">
                  <a:pos x="44" y="338"/>
                </a:cxn>
                <a:cxn ang="0">
                  <a:pos x="58" y="330"/>
                </a:cxn>
                <a:cxn ang="0">
                  <a:pos x="62" y="319"/>
                </a:cxn>
                <a:cxn ang="0">
                  <a:pos x="100" y="308"/>
                </a:cxn>
                <a:cxn ang="0">
                  <a:pos x="129" y="308"/>
                </a:cxn>
                <a:cxn ang="0">
                  <a:pos x="153" y="308"/>
                </a:cxn>
                <a:cxn ang="0">
                  <a:pos x="172" y="319"/>
                </a:cxn>
                <a:cxn ang="0">
                  <a:pos x="191" y="319"/>
                </a:cxn>
                <a:cxn ang="0">
                  <a:pos x="197" y="330"/>
                </a:cxn>
                <a:cxn ang="0">
                  <a:pos x="215" y="319"/>
                </a:cxn>
                <a:cxn ang="0">
                  <a:pos x="231" y="319"/>
                </a:cxn>
                <a:cxn ang="0">
                  <a:pos x="245" y="324"/>
                </a:cxn>
                <a:cxn ang="0">
                  <a:pos x="263" y="314"/>
                </a:cxn>
                <a:cxn ang="0">
                  <a:pos x="273" y="319"/>
                </a:cxn>
                <a:cxn ang="0">
                  <a:pos x="301" y="308"/>
                </a:cxn>
                <a:cxn ang="0">
                  <a:pos x="321" y="308"/>
                </a:cxn>
                <a:cxn ang="0">
                  <a:pos x="316" y="295"/>
                </a:cxn>
                <a:cxn ang="0">
                  <a:pos x="325" y="256"/>
                </a:cxn>
                <a:cxn ang="0">
                  <a:pos x="359" y="245"/>
                </a:cxn>
              </a:cxnLst>
              <a:rect l="0" t="0" r="r" b="b"/>
              <a:pathLst>
                <a:path w="374" h="350">
                  <a:moveTo>
                    <a:pt x="359" y="245"/>
                  </a:moveTo>
                  <a:lnTo>
                    <a:pt x="349" y="220"/>
                  </a:lnTo>
                  <a:lnTo>
                    <a:pt x="345" y="216"/>
                  </a:lnTo>
                  <a:lnTo>
                    <a:pt x="340" y="216"/>
                  </a:lnTo>
                  <a:lnTo>
                    <a:pt x="340" y="206"/>
                  </a:lnTo>
                  <a:lnTo>
                    <a:pt x="335" y="206"/>
                  </a:lnTo>
                  <a:lnTo>
                    <a:pt x="335" y="201"/>
                  </a:lnTo>
                  <a:lnTo>
                    <a:pt x="330" y="192"/>
                  </a:lnTo>
                  <a:lnTo>
                    <a:pt x="321" y="187"/>
                  </a:lnTo>
                  <a:lnTo>
                    <a:pt x="321" y="181"/>
                  </a:lnTo>
                  <a:lnTo>
                    <a:pt x="325" y="176"/>
                  </a:lnTo>
                  <a:lnTo>
                    <a:pt x="325" y="172"/>
                  </a:lnTo>
                  <a:lnTo>
                    <a:pt x="330" y="167"/>
                  </a:lnTo>
                  <a:lnTo>
                    <a:pt x="335" y="167"/>
                  </a:lnTo>
                  <a:lnTo>
                    <a:pt x="345" y="172"/>
                  </a:lnTo>
                  <a:lnTo>
                    <a:pt x="359" y="172"/>
                  </a:lnTo>
                  <a:lnTo>
                    <a:pt x="373" y="148"/>
                  </a:lnTo>
                  <a:lnTo>
                    <a:pt x="373" y="137"/>
                  </a:lnTo>
                  <a:lnTo>
                    <a:pt x="365" y="137"/>
                  </a:lnTo>
                  <a:lnTo>
                    <a:pt x="359" y="132"/>
                  </a:lnTo>
                  <a:lnTo>
                    <a:pt x="359" y="127"/>
                  </a:lnTo>
                  <a:lnTo>
                    <a:pt x="349" y="123"/>
                  </a:lnTo>
                  <a:lnTo>
                    <a:pt x="330" y="132"/>
                  </a:lnTo>
                  <a:lnTo>
                    <a:pt x="330" y="127"/>
                  </a:lnTo>
                  <a:lnTo>
                    <a:pt x="325" y="113"/>
                  </a:lnTo>
                  <a:lnTo>
                    <a:pt x="311" y="107"/>
                  </a:lnTo>
                  <a:lnTo>
                    <a:pt x="292" y="88"/>
                  </a:lnTo>
                  <a:lnTo>
                    <a:pt x="287" y="79"/>
                  </a:lnTo>
                  <a:lnTo>
                    <a:pt x="279" y="74"/>
                  </a:lnTo>
                  <a:lnTo>
                    <a:pt x="279" y="63"/>
                  </a:lnTo>
                  <a:lnTo>
                    <a:pt x="279" y="58"/>
                  </a:lnTo>
                  <a:lnTo>
                    <a:pt x="279" y="44"/>
                  </a:lnTo>
                  <a:lnTo>
                    <a:pt x="273" y="39"/>
                  </a:lnTo>
                  <a:lnTo>
                    <a:pt x="268" y="19"/>
                  </a:lnTo>
                  <a:lnTo>
                    <a:pt x="263" y="19"/>
                  </a:lnTo>
                  <a:lnTo>
                    <a:pt x="249" y="10"/>
                  </a:lnTo>
                  <a:lnTo>
                    <a:pt x="239" y="5"/>
                  </a:lnTo>
                  <a:lnTo>
                    <a:pt x="231" y="10"/>
                  </a:lnTo>
                  <a:lnTo>
                    <a:pt x="212" y="25"/>
                  </a:lnTo>
                  <a:lnTo>
                    <a:pt x="212" y="10"/>
                  </a:lnTo>
                  <a:lnTo>
                    <a:pt x="201" y="5"/>
                  </a:lnTo>
                  <a:lnTo>
                    <a:pt x="183" y="10"/>
                  </a:lnTo>
                  <a:lnTo>
                    <a:pt x="172" y="5"/>
                  </a:lnTo>
                  <a:lnTo>
                    <a:pt x="163" y="5"/>
                  </a:lnTo>
                  <a:lnTo>
                    <a:pt x="163" y="0"/>
                  </a:lnTo>
                  <a:lnTo>
                    <a:pt x="148" y="10"/>
                  </a:lnTo>
                  <a:lnTo>
                    <a:pt x="145" y="19"/>
                  </a:lnTo>
                  <a:lnTo>
                    <a:pt x="139" y="34"/>
                  </a:lnTo>
                  <a:lnTo>
                    <a:pt x="134" y="34"/>
                  </a:lnTo>
                  <a:lnTo>
                    <a:pt x="120" y="34"/>
                  </a:lnTo>
                  <a:lnTo>
                    <a:pt x="115" y="49"/>
                  </a:lnTo>
                  <a:lnTo>
                    <a:pt x="110" y="49"/>
                  </a:lnTo>
                  <a:lnTo>
                    <a:pt x="105" y="55"/>
                  </a:lnTo>
                  <a:lnTo>
                    <a:pt x="100" y="58"/>
                  </a:lnTo>
                  <a:lnTo>
                    <a:pt x="105" y="69"/>
                  </a:lnTo>
                  <a:lnTo>
                    <a:pt x="115" y="69"/>
                  </a:lnTo>
                  <a:lnTo>
                    <a:pt x="110" y="83"/>
                  </a:lnTo>
                  <a:lnTo>
                    <a:pt x="100" y="83"/>
                  </a:lnTo>
                  <a:lnTo>
                    <a:pt x="96" y="93"/>
                  </a:lnTo>
                  <a:lnTo>
                    <a:pt x="86" y="98"/>
                  </a:lnTo>
                  <a:lnTo>
                    <a:pt x="86" y="123"/>
                  </a:lnTo>
                  <a:lnTo>
                    <a:pt x="81" y="143"/>
                  </a:lnTo>
                  <a:lnTo>
                    <a:pt x="92" y="157"/>
                  </a:lnTo>
                  <a:lnTo>
                    <a:pt x="86" y="157"/>
                  </a:lnTo>
                  <a:lnTo>
                    <a:pt x="73" y="152"/>
                  </a:lnTo>
                  <a:lnTo>
                    <a:pt x="62" y="162"/>
                  </a:lnTo>
                  <a:lnTo>
                    <a:pt x="53" y="162"/>
                  </a:lnTo>
                  <a:lnTo>
                    <a:pt x="58" y="172"/>
                  </a:lnTo>
                  <a:lnTo>
                    <a:pt x="48" y="176"/>
                  </a:lnTo>
                  <a:lnTo>
                    <a:pt x="44" y="172"/>
                  </a:lnTo>
                  <a:lnTo>
                    <a:pt x="33" y="181"/>
                  </a:lnTo>
                  <a:lnTo>
                    <a:pt x="24" y="181"/>
                  </a:lnTo>
                  <a:lnTo>
                    <a:pt x="14" y="187"/>
                  </a:lnTo>
                  <a:lnTo>
                    <a:pt x="0" y="181"/>
                  </a:lnTo>
                  <a:lnTo>
                    <a:pt x="20" y="240"/>
                  </a:lnTo>
                  <a:lnTo>
                    <a:pt x="14" y="270"/>
                  </a:lnTo>
                  <a:lnTo>
                    <a:pt x="0" y="295"/>
                  </a:lnTo>
                  <a:lnTo>
                    <a:pt x="14" y="314"/>
                  </a:lnTo>
                  <a:lnTo>
                    <a:pt x="14" y="333"/>
                  </a:lnTo>
                  <a:lnTo>
                    <a:pt x="24" y="349"/>
                  </a:lnTo>
                  <a:lnTo>
                    <a:pt x="29" y="344"/>
                  </a:lnTo>
                  <a:lnTo>
                    <a:pt x="44" y="338"/>
                  </a:lnTo>
                  <a:lnTo>
                    <a:pt x="53" y="333"/>
                  </a:lnTo>
                  <a:lnTo>
                    <a:pt x="58" y="330"/>
                  </a:lnTo>
                  <a:lnTo>
                    <a:pt x="58" y="324"/>
                  </a:lnTo>
                  <a:lnTo>
                    <a:pt x="62" y="319"/>
                  </a:lnTo>
                  <a:lnTo>
                    <a:pt x="92" y="308"/>
                  </a:lnTo>
                  <a:lnTo>
                    <a:pt x="100" y="308"/>
                  </a:lnTo>
                  <a:lnTo>
                    <a:pt x="115" y="305"/>
                  </a:lnTo>
                  <a:lnTo>
                    <a:pt x="129" y="308"/>
                  </a:lnTo>
                  <a:lnTo>
                    <a:pt x="139" y="314"/>
                  </a:lnTo>
                  <a:lnTo>
                    <a:pt x="153" y="308"/>
                  </a:lnTo>
                  <a:lnTo>
                    <a:pt x="172" y="314"/>
                  </a:lnTo>
                  <a:lnTo>
                    <a:pt x="172" y="319"/>
                  </a:lnTo>
                  <a:lnTo>
                    <a:pt x="177" y="324"/>
                  </a:lnTo>
                  <a:lnTo>
                    <a:pt x="191" y="319"/>
                  </a:lnTo>
                  <a:lnTo>
                    <a:pt x="191" y="330"/>
                  </a:lnTo>
                  <a:lnTo>
                    <a:pt x="197" y="330"/>
                  </a:lnTo>
                  <a:lnTo>
                    <a:pt x="201" y="324"/>
                  </a:lnTo>
                  <a:lnTo>
                    <a:pt x="215" y="319"/>
                  </a:lnTo>
                  <a:lnTo>
                    <a:pt x="215" y="314"/>
                  </a:lnTo>
                  <a:lnTo>
                    <a:pt x="231" y="319"/>
                  </a:lnTo>
                  <a:lnTo>
                    <a:pt x="234" y="314"/>
                  </a:lnTo>
                  <a:lnTo>
                    <a:pt x="245" y="324"/>
                  </a:lnTo>
                  <a:lnTo>
                    <a:pt x="254" y="305"/>
                  </a:lnTo>
                  <a:lnTo>
                    <a:pt x="263" y="314"/>
                  </a:lnTo>
                  <a:lnTo>
                    <a:pt x="268" y="319"/>
                  </a:lnTo>
                  <a:lnTo>
                    <a:pt x="273" y="319"/>
                  </a:lnTo>
                  <a:lnTo>
                    <a:pt x="279" y="314"/>
                  </a:lnTo>
                  <a:lnTo>
                    <a:pt x="301" y="308"/>
                  </a:lnTo>
                  <a:lnTo>
                    <a:pt x="316" y="314"/>
                  </a:lnTo>
                  <a:lnTo>
                    <a:pt x="321" y="308"/>
                  </a:lnTo>
                  <a:lnTo>
                    <a:pt x="321" y="305"/>
                  </a:lnTo>
                  <a:lnTo>
                    <a:pt x="316" y="295"/>
                  </a:lnTo>
                  <a:lnTo>
                    <a:pt x="316" y="275"/>
                  </a:lnTo>
                  <a:lnTo>
                    <a:pt x="325" y="256"/>
                  </a:lnTo>
                  <a:lnTo>
                    <a:pt x="345" y="245"/>
                  </a:lnTo>
                  <a:lnTo>
                    <a:pt x="359" y="245"/>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23" name="Freeform 860"/>
            <p:cNvSpPr>
              <a:spLocks noChangeAspect="1"/>
            </p:cNvSpPr>
            <p:nvPr/>
          </p:nvSpPr>
          <p:spPr bwMode="auto">
            <a:xfrm>
              <a:off x="1774" y="1190"/>
              <a:ext cx="161" cy="140"/>
            </a:xfrm>
            <a:custGeom>
              <a:avLst/>
              <a:gdLst/>
              <a:ahLst/>
              <a:cxnLst>
                <a:cxn ang="0">
                  <a:pos x="349" y="220"/>
                </a:cxn>
                <a:cxn ang="0">
                  <a:pos x="340" y="216"/>
                </a:cxn>
                <a:cxn ang="0">
                  <a:pos x="335" y="206"/>
                </a:cxn>
                <a:cxn ang="0">
                  <a:pos x="330" y="192"/>
                </a:cxn>
                <a:cxn ang="0">
                  <a:pos x="321" y="181"/>
                </a:cxn>
                <a:cxn ang="0">
                  <a:pos x="325" y="172"/>
                </a:cxn>
                <a:cxn ang="0">
                  <a:pos x="335" y="167"/>
                </a:cxn>
                <a:cxn ang="0">
                  <a:pos x="359" y="172"/>
                </a:cxn>
                <a:cxn ang="0">
                  <a:pos x="373" y="137"/>
                </a:cxn>
                <a:cxn ang="0">
                  <a:pos x="359" y="132"/>
                </a:cxn>
                <a:cxn ang="0">
                  <a:pos x="349" y="123"/>
                </a:cxn>
                <a:cxn ang="0">
                  <a:pos x="330" y="127"/>
                </a:cxn>
                <a:cxn ang="0">
                  <a:pos x="311" y="107"/>
                </a:cxn>
                <a:cxn ang="0">
                  <a:pos x="287" y="79"/>
                </a:cxn>
                <a:cxn ang="0">
                  <a:pos x="279" y="63"/>
                </a:cxn>
                <a:cxn ang="0">
                  <a:pos x="279" y="44"/>
                </a:cxn>
                <a:cxn ang="0">
                  <a:pos x="268" y="19"/>
                </a:cxn>
                <a:cxn ang="0">
                  <a:pos x="249" y="10"/>
                </a:cxn>
                <a:cxn ang="0">
                  <a:pos x="231" y="10"/>
                </a:cxn>
                <a:cxn ang="0">
                  <a:pos x="212" y="10"/>
                </a:cxn>
                <a:cxn ang="0">
                  <a:pos x="183" y="10"/>
                </a:cxn>
                <a:cxn ang="0">
                  <a:pos x="163" y="5"/>
                </a:cxn>
                <a:cxn ang="0">
                  <a:pos x="148" y="10"/>
                </a:cxn>
                <a:cxn ang="0">
                  <a:pos x="139" y="34"/>
                </a:cxn>
                <a:cxn ang="0">
                  <a:pos x="120" y="34"/>
                </a:cxn>
                <a:cxn ang="0">
                  <a:pos x="110" y="49"/>
                </a:cxn>
                <a:cxn ang="0">
                  <a:pos x="100" y="58"/>
                </a:cxn>
                <a:cxn ang="0">
                  <a:pos x="115" y="69"/>
                </a:cxn>
                <a:cxn ang="0">
                  <a:pos x="100" y="83"/>
                </a:cxn>
                <a:cxn ang="0">
                  <a:pos x="86" y="98"/>
                </a:cxn>
                <a:cxn ang="0">
                  <a:pos x="81" y="143"/>
                </a:cxn>
                <a:cxn ang="0">
                  <a:pos x="86" y="157"/>
                </a:cxn>
                <a:cxn ang="0">
                  <a:pos x="62" y="162"/>
                </a:cxn>
                <a:cxn ang="0">
                  <a:pos x="58" y="172"/>
                </a:cxn>
                <a:cxn ang="0">
                  <a:pos x="44" y="172"/>
                </a:cxn>
                <a:cxn ang="0">
                  <a:pos x="24" y="181"/>
                </a:cxn>
                <a:cxn ang="0">
                  <a:pos x="0" y="181"/>
                </a:cxn>
                <a:cxn ang="0">
                  <a:pos x="14" y="270"/>
                </a:cxn>
                <a:cxn ang="0">
                  <a:pos x="14" y="314"/>
                </a:cxn>
                <a:cxn ang="0">
                  <a:pos x="24" y="349"/>
                </a:cxn>
                <a:cxn ang="0">
                  <a:pos x="44" y="338"/>
                </a:cxn>
                <a:cxn ang="0">
                  <a:pos x="58" y="330"/>
                </a:cxn>
                <a:cxn ang="0">
                  <a:pos x="62" y="319"/>
                </a:cxn>
                <a:cxn ang="0">
                  <a:pos x="100" y="308"/>
                </a:cxn>
                <a:cxn ang="0">
                  <a:pos x="129" y="308"/>
                </a:cxn>
                <a:cxn ang="0">
                  <a:pos x="153" y="308"/>
                </a:cxn>
                <a:cxn ang="0">
                  <a:pos x="172" y="319"/>
                </a:cxn>
                <a:cxn ang="0">
                  <a:pos x="191" y="319"/>
                </a:cxn>
                <a:cxn ang="0">
                  <a:pos x="197" y="330"/>
                </a:cxn>
                <a:cxn ang="0">
                  <a:pos x="215" y="319"/>
                </a:cxn>
                <a:cxn ang="0">
                  <a:pos x="231" y="319"/>
                </a:cxn>
                <a:cxn ang="0">
                  <a:pos x="245" y="324"/>
                </a:cxn>
                <a:cxn ang="0">
                  <a:pos x="263" y="314"/>
                </a:cxn>
                <a:cxn ang="0">
                  <a:pos x="273" y="319"/>
                </a:cxn>
                <a:cxn ang="0">
                  <a:pos x="301" y="308"/>
                </a:cxn>
                <a:cxn ang="0">
                  <a:pos x="321" y="308"/>
                </a:cxn>
                <a:cxn ang="0">
                  <a:pos x="316" y="295"/>
                </a:cxn>
                <a:cxn ang="0">
                  <a:pos x="325" y="256"/>
                </a:cxn>
                <a:cxn ang="0">
                  <a:pos x="359" y="245"/>
                </a:cxn>
              </a:cxnLst>
              <a:rect l="0" t="0" r="r" b="b"/>
              <a:pathLst>
                <a:path w="374" h="350">
                  <a:moveTo>
                    <a:pt x="359" y="245"/>
                  </a:moveTo>
                  <a:lnTo>
                    <a:pt x="349" y="220"/>
                  </a:lnTo>
                  <a:lnTo>
                    <a:pt x="345" y="216"/>
                  </a:lnTo>
                  <a:lnTo>
                    <a:pt x="340" y="216"/>
                  </a:lnTo>
                  <a:lnTo>
                    <a:pt x="340" y="206"/>
                  </a:lnTo>
                  <a:lnTo>
                    <a:pt x="335" y="206"/>
                  </a:lnTo>
                  <a:lnTo>
                    <a:pt x="335" y="201"/>
                  </a:lnTo>
                  <a:lnTo>
                    <a:pt x="330" y="192"/>
                  </a:lnTo>
                  <a:lnTo>
                    <a:pt x="321" y="187"/>
                  </a:lnTo>
                  <a:lnTo>
                    <a:pt x="321" y="181"/>
                  </a:lnTo>
                  <a:lnTo>
                    <a:pt x="325" y="176"/>
                  </a:lnTo>
                  <a:lnTo>
                    <a:pt x="325" y="172"/>
                  </a:lnTo>
                  <a:lnTo>
                    <a:pt x="330" y="167"/>
                  </a:lnTo>
                  <a:lnTo>
                    <a:pt x="335" y="167"/>
                  </a:lnTo>
                  <a:lnTo>
                    <a:pt x="345" y="172"/>
                  </a:lnTo>
                  <a:lnTo>
                    <a:pt x="359" y="172"/>
                  </a:lnTo>
                  <a:lnTo>
                    <a:pt x="373" y="148"/>
                  </a:lnTo>
                  <a:lnTo>
                    <a:pt x="373" y="137"/>
                  </a:lnTo>
                  <a:lnTo>
                    <a:pt x="365" y="137"/>
                  </a:lnTo>
                  <a:lnTo>
                    <a:pt x="359" y="132"/>
                  </a:lnTo>
                  <a:lnTo>
                    <a:pt x="359" y="127"/>
                  </a:lnTo>
                  <a:lnTo>
                    <a:pt x="349" y="123"/>
                  </a:lnTo>
                  <a:lnTo>
                    <a:pt x="330" y="132"/>
                  </a:lnTo>
                  <a:lnTo>
                    <a:pt x="330" y="127"/>
                  </a:lnTo>
                  <a:lnTo>
                    <a:pt x="325" y="113"/>
                  </a:lnTo>
                  <a:lnTo>
                    <a:pt x="311" y="107"/>
                  </a:lnTo>
                  <a:lnTo>
                    <a:pt x="292" y="88"/>
                  </a:lnTo>
                  <a:lnTo>
                    <a:pt x="287" y="79"/>
                  </a:lnTo>
                  <a:lnTo>
                    <a:pt x="279" y="74"/>
                  </a:lnTo>
                  <a:lnTo>
                    <a:pt x="279" y="63"/>
                  </a:lnTo>
                  <a:lnTo>
                    <a:pt x="279" y="58"/>
                  </a:lnTo>
                  <a:lnTo>
                    <a:pt x="279" y="44"/>
                  </a:lnTo>
                  <a:lnTo>
                    <a:pt x="273" y="39"/>
                  </a:lnTo>
                  <a:lnTo>
                    <a:pt x="268" y="19"/>
                  </a:lnTo>
                  <a:lnTo>
                    <a:pt x="263" y="19"/>
                  </a:lnTo>
                  <a:lnTo>
                    <a:pt x="249" y="10"/>
                  </a:lnTo>
                  <a:lnTo>
                    <a:pt x="239" y="5"/>
                  </a:lnTo>
                  <a:lnTo>
                    <a:pt x="231" y="10"/>
                  </a:lnTo>
                  <a:lnTo>
                    <a:pt x="212" y="25"/>
                  </a:lnTo>
                  <a:lnTo>
                    <a:pt x="212" y="10"/>
                  </a:lnTo>
                  <a:lnTo>
                    <a:pt x="201" y="5"/>
                  </a:lnTo>
                  <a:lnTo>
                    <a:pt x="183" y="10"/>
                  </a:lnTo>
                  <a:lnTo>
                    <a:pt x="172" y="5"/>
                  </a:lnTo>
                  <a:lnTo>
                    <a:pt x="163" y="5"/>
                  </a:lnTo>
                  <a:lnTo>
                    <a:pt x="163" y="0"/>
                  </a:lnTo>
                  <a:lnTo>
                    <a:pt x="148" y="10"/>
                  </a:lnTo>
                  <a:lnTo>
                    <a:pt x="145" y="19"/>
                  </a:lnTo>
                  <a:lnTo>
                    <a:pt x="139" y="34"/>
                  </a:lnTo>
                  <a:lnTo>
                    <a:pt x="134" y="34"/>
                  </a:lnTo>
                  <a:lnTo>
                    <a:pt x="120" y="34"/>
                  </a:lnTo>
                  <a:lnTo>
                    <a:pt x="115" y="49"/>
                  </a:lnTo>
                  <a:lnTo>
                    <a:pt x="110" y="49"/>
                  </a:lnTo>
                  <a:lnTo>
                    <a:pt x="105" y="55"/>
                  </a:lnTo>
                  <a:lnTo>
                    <a:pt x="100" y="58"/>
                  </a:lnTo>
                  <a:lnTo>
                    <a:pt x="105" y="69"/>
                  </a:lnTo>
                  <a:lnTo>
                    <a:pt x="115" y="69"/>
                  </a:lnTo>
                  <a:lnTo>
                    <a:pt x="110" y="83"/>
                  </a:lnTo>
                  <a:lnTo>
                    <a:pt x="100" y="83"/>
                  </a:lnTo>
                  <a:lnTo>
                    <a:pt x="96" y="93"/>
                  </a:lnTo>
                  <a:lnTo>
                    <a:pt x="86" y="98"/>
                  </a:lnTo>
                  <a:lnTo>
                    <a:pt x="86" y="123"/>
                  </a:lnTo>
                  <a:lnTo>
                    <a:pt x="81" y="143"/>
                  </a:lnTo>
                  <a:lnTo>
                    <a:pt x="92" y="157"/>
                  </a:lnTo>
                  <a:lnTo>
                    <a:pt x="86" y="157"/>
                  </a:lnTo>
                  <a:lnTo>
                    <a:pt x="73" y="152"/>
                  </a:lnTo>
                  <a:lnTo>
                    <a:pt x="62" y="162"/>
                  </a:lnTo>
                  <a:lnTo>
                    <a:pt x="53" y="162"/>
                  </a:lnTo>
                  <a:lnTo>
                    <a:pt x="58" y="172"/>
                  </a:lnTo>
                  <a:lnTo>
                    <a:pt x="48" y="176"/>
                  </a:lnTo>
                  <a:lnTo>
                    <a:pt x="44" y="172"/>
                  </a:lnTo>
                  <a:lnTo>
                    <a:pt x="33" y="181"/>
                  </a:lnTo>
                  <a:lnTo>
                    <a:pt x="24" y="181"/>
                  </a:lnTo>
                  <a:lnTo>
                    <a:pt x="14" y="187"/>
                  </a:lnTo>
                  <a:lnTo>
                    <a:pt x="0" y="181"/>
                  </a:lnTo>
                  <a:lnTo>
                    <a:pt x="20" y="240"/>
                  </a:lnTo>
                  <a:lnTo>
                    <a:pt x="14" y="270"/>
                  </a:lnTo>
                  <a:lnTo>
                    <a:pt x="0" y="295"/>
                  </a:lnTo>
                  <a:lnTo>
                    <a:pt x="14" y="314"/>
                  </a:lnTo>
                  <a:lnTo>
                    <a:pt x="14" y="333"/>
                  </a:lnTo>
                  <a:lnTo>
                    <a:pt x="24" y="349"/>
                  </a:lnTo>
                  <a:lnTo>
                    <a:pt x="29" y="344"/>
                  </a:lnTo>
                  <a:lnTo>
                    <a:pt x="44" y="338"/>
                  </a:lnTo>
                  <a:lnTo>
                    <a:pt x="53" y="333"/>
                  </a:lnTo>
                  <a:lnTo>
                    <a:pt x="58" y="330"/>
                  </a:lnTo>
                  <a:lnTo>
                    <a:pt x="58" y="324"/>
                  </a:lnTo>
                  <a:lnTo>
                    <a:pt x="62" y="319"/>
                  </a:lnTo>
                  <a:lnTo>
                    <a:pt x="92" y="308"/>
                  </a:lnTo>
                  <a:lnTo>
                    <a:pt x="100" y="308"/>
                  </a:lnTo>
                  <a:lnTo>
                    <a:pt x="115" y="305"/>
                  </a:lnTo>
                  <a:lnTo>
                    <a:pt x="129" y="308"/>
                  </a:lnTo>
                  <a:lnTo>
                    <a:pt x="139" y="314"/>
                  </a:lnTo>
                  <a:lnTo>
                    <a:pt x="153" y="308"/>
                  </a:lnTo>
                  <a:lnTo>
                    <a:pt x="172" y="314"/>
                  </a:lnTo>
                  <a:lnTo>
                    <a:pt x="172" y="319"/>
                  </a:lnTo>
                  <a:lnTo>
                    <a:pt x="177" y="324"/>
                  </a:lnTo>
                  <a:lnTo>
                    <a:pt x="191" y="319"/>
                  </a:lnTo>
                  <a:lnTo>
                    <a:pt x="191" y="330"/>
                  </a:lnTo>
                  <a:lnTo>
                    <a:pt x="197" y="330"/>
                  </a:lnTo>
                  <a:lnTo>
                    <a:pt x="201" y="324"/>
                  </a:lnTo>
                  <a:lnTo>
                    <a:pt x="215" y="319"/>
                  </a:lnTo>
                  <a:lnTo>
                    <a:pt x="215" y="314"/>
                  </a:lnTo>
                  <a:lnTo>
                    <a:pt x="231" y="319"/>
                  </a:lnTo>
                  <a:lnTo>
                    <a:pt x="234" y="314"/>
                  </a:lnTo>
                  <a:lnTo>
                    <a:pt x="245" y="324"/>
                  </a:lnTo>
                  <a:lnTo>
                    <a:pt x="254" y="305"/>
                  </a:lnTo>
                  <a:lnTo>
                    <a:pt x="263" y="314"/>
                  </a:lnTo>
                  <a:lnTo>
                    <a:pt x="268" y="319"/>
                  </a:lnTo>
                  <a:lnTo>
                    <a:pt x="273" y="319"/>
                  </a:lnTo>
                  <a:lnTo>
                    <a:pt x="279" y="314"/>
                  </a:lnTo>
                  <a:lnTo>
                    <a:pt x="301" y="308"/>
                  </a:lnTo>
                  <a:lnTo>
                    <a:pt x="316" y="314"/>
                  </a:lnTo>
                  <a:lnTo>
                    <a:pt x="321" y="308"/>
                  </a:lnTo>
                  <a:lnTo>
                    <a:pt x="321" y="305"/>
                  </a:lnTo>
                  <a:lnTo>
                    <a:pt x="316" y="295"/>
                  </a:lnTo>
                  <a:lnTo>
                    <a:pt x="316" y="275"/>
                  </a:lnTo>
                  <a:lnTo>
                    <a:pt x="325" y="256"/>
                  </a:lnTo>
                  <a:lnTo>
                    <a:pt x="345" y="245"/>
                  </a:lnTo>
                  <a:lnTo>
                    <a:pt x="359" y="245"/>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4" name="Freeform 861"/>
            <p:cNvSpPr>
              <a:spLocks noChangeAspect="1"/>
            </p:cNvSpPr>
            <p:nvPr/>
          </p:nvSpPr>
          <p:spPr bwMode="auto">
            <a:xfrm>
              <a:off x="1158" y="806"/>
              <a:ext cx="125" cy="99"/>
            </a:xfrm>
            <a:custGeom>
              <a:avLst/>
              <a:gdLst/>
              <a:ahLst/>
              <a:cxnLst>
                <a:cxn ang="0">
                  <a:pos x="19" y="29"/>
                </a:cxn>
                <a:cxn ang="0">
                  <a:pos x="33" y="49"/>
                </a:cxn>
                <a:cxn ang="0">
                  <a:pos x="62" y="49"/>
                </a:cxn>
                <a:cxn ang="0">
                  <a:pos x="71" y="68"/>
                </a:cxn>
                <a:cxn ang="0">
                  <a:pos x="38" y="77"/>
                </a:cxn>
                <a:cxn ang="0">
                  <a:pos x="0" y="82"/>
                </a:cxn>
                <a:cxn ang="0">
                  <a:pos x="33" y="102"/>
                </a:cxn>
                <a:cxn ang="0">
                  <a:pos x="33" y="142"/>
                </a:cxn>
                <a:cxn ang="0">
                  <a:pos x="0" y="156"/>
                </a:cxn>
                <a:cxn ang="0">
                  <a:pos x="43" y="181"/>
                </a:cxn>
                <a:cxn ang="0">
                  <a:pos x="62" y="211"/>
                </a:cxn>
                <a:cxn ang="0">
                  <a:pos x="89" y="239"/>
                </a:cxn>
                <a:cxn ang="0">
                  <a:pos x="129" y="234"/>
                </a:cxn>
                <a:cxn ang="0">
                  <a:pos x="157" y="244"/>
                </a:cxn>
                <a:cxn ang="0">
                  <a:pos x="191" y="234"/>
                </a:cxn>
                <a:cxn ang="0">
                  <a:pos x="234" y="234"/>
                </a:cxn>
                <a:cxn ang="0">
                  <a:pos x="272" y="214"/>
                </a:cxn>
                <a:cxn ang="0">
                  <a:pos x="287" y="176"/>
                </a:cxn>
                <a:cxn ang="0">
                  <a:pos x="268" y="151"/>
                </a:cxn>
                <a:cxn ang="0">
                  <a:pos x="282" y="113"/>
                </a:cxn>
                <a:cxn ang="0">
                  <a:pos x="258" y="107"/>
                </a:cxn>
                <a:cxn ang="0">
                  <a:pos x="249" y="82"/>
                </a:cxn>
                <a:cxn ang="0">
                  <a:pos x="225" y="97"/>
                </a:cxn>
                <a:cxn ang="0">
                  <a:pos x="201" y="97"/>
                </a:cxn>
                <a:cxn ang="0">
                  <a:pos x="191" y="77"/>
                </a:cxn>
                <a:cxn ang="0">
                  <a:pos x="162" y="68"/>
                </a:cxn>
                <a:cxn ang="0">
                  <a:pos x="143" y="77"/>
                </a:cxn>
                <a:cxn ang="0">
                  <a:pos x="138" y="58"/>
                </a:cxn>
                <a:cxn ang="0">
                  <a:pos x="119" y="88"/>
                </a:cxn>
                <a:cxn ang="0">
                  <a:pos x="86" y="77"/>
                </a:cxn>
                <a:cxn ang="0">
                  <a:pos x="105" y="44"/>
                </a:cxn>
                <a:cxn ang="0">
                  <a:pos x="95" y="14"/>
                </a:cxn>
                <a:cxn ang="0">
                  <a:pos x="81" y="0"/>
                </a:cxn>
                <a:cxn ang="0">
                  <a:pos x="75" y="14"/>
                </a:cxn>
                <a:cxn ang="0">
                  <a:pos x="57" y="5"/>
                </a:cxn>
                <a:cxn ang="0">
                  <a:pos x="43" y="19"/>
                </a:cxn>
                <a:cxn ang="0">
                  <a:pos x="19" y="29"/>
                </a:cxn>
              </a:cxnLst>
              <a:rect l="0" t="0" r="r" b="b"/>
              <a:pathLst>
                <a:path w="288" h="245">
                  <a:moveTo>
                    <a:pt x="19" y="29"/>
                  </a:moveTo>
                  <a:lnTo>
                    <a:pt x="33" y="49"/>
                  </a:lnTo>
                  <a:lnTo>
                    <a:pt x="62" y="49"/>
                  </a:lnTo>
                  <a:lnTo>
                    <a:pt x="71" y="68"/>
                  </a:lnTo>
                  <a:lnTo>
                    <a:pt x="38" y="77"/>
                  </a:lnTo>
                  <a:lnTo>
                    <a:pt x="0" y="82"/>
                  </a:lnTo>
                  <a:lnTo>
                    <a:pt x="33" y="102"/>
                  </a:lnTo>
                  <a:lnTo>
                    <a:pt x="33" y="142"/>
                  </a:lnTo>
                  <a:lnTo>
                    <a:pt x="0" y="156"/>
                  </a:lnTo>
                  <a:lnTo>
                    <a:pt x="43" y="181"/>
                  </a:lnTo>
                  <a:lnTo>
                    <a:pt x="62" y="211"/>
                  </a:lnTo>
                  <a:lnTo>
                    <a:pt x="89" y="239"/>
                  </a:lnTo>
                  <a:lnTo>
                    <a:pt x="129" y="234"/>
                  </a:lnTo>
                  <a:lnTo>
                    <a:pt x="157" y="244"/>
                  </a:lnTo>
                  <a:lnTo>
                    <a:pt x="191" y="234"/>
                  </a:lnTo>
                  <a:lnTo>
                    <a:pt x="234" y="234"/>
                  </a:lnTo>
                  <a:lnTo>
                    <a:pt x="272" y="214"/>
                  </a:lnTo>
                  <a:lnTo>
                    <a:pt x="287" y="176"/>
                  </a:lnTo>
                  <a:lnTo>
                    <a:pt x="268" y="151"/>
                  </a:lnTo>
                  <a:lnTo>
                    <a:pt x="282" y="113"/>
                  </a:lnTo>
                  <a:lnTo>
                    <a:pt x="258" y="107"/>
                  </a:lnTo>
                  <a:lnTo>
                    <a:pt x="249" y="82"/>
                  </a:lnTo>
                  <a:lnTo>
                    <a:pt x="225" y="97"/>
                  </a:lnTo>
                  <a:lnTo>
                    <a:pt x="201" y="97"/>
                  </a:lnTo>
                  <a:lnTo>
                    <a:pt x="191" y="77"/>
                  </a:lnTo>
                  <a:lnTo>
                    <a:pt x="162" y="68"/>
                  </a:lnTo>
                  <a:lnTo>
                    <a:pt x="143" y="77"/>
                  </a:lnTo>
                  <a:lnTo>
                    <a:pt x="138" y="58"/>
                  </a:lnTo>
                  <a:lnTo>
                    <a:pt x="119" y="88"/>
                  </a:lnTo>
                  <a:lnTo>
                    <a:pt x="86" y="77"/>
                  </a:lnTo>
                  <a:lnTo>
                    <a:pt x="105" y="44"/>
                  </a:lnTo>
                  <a:lnTo>
                    <a:pt x="95" y="14"/>
                  </a:lnTo>
                  <a:lnTo>
                    <a:pt x="81" y="0"/>
                  </a:lnTo>
                  <a:lnTo>
                    <a:pt x="75" y="14"/>
                  </a:lnTo>
                  <a:lnTo>
                    <a:pt x="57" y="5"/>
                  </a:lnTo>
                  <a:lnTo>
                    <a:pt x="43" y="19"/>
                  </a:lnTo>
                  <a:lnTo>
                    <a:pt x="19" y="29"/>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25" name="Freeform 862"/>
            <p:cNvSpPr>
              <a:spLocks noChangeAspect="1"/>
            </p:cNvSpPr>
            <p:nvPr/>
          </p:nvSpPr>
          <p:spPr bwMode="auto">
            <a:xfrm>
              <a:off x="1158" y="806"/>
              <a:ext cx="125" cy="99"/>
            </a:xfrm>
            <a:custGeom>
              <a:avLst/>
              <a:gdLst/>
              <a:ahLst/>
              <a:cxnLst>
                <a:cxn ang="0">
                  <a:pos x="19" y="29"/>
                </a:cxn>
                <a:cxn ang="0">
                  <a:pos x="33" y="49"/>
                </a:cxn>
                <a:cxn ang="0">
                  <a:pos x="62" y="49"/>
                </a:cxn>
                <a:cxn ang="0">
                  <a:pos x="71" y="68"/>
                </a:cxn>
                <a:cxn ang="0">
                  <a:pos x="38" y="77"/>
                </a:cxn>
                <a:cxn ang="0">
                  <a:pos x="0" y="82"/>
                </a:cxn>
                <a:cxn ang="0">
                  <a:pos x="33" y="102"/>
                </a:cxn>
                <a:cxn ang="0">
                  <a:pos x="33" y="142"/>
                </a:cxn>
                <a:cxn ang="0">
                  <a:pos x="0" y="156"/>
                </a:cxn>
                <a:cxn ang="0">
                  <a:pos x="43" y="181"/>
                </a:cxn>
                <a:cxn ang="0">
                  <a:pos x="62" y="211"/>
                </a:cxn>
                <a:cxn ang="0">
                  <a:pos x="89" y="239"/>
                </a:cxn>
                <a:cxn ang="0">
                  <a:pos x="129" y="234"/>
                </a:cxn>
                <a:cxn ang="0">
                  <a:pos x="157" y="244"/>
                </a:cxn>
                <a:cxn ang="0">
                  <a:pos x="191" y="234"/>
                </a:cxn>
                <a:cxn ang="0">
                  <a:pos x="234" y="234"/>
                </a:cxn>
                <a:cxn ang="0">
                  <a:pos x="272" y="214"/>
                </a:cxn>
                <a:cxn ang="0">
                  <a:pos x="287" y="176"/>
                </a:cxn>
                <a:cxn ang="0">
                  <a:pos x="268" y="151"/>
                </a:cxn>
                <a:cxn ang="0">
                  <a:pos x="282" y="113"/>
                </a:cxn>
                <a:cxn ang="0">
                  <a:pos x="258" y="107"/>
                </a:cxn>
                <a:cxn ang="0">
                  <a:pos x="249" y="82"/>
                </a:cxn>
                <a:cxn ang="0">
                  <a:pos x="225" y="97"/>
                </a:cxn>
                <a:cxn ang="0">
                  <a:pos x="201" y="97"/>
                </a:cxn>
                <a:cxn ang="0">
                  <a:pos x="191" y="77"/>
                </a:cxn>
                <a:cxn ang="0">
                  <a:pos x="162" y="68"/>
                </a:cxn>
                <a:cxn ang="0">
                  <a:pos x="143" y="77"/>
                </a:cxn>
                <a:cxn ang="0">
                  <a:pos x="138" y="58"/>
                </a:cxn>
                <a:cxn ang="0">
                  <a:pos x="119" y="88"/>
                </a:cxn>
                <a:cxn ang="0">
                  <a:pos x="86" y="77"/>
                </a:cxn>
                <a:cxn ang="0">
                  <a:pos x="105" y="44"/>
                </a:cxn>
                <a:cxn ang="0">
                  <a:pos x="95" y="14"/>
                </a:cxn>
                <a:cxn ang="0">
                  <a:pos x="81" y="0"/>
                </a:cxn>
                <a:cxn ang="0">
                  <a:pos x="75" y="14"/>
                </a:cxn>
                <a:cxn ang="0">
                  <a:pos x="57" y="5"/>
                </a:cxn>
                <a:cxn ang="0">
                  <a:pos x="43" y="19"/>
                </a:cxn>
                <a:cxn ang="0">
                  <a:pos x="19" y="29"/>
                </a:cxn>
              </a:cxnLst>
              <a:rect l="0" t="0" r="r" b="b"/>
              <a:pathLst>
                <a:path w="288" h="245">
                  <a:moveTo>
                    <a:pt x="19" y="29"/>
                  </a:moveTo>
                  <a:lnTo>
                    <a:pt x="33" y="49"/>
                  </a:lnTo>
                  <a:lnTo>
                    <a:pt x="62" y="49"/>
                  </a:lnTo>
                  <a:lnTo>
                    <a:pt x="71" y="68"/>
                  </a:lnTo>
                  <a:lnTo>
                    <a:pt x="38" y="77"/>
                  </a:lnTo>
                  <a:lnTo>
                    <a:pt x="0" y="82"/>
                  </a:lnTo>
                  <a:lnTo>
                    <a:pt x="33" y="102"/>
                  </a:lnTo>
                  <a:lnTo>
                    <a:pt x="33" y="142"/>
                  </a:lnTo>
                  <a:lnTo>
                    <a:pt x="0" y="156"/>
                  </a:lnTo>
                  <a:lnTo>
                    <a:pt x="43" y="181"/>
                  </a:lnTo>
                  <a:lnTo>
                    <a:pt x="62" y="211"/>
                  </a:lnTo>
                  <a:lnTo>
                    <a:pt x="89" y="239"/>
                  </a:lnTo>
                  <a:lnTo>
                    <a:pt x="129" y="234"/>
                  </a:lnTo>
                  <a:lnTo>
                    <a:pt x="157" y="244"/>
                  </a:lnTo>
                  <a:lnTo>
                    <a:pt x="191" y="234"/>
                  </a:lnTo>
                  <a:lnTo>
                    <a:pt x="234" y="234"/>
                  </a:lnTo>
                  <a:lnTo>
                    <a:pt x="272" y="214"/>
                  </a:lnTo>
                  <a:lnTo>
                    <a:pt x="287" y="176"/>
                  </a:lnTo>
                  <a:lnTo>
                    <a:pt x="268" y="151"/>
                  </a:lnTo>
                  <a:lnTo>
                    <a:pt x="282" y="113"/>
                  </a:lnTo>
                  <a:lnTo>
                    <a:pt x="258" y="107"/>
                  </a:lnTo>
                  <a:lnTo>
                    <a:pt x="249" y="82"/>
                  </a:lnTo>
                  <a:lnTo>
                    <a:pt x="225" y="97"/>
                  </a:lnTo>
                  <a:lnTo>
                    <a:pt x="201" y="97"/>
                  </a:lnTo>
                  <a:lnTo>
                    <a:pt x="191" y="77"/>
                  </a:lnTo>
                  <a:lnTo>
                    <a:pt x="162" y="68"/>
                  </a:lnTo>
                  <a:lnTo>
                    <a:pt x="143" y="77"/>
                  </a:lnTo>
                  <a:lnTo>
                    <a:pt x="138" y="58"/>
                  </a:lnTo>
                  <a:lnTo>
                    <a:pt x="119" y="88"/>
                  </a:lnTo>
                  <a:lnTo>
                    <a:pt x="86" y="77"/>
                  </a:lnTo>
                  <a:lnTo>
                    <a:pt x="105" y="44"/>
                  </a:lnTo>
                  <a:lnTo>
                    <a:pt x="95" y="14"/>
                  </a:lnTo>
                  <a:lnTo>
                    <a:pt x="81" y="0"/>
                  </a:lnTo>
                  <a:lnTo>
                    <a:pt x="75" y="14"/>
                  </a:lnTo>
                  <a:lnTo>
                    <a:pt x="57" y="5"/>
                  </a:lnTo>
                  <a:lnTo>
                    <a:pt x="43" y="19"/>
                  </a:lnTo>
                  <a:lnTo>
                    <a:pt x="19" y="29"/>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6" name="Freeform 863"/>
            <p:cNvSpPr>
              <a:spLocks noChangeAspect="1"/>
            </p:cNvSpPr>
            <p:nvPr/>
          </p:nvSpPr>
          <p:spPr bwMode="auto">
            <a:xfrm>
              <a:off x="1676" y="1154"/>
              <a:ext cx="17" cy="26"/>
            </a:xfrm>
            <a:custGeom>
              <a:avLst/>
              <a:gdLst/>
              <a:ahLst/>
              <a:cxnLst>
                <a:cxn ang="0">
                  <a:pos x="0" y="34"/>
                </a:cxn>
                <a:cxn ang="0">
                  <a:pos x="5" y="64"/>
                </a:cxn>
                <a:cxn ang="0">
                  <a:pos x="25" y="49"/>
                </a:cxn>
                <a:cxn ang="0">
                  <a:pos x="25" y="19"/>
                </a:cxn>
                <a:cxn ang="0">
                  <a:pos x="39" y="0"/>
                </a:cxn>
                <a:cxn ang="0">
                  <a:pos x="11" y="14"/>
                </a:cxn>
                <a:cxn ang="0">
                  <a:pos x="0" y="34"/>
                </a:cxn>
              </a:cxnLst>
              <a:rect l="0" t="0" r="r" b="b"/>
              <a:pathLst>
                <a:path w="40" h="65">
                  <a:moveTo>
                    <a:pt x="0" y="34"/>
                  </a:moveTo>
                  <a:lnTo>
                    <a:pt x="5" y="64"/>
                  </a:lnTo>
                  <a:lnTo>
                    <a:pt x="25" y="49"/>
                  </a:lnTo>
                  <a:lnTo>
                    <a:pt x="25" y="19"/>
                  </a:lnTo>
                  <a:lnTo>
                    <a:pt x="39" y="0"/>
                  </a:lnTo>
                  <a:lnTo>
                    <a:pt x="11" y="14"/>
                  </a:lnTo>
                  <a:lnTo>
                    <a:pt x="0" y="34"/>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27" name="Freeform 864"/>
            <p:cNvSpPr>
              <a:spLocks noChangeAspect="1"/>
            </p:cNvSpPr>
            <p:nvPr/>
          </p:nvSpPr>
          <p:spPr bwMode="auto">
            <a:xfrm>
              <a:off x="1676" y="1154"/>
              <a:ext cx="17" cy="26"/>
            </a:xfrm>
            <a:custGeom>
              <a:avLst/>
              <a:gdLst/>
              <a:ahLst/>
              <a:cxnLst>
                <a:cxn ang="0">
                  <a:pos x="0" y="34"/>
                </a:cxn>
                <a:cxn ang="0">
                  <a:pos x="5" y="64"/>
                </a:cxn>
                <a:cxn ang="0">
                  <a:pos x="25" y="49"/>
                </a:cxn>
                <a:cxn ang="0">
                  <a:pos x="25" y="19"/>
                </a:cxn>
                <a:cxn ang="0">
                  <a:pos x="39" y="0"/>
                </a:cxn>
                <a:cxn ang="0">
                  <a:pos x="11" y="14"/>
                </a:cxn>
                <a:cxn ang="0">
                  <a:pos x="0" y="34"/>
                </a:cxn>
              </a:cxnLst>
              <a:rect l="0" t="0" r="r" b="b"/>
              <a:pathLst>
                <a:path w="40" h="65">
                  <a:moveTo>
                    <a:pt x="0" y="34"/>
                  </a:moveTo>
                  <a:lnTo>
                    <a:pt x="5" y="64"/>
                  </a:lnTo>
                  <a:lnTo>
                    <a:pt x="25" y="49"/>
                  </a:lnTo>
                  <a:lnTo>
                    <a:pt x="25" y="19"/>
                  </a:lnTo>
                  <a:lnTo>
                    <a:pt x="39" y="0"/>
                  </a:lnTo>
                  <a:lnTo>
                    <a:pt x="11" y="14"/>
                  </a:lnTo>
                  <a:lnTo>
                    <a:pt x="0" y="34"/>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8" name="Freeform 865"/>
            <p:cNvSpPr>
              <a:spLocks noChangeAspect="1"/>
            </p:cNvSpPr>
            <p:nvPr/>
          </p:nvSpPr>
          <p:spPr bwMode="auto">
            <a:xfrm>
              <a:off x="1732" y="1132"/>
              <a:ext cx="21" cy="15"/>
            </a:xfrm>
            <a:custGeom>
              <a:avLst/>
              <a:gdLst/>
              <a:ahLst/>
              <a:cxnLst>
                <a:cxn ang="0">
                  <a:pos x="0" y="19"/>
                </a:cxn>
                <a:cxn ang="0">
                  <a:pos x="15" y="35"/>
                </a:cxn>
                <a:cxn ang="0">
                  <a:pos x="49" y="5"/>
                </a:cxn>
                <a:cxn ang="0">
                  <a:pos x="15" y="0"/>
                </a:cxn>
                <a:cxn ang="0">
                  <a:pos x="0" y="19"/>
                </a:cxn>
              </a:cxnLst>
              <a:rect l="0" t="0" r="r" b="b"/>
              <a:pathLst>
                <a:path w="50" h="36">
                  <a:moveTo>
                    <a:pt x="0" y="19"/>
                  </a:moveTo>
                  <a:lnTo>
                    <a:pt x="15" y="35"/>
                  </a:lnTo>
                  <a:lnTo>
                    <a:pt x="49" y="5"/>
                  </a:lnTo>
                  <a:lnTo>
                    <a:pt x="15" y="0"/>
                  </a:lnTo>
                  <a:lnTo>
                    <a:pt x="0" y="19"/>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29" name="Freeform 866"/>
            <p:cNvSpPr>
              <a:spLocks noChangeAspect="1"/>
            </p:cNvSpPr>
            <p:nvPr/>
          </p:nvSpPr>
          <p:spPr bwMode="auto">
            <a:xfrm>
              <a:off x="1732" y="1132"/>
              <a:ext cx="21" cy="15"/>
            </a:xfrm>
            <a:custGeom>
              <a:avLst/>
              <a:gdLst/>
              <a:ahLst/>
              <a:cxnLst>
                <a:cxn ang="0">
                  <a:pos x="0" y="19"/>
                </a:cxn>
                <a:cxn ang="0">
                  <a:pos x="15" y="35"/>
                </a:cxn>
                <a:cxn ang="0">
                  <a:pos x="49" y="5"/>
                </a:cxn>
                <a:cxn ang="0">
                  <a:pos x="15" y="0"/>
                </a:cxn>
                <a:cxn ang="0">
                  <a:pos x="0" y="19"/>
                </a:cxn>
              </a:cxnLst>
              <a:rect l="0" t="0" r="r" b="b"/>
              <a:pathLst>
                <a:path w="50" h="36">
                  <a:moveTo>
                    <a:pt x="0" y="19"/>
                  </a:moveTo>
                  <a:lnTo>
                    <a:pt x="15" y="35"/>
                  </a:lnTo>
                  <a:lnTo>
                    <a:pt x="49" y="5"/>
                  </a:lnTo>
                  <a:lnTo>
                    <a:pt x="15" y="0"/>
                  </a:lnTo>
                  <a:lnTo>
                    <a:pt x="0" y="19"/>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0" name="Freeform 867"/>
            <p:cNvSpPr>
              <a:spLocks noChangeAspect="1"/>
            </p:cNvSpPr>
            <p:nvPr/>
          </p:nvSpPr>
          <p:spPr bwMode="auto">
            <a:xfrm>
              <a:off x="1739" y="1119"/>
              <a:ext cx="10" cy="10"/>
            </a:xfrm>
            <a:custGeom>
              <a:avLst/>
              <a:gdLst/>
              <a:ahLst/>
              <a:cxnLst>
                <a:cxn ang="0">
                  <a:pos x="0" y="14"/>
                </a:cxn>
                <a:cxn ang="0">
                  <a:pos x="4" y="23"/>
                </a:cxn>
                <a:cxn ang="0">
                  <a:pos x="23" y="14"/>
                </a:cxn>
                <a:cxn ang="0">
                  <a:pos x="4" y="0"/>
                </a:cxn>
                <a:cxn ang="0">
                  <a:pos x="0" y="14"/>
                </a:cxn>
              </a:cxnLst>
              <a:rect l="0" t="0" r="r" b="b"/>
              <a:pathLst>
                <a:path w="24" h="24">
                  <a:moveTo>
                    <a:pt x="0" y="14"/>
                  </a:moveTo>
                  <a:lnTo>
                    <a:pt x="4" y="23"/>
                  </a:lnTo>
                  <a:lnTo>
                    <a:pt x="23" y="14"/>
                  </a:lnTo>
                  <a:lnTo>
                    <a:pt x="4" y="0"/>
                  </a:lnTo>
                  <a:lnTo>
                    <a:pt x="0" y="14"/>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31" name="Freeform 868"/>
            <p:cNvSpPr>
              <a:spLocks noChangeAspect="1"/>
            </p:cNvSpPr>
            <p:nvPr/>
          </p:nvSpPr>
          <p:spPr bwMode="auto">
            <a:xfrm>
              <a:off x="1739" y="1119"/>
              <a:ext cx="10" cy="10"/>
            </a:xfrm>
            <a:custGeom>
              <a:avLst/>
              <a:gdLst/>
              <a:ahLst/>
              <a:cxnLst>
                <a:cxn ang="0">
                  <a:pos x="0" y="14"/>
                </a:cxn>
                <a:cxn ang="0">
                  <a:pos x="4" y="23"/>
                </a:cxn>
                <a:cxn ang="0">
                  <a:pos x="23" y="14"/>
                </a:cxn>
                <a:cxn ang="0">
                  <a:pos x="4" y="0"/>
                </a:cxn>
                <a:cxn ang="0">
                  <a:pos x="0" y="14"/>
                </a:cxn>
              </a:cxnLst>
              <a:rect l="0" t="0" r="r" b="b"/>
              <a:pathLst>
                <a:path w="24" h="24">
                  <a:moveTo>
                    <a:pt x="0" y="14"/>
                  </a:moveTo>
                  <a:lnTo>
                    <a:pt x="4" y="23"/>
                  </a:lnTo>
                  <a:lnTo>
                    <a:pt x="23" y="14"/>
                  </a:lnTo>
                  <a:lnTo>
                    <a:pt x="4" y="0"/>
                  </a:lnTo>
                  <a:lnTo>
                    <a:pt x="0" y="14"/>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2" name="Freeform 869"/>
            <p:cNvSpPr>
              <a:spLocks noChangeAspect="1"/>
            </p:cNvSpPr>
            <p:nvPr/>
          </p:nvSpPr>
          <p:spPr bwMode="auto">
            <a:xfrm>
              <a:off x="1486" y="1565"/>
              <a:ext cx="21" cy="45"/>
            </a:xfrm>
            <a:custGeom>
              <a:avLst/>
              <a:gdLst/>
              <a:ahLst/>
              <a:cxnLst>
                <a:cxn ang="0">
                  <a:pos x="5" y="28"/>
                </a:cxn>
                <a:cxn ang="0">
                  <a:pos x="0" y="58"/>
                </a:cxn>
                <a:cxn ang="0">
                  <a:pos x="0" y="82"/>
                </a:cxn>
                <a:cxn ang="0">
                  <a:pos x="23" y="112"/>
                </a:cxn>
                <a:cxn ang="0">
                  <a:pos x="32" y="77"/>
                </a:cxn>
                <a:cxn ang="0">
                  <a:pos x="47" y="53"/>
                </a:cxn>
                <a:cxn ang="0">
                  <a:pos x="42" y="34"/>
                </a:cxn>
                <a:cxn ang="0">
                  <a:pos x="47" y="0"/>
                </a:cxn>
                <a:cxn ang="0">
                  <a:pos x="32" y="20"/>
                </a:cxn>
                <a:cxn ang="0">
                  <a:pos x="5" y="28"/>
                </a:cxn>
              </a:cxnLst>
              <a:rect l="0" t="0" r="r" b="b"/>
              <a:pathLst>
                <a:path w="48" h="113">
                  <a:moveTo>
                    <a:pt x="5" y="28"/>
                  </a:moveTo>
                  <a:lnTo>
                    <a:pt x="0" y="58"/>
                  </a:lnTo>
                  <a:lnTo>
                    <a:pt x="0" y="82"/>
                  </a:lnTo>
                  <a:lnTo>
                    <a:pt x="23" y="112"/>
                  </a:lnTo>
                  <a:lnTo>
                    <a:pt x="32" y="77"/>
                  </a:lnTo>
                  <a:lnTo>
                    <a:pt x="47" y="53"/>
                  </a:lnTo>
                  <a:lnTo>
                    <a:pt x="42" y="34"/>
                  </a:lnTo>
                  <a:lnTo>
                    <a:pt x="47" y="0"/>
                  </a:lnTo>
                  <a:lnTo>
                    <a:pt x="32" y="20"/>
                  </a:lnTo>
                  <a:lnTo>
                    <a:pt x="5" y="28"/>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3" name="Freeform 870"/>
            <p:cNvSpPr>
              <a:spLocks noChangeAspect="1"/>
            </p:cNvSpPr>
            <p:nvPr/>
          </p:nvSpPr>
          <p:spPr bwMode="auto">
            <a:xfrm>
              <a:off x="1470" y="1617"/>
              <a:ext cx="37" cy="66"/>
            </a:xfrm>
            <a:custGeom>
              <a:avLst/>
              <a:gdLst/>
              <a:ahLst/>
              <a:cxnLst>
                <a:cxn ang="0">
                  <a:pos x="5" y="21"/>
                </a:cxn>
                <a:cxn ang="0">
                  <a:pos x="0" y="40"/>
                </a:cxn>
                <a:cxn ang="0">
                  <a:pos x="10" y="74"/>
                </a:cxn>
                <a:cxn ang="0">
                  <a:pos x="10" y="109"/>
                </a:cxn>
                <a:cxn ang="0">
                  <a:pos x="0" y="142"/>
                </a:cxn>
                <a:cxn ang="0">
                  <a:pos x="19" y="167"/>
                </a:cxn>
                <a:cxn ang="0">
                  <a:pos x="43" y="142"/>
                </a:cxn>
                <a:cxn ang="0">
                  <a:pos x="62" y="148"/>
                </a:cxn>
                <a:cxn ang="0">
                  <a:pos x="78" y="118"/>
                </a:cxn>
                <a:cxn ang="0">
                  <a:pos x="83" y="90"/>
                </a:cxn>
                <a:cxn ang="0">
                  <a:pos x="83" y="60"/>
                </a:cxn>
                <a:cxn ang="0">
                  <a:pos x="83" y="31"/>
                </a:cxn>
                <a:cxn ang="0">
                  <a:pos x="62" y="0"/>
                </a:cxn>
                <a:cxn ang="0">
                  <a:pos x="34" y="21"/>
                </a:cxn>
                <a:cxn ang="0">
                  <a:pos x="15" y="25"/>
                </a:cxn>
                <a:cxn ang="0">
                  <a:pos x="5" y="21"/>
                </a:cxn>
              </a:cxnLst>
              <a:rect l="0" t="0" r="r" b="b"/>
              <a:pathLst>
                <a:path w="84" h="168">
                  <a:moveTo>
                    <a:pt x="5" y="21"/>
                  </a:moveTo>
                  <a:lnTo>
                    <a:pt x="0" y="40"/>
                  </a:lnTo>
                  <a:lnTo>
                    <a:pt x="10" y="74"/>
                  </a:lnTo>
                  <a:lnTo>
                    <a:pt x="10" y="109"/>
                  </a:lnTo>
                  <a:lnTo>
                    <a:pt x="0" y="142"/>
                  </a:lnTo>
                  <a:lnTo>
                    <a:pt x="19" y="167"/>
                  </a:lnTo>
                  <a:lnTo>
                    <a:pt x="43" y="142"/>
                  </a:lnTo>
                  <a:lnTo>
                    <a:pt x="62" y="148"/>
                  </a:lnTo>
                  <a:lnTo>
                    <a:pt x="78" y="118"/>
                  </a:lnTo>
                  <a:lnTo>
                    <a:pt x="83" y="90"/>
                  </a:lnTo>
                  <a:lnTo>
                    <a:pt x="83" y="60"/>
                  </a:lnTo>
                  <a:lnTo>
                    <a:pt x="83" y="31"/>
                  </a:lnTo>
                  <a:lnTo>
                    <a:pt x="62" y="0"/>
                  </a:lnTo>
                  <a:lnTo>
                    <a:pt x="34" y="21"/>
                  </a:lnTo>
                  <a:lnTo>
                    <a:pt x="15" y="25"/>
                  </a:lnTo>
                  <a:lnTo>
                    <a:pt x="5" y="21"/>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34" name="Freeform 871"/>
            <p:cNvSpPr>
              <a:spLocks noChangeAspect="1"/>
            </p:cNvSpPr>
            <p:nvPr/>
          </p:nvSpPr>
          <p:spPr bwMode="auto">
            <a:xfrm>
              <a:off x="1470" y="1617"/>
              <a:ext cx="37" cy="66"/>
            </a:xfrm>
            <a:custGeom>
              <a:avLst/>
              <a:gdLst/>
              <a:ahLst/>
              <a:cxnLst>
                <a:cxn ang="0">
                  <a:pos x="5" y="21"/>
                </a:cxn>
                <a:cxn ang="0">
                  <a:pos x="0" y="40"/>
                </a:cxn>
                <a:cxn ang="0">
                  <a:pos x="10" y="74"/>
                </a:cxn>
                <a:cxn ang="0">
                  <a:pos x="10" y="109"/>
                </a:cxn>
                <a:cxn ang="0">
                  <a:pos x="0" y="142"/>
                </a:cxn>
                <a:cxn ang="0">
                  <a:pos x="19" y="167"/>
                </a:cxn>
                <a:cxn ang="0">
                  <a:pos x="43" y="142"/>
                </a:cxn>
                <a:cxn ang="0">
                  <a:pos x="62" y="148"/>
                </a:cxn>
                <a:cxn ang="0">
                  <a:pos x="78" y="118"/>
                </a:cxn>
                <a:cxn ang="0">
                  <a:pos x="83" y="90"/>
                </a:cxn>
                <a:cxn ang="0">
                  <a:pos x="83" y="60"/>
                </a:cxn>
                <a:cxn ang="0">
                  <a:pos x="83" y="31"/>
                </a:cxn>
                <a:cxn ang="0">
                  <a:pos x="62" y="0"/>
                </a:cxn>
                <a:cxn ang="0">
                  <a:pos x="34" y="21"/>
                </a:cxn>
                <a:cxn ang="0">
                  <a:pos x="15" y="25"/>
                </a:cxn>
                <a:cxn ang="0">
                  <a:pos x="5" y="21"/>
                </a:cxn>
              </a:cxnLst>
              <a:rect l="0" t="0" r="r" b="b"/>
              <a:pathLst>
                <a:path w="84" h="168">
                  <a:moveTo>
                    <a:pt x="5" y="21"/>
                  </a:moveTo>
                  <a:lnTo>
                    <a:pt x="0" y="40"/>
                  </a:lnTo>
                  <a:lnTo>
                    <a:pt x="10" y="74"/>
                  </a:lnTo>
                  <a:lnTo>
                    <a:pt x="10" y="109"/>
                  </a:lnTo>
                  <a:lnTo>
                    <a:pt x="0" y="142"/>
                  </a:lnTo>
                  <a:lnTo>
                    <a:pt x="19" y="167"/>
                  </a:lnTo>
                  <a:lnTo>
                    <a:pt x="43" y="142"/>
                  </a:lnTo>
                  <a:lnTo>
                    <a:pt x="62" y="148"/>
                  </a:lnTo>
                  <a:lnTo>
                    <a:pt x="78" y="118"/>
                  </a:lnTo>
                  <a:lnTo>
                    <a:pt x="83" y="90"/>
                  </a:lnTo>
                  <a:lnTo>
                    <a:pt x="83" y="60"/>
                  </a:lnTo>
                  <a:lnTo>
                    <a:pt x="83" y="31"/>
                  </a:lnTo>
                  <a:lnTo>
                    <a:pt x="62" y="0"/>
                  </a:lnTo>
                  <a:lnTo>
                    <a:pt x="34" y="21"/>
                  </a:lnTo>
                  <a:lnTo>
                    <a:pt x="15" y="25"/>
                  </a:lnTo>
                  <a:lnTo>
                    <a:pt x="5" y="21"/>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5" name="Freeform 872"/>
            <p:cNvSpPr>
              <a:spLocks noChangeAspect="1"/>
            </p:cNvSpPr>
            <p:nvPr/>
          </p:nvSpPr>
          <p:spPr bwMode="auto">
            <a:xfrm>
              <a:off x="1557" y="1705"/>
              <a:ext cx="79" cy="45"/>
            </a:xfrm>
            <a:custGeom>
              <a:avLst/>
              <a:gdLst/>
              <a:ahLst/>
              <a:cxnLst>
                <a:cxn ang="0">
                  <a:pos x="0" y="19"/>
                </a:cxn>
                <a:cxn ang="0">
                  <a:pos x="14" y="49"/>
                </a:cxn>
                <a:cxn ang="0">
                  <a:pos x="33" y="53"/>
                </a:cxn>
                <a:cxn ang="0">
                  <a:pos x="71" y="72"/>
                </a:cxn>
                <a:cxn ang="0">
                  <a:pos x="100" y="83"/>
                </a:cxn>
                <a:cxn ang="0">
                  <a:pos x="114" y="107"/>
                </a:cxn>
                <a:cxn ang="0">
                  <a:pos x="153" y="112"/>
                </a:cxn>
                <a:cxn ang="0">
                  <a:pos x="162" y="87"/>
                </a:cxn>
                <a:cxn ang="0">
                  <a:pos x="153" y="63"/>
                </a:cxn>
                <a:cxn ang="0">
                  <a:pos x="162" y="29"/>
                </a:cxn>
                <a:cxn ang="0">
                  <a:pos x="181" y="0"/>
                </a:cxn>
                <a:cxn ang="0">
                  <a:pos x="143" y="14"/>
                </a:cxn>
                <a:cxn ang="0">
                  <a:pos x="105" y="19"/>
                </a:cxn>
                <a:cxn ang="0">
                  <a:pos x="71" y="19"/>
                </a:cxn>
                <a:cxn ang="0">
                  <a:pos x="47" y="4"/>
                </a:cxn>
                <a:cxn ang="0">
                  <a:pos x="19" y="4"/>
                </a:cxn>
                <a:cxn ang="0">
                  <a:pos x="0" y="19"/>
                </a:cxn>
              </a:cxnLst>
              <a:rect l="0" t="0" r="r" b="b"/>
              <a:pathLst>
                <a:path w="182" h="113">
                  <a:moveTo>
                    <a:pt x="0" y="19"/>
                  </a:moveTo>
                  <a:lnTo>
                    <a:pt x="14" y="49"/>
                  </a:lnTo>
                  <a:lnTo>
                    <a:pt x="33" y="53"/>
                  </a:lnTo>
                  <a:lnTo>
                    <a:pt x="71" y="72"/>
                  </a:lnTo>
                  <a:lnTo>
                    <a:pt x="100" y="83"/>
                  </a:lnTo>
                  <a:lnTo>
                    <a:pt x="114" y="107"/>
                  </a:lnTo>
                  <a:lnTo>
                    <a:pt x="153" y="112"/>
                  </a:lnTo>
                  <a:lnTo>
                    <a:pt x="162" y="87"/>
                  </a:lnTo>
                  <a:lnTo>
                    <a:pt x="153" y="63"/>
                  </a:lnTo>
                  <a:lnTo>
                    <a:pt x="162" y="29"/>
                  </a:lnTo>
                  <a:lnTo>
                    <a:pt x="181" y="0"/>
                  </a:lnTo>
                  <a:lnTo>
                    <a:pt x="143" y="14"/>
                  </a:lnTo>
                  <a:lnTo>
                    <a:pt x="105" y="19"/>
                  </a:lnTo>
                  <a:lnTo>
                    <a:pt x="71" y="19"/>
                  </a:lnTo>
                  <a:lnTo>
                    <a:pt x="47" y="4"/>
                  </a:lnTo>
                  <a:lnTo>
                    <a:pt x="19" y="4"/>
                  </a:lnTo>
                  <a:lnTo>
                    <a:pt x="0" y="19"/>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 name="Freeform 873"/>
            <p:cNvSpPr>
              <a:spLocks noChangeAspect="1"/>
            </p:cNvSpPr>
            <p:nvPr/>
          </p:nvSpPr>
          <p:spPr bwMode="auto">
            <a:xfrm>
              <a:off x="1774" y="1699"/>
              <a:ext cx="52" cy="49"/>
            </a:xfrm>
            <a:custGeom>
              <a:avLst/>
              <a:gdLst/>
              <a:ahLst/>
              <a:cxnLst>
                <a:cxn ang="0">
                  <a:pos x="0" y="35"/>
                </a:cxn>
                <a:cxn ang="0">
                  <a:pos x="29" y="53"/>
                </a:cxn>
                <a:cxn ang="0">
                  <a:pos x="29" y="84"/>
                </a:cxn>
                <a:cxn ang="0">
                  <a:pos x="38" y="102"/>
                </a:cxn>
                <a:cxn ang="0">
                  <a:pos x="62" y="98"/>
                </a:cxn>
                <a:cxn ang="0">
                  <a:pos x="77" y="122"/>
                </a:cxn>
                <a:cxn ang="0">
                  <a:pos x="95" y="98"/>
                </a:cxn>
                <a:cxn ang="0">
                  <a:pos x="119" y="117"/>
                </a:cxn>
                <a:cxn ang="0">
                  <a:pos x="91" y="49"/>
                </a:cxn>
                <a:cxn ang="0">
                  <a:pos x="114" y="53"/>
                </a:cxn>
                <a:cxn ang="0">
                  <a:pos x="95" y="19"/>
                </a:cxn>
                <a:cxn ang="0">
                  <a:pos x="66" y="10"/>
                </a:cxn>
                <a:cxn ang="0">
                  <a:pos x="38" y="0"/>
                </a:cxn>
                <a:cxn ang="0">
                  <a:pos x="10" y="10"/>
                </a:cxn>
                <a:cxn ang="0">
                  <a:pos x="0" y="35"/>
                </a:cxn>
              </a:cxnLst>
              <a:rect l="0" t="0" r="r" b="b"/>
              <a:pathLst>
                <a:path w="120" h="123">
                  <a:moveTo>
                    <a:pt x="0" y="35"/>
                  </a:moveTo>
                  <a:lnTo>
                    <a:pt x="29" y="53"/>
                  </a:lnTo>
                  <a:lnTo>
                    <a:pt x="29" y="84"/>
                  </a:lnTo>
                  <a:lnTo>
                    <a:pt x="38" y="102"/>
                  </a:lnTo>
                  <a:lnTo>
                    <a:pt x="62" y="98"/>
                  </a:lnTo>
                  <a:lnTo>
                    <a:pt x="77" y="122"/>
                  </a:lnTo>
                  <a:lnTo>
                    <a:pt x="95" y="98"/>
                  </a:lnTo>
                  <a:lnTo>
                    <a:pt x="119" y="117"/>
                  </a:lnTo>
                  <a:lnTo>
                    <a:pt x="91" y="49"/>
                  </a:lnTo>
                  <a:lnTo>
                    <a:pt x="114" y="53"/>
                  </a:lnTo>
                  <a:lnTo>
                    <a:pt x="95" y="19"/>
                  </a:lnTo>
                  <a:lnTo>
                    <a:pt x="66" y="10"/>
                  </a:lnTo>
                  <a:lnTo>
                    <a:pt x="38" y="0"/>
                  </a:lnTo>
                  <a:lnTo>
                    <a:pt x="10" y="10"/>
                  </a:lnTo>
                  <a:lnTo>
                    <a:pt x="0" y="35"/>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37" name="Freeform 874"/>
            <p:cNvSpPr>
              <a:spLocks noChangeAspect="1"/>
            </p:cNvSpPr>
            <p:nvPr/>
          </p:nvSpPr>
          <p:spPr bwMode="auto">
            <a:xfrm>
              <a:off x="1774" y="1699"/>
              <a:ext cx="52" cy="49"/>
            </a:xfrm>
            <a:custGeom>
              <a:avLst/>
              <a:gdLst/>
              <a:ahLst/>
              <a:cxnLst>
                <a:cxn ang="0">
                  <a:pos x="0" y="35"/>
                </a:cxn>
                <a:cxn ang="0">
                  <a:pos x="29" y="53"/>
                </a:cxn>
                <a:cxn ang="0">
                  <a:pos x="29" y="84"/>
                </a:cxn>
                <a:cxn ang="0">
                  <a:pos x="38" y="102"/>
                </a:cxn>
                <a:cxn ang="0">
                  <a:pos x="62" y="98"/>
                </a:cxn>
                <a:cxn ang="0">
                  <a:pos x="77" y="122"/>
                </a:cxn>
                <a:cxn ang="0">
                  <a:pos x="95" y="98"/>
                </a:cxn>
                <a:cxn ang="0">
                  <a:pos x="119" y="117"/>
                </a:cxn>
                <a:cxn ang="0">
                  <a:pos x="91" y="49"/>
                </a:cxn>
                <a:cxn ang="0">
                  <a:pos x="114" y="53"/>
                </a:cxn>
                <a:cxn ang="0">
                  <a:pos x="95" y="19"/>
                </a:cxn>
                <a:cxn ang="0">
                  <a:pos x="66" y="10"/>
                </a:cxn>
                <a:cxn ang="0">
                  <a:pos x="38" y="0"/>
                </a:cxn>
                <a:cxn ang="0">
                  <a:pos x="10" y="10"/>
                </a:cxn>
                <a:cxn ang="0">
                  <a:pos x="0" y="35"/>
                </a:cxn>
              </a:cxnLst>
              <a:rect l="0" t="0" r="r" b="b"/>
              <a:pathLst>
                <a:path w="120" h="123">
                  <a:moveTo>
                    <a:pt x="0" y="35"/>
                  </a:moveTo>
                  <a:lnTo>
                    <a:pt x="29" y="53"/>
                  </a:lnTo>
                  <a:lnTo>
                    <a:pt x="29" y="84"/>
                  </a:lnTo>
                  <a:lnTo>
                    <a:pt x="38" y="102"/>
                  </a:lnTo>
                  <a:lnTo>
                    <a:pt x="62" y="98"/>
                  </a:lnTo>
                  <a:lnTo>
                    <a:pt x="77" y="122"/>
                  </a:lnTo>
                  <a:lnTo>
                    <a:pt x="95" y="98"/>
                  </a:lnTo>
                  <a:lnTo>
                    <a:pt x="119" y="117"/>
                  </a:lnTo>
                  <a:lnTo>
                    <a:pt x="91" y="49"/>
                  </a:lnTo>
                  <a:lnTo>
                    <a:pt x="114" y="53"/>
                  </a:lnTo>
                  <a:lnTo>
                    <a:pt x="95" y="19"/>
                  </a:lnTo>
                  <a:lnTo>
                    <a:pt x="66" y="10"/>
                  </a:lnTo>
                  <a:lnTo>
                    <a:pt x="38" y="0"/>
                  </a:lnTo>
                  <a:lnTo>
                    <a:pt x="10" y="10"/>
                  </a:lnTo>
                  <a:lnTo>
                    <a:pt x="0" y="35"/>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 name="Freeform 875"/>
            <p:cNvSpPr>
              <a:spLocks noChangeAspect="1"/>
            </p:cNvSpPr>
            <p:nvPr/>
          </p:nvSpPr>
          <p:spPr bwMode="auto">
            <a:xfrm>
              <a:off x="1840" y="1768"/>
              <a:ext cx="69" cy="14"/>
            </a:xfrm>
            <a:custGeom>
              <a:avLst/>
              <a:gdLst/>
              <a:ahLst/>
              <a:cxnLst>
                <a:cxn ang="0">
                  <a:pos x="0" y="30"/>
                </a:cxn>
                <a:cxn ang="0">
                  <a:pos x="29" y="24"/>
                </a:cxn>
                <a:cxn ang="0">
                  <a:pos x="58" y="24"/>
                </a:cxn>
                <a:cxn ang="0">
                  <a:pos x="80" y="34"/>
                </a:cxn>
                <a:cxn ang="0">
                  <a:pos x="157" y="19"/>
                </a:cxn>
                <a:cxn ang="0">
                  <a:pos x="157" y="0"/>
                </a:cxn>
                <a:cxn ang="0">
                  <a:pos x="129" y="14"/>
                </a:cxn>
                <a:cxn ang="0">
                  <a:pos x="129" y="0"/>
                </a:cxn>
                <a:cxn ang="0">
                  <a:pos x="96" y="5"/>
                </a:cxn>
                <a:cxn ang="0">
                  <a:pos x="72" y="0"/>
                </a:cxn>
                <a:cxn ang="0">
                  <a:pos x="43" y="10"/>
                </a:cxn>
                <a:cxn ang="0">
                  <a:pos x="34" y="0"/>
                </a:cxn>
                <a:cxn ang="0">
                  <a:pos x="0" y="0"/>
                </a:cxn>
                <a:cxn ang="0">
                  <a:pos x="0" y="30"/>
                </a:cxn>
              </a:cxnLst>
              <a:rect l="0" t="0" r="r" b="b"/>
              <a:pathLst>
                <a:path w="158" h="35">
                  <a:moveTo>
                    <a:pt x="0" y="30"/>
                  </a:moveTo>
                  <a:lnTo>
                    <a:pt x="29" y="24"/>
                  </a:lnTo>
                  <a:lnTo>
                    <a:pt x="58" y="24"/>
                  </a:lnTo>
                  <a:lnTo>
                    <a:pt x="80" y="34"/>
                  </a:lnTo>
                  <a:lnTo>
                    <a:pt x="157" y="19"/>
                  </a:lnTo>
                  <a:lnTo>
                    <a:pt x="157" y="0"/>
                  </a:lnTo>
                  <a:lnTo>
                    <a:pt x="129" y="14"/>
                  </a:lnTo>
                  <a:lnTo>
                    <a:pt x="129" y="0"/>
                  </a:lnTo>
                  <a:lnTo>
                    <a:pt x="96" y="5"/>
                  </a:lnTo>
                  <a:lnTo>
                    <a:pt x="72" y="0"/>
                  </a:lnTo>
                  <a:lnTo>
                    <a:pt x="43" y="10"/>
                  </a:lnTo>
                  <a:lnTo>
                    <a:pt x="34" y="0"/>
                  </a:lnTo>
                  <a:lnTo>
                    <a:pt x="0" y="0"/>
                  </a:lnTo>
                  <a:lnTo>
                    <a:pt x="0" y="3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39" name="Freeform 876"/>
            <p:cNvSpPr>
              <a:spLocks noChangeAspect="1"/>
            </p:cNvSpPr>
            <p:nvPr/>
          </p:nvSpPr>
          <p:spPr bwMode="auto">
            <a:xfrm>
              <a:off x="1840" y="1768"/>
              <a:ext cx="69" cy="14"/>
            </a:xfrm>
            <a:custGeom>
              <a:avLst/>
              <a:gdLst/>
              <a:ahLst/>
              <a:cxnLst>
                <a:cxn ang="0">
                  <a:pos x="0" y="30"/>
                </a:cxn>
                <a:cxn ang="0">
                  <a:pos x="29" y="24"/>
                </a:cxn>
                <a:cxn ang="0">
                  <a:pos x="58" y="24"/>
                </a:cxn>
                <a:cxn ang="0">
                  <a:pos x="80" y="34"/>
                </a:cxn>
                <a:cxn ang="0">
                  <a:pos x="157" y="19"/>
                </a:cxn>
                <a:cxn ang="0">
                  <a:pos x="157" y="0"/>
                </a:cxn>
                <a:cxn ang="0">
                  <a:pos x="129" y="14"/>
                </a:cxn>
                <a:cxn ang="0">
                  <a:pos x="129" y="0"/>
                </a:cxn>
                <a:cxn ang="0">
                  <a:pos x="96" y="5"/>
                </a:cxn>
                <a:cxn ang="0">
                  <a:pos x="72" y="0"/>
                </a:cxn>
                <a:cxn ang="0">
                  <a:pos x="43" y="10"/>
                </a:cxn>
                <a:cxn ang="0">
                  <a:pos x="34" y="0"/>
                </a:cxn>
                <a:cxn ang="0">
                  <a:pos x="0" y="0"/>
                </a:cxn>
                <a:cxn ang="0">
                  <a:pos x="0" y="30"/>
                </a:cxn>
              </a:cxnLst>
              <a:rect l="0" t="0" r="r" b="b"/>
              <a:pathLst>
                <a:path w="158" h="35">
                  <a:moveTo>
                    <a:pt x="0" y="30"/>
                  </a:moveTo>
                  <a:lnTo>
                    <a:pt x="29" y="24"/>
                  </a:lnTo>
                  <a:lnTo>
                    <a:pt x="58" y="24"/>
                  </a:lnTo>
                  <a:lnTo>
                    <a:pt x="80" y="34"/>
                  </a:lnTo>
                  <a:lnTo>
                    <a:pt x="157" y="19"/>
                  </a:lnTo>
                  <a:lnTo>
                    <a:pt x="157" y="0"/>
                  </a:lnTo>
                  <a:lnTo>
                    <a:pt x="129" y="14"/>
                  </a:lnTo>
                  <a:lnTo>
                    <a:pt x="129" y="0"/>
                  </a:lnTo>
                  <a:lnTo>
                    <a:pt x="96" y="5"/>
                  </a:lnTo>
                  <a:lnTo>
                    <a:pt x="72" y="0"/>
                  </a:lnTo>
                  <a:lnTo>
                    <a:pt x="43" y="10"/>
                  </a:lnTo>
                  <a:lnTo>
                    <a:pt x="34" y="0"/>
                  </a:lnTo>
                  <a:lnTo>
                    <a:pt x="0" y="0"/>
                  </a:lnTo>
                  <a:lnTo>
                    <a:pt x="0" y="3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40" name="Freeform 877"/>
            <p:cNvSpPr>
              <a:spLocks noChangeAspect="1"/>
            </p:cNvSpPr>
            <p:nvPr/>
          </p:nvSpPr>
          <p:spPr bwMode="auto">
            <a:xfrm>
              <a:off x="1333" y="1636"/>
              <a:ext cx="27" cy="17"/>
            </a:xfrm>
            <a:custGeom>
              <a:avLst/>
              <a:gdLst/>
              <a:ahLst/>
              <a:cxnLst>
                <a:cxn ang="0">
                  <a:pos x="0" y="16"/>
                </a:cxn>
                <a:cxn ang="0">
                  <a:pos x="23" y="24"/>
                </a:cxn>
                <a:cxn ang="0">
                  <a:pos x="43" y="44"/>
                </a:cxn>
                <a:cxn ang="0">
                  <a:pos x="62" y="20"/>
                </a:cxn>
                <a:cxn ang="0">
                  <a:pos x="38" y="0"/>
                </a:cxn>
                <a:cxn ang="0">
                  <a:pos x="0" y="16"/>
                </a:cxn>
              </a:cxnLst>
              <a:rect l="0" t="0" r="r" b="b"/>
              <a:pathLst>
                <a:path w="63" h="45">
                  <a:moveTo>
                    <a:pt x="0" y="16"/>
                  </a:moveTo>
                  <a:lnTo>
                    <a:pt x="23" y="24"/>
                  </a:lnTo>
                  <a:lnTo>
                    <a:pt x="43" y="44"/>
                  </a:lnTo>
                  <a:lnTo>
                    <a:pt x="62" y="20"/>
                  </a:lnTo>
                  <a:lnTo>
                    <a:pt x="38" y="0"/>
                  </a:lnTo>
                  <a:lnTo>
                    <a:pt x="0" y="16"/>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41" name="Freeform 878"/>
            <p:cNvSpPr>
              <a:spLocks noChangeAspect="1"/>
            </p:cNvSpPr>
            <p:nvPr/>
          </p:nvSpPr>
          <p:spPr bwMode="auto">
            <a:xfrm>
              <a:off x="1333" y="1636"/>
              <a:ext cx="27" cy="17"/>
            </a:xfrm>
            <a:custGeom>
              <a:avLst/>
              <a:gdLst/>
              <a:ahLst/>
              <a:cxnLst>
                <a:cxn ang="0">
                  <a:pos x="0" y="16"/>
                </a:cxn>
                <a:cxn ang="0">
                  <a:pos x="23" y="24"/>
                </a:cxn>
                <a:cxn ang="0">
                  <a:pos x="43" y="44"/>
                </a:cxn>
                <a:cxn ang="0">
                  <a:pos x="62" y="20"/>
                </a:cxn>
                <a:cxn ang="0">
                  <a:pos x="38" y="0"/>
                </a:cxn>
                <a:cxn ang="0">
                  <a:pos x="0" y="16"/>
                </a:cxn>
              </a:cxnLst>
              <a:rect l="0" t="0" r="r" b="b"/>
              <a:pathLst>
                <a:path w="63" h="45">
                  <a:moveTo>
                    <a:pt x="0" y="16"/>
                  </a:moveTo>
                  <a:lnTo>
                    <a:pt x="23" y="24"/>
                  </a:lnTo>
                  <a:lnTo>
                    <a:pt x="43" y="44"/>
                  </a:lnTo>
                  <a:lnTo>
                    <a:pt x="62" y="20"/>
                  </a:lnTo>
                  <a:lnTo>
                    <a:pt x="38" y="0"/>
                  </a:lnTo>
                  <a:lnTo>
                    <a:pt x="0" y="1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42" name="Freeform 879"/>
            <p:cNvSpPr>
              <a:spLocks noChangeAspect="1"/>
            </p:cNvSpPr>
            <p:nvPr/>
          </p:nvSpPr>
          <p:spPr bwMode="auto">
            <a:xfrm>
              <a:off x="1181" y="1176"/>
              <a:ext cx="90" cy="89"/>
            </a:xfrm>
            <a:custGeom>
              <a:avLst/>
              <a:gdLst/>
              <a:ahLst/>
              <a:cxnLst>
                <a:cxn ang="0">
                  <a:pos x="206" y="99"/>
                </a:cxn>
                <a:cxn ang="0">
                  <a:pos x="206" y="94"/>
                </a:cxn>
                <a:cxn ang="0">
                  <a:pos x="206" y="69"/>
                </a:cxn>
                <a:cxn ang="0">
                  <a:pos x="192" y="66"/>
                </a:cxn>
                <a:cxn ang="0">
                  <a:pos x="177" y="66"/>
                </a:cxn>
                <a:cxn ang="0">
                  <a:pos x="163" y="74"/>
                </a:cxn>
                <a:cxn ang="0">
                  <a:pos x="153" y="55"/>
                </a:cxn>
                <a:cxn ang="0">
                  <a:pos x="149" y="41"/>
                </a:cxn>
                <a:cxn ang="0">
                  <a:pos x="177" y="16"/>
                </a:cxn>
                <a:cxn ang="0">
                  <a:pos x="149" y="0"/>
                </a:cxn>
                <a:cxn ang="0">
                  <a:pos x="125" y="21"/>
                </a:cxn>
                <a:cxn ang="0">
                  <a:pos x="139" y="41"/>
                </a:cxn>
                <a:cxn ang="0">
                  <a:pos x="120" y="49"/>
                </a:cxn>
                <a:cxn ang="0">
                  <a:pos x="72" y="36"/>
                </a:cxn>
                <a:cxn ang="0">
                  <a:pos x="58" y="49"/>
                </a:cxn>
                <a:cxn ang="0">
                  <a:pos x="72" y="69"/>
                </a:cxn>
                <a:cxn ang="0">
                  <a:pos x="48" y="79"/>
                </a:cxn>
                <a:cxn ang="0">
                  <a:pos x="58" y="109"/>
                </a:cxn>
                <a:cxn ang="0">
                  <a:pos x="77" y="114"/>
                </a:cxn>
                <a:cxn ang="0">
                  <a:pos x="48" y="138"/>
                </a:cxn>
                <a:cxn ang="0">
                  <a:pos x="24" y="167"/>
                </a:cxn>
                <a:cxn ang="0">
                  <a:pos x="0" y="162"/>
                </a:cxn>
                <a:cxn ang="0">
                  <a:pos x="0" y="192"/>
                </a:cxn>
                <a:cxn ang="0">
                  <a:pos x="15" y="217"/>
                </a:cxn>
                <a:cxn ang="0">
                  <a:pos x="53" y="222"/>
                </a:cxn>
                <a:cxn ang="0">
                  <a:pos x="86" y="222"/>
                </a:cxn>
                <a:cxn ang="0">
                  <a:pos x="120" y="212"/>
                </a:cxn>
                <a:cxn ang="0">
                  <a:pos x="158" y="217"/>
                </a:cxn>
                <a:cxn ang="0">
                  <a:pos x="192" y="162"/>
                </a:cxn>
                <a:cxn ang="0">
                  <a:pos x="197" y="134"/>
                </a:cxn>
                <a:cxn ang="0">
                  <a:pos x="206" y="99"/>
                </a:cxn>
              </a:cxnLst>
              <a:rect l="0" t="0" r="r" b="b"/>
              <a:pathLst>
                <a:path w="207" h="223">
                  <a:moveTo>
                    <a:pt x="206" y="99"/>
                  </a:moveTo>
                  <a:lnTo>
                    <a:pt x="206" y="94"/>
                  </a:lnTo>
                  <a:lnTo>
                    <a:pt x="206" y="69"/>
                  </a:lnTo>
                  <a:lnTo>
                    <a:pt x="192" y="66"/>
                  </a:lnTo>
                  <a:lnTo>
                    <a:pt x="177" y="66"/>
                  </a:lnTo>
                  <a:lnTo>
                    <a:pt x="163" y="74"/>
                  </a:lnTo>
                  <a:lnTo>
                    <a:pt x="153" y="55"/>
                  </a:lnTo>
                  <a:lnTo>
                    <a:pt x="149" y="41"/>
                  </a:lnTo>
                  <a:lnTo>
                    <a:pt x="177" y="16"/>
                  </a:lnTo>
                  <a:lnTo>
                    <a:pt x="149" y="0"/>
                  </a:lnTo>
                  <a:lnTo>
                    <a:pt x="125" y="21"/>
                  </a:lnTo>
                  <a:lnTo>
                    <a:pt x="139" y="41"/>
                  </a:lnTo>
                  <a:lnTo>
                    <a:pt x="120" y="49"/>
                  </a:lnTo>
                  <a:lnTo>
                    <a:pt x="72" y="36"/>
                  </a:lnTo>
                  <a:lnTo>
                    <a:pt x="58" y="49"/>
                  </a:lnTo>
                  <a:lnTo>
                    <a:pt x="72" y="69"/>
                  </a:lnTo>
                  <a:lnTo>
                    <a:pt x="48" y="79"/>
                  </a:lnTo>
                  <a:lnTo>
                    <a:pt x="58" y="109"/>
                  </a:lnTo>
                  <a:lnTo>
                    <a:pt x="77" y="114"/>
                  </a:lnTo>
                  <a:lnTo>
                    <a:pt x="48" y="138"/>
                  </a:lnTo>
                  <a:lnTo>
                    <a:pt x="24" y="167"/>
                  </a:lnTo>
                  <a:lnTo>
                    <a:pt x="0" y="162"/>
                  </a:lnTo>
                  <a:lnTo>
                    <a:pt x="0" y="192"/>
                  </a:lnTo>
                  <a:lnTo>
                    <a:pt x="15" y="217"/>
                  </a:lnTo>
                  <a:lnTo>
                    <a:pt x="53" y="222"/>
                  </a:lnTo>
                  <a:lnTo>
                    <a:pt x="86" y="222"/>
                  </a:lnTo>
                  <a:lnTo>
                    <a:pt x="120" y="212"/>
                  </a:lnTo>
                  <a:lnTo>
                    <a:pt x="158" y="217"/>
                  </a:lnTo>
                  <a:lnTo>
                    <a:pt x="192" y="162"/>
                  </a:lnTo>
                  <a:lnTo>
                    <a:pt x="197" y="134"/>
                  </a:lnTo>
                  <a:lnTo>
                    <a:pt x="206" y="99"/>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43" name="Freeform 880"/>
            <p:cNvSpPr>
              <a:spLocks noChangeAspect="1"/>
            </p:cNvSpPr>
            <p:nvPr/>
          </p:nvSpPr>
          <p:spPr bwMode="auto">
            <a:xfrm>
              <a:off x="1181" y="1176"/>
              <a:ext cx="90" cy="89"/>
            </a:xfrm>
            <a:custGeom>
              <a:avLst/>
              <a:gdLst/>
              <a:ahLst/>
              <a:cxnLst>
                <a:cxn ang="0">
                  <a:pos x="206" y="99"/>
                </a:cxn>
                <a:cxn ang="0">
                  <a:pos x="206" y="94"/>
                </a:cxn>
                <a:cxn ang="0">
                  <a:pos x="206" y="69"/>
                </a:cxn>
                <a:cxn ang="0">
                  <a:pos x="192" y="66"/>
                </a:cxn>
                <a:cxn ang="0">
                  <a:pos x="177" y="66"/>
                </a:cxn>
                <a:cxn ang="0">
                  <a:pos x="163" y="74"/>
                </a:cxn>
                <a:cxn ang="0">
                  <a:pos x="153" y="55"/>
                </a:cxn>
                <a:cxn ang="0">
                  <a:pos x="149" y="41"/>
                </a:cxn>
                <a:cxn ang="0">
                  <a:pos x="177" y="16"/>
                </a:cxn>
                <a:cxn ang="0">
                  <a:pos x="149" y="0"/>
                </a:cxn>
                <a:cxn ang="0">
                  <a:pos x="125" y="21"/>
                </a:cxn>
                <a:cxn ang="0">
                  <a:pos x="139" y="41"/>
                </a:cxn>
                <a:cxn ang="0">
                  <a:pos x="120" y="49"/>
                </a:cxn>
                <a:cxn ang="0">
                  <a:pos x="72" y="36"/>
                </a:cxn>
                <a:cxn ang="0">
                  <a:pos x="58" y="49"/>
                </a:cxn>
                <a:cxn ang="0">
                  <a:pos x="72" y="69"/>
                </a:cxn>
                <a:cxn ang="0">
                  <a:pos x="48" y="79"/>
                </a:cxn>
                <a:cxn ang="0">
                  <a:pos x="58" y="109"/>
                </a:cxn>
                <a:cxn ang="0">
                  <a:pos x="77" y="114"/>
                </a:cxn>
                <a:cxn ang="0">
                  <a:pos x="48" y="138"/>
                </a:cxn>
                <a:cxn ang="0">
                  <a:pos x="24" y="167"/>
                </a:cxn>
                <a:cxn ang="0">
                  <a:pos x="0" y="162"/>
                </a:cxn>
                <a:cxn ang="0">
                  <a:pos x="0" y="192"/>
                </a:cxn>
                <a:cxn ang="0">
                  <a:pos x="15" y="217"/>
                </a:cxn>
                <a:cxn ang="0">
                  <a:pos x="53" y="222"/>
                </a:cxn>
                <a:cxn ang="0">
                  <a:pos x="86" y="222"/>
                </a:cxn>
                <a:cxn ang="0">
                  <a:pos x="120" y="212"/>
                </a:cxn>
                <a:cxn ang="0">
                  <a:pos x="158" y="217"/>
                </a:cxn>
                <a:cxn ang="0">
                  <a:pos x="192" y="162"/>
                </a:cxn>
                <a:cxn ang="0">
                  <a:pos x="197" y="134"/>
                </a:cxn>
                <a:cxn ang="0">
                  <a:pos x="206" y="99"/>
                </a:cxn>
              </a:cxnLst>
              <a:rect l="0" t="0" r="r" b="b"/>
              <a:pathLst>
                <a:path w="207" h="223">
                  <a:moveTo>
                    <a:pt x="206" y="99"/>
                  </a:moveTo>
                  <a:lnTo>
                    <a:pt x="206" y="94"/>
                  </a:lnTo>
                  <a:lnTo>
                    <a:pt x="206" y="69"/>
                  </a:lnTo>
                  <a:lnTo>
                    <a:pt x="192" y="66"/>
                  </a:lnTo>
                  <a:lnTo>
                    <a:pt x="177" y="66"/>
                  </a:lnTo>
                  <a:lnTo>
                    <a:pt x="163" y="74"/>
                  </a:lnTo>
                  <a:lnTo>
                    <a:pt x="153" y="55"/>
                  </a:lnTo>
                  <a:lnTo>
                    <a:pt x="149" y="41"/>
                  </a:lnTo>
                  <a:lnTo>
                    <a:pt x="177" y="16"/>
                  </a:lnTo>
                  <a:lnTo>
                    <a:pt x="149" y="0"/>
                  </a:lnTo>
                  <a:lnTo>
                    <a:pt x="125" y="21"/>
                  </a:lnTo>
                  <a:lnTo>
                    <a:pt x="139" y="41"/>
                  </a:lnTo>
                  <a:lnTo>
                    <a:pt x="120" y="49"/>
                  </a:lnTo>
                  <a:lnTo>
                    <a:pt x="72" y="36"/>
                  </a:lnTo>
                  <a:lnTo>
                    <a:pt x="58" y="49"/>
                  </a:lnTo>
                  <a:lnTo>
                    <a:pt x="72" y="69"/>
                  </a:lnTo>
                  <a:lnTo>
                    <a:pt x="48" y="79"/>
                  </a:lnTo>
                  <a:lnTo>
                    <a:pt x="58" y="109"/>
                  </a:lnTo>
                  <a:lnTo>
                    <a:pt x="77" y="114"/>
                  </a:lnTo>
                  <a:lnTo>
                    <a:pt x="48" y="138"/>
                  </a:lnTo>
                  <a:lnTo>
                    <a:pt x="24" y="167"/>
                  </a:lnTo>
                  <a:lnTo>
                    <a:pt x="0" y="162"/>
                  </a:lnTo>
                  <a:lnTo>
                    <a:pt x="0" y="192"/>
                  </a:lnTo>
                  <a:lnTo>
                    <a:pt x="15" y="217"/>
                  </a:lnTo>
                  <a:lnTo>
                    <a:pt x="53" y="222"/>
                  </a:lnTo>
                  <a:lnTo>
                    <a:pt x="86" y="222"/>
                  </a:lnTo>
                  <a:lnTo>
                    <a:pt x="120" y="212"/>
                  </a:lnTo>
                  <a:lnTo>
                    <a:pt x="158" y="217"/>
                  </a:lnTo>
                  <a:lnTo>
                    <a:pt x="192" y="162"/>
                  </a:lnTo>
                  <a:lnTo>
                    <a:pt x="197" y="134"/>
                  </a:lnTo>
                  <a:lnTo>
                    <a:pt x="206" y="99"/>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44" name="Freeform 881"/>
            <p:cNvSpPr>
              <a:spLocks noChangeAspect="1"/>
            </p:cNvSpPr>
            <p:nvPr/>
          </p:nvSpPr>
          <p:spPr bwMode="auto">
            <a:xfrm>
              <a:off x="1056" y="1518"/>
              <a:ext cx="106" cy="135"/>
            </a:xfrm>
            <a:custGeom>
              <a:avLst/>
              <a:gdLst/>
              <a:ahLst/>
              <a:cxnLst>
                <a:cxn ang="0">
                  <a:pos x="126" y="10"/>
                </a:cxn>
                <a:cxn ang="0">
                  <a:pos x="150" y="0"/>
                </a:cxn>
                <a:cxn ang="0">
                  <a:pos x="164" y="25"/>
                </a:cxn>
                <a:cxn ang="0">
                  <a:pos x="183" y="30"/>
                </a:cxn>
                <a:cxn ang="0">
                  <a:pos x="212" y="35"/>
                </a:cxn>
                <a:cxn ang="0">
                  <a:pos x="240" y="44"/>
                </a:cxn>
                <a:cxn ang="0">
                  <a:pos x="245" y="74"/>
                </a:cxn>
                <a:cxn ang="0">
                  <a:pos x="202" y="108"/>
                </a:cxn>
                <a:cxn ang="0">
                  <a:pos x="183" y="162"/>
                </a:cxn>
                <a:cxn ang="0">
                  <a:pos x="169" y="176"/>
                </a:cxn>
                <a:cxn ang="0">
                  <a:pos x="150" y="182"/>
                </a:cxn>
                <a:cxn ang="0">
                  <a:pos x="150" y="206"/>
                </a:cxn>
                <a:cxn ang="0">
                  <a:pos x="145" y="231"/>
                </a:cxn>
                <a:cxn ang="0">
                  <a:pos x="130" y="251"/>
                </a:cxn>
                <a:cxn ang="0">
                  <a:pos x="135" y="281"/>
                </a:cxn>
                <a:cxn ang="0">
                  <a:pos x="126" y="294"/>
                </a:cxn>
                <a:cxn ang="0">
                  <a:pos x="101" y="310"/>
                </a:cxn>
                <a:cxn ang="0">
                  <a:pos x="97" y="339"/>
                </a:cxn>
                <a:cxn ang="0">
                  <a:pos x="86" y="335"/>
                </a:cxn>
                <a:cxn ang="0">
                  <a:pos x="59" y="335"/>
                </a:cxn>
                <a:cxn ang="0">
                  <a:pos x="34" y="319"/>
                </a:cxn>
                <a:cxn ang="0">
                  <a:pos x="0" y="314"/>
                </a:cxn>
                <a:cxn ang="0">
                  <a:pos x="19" y="291"/>
                </a:cxn>
                <a:cxn ang="0">
                  <a:pos x="29" y="261"/>
                </a:cxn>
                <a:cxn ang="0">
                  <a:pos x="48" y="226"/>
                </a:cxn>
                <a:cxn ang="0">
                  <a:pos x="25" y="222"/>
                </a:cxn>
                <a:cxn ang="0">
                  <a:pos x="19" y="192"/>
                </a:cxn>
                <a:cxn ang="0">
                  <a:pos x="34" y="162"/>
                </a:cxn>
                <a:cxn ang="0">
                  <a:pos x="62" y="148"/>
                </a:cxn>
                <a:cxn ang="0">
                  <a:pos x="78" y="108"/>
                </a:cxn>
                <a:cxn ang="0">
                  <a:pos x="97" y="79"/>
                </a:cxn>
                <a:cxn ang="0">
                  <a:pos x="111" y="54"/>
                </a:cxn>
                <a:cxn ang="0">
                  <a:pos x="120" y="10"/>
                </a:cxn>
                <a:cxn ang="0">
                  <a:pos x="126" y="10"/>
                </a:cxn>
              </a:cxnLst>
              <a:rect l="0" t="0" r="r" b="b"/>
              <a:pathLst>
                <a:path w="246" h="340">
                  <a:moveTo>
                    <a:pt x="126" y="10"/>
                  </a:moveTo>
                  <a:lnTo>
                    <a:pt x="150" y="0"/>
                  </a:lnTo>
                  <a:lnTo>
                    <a:pt x="164" y="25"/>
                  </a:lnTo>
                  <a:lnTo>
                    <a:pt x="183" y="30"/>
                  </a:lnTo>
                  <a:lnTo>
                    <a:pt x="212" y="35"/>
                  </a:lnTo>
                  <a:lnTo>
                    <a:pt x="240" y="44"/>
                  </a:lnTo>
                  <a:lnTo>
                    <a:pt x="245" y="74"/>
                  </a:lnTo>
                  <a:lnTo>
                    <a:pt x="202" y="108"/>
                  </a:lnTo>
                  <a:lnTo>
                    <a:pt x="183" y="162"/>
                  </a:lnTo>
                  <a:lnTo>
                    <a:pt x="169" y="176"/>
                  </a:lnTo>
                  <a:lnTo>
                    <a:pt x="150" y="182"/>
                  </a:lnTo>
                  <a:lnTo>
                    <a:pt x="150" y="206"/>
                  </a:lnTo>
                  <a:lnTo>
                    <a:pt x="145" y="231"/>
                  </a:lnTo>
                  <a:lnTo>
                    <a:pt x="130" y="251"/>
                  </a:lnTo>
                  <a:lnTo>
                    <a:pt x="135" y="281"/>
                  </a:lnTo>
                  <a:lnTo>
                    <a:pt x="126" y="294"/>
                  </a:lnTo>
                  <a:lnTo>
                    <a:pt x="101" y="310"/>
                  </a:lnTo>
                  <a:lnTo>
                    <a:pt x="97" y="339"/>
                  </a:lnTo>
                  <a:lnTo>
                    <a:pt x="86" y="335"/>
                  </a:lnTo>
                  <a:lnTo>
                    <a:pt x="59" y="335"/>
                  </a:lnTo>
                  <a:lnTo>
                    <a:pt x="34" y="319"/>
                  </a:lnTo>
                  <a:lnTo>
                    <a:pt x="0" y="314"/>
                  </a:lnTo>
                  <a:lnTo>
                    <a:pt x="19" y="291"/>
                  </a:lnTo>
                  <a:lnTo>
                    <a:pt x="29" y="261"/>
                  </a:lnTo>
                  <a:lnTo>
                    <a:pt x="48" y="226"/>
                  </a:lnTo>
                  <a:lnTo>
                    <a:pt x="25" y="222"/>
                  </a:lnTo>
                  <a:lnTo>
                    <a:pt x="19" y="192"/>
                  </a:lnTo>
                  <a:lnTo>
                    <a:pt x="34" y="162"/>
                  </a:lnTo>
                  <a:lnTo>
                    <a:pt x="62" y="148"/>
                  </a:lnTo>
                  <a:lnTo>
                    <a:pt x="78" y="108"/>
                  </a:lnTo>
                  <a:lnTo>
                    <a:pt x="97" y="79"/>
                  </a:lnTo>
                  <a:lnTo>
                    <a:pt x="111" y="54"/>
                  </a:lnTo>
                  <a:lnTo>
                    <a:pt x="120" y="10"/>
                  </a:lnTo>
                  <a:lnTo>
                    <a:pt x="126" y="1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45" name="Freeform 882"/>
            <p:cNvSpPr>
              <a:spLocks noChangeAspect="1"/>
            </p:cNvSpPr>
            <p:nvPr/>
          </p:nvSpPr>
          <p:spPr bwMode="auto">
            <a:xfrm>
              <a:off x="1056" y="1518"/>
              <a:ext cx="106" cy="135"/>
            </a:xfrm>
            <a:custGeom>
              <a:avLst/>
              <a:gdLst/>
              <a:ahLst/>
              <a:cxnLst>
                <a:cxn ang="0">
                  <a:pos x="126" y="10"/>
                </a:cxn>
                <a:cxn ang="0">
                  <a:pos x="150" y="0"/>
                </a:cxn>
                <a:cxn ang="0">
                  <a:pos x="164" y="25"/>
                </a:cxn>
                <a:cxn ang="0">
                  <a:pos x="183" y="30"/>
                </a:cxn>
                <a:cxn ang="0">
                  <a:pos x="212" y="35"/>
                </a:cxn>
                <a:cxn ang="0">
                  <a:pos x="240" y="44"/>
                </a:cxn>
                <a:cxn ang="0">
                  <a:pos x="245" y="74"/>
                </a:cxn>
                <a:cxn ang="0">
                  <a:pos x="202" y="108"/>
                </a:cxn>
                <a:cxn ang="0">
                  <a:pos x="183" y="162"/>
                </a:cxn>
                <a:cxn ang="0">
                  <a:pos x="169" y="176"/>
                </a:cxn>
                <a:cxn ang="0">
                  <a:pos x="150" y="182"/>
                </a:cxn>
                <a:cxn ang="0">
                  <a:pos x="150" y="206"/>
                </a:cxn>
                <a:cxn ang="0">
                  <a:pos x="145" y="231"/>
                </a:cxn>
                <a:cxn ang="0">
                  <a:pos x="130" y="251"/>
                </a:cxn>
                <a:cxn ang="0">
                  <a:pos x="135" y="281"/>
                </a:cxn>
                <a:cxn ang="0">
                  <a:pos x="126" y="294"/>
                </a:cxn>
                <a:cxn ang="0">
                  <a:pos x="101" y="310"/>
                </a:cxn>
                <a:cxn ang="0">
                  <a:pos x="97" y="339"/>
                </a:cxn>
                <a:cxn ang="0">
                  <a:pos x="86" y="335"/>
                </a:cxn>
                <a:cxn ang="0">
                  <a:pos x="59" y="335"/>
                </a:cxn>
                <a:cxn ang="0">
                  <a:pos x="34" y="319"/>
                </a:cxn>
                <a:cxn ang="0">
                  <a:pos x="0" y="314"/>
                </a:cxn>
                <a:cxn ang="0">
                  <a:pos x="19" y="291"/>
                </a:cxn>
                <a:cxn ang="0">
                  <a:pos x="29" y="261"/>
                </a:cxn>
                <a:cxn ang="0">
                  <a:pos x="48" y="226"/>
                </a:cxn>
                <a:cxn ang="0">
                  <a:pos x="25" y="222"/>
                </a:cxn>
                <a:cxn ang="0">
                  <a:pos x="19" y="192"/>
                </a:cxn>
                <a:cxn ang="0">
                  <a:pos x="34" y="162"/>
                </a:cxn>
                <a:cxn ang="0">
                  <a:pos x="62" y="148"/>
                </a:cxn>
                <a:cxn ang="0">
                  <a:pos x="78" y="108"/>
                </a:cxn>
                <a:cxn ang="0">
                  <a:pos x="97" y="79"/>
                </a:cxn>
                <a:cxn ang="0">
                  <a:pos x="111" y="54"/>
                </a:cxn>
                <a:cxn ang="0">
                  <a:pos x="120" y="10"/>
                </a:cxn>
                <a:cxn ang="0">
                  <a:pos x="126" y="10"/>
                </a:cxn>
              </a:cxnLst>
              <a:rect l="0" t="0" r="r" b="b"/>
              <a:pathLst>
                <a:path w="246" h="340">
                  <a:moveTo>
                    <a:pt x="126" y="10"/>
                  </a:moveTo>
                  <a:lnTo>
                    <a:pt x="150" y="0"/>
                  </a:lnTo>
                  <a:lnTo>
                    <a:pt x="164" y="25"/>
                  </a:lnTo>
                  <a:lnTo>
                    <a:pt x="183" y="30"/>
                  </a:lnTo>
                  <a:lnTo>
                    <a:pt x="212" y="35"/>
                  </a:lnTo>
                  <a:lnTo>
                    <a:pt x="240" y="44"/>
                  </a:lnTo>
                  <a:lnTo>
                    <a:pt x="245" y="74"/>
                  </a:lnTo>
                  <a:lnTo>
                    <a:pt x="202" y="108"/>
                  </a:lnTo>
                  <a:lnTo>
                    <a:pt x="183" y="162"/>
                  </a:lnTo>
                  <a:lnTo>
                    <a:pt x="169" y="176"/>
                  </a:lnTo>
                  <a:lnTo>
                    <a:pt x="150" y="182"/>
                  </a:lnTo>
                  <a:lnTo>
                    <a:pt x="150" y="206"/>
                  </a:lnTo>
                  <a:lnTo>
                    <a:pt x="145" y="231"/>
                  </a:lnTo>
                  <a:lnTo>
                    <a:pt x="130" y="251"/>
                  </a:lnTo>
                  <a:lnTo>
                    <a:pt x="135" y="281"/>
                  </a:lnTo>
                  <a:lnTo>
                    <a:pt x="126" y="294"/>
                  </a:lnTo>
                  <a:lnTo>
                    <a:pt x="101" y="310"/>
                  </a:lnTo>
                  <a:lnTo>
                    <a:pt x="97" y="339"/>
                  </a:lnTo>
                  <a:lnTo>
                    <a:pt x="86" y="335"/>
                  </a:lnTo>
                  <a:lnTo>
                    <a:pt x="59" y="335"/>
                  </a:lnTo>
                  <a:lnTo>
                    <a:pt x="34" y="319"/>
                  </a:lnTo>
                  <a:lnTo>
                    <a:pt x="0" y="314"/>
                  </a:lnTo>
                  <a:lnTo>
                    <a:pt x="19" y="291"/>
                  </a:lnTo>
                  <a:lnTo>
                    <a:pt x="29" y="261"/>
                  </a:lnTo>
                  <a:lnTo>
                    <a:pt x="48" y="226"/>
                  </a:lnTo>
                  <a:lnTo>
                    <a:pt x="25" y="222"/>
                  </a:lnTo>
                  <a:lnTo>
                    <a:pt x="19" y="192"/>
                  </a:lnTo>
                  <a:lnTo>
                    <a:pt x="34" y="162"/>
                  </a:lnTo>
                  <a:lnTo>
                    <a:pt x="62" y="148"/>
                  </a:lnTo>
                  <a:lnTo>
                    <a:pt x="78" y="108"/>
                  </a:lnTo>
                  <a:lnTo>
                    <a:pt x="97" y="79"/>
                  </a:lnTo>
                  <a:lnTo>
                    <a:pt x="111" y="54"/>
                  </a:lnTo>
                  <a:lnTo>
                    <a:pt x="120" y="10"/>
                  </a:lnTo>
                  <a:lnTo>
                    <a:pt x="126" y="1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46" name="Freeform 883"/>
            <p:cNvSpPr>
              <a:spLocks noChangeAspect="1"/>
            </p:cNvSpPr>
            <p:nvPr/>
          </p:nvSpPr>
          <p:spPr bwMode="auto">
            <a:xfrm>
              <a:off x="1402" y="1321"/>
              <a:ext cx="60" cy="58"/>
            </a:xfrm>
            <a:custGeom>
              <a:avLst/>
              <a:gdLst/>
              <a:ahLst/>
              <a:cxnLst>
                <a:cxn ang="0">
                  <a:pos x="100" y="15"/>
                </a:cxn>
                <a:cxn ang="0">
                  <a:pos x="110" y="25"/>
                </a:cxn>
                <a:cxn ang="0">
                  <a:pos x="119" y="28"/>
                </a:cxn>
                <a:cxn ang="0">
                  <a:pos x="119" y="53"/>
                </a:cxn>
                <a:cxn ang="0">
                  <a:pos x="132" y="64"/>
                </a:cxn>
                <a:cxn ang="0">
                  <a:pos x="138" y="83"/>
                </a:cxn>
                <a:cxn ang="0">
                  <a:pos x="128" y="103"/>
                </a:cxn>
                <a:cxn ang="0">
                  <a:pos x="124" y="103"/>
                </a:cxn>
                <a:cxn ang="0">
                  <a:pos x="110" y="117"/>
                </a:cxn>
                <a:cxn ang="0">
                  <a:pos x="110" y="142"/>
                </a:cxn>
                <a:cxn ang="0">
                  <a:pos x="95" y="137"/>
                </a:cxn>
                <a:cxn ang="0">
                  <a:pos x="81" y="122"/>
                </a:cxn>
                <a:cxn ang="0">
                  <a:pos x="85" y="117"/>
                </a:cxn>
                <a:cxn ang="0">
                  <a:pos x="81" y="97"/>
                </a:cxn>
                <a:cxn ang="0">
                  <a:pos x="66" y="108"/>
                </a:cxn>
                <a:cxn ang="0">
                  <a:pos x="52" y="103"/>
                </a:cxn>
                <a:cxn ang="0">
                  <a:pos x="47" y="78"/>
                </a:cxn>
                <a:cxn ang="0">
                  <a:pos x="28" y="64"/>
                </a:cxn>
                <a:cxn ang="0">
                  <a:pos x="20" y="44"/>
                </a:cxn>
                <a:cxn ang="0">
                  <a:pos x="0" y="39"/>
                </a:cxn>
                <a:cxn ang="0">
                  <a:pos x="5" y="20"/>
                </a:cxn>
                <a:cxn ang="0">
                  <a:pos x="5" y="15"/>
                </a:cxn>
                <a:cxn ang="0">
                  <a:pos x="39" y="0"/>
                </a:cxn>
                <a:cxn ang="0">
                  <a:pos x="47" y="15"/>
                </a:cxn>
                <a:cxn ang="0">
                  <a:pos x="85" y="4"/>
                </a:cxn>
                <a:cxn ang="0">
                  <a:pos x="100" y="15"/>
                </a:cxn>
              </a:cxnLst>
              <a:rect l="0" t="0" r="r" b="b"/>
              <a:pathLst>
                <a:path w="139" h="143">
                  <a:moveTo>
                    <a:pt x="100" y="15"/>
                  </a:moveTo>
                  <a:lnTo>
                    <a:pt x="110" y="25"/>
                  </a:lnTo>
                  <a:lnTo>
                    <a:pt x="119" y="28"/>
                  </a:lnTo>
                  <a:lnTo>
                    <a:pt x="119" y="53"/>
                  </a:lnTo>
                  <a:lnTo>
                    <a:pt x="132" y="64"/>
                  </a:lnTo>
                  <a:lnTo>
                    <a:pt x="138" y="83"/>
                  </a:lnTo>
                  <a:lnTo>
                    <a:pt x="128" y="103"/>
                  </a:lnTo>
                  <a:lnTo>
                    <a:pt x="124" y="103"/>
                  </a:lnTo>
                  <a:lnTo>
                    <a:pt x="110" y="117"/>
                  </a:lnTo>
                  <a:lnTo>
                    <a:pt x="110" y="142"/>
                  </a:lnTo>
                  <a:lnTo>
                    <a:pt x="95" y="137"/>
                  </a:lnTo>
                  <a:lnTo>
                    <a:pt x="81" y="122"/>
                  </a:lnTo>
                  <a:lnTo>
                    <a:pt x="85" y="117"/>
                  </a:lnTo>
                  <a:lnTo>
                    <a:pt x="81" y="97"/>
                  </a:lnTo>
                  <a:lnTo>
                    <a:pt x="66" y="108"/>
                  </a:lnTo>
                  <a:lnTo>
                    <a:pt x="52" y="103"/>
                  </a:lnTo>
                  <a:lnTo>
                    <a:pt x="47" y="78"/>
                  </a:lnTo>
                  <a:lnTo>
                    <a:pt x="28" y="64"/>
                  </a:lnTo>
                  <a:lnTo>
                    <a:pt x="20" y="44"/>
                  </a:lnTo>
                  <a:lnTo>
                    <a:pt x="0" y="39"/>
                  </a:lnTo>
                  <a:lnTo>
                    <a:pt x="5" y="20"/>
                  </a:lnTo>
                  <a:lnTo>
                    <a:pt x="5" y="15"/>
                  </a:lnTo>
                  <a:lnTo>
                    <a:pt x="39" y="0"/>
                  </a:lnTo>
                  <a:lnTo>
                    <a:pt x="47" y="15"/>
                  </a:lnTo>
                  <a:lnTo>
                    <a:pt x="85" y="4"/>
                  </a:lnTo>
                  <a:lnTo>
                    <a:pt x="100" y="15"/>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47" name="Freeform 884"/>
            <p:cNvSpPr>
              <a:spLocks noChangeAspect="1"/>
            </p:cNvSpPr>
            <p:nvPr/>
          </p:nvSpPr>
          <p:spPr bwMode="auto">
            <a:xfrm>
              <a:off x="1402" y="1321"/>
              <a:ext cx="60" cy="58"/>
            </a:xfrm>
            <a:custGeom>
              <a:avLst/>
              <a:gdLst/>
              <a:ahLst/>
              <a:cxnLst>
                <a:cxn ang="0">
                  <a:pos x="100" y="15"/>
                </a:cxn>
                <a:cxn ang="0">
                  <a:pos x="110" y="25"/>
                </a:cxn>
                <a:cxn ang="0">
                  <a:pos x="119" y="28"/>
                </a:cxn>
                <a:cxn ang="0">
                  <a:pos x="119" y="53"/>
                </a:cxn>
                <a:cxn ang="0">
                  <a:pos x="132" y="64"/>
                </a:cxn>
                <a:cxn ang="0">
                  <a:pos x="138" y="83"/>
                </a:cxn>
                <a:cxn ang="0">
                  <a:pos x="128" y="103"/>
                </a:cxn>
                <a:cxn ang="0">
                  <a:pos x="124" y="103"/>
                </a:cxn>
                <a:cxn ang="0">
                  <a:pos x="110" y="117"/>
                </a:cxn>
                <a:cxn ang="0">
                  <a:pos x="110" y="142"/>
                </a:cxn>
                <a:cxn ang="0">
                  <a:pos x="95" y="137"/>
                </a:cxn>
                <a:cxn ang="0">
                  <a:pos x="81" y="122"/>
                </a:cxn>
                <a:cxn ang="0">
                  <a:pos x="85" y="117"/>
                </a:cxn>
                <a:cxn ang="0">
                  <a:pos x="81" y="97"/>
                </a:cxn>
                <a:cxn ang="0">
                  <a:pos x="66" y="108"/>
                </a:cxn>
                <a:cxn ang="0">
                  <a:pos x="52" y="103"/>
                </a:cxn>
                <a:cxn ang="0">
                  <a:pos x="47" y="78"/>
                </a:cxn>
                <a:cxn ang="0">
                  <a:pos x="28" y="64"/>
                </a:cxn>
                <a:cxn ang="0">
                  <a:pos x="20" y="44"/>
                </a:cxn>
                <a:cxn ang="0">
                  <a:pos x="0" y="39"/>
                </a:cxn>
                <a:cxn ang="0">
                  <a:pos x="5" y="20"/>
                </a:cxn>
                <a:cxn ang="0">
                  <a:pos x="5" y="15"/>
                </a:cxn>
                <a:cxn ang="0">
                  <a:pos x="39" y="0"/>
                </a:cxn>
                <a:cxn ang="0">
                  <a:pos x="47" y="15"/>
                </a:cxn>
                <a:cxn ang="0">
                  <a:pos x="85" y="4"/>
                </a:cxn>
                <a:cxn ang="0">
                  <a:pos x="100" y="15"/>
                </a:cxn>
              </a:cxnLst>
              <a:rect l="0" t="0" r="r" b="b"/>
              <a:pathLst>
                <a:path w="139" h="143">
                  <a:moveTo>
                    <a:pt x="100" y="15"/>
                  </a:moveTo>
                  <a:lnTo>
                    <a:pt x="110" y="25"/>
                  </a:lnTo>
                  <a:lnTo>
                    <a:pt x="119" y="28"/>
                  </a:lnTo>
                  <a:lnTo>
                    <a:pt x="119" y="53"/>
                  </a:lnTo>
                  <a:lnTo>
                    <a:pt x="132" y="64"/>
                  </a:lnTo>
                  <a:lnTo>
                    <a:pt x="138" y="83"/>
                  </a:lnTo>
                  <a:lnTo>
                    <a:pt x="128" y="103"/>
                  </a:lnTo>
                  <a:lnTo>
                    <a:pt x="124" y="103"/>
                  </a:lnTo>
                  <a:lnTo>
                    <a:pt x="110" y="117"/>
                  </a:lnTo>
                  <a:lnTo>
                    <a:pt x="110" y="142"/>
                  </a:lnTo>
                  <a:lnTo>
                    <a:pt x="95" y="137"/>
                  </a:lnTo>
                  <a:lnTo>
                    <a:pt x="81" y="122"/>
                  </a:lnTo>
                  <a:lnTo>
                    <a:pt x="85" y="117"/>
                  </a:lnTo>
                  <a:lnTo>
                    <a:pt x="81" y="97"/>
                  </a:lnTo>
                  <a:lnTo>
                    <a:pt x="66" y="108"/>
                  </a:lnTo>
                  <a:lnTo>
                    <a:pt x="52" y="103"/>
                  </a:lnTo>
                  <a:lnTo>
                    <a:pt x="47" y="78"/>
                  </a:lnTo>
                  <a:lnTo>
                    <a:pt x="28" y="64"/>
                  </a:lnTo>
                  <a:lnTo>
                    <a:pt x="20" y="44"/>
                  </a:lnTo>
                  <a:lnTo>
                    <a:pt x="0" y="39"/>
                  </a:lnTo>
                  <a:lnTo>
                    <a:pt x="5" y="20"/>
                  </a:lnTo>
                  <a:lnTo>
                    <a:pt x="5" y="15"/>
                  </a:lnTo>
                  <a:lnTo>
                    <a:pt x="39" y="0"/>
                  </a:lnTo>
                  <a:lnTo>
                    <a:pt x="47" y="15"/>
                  </a:lnTo>
                  <a:lnTo>
                    <a:pt x="85" y="4"/>
                  </a:lnTo>
                  <a:lnTo>
                    <a:pt x="100" y="15"/>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48" name="Freeform 885"/>
            <p:cNvSpPr>
              <a:spLocks noChangeAspect="1"/>
            </p:cNvSpPr>
            <p:nvPr/>
          </p:nvSpPr>
          <p:spPr bwMode="auto">
            <a:xfrm>
              <a:off x="1419" y="1273"/>
              <a:ext cx="71" cy="74"/>
            </a:xfrm>
            <a:custGeom>
              <a:avLst/>
              <a:gdLst/>
              <a:ahLst/>
              <a:cxnLst>
                <a:cxn ang="0">
                  <a:pos x="162" y="19"/>
                </a:cxn>
                <a:cxn ang="0">
                  <a:pos x="149" y="55"/>
                </a:cxn>
                <a:cxn ang="0">
                  <a:pos x="138" y="63"/>
                </a:cxn>
                <a:cxn ang="0">
                  <a:pos x="149" y="83"/>
                </a:cxn>
                <a:cxn ang="0">
                  <a:pos x="135" y="93"/>
                </a:cxn>
                <a:cxn ang="0">
                  <a:pos x="119" y="113"/>
                </a:cxn>
                <a:cxn ang="0">
                  <a:pos x="105" y="113"/>
                </a:cxn>
                <a:cxn ang="0">
                  <a:pos x="100" y="142"/>
                </a:cxn>
                <a:cxn ang="0">
                  <a:pos x="95" y="161"/>
                </a:cxn>
                <a:cxn ang="0">
                  <a:pos x="95" y="186"/>
                </a:cxn>
                <a:cxn ang="0">
                  <a:pos x="81" y="176"/>
                </a:cxn>
                <a:cxn ang="0">
                  <a:pos x="81" y="151"/>
                </a:cxn>
                <a:cxn ang="0">
                  <a:pos x="72" y="148"/>
                </a:cxn>
                <a:cxn ang="0">
                  <a:pos x="63" y="137"/>
                </a:cxn>
                <a:cxn ang="0">
                  <a:pos x="47" y="127"/>
                </a:cxn>
                <a:cxn ang="0">
                  <a:pos x="9" y="137"/>
                </a:cxn>
                <a:cxn ang="0">
                  <a:pos x="0" y="123"/>
                </a:cxn>
                <a:cxn ang="0">
                  <a:pos x="19" y="102"/>
                </a:cxn>
                <a:cxn ang="0">
                  <a:pos x="38" y="83"/>
                </a:cxn>
                <a:cxn ang="0">
                  <a:pos x="52" y="63"/>
                </a:cxn>
                <a:cxn ang="0">
                  <a:pos x="63" y="34"/>
                </a:cxn>
                <a:cxn ang="0">
                  <a:pos x="76" y="30"/>
                </a:cxn>
                <a:cxn ang="0">
                  <a:pos x="72" y="63"/>
                </a:cxn>
                <a:cxn ang="0">
                  <a:pos x="86" y="79"/>
                </a:cxn>
                <a:cxn ang="0">
                  <a:pos x="105" y="63"/>
                </a:cxn>
                <a:cxn ang="0">
                  <a:pos x="110" y="49"/>
                </a:cxn>
                <a:cxn ang="0">
                  <a:pos x="95" y="39"/>
                </a:cxn>
                <a:cxn ang="0">
                  <a:pos x="95" y="10"/>
                </a:cxn>
                <a:cxn ang="0">
                  <a:pos x="124" y="0"/>
                </a:cxn>
                <a:cxn ang="0">
                  <a:pos x="162" y="19"/>
                </a:cxn>
              </a:cxnLst>
              <a:rect l="0" t="0" r="r" b="b"/>
              <a:pathLst>
                <a:path w="163" h="187">
                  <a:moveTo>
                    <a:pt x="162" y="19"/>
                  </a:moveTo>
                  <a:lnTo>
                    <a:pt x="149" y="55"/>
                  </a:lnTo>
                  <a:lnTo>
                    <a:pt x="138" y="63"/>
                  </a:lnTo>
                  <a:lnTo>
                    <a:pt x="149" y="83"/>
                  </a:lnTo>
                  <a:lnTo>
                    <a:pt x="135" y="93"/>
                  </a:lnTo>
                  <a:lnTo>
                    <a:pt x="119" y="113"/>
                  </a:lnTo>
                  <a:lnTo>
                    <a:pt x="105" y="113"/>
                  </a:lnTo>
                  <a:lnTo>
                    <a:pt x="100" y="142"/>
                  </a:lnTo>
                  <a:lnTo>
                    <a:pt x="95" y="161"/>
                  </a:lnTo>
                  <a:lnTo>
                    <a:pt x="95" y="186"/>
                  </a:lnTo>
                  <a:lnTo>
                    <a:pt x="81" y="176"/>
                  </a:lnTo>
                  <a:lnTo>
                    <a:pt x="81" y="151"/>
                  </a:lnTo>
                  <a:lnTo>
                    <a:pt x="72" y="148"/>
                  </a:lnTo>
                  <a:lnTo>
                    <a:pt x="63" y="137"/>
                  </a:lnTo>
                  <a:lnTo>
                    <a:pt x="47" y="127"/>
                  </a:lnTo>
                  <a:lnTo>
                    <a:pt x="9" y="137"/>
                  </a:lnTo>
                  <a:lnTo>
                    <a:pt x="0" y="123"/>
                  </a:lnTo>
                  <a:lnTo>
                    <a:pt x="19" y="102"/>
                  </a:lnTo>
                  <a:lnTo>
                    <a:pt x="38" y="83"/>
                  </a:lnTo>
                  <a:lnTo>
                    <a:pt x="52" y="63"/>
                  </a:lnTo>
                  <a:lnTo>
                    <a:pt x="63" y="34"/>
                  </a:lnTo>
                  <a:lnTo>
                    <a:pt x="76" y="30"/>
                  </a:lnTo>
                  <a:lnTo>
                    <a:pt x="72" y="63"/>
                  </a:lnTo>
                  <a:lnTo>
                    <a:pt x="86" y="79"/>
                  </a:lnTo>
                  <a:lnTo>
                    <a:pt x="105" y="63"/>
                  </a:lnTo>
                  <a:lnTo>
                    <a:pt x="110" y="49"/>
                  </a:lnTo>
                  <a:lnTo>
                    <a:pt x="95" y="39"/>
                  </a:lnTo>
                  <a:lnTo>
                    <a:pt x="95" y="10"/>
                  </a:lnTo>
                  <a:lnTo>
                    <a:pt x="124" y="0"/>
                  </a:lnTo>
                  <a:lnTo>
                    <a:pt x="162" y="19"/>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49" name="Freeform 886"/>
            <p:cNvSpPr>
              <a:spLocks noChangeAspect="1"/>
            </p:cNvSpPr>
            <p:nvPr/>
          </p:nvSpPr>
          <p:spPr bwMode="auto">
            <a:xfrm>
              <a:off x="1419" y="1273"/>
              <a:ext cx="71" cy="74"/>
            </a:xfrm>
            <a:custGeom>
              <a:avLst/>
              <a:gdLst/>
              <a:ahLst/>
              <a:cxnLst>
                <a:cxn ang="0">
                  <a:pos x="162" y="19"/>
                </a:cxn>
                <a:cxn ang="0">
                  <a:pos x="149" y="55"/>
                </a:cxn>
                <a:cxn ang="0">
                  <a:pos x="138" y="63"/>
                </a:cxn>
                <a:cxn ang="0">
                  <a:pos x="149" y="83"/>
                </a:cxn>
                <a:cxn ang="0">
                  <a:pos x="135" y="93"/>
                </a:cxn>
                <a:cxn ang="0">
                  <a:pos x="119" y="113"/>
                </a:cxn>
                <a:cxn ang="0">
                  <a:pos x="105" y="113"/>
                </a:cxn>
                <a:cxn ang="0">
                  <a:pos x="100" y="142"/>
                </a:cxn>
                <a:cxn ang="0">
                  <a:pos x="95" y="161"/>
                </a:cxn>
                <a:cxn ang="0">
                  <a:pos x="95" y="186"/>
                </a:cxn>
                <a:cxn ang="0">
                  <a:pos x="81" y="176"/>
                </a:cxn>
                <a:cxn ang="0">
                  <a:pos x="81" y="151"/>
                </a:cxn>
                <a:cxn ang="0">
                  <a:pos x="72" y="148"/>
                </a:cxn>
                <a:cxn ang="0">
                  <a:pos x="63" y="137"/>
                </a:cxn>
                <a:cxn ang="0">
                  <a:pos x="47" y="127"/>
                </a:cxn>
                <a:cxn ang="0">
                  <a:pos x="9" y="137"/>
                </a:cxn>
                <a:cxn ang="0">
                  <a:pos x="0" y="123"/>
                </a:cxn>
                <a:cxn ang="0">
                  <a:pos x="19" y="102"/>
                </a:cxn>
                <a:cxn ang="0">
                  <a:pos x="38" y="83"/>
                </a:cxn>
                <a:cxn ang="0">
                  <a:pos x="52" y="63"/>
                </a:cxn>
                <a:cxn ang="0">
                  <a:pos x="63" y="34"/>
                </a:cxn>
                <a:cxn ang="0">
                  <a:pos x="76" y="30"/>
                </a:cxn>
                <a:cxn ang="0">
                  <a:pos x="72" y="63"/>
                </a:cxn>
                <a:cxn ang="0">
                  <a:pos x="86" y="79"/>
                </a:cxn>
                <a:cxn ang="0">
                  <a:pos x="105" y="63"/>
                </a:cxn>
                <a:cxn ang="0">
                  <a:pos x="110" y="49"/>
                </a:cxn>
                <a:cxn ang="0">
                  <a:pos x="95" y="39"/>
                </a:cxn>
                <a:cxn ang="0">
                  <a:pos x="95" y="10"/>
                </a:cxn>
                <a:cxn ang="0">
                  <a:pos x="124" y="0"/>
                </a:cxn>
                <a:cxn ang="0">
                  <a:pos x="162" y="19"/>
                </a:cxn>
              </a:cxnLst>
              <a:rect l="0" t="0" r="r" b="b"/>
              <a:pathLst>
                <a:path w="163" h="187">
                  <a:moveTo>
                    <a:pt x="162" y="19"/>
                  </a:moveTo>
                  <a:lnTo>
                    <a:pt x="149" y="55"/>
                  </a:lnTo>
                  <a:lnTo>
                    <a:pt x="138" y="63"/>
                  </a:lnTo>
                  <a:lnTo>
                    <a:pt x="149" y="83"/>
                  </a:lnTo>
                  <a:lnTo>
                    <a:pt x="135" y="93"/>
                  </a:lnTo>
                  <a:lnTo>
                    <a:pt x="119" y="113"/>
                  </a:lnTo>
                  <a:lnTo>
                    <a:pt x="105" y="113"/>
                  </a:lnTo>
                  <a:lnTo>
                    <a:pt x="100" y="142"/>
                  </a:lnTo>
                  <a:lnTo>
                    <a:pt x="95" y="161"/>
                  </a:lnTo>
                  <a:lnTo>
                    <a:pt x="95" y="186"/>
                  </a:lnTo>
                  <a:lnTo>
                    <a:pt x="81" y="176"/>
                  </a:lnTo>
                  <a:lnTo>
                    <a:pt x="81" y="151"/>
                  </a:lnTo>
                  <a:lnTo>
                    <a:pt x="72" y="148"/>
                  </a:lnTo>
                  <a:lnTo>
                    <a:pt x="63" y="137"/>
                  </a:lnTo>
                  <a:lnTo>
                    <a:pt x="47" y="127"/>
                  </a:lnTo>
                  <a:lnTo>
                    <a:pt x="9" y="137"/>
                  </a:lnTo>
                  <a:lnTo>
                    <a:pt x="0" y="123"/>
                  </a:lnTo>
                  <a:lnTo>
                    <a:pt x="19" y="102"/>
                  </a:lnTo>
                  <a:lnTo>
                    <a:pt x="38" y="83"/>
                  </a:lnTo>
                  <a:lnTo>
                    <a:pt x="52" y="63"/>
                  </a:lnTo>
                  <a:lnTo>
                    <a:pt x="63" y="34"/>
                  </a:lnTo>
                  <a:lnTo>
                    <a:pt x="76" y="30"/>
                  </a:lnTo>
                  <a:lnTo>
                    <a:pt x="72" y="63"/>
                  </a:lnTo>
                  <a:lnTo>
                    <a:pt x="86" y="79"/>
                  </a:lnTo>
                  <a:lnTo>
                    <a:pt x="105" y="63"/>
                  </a:lnTo>
                  <a:lnTo>
                    <a:pt x="110" y="49"/>
                  </a:lnTo>
                  <a:lnTo>
                    <a:pt x="95" y="39"/>
                  </a:lnTo>
                  <a:lnTo>
                    <a:pt x="95" y="10"/>
                  </a:lnTo>
                  <a:lnTo>
                    <a:pt x="124" y="0"/>
                  </a:lnTo>
                  <a:lnTo>
                    <a:pt x="162" y="19"/>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50" name="Freeform 887"/>
            <p:cNvSpPr>
              <a:spLocks noChangeAspect="1"/>
            </p:cNvSpPr>
            <p:nvPr/>
          </p:nvSpPr>
          <p:spPr bwMode="auto">
            <a:xfrm>
              <a:off x="1450" y="1363"/>
              <a:ext cx="10" cy="17"/>
            </a:xfrm>
            <a:custGeom>
              <a:avLst/>
              <a:gdLst/>
              <a:ahLst/>
              <a:cxnLst>
                <a:cxn ang="0">
                  <a:pos x="23" y="43"/>
                </a:cxn>
                <a:cxn ang="0">
                  <a:pos x="23" y="24"/>
                </a:cxn>
                <a:cxn ang="0">
                  <a:pos x="18" y="0"/>
                </a:cxn>
                <a:cxn ang="0">
                  <a:pos x="15" y="0"/>
                </a:cxn>
                <a:cxn ang="0">
                  <a:pos x="0" y="14"/>
                </a:cxn>
                <a:cxn ang="0">
                  <a:pos x="0" y="38"/>
                </a:cxn>
                <a:cxn ang="0">
                  <a:pos x="15" y="43"/>
                </a:cxn>
                <a:cxn ang="0">
                  <a:pos x="23" y="43"/>
                </a:cxn>
              </a:cxnLst>
              <a:rect l="0" t="0" r="r" b="b"/>
              <a:pathLst>
                <a:path w="24" h="44">
                  <a:moveTo>
                    <a:pt x="23" y="43"/>
                  </a:moveTo>
                  <a:lnTo>
                    <a:pt x="23" y="24"/>
                  </a:lnTo>
                  <a:lnTo>
                    <a:pt x="18" y="0"/>
                  </a:lnTo>
                  <a:lnTo>
                    <a:pt x="15" y="0"/>
                  </a:lnTo>
                  <a:lnTo>
                    <a:pt x="0" y="14"/>
                  </a:lnTo>
                  <a:lnTo>
                    <a:pt x="0" y="38"/>
                  </a:lnTo>
                  <a:lnTo>
                    <a:pt x="15" y="43"/>
                  </a:lnTo>
                  <a:lnTo>
                    <a:pt x="23" y="43"/>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51" name="Freeform 888"/>
            <p:cNvSpPr>
              <a:spLocks noChangeAspect="1"/>
            </p:cNvSpPr>
            <p:nvPr/>
          </p:nvSpPr>
          <p:spPr bwMode="auto">
            <a:xfrm>
              <a:off x="1450" y="1363"/>
              <a:ext cx="10" cy="17"/>
            </a:xfrm>
            <a:custGeom>
              <a:avLst/>
              <a:gdLst/>
              <a:ahLst/>
              <a:cxnLst>
                <a:cxn ang="0">
                  <a:pos x="23" y="43"/>
                </a:cxn>
                <a:cxn ang="0">
                  <a:pos x="23" y="24"/>
                </a:cxn>
                <a:cxn ang="0">
                  <a:pos x="18" y="0"/>
                </a:cxn>
                <a:cxn ang="0">
                  <a:pos x="15" y="0"/>
                </a:cxn>
                <a:cxn ang="0">
                  <a:pos x="0" y="14"/>
                </a:cxn>
                <a:cxn ang="0">
                  <a:pos x="0" y="38"/>
                </a:cxn>
                <a:cxn ang="0">
                  <a:pos x="15" y="43"/>
                </a:cxn>
                <a:cxn ang="0">
                  <a:pos x="23" y="43"/>
                </a:cxn>
              </a:cxnLst>
              <a:rect l="0" t="0" r="r" b="b"/>
              <a:pathLst>
                <a:path w="24" h="44">
                  <a:moveTo>
                    <a:pt x="23" y="43"/>
                  </a:moveTo>
                  <a:lnTo>
                    <a:pt x="23" y="24"/>
                  </a:lnTo>
                  <a:lnTo>
                    <a:pt x="18" y="0"/>
                  </a:lnTo>
                  <a:lnTo>
                    <a:pt x="15" y="0"/>
                  </a:lnTo>
                  <a:lnTo>
                    <a:pt x="0" y="14"/>
                  </a:lnTo>
                  <a:lnTo>
                    <a:pt x="0" y="38"/>
                  </a:lnTo>
                  <a:lnTo>
                    <a:pt x="15" y="43"/>
                  </a:lnTo>
                  <a:lnTo>
                    <a:pt x="23" y="43"/>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52" name="Freeform 889"/>
            <p:cNvSpPr>
              <a:spLocks noChangeAspect="1"/>
            </p:cNvSpPr>
            <p:nvPr/>
          </p:nvSpPr>
          <p:spPr bwMode="auto">
            <a:xfrm>
              <a:off x="1444" y="1435"/>
              <a:ext cx="90" cy="51"/>
            </a:xfrm>
            <a:custGeom>
              <a:avLst/>
              <a:gdLst/>
              <a:ahLst/>
              <a:cxnLst>
                <a:cxn ang="0">
                  <a:pos x="43" y="118"/>
                </a:cxn>
                <a:cxn ang="0">
                  <a:pos x="33" y="103"/>
                </a:cxn>
                <a:cxn ang="0">
                  <a:pos x="33" y="79"/>
                </a:cxn>
                <a:cxn ang="0">
                  <a:pos x="19" y="79"/>
                </a:cxn>
                <a:cxn ang="0">
                  <a:pos x="5" y="93"/>
                </a:cxn>
                <a:cxn ang="0">
                  <a:pos x="0" y="74"/>
                </a:cxn>
                <a:cxn ang="0">
                  <a:pos x="24" y="44"/>
                </a:cxn>
                <a:cxn ang="0">
                  <a:pos x="43" y="20"/>
                </a:cxn>
                <a:cxn ang="0">
                  <a:pos x="53" y="5"/>
                </a:cxn>
                <a:cxn ang="0">
                  <a:pos x="67" y="10"/>
                </a:cxn>
                <a:cxn ang="0">
                  <a:pos x="81" y="0"/>
                </a:cxn>
                <a:cxn ang="0">
                  <a:pos x="105" y="5"/>
                </a:cxn>
                <a:cxn ang="0">
                  <a:pos x="145" y="5"/>
                </a:cxn>
                <a:cxn ang="0">
                  <a:pos x="168" y="20"/>
                </a:cxn>
                <a:cxn ang="0">
                  <a:pos x="168" y="44"/>
                </a:cxn>
                <a:cxn ang="0">
                  <a:pos x="172" y="55"/>
                </a:cxn>
                <a:cxn ang="0">
                  <a:pos x="196" y="63"/>
                </a:cxn>
                <a:cxn ang="0">
                  <a:pos x="206" y="63"/>
                </a:cxn>
                <a:cxn ang="0">
                  <a:pos x="191" y="83"/>
                </a:cxn>
                <a:cxn ang="0">
                  <a:pos x="191" y="103"/>
                </a:cxn>
                <a:cxn ang="0">
                  <a:pos x="158" y="93"/>
                </a:cxn>
                <a:cxn ang="0">
                  <a:pos x="148" y="103"/>
                </a:cxn>
                <a:cxn ang="0">
                  <a:pos x="139" y="123"/>
                </a:cxn>
                <a:cxn ang="0">
                  <a:pos x="124" y="113"/>
                </a:cxn>
                <a:cxn ang="0">
                  <a:pos x="115" y="93"/>
                </a:cxn>
                <a:cxn ang="0">
                  <a:pos x="96" y="98"/>
                </a:cxn>
                <a:cxn ang="0">
                  <a:pos x="86" y="118"/>
                </a:cxn>
                <a:cxn ang="0">
                  <a:pos x="43" y="118"/>
                </a:cxn>
              </a:cxnLst>
              <a:rect l="0" t="0" r="r" b="b"/>
              <a:pathLst>
                <a:path w="207" h="124">
                  <a:moveTo>
                    <a:pt x="43" y="118"/>
                  </a:moveTo>
                  <a:lnTo>
                    <a:pt x="33" y="103"/>
                  </a:lnTo>
                  <a:lnTo>
                    <a:pt x="33" y="79"/>
                  </a:lnTo>
                  <a:lnTo>
                    <a:pt x="19" y="79"/>
                  </a:lnTo>
                  <a:lnTo>
                    <a:pt x="5" y="93"/>
                  </a:lnTo>
                  <a:lnTo>
                    <a:pt x="0" y="74"/>
                  </a:lnTo>
                  <a:lnTo>
                    <a:pt x="24" y="44"/>
                  </a:lnTo>
                  <a:lnTo>
                    <a:pt x="43" y="20"/>
                  </a:lnTo>
                  <a:lnTo>
                    <a:pt x="53" y="5"/>
                  </a:lnTo>
                  <a:lnTo>
                    <a:pt x="67" y="10"/>
                  </a:lnTo>
                  <a:lnTo>
                    <a:pt x="81" y="0"/>
                  </a:lnTo>
                  <a:lnTo>
                    <a:pt x="105" y="5"/>
                  </a:lnTo>
                  <a:lnTo>
                    <a:pt x="145" y="5"/>
                  </a:lnTo>
                  <a:lnTo>
                    <a:pt x="168" y="20"/>
                  </a:lnTo>
                  <a:lnTo>
                    <a:pt x="168" y="44"/>
                  </a:lnTo>
                  <a:lnTo>
                    <a:pt x="172" y="55"/>
                  </a:lnTo>
                  <a:lnTo>
                    <a:pt x="196" y="63"/>
                  </a:lnTo>
                  <a:lnTo>
                    <a:pt x="206" y="63"/>
                  </a:lnTo>
                  <a:lnTo>
                    <a:pt x="191" y="83"/>
                  </a:lnTo>
                  <a:lnTo>
                    <a:pt x="191" y="103"/>
                  </a:lnTo>
                  <a:lnTo>
                    <a:pt x="158" y="93"/>
                  </a:lnTo>
                  <a:lnTo>
                    <a:pt x="148" y="103"/>
                  </a:lnTo>
                  <a:lnTo>
                    <a:pt x="139" y="123"/>
                  </a:lnTo>
                  <a:lnTo>
                    <a:pt x="124" y="113"/>
                  </a:lnTo>
                  <a:lnTo>
                    <a:pt x="115" y="93"/>
                  </a:lnTo>
                  <a:lnTo>
                    <a:pt x="96" y="98"/>
                  </a:lnTo>
                  <a:lnTo>
                    <a:pt x="86" y="118"/>
                  </a:lnTo>
                  <a:lnTo>
                    <a:pt x="43" y="118"/>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53" name="Freeform 890"/>
            <p:cNvSpPr>
              <a:spLocks noChangeAspect="1"/>
            </p:cNvSpPr>
            <p:nvPr/>
          </p:nvSpPr>
          <p:spPr bwMode="auto">
            <a:xfrm>
              <a:off x="1612" y="1241"/>
              <a:ext cx="183" cy="156"/>
            </a:xfrm>
            <a:custGeom>
              <a:avLst/>
              <a:gdLst/>
              <a:ahLst/>
              <a:cxnLst>
                <a:cxn ang="0">
                  <a:pos x="396" y="223"/>
                </a:cxn>
                <a:cxn ang="0">
                  <a:pos x="386" y="207"/>
                </a:cxn>
                <a:cxn ang="0">
                  <a:pos x="386" y="188"/>
                </a:cxn>
                <a:cxn ang="0">
                  <a:pos x="372" y="168"/>
                </a:cxn>
                <a:cxn ang="0">
                  <a:pos x="386" y="143"/>
                </a:cxn>
                <a:cxn ang="0">
                  <a:pos x="391" y="113"/>
                </a:cxn>
                <a:cxn ang="0">
                  <a:pos x="372" y="55"/>
                </a:cxn>
                <a:cxn ang="0">
                  <a:pos x="367" y="40"/>
                </a:cxn>
                <a:cxn ang="0">
                  <a:pos x="348" y="21"/>
                </a:cxn>
                <a:cxn ang="0">
                  <a:pos x="338" y="16"/>
                </a:cxn>
                <a:cxn ang="0">
                  <a:pos x="306" y="25"/>
                </a:cxn>
                <a:cxn ang="0">
                  <a:pos x="267" y="30"/>
                </a:cxn>
                <a:cxn ang="0">
                  <a:pos x="214" y="25"/>
                </a:cxn>
                <a:cxn ang="0">
                  <a:pos x="200" y="35"/>
                </a:cxn>
                <a:cxn ang="0">
                  <a:pos x="177" y="35"/>
                </a:cxn>
                <a:cxn ang="0">
                  <a:pos x="161" y="0"/>
                </a:cxn>
                <a:cxn ang="0">
                  <a:pos x="134" y="10"/>
                </a:cxn>
                <a:cxn ang="0">
                  <a:pos x="100" y="21"/>
                </a:cxn>
                <a:cxn ang="0">
                  <a:pos x="76" y="45"/>
                </a:cxn>
                <a:cxn ang="0">
                  <a:pos x="43" y="50"/>
                </a:cxn>
                <a:cxn ang="0">
                  <a:pos x="0" y="79"/>
                </a:cxn>
                <a:cxn ang="0">
                  <a:pos x="4" y="99"/>
                </a:cxn>
                <a:cxn ang="0">
                  <a:pos x="4" y="119"/>
                </a:cxn>
                <a:cxn ang="0">
                  <a:pos x="0" y="138"/>
                </a:cxn>
                <a:cxn ang="0">
                  <a:pos x="9" y="154"/>
                </a:cxn>
                <a:cxn ang="0">
                  <a:pos x="14" y="228"/>
                </a:cxn>
                <a:cxn ang="0">
                  <a:pos x="24" y="242"/>
                </a:cxn>
                <a:cxn ang="0">
                  <a:pos x="28" y="262"/>
                </a:cxn>
                <a:cxn ang="0">
                  <a:pos x="24" y="281"/>
                </a:cxn>
                <a:cxn ang="0">
                  <a:pos x="38" y="270"/>
                </a:cxn>
                <a:cxn ang="0">
                  <a:pos x="52" y="287"/>
                </a:cxn>
                <a:cxn ang="0">
                  <a:pos x="67" y="287"/>
                </a:cxn>
                <a:cxn ang="0">
                  <a:pos x="80" y="297"/>
                </a:cxn>
                <a:cxn ang="0">
                  <a:pos x="96" y="320"/>
                </a:cxn>
                <a:cxn ang="0">
                  <a:pos x="110" y="330"/>
                </a:cxn>
                <a:cxn ang="0">
                  <a:pos x="115" y="312"/>
                </a:cxn>
                <a:cxn ang="0">
                  <a:pos x="143" y="320"/>
                </a:cxn>
                <a:cxn ang="0">
                  <a:pos x="158" y="340"/>
                </a:cxn>
                <a:cxn ang="0">
                  <a:pos x="200" y="370"/>
                </a:cxn>
                <a:cxn ang="0">
                  <a:pos x="210" y="375"/>
                </a:cxn>
                <a:cxn ang="0">
                  <a:pos x="228" y="366"/>
                </a:cxn>
                <a:cxn ang="0">
                  <a:pos x="257" y="389"/>
                </a:cxn>
                <a:cxn ang="0">
                  <a:pos x="271" y="375"/>
                </a:cxn>
                <a:cxn ang="0">
                  <a:pos x="300" y="375"/>
                </a:cxn>
                <a:cxn ang="0">
                  <a:pos x="315" y="366"/>
                </a:cxn>
                <a:cxn ang="0">
                  <a:pos x="338" y="370"/>
                </a:cxn>
                <a:cxn ang="0">
                  <a:pos x="353" y="385"/>
                </a:cxn>
                <a:cxn ang="0">
                  <a:pos x="362" y="385"/>
                </a:cxn>
                <a:cxn ang="0">
                  <a:pos x="377" y="345"/>
                </a:cxn>
                <a:cxn ang="0">
                  <a:pos x="391" y="312"/>
                </a:cxn>
                <a:cxn ang="0">
                  <a:pos x="420" y="287"/>
                </a:cxn>
                <a:cxn ang="0">
                  <a:pos x="415" y="262"/>
                </a:cxn>
                <a:cxn ang="0">
                  <a:pos x="396" y="223"/>
                </a:cxn>
              </a:cxnLst>
              <a:rect l="0" t="0" r="r" b="b"/>
              <a:pathLst>
                <a:path w="421" h="390">
                  <a:moveTo>
                    <a:pt x="396" y="223"/>
                  </a:moveTo>
                  <a:lnTo>
                    <a:pt x="386" y="207"/>
                  </a:lnTo>
                  <a:lnTo>
                    <a:pt x="386" y="188"/>
                  </a:lnTo>
                  <a:lnTo>
                    <a:pt x="372" y="168"/>
                  </a:lnTo>
                  <a:lnTo>
                    <a:pt x="386" y="143"/>
                  </a:lnTo>
                  <a:lnTo>
                    <a:pt x="391" y="113"/>
                  </a:lnTo>
                  <a:lnTo>
                    <a:pt x="372" y="55"/>
                  </a:lnTo>
                  <a:lnTo>
                    <a:pt x="367" y="40"/>
                  </a:lnTo>
                  <a:lnTo>
                    <a:pt x="348" y="21"/>
                  </a:lnTo>
                  <a:lnTo>
                    <a:pt x="338" y="16"/>
                  </a:lnTo>
                  <a:lnTo>
                    <a:pt x="306" y="25"/>
                  </a:lnTo>
                  <a:lnTo>
                    <a:pt x="267" y="30"/>
                  </a:lnTo>
                  <a:lnTo>
                    <a:pt x="214" y="25"/>
                  </a:lnTo>
                  <a:lnTo>
                    <a:pt x="200" y="35"/>
                  </a:lnTo>
                  <a:lnTo>
                    <a:pt x="177" y="35"/>
                  </a:lnTo>
                  <a:lnTo>
                    <a:pt x="161" y="0"/>
                  </a:lnTo>
                  <a:lnTo>
                    <a:pt x="134" y="10"/>
                  </a:lnTo>
                  <a:lnTo>
                    <a:pt x="100" y="21"/>
                  </a:lnTo>
                  <a:lnTo>
                    <a:pt x="76" y="45"/>
                  </a:lnTo>
                  <a:lnTo>
                    <a:pt x="43" y="50"/>
                  </a:lnTo>
                  <a:lnTo>
                    <a:pt x="0" y="79"/>
                  </a:lnTo>
                  <a:lnTo>
                    <a:pt x="4" y="99"/>
                  </a:lnTo>
                  <a:lnTo>
                    <a:pt x="4" y="119"/>
                  </a:lnTo>
                  <a:lnTo>
                    <a:pt x="0" y="138"/>
                  </a:lnTo>
                  <a:lnTo>
                    <a:pt x="9" y="154"/>
                  </a:lnTo>
                  <a:lnTo>
                    <a:pt x="14" y="228"/>
                  </a:lnTo>
                  <a:lnTo>
                    <a:pt x="24" y="242"/>
                  </a:lnTo>
                  <a:lnTo>
                    <a:pt x="28" y="262"/>
                  </a:lnTo>
                  <a:lnTo>
                    <a:pt x="24" y="281"/>
                  </a:lnTo>
                  <a:lnTo>
                    <a:pt x="38" y="270"/>
                  </a:lnTo>
                  <a:lnTo>
                    <a:pt x="52" y="287"/>
                  </a:lnTo>
                  <a:lnTo>
                    <a:pt x="67" y="287"/>
                  </a:lnTo>
                  <a:lnTo>
                    <a:pt x="80" y="297"/>
                  </a:lnTo>
                  <a:lnTo>
                    <a:pt x="96" y="320"/>
                  </a:lnTo>
                  <a:lnTo>
                    <a:pt x="110" y="330"/>
                  </a:lnTo>
                  <a:lnTo>
                    <a:pt x="115" y="312"/>
                  </a:lnTo>
                  <a:lnTo>
                    <a:pt x="143" y="320"/>
                  </a:lnTo>
                  <a:lnTo>
                    <a:pt x="158" y="340"/>
                  </a:lnTo>
                  <a:lnTo>
                    <a:pt x="200" y="370"/>
                  </a:lnTo>
                  <a:lnTo>
                    <a:pt x="210" y="375"/>
                  </a:lnTo>
                  <a:lnTo>
                    <a:pt x="228" y="366"/>
                  </a:lnTo>
                  <a:lnTo>
                    <a:pt x="257" y="389"/>
                  </a:lnTo>
                  <a:lnTo>
                    <a:pt x="271" y="375"/>
                  </a:lnTo>
                  <a:lnTo>
                    <a:pt x="300" y="375"/>
                  </a:lnTo>
                  <a:lnTo>
                    <a:pt x="315" y="366"/>
                  </a:lnTo>
                  <a:lnTo>
                    <a:pt x="338" y="370"/>
                  </a:lnTo>
                  <a:lnTo>
                    <a:pt x="353" y="385"/>
                  </a:lnTo>
                  <a:lnTo>
                    <a:pt x="362" y="385"/>
                  </a:lnTo>
                  <a:lnTo>
                    <a:pt x="377" y="345"/>
                  </a:lnTo>
                  <a:lnTo>
                    <a:pt x="391" y="312"/>
                  </a:lnTo>
                  <a:lnTo>
                    <a:pt x="420" y="287"/>
                  </a:lnTo>
                  <a:lnTo>
                    <a:pt x="415" y="262"/>
                  </a:lnTo>
                  <a:lnTo>
                    <a:pt x="396" y="223"/>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54" name="Freeform 891"/>
            <p:cNvSpPr>
              <a:spLocks noChangeAspect="1"/>
            </p:cNvSpPr>
            <p:nvPr/>
          </p:nvSpPr>
          <p:spPr bwMode="auto">
            <a:xfrm>
              <a:off x="1612" y="1241"/>
              <a:ext cx="183" cy="156"/>
            </a:xfrm>
            <a:custGeom>
              <a:avLst/>
              <a:gdLst/>
              <a:ahLst/>
              <a:cxnLst>
                <a:cxn ang="0">
                  <a:pos x="396" y="223"/>
                </a:cxn>
                <a:cxn ang="0">
                  <a:pos x="386" y="207"/>
                </a:cxn>
                <a:cxn ang="0">
                  <a:pos x="386" y="188"/>
                </a:cxn>
                <a:cxn ang="0">
                  <a:pos x="372" y="168"/>
                </a:cxn>
                <a:cxn ang="0">
                  <a:pos x="386" y="143"/>
                </a:cxn>
                <a:cxn ang="0">
                  <a:pos x="391" y="113"/>
                </a:cxn>
                <a:cxn ang="0">
                  <a:pos x="372" y="55"/>
                </a:cxn>
                <a:cxn ang="0">
                  <a:pos x="367" y="40"/>
                </a:cxn>
                <a:cxn ang="0">
                  <a:pos x="348" y="21"/>
                </a:cxn>
                <a:cxn ang="0">
                  <a:pos x="338" y="16"/>
                </a:cxn>
                <a:cxn ang="0">
                  <a:pos x="306" y="25"/>
                </a:cxn>
                <a:cxn ang="0">
                  <a:pos x="267" y="30"/>
                </a:cxn>
                <a:cxn ang="0">
                  <a:pos x="214" y="25"/>
                </a:cxn>
                <a:cxn ang="0">
                  <a:pos x="200" y="35"/>
                </a:cxn>
                <a:cxn ang="0">
                  <a:pos x="177" y="35"/>
                </a:cxn>
                <a:cxn ang="0">
                  <a:pos x="161" y="0"/>
                </a:cxn>
                <a:cxn ang="0">
                  <a:pos x="134" y="10"/>
                </a:cxn>
                <a:cxn ang="0">
                  <a:pos x="100" y="21"/>
                </a:cxn>
                <a:cxn ang="0">
                  <a:pos x="76" y="45"/>
                </a:cxn>
                <a:cxn ang="0">
                  <a:pos x="43" y="50"/>
                </a:cxn>
                <a:cxn ang="0">
                  <a:pos x="0" y="79"/>
                </a:cxn>
                <a:cxn ang="0">
                  <a:pos x="4" y="99"/>
                </a:cxn>
                <a:cxn ang="0">
                  <a:pos x="4" y="119"/>
                </a:cxn>
                <a:cxn ang="0">
                  <a:pos x="0" y="138"/>
                </a:cxn>
                <a:cxn ang="0">
                  <a:pos x="9" y="154"/>
                </a:cxn>
                <a:cxn ang="0">
                  <a:pos x="14" y="228"/>
                </a:cxn>
                <a:cxn ang="0">
                  <a:pos x="24" y="242"/>
                </a:cxn>
                <a:cxn ang="0">
                  <a:pos x="28" y="262"/>
                </a:cxn>
                <a:cxn ang="0">
                  <a:pos x="24" y="281"/>
                </a:cxn>
                <a:cxn ang="0">
                  <a:pos x="38" y="270"/>
                </a:cxn>
                <a:cxn ang="0">
                  <a:pos x="52" y="287"/>
                </a:cxn>
                <a:cxn ang="0">
                  <a:pos x="67" y="287"/>
                </a:cxn>
                <a:cxn ang="0">
                  <a:pos x="80" y="297"/>
                </a:cxn>
                <a:cxn ang="0">
                  <a:pos x="96" y="320"/>
                </a:cxn>
                <a:cxn ang="0">
                  <a:pos x="110" y="330"/>
                </a:cxn>
                <a:cxn ang="0">
                  <a:pos x="115" y="312"/>
                </a:cxn>
                <a:cxn ang="0">
                  <a:pos x="143" y="320"/>
                </a:cxn>
                <a:cxn ang="0">
                  <a:pos x="158" y="340"/>
                </a:cxn>
                <a:cxn ang="0">
                  <a:pos x="200" y="370"/>
                </a:cxn>
                <a:cxn ang="0">
                  <a:pos x="210" y="375"/>
                </a:cxn>
                <a:cxn ang="0">
                  <a:pos x="228" y="366"/>
                </a:cxn>
                <a:cxn ang="0">
                  <a:pos x="257" y="389"/>
                </a:cxn>
                <a:cxn ang="0">
                  <a:pos x="271" y="375"/>
                </a:cxn>
                <a:cxn ang="0">
                  <a:pos x="300" y="375"/>
                </a:cxn>
                <a:cxn ang="0">
                  <a:pos x="315" y="366"/>
                </a:cxn>
                <a:cxn ang="0">
                  <a:pos x="338" y="370"/>
                </a:cxn>
                <a:cxn ang="0">
                  <a:pos x="353" y="385"/>
                </a:cxn>
                <a:cxn ang="0">
                  <a:pos x="362" y="385"/>
                </a:cxn>
                <a:cxn ang="0">
                  <a:pos x="377" y="345"/>
                </a:cxn>
                <a:cxn ang="0">
                  <a:pos x="391" y="312"/>
                </a:cxn>
                <a:cxn ang="0">
                  <a:pos x="420" y="287"/>
                </a:cxn>
                <a:cxn ang="0">
                  <a:pos x="415" y="262"/>
                </a:cxn>
                <a:cxn ang="0">
                  <a:pos x="396" y="223"/>
                </a:cxn>
              </a:cxnLst>
              <a:rect l="0" t="0" r="r" b="b"/>
              <a:pathLst>
                <a:path w="421" h="390">
                  <a:moveTo>
                    <a:pt x="396" y="223"/>
                  </a:moveTo>
                  <a:lnTo>
                    <a:pt x="386" y="207"/>
                  </a:lnTo>
                  <a:lnTo>
                    <a:pt x="386" y="188"/>
                  </a:lnTo>
                  <a:lnTo>
                    <a:pt x="372" y="168"/>
                  </a:lnTo>
                  <a:lnTo>
                    <a:pt x="386" y="143"/>
                  </a:lnTo>
                  <a:lnTo>
                    <a:pt x="391" y="113"/>
                  </a:lnTo>
                  <a:lnTo>
                    <a:pt x="372" y="55"/>
                  </a:lnTo>
                  <a:lnTo>
                    <a:pt x="367" y="40"/>
                  </a:lnTo>
                  <a:lnTo>
                    <a:pt x="348" y="21"/>
                  </a:lnTo>
                  <a:lnTo>
                    <a:pt x="338" y="16"/>
                  </a:lnTo>
                  <a:lnTo>
                    <a:pt x="306" y="25"/>
                  </a:lnTo>
                  <a:lnTo>
                    <a:pt x="267" y="30"/>
                  </a:lnTo>
                  <a:lnTo>
                    <a:pt x="214" y="25"/>
                  </a:lnTo>
                  <a:lnTo>
                    <a:pt x="200" y="35"/>
                  </a:lnTo>
                  <a:lnTo>
                    <a:pt x="177" y="35"/>
                  </a:lnTo>
                  <a:lnTo>
                    <a:pt x="161" y="0"/>
                  </a:lnTo>
                  <a:lnTo>
                    <a:pt x="134" y="10"/>
                  </a:lnTo>
                  <a:lnTo>
                    <a:pt x="100" y="21"/>
                  </a:lnTo>
                  <a:lnTo>
                    <a:pt x="76" y="45"/>
                  </a:lnTo>
                  <a:lnTo>
                    <a:pt x="43" y="50"/>
                  </a:lnTo>
                  <a:lnTo>
                    <a:pt x="0" y="79"/>
                  </a:lnTo>
                  <a:lnTo>
                    <a:pt x="4" y="99"/>
                  </a:lnTo>
                  <a:lnTo>
                    <a:pt x="4" y="119"/>
                  </a:lnTo>
                  <a:lnTo>
                    <a:pt x="0" y="138"/>
                  </a:lnTo>
                  <a:lnTo>
                    <a:pt x="9" y="154"/>
                  </a:lnTo>
                  <a:lnTo>
                    <a:pt x="14" y="228"/>
                  </a:lnTo>
                  <a:lnTo>
                    <a:pt x="24" y="242"/>
                  </a:lnTo>
                  <a:lnTo>
                    <a:pt x="28" y="262"/>
                  </a:lnTo>
                  <a:lnTo>
                    <a:pt x="24" y="281"/>
                  </a:lnTo>
                  <a:lnTo>
                    <a:pt x="38" y="270"/>
                  </a:lnTo>
                  <a:lnTo>
                    <a:pt x="52" y="287"/>
                  </a:lnTo>
                  <a:lnTo>
                    <a:pt x="67" y="287"/>
                  </a:lnTo>
                  <a:lnTo>
                    <a:pt x="80" y="297"/>
                  </a:lnTo>
                  <a:lnTo>
                    <a:pt x="96" y="320"/>
                  </a:lnTo>
                  <a:lnTo>
                    <a:pt x="110" y="330"/>
                  </a:lnTo>
                  <a:lnTo>
                    <a:pt x="115" y="312"/>
                  </a:lnTo>
                  <a:lnTo>
                    <a:pt x="143" y="320"/>
                  </a:lnTo>
                  <a:lnTo>
                    <a:pt x="158" y="340"/>
                  </a:lnTo>
                  <a:lnTo>
                    <a:pt x="200" y="370"/>
                  </a:lnTo>
                  <a:lnTo>
                    <a:pt x="210" y="375"/>
                  </a:lnTo>
                  <a:lnTo>
                    <a:pt x="228" y="366"/>
                  </a:lnTo>
                  <a:lnTo>
                    <a:pt x="257" y="389"/>
                  </a:lnTo>
                  <a:lnTo>
                    <a:pt x="271" y="375"/>
                  </a:lnTo>
                  <a:lnTo>
                    <a:pt x="300" y="375"/>
                  </a:lnTo>
                  <a:lnTo>
                    <a:pt x="315" y="366"/>
                  </a:lnTo>
                  <a:lnTo>
                    <a:pt x="338" y="370"/>
                  </a:lnTo>
                  <a:lnTo>
                    <a:pt x="353" y="385"/>
                  </a:lnTo>
                  <a:lnTo>
                    <a:pt x="362" y="385"/>
                  </a:lnTo>
                  <a:lnTo>
                    <a:pt x="377" y="345"/>
                  </a:lnTo>
                  <a:lnTo>
                    <a:pt x="391" y="312"/>
                  </a:lnTo>
                  <a:lnTo>
                    <a:pt x="420" y="287"/>
                  </a:lnTo>
                  <a:lnTo>
                    <a:pt x="415" y="262"/>
                  </a:lnTo>
                  <a:lnTo>
                    <a:pt x="396" y="223"/>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55" name="Freeform 892"/>
            <p:cNvSpPr>
              <a:spLocks noChangeAspect="1"/>
            </p:cNvSpPr>
            <p:nvPr/>
          </p:nvSpPr>
          <p:spPr bwMode="auto">
            <a:xfrm>
              <a:off x="1593" y="1463"/>
              <a:ext cx="60" cy="44"/>
            </a:xfrm>
            <a:custGeom>
              <a:avLst/>
              <a:gdLst/>
              <a:ahLst/>
              <a:cxnLst>
                <a:cxn ang="0">
                  <a:pos x="0" y="104"/>
                </a:cxn>
                <a:cxn ang="0">
                  <a:pos x="14" y="99"/>
                </a:cxn>
                <a:cxn ang="0">
                  <a:pos x="14" y="93"/>
                </a:cxn>
                <a:cxn ang="0">
                  <a:pos x="24" y="89"/>
                </a:cxn>
                <a:cxn ang="0">
                  <a:pos x="14" y="80"/>
                </a:cxn>
                <a:cxn ang="0">
                  <a:pos x="9" y="55"/>
                </a:cxn>
                <a:cxn ang="0">
                  <a:pos x="9" y="35"/>
                </a:cxn>
                <a:cxn ang="0">
                  <a:pos x="14" y="30"/>
                </a:cxn>
                <a:cxn ang="0">
                  <a:pos x="47" y="35"/>
                </a:cxn>
                <a:cxn ang="0">
                  <a:pos x="81" y="15"/>
                </a:cxn>
                <a:cxn ang="0">
                  <a:pos x="94" y="15"/>
                </a:cxn>
                <a:cxn ang="0">
                  <a:pos x="110" y="11"/>
                </a:cxn>
                <a:cxn ang="0">
                  <a:pos x="129" y="0"/>
                </a:cxn>
                <a:cxn ang="0">
                  <a:pos x="138" y="11"/>
                </a:cxn>
                <a:cxn ang="0">
                  <a:pos x="129" y="15"/>
                </a:cxn>
                <a:cxn ang="0">
                  <a:pos x="129" y="25"/>
                </a:cxn>
                <a:cxn ang="0">
                  <a:pos x="94" y="41"/>
                </a:cxn>
                <a:cxn ang="0">
                  <a:pos x="81" y="99"/>
                </a:cxn>
                <a:cxn ang="0">
                  <a:pos x="47" y="89"/>
                </a:cxn>
                <a:cxn ang="0">
                  <a:pos x="14" y="108"/>
                </a:cxn>
                <a:cxn ang="0">
                  <a:pos x="0" y="104"/>
                </a:cxn>
              </a:cxnLst>
              <a:rect l="0" t="0" r="r" b="b"/>
              <a:pathLst>
                <a:path w="139" h="109">
                  <a:moveTo>
                    <a:pt x="0" y="104"/>
                  </a:moveTo>
                  <a:lnTo>
                    <a:pt x="14" y="99"/>
                  </a:lnTo>
                  <a:lnTo>
                    <a:pt x="14" y="93"/>
                  </a:lnTo>
                  <a:lnTo>
                    <a:pt x="24" y="89"/>
                  </a:lnTo>
                  <a:lnTo>
                    <a:pt x="14" y="80"/>
                  </a:lnTo>
                  <a:lnTo>
                    <a:pt x="9" y="55"/>
                  </a:lnTo>
                  <a:lnTo>
                    <a:pt x="9" y="35"/>
                  </a:lnTo>
                  <a:lnTo>
                    <a:pt x="14" y="30"/>
                  </a:lnTo>
                  <a:lnTo>
                    <a:pt x="47" y="35"/>
                  </a:lnTo>
                  <a:lnTo>
                    <a:pt x="81" y="15"/>
                  </a:lnTo>
                  <a:lnTo>
                    <a:pt x="94" y="15"/>
                  </a:lnTo>
                  <a:lnTo>
                    <a:pt x="110" y="11"/>
                  </a:lnTo>
                  <a:lnTo>
                    <a:pt x="129" y="0"/>
                  </a:lnTo>
                  <a:lnTo>
                    <a:pt x="138" y="11"/>
                  </a:lnTo>
                  <a:lnTo>
                    <a:pt x="129" y="15"/>
                  </a:lnTo>
                  <a:lnTo>
                    <a:pt x="129" y="25"/>
                  </a:lnTo>
                  <a:lnTo>
                    <a:pt x="94" y="41"/>
                  </a:lnTo>
                  <a:lnTo>
                    <a:pt x="81" y="99"/>
                  </a:lnTo>
                  <a:lnTo>
                    <a:pt x="47" y="89"/>
                  </a:lnTo>
                  <a:lnTo>
                    <a:pt x="14" y="108"/>
                  </a:lnTo>
                  <a:lnTo>
                    <a:pt x="0" y="104"/>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56" name="Freeform 893"/>
            <p:cNvSpPr>
              <a:spLocks noChangeAspect="1"/>
            </p:cNvSpPr>
            <p:nvPr/>
          </p:nvSpPr>
          <p:spPr bwMode="auto">
            <a:xfrm>
              <a:off x="1593" y="1463"/>
              <a:ext cx="60" cy="44"/>
            </a:xfrm>
            <a:custGeom>
              <a:avLst/>
              <a:gdLst/>
              <a:ahLst/>
              <a:cxnLst>
                <a:cxn ang="0">
                  <a:pos x="0" y="104"/>
                </a:cxn>
                <a:cxn ang="0">
                  <a:pos x="14" y="99"/>
                </a:cxn>
                <a:cxn ang="0">
                  <a:pos x="14" y="93"/>
                </a:cxn>
                <a:cxn ang="0">
                  <a:pos x="24" y="89"/>
                </a:cxn>
                <a:cxn ang="0">
                  <a:pos x="14" y="80"/>
                </a:cxn>
                <a:cxn ang="0">
                  <a:pos x="9" y="55"/>
                </a:cxn>
                <a:cxn ang="0">
                  <a:pos x="9" y="35"/>
                </a:cxn>
                <a:cxn ang="0">
                  <a:pos x="14" y="30"/>
                </a:cxn>
                <a:cxn ang="0">
                  <a:pos x="47" y="35"/>
                </a:cxn>
                <a:cxn ang="0">
                  <a:pos x="81" y="15"/>
                </a:cxn>
                <a:cxn ang="0">
                  <a:pos x="94" y="15"/>
                </a:cxn>
                <a:cxn ang="0">
                  <a:pos x="110" y="11"/>
                </a:cxn>
                <a:cxn ang="0">
                  <a:pos x="129" y="0"/>
                </a:cxn>
                <a:cxn ang="0">
                  <a:pos x="138" y="11"/>
                </a:cxn>
                <a:cxn ang="0">
                  <a:pos x="129" y="15"/>
                </a:cxn>
                <a:cxn ang="0">
                  <a:pos x="129" y="25"/>
                </a:cxn>
                <a:cxn ang="0">
                  <a:pos x="94" y="41"/>
                </a:cxn>
                <a:cxn ang="0">
                  <a:pos x="81" y="99"/>
                </a:cxn>
                <a:cxn ang="0">
                  <a:pos x="47" y="89"/>
                </a:cxn>
                <a:cxn ang="0">
                  <a:pos x="14" y="108"/>
                </a:cxn>
                <a:cxn ang="0">
                  <a:pos x="0" y="104"/>
                </a:cxn>
              </a:cxnLst>
              <a:rect l="0" t="0" r="r" b="b"/>
              <a:pathLst>
                <a:path w="139" h="109">
                  <a:moveTo>
                    <a:pt x="0" y="104"/>
                  </a:moveTo>
                  <a:lnTo>
                    <a:pt x="14" y="99"/>
                  </a:lnTo>
                  <a:lnTo>
                    <a:pt x="14" y="93"/>
                  </a:lnTo>
                  <a:lnTo>
                    <a:pt x="24" y="89"/>
                  </a:lnTo>
                  <a:lnTo>
                    <a:pt x="14" y="80"/>
                  </a:lnTo>
                  <a:lnTo>
                    <a:pt x="9" y="55"/>
                  </a:lnTo>
                  <a:lnTo>
                    <a:pt x="9" y="35"/>
                  </a:lnTo>
                  <a:lnTo>
                    <a:pt x="14" y="30"/>
                  </a:lnTo>
                  <a:lnTo>
                    <a:pt x="47" y="35"/>
                  </a:lnTo>
                  <a:lnTo>
                    <a:pt x="81" y="15"/>
                  </a:lnTo>
                  <a:lnTo>
                    <a:pt x="94" y="15"/>
                  </a:lnTo>
                  <a:lnTo>
                    <a:pt x="110" y="11"/>
                  </a:lnTo>
                  <a:lnTo>
                    <a:pt x="129" y="0"/>
                  </a:lnTo>
                  <a:lnTo>
                    <a:pt x="138" y="11"/>
                  </a:lnTo>
                  <a:lnTo>
                    <a:pt x="129" y="15"/>
                  </a:lnTo>
                  <a:lnTo>
                    <a:pt x="129" y="25"/>
                  </a:lnTo>
                  <a:lnTo>
                    <a:pt x="94" y="41"/>
                  </a:lnTo>
                  <a:lnTo>
                    <a:pt x="81" y="99"/>
                  </a:lnTo>
                  <a:lnTo>
                    <a:pt x="47" y="89"/>
                  </a:lnTo>
                  <a:lnTo>
                    <a:pt x="14" y="108"/>
                  </a:lnTo>
                  <a:lnTo>
                    <a:pt x="0" y="104"/>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57" name="Freeform 894"/>
            <p:cNvSpPr>
              <a:spLocks noChangeAspect="1"/>
            </p:cNvSpPr>
            <p:nvPr/>
          </p:nvSpPr>
          <p:spPr bwMode="auto">
            <a:xfrm>
              <a:off x="1751" y="1580"/>
              <a:ext cx="54" cy="47"/>
            </a:xfrm>
            <a:custGeom>
              <a:avLst/>
              <a:gdLst/>
              <a:ahLst/>
              <a:cxnLst>
                <a:cxn ang="0">
                  <a:pos x="91" y="6"/>
                </a:cxn>
                <a:cxn ang="0">
                  <a:pos x="91" y="11"/>
                </a:cxn>
                <a:cxn ang="0">
                  <a:pos x="115" y="25"/>
                </a:cxn>
                <a:cxn ang="0">
                  <a:pos x="125" y="70"/>
                </a:cxn>
                <a:cxn ang="0">
                  <a:pos x="110" y="85"/>
                </a:cxn>
                <a:cxn ang="0">
                  <a:pos x="91" y="89"/>
                </a:cxn>
                <a:cxn ang="0">
                  <a:pos x="43" y="110"/>
                </a:cxn>
                <a:cxn ang="0">
                  <a:pos x="29" y="114"/>
                </a:cxn>
                <a:cxn ang="0">
                  <a:pos x="10" y="100"/>
                </a:cxn>
                <a:cxn ang="0">
                  <a:pos x="0" y="80"/>
                </a:cxn>
                <a:cxn ang="0">
                  <a:pos x="0" y="50"/>
                </a:cxn>
                <a:cxn ang="0">
                  <a:pos x="0" y="41"/>
                </a:cxn>
                <a:cxn ang="0">
                  <a:pos x="5" y="36"/>
                </a:cxn>
                <a:cxn ang="0">
                  <a:pos x="5" y="25"/>
                </a:cxn>
                <a:cxn ang="0">
                  <a:pos x="24" y="11"/>
                </a:cxn>
                <a:cxn ang="0">
                  <a:pos x="39" y="0"/>
                </a:cxn>
                <a:cxn ang="0">
                  <a:pos x="82" y="0"/>
                </a:cxn>
                <a:cxn ang="0">
                  <a:pos x="91" y="6"/>
                </a:cxn>
              </a:cxnLst>
              <a:rect l="0" t="0" r="r" b="b"/>
              <a:pathLst>
                <a:path w="126" h="115">
                  <a:moveTo>
                    <a:pt x="91" y="6"/>
                  </a:moveTo>
                  <a:lnTo>
                    <a:pt x="91" y="11"/>
                  </a:lnTo>
                  <a:lnTo>
                    <a:pt x="115" y="25"/>
                  </a:lnTo>
                  <a:lnTo>
                    <a:pt x="125" y="70"/>
                  </a:lnTo>
                  <a:lnTo>
                    <a:pt x="110" y="85"/>
                  </a:lnTo>
                  <a:lnTo>
                    <a:pt x="91" y="89"/>
                  </a:lnTo>
                  <a:lnTo>
                    <a:pt x="43" y="110"/>
                  </a:lnTo>
                  <a:lnTo>
                    <a:pt x="29" y="114"/>
                  </a:lnTo>
                  <a:lnTo>
                    <a:pt x="10" y="100"/>
                  </a:lnTo>
                  <a:lnTo>
                    <a:pt x="0" y="80"/>
                  </a:lnTo>
                  <a:lnTo>
                    <a:pt x="0" y="50"/>
                  </a:lnTo>
                  <a:lnTo>
                    <a:pt x="0" y="41"/>
                  </a:lnTo>
                  <a:lnTo>
                    <a:pt x="5" y="36"/>
                  </a:lnTo>
                  <a:lnTo>
                    <a:pt x="5" y="25"/>
                  </a:lnTo>
                  <a:lnTo>
                    <a:pt x="24" y="11"/>
                  </a:lnTo>
                  <a:lnTo>
                    <a:pt x="39" y="0"/>
                  </a:lnTo>
                  <a:lnTo>
                    <a:pt x="82" y="0"/>
                  </a:lnTo>
                  <a:lnTo>
                    <a:pt x="91" y="6"/>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58" name="Freeform 895"/>
            <p:cNvSpPr>
              <a:spLocks noChangeAspect="1"/>
            </p:cNvSpPr>
            <p:nvPr/>
          </p:nvSpPr>
          <p:spPr bwMode="auto">
            <a:xfrm>
              <a:off x="1751" y="1580"/>
              <a:ext cx="54" cy="47"/>
            </a:xfrm>
            <a:custGeom>
              <a:avLst/>
              <a:gdLst/>
              <a:ahLst/>
              <a:cxnLst>
                <a:cxn ang="0">
                  <a:pos x="91" y="6"/>
                </a:cxn>
                <a:cxn ang="0">
                  <a:pos x="91" y="11"/>
                </a:cxn>
                <a:cxn ang="0">
                  <a:pos x="115" y="25"/>
                </a:cxn>
                <a:cxn ang="0">
                  <a:pos x="125" y="70"/>
                </a:cxn>
                <a:cxn ang="0">
                  <a:pos x="110" y="85"/>
                </a:cxn>
                <a:cxn ang="0">
                  <a:pos x="91" y="89"/>
                </a:cxn>
                <a:cxn ang="0">
                  <a:pos x="43" y="110"/>
                </a:cxn>
                <a:cxn ang="0">
                  <a:pos x="29" y="114"/>
                </a:cxn>
                <a:cxn ang="0">
                  <a:pos x="10" y="100"/>
                </a:cxn>
                <a:cxn ang="0">
                  <a:pos x="0" y="80"/>
                </a:cxn>
                <a:cxn ang="0">
                  <a:pos x="0" y="50"/>
                </a:cxn>
                <a:cxn ang="0">
                  <a:pos x="0" y="41"/>
                </a:cxn>
                <a:cxn ang="0">
                  <a:pos x="5" y="36"/>
                </a:cxn>
                <a:cxn ang="0">
                  <a:pos x="5" y="25"/>
                </a:cxn>
                <a:cxn ang="0">
                  <a:pos x="24" y="11"/>
                </a:cxn>
                <a:cxn ang="0">
                  <a:pos x="39" y="0"/>
                </a:cxn>
                <a:cxn ang="0">
                  <a:pos x="82" y="0"/>
                </a:cxn>
                <a:cxn ang="0">
                  <a:pos x="91" y="6"/>
                </a:cxn>
              </a:cxnLst>
              <a:rect l="0" t="0" r="r" b="b"/>
              <a:pathLst>
                <a:path w="126" h="115">
                  <a:moveTo>
                    <a:pt x="91" y="6"/>
                  </a:moveTo>
                  <a:lnTo>
                    <a:pt x="91" y="11"/>
                  </a:lnTo>
                  <a:lnTo>
                    <a:pt x="115" y="25"/>
                  </a:lnTo>
                  <a:lnTo>
                    <a:pt x="125" y="70"/>
                  </a:lnTo>
                  <a:lnTo>
                    <a:pt x="110" y="85"/>
                  </a:lnTo>
                  <a:lnTo>
                    <a:pt x="91" y="89"/>
                  </a:lnTo>
                  <a:lnTo>
                    <a:pt x="43" y="110"/>
                  </a:lnTo>
                  <a:lnTo>
                    <a:pt x="29" y="114"/>
                  </a:lnTo>
                  <a:lnTo>
                    <a:pt x="10" y="100"/>
                  </a:lnTo>
                  <a:lnTo>
                    <a:pt x="0" y="80"/>
                  </a:lnTo>
                  <a:lnTo>
                    <a:pt x="0" y="50"/>
                  </a:lnTo>
                  <a:lnTo>
                    <a:pt x="0" y="41"/>
                  </a:lnTo>
                  <a:lnTo>
                    <a:pt x="5" y="36"/>
                  </a:lnTo>
                  <a:lnTo>
                    <a:pt x="5" y="25"/>
                  </a:lnTo>
                  <a:lnTo>
                    <a:pt x="24" y="11"/>
                  </a:lnTo>
                  <a:lnTo>
                    <a:pt x="39" y="0"/>
                  </a:lnTo>
                  <a:lnTo>
                    <a:pt x="82" y="0"/>
                  </a:lnTo>
                  <a:lnTo>
                    <a:pt x="91" y="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59" name="Freeform 896"/>
            <p:cNvSpPr>
              <a:spLocks noChangeAspect="1"/>
            </p:cNvSpPr>
            <p:nvPr/>
          </p:nvSpPr>
          <p:spPr bwMode="auto">
            <a:xfrm>
              <a:off x="1593" y="1467"/>
              <a:ext cx="128" cy="120"/>
            </a:xfrm>
            <a:custGeom>
              <a:avLst/>
              <a:gdLst/>
              <a:ahLst/>
              <a:cxnLst>
                <a:cxn ang="0">
                  <a:pos x="238" y="300"/>
                </a:cxn>
                <a:cxn ang="0">
                  <a:pos x="224" y="290"/>
                </a:cxn>
                <a:cxn ang="0">
                  <a:pos x="195" y="260"/>
                </a:cxn>
                <a:cxn ang="0">
                  <a:pos x="157" y="235"/>
                </a:cxn>
                <a:cxn ang="0">
                  <a:pos x="129" y="231"/>
                </a:cxn>
                <a:cxn ang="0">
                  <a:pos x="113" y="210"/>
                </a:cxn>
                <a:cxn ang="0">
                  <a:pos x="86" y="196"/>
                </a:cxn>
                <a:cxn ang="0">
                  <a:pos x="86" y="171"/>
                </a:cxn>
                <a:cxn ang="0">
                  <a:pos x="70" y="152"/>
                </a:cxn>
                <a:cxn ang="0">
                  <a:pos x="70" y="127"/>
                </a:cxn>
                <a:cxn ang="0">
                  <a:pos x="38" y="102"/>
                </a:cxn>
                <a:cxn ang="0">
                  <a:pos x="33" y="122"/>
                </a:cxn>
                <a:cxn ang="0">
                  <a:pos x="19" y="137"/>
                </a:cxn>
                <a:cxn ang="0">
                  <a:pos x="4" y="118"/>
                </a:cxn>
                <a:cxn ang="0">
                  <a:pos x="0" y="94"/>
                </a:cxn>
                <a:cxn ang="0">
                  <a:pos x="14" y="97"/>
                </a:cxn>
                <a:cxn ang="0">
                  <a:pos x="47" y="78"/>
                </a:cxn>
                <a:cxn ang="0">
                  <a:pos x="81" y="88"/>
                </a:cxn>
                <a:cxn ang="0">
                  <a:pos x="95" y="30"/>
                </a:cxn>
                <a:cxn ang="0">
                  <a:pos x="129" y="14"/>
                </a:cxn>
                <a:cxn ang="0">
                  <a:pos x="129" y="4"/>
                </a:cxn>
                <a:cxn ang="0">
                  <a:pos x="138" y="0"/>
                </a:cxn>
                <a:cxn ang="0">
                  <a:pos x="180" y="44"/>
                </a:cxn>
                <a:cxn ang="0">
                  <a:pos x="214" y="69"/>
                </a:cxn>
                <a:cxn ang="0">
                  <a:pos x="228" y="63"/>
                </a:cxn>
                <a:cxn ang="0">
                  <a:pos x="252" y="53"/>
                </a:cxn>
                <a:cxn ang="0">
                  <a:pos x="262" y="63"/>
                </a:cxn>
                <a:cxn ang="0">
                  <a:pos x="267" y="88"/>
                </a:cxn>
                <a:cxn ang="0">
                  <a:pos x="294" y="102"/>
                </a:cxn>
                <a:cxn ang="0">
                  <a:pos x="281" y="107"/>
                </a:cxn>
                <a:cxn ang="0">
                  <a:pos x="275" y="118"/>
                </a:cxn>
                <a:cxn ang="0">
                  <a:pos x="267" y="122"/>
                </a:cxn>
                <a:cxn ang="0">
                  <a:pos x="252" y="107"/>
                </a:cxn>
                <a:cxn ang="0">
                  <a:pos x="219" y="107"/>
                </a:cxn>
                <a:cxn ang="0">
                  <a:pos x="171" y="97"/>
                </a:cxn>
                <a:cxn ang="0">
                  <a:pos x="147" y="97"/>
                </a:cxn>
                <a:cxn ang="0">
                  <a:pos x="138" y="113"/>
                </a:cxn>
                <a:cxn ang="0">
                  <a:pos x="118" y="94"/>
                </a:cxn>
                <a:cxn ang="0">
                  <a:pos x="110" y="127"/>
                </a:cxn>
                <a:cxn ang="0">
                  <a:pos x="123" y="137"/>
                </a:cxn>
                <a:cxn ang="0">
                  <a:pos x="129" y="166"/>
                </a:cxn>
                <a:cxn ang="0">
                  <a:pos x="171" y="215"/>
                </a:cxn>
                <a:cxn ang="0">
                  <a:pos x="185" y="220"/>
                </a:cxn>
                <a:cxn ang="0">
                  <a:pos x="185" y="231"/>
                </a:cxn>
                <a:cxn ang="0">
                  <a:pos x="209" y="255"/>
                </a:cxn>
                <a:cxn ang="0">
                  <a:pos x="247" y="284"/>
                </a:cxn>
                <a:cxn ang="0">
                  <a:pos x="238" y="300"/>
                </a:cxn>
              </a:cxnLst>
              <a:rect l="0" t="0" r="r" b="b"/>
              <a:pathLst>
                <a:path w="295" h="301">
                  <a:moveTo>
                    <a:pt x="238" y="300"/>
                  </a:moveTo>
                  <a:lnTo>
                    <a:pt x="224" y="290"/>
                  </a:lnTo>
                  <a:lnTo>
                    <a:pt x="195" y="260"/>
                  </a:lnTo>
                  <a:lnTo>
                    <a:pt x="157" y="235"/>
                  </a:lnTo>
                  <a:lnTo>
                    <a:pt x="129" y="231"/>
                  </a:lnTo>
                  <a:lnTo>
                    <a:pt x="113" y="210"/>
                  </a:lnTo>
                  <a:lnTo>
                    <a:pt x="86" y="196"/>
                  </a:lnTo>
                  <a:lnTo>
                    <a:pt x="86" y="171"/>
                  </a:lnTo>
                  <a:lnTo>
                    <a:pt x="70" y="152"/>
                  </a:lnTo>
                  <a:lnTo>
                    <a:pt x="70" y="127"/>
                  </a:lnTo>
                  <a:lnTo>
                    <a:pt x="38" y="102"/>
                  </a:lnTo>
                  <a:lnTo>
                    <a:pt x="33" y="122"/>
                  </a:lnTo>
                  <a:lnTo>
                    <a:pt x="19" y="137"/>
                  </a:lnTo>
                  <a:lnTo>
                    <a:pt x="4" y="118"/>
                  </a:lnTo>
                  <a:lnTo>
                    <a:pt x="0" y="94"/>
                  </a:lnTo>
                  <a:lnTo>
                    <a:pt x="14" y="97"/>
                  </a:lnTo>
                  <a:lnTo>
                    <a:pt x="47" y="78"/>
                  </a:lnTo>
                  <a:lnTo>
                    <a:pt x="81" y="88"/>
                  </a:lnTo>
                  <a:lnTo>
                    <a:pt x="95" y="30"/>
                  </a:lnTo>
                  <a:lnTo>
                    <a:pt x="129" y="14"/>
                  </a:lnTo>
                  <a:lnTo>
                    <a:pt x="129" y="4"/>
                  </a:lnTo>
                  <a:lnTo>
                    <a:pt x="138" y="0"/>
                  </a:lnTo>
                  <a:lnTo>
                    <a:pt x="180" y="44"/>
                  </a:lnTo>
                  <a:lnTo>
                    <a:pt x="214" y="69"/>
                  </a:lnTo>
                  <a:lnTo>
                    <a:pt x="228" y="63"/>
                  </a:lnTo>
                  <a:lnTo>
                    <a:pt x="252" y="53"/>
                  </a:lnTo>
                  <a:lnTo>
                    <a:pt x="262" y="63"/>
                  </a:lnTo>
                  <a:lnTo>
                    <a:pt x="267" y="88"/>
                  </a:lnTo>
                  <a:lnTo>
                    <a:pt x="294" y="102"/>
                  </a:lnTo>
                  <a:lnTo>
                    <a:pt x="281" y="107"/>
                  </a:lnTo>
                  <a:lnTo>
                    <a:pt x="275" y="118"/>
                  </a:lnTo>
                  <a:lnTo>
                    <a:pt x="267" y="122"/>
                  </a:lnTo>
                  <a:lnTo>
                    <a:pt x="252" y="107"/>
                  </a:lnTo>
                  <a:lnTo>
                    <a:pt x="219" y="107"/>
                  </a:lnTo>
                  <a:lnTo>
                    <a:pt x="171" y="97"/>
                  </a:lnTo>
                  <a:lnTo>
                    <a:pt x="147" y="97"/>
                  </a:lnTo>
                  <a:lnTo>
                    <a:pt x="138" y="113"/>
                  </a:lnTo>
                  <a:lnTo>
                    <a:pt x="118" y="94"/>
                  </a:lnTo>
                  <a:lnTo>
                    <a:pt x="110" y="127"/>
                  </a:lnTo>
                  <a:lnTo>
                    <a:pt x="123" y="137"/>
                  </a:lnTo>
                  <a:lnTo>
                    <a:pt x="129" y="166"/>
                  </a:lnTo>
                  <a:lnTo>
                    <a:pt x="171" y="215"/>
                  </a:lnTo>
                  <a:lnTo>
                    <a:pt x="185" y="220"/>
                  </a:lnTo>
                  <a:lnTo>
                    <a:pt x="185" y="231"/>
                  </a:lnTo>
                  <a:lnTo>
                    <a:pt x="209" y="255"/>
                  </a:lnTo>
                  <a:lnTo>
                    <a:pt x="247" y="284"/>
                  </a:lnTo>
                  <a:lnTo>
                    <a:pt x="238" y="30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60" name="Freeform 897"/>
            <p:cNvSpPr>
              <a:spLocks noChangeAspect="1"/>
            </p:cNvSpPr>
            <p:nvPr/>
          </p:nvSpPr>
          <p:spPr bwMode="auto">
            <a:xfrm>
              <a:off x="1593" y="1467"/>
              <a:ext cx="128" cy="120"/>
            </a:xfrm>
            <a:custGeom>
              <a:avLst/>
              <a:gdLst/>
              <a:ahLst/>
              <a:cxnLst>
                <a:cxn ang="0">
                  <a:pos x="238" y="300"/>
                </a:cxn>
                <a:cxn ang="0">
                  <a:pos x="224" y="290"/>
                </a:cxn>
                <a:cxn ang="0">
                  <a:pos x="195" y="260"/>
                </a:cxn>
                <a:cxn ang="0">
                  <a:pos x="157" y="235"/>
                </a:cxn>
                <a:cxn ang="0">
                  <a:pos x="129" y="231"/>
                </a:cxn>
                <a:cxn ang="0">
                  <a:pos x="113" y="210"/>
                </a:cxn>
                <a:cxn ang="0">
                  <a:pos x="86" y="196"/>
                </a:cxn>
                <a:cxn ang="0">
                  <a:pos x="86" y="171"/>
                </a:cxn>
                <a:cxn ang="0">
                  <a:pos x="70" y="152"/>
                </a:cxn>
                <a:cxn ang="0">
                  <a:pos x="70" y="127"/>
                </a:cxn>
                <a:cxn ang="0">
                  <a:pos x="38" y="102"/>
                </a:cxn>
                <a:cxn ang="0">
                  <a:pos x="33" y="122"/>
                </a:cxn>
                <a:cxn ang="0">
                  <a:pos x="19" y="137"/>
                </a:cxn>
                <a:cxn ang="0">
                  <a:pos x="4" y="118"/>
                </a:cxn>
                <a:cxn ang="0">
                  <a:pos x="0" y="94"/>
                </a:cxn>
                <a:cxn ang="0">
                  <a:pos x="14" y="97"/>
                </a:cxn>
                <a:cxn ang="0">
                  <a:pos x="47" y="78"/>
                </a:cxn>
                <a:cxn ang="0">
                  <a:pos x="81" y="88"/>
                </a:cxn>
                <a:cxn ang="0">
                  <a:pos x="95" y="30"/>
                </a:cxn>
                <a:cxn ang="0">
                  <a:pos x="129" y="14"/>
                </a:cxn>
                <a:cxn ang="0">
                  <a:pos x="129" y="4"/>
                </a:cxn>
                <a:cxn ang="0">
                  <a:pos x="138" y="0"/>
                </a:cxn>
                <a:cxn ang="0">
                  <a:pos x="180" y="44"/>
                </a:cxn>
                <a:cxn ang="0">
                  <a:pos x="214" y="69"/>
                </a:cxn>
                <a:cxn ang="0">
                  <a:pos x="228" y="63"/>
                </a:cxn>
                <a:cxn ang="0">
                  <a:pos x="252" y="53"/>
                </a:cxn>
                <a:cxn ang="0">
                  <a:pos x="262" y="63"/>
                </a:cxn>
                <a:cxn ang="0">
                  <a:pos x="267" y="88"/>
                </a:cxn>
                <a:cxn ang="0">
                  <a:pos x="294" y="102"/>
                </a:cxn>
                <a:cxn ang="0">
                  <a:pos x="281" y="107"/>
                </a:cxn>
                <a:cxn ang="0">
                  <a:pos x="275" y="118"/>
                </a:cxn>
                <a:cxn ang="0">
                  <a:pos x="267" y="122"/>
                </a:cxn>
                <a:cxn ang="0">
                  <a:pos x="252" y="107"/>
                </a:cxn>
                <a:cxn ang="0">
                  <a:pos x="219" y="107"/>
                </a:cxn>
                <a:cxn ang="0">
                  <a:pos x="171" y="97"/>
                </a:cxn>
                <a:cxn ang="0">
                  <a:pos x="147" y="97"/>
                </a:cxn>
                <a:cxn ang="0">
                  <a:pos x="138" y="113"/>
                </a:cxn>
                <a:cxn ang="0">
                  <a:pos x="118" y="94"/>
                </a:cxn>
                <a:cxn ang="0">
                  <a:pos x="110" y="127"/>
                </a:cxn>
                <a:cxn ang="0">
                  <a:pos x="123" y="137"/>
                </a:cxn>
                <a:cxn ang="0">
                  <a:pos x="129" y="166"/>
                </a:cxn>
                <a:cxn ang="0">
                  <a:pos x="171" y="215"/>
                </a:cxn>
                <a:cxn ang="0">
                  <a:pos x="185" y="220"/>
                </a:cxn>
                <a:cxn ang="0">
                  <a:pos x="185" y="231"/>
                </a:cxn>
                <a:cxn ang="0">
                  <a:pos x="209" y="255"/>
                </a:cxn>
                <a:cxn ang="0">
                  <a:pos x="247" y="284"/>
                </a:cxn>
                <a:cxn ang="0">
                  <a:pos x="238" y="300"/>
                </a:cxn>
              </a:cxnLst>
              <a:rect l="0" t="0" r="r" b="b"/>
              <a:pathLst>
                <a:path w="295" h="301">
                  <a:moveTo>
                    <a:pt x="238" y="300"/>
                  </a:moveTo>
                  <a:lnTo>
                    <a:pt x="224" y="290"/>
                  </a:lnTo>
                  <a:lnTo>
                    <a:pt x="195" y="260"/>
                  </a:lnTo>
                  <a:lnTo>
                    <a:pt x="157" y="235"/>
                  </a:lnTo>
                  <a:lnTo>
                    <a:pt x="129" y="231"/>
                  </a:lnTo>
                  <a:lnTo>
                    <a:pt x="113" y="210"/>
                  </a:lnTo>
                  <a:lnTo>
                    <a:pt x="86" y="196"/>
                  </a:lnTo>
                  <a:lnTo>
                    <a:pt x="86" y="171"/>
                  </a:lnTo>
                  <a:lnTo>
                    <a:pt x="70" y="152"/>
                  </a:lnTo>
                  <a:lnTo>
                    <a:pt x="70" y="127"/>
                  </a:lnTo>
                  <a:lnTo>
                    <a:pt x="38" y="102"/>
                  </a:lnTo>
                  <a:lnTo>
                    <a:pt x="33" y="122"/>
                  </a:lnTo>
                  <a:lnTo>
                    <a:pt x="19" y="137"/>
                  </a:lnTo>
                  <a:lnTo>
                    <a:pt x="4" y="118"/>
                  </a:lnTo>
                  <a:lnTo>
                    <a:pt x="0" y="94"/>
                  </a:lnTo>
                  <a:lnTo>
                    <a:pt x="14" y="97"/>
                  </a:lnTo>
                  <a:lnTo>
                    <a:pt x="47" y="78"/>
                  </a:lnTo>
                  <a:lnTo>
                    <a:pt x="81" y="88"/>
                  </a:lnTo>
                  <a:lnTo>
                    <a:pt x="95" y="30"/>
                  </a:lnTo>
                  <a:lnTo>
                    <a:pt x="129" y="14"/>
                  </a:lnTo>
                  <a:lnTo>
                    <a:pt x="129" y="4"/>
                  </a:lnTo>
                  <a:lnTo>
                    <a:pt x="138" y="0"/>
                  </a:lnTo>
                  <a:lnTo>
                    <a:pt x="180" y="44"/>
                  </a:lnTo>
                  <a:lnTo>
                    <a:pt x="214" y="69"/>
                  </a:lnTo>
                  <a:lnTo>
                    <a:pt x="228" y="63"/>
                  </a:lnTo>
                  <a:lnTo>
                    <a:pt x="252" y="53"/>
                  </a:lnTo>
                  <a:lnTo>
                    <a:pt x="262" y="63"/>
                  </a:lnTo>
                  <a:lnTo>
                    <a:pt x="267" y="88"/>
                  </a:lnTo>
                  <a:lnTo>
                    <a:pt x="294" y="102"/>
                  </a:lnTo>
                  <a:lnTo>
                    <a:pt x="281" y="107"/>
                  </a:lnTo>
                  <a:lnTo>
                    <a:pt x="275" y="118"/>
                  </a:lnTo>
                  <a:lnTo>
                    <a:pt x="267" y="122"/>
                  </a:lnTo>
                  <a:lnTo>
                    <a:pt x="252" y="107"/>
                  </a:lnTo>
                  <a:lnTo>
                    <a:pt x="219" y="107"/>
                  </a:lnTo>
                  <a:lnTo>
                    <a:pt x="171" y="97"/>
                  </a:lnTo>
                  <a:lnTo>
                    <a:pt x="147" y="97"/>
                  </a:lnTo>
                  <a:lnTo>
                    <a:pt x="138" y="113"/>
                  </a:lnTo>
                  <a:lnTo>
                    <a:pt x="118" y="94"/>
                  </a:lnTo>
                  <a:lnTo>
                    <a:pt x="110" y="127"/>
                  </a:lnTo>
                  <a:lnTo>
                    <a:pt x="123" y="137"/>
                  </a:lnTo>
                  <a:lnTo>
                    <a:pt x="129" y="166"/>
                  </a:lnTo>
                  <a:lnTo>
                    <a:pt x="171" y="215"/>
                  </a:lnTo>
                  <a:lnTo>
                    <a:pt x="185" y="220"/>
                  </a:lnTo>
                  <a:lnTo>
                    <a:pt x="185" y="231"/>
                  </a:lnTo>
                  <a:lnTo>
                    <a:pt x="209" y="255"/>
                  </a:lnTo>
                  <a:lnTo>
                    <a:pt x="247" y="284"/>
                  </a:lnTo>
                  <a:lnTo>
                    <a:pt x="238" y="30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61" name="Freeform 898"/>
            <p:cNvSpPr>
              <a:spLocks noChangeAspect="1"/>
            </p:cNvSpPr>
            <p:nvPr/>
          </p:nvSpPr>
          <p:spPr bwMode="auto">
            <a:xfrm>
              <a:off x="1703" y="1479"/>
              <a:ext cx="92" cy="118"/>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62" name="Freeform 899"/>
            <p:cNvSpPr>
              <a:spLocks noChangeAspect="1"/>
            </p:cNvSpPr>
            <p:nvPr/>
          </p:nvSpPr>
          <p:spPr bwMode="auto">
            <a:xfrm>
              <a:off x="1703" y="1479"/>
              <a:ext cx="92" cy="118"/>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63" name="Freeform 900"/>
            <p:cNvSpPr>
              <a:spLocks noChangeAspect="1"/>
            </p:cNvSpPr>
            <p:nvPr/>
          </p:nvSpPr>
          <p:spPr bwMode="auto">
            <a:xfrm>
              <a:off x="1697" y="1554"/>
              <a:ext cx="46" cy="47"/>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64" name="Freeform 901"/>
            <p:cNvSpPr>
              <a:spLocks noChangeAspect="1"/>
            </p:cNvSpPr>
            <p:nvPr/>
          </p:nvSpPr>
          <p:spPr bwMode="auto">
            <a:xfrm>
              <a:off x="1697" y="1554"/>
              <a:ext cx="46" cy="47"/>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65" name="Freeform 902"/>
            <p:cNvSpPr>
              <a:spLocks noChangeAspect="1"/>
            </p:cNvSpPr>
            <p:nvPr/>
          </p:nvSpPr>
          <p:spPr bwMode="auto">
            <a:xfrm>
              <a:off x="1517" y="1406"/>
              <a:ext cx="151" cy="71"/>
            </a:xfrm>
            <a:custGeom>
              <a:avLst/>
              <a:gdLst/>
              <a:ahLst/>
              <a:cxnLst>
                <a:cxn ang="0">
                  <a:pos x="0" y="94"/>
                </a:cxn>
                <a:cxn ang="0">
                  <a:pos x="14" y="113"/>
                </a:cxn>
                <a:cxn ang="0">
                  <a:pos x="3" y="129"/>
                </a:cxn>
                <a:cxn ang="0">
                  <a:pos x="28" y="138"/>
                </a:cxn>
                <a:cxn ang="0">
                  <a:pos x="37" y="138"/>
                </a:cxn>
                <a:cxn ang="0">
                  <a:pos x="51" y="143"/>
                </a:cxn>
                <a:cxn ang="0">
                  <a:pos x="86" y="134"/>
                </a:cxn>
                <a:cxn ang="0">
                  <a:pos x="100" y="134"/>
                </a:cxn>
                <a:cxn ang="0">
                  <a:pos x="118" y="129"/>
                </a:cxn>
                <a:cxn ang="0">
                  <a:pos x="124" y="148"/>
                </a:cxn>
                <a:cxn ang="0">
                  <a:pos x="153" y="163"/>
                </a:cxn>
                <a:cxn ang="0">
                  <a:pos x="190" y="173"/>
                </a:cxn>
                <a:cxn ang="0">
                  <a:pos x="223" y="178"/>
                </a:cxn>
                <a:cxn ang="0">
                  <a:pos x="257" y="158"/>
                </a:cxn>
                <a:cxn ang="0">
                  <a:pos x="271" y="158"/>
                </a:cxn>
                <a:cxn ang="0">
                  <a:pos x="286" y="154"/>
                </a:cxn>
                <a:cxn ang="0">
                  <a:pos x="305" y="143"/>
                </a:cxn>
                <a:cxn ang="0">
                  <a:pos x="319" y="134"/>
                </a:cxn>
                <a:cxn ang="0">
                  <a:pos x="319" y="113"/>
                </a:cxn>
                <a:cxn ang="0">
                  <a:pos x="334" y="85"/>
                </a:cxn>
                <a:cxn ang="0">
                  <a:pos x="348" y="85"/>
                </a:cxn>
                <a:cxn ang="0">
                  <a:pos x="348" y="60"/>
                </a:cxn>
                <a:cxn ang="0">
                  <a:pos x="329" y="11"/>
                </a:cxn>
                <a:cxn ang="0">
                  <a:pos x="300" y="16"/>
                </a:cxn>
                <a:cxn ang="0">
                  <a:pos x="290" y="6"/>
                </a:cxn>
                <a:cxn ang="0">
                  <a:pos x="257" y="0"/>
                </a:cxn>
                <a:cxn ang="0">
                  <a:pos x="238" y="21"/>
                </a:cxn>
                <a:cxn ang="0">
                  <a:pos x="223" y="25"/>
                </a:cxn>
                <a:cxn ang="0">
                  <a:pos x="201" y="16"/>
                </a:cxn>
                <a:cxn ang="0">
                  <a:pos x="181" y="25"/>
                </a:cxn>
                <a:cxn ang="0">
                  <a:pos x="153" y="60"/>
                </a:cxn>
                <a:cxn ang="0">
                  <a:pos x="161" y="89"/>
                </a:cxn>
                <a:cxn ang="0">
                  <a:pos x="142" y="89"/>
                </a:cxn>
                <a:cxn ang="0">
                  <a:pos x="128" y="85"/>
                </a:cxn>
                <a:cxn ang="0">
                  <a:pos x="70" y="104"/>
                </a:cxn>
                <a:cxn ang="0">
                  <a:pos x="48" y="94"/>
                </a:cxn>
                <a:cxn ang="0">
                  <a:pos x="33" y="104"/>
                </a:cxn>
                <a:cxn ang="0">
                  <a:pos x="22" y="94"/>
                </a:cxn>
                <a:cxn ang="0">
                  <a:pos x="9" y="89"/>
                </a:cxn>
                <a:cxn ang="0">
                  <a:pos x="0" y="94"/>
                </a:cxn>
              </a:cxnLst>
              <a:rect l="0" t="0" r="r" b="b"/>
              <a:pathLst>
                <a:path w="349" h="179">
                  <a:moveTo>
                    <a:pt x="0" y="94"/>
                  </a:moveTo>
                  <a:lnTo>
                    <a:pt x="14" y="113"/>
                  </a:lnTo>
                  <a:lnTo>
                    <a:pt x="3" y="129"/>
                  </a:lnTo>
                  <a:lnTo>
                    <a:pt x="28" y="138"/>
                  </a:lnTo>
                  <a:lnTo>
                    <a:pt x="37" y="138"/>
                  </a:lnTo>
                  <a:lnTo>
                    <a:pt x="51" y="143"/>
                  </a:lnTo>
                  <a:lnTo>
                    <a:pt x="86" y="134"/>
                  </a:lnTo>
                  <a:lnTo>
                    <a:pt x="100" y="134"/>
                  </a:lnTo>
                  <a:lnTo>
                    <a:pt x="118" y="129"/>
                  </a:lnTo>
                  <a:lnTo>
                    <a:pt x="124" y="148"/>
                  </a:lnTo>
                  <a:lnTo>
                    <a:pt x="153" y="163"/>
                  </a:lnTo>
                  <a:lnTo>
                    <a:pt x="190" y="173"/>
                  </a:lnTo>
                  <a:lnTo>
                    <a:pt x="223" y="178"/>
                  </a:lnTo>
                  <a:lnTo>
                    <a:pt x="257" y="158"/>
                  </a:lnTo>
                  <a:lnTo>
                    <a:pt x="271" y="158"/>
                  </a:lnTo>
                  <a:lnTo>
                    <a:pt x="286" y="154"/>
                  </a:lnTo>
                  <a:lnTo>
                    <a:pt x="305" y="143"/>
                  </a:lnTo>
                  <a:lnTo>
                    <a:pt x="319" y="134"/>
                  </a:lnTo>
                  <a:lnTo>
                    <a:pt x="319" y="113"/>
                  </a:lnTo>
                  <a:lnTo>
                    <a:pt x="334" y="85"/>
                  </a:lnTo>
                  <a:lnTo>
                    <a:pt x="348" y="85"/>
                  </a:lnTo>
                  <a:lnTo>
                    <a:pt x="348" y="60"/>
                  </a:lnTo>
                  <a:lnTo>
                    <a:pt x="329" y="11"/>
                  </a:lnTo>
                  <a:lnTo>
                    <a:pt x="300" y="16"/>
                  </a:lnTo>
                  <a:lnTo>
                    <a:pt x="290" y="6"/>
                  </a:lnTo>
                  <a:lnTo>
                    <a:pt x="257" y="0"/>
                  </a:lnTo>
                  <a:lnTo>
                    <a:pt x="238" y="21"/>
                  </a:lnTo>
                  <a:lnTo>
                    <a:pt x="223" y="25"/>
                  </a:lnTo>
                  <a:lnTo>
                    <a:pt x="201" y="16"/>
                  </a:lnTo>
                  <a:lnTo>
                    <a:pt x="181" y="25"/>
                  </a:lnTo>
                  <a:lnTo>
                    <a:pt x="153" y="60"/>
                  </a:lnTo>
                  <a:lnTo>
                    <a:pt x="161" y="89"/>
                  </a:lnTo>
                  <a:lnTo>
                    <a:pt x="142" y="89"/>
                  </a:lnTo>
                  <a:lnTo>
                    <a:pt x="128" y="85"/>
                  </a:lnTo>
                  <a:lnTo>
                    <a:pt x="70" y="104"/>
                  </a:lnTo>
                  <a:lnTo>
                    <a:pt x="48" y="94"/>
                  </a:lnTo>
                  <a:lnTo>
                    <a:pt x="33" y="104"/>
                  </a:lnTo>
                  <a:lnTo>
                    <a:pt x="22" y="94"/>
                  </a:lnTo>
                  <a:lnTo>
                    <a:pt x="9" y="89"/>
                  </a:lnTo>
                  <a:lnTo>
                    <a:pt x="0" y="94"/>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66" name="Freeform 903"/>
            <p:cNvSpPr>
              <a:spLocks noChangeAspect="1"/>
            </p:cNvSpPr>
            <p:nvPr/>
          </p:nvSpPr>
          <p:spPr bwMode="auto">
            <a:xfrm>
              <a:off x="1455" y="1457"/>
              <a:ext cx="250" cy="259"/>
            </a:xfrm>
            <a:custGeom>
              <a:avLst/>
              <a:gdLst/>
              <a:ahLst/>
              <a:cxnLst>
                <a:cxn ang="0">
                  <a:pos x="29" y="186"/>
                </a:cxn>
                <a:cxn ang="0">
                  <a:pos x="5" y="171"/>
                </a:cxn>
                <a:cxn ang="0">
                  <a:pos x="0" y="132"/>
                </a:cxn>
                <a:cxn ang="0">
                  <a:pos x="19" y="63"/>
                </a:cxn>
                <a:cxn ang="0">
                  <a:pos x="72" y="44"/>
                </a:cxn>
                <a:cxn ang="0">
                  <a:pos x="99" y="58"/>
                </a:cxn>
                <a:cxn ang="0">
                  <a:pos x="123" y="49"/>
                </a:cxn>
                <a:cxn ang="0">
                  <a:pos x="166" y="49"/>
                </a:cxn>
                <a:cxn ang="0">
                  <a:pos x="181" y="9"/>
                </a:cxn>
                <a:cxn ang="0">
                  <a:pos x="229" y="5"/>
                </a:cxn>
                <a:cxn ang="0">
                  <a:pos x="262" y="0"/>
                </a:cxn>
                <a:cxn ang="0">
                  <a:pos x="296" y="34"/>
                </a:cxn>
                <a:cxn ang="0">
                  <a:pos x="329" y="49"/>
                </a:cxn>
                <a:cxn ang="0">
                  <a:pos x="334" y="93"/>
                </a:cxn>
                <a:cxn ang="0">
                  <a:pos x="334" y="107"/>
                </a:cxn>
                <a:cxn ang="0">
                  <a:pos x="305" y="97"/>
                </a:cxn>
                <a:cxn ang="0">
                  <a:pos x="262" y="113"/>
                </a:cxn>
                <a:cxn ang="0">
                  <a:pos x="267" y="152"/>
                </a:cxn>
                <a:cxn ang="0">
                  <a:pos x="262" y="201"/>
                </a:cxn>
                <a:cxn ang="0">
                  <a:pos x="329" y="260"/>
                </a:cxn>
                <a:cxn ang="0">
                  <a:pos x="344" y="320"/>
                </a:cxn>
                <a:cxn ang="0">
                  <a:pos x="411" y="368"/>
                </a:cxn>
                <a:cxn ang="0">
                  <a:pos x="438" y="393"/>
                </a:cxn>
                <a:cxn ang="0">
                  <a:pos x="548" y="452"/>
                </a:cxn>
                <a:cxn ang="0">
                  <a:pos x="572" y="506"/>
                </a:cxn>
                <a:cxn ang="0">
                  <a:pos x="548" y="476"/>
                </a:cxn>
                <a:cxn ang="0">
                  <a:pos x="497" y="462"/>
                </a:cxn>
                <a:cxn ang="0">
                  <a:pos x="477" y="521"/>
                </a:cxn>
                <a:cxn ang="0">
                  <a:pos x="505" y="564"/>
                </a:cxn>
                <a:cxn ang="0">
                  <a:pos x="482" y="609"/>
                </a:cxn>
                <a:cxn ang="0">
                  <a:pos x="454" y="644"/>
                </a:cxn>
                <a:cxn ang="0">
                  <a:pos x="434" y="623"/>
                </a:cxn>
                <a:cxn ang="0">
                  <a:pos x="458" y="580"/>
                </a:cxn>
                <a:cxn ang="0">
                  <a:pos x="438" y="521"/>
                </a:cxn>
                <a:cxn ang="0">
                  <a:pos x="396" y="487"/>
                </a:cxn>
                <a:cxn ang="0">
                  <a:pos x="367" y="452"/>
                </a:cxn>
                <a:cxn ang="0">
                  <a:pos x="324" y="413"/>
                </a:cxn>
                <a:cxn ang="0">
                  <a:pos x="262" y="393"/>
                </a:cxn>
                <a:cxn ang="0">
                  <a:pos x="195" y="328"/>
                </a:cxn>
                <a:cxn ang="0">
                  <a:pos x="166" y="275"/>
                </a:cxn>
                <a:cxn ang="0">
                  <a:pos x="158" y="211"/>
                </a:cxn>
                <a:cxn ang="0">
                  <a:pos x="109" y="190"/>
                </a:cxn>
                <a:cxn ang="0">
                  <a:pos x="67" y="190"/>
                </a:cxn>
                <a:cxn ang="0">
                  <a:pos x="29" y="211"/>
                </a:cxn>
              </a:cxnLst>
              <a:rect l="0" t="0" r="r" b="b"/>
              <a:pathLst>
                <a:path w="578" h="645">
                  <a:moveTo>
                    <a:pt x="29" y="211"/>
                  </a:moveTo>
                  <a:lnTo>
                    <a:pt x="29" y="186"/>
                  </a:lnTo>
                  <a:lnTo>
                    <a:pt x="13" y="182"/>
                  </a:lnTo>
                  <a:lnTo>
                    <a:pt x="5" y="171"/>
                  </a:lnTo>
                  <a:lnTo>
                    <a:pt x="5" y="152"/>
                  </a:lnTo>
                  <a:lnTo>
                    <a:pt x="0" y="132"/>
                  </a:lnTo>
                  <a:lnTo>
                    <a:pt x="13" y="93"/>
                  </a:lnTo>
                  <a:lnTo>
                    <a:pt x="19" y="63"/>
                  </a:lnTo>
                  <a:lnTo>
                    <a:pt x="62" y="63"/>
                  </a:lnTo>
                  <a:lnTo>
                    <a:pt x="72" y="44"/>
                  </a:lnTo>
                  <a:lnTo>
                    <a:pt x="91" y="39"/>
                  </a:lnTo>
                  <a:lnTo>
                    <a:pt x="99" y="58"/>
                  </a:lnTo>
                  <a:lnTo>
                    <a:pt x="115" y="69"/>
                  </a:lnTo>
                  <a:lnTo>
                    <a:pt x="123" y="49"/>
                  </a:lnTo>
                  <a:lnTo>
                    <a:pt x="133" y="39"/>
                  </a:lnTo>
                  <a:lnTo>
                    <a:pt x="166" y="49"/>
                  </a:lnTo>
                  <a:lnTo>
                    <a:pt x="166" y="28"/>
                  </a:lnTo>
                  <a:lnTo>
                    <a:pt x="181" y="9"/>
                  </a:lnTo>
                  <a:lnTo>
                    <a:pt x="195" y="14"/>
                  </a:lnTo>
                  <a:lnTo>
                    <a:pt x="229" y="5"/>
                  </a:lnTo>
                  <a:lnTo>
                    <a:pt x="243" y="5"/>
                  </a:lnTo>
                  <a:lnTo>
                    <a:pt x="262" y="0"/>
                  </a:lnTo>
                  <a:lnTo>
                    <a:pt x="267" y="19"/>
                  </a:lnTo>
                  <a:lnTo>
                    <a:pt x="296" y="34"/>
                  </a:lnTo>
                  <a:lnTo>
                    <a:pt x="334" y="44"/>
                  </a:lnTo>
                  <a:lnTo>
                    <a:pt x="329" y="49"/>
                  </a:lnTo>
                  <a:lnTo>
                    <a:pt x="329" y="69"/>
                  </a:lnTo>
                  <a:lnTo>
                    <a:pt x="334" y="93"/>
                  </a:lnTo>
                  <a:lnTo>
                    <a:pt x="344" y="102"/>
                  </a:lnTo>
                  <a:lnTo>
                    <a:pt x="334" y="107"/>
                  </a:lnTo>
                  <a:lnTo>
                    <a:pt x="334" y="113"/>
                  </a:lnTo>
                  <a:lnTo>
                    <a:pt x="305" y="97"/>
                  </a:lnTo>
                  <a:lnTo>
                    <a:pt x="281" y="113"/>
                  </a:lnTo>
                  <a:lnTo>
                    <a:pt x="262" y="113"/>
                  </a:lnTo>
                  <a:lnTo>
                    <a:pt x="259" y="138"/>
                  </a:lnTo>
                  <a:lnTo>
                    <a:pt x="267" y="152"/>
                  </a:lnTo>
                  <a:lnTo>
                    <a:pt x="259" y="177"/>
                  </a:lnTo>
                  <a:lnTo>
                    <a:pt x="262" y="201"/>
                  </a:lnTo>
                  <a:lnTo>
                    <a:pt x="281" y="220"/>
                  </a:lnTo>
                  <a:lnTo>
                    <a:pt x="329" y="260"/>
                  </a:lnTo>
                  <a:lnTo>
                    <a:pt x="339" y="289"/>
                  </a:lnTo>
                  <a:lnTo>
                    <a:pt x="344" y="320"/>
                  </a:lnTo>
                  <a:lnTo>
                    <a:pt x="353" y="333"/>
                  </a:lnTo>
                  <a:lnTo>
                    <a:pt x="411" y="368"/>
                  </a:lnTo>
                  <a:lnTo>
                    <a:pt x="454" y="368"/>
                  </a:lnTo>
                  <a:lnTo>
                    <a:pt x="438" y="393"/>
                  </a:lnTo>
                  <a:lnTo>
                    <a:pt x="497" y="422"/>
                  </a:lnTo>
                  <a:lnTo>
                    <a:pt x="548" y="452"/>
                  </a:lnTo>
                  <a:lnTo>
                    <a:pt x="577" y="481"/>
                  </a:lnTo>
                  <a:lnTo>
                    <a:pt x="572" y="506"/>
                  </a:lnTo>
                  <a:lnTo>
                    <a:pt x="553" y="501"/>
                  </a:lnTo>
                  <a:lnTo>
                    <a:pt x="548" y="476"/>
                  </a:lnTo>
                  <a:lnTo>
                    <a:pt x="521" y="471"/>
                  </a:lnTo>
                  <a:lnTo>
                    <a:pt x="497" y="462"/>
                  </a:lnTo>
                  <a:lnTo>
                    <a:pt x="486" y="487"/>
                  </a:lnTo>
                  <a:lnTo>
                    <a:pt x="477" y="521"/>
                  </a:lnTo>
                  <a:lnTo>
                    <a:pt x="505" y="535"/>
                  </a:lnTo>
                  <a:lnTo>
                    <a:pt x="505" y="564"/>
                  </a:lnTo>
                  <a:lnTo>
                    <a:pt x="477" y="580"/>
                  </a:lnTo>
                  <a:lnTo>
                    <a:pt x="482" y="609"/>
                  </a:lnTo>
                  <a:lnTo>
                    <a:pt x="463" y="623"/>
                  </a:lnTo>
                  <a:lnTo>
                    <a:pt x="454" y="644"/>
                  </a:lnTo>
                  <a:lnTo>
                    <a:pt x="434" y="644"/>
                  </a:lnTo>
                  <a:lnTo>
                    <a:pt x="434" y="623"/>
                  </a:lnTo>
                  <a:lnTo>
                    <a:pt x="443" y="594"/>
                  </a:lnTo>
                  <a:lnTo>
                    <a:pt x="458" y="580"/>
                  </a:lnTo>
                  <a:lnTo>
                    <a:pt x="454" y="551"/>
                  </a:lnTo>
                  <a:lnTo>
                    <a:pt x="438" y="521"/>
                  </a:lnTo>
                  <a:lnTo>
                    <a:pt x="434" y="496"/>
                  </a:lnTo>
                  <a:lnTo>
                    <a:pt x="396" y="487"/>
                  </a:lnTo>
                  <a:lnTo>
                    <a:pt x="387" y="457"/>
                  </a:lnTo>
                  <a:lnTo>
                    <a:pt x="367" y="452"/>
                  </a:lnTo>
                  <a:lnTo>
                    <a:pt x="344" y="432"/>
                  </a:lnTo>
                  <a:lnTo>
                    <a:pt x="324" y="413"/>
                  </a:lnTo>
                  <a:lnTo>
                    <a:pt x="291" y="408"/>
                  </a:lnTo>
                  <a:lnTo>
                    <a:pt x="262" y="393"/>
                  </a:lnTo>
                  <a:lnTo>
                    <a:pt x="219" y="328"/>
                  </a:lnTo>
                  <a:lnTo>
                    <a:pt x="195" y="328"/>
                  </a:lnTo>
                  <a:lnTo>
                    <a:pt x="192" y="303"/>
                  </a:lnTo>
                  <a:lnTo>
                    <a:pt x="166" y="275"/>
                  </a:lnTo>
                  <a:lnTo>
                    <a:pt x="158" y="245"/>
                  </a:lnTo>
                  <a:lnTo>
                    <a:pt x="158" y="211"/>
                  </a:lnTo>
                  <a:lnTo>
                    <a:pt x="128" y="201"/>
                  </a:lnTo>
                  <a:lnTo>
                    <a:pt x="109" y="190"/>
                  </a:lnTo>
                  <a:lnTo>
                    <a:pt x="86" y="182"/>
                  </a:lnTo>
                  <a:lnTo>
                    <a:pt x="67" y="190"/>
                  </a:lnTo>
                  <a:lnTo>
                    <a:pt x="53" y="211"/>
                  </a:lnTo>
                  <a:lnTo>
                    <a:pt x="29" y="211"/>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67" name="Freeform 904"/>
            <p:cNvSpPr>
              <a:spLocks noChangeAspect="1"/>
            </p:cNvSpPr>
            <p:nvPr/>
          </p:nvSpPr>
          <p:spPr bwMode="auto">
            <a:xfrm>
              <a:off x="1455" y="1457"/>
              <a:ext cx="250" cy="259"/>
            </a:xfrm>
            <a:custGeom>
              <a:avLst/>
              <a:gdLst/>
              <a:ahLst/>
              <a:cxnLst>
                <a:cxn ang="0">
                  <a:pos x="29" y="186"/>
                </a:cxn>
                <a:cxn ang="0">
                  <a:pos x="5" y="171"/>
                </a:cxn>
                <a:cxn ang="0">
                  <a:pos x="0" y="132"/>
                </a:cxn>
                <a:cxn ang="0">
                  <a:pos x="19" y="63"/>
                </a:cxn>
                <a:cxn ang="0">
                  <a:pos x="72" y="44"/>
                </a:cxn>
                <a:cxn ang="0">
                  <a:pos x="99" y="58"/>
                </a:cxn>
                <a:cxn ang="0">
                  <a:pos x="123" y="49"/>
                </a:cxn>
                <a:cxn ang="0">
                  <a:pos x="166" y="49"/>
                </a:cxn>
                <a:cxn ang="0">
                  <a:pos x="181" y="9"/>
                </a:cxn>
                <a:cxn ang="0">
                  <a:pos x="229" y="5"/>
                </a:cxn>
                <a:cxn ang="0">
                  <a:pos x="262" y="0"/>
                </a:cxn>
                <a:cxn ang="0">
                  <a:pos x="296" y="34"/>
                </a:cxn>
                <a:cxn ang="0">
                  <a:pos x="329" y="49"/>
                </a:cxn>
                <a:cxn ang="0">
                  <a:pos x="334" y="93"/>
                </a:cxn>
                <a:cxn ang="0">
                  <a:pos x="334" y="107"/>
                </a:cxn>
                <a:cxn ang="0">
                  <a:pos x="305" y="97"/>
                </a:cxn>
                <a:cxn ang="0">
                  <a:pos x="262" y="113"/>
                </a:cxn>
                <a:cxn ang="0">
                  <a:pos x="267" y="152"/>
                </a:cxn>
                <a:cxn ang="0">
                  <a:pos x="262" y="201"/>
                </a:cxn>
                <a:cxn ang="0">
                  <a:pos x="329" y="260"/>
                </a:cxn>
                <a:cxn ang="0">
                  <a:pos x="344" y="320"/>
                </a:cxn>
                <a:cxn ang="0">
                  <a:pos x="411" y="368"/>
                </a:cxn>
                <a:cxn ang="0">
                  <a:pos x="438" y="393"/>
                </a:cxn>
                <a:cxn ang="0">
                  <a:pos x="548" y="452"/>
                </a:cxn>
                <a:cxn ang="0">
                  <a:pos x="572" y="506"/>
                </a:cxn>
                <a:cxn ang="0">
                  <a:pos x="548" y="476"/>
                </a:cxn>
                <a:cxn ang="0">
                  <a:pos x="497" y="462"/>
                </a:cxn>
                <a:cxn ang="0">
                  <a:pos x="477" y="521"/>
                </a:cxn>
                <a:cxn ang="0">
                  <a:pos x="505" y="564"/>
                </a:cxn>
                <a:cxn ang="0">
                  <a:pos x="482" y="609"/>
                </a:cxn>
                <a:cxn ang="0">
                  <a:pos x="454" y="644"/>
                </a:cxn>
                <a:cxn ang="0">
                  <a:pos x="434" y="623"/>
                </a:cxn>
                <a:cxn ang="0">
                  <a:pos x="458" y="580"/>
                </a:cxn>
                <a:cxn ang="0">
                  <a:pos x="438" y="521"/>
                </a:cxn>
                <a:cxn ang="0">
                  <a:pos x="396" y="487"/>
                </a:cxn>
                <a:cxn ang="0">
                  <a:pos x="367" y="452"/>
                </a:cxn>
                <a:cxn ang="0">
                  <a:pos x="324" y="413"/>
                </a:cxn>
                <a:cxn ang="0">
                  <a:pos x="262" y="393"/>
                </a:cxn>
                <a:cxn ang="0">
                  <a:pos x="195" y="328"/>
                </a:cxn>
                <a:cxn ang="0">
                  <a:pos x="166" y="275"/>
                </a:cxn>
                <a:cxn ang="0">
                  <a:pos x="158" y="211"/>
                </a:cxn>
                <a:cxn ang="0">
                  <a:pos x="109" y="190"/>
                </a:cxn>
                <a:cxn ang="0">
                  <a:pos x="67" y="190"/>
                </a:cxn>
                <a:cxn ang="0">
                  <a:pos x="29" y="211"/>
                </a:cxn>
              </a:cxnLst>
              <a:rect l="0" t="0" r="r" b="b"/>
              <a:pathLst>
                <a:path w="578" h="645">
                  <a:moveTo>
                    <a:pt x="29" y="211"/>
                  </a:moveTo>
                  <a:lnTo>
                    <a:pt x="29" y="186"/>
                  </a:lnTo>
                  <a:lnTo>
                    <a:pt x="13" y="182"/>
                  </a:lnTo>
                  <a:lnTo>
                    <a:pt x="5" y="171"/>
                  </a:lnTo>
                  <a:lnTo>
                    <a:pt x="5" y="152"/>
                  </a:lnTo>
                  <a:lnTo>
                    <a:pt x="0" y="132"/>
                  </a:lnTo>
                  <a:lnTo>
                    <a:pt x="13" y="93"/>
                  </a:lnTo>
                  <a:lnTo>
                    <a:pt x="19" y="63"/>
                  </a:lnTo>
                  <a:lnTo>
                    <a:pt x="62" y="63"/>
                  </a:lnTo>
                  <a:lnTo>
                    <a:pt x="72" y="44"/>
                  </a:lnTo>
                  <a:lnTo>
                    <a:pt x="91" y="39"/>
                  </a:lnTo>
                  <a:lnTo>
                    <a:pt x="99" y="58"/>
                  </a:lnTo>
                  <a:lnTo>
                    <a:pt x="115" y="69"/>
                  </a:lnTo>
                  <a:lnTo>
                    <a:pt x="123" y="49"/>
                  </a:lnTo>
                  <a:lnTo>
                    <a:pt x="133" y="39"/>
                  </a:lnTo>
                  <a:lnTo>
                    <a:pt x="166" y="49"/>
                  </a:lnTo>
                  <a:lnTo>
                    <a:pt x="166" y="28"/>
                  </a:lnTo>
                  <a:lnTo>
                    <a:pt x="181" y="9"/>
                  </a:lnTo>
                  <a:lnTo>
                    <a:pt x="195" y="14"/>
                  </a:lnTo>
                  <a:lnTo>
                    <a:pt x="229" y="5"/>
                  </a:lnTo>
                  <a:lnTo>
                    <a:pt x="243" y="5"/>
                  </a:lnTo>
                  <a:lnTo>
                    <a:pt x="262" y="0"/>
                  </a:lnTo>
                  <a:lnTo>
                    <a:pt x="267" y="19"/>
                  </a:lnTo>
                  <a:lnTo>
                    <a:pt x="296" y="34"/>
                  </a:lnTo>
                  <a:lnTo>
                    <a:pt x="334" y="44"/>
                  </a:lnTo>
                  <a:lnTo>
                    <a:pt x="329" y="49"/>
                  </a:lnTo>
                  <a:lnTo>
                    <a:pt x="329" y="69"/>
                  </a:lnTo>
                  <a:lnTo>
                    <a:pt x="334" y="93"/>
                  </a:lnTo>
                  <a:lnTo>
                    <a:pt x="344" y="102"/>
                  </a:lnTo>
                  <a:lnTo>
                    <a:pt x="334" y="107"/>
                  </a:lnTo>
                  <a:lnTo>
                    <a:pt x="334" y="113"/>
                  </a:lnTo>
                  <a:lnTo>
                    <a:pt x="305" y="97"/>
                  </a:lnTo>
                  <a:lnTo>
                    <a:pt x="281" y="113"/>
                  </a:lnTo>
                  <a:lnTo>
                    <a:pt x="262" y="113"/>
                  </a:lnTo>
                  <a:lnTo>
                    <a:pt x="259" y="138"/>
                  </a:lnTo>
                  <a:lnTo>
                    <a:pt x="267" y="152"/>
                  </a:lnTo>
                  <a:lnTo>
                    <a:pt x="259" y="177"/>
                  </a:lnTo>
                  <a:lnTo>
                    <a:pt x="262" y="201"/>
                  </a:lnTo>
                  <a:lnTo>
                    <a:pt x="281" y="220"/>
                  </a:lnTo>
                  <a:lnTo>
                    <a:pt x="329" y="260"/>
                  </a:lnTo>
                  <a:lnTo>
                    <a:pt x="339" y="289"/>
                  </a:lnTo>
                  <a:lnTo>
                    <a:pt x="344" y="320"/>
                  </a:lnTo>
                  <a:lnTo>
                    <a:pt x="353" y="333"/>
                  </a:lnTo>
                  <a:lnTo>
                    <a:pt x="411" y="368"/>
                  </a:lnTo>
                  <a:lnTo>
                    <a:pt x="454" y="368"/>
                  </a:lnTo>
                  <a:lnTo>
                    <a:pt x="438" y="393"/>
                  </a:lnTo>
                  <a:lnTo>
                    <a:pt x="497" y="422"/>
                  </a:lnTo>
                  <a:lnTo>
                    <a:pt x="548" y="452"/>
                  </a:lnTo>
                  <a:lnTo>
                    <a:pt x="577" y="481"/>
                  </a:lnTo>
                  <a:lnTo>
                    <a:pt x="572" y="506"/>
                  </a:lnTo>
                  <a:lnTo>
                    <a:pt x="553" y="501"/>
                  </a:lnTo>
                  <a:lnTo>
                    <a:pt x="548" y="476"/>
                  </a:lnTo>
                  <a:lnTo>
                    <a:pt x="521" y="471"/>
                  </a:lnTo>
                  <a:lnTo>
                    <a:pt x="497" y="462"/>
                  </a:lnTo>
                  <a:lnTo>
                    <a:pt x="486" y="487"/>
                  </a:lnTo>
                  <a:lnTo>
                    <a:pt x="477" y="521"/>
                  </a:lnTo>
                  <a:lnTo>
                    <a:pt x="505" y="535"/>
                  </a:lnTo>
                  <a:lnTo>
                    <a:pt x="505" y="564"/>
                  </a:lnTo>
                  <a:lnTo>
                    <a:pt x="477" y="580"/>
                  </a:lnTo>
                  <a:lnTo>
                    <a:pt x="482" y="609"/>
                  </a:lnTo>
                  <a:lnTo>
                    <a:pt x="463" y="623"/>
                  </a:lnTo>
                  <a:lnTo>
                    <a:pt x="454" y="644"/>
                  </a:lnTo>
                  <a:lnTo>
                    <a:pt x="434" y="644"/>
                  </a:lnTo>
                  <a:lnTo>
                    <a:pt x="434" y="623"/>
                  </a:lnTo>
                  <a:lnTo>
                    <a:pt x="443" y="594"/>
                  </a:lnTo>
                  <a:lnTo>
                    <a:pt x="458" y="580"/>
                  </a:lnTo>
                  <a:lnTo>
                    <a:pt x="454" y="551"/>
                  </a:lnTo>
                  <a:lnTo>
                    <a:pt x="438" y="521"/>
                  </a:lnTo>
                  <a:lnTo>
                    <a:pt x="434" y="496"/>
                  </a:lnTo>
                  <a:lnTo>
                    <a:pt x="396" y="487"/>
                  </a:lnTo>
                  <a:lnTo>
                    <a:pt x="387" y="457"/>
                  </a:lnTo>
                  <a:lnTo>
                    <a:pt x="367" y="452"/>
                  </a:lnTo>
                  <a:lnTo>
                    <a:pt x="344" y="432"/>
                  </a:lnTo>
                  <a:lnTo>
                    <a:pt x="324" y="413"/>
                  </a:lnTo>
                  <a:lnTo>
                    <a:pt x="291" y="408"/>
                  </a:lnTo>
                  <a:lnTo>
                    <a:pt x="262" y="393"/>
                  </a:lnTo>
                  <a:lnTo>
                    <a:pt x="219" y="328"/>
                  </a:lnTo>
                  <a:lnTo>
                    <a:pt x="195" y="328"/>
                  </a:lnTo>
                  <a:lnTo>
                    <a:pt x="192" y="303"/>
                  </a:lnTo>
                  <a:lnTo>
                    <a:pt x="166" y="275"/>
                  </a:lnTo>
                  <a:lnTo>
                    <a:pt x="158" y="245"/>
                  </a:lnTo>
                  <a:lnTo>
                    <a:pt x="158" y="211"/>
                  </a:lnTo>
                  <a:lnTo>
                    <a:pt x="128" y="201"/>
                  </a:lnTo>
                  <a:lnTo>
                    <a:pt x="109" y="190"/>
                  </a:lnTo>
                  <a:lnTo>
                    <a:pt x="86" y="182"/>
                  </a:lnTo>
                  <a:lnTo>
                    <a:pt x="67" y="190"/>
                  </a:lnTo>
                  <a:lnTo>
                    <a:pt x="53" y="211"/>
                  </a:lnTo>
                  <a:lnTo>
                    <a:pt x="29" y="211"/>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68" name="Freeform 905"/>
            <p:cNvSpPr>
              <a:spLocks noChangeAspect="1"/>
            </p:cNvSpPr>
            <p:nvPr/>
          </p:nvSpPr>
          <p:spPr bwMode="auto">
            <a:xfrm>
              <a:off x="1724" y="1579"/>
              <a:ext cx="41" cy="83"/>
            </a:xfrm>
            <a:custGeom>
              <a:avLst/>
              <a:gdLst/>
              <a:ahLst/>
              <a:cxnLst>
                <a:cxn ang="0">
                  <a:pos x="0" y="55"/>
                </a:cxn>
                <a:cxn ang="0">
                  <a:pos x="5" y="41"/>
                </a:cxn>
                <a:cxn ang="0">
                  <a:pos x="5" y="16"/>
                </a:cxn>
                <a:cxn ang="0">
                  <a:pos x="14" y="0"/>
                </a:cxn>
                <a:cxn ang="0">
                  <a:pos x="24" y="0"/>
                </a:cxn>
                <a:cxn ang="0">
                  <a:pos x="38" y="5"/>
                </a:cxn>
                <a:cxn ang="0">
                  <a:pos x="53" y="21"/>
                </a:cxn>
                <a:cxn ang="0">
                  <a:pos x="62" y="46"/>
                </a:cxn>
                <a:cxn ang="0">
                  <a:pos x="62" y="55"/>
                </a:cxn>
                <a:cxn ang="0">
                  <a:pos x="62" y="84"/>
                </a:cxn>
                <a:cxn ang="0">
                  <a:pos x="72" y="104"/>
                </a:cxn>
                <a:cxn ang="0">
                  <a:pos x="91" y="118"/>
                </a:cxn>
                <a:cxn ang="0">
                  <a:pos x="96" y="142"/>
                </a:cxn>
                <a:cxn ang="0">
                  <a:pos x="67" y="192"/>
                </a:cxn>
                <a:cxn ang="0">
                  <a:pos x="53" y="207"/>
                </a:cxn>
                <a:cxn ang="0">
                  <a:pos x="48" y="207"/>
                </a:cxn>
                <a:cxn ang="0">
                  <a:pos x="29" y="187"/>
                </a:cxn>
                <a:cxn ang="0">
                  <a:pos x="5" y="167"/>
                </a:cxn>
                <a:cxn ang="0">
                  <a:pos x="5" y="133"/>
                </a:cxn>
                <a:cxn ang="0">
                  <a:pos x="10" y="65"/>
                </a:cxn>
                <a:cxn ang="0">
                  <a:pos x="0" y="55"/>
                </a:cxn>
              </a:cxnLst>
              <a:rect l="0" t="0" r="r" b="b"/>
              <a:pathLst>
                <a:path w="97" h="208">
                  <a:moveTo>
                    <a:pt x="0" y="55"/>
                  </a:moveTo>
                  <a:lnTo>
                    <a:pt x="5" y="41"/>
                  </a:lnTo>
                  <a:lnTo>
                    <a:pt x="5" y="16"/>
                  </a:lnTo>
                  <a:lnTo>
                    <a:pt x="14" y="0"/>
                  </a:lnTo>
                  <a:lnTo>
                    <a:pt x="24" y="0"/>
                  </a:lnTo>
                  <a:lnTo>
                    <a:pt x="38" y="5"/>
                  </a:lnTo>
                  <a:lnTo>
                    <a:pt x="53" y="21"/>
                  </a:lnTo>
                  <a:lnTo>
                    <a:pt x="62" y="46"/>
                  </a:lnTo>
                  <a:lnTo>
                    <a:pt x="62" y="55"/>
                  </a:lnTo>
                  <a:lnTo>
                    <a:pt x="62" y="84"/>
                  </a:lnTo>
                  <a:lnTo>
                    <a:pt x="72" y="104"/>
                  </a:lnTo>
                  <a:lnTo>
                    <a:pt x="91" y="118"/>
                  </a:lnTo>
                  <a:lnTo>
                    <a:pt x="96" y="142"/>
                  </a:lnTo>
                  <a:lnTo>
                    <a:pt x="67" y="192"/>
                  </a:lnTo>
                  <a:lnTo>
                    <a:pt x="53" y="207"/>
                  </a:lnTo>
                  <a:lnTo>
                    <a:pt x="48" y="207"/>
                  </a:lnTo>
                  <a:lnTo>
                    <a:pt x="29" y="187"/>
                  </a:lnTo>
                  <a:lnTo>
                    <a:pt x="5" y="167"/>
                  </a:lnTo>
                  <a:lnTo>
                    <a:pt x="5" y="133"/>
                  </a:lnTo>
                  <a:lnTo>
                    <a:pt x="10" y="65"/>
                  </a:lnTo>
                  <a:lnTo>
                    <a:pt x="0" y="55"/>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69" name="Freeform 906"/>
            <p:cNvSpPr>
              <a:spLocks noChangeAspect="1"/>
            </p:cNvSpPr>
            <p:nvPr/>
          </p:nvSpPr>
          <p:spPr bwMode="auto">
            <a:xfrm>
              <a:off x="1724" y="1579"/>
              <a:ext cx="41" cy="83"/>
            </a:xfrm>
            <a:custGeom>
              <a:avLst/>
              <a:gdLst/>
              <a:ahLst/>
              <a:cxnLst>
                <a:cxn ang="0">
                  <a:pos x="0" y="55"/>
                </a:cxn>
                <a:cxn ang="0">
                  <a:pos x="5" y="41"/>
                </a:cxn>
                <a:cxn ang="0">
                  <a:pos x="5" y="16"/>
                </a:cxn>
                <a:cxn ang="0">
                  <a:pos x="14" y="0"/>
                </a:cxn>
                <a:cxn ang="0">
                  <a:pos x="24" y="0"/>
                </a:cxn>
                <a:cxn ang="0">
                  <a:pos x="38" y="5"/>
                </a:cxn>
                <a:cxn ang="0">
                  <a:pos x="53" y="21"/>
                </a:cxn>
                <a:cxn ang="0">
                  <a:pos x="62" y="46"/>
                </a:cxn>
                <a:cxn ang="0">
                  <a:pos x="62" y="55"/>
                </a:cxn>
                <a:cxn ang="0">
                  <a:pos x="62" y="84"/>
                </a:cxn>
                <a:cxn ang="0">
                  <a:pos x="72" y="104"/>
                </a:cxn>
                <a:cxn ang="0">
                  <a:pos x="91" y="118"/>
                </a:cxn>
                <a:cxn ang="0">
                  <a:pos x="96" y="142"/>
                </a:cxn>
                <a:cxn ang="0">
                  <a:pos x="67" y="192"/>
                </a:cxn>
                <a:cxn ang="0">
                  <a:pos x="53" y="207"/>
                </a:cxn>
                <a:cxn ang="0">
                  <a:pos x="48" y="207"/>
                </a:cxn>
                <a:cxn ang="0">
                  <a:pos x="29" y="187"/>
                </a:cxn>
                <a:cxn ang="0">
                  <a:pos x="5" y="167"/>
                </a:cxn>
                <a:cxn ang="0">
                  <a:pos x="5" y="133"/>
                </a:cxn>
                <a:cxn ang="0">
                  <a:pos x="10" y="65"/>
                </a:cxn>
                <a:cxn ang="0">
                  <a:pos x="0" y="55"/>
                </a:cxn>
              </a:cxnLst>
              <a:rect l="0" t="0" r="r" b="b"/>
              <a:pathLst>
                <a:path w="97" h="208">
                  <a:moveTo>
                    <a:pt x="0" y="55"/>
                  </a:moveTo>
                  <a:lnTo>
                    <a:pt x="5" y="41"/>
                  </a:lnTo>
                  <a:lnTo>
                    <a:pt x="5" y="16"/>
                  </a:lnTo>
                  <a:lnTo>
                    <a:pt x="14" y="0"/>
                  </a:lnTo>
                  <a:lnTo>
                    <a:pt x="24" y="0"/>
                  </a:lnTo>
                  <a:lnTo>
                    <a:pt x="38" y="5"/>
                  </a:lnTo>
                  <a:lnTo>
                    <a:pt x="53" y="21"/>
                  </a:lnTo>
                  <a:lnTo>
                    <a:pt x="62" y="46"/>
                  </a:lnTo>
                  <a:lnTo>
                    <a:pt x="62" y="55"/>
                  </a:lnTo>
                  <a:lnTo>
                    <a:pt x="62" y="84"/>
                  </a:lnTo>
                  <a:lnTo>
                    <a:pt x="72" y="104"/>
                  </a:lnTo>
                  <a:lnTo>
                    <a:pt x="91" y="118"/>
                  </a:lnTo>
                  <a:lnTo>
                    <a:pt x="96" y="142"/>
                  </a:lnTo>
                  <a:lnTo>
                    <a:pt x="67" y="192"/>
                  </a:lnTo>
                  <a:lnTo>
                    <a:pt x="53" y="207"/>
                  </a:lnTo>
                  <a:lnTo>
                    <a:pt x="48" y="207"/>
                  </a:lnTo>
                  <a:lnTo>
                    <a:pt x="29" y="187"/>
                  </a:lnTo>
                  <a:lnTo>
                    <a:pt x="5" y="167"/>
                  </a:lnTo>
                  <a:lnTo>
                    <a:pt x="5" y="133"/>
                  </a:lnTo>
                  <a:lnTo>
                    <a:pt x="10" y="65"/>
                  </a:lnTo>
                  <a:lnTo>
                    <a:pt x="0" y="55"/>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70" name="Freeform 907"/>
            <p:cNvSpPr>
              <a:spLocks noChangeAspect="1"/>
            </p:cNvSpPr>
            <p:nvPr/>
          </p:nvSpPr>
          <p:spPr bwMode="auto">
            <a:xfrm>
              <a:off x="1744" y="1587"/>
              <a:ext cx="142" cy="125"/>
            </a:xfrm>
            <a:custGeom>
              <a:avLst/>
              <a:gdLst/>
              <a:ahLst/>
              <a:cxnLst>
                <a:cxn ang="0">
                  <a:pos x="139" y="53"/>
                </a:cxn>
                <a:cxn ang="0">
                  <a:pos x="166" y="44"/>
                </a:cxn>
                <a:cxn ang="0">
                  <a:pos x="190" y="44"/>
                </a:cxn>
                <a:cxn ang="0">
                  <a:pos x="214" y="28"/>
                </a:cxn>
                <a:cxn ang="0">
                  <a:pos x="272" y="39"/>
                </a:cxn>
                <a:cxn ang="0">
                  <a:pos x="291" y="34"/>
                </a:cxn>
                <a:cxn ang="0">
                  <a:pos x="300" y="20"/>
                </a:cxn>
                <a:cxn ang="0">
                  <a:pos x="311" y="0"/>
                </a:cxn>
                <a:cxn ang="0">
                  <a:pos x="324" y="20"/>
                </a:cxn>
                <a:cxn ang="0">
                  <a:pos x="305" y="72"/>
                </a:cxn>
                <a:cxn ang="0">
                  <a:pos x="291" y="72"/>
                </a:cxn>
                <a:cxn ang="0">
                  <a:pos x="257" y="69"/>
                </a:cxn>
                <a:cxn ang="0">
                  <a:pos x="238" y="78"/>
                </a:cxn>
                <a:cxn ang="0">
                  <a:pos x="211" y="78"/>
                </a:cxn>
                <a:cxn ang="0">
                  <a:pos x="200" y="97"/>
                </a:cxn>
                <a:cxn ang="0">
                  <a:pos x="176" y="97"/>
                </a:cxn>
                <a:cxn ang="0">
                  <a:pos x="190" y="113"/>
                </a:cxn>
                <a:cxn ang="0">
                  <a:pos x="182" y="133"/>
                </a:cxn>
                <a:cxn ang="0">
                  <a:pos x="158" y="138"/>
                </a:cxn>
                <a:cxn ang="0">
                  <a:pos x="128" y="113"/>
                </a:cxn>
                <a:cxn ang="0">
                  <a:pos x="128" y="152"/>
                </a:cxn>
                <a:cxn ang="0">
                  <a:pos x="147" y="176"/>
                </a:cxn>
                <a:cxn ang="0">
                  <a:pos x="166" y="201"/>
                </a:cxn>
                <a:cxn ang="0">
                  <a:pos x="182" y="221"/>
                </a:cxn>
                <a:cxn ang="0">
                  <a:pos x="200" y="235"/>
                </a:cxn>
                <a:cxn ang="0">
                  <a:pos x="225" y="245"/>
                </a:cxn>
                <a:cxn ang="0">
                  <a:pos x="233" y="270"/>
                </a:cxn>
                <a:cxn ang="0">
                  <a:pos x="257" y="275"/>
                </a:cxn>
                <a:cxn ang="0">
                  <a:pos x="225" y="275"/>
                </a:cxn>
                <a:cxn ang="0">
                  <a:pos x="230" y="309"/>
                </a:cxn>
                <a:cxn ang="0">
                  <a:pos x="196" y="289"/>
                </a:cxn>
                <a:cxn ang="0">
                  <a:pos x="166" y="289"/>
                </a:cxn>
                <a:cxn ang="0">
                  <a:pos x="144" y="264"/>
                </a:cxn>
                <a:cxn ang="0">
                  <a:pos x="105" y="275"/>
                </a:cxn>
                <a:cxn ang="0">
                  <a:pos x="61" y="275"/>
                </a:cxn>
                <a:cxn ang="0">
                  <a:pos x="38" y="251"/>
                </a:cxn>
                <a:cxn ang="0">
                  <a:pos x="0" y="187"/>
                </a:cxn>
                <a:cxn ang="0">
                  <a:pos x="5" y="187"/>
                </a:cxn>
                <a:cxn ang="0">
                  <a:pos x="19" y="171"/>
                </a:cxn>
                <a:cxn ang="0">
                  <a:pos x="47" y="122"/>
                </a:cxn>
                <a:cxn ang="0">
                  <a:pos x="43" y="97"/>
                </a:cxn>
                <a:cxn ang="0">
                  <a:pos x="57" y="93"/>
                </a:cxn>
                <a:cxn ang="0">
                  <a:pos x="105" y="72"/>
                </a:cxn>
                <a:cxn ang="0">
                  <a:pos x="124" y="69"/>
                </a:cxn>
                <a:cxn ang="0">
                  <a:pos x="139" y="53"/>
                </a:cxn>
              </a:cxnLst>
              <a:rect l="0" t="0" r="r" b="b"/>
              <a:pathLst>
                <a:path w="325" h="310">
                  <a:moveTo>
                    <a:pt x="139" y="53"/>
                  </a:moveTo>
                  <a:lnTo>
                    <a:pt x="166" y="44"/>
                  </a:lnTo>
                  <a:lnTo>
                    <a:pt x="190" y="44"/>
                  </a:lnTo>
                  <a:lnTo>
                    <a:pt x="214" y="28"/>
                  </a:lnTo>
                  <a:lnTo>
                    <a:pt x="272" y="39"/>
                  </a:lnTo>
                  <a:lnTo>
                    <a:pt x="291" y="34"/>
                  </a:lnTo>
                  <a:lnTo>
                    <a:pt x="300" y="20"/>
                  </a:lnTo>
                  <a:lnTo>
                    <a:pt x="311" y="0"/>
                  </a:lnTo>
                  <a:lnTo>
                    <a:pt x="324" y="20"/>
                  </a:lnTo>
                  <a:lnTo>
                    <a:pt x="305" y="72"/>
                  </a:lnTo>
                  <a:lnTo>
                    <a:pt x="291" y="72"/>
                  </a:lnTo>
                  <a:lnTo>
                    <a:pt x="257" y="69"/>
                  </a:lnTo>
                  <a:lnTo>
                    <a:pt x="238" y="78"/>
                  </a:lnTo>
                  <a:lnTo>
                    <a:pt x="211" y="78"/>
                  </a:lnTo>
                  <a:lnTo>
                    <a:pt x="200" y="97"/>
                  </a:lnTo>
                  <a:lnTo>
                    <a:pt x="176" y="97"/>
                  </a:lnTo>
                  <a:lnTo>
                    <a:pt x="190" y="113"/>
                  </a:lnTo>
                  <a:lnTo>
                    <a:pt x="182" y="133"/>
                  </a:lnTo>
                  <a:lnTo>
                    <a:pt x="158" y="138"/>
                  </a:lnTo>
                  <a:lnTo>
                    <a:pt x="128" y="113"/>
                  </a:lnTo>
                  <a:lnTo>
                    <a:pt x="128" y="152"/>
                  </a:lnTo>
                  <a:lnTo>
                    <a:pt x="147" y="176"/>
                  </a:lnTo>
                  <a:lnTo>
                    <a:pt x="166" y="201"/>
                  </a:lnTo>
                  <a:lnTo>
                    <a:pt x="182" y="221"/>
                  </a:lnTo>
                  <a:lnTo>
                    <a:pt x="200" y="235"/>
                  </a:lnTo>
                  <a:lnTo>
                    <a:pt x="225" y="245"/>
                  </a:lnTo>
                  <a:lnTo>
                    <a:pt x="233" y="270"/>
                  </a:lnTo>
                  <a:lnTo>
                    <a:pt x="257" y="275"/>
                  </a:lnTo>
                  <a:lnTo>
                    <a:pt x="225" y="275"/>
                  </a:lnTo>
                  <a:lnTo>
                    <a:pt x="230" y="309"/>
                  </a:lnTo>
                  <a:lnTo>
                    <a:pt x="196" y="289"/>
                  </a:lnTo>
                  <a:lnTo>
                    <a:pt x="166" y="289"/>
                  </a:lnTo>
                  <a:lnTo>
                    <a:pt x="144" y="264"/>
                  </a:lnTo>
                  <a:lnTo>
                    <a:pt x="105" y="275"/>
                  </a:lnTo>
                  <a:lnTo>
                    <a:pt x="61" y="275"/>
                  </a:lnTo>
                  <a:lnTo>
                    <a:pt x="38" y="251"/>
                  </a:lnTo>
                  <a:lnTo>
                    <a:pt x="0" y="187"/>
                  </a:lnTo>
                  <a:lnTo>
                    <a:pt x="5" y="187"/>
                  </a:lnTo>
                  <a:lnTo>
                    <a:pt x="19" y="171"/>
                  </a:lnTo>
                  <a:lnTo>
                    <a:pt x="47" y="122"/>
                  </a:lnTo>
                  <a:lnTo>
                    <a:pt x="43" y="97"/>
                  </a:lnTo>
                  <a:lnTo>
                    <a:pt x="57" y="93"/>
                  </a:lnTo>
                  <a:lnTo>
                    <a:pt x="105" y="72"/>
                  </a:lnTo>
                  <a:lnTo>
                    <a:pt x="124" y="69"/>
                  </a:lnTo>
                  <a:lnTo>
                    <a:pt x="139" y="53"/>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71" name="Freeform 908"/>
            <p:cNvSpPr>
              <a:spLocks noChangeAspect="1"/>
            </p:cNvSpPr>
            <p:nvPr/>
          </p:nvSpPr>
          <p:spPr bwMode="auto">
            <a:xfrm>
              <a:off x="1744" y="1587"/>
              <a:ext cx="142" cy="125"/>
            </a:xfrm>
            <a:custGeom>
              <a:avLst/>
              <a:gdLst/>
              <a:ahLst/>
              <a:cxnLst>
                <a:cxn ang="0">
                  <a:pos x="139" y="53"/>
                </a:cxn>
                <a:cxn ang="0">
                  <a:pos x="166" y="44"/>
                </a:cxn>
                <a:cxn ang="0">
                  <a:pos x="190" y="44"/>
                </a:cxn>
                <a:cxn ang="0">
                  <a:pos x="214" y="28"/>
                </a:cxn>
                <a:cxn ang="0">
                  <a:pos x="272" y="39"/>
                </a:cxn>
                <a:cxn ang="0">
                  <a:pos x="291" y="34"/>
                </a:cxn>
                <a:cxn ang="0">
                  <a:pos x="300" y="20"/>
                </a:cxn>
                <a:cxn ang="0">
                  <a:pos x="311" y="0"/>
                </a:cxn>
                <a:cxn ang="0">
                  <a:pos x="324" y="20"/>
                </a:cxn>
                <a:cxn ang="0">
                  <a:pos x="305" y="72"/>
                </a:cxn>
                <a:cxn ang="0">
                  <a:pos x="291" y="72"/>
                </a:cxn>
                <a:cxn ang="0">
                  <a:pos x="257" y="69"/>
                </a:cxn>
                <a:cxn ang="0">
                  <a:pos x="238" y="78"/>
                </a:cxn>
                <a:cxn ang="0">
                  <a:pos x="211" y="78"/>
                </a:cxn>
                <a:cxn ang="0">
                  <a:pos x="200" y="97"/>
                </a:cxn>
                <a:cxn ang="0">
                  <a:pos x="176" y="97"/>
                </a:cxn>
                <a:cxn ang="0">
                  <a:pos x="190" y="113"/>
                </a:cxn>
                <a:cxn ang="0">
                  <a:pos x="182" y="133"/>
                </a:cxn>
                <a:cxn ang="0">
                  <a:pos x="158" y="138"/>
                </a:cxn>
                <a:cxn ang="0">
                  <a:pos x="128" y="113"/>
                </a:cxn>
                <a:cxn ang="0">
                  <a:pos x="128" y="152"/>
                </a:cxn>
                <a:cxn ang="0">
                  <a:pos x="147" y="176"/>
                </a:cxn>
                <a:cxn ang="0">
                  <a:pos x="166" y="201"/>
                </a:cxn>
                <a:cxn ang="0">
                  <a:pos x="182" y="221"/>
                </a:cxn>
                <a:cxn ang="0">
                  <a:pos x="200" y="235"/>
                </a:cxn>
                <a:cxn ang="0">
                  <a:pos x="225" y="245"/>
                </a:cxn>
                <a:cxn ang="0">
                  <a:pos x="233" y="270"/>
                </a:cxn>
                <a:cxn ang="0">
                  <a:pos x="257" y="275"/>
                </a:cxn>
                <a:cxn ang="0">
                  <a:pos x="225" y="275"/>
                </a:cxn>
                <a:cxn ang="0">
                  <a:pos x="230" y="309"/>
                </a:cxn>
                <a:cxn ang="0">
                  <a:pos x="196" y="289"/>
                </a:cxn>
                <a:cxn ang="0">
                  <a:pos x="166" y="289"/>
                </a:cxn>
                <a:cxn ang="0">
                  <a:pos x="144" y="264"/>
                </a:cxn>
                <a:cxn ang="0">
                  <a:pos x="105" y="275"/>
                </a:cxn>
                <a:cxn ang="0">
                  <a:pos x="61" y="275"/>
                </a:cxn>
                <a:cxn ang="0">
                  <a:pos x="38" y="251"/>
                </a:cxn>
                <a:cxn ang="0">
                  <a:pos x="0" y="187"/>
                </a:cxn>
                <a:cxn ang="0">
                  <a:pos x="5" y="187"/>
                </a:cxn>
                <a:cxn ang="0">
                  <a:pos x="19" y="171"/>
                </a:cxn>
                <a:cxn ang="0">
                  <a:pos x="47" y="122"/>
                </a:cxn>
                <a:cxn ang="0">
                  <a:pos x="43" y="97"/>
                </a:cxn>
                <a:cxn ang="0">
                  <a:pos x="57" y="93"/>
                </a:cxn>
                <a:cxn ang="0">
                  <a:pos x="105" y="72"/>
                </a:cxn>
                <a:cxn ang="0">
                  <a:pos x="124" y="69"/>
                </a:cxn>
                <a:cxn ang="0">
                  <a:pos x="139" y="53"/>
                </a:cxn>
              </a:cxnLst>
              <a:rect l="0" t="0" r="r" b="b"/>
              <a:pathLst>
                <a:path w="325" h="310">
                  <a:moveTo>
                    <a:pt x="139" y="53"/>
                  </a:moveTo>
                  <a:lnTo>
                    <a:pt x="166" y="44"/>
                  </a:lnTo>
                  <a:lnTo>
                    <a:pt x="190" y="44"/>
                  </a:lnTo>
                  <a:lnTo>
                    <a:pt x="214" y="28"/>
                  </a:lnTo>
                  <a:lnTo>
                    <a:pt x="272" y="39"/>
                  </a:lnTo>
                  <a:lnTo>
                    <a:pt x="291" y="34"/>
                  </a:lnTo>
                  <a:lnTo>
                    <a:pt x="300" y="20"/>
                  </a:lnTo>
                  <a:lnTo>
                    <a:pt x="311" y="0"/>
                  </a:lnTo>
                  <a:lnTo>
                    <a:pt x="324" y="20"/>
                  </a:lnTo>
                  <a:lnTo>
                    <a:pt x="305" y="72"/>
                  </a:lnTo>
                  <a:lnTo>
                    <a:pt x="291" y="72"/>
                  </a:lnTo>
                  <a:lnTo>
                    <a:pt x="257" y="69"/>
                  </a:lnTo>
                  <a:lnTo>
                    <a:pt x="238" y="78"/>
                  </a:lnTo>
                  <a:lnTo>
                    <a:pt x="211" y="78"/>
                  </a:lnTo>
                  <a:lnTo>
                    <a:pt x="200" y="97"/>
                  </a:lnTo>
                  <a:lnTo>
                    <a:pt x="176" y="97"/>
                  </a:lnTo>
                  <a:lnTo>
                    <a:pt x="190" y="113"/>
                  </a:lnTo>
                  <a:lnTo>
                    <a:pt x="182" y="133"/>
                  </a:lnTo>
                  <a:lnTo>
                    <a:pt x="158" y="138"/>
                  </a:lnTo>
                  <a:lnTo>
                    <a:pt x="128" y="113"/>
                  </a:lnTo>
                  <a:lnTo>
                    <a:pt x="128" y="152"/>
                  </a:lnTo>
                  <a:lnTo>
                    <a:pt x="147" y="176"/>
                  </a:lnTo>
                  <a:lnTo>
                    <a:pt x="166" y="201"/>
                  </a:lnTo>
                  <a:lnTo>
                    <a:pt x="182" y="221"/>
                  </a:lnTo>
                  <a:lnTo>
                    <a:pt x="200" y="235"/>
                  </a:lnTo>
                  <a:lnTo>
                    <a:pt x="225" y="245"/>
                  </a:lnTo>
                  <a:lnTo>
                    <a:pt x="233" y="270"/>
                  </a:lnTo>
                  <a:lnTo>
                    <a:pt x="257" y="275"/>
                  </a:lnTo>
                  <a:lnTo>
                    <a:pt x="225" y="275"/>
                  </a:lnTo>
                  <a:lnTo>
                    <a:pt x="230" y="309"/>
                  </a:lnTo>
                  <a:lnTo>
                    <a:pt x="196" y="289"/>
                  </a:lnTo>
                  <a:lnTo>
                    <a:pt x="166" y="289"/>
                  </a:lnTo>
                  <a:lnTo>
                    <a:pt x="144" y="264"/>
                  </a:lnTo>
                  <a:lnTo>
                    <a:pt x="105" y="275"/>
                  </a:lnTo>
                  <a:lnTo>
                    <a:pt x="61" y="275"/>
                  </a:lnTo>
                  <a:lnTo>
                    <a:pt x="38" y="251"/>
                  </a:lnTo>
                  <a:lnTo>
                    <a:pt x="0" y="187"/>
                  </a:lnTo>
                  <a:lnTo>
                    <a:pt x="5" y="187"/>
                  </a:lnTo>
                  <a:lnTo>
                    <a:pt x="19" y="171"/>
                  </a:lnTo>
                  <a:lnTo>
                    <a:pt x="47" y="122"/>
                  </a:lnTo>
                  <a:lnTo>
                    <a:pt x="43" y="97"/>
                  </a:lnTo>
                  <a:lnTo>
                    <a:pt x="57" y="93"/>
                  </a:lnTo>
                  <a:lnTo>
                    <a:pt x="105" y="72"/>
                  </a:lnTo>
                  <a:lnTo>
                    <a:pt x="124" y="69"/>
                  </a:lnTo>
                  <a:lnTo>
                    <a:pt x="139" y="53"/>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72" name="Freeform 909"/>
            <p:cNvSpPr>
              <a:spLocks noChangeAspect="1"/>
            </p:cNvSpPr>
            <p:nvPr/>
          </p:nvSpPr>
          <p:spPr bwMode="auto">
            <a:xfrm>
              <a:off x="1786" y="1520"/>
              <a:ext cx="133" cy="88"/>
            </a:xfrm>
            <a:custGeom>
              <a:avLst/>
              <a:gdLst/>
              <a:ahLst/>
              <a:cxnLst>
                <a:cxn ang="0">
                  <a:pos x="14" y="30"/>
                </a:cxn>
                <a:cxn ang="0">
                  <a:pos x="0" y="54"/>
                </a:cxn>
                <a:cxn ang="0">
                  <a:pos x="9" y="88"/>
                </a:cxn>
                <a:cxn ang="0">
                  <a:pos x="19" y="112"/>
                </a:cxn>
                <a:cxn ang="0">
                  <a:pos x="9" y="137"/>
                </a:cxn>
                <a:cxn ang="0">
                  <a:pos x="9" y="157"/>
                </a:cxn>
                <a:cxn ang="0">
                  <a:pos x="9" y="162"/>
                </a:cxn>
                <a:cxn ang="0">
                  <a:pos x="33" y="176"/>
                </a:cxn>
                <a:cxn ang="0">
                  <a:pos x="44" y="220"/>
                </a:cxn>
                <a:cxn ang="0">
                  <a:pos x="71" y="210"/>
                </a:cxn>
                <a:cxn ang="0">
                  <a:pos x="95" y="210"/>
                </a:cxn>
                <a:cxn ang="0">
                  <a:pos x="119" y="195"/>
                </a:cxn>
                <a:cxn ang="0">
                  <a:pos x="177" y="205"/>
                </a:cxn>
                <a:cxn ang="0">
                  <a:pos x="196" y="200"/>
                </a:cxn>
                <a:cxn ang="0">
                  <a:pos x="205" y="187"/>
                </a:cxn>
                <a:cxn ang="0">
                  <a:pos x="215" y="167"/>
                </a:cxn>
                <a:cxn ang="0">
                  <a:pos x="253" y="142"/>
                </a:cxn>
                <a:cxn ang="0">
                  <a:pos x="272" y="146"/>
                </a:cxn>
                <a:cxn ang="0">
                  <a:pos x="301" y="142"/>
                </a:cxn>
                <a:cxn ang="0">
                  <a:pos x="292" y="132"/>
                </a:cxn>
                <a:cxn ang="0">
                  <a:pos x="263" y="107"/>
                </a:cxn>
                <a:cxn ang="0">
                  <a:pos x="282" y="83"/>
                </a:cxn>
                <a:cxn ang="0">
                  <a:pos x="282" y="49"/>
                </a:cxn>
                <a:cxn ang="0">
                  <a:pos x="306" y="33"/>
                </a:cxn>
                <a:cxn ang="0">
                  <a:pos x="306" y="10"/>
                </a:cxn>
                <a:cxn ang="0">
                  <a:pos x="292" y="14"/>
                </a:cxn>
                <a:cxn ang="0">
                  <a:pos x="272" y="5"/>
                </a:cxn>
                <a:cxn ang="0">
                  <a:pos x="220" y="0"/>
                </a:cxn>
                <a:cxn ang="0">
                  <a:pos x="196" y="10"/>
                </a:cxn>
                <a:cxn ang="0">
                  <a:pos x="167" y="39"/>
                </a:cxn>
                <a:cxn ang="0">
                  <a:pos x="153" y="44"/>
                </a:cxn>
                <a:cxn ang="0">
                  <a:pos x="110" y="44"/>
                </a:cxn>
                <a:cxn ang="0">
                  <a:pos x="71" y="49"/>
                </a:cxn>
                <a:cxn ang="0">
                  <a:pos x="44" y="49"/>
                </a:cxn>
                <a:cxn ang="0">
                  <a:pos x="19" y="44"/>
                </a:cxn>
                <a:cxn ang="0">
                  <a:pos x="14" y="30"/>
                </a:cxn>
              </a:cxnLst>
              <a:rect l="0" t="0" r="r" b="b"/>
              <a:pathLst>
                <a:path w="307" h="221">
                  <a:moveTo>
                    <a:pt x="14" y="30"/>
                  </a:moveTo>
                  <a:lnTo>
                    <a:pt x="0" y="54"/>
                  </a:lnTo>
                  <a:lnTo>
                    <a:pt x="9" y="88"/>
                  </a:lnTo>
                  <a:lnTo>
                    <a:pt x="19" y="112"/>
                  </a:lnTo>
                  <a:lnTo>
                    <a:pt x="9" y="137"/>
                  </a:lnTo>
                  <a:lnTo>
                    <a:pt x="9" y="157"/>
                  </a:lnTo>
                  <a:lnTo>
                    <a:pt x="9" y="162"/>
                  </a:lnTo>
                  <a:lnTo>
                    <a:pt x="33" y="176"/>
                  </a:lnTo>
                  <a:lnTo>
                    <a:pt x="44" y="220"/>
                  </a:lnTo>
                  <a:lnTo>
                    <a:pt x="71" y="210"/>
                  </a:lnTo>
                  <a:lnTo>
                    <a:pt x="95" y="210"/>
                  </a:lnTo>
                  <a:lnTo>
                    <a:pt x="119" y="195"/>
                  </a:lnTo>
                  <a:lnTo>
                    <a:pt x="177" y="205"/>
                  </a:lnTo>
                  <a:lnTo>
                    <a:pt x="196" y="200"/>
                  </a:lnTo>
                  <a:lnTo>
                    <a:pt x="205" y="187"/>
                  </a:lnTo>
                  <a:lnTo>
                    <a:pt x="215" y="167"/>
                  </a:lnTo>
                  <a:lnTo>
                    <a:pt x="253" y="142"/>
                  </a:lnTo>
                  <a:lnTo>
                    <a:pt x="272" y="146"/>
                  </a:lnTo>
                  <a:lnTo>
                    <a:pt x="301" y="142"/>
                  </a:lnTo>
                  <a:lnTo>
                    <a:pt x="292" y="132"/>
                  </a:lnTo>
                  <a:lnTo>
                    <a:pt x="263" y="107"/>
                  </a:lnTo>
                  <a:lnTo>
                    <a:pt x="282" y="83"/>
                  </a:lnTo>
                  <a:lnTo>
                    <a:pt x="282" y="49"/>
                  </a:lnTo>
                  <a:lnTo>
                    <a:pt x="306" y="33"/>
                  </a:lnTo>
                  <a:lnTo>
                    <a:pt x="306" y="10"/>
                  </a:lnTo>
                  <a:lnTo>
                    <a:pt x="292" y="14"/>
                  </a:lnTo>
                  <a:lnTo>
                    <a:pt x="272" y="5"/>
                  </a:lnTo>
                  <a:lnTo>
                    <a:pt x="220" y="0"/>
                  </a:lnTo>
                  <a:lnTo>
                    <a:pt x="196" y="10"/>
                  </a:lnTo>
                  <a:lnTo>
                    <a:pt x="167" y="39"/>
                  </a:lnTo>
                  <a:lnTo>
                    <a:pt x="153" y="44"/>
                  </a:lnTo>
                  <a:lnTo>
                    <a:pt x="110" y="44"/>
                  </a:lnTo>
                  <a:lnTo>
                    <a:pt x="71" y="49"/>
                  </a:lnTo>
                  <a:lnTo>
                    <a:pt x="44" y="49"/>
                  </a:lnTo>
                  <a:lnTo>
                    <a:pt x="19" y="44"/>
                  </a:lnTo>
                  <a:lnTo>
                    <a:pt x="14" y="3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73" name="Freeform 910"/>
            <p:cNvSpPr>
              <a:spLocks noChangeAspect="1"/>
            </p:cNvSpPr>
            <p:nvPr/>
          </p:nvSpPr>
          <p:spPr bwMode="auto">
            <a:xfrm>
              <a:off x="1786" y="1520"/>
              <a:ext cx="133" cy="88"/>
            </a:xfrm>
            <a:custGeom>
              <a:avLst/>
              <a:gdLst/>
              <a:ahLst/>
              <a:cxnLst>
                <a:cxn ang="0">
                  <a:pos x="14" y="30"/>
                </a:cxn>
                <a:cxn ang="0">
                  <a:pos x="0" y="54"/>
                </a:cxn>
                <a:cxn ang="0">
                  <a:pos x="9" y="88"/>
                </a:cxn>
                <a:cxn ang="0">
                  <a:pos x="19" y="112"/>
                </a:cxn>
                <a:cxn ang="0">
                  <a:pos x="9" y="137"/>
                </a:cxn>
                <a:cxn ang="0">
                  <a:pos x="9" y="157"/>
                </a:cxn>
                <a:cxn ang="0">
                  <a:pos x="9" y="162"/>
                </a:cxn>
                <a:cxn ang="0">
                  <a:pos x="33" y="176"/>
                </a:cxn>
                <a:cxn ang="0">
                  <a:pos x="44" y="220"/>
                </a:cxn>
                <a:cxn ang="0">
                  <a:pos x="71" y="210"/>
                </a:cxn>
                <a:cxn ang="0">
                  <a:pos x="95" y="210"/>
                </a:cxn>
                <a:cxn ang="0">
                  <a:pos x="119" y="195"/>
                </a:cxn>
                <a:cxn ang="0">
                  <a:pos x="177" y="205"/>
                </a:cxn>
                <a:cxn ang="0">
                  <a:pos x="196" y="200"/>
                </a:cxn>
                <a:cxn ang="0">
                  <a:pos x="205" y="187"/>
                </a:cxn>
                <a:cxn ang="0">
                  <a:pos x="215" y="167"/>
                </a:cxn>
                <a:cxn ang="0">
                  <a:pos x="253" y="142"/>
                </a:cxn>
                <a:cxn ang="0">
                  <a:pos x="272" y="146"/>
                </a:cxn>
                <a:cxn ang="0">
                  <a:pos x="301" y="142"/>
                </a:cxn>
                <a:cxn ang="0">
                  <a:pos x="292" y="132"/>
                </a:cxn>
                <a:cxn ang="0">
                  <a:pos x="263" y="107"/>
                </a:cxn>
                <a:cxn ang="0">
                  <a:pos x="282" y="83"/>
                </a:cxn>
                <a:cxn ang="0">
                  <a:pos x="282" y="49"/>
                </a:cxn>
                <a:cxn ang="0">
                  <a:pos x="306" y="33"/>
                </a:cxn>
                <a:cxn ang="0">
                  <a:pos x="306" y="10"/>
                </a:cxn>
                <a:cxn ang="0">
                  <a:pos x="292" y="14"/>
                </a:cxn>
                <a:cxn ang="0">
                  <a:pos x="272" y="5"/>
                </a:cxn>
                <a:cxn ang="0">
                  <a:pos x="220" y="0"/>
                </a:cxn>
                <a:cxn ang="0">
                  <a:pos x="196" y="10"/>
                </a:cxn>
                <a:cxn ang="0">
                  <a:pos x="167" y="39"/>
                </a:cxn>
                <a:cxn ang="0">
                  <a:pos x="153" y="44"/>
                </a:cxn>
                <a:cxn ang="0">
                  <a:pos x="110" y="44"/>
                </a:cxn>
                <a:cxn ang="0">
                  <a:pos x="71" y="49"/>
                </a:cxn>
                <a:cxn ang="0">
                  <a:pos x="44" y="49"/>
                </a:cxn>
                <a:cxn ang="0">
                  <a:pos x="19" y="44"/>
                </a:cxn>
                <a:cxn ang="0">
                  <a:pos x="14" y="30"/>
                </a:cxn>
              </a:cxnLst>
              <a:rect l="0" t="0" r="r" b="b"/>
              <a:pathLst>
                <a:path w="307" h="221">
                  <a:moveTo>
                    <a:pt x="14" y="30"/>
                  </a:moveTo>
                  <a:lnTo>
                    <a:pt x="0" y="54"/>
                  </a:lnTo>
                  <a:lnTo>
                    <a:pt x="9" y="88"/>
                  </a:lnTo>
                  <a:lnTo>
                    <a:pt x="19" y="112"/>
                  </a:lnTo>
                  <a:lnTo>
                    <a:pt x="9" y="137"/>
                  </a:lnTo>
                  <a:lnTo>
                    <a:pt x="9" y="157"/>
                  </a:lnTo>
                  <a:lnTo>
                    <a:pt x="9" y="162"/>
                  </a:lnTo>
                  <a:lnTo>
                    <a:pt x="33" y="176"/>
                  </a:lnTo>
                  <a:lnTo>
                    <a:pt x="44" y="220"/>
                  </a:lnTo>
                  <a:lnTo>
                    <a:pt x="71" y="210"/>
                  </a:lnTo>
                  <a:lnTo>
                    <a:pt x="95" y="210"/>
                  </a:lnTo>
                  <a:lnTo>
                    <a:pt x="119" y="195"/>
                  </a:lnTo>
                  <a:lnTo>
                    <a:pt x="177" y="205"/>
                  </a:lnTo>
                  <a:lnTo>
                    <a:pt x="196" y="200"/>
                  </a:lnTo>
                  <a:lnTo>
                    <a:pt x="205" y="187"/>
                  </a:lnTo>
                  <a:lnTo>
                    <a:pt x="215" y="167"/>
                  </a:lnTo>
                  <a:lnTo>
                    <a:pt x="253" y="142"/>
                  </a:lnTo>
                  <a:lnTo>
                    <a:pt x="272" y="146"/>
                  </a:lnTo>
                  <a:lnTo>
                    <a:pt x="301" y="142"/>
                  </a:lnTo>
                  <a:lnTo>
                    <a:pt x="292" y="132"/>
                  </a:lnTo>
                  <a:lnTo>
                    <a:pt x="263" y="107"/>
                  </a:lnTo>
                  <a:lnTo>
                    <a:pt x="282" y="83"/>
                  </a:lnTo>
                  <a:lnTo>
                    <a:pt x="282" y="49"/>
                  </a:lnTo>
                  <a:lnTo>
                    <a:pt x="306" y="33"/>
                  </a:lnTo>
                  <a:lnTo>
                    <a:pt x="306" y="10"/>
                  </a:lnTo>
                  <a:lnTo>
                    <a:pt x="292" y="14"/>
                  </a:lnTo>
                  <a:lnTo>
                    <a:pt x="272" y="5"/>
                  </a:lnTo>
                  <a:lnTo>
                    <a:pt x="220" y="0"/>
                  </a:lnTo>
                  <a:lnTo>
                    <a:pt x="196" y="10"/>
                  </a:lnTo>
                  <a:lnTo>
                    <a:pt x="167" y="39"/>
                  </a:lnTo>
                  <a:lnTo>
                    <a:pt x="153" y="44"/>
                  </a:lnTo>
                  <a:lnTo>
                    <a:pt x="110" y="44"/>
                  </a:lnTo>
                  <a:lnTo>
                    <a:pt x="71" y="49"/>
                  </a:lnTo>
                  <a:lnTo>
                    <a:pt x="44" y="49"/>
                  </a:lnTo>
                  <a:lnTo>
                    <a:pt x="19" y="44"/>
                  </a:lnTo>
                  <a:lnTo>
                    <a:pt x="14" y="3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74" name="Freeform 911"/>
            <p:cNvSpPr>
              <a:spLocks noChangeAspect="1"/>
            </p:cNvSpPr>
            <p:nvPr/>
          </p:nvSpPr>
          <p:spPr bwMode="auto">
            <a:xfrm>
              <a:off x="1734" y="1407"/>
              <a:ext cx="197" cy="133"/>
            </a:xfrm>
            <a:custGeom>
              <a:avLst/>
              <a:gdLst/>
              <a:ahLst/>
              <a:cxnLst>
                <a:cxn ang="0">
                  <a:pos x="448" y="167"/>
                </a:cxn>
                <a:cxn ang="0">
                  <a:pos x="444" y="167"/>
                </a:cxn>
                <a:cxn ang="0">
                  <a:pos x="430" y="172"/>
                </a:cxn>
                <a:cxn ang="0">
                  <a:pos x="411" y="187"/>
                </a:cxn>
                <a:cxn ang="0">
                  <a:pos x="396" y="182"/>
                </a:cxn>
                <a:cxn ang="0">
                  <a:pos x="391" y="182"/>
                </a:cxn>
                <a:cxn ang="0">
                  <a:pos x="377" y="162"/>
                </a:cxn>
                <a:cxn ang="0">
                  <a:pos x="368" y="143"/>
                </a:cxn>
                <a:cxn ang="0">
                  <a:pos x="368" y="107"/>
                </a:cxn>
                <a:cxn ang="0">
                  <a:pos x="358" y="83"/>
                </a:cxn>
                <a:cxn ang="0">
                  <a:pos x="320" y="39"/>
                </a:cxn>
                <a:cxn ang="0">
                  <a:pos x="305" y="15"/>
                </a:cxn>
                <a:cxn ang="0">
                  <a:pos x="291" y="5"/>
                </a:cxn>
                <a:cxn ang="0">
                  <a:pos x="281" y="5"/>
                </a:cxn>
                <a:cxn ang="0">
                  <a:pos x="267" y="0"/>
                </a:cxn>
                <a:cxn ang="0">
                  <a:pos x="243" y="19"/>
                </a:cxn>
                <a:cxn ang="0">
                  <a:pos x="214" y="30"/>
                </a:cxn>
                <a:cxn ang="0">
                  <a:pos x="205" y="44"/>
                </a:cxn>
                <a:cxn ang="0">
                  <a:pos x="186" y="30"/>
                </a:cxn>
                <a:cxn ang="0">
                  <a:pos x="163" y="39"/>
                </a:cxn>
                <a:cxn ang="0">
                  <a:pos x="123" y="39"/>
                </a:cxn>
                <a:cxn ang="0">
                  <a:pos x="105" y="44"/>
                </a:cxn>
                <a:cxn ang="0">
                  <a:pos x="96" y="60"/>
                </a:cxn>
                <a:cxn ang="0">
                  <a:pos x="81" y="63"/>
                </a:cxn>
                <a:cxn ang="0">
                  <a:pos x="56" y="112"/>
                </a:cxn>
                <a:cxn ang="0">
                  <a:pos x="38" y="162"/>
                </a:cxn>
                <a:cxn ang="0">
                  <a:pos x="0" y="182"/>
                </a:cxn>
                <a:cxn ang="0">
                  <a:pos x="19" y="192"/>
                </a:cxn>
                <a:cxn ang="0">
                  <a:pos x="29" y="212"/>
                </a:cxn>
                <a:cxn ang="0">
                  <a:pos x="43" y="236"/>
                </a:cxn>
                <a:cxn ang="0">
                  <a:pos x="62" y="245"/>
                </a:cxn>
                <a:cxn ang="0">
                  <a:pos x="67" y="267"/>
                </a:cxn>
                <a:cxn ang="0">
                  <a:pos x="81" y="275"/>
                </a:cxn>
                <a:cxn ang="0">
                  <a:pos x="96" y="280"/>
                </a:cxn>
                <a:cxn ang="0">
                  <a:pos x="115" y="270"/>
                </a:cxn>
                <a:cxn ang="0">
                  <a:pos x="115" y="290"/>
                </a:cxn>
                <a:cxn ang="0">
                  <a:pos x="134" y="310"/>
                </a:cxn>
                <a:cxn ang="0">
                  <a:pos x="139" y="325"/>
                </a:cxn>
                <a:cxn ang="0">
                  <a:pos x="163" y="330"/>
                </a:cxn>
                <a:cxn ang="0">
                  <a:pos x="190" y="330"/>
                </a:cxn>
                <a:cxn ang="0">
                  <a:pos x="229" y="325"/>
                </a:cxn>
                <a:cxn ang="0">
                  <a:pos x="272" y="325"/>
                </a:cxn>
                <a:cxn ang="0">
                  <a:pos x="286" y="320"/>
                </a:cxn>
                <a:cxn ang="0">
                  <a:pos x="315" y="290"/>
                </a:cxn>
                <a:cxn ang="0">
                  <a:pos x="339" y="280"/>
                </a:cxn>
                <a:cxn ang="0">
                  <a:pos x="391" y="285"/>
                </a:cxn>
                <a:cxn ang="0">
                  <a:pos x="411" y="295"/>
                </a:cxn>
                <a:cxn ang="0">
                  <a:pos x="425" y="290"/>
                </a:cxn>
                <a:cxn ang="0">
                  <a:pos x="425" y="280"/>
                </a:cxn>
                <a:cxn ang="0">
                  <a:pos x="420" y="251"/>
                </a:cxn>
                <a:cxn ang="0">
                  <a:pos x="430" y="226"/>
                </a:cxn>
                <a:cxn ang="0">
                  <a:pos x="454" y="212"/>
                </a:cxn>
                <a:cxn ang="0">
                  <a:pos x="454" y="187"/>
                </a:cxn>
                <a:cxn ang="0">
                  <a:pos x="448" y="167"/>
                </a:cxn>
              </a:cxnLst>
              <a:rect l="0" t="0" r="r" b="b"/>
              <a:pathLst>
                <a:path w="455" h="331">
                  <a:moveTo>
                    <a:pt x="448" y="167"/>
                  </a:moveTo>
                  <a:lnTo>
                    <a:pt x="444" y="167"/>
                  </a:lnTo>
                  <a:lnTo>
                    <a:pt x="430" y="172"/>
                  </a:lnTo>
                  <a:lnTo>
                    <a:pt x="411" y="187"/>
                  </a:lnTo>
                  <a:lnTo>
                    <a:pt x="396" y="182"/>
                  </a:lnTo>
                  <a:lnTo>
                    <a:pt x="391" y="182"/>
                  </a:lnTo>
                  <a:lnTo>
                    <a:pt x="377" y="162"/>
                  </a:lnTo>
                  <a:lnTo>
                    <a:pt x="368" y="143"/>
                  </a:lnTo>
                  <a:lnTo>
                    <a:pt x="368" y="107"/>
                  </a:lnTo>
                  <a:lnTo>
                    <a:pt x="358" y="83"/>
                  </a:lnTo>
                  <a:lnTo>
                    <a:pt x="320" y="39"/>
                  </a:lnTo>
                  <a:lnTo>
                    <a:pt x="305" y="15"/>
                  </a:lnTo>
                  <a:lnTo>
                    <a:pt x="291" y="5"/>
                  </a:lnTo>
                  <a:lnTo>
                    <a:pt x="281" y="5"/>
                  </a:lnTo>
                  <a:lnTo>
                    <a:pt x="267" y="0"/>
                  </a:lnTo>
                  <a:lnTo>
                    <a:pt x="243" y="19"/>
                  </a:lnTo>
                  <a:lnTo>
                    <a:pt x="214" y="30"/>
                  </a:lnTo>
                  <a:lnTo>
                    <a:pt x="205" y="44"/>
                  </a:lnTo>
                  <a:lnTo>
                    <a:pt x="186" y="30"/>
                  </a:lnTo>
                  <a:lnTo>
                    <a:pt x="163" y="39"/>
                  </a:lnTo>
                  <a:lnTo>
                    <a:pt x="123" y="39"/>
                  </a:lnTo>
                  <a:lnTo>
                    <a:pt x="105" y="44"/>
                  </a:lnTo>
                  <a:lnTo>
                    <a:pt x="96" y="60"/>
                  </a:lnTo>
                  <a:lnTo>
                    <a:pt x="81" y="63"/>
                  </a:lnTo>
                  <a:lnTo>
                    <a:pt x="56" y="112"/>
                  </a:lnTo>
                  <a:lnTo>
                    <a:pt x="38" y="162"/>
                  </a:lnTo>
                  <a:lnTo>
                    <a:pt x="0" y="182"/>
                  </a:lnTo>
                  <a:lnTo>
                    <a:pt x="19" y="192"/>
                  </a:lnTo>
                  <a:lnTo>
                    <a:pt x="29" y="212"/>
                  </a:lnTo>
                  <a:lnTo>
                    <a:pt x="43" y="236"/>
                  </a:lnTo>
                  <a:lnTo>
                    <a:pt x="62" y="245"/>
                  </a:lnTo>
                  <a:lnTo>
                    <a:pt x="67" y="267"/>
                  </a:lnTo>
                  <a:lnTo>
                    <a:pt x="81" y="275"/>
                  </a:lnTo>
                  <a:lnTo>
                    <a:pt x="96" y="280"/>
                  </a:lnTo>
                  <a:lnTo>
                    <a:pt x="115" y="270"/>
                  </a:lnTo>
                  <a:lnTo>
                    <a:pt x="115" y="290"/>
                  </a:lnTo>
                  <a:lnTo>
                    <a:pt x="134" y="310"/>
                  </a:lnTo>
                  <a:lnTo>
                    <a:pt x="139" y="325"/>
                  </a:lnTo>
                  <a:lnTo>
                    <a:pt x="163" y="330"/>
                  </a:lnTo>
                  <a:lnTo>
                    <a:pt x="190" y="330"/>
                  </a:lnTo>
                  <a:lnTo>
                    <a:pt x="229" y="325"/>
                  </a:lnTo>
                  <a:lnTo>
                    <a:pt x="272" y="325"/>
                  </a:lnTo>
                  <a:lnTo>
                    <a:pt x="286" y="320"/>
                  </a:lnTo>
                  <a:lnTo>
                    <a:pt x="315" y="290"/>
                  </a:lnTo>
                  <a:lnTo>
                    <a:pt x="339" y="280"/>
                  </a:lnTo>
                  <a:lnTo>
                    <a:pt x="391" y="285"/>
                  </a:lnTo>
                  <a:lnTo>
                    <a:pt x="411" y="295"/>
                  </a:lnTo>
                  <a:lnTo>
                    <a:pt x="425" y="290"/>
                  </a:lnTo>
                  <a:lnTo>
                    <a:pt x="425" y="280"/>
                  </a:lnTo>
                  <a:lnTo>
                    <a:pt x="420" y="251"/>
                  </a:lnTo>
                  <a:lnTo>
                    <a:pt x="430" y="226"/>
                  </a:lnTo>
                  <a:lnTo>
                    <a:pt x="454" y="212"/>
                  </a:lnTo>
                  <a:lnTo>
                    <a:pt x="454" y="187"/>
                  </a:lnTo>
                  <a:lnTo>
                    <a:pt x="448" y="167"/>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75" name="Freeform 912"/>
            <p:cNvSpPr>
              <a:spLocks noChangeAspect="1"/>
            </p:cNvSpPr>
            <p:nvPr/>
          </p:nvSpPr>
          <p:spPr bwMode="auto">
            <a:xfrm>
              <a:off x="1734" y="1407"/>
              <a:ext cx="197" cy="133"/>
            </a:xfrm>
            <a:custGeom>
              <a:avLst/>
              <a:gdLst/>
              <a:ahLst/>
              <a:cxnLst>
                <a:cxn ang="0">
                  <a:pos x="448" y="167"/>
                </a:cxn>
                <a:cxn ang="0">
                  <a:pos x="444" y="167"/>
                </a:cxn>
                <a:cxn ang="0">
                  <a:pos x="430" y="172"/>
                </a:cxn>
                <a:cxn ang="0">
                  <a:pos x="411" y="187"/>
                </a:cxn>
                <a:cxn ang="0">
                  <a:pos x="396" y="182"/>
                </a:cxn>
                <a:cxn ang="0">
                  <a:pos x="391" y="182"/>
                </a:cxn>
                <a:cxn ang="0">
                  <a:pos x="377" y="162"/>
                </a:cxn>
                <a:cxn ang="0">
                  <a:pos x="368" y="143"/>
                </a:cxn>
                <a:cxn ang="0">
                  <a:pos x="368" y="107"/>
                </a:cxn>
                <a:cxn ang="0">
                  <a:pos x="358" y="83"/>
                </a:cxn>
                <a:cxn ang="0">
                  <a:pos x="320" y="39"/>
                </a:cxn>
                <a:cxn ang="0">
                  <a:pos x="305" y="15"/>
                </a:cxn>
                <a:cxn ang="0">
                  <a:pos x="291" y="5"/>
                </a:cxn>
                <a:cxn ang="0">
                  <a:pos x="281" y="5"/>
                </a:cxn>
                <a:cxn ang="0">
                  <a:pos x="267" y="0"/>
                </a:cxn>
                <a:cxn ang="0">
                  <a:pos x="243" y="19"/>
                </a:cxn>
                <a:cxn ang="0">
                  <a:pos x="214" y="30"/>
                </a:cxn>
                <a:cxn ang="0">
                  <a:pos x="205" y="44"/>
                </a:cxn>
                <a:cxn ang="0">
                  <a:pos x="186" y="30"/>
                </a:cxn>
                <a:cxn ang="0">
                  <a:pos x="163" y="39"/>
                </a:cxn>
                <a:cxn ang="0">
                  <a:pos x="123" y="39"/>
                </a:cxn>
                <a:cxn ang="0">
                  <a:pos x="105" y="44"/>
                </a:cxn>
                <a:cxn ang="0">
                  <a:pos x="96" y="60"/>
                </a:cxn>
                <a:cxn ang="0">
                  <a:pos x="81" y="63"/>
                </a:cxn>
                <a:cxn ang="0">
                  <a:pos x="56" y="112"/>
                </a:cxn>
                <a:cxn ang="0">
                  <a:pos x="38" y="162"/>
                </a:cxn>
                <a:cxn ang="0">
                  <a:pos x="0" y="182"/>
                </a:cxn>
                <a:cxn ang="0">
                  <a:pos x="19" y="192"/>
                </a:cxn>
                <a:cxn ang="0">
                  <a:pos x="29" y="212"/>
                </a:cxn>
                <a:cxn ang="0">
                  <a:pos x="43" y="236"/>
                </a:cxn>
                <a:cxn ang="0">
                  <a:pos x="62" y="245"/>
                </a:cxn>
                <a:cxn ang="0">
                  <a:pos x="67" y="267"/>
                </a:cxn>
                <a:cxn ang="0">
                  <a:pos x="81" y="275"/>
                </a:cxn>
                <a:cxn ang="0">
                  <a:pos x="96" y="280"/>
                </a:cxn>
                <a:cxn ang="0">
                  <a:pos x="115" y="270"/>
                </a:cxn>
                <a:cxn ang="0">
                  <a:pos x="115" y="290"/>
                </a:cxn>
                <a:cxn ang="0">
                  <a:pos x="134" y="310"/>
                </a:cxn>
                <a:cxn ang="0">
                  <a:pos x="139" y="325"/>
                </a:cxn>
                <a:cxn ang="0">
                  <a:pos x="163" y="330"/>
                </a:cxn>
                <a:cxn ang="0">
                  <a:pos x="190" y="330"/>
                </a:cxn>
                <a:cxn ang="0">
                  <a:pos x="229" y="325"/>
                </a:cxn>
                <a:cxn ang="0">
                  <a:pos x="272" y="325"/>
                </a:cxn>
                <a:cxn ang="0">
                  <a:pos x="286" y="320"/>
                </a:cxn>
                <a:cxn ang="0">
                  <a:pos x="315" y="290"/>
                </a:cxn>
                <a:cxn ang="0">
                  <a:pos x="339" y="280"/>
                </a:cxn>
                <a:cxn ang="0">
                  <a:pos x="391" y="285"/>
                </a:cxn>
                <a:cxn ang="0">
                  <a:pos x="411" y="295"/>
                </a:cxn>
                <a:cxn ang="0">
                  <a:pos x="425" y="290"/>
                </a:cxn>
                <a:cxn ang="0">
                  <a:pos x="425" y="280"/>
                </a:cxn>
                <a:cxn ang="0">
                  <a:pos x="420" y="251"/>
                </a:cxn>
                <a:cxn ang="0">
                  <a:pos x="430" y="226"/>
                </a:cxn>
                <a:cxn ang="0">
                  <a:pos x="454" y="212"/>
                </a:cxn>
                <a:cxn ang="0">
                  <a:pos x="454" y="187"/>
                </a:cxn>
                <a:cxn ang="0">
                  <a:pos x="448" y="167"/>
                </a:cxn>
              </a:cxnLst>
              <a:rect l="0" t="0" r="r" b="b"/>
              <a:pathLst>
                <a:path w="455" h="331">
                  <a:moveTo>
                    <a:pt x="448" y="167"/>
                  </a:moveTo>
                  <a:lnTo>
                    <a:pt x="444" y="167"/>
                  </a:lnTo>
                  <a:lnTo>
                    <a:pt x="430" y="172"/>
                  </a:lnTo>
                  <a:lnTo>
                    <a:pt x="411" y="187"/>
                  </a:lnTo>
                  <a:lnTo>
                    <a:pt x="396" y="182"/>
                  </a:lnTo>
                  <a:lnTo>
                    <a:pt x="391" y="182"/>
                  </a:lnTo>
                  <a:lnTo>
                    <a:pt x="377" y="162"/>
                  </a:lnTo>
                  <a:lnTo>
                    <a:pt x="368" y="143"/>
                  </a:lnTo>
                  <a:lnTo>
                    <a:pt x="368" y="107"/>
                  </a:lnTo>
                  <a:lnTo>
                    <a:pt x="358" y="83"/>
                  </a:lnTo>
                  <a:lnTo>
                    <a:pt x="320" y="39"/>
                  </a:lnTo>
                  <a:lnTo>
                    <a:pt x="305" y="15"/>
                  </a:lnTo>
                  <a:lnTo>
                    <a:pt x="291" y="5"/>
                  </a:lnTo>
                  <a:lnTo>
                    <a:pt x="281" y="5"/>
                  </a:lnTo>
                  <a:lnTo>
                    <a:pt x="267" y="0"/>
                  </a:lnTo>
                  <a:lnTo>
                    <a:pt x="243" y="19"/>
                  </a:lnTo>
                  <a:lnTo>
                    <a:pt x="214" y="30"/>
                  </a:lnTo>
                  <a:lnTo>
                    <a:pt x="205" y="44"/>
                  </a:lnTo>
                  <a:lnTo>
                    <a:pt x="186" y="30"/>
                  </a:lnTo>
                  <a:lnTo>
                    <a:pt x="163" y="39"/>
                  </a:lnTo>
                  <a:lnTo>
                    <a:pt x="123" y="39"/>
                  </a:lnTo>
                  <a:lnTo>
                    <a:pt x="105" y="44"/>
                  </a:lnTo>
                  <a:lnTo>
                    <a:pt x="96" y="60"/>
                  </a:lnTo>
                  <a:lnTo>
                    <a:pt x="81" y="63"/>
                  </a:lnTo>
                  <a:lnTo>
                    <a:pt x="56" y="112"/>
                  </a:lnTo>
                  <a:lnTo>
                    <a:pt x="38" y="162"/>
                  </a:lnTo>
                  <a:lnTo>
                    <a:pt x="0" y="182"/>
                  </a:lnTo>
                  <a:lnTo>
                    <a:pt x="19" y="192"/>
                  </a:lnTo>
                  <a:lnTo>
                    <a:pt x="29" y="212"/>
                  </a:lnTo>
                  <a:lnTo>
                    <a:pt x="43" y="236"/>
                  </a:lnTo>
                  <a:lnTo>
                    <a:pt x="62" y="245"/>
                  </a:lnTo>
                  <a:lnTo>
                    <a:pt x="67" y="267"/>
                  </a:lnTo>
                  <a:lnTo>
                    <a:pt x="81" y="275"/>
                  </a:lnTo>
                  <a:lnTo>
                    <a:pt x="96" y="280"/>
                  </a:lnTo>
                  <a:lnTo>
                    <a:pt x="115" y="270"/>
                  </a:lnTo>
                  <a:lnTo>
                    <a:pt x="115" y="290"/>
                  </a:lnTo>
                  <a:lnTo>
                    <a:pt x="134" y="310"/>
                  </a:lnTo>
                  <a:lnTo>
                    <a:pt x="139" y="325"/>
                  </a:lnTo>
                  <a:lnTo>
                    <a:pt x="163" y="330"/>
                  </a:lnTo>
                  <a:lnTo>
                    <a:pt x="190" y="330"/>
                  </a:lnTo>
                  <a:lnTo>
                    <a:pt x="229" y="325"/>
                  </a:lnTo>
                  <a:lnTo>
                    <a:pt x="272" y="325"/>
                  </a:lnTo>
                  <a:lnTo>
                    <a:pt x="286" y="320"/>
                  </a:lnTo>
                  <a:lnTo>
                    <a:pt x="315" y="290"/>
                  </a:lnTo>
                  <a:lnTo>
                    <a:pt x="339" y="280"/>
                  </a:lnTo>
                  <a:lnTo>
                    <a:pt x="391" y="285"/>
                  </a:lnTo>
                  <a:lnTo>
                    <a:pt x="411" y="295"/>
                  </a:lnTo>
                  <a:lnTo>
                    <a:pt x="425" y="290"/>
                  </a:lnTo>
                  <a:lnTo>
                    <a:pt x="425" y="280"/>
                  </a:lnTo>
                  <a:lnTo>
                    <a:pt x="420" y="251"/>
                  </a:lnTo>
                  <a:lnTo>
                    <a:pt x="430" y="226"/>
                  </a:lnTo>
                  <a:lnTo>
                    <a:pt x="454" y="212"/>
                  </a:lnTo>
                  <a:lnTo>
                    <a:pt x="454" y="187"/>
                  </a:lnTo>
                  <a:lnTo>
                    <a:pt x="448" y="167"/>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76" name="Freeform 913"/>
            <p:cNvSpPr>
              <a:spLocks noChangeAspect="1"/>
            </p:cNvSpPr>
            <p:nvPr/>
          </p:nvSpPr>
          <p:spPr bwMode="auto">
            <a:xfrm>
              <a:off x="1649" y="1412"/>
              <a:ext cx="131" cy="83"/>
            </a:xfrm>
            <a:custGeom>
              <a:avLst/>
              <a:gdLst/>
              <a:ahLst/>
              <a:cxnLst>
                <a:cxn ang="0">
                  <a:pos x="195" y="171"/>
                </a:cxn>
                <a:cxn ang="0">
                  <a:pos x="185" y="167"/>
                </a:cxn>
                <a:cxn ang="0">
                  <a:pos x="165" y="171"/>
                </a:cxn>
                <a:cxn ang="0">
                  <a:pos x="123" y="190"/>
                </a:cxn>
                <a:cxn ang="0">
                  <a:pos x="99" y="201"/>
                </a:cxn>
                <a:cxn ang="0">
                  <a:pos x="85" y="206"/>
                </a:cxn>
                <a:cxn ang="0">
                  <a:pos x="52" y="181"/>
                </a:cxn>
                <a:cxn ang="0">
                  <a:pos x="9" y="138"/>
                </a:cxn>
                <a:cxn ang="0">
                  <a:pos x="0" y="127"/>
                </a:cxn>
                <a:cxn ang="0">
                  <a:pos x="14" y="118"/>
                </a:cxn>
                <a:cxn ang="0">
                  <a:pos x="14" y="97"/>
                </a:cxn>
                <a:cxn ang="0">
                  <a:pos x="28" y="68"/>
                </a:cxn>
                <a:cxn ang="0">
                  <a:pos x="42" y="68"/>
                </a:cxn>
                <a:cxn ang="0">
                  <a:pos x="42" y="44"/>
                </a:cxn>
                <a:cxn ang="0">
                  <a:pos x="72" y="64"/>
                </a:cxn>
                <a:cxn ang="0">
                  <a:pos x="85" y="64"/>
                </a:cxn>
                <a:cxn ang="0">
                  <a:pos x="99" y="64"/>
                </a:cxn>
                <a:cxn ang="0">
                  <a:pos x="157" y="29"/>
                </a:cxn>
                <a:cxn ang="0">
                  <a:pos x="181" y="25"/>
                </a:cxn>
                <a:cxn ang="0">
                  <a:pos x="190" y="14"/>
                </a:cxn>
                <a:cxn ang="0">
                  <a:pos x="205" y="5"/>
                </a:cxn>
                <a:cxn ang="0">
                  <a:pos x="228" y="0"/>
                </a:cxn>
                <a:cxn ang="0">
                  <a:pos x="266" y="9"/>
                </a:cxn>
                <a:cxn ang="0">
                  <a:pos x="290" y="20"/>
                </a:cxn>
                <a:cxn ang="0">
                  <a:pos x="299" y="34"/>
                </a:cxn>
                <a:cxn ang="0">
                  <a:pos x="290" y="49"/>
                </a:cxn>
                <a:cxn ang="0">
                  <a:pos x="275" y="53"/>
                </a:cxn>
                <a:cxn ang="0">
                  <a:pos x="251" y="102"/>
                </a:cxn>
                <a:cxn ang="0">
                  <a:pos x="232" y="151"/>
                </a:cxn>
                <a:cxn ang="0">
                  <a:pos x="195" y="171"/>
                </a:cxn>
              </a:cxnLst>
              <a:rect l="0" t="0" r="r" b="b"/>
              <a:pathLst>
                <a:path w="300" h="207">
                  <a:moveTo>
                    <a:pt x="195" y="171"/>
                  </a:moveTo>
                  <a:lnTo>
                    <a:pt x="185" y="167"/>
                  </a:lnTo>
                  <a:lnTo>
                    <a:pt x="165" y="171"/>
                  </a:lnTo>
                  <a:lnTo>
                    <a:pt x="123" y="190"/>
                  </a:lnTo>
                  <a:lnTo>
                    <a:pt x="99" y="201"/>
                  </a:lnTo>
                  <a:lnTo>
                    <a:pt x="85" y="206"/>
                  </a:lnTo>
                  <a:lnTo>
                    <a:pt x="52" y="181"/>
                  </a:lnTo>
                  <a:lnTo>
                    <a:pt x="9" y="138"/>
                  </a:lnTo>
                  <a:lnTo>
                    <a:pt x="0" y="127"/>
                  </a:lnTo>
                  <a:lnTo>
                    <a:pt x="14" y="118"/>
                  </a:lnTo>
                  <a:lnTo>
                    <a:pt x="14" y="97"/>
                  </a:lnTo>
                  <a:lnTo>
                    <a:pt x="28" y="68"/>
                  </a:lnTo>
                  <a:lnTo>
                    <a:pt x="42" y="68"/>
                  </a:lnTo>
                  <a:lnTo>
                    <a:pt x="42" y="44"/>
                  </a:lnTo>
                  <a:lnTo>
                    <a:pt x="72" y="64"/>
                  </a:lnTo>
                  <a:lnTo>
                    <a:pt x="85" y="64"/>
                  </a:lnTo>
                  <a:lnTo>
                    <a:pt x="99" y="64"/>
                  </a:lnTo>
                  <a:lnTo>
                    <a:pt x="157" y="29"/>
                  </a:lnTo>
                  <a:lnTo>
                    <a:pt x="181" y="25"/>
                  </a:lnTo>
                  <a:lnTo>
                    <a:pt x="190" y="14"/>
                  </a:lnTo>
                  <a:lnTo>
                    <a:pt x="205" y="5"/>
                  </a:lnTo>
                  <a:lnTo>
                    <a:pt x="228" y="0"/>
                  </a:lnTo>
                  <a:lnTo>
                    <a:pt x="266" y="9"/>
                  </a:lnTo>
                  <a:lnTo>
                    <a:pt x="290" y="20"/>
                  </a:lnTo>
                  <a:lnTo>
                    <a:pt x="299" y="34"/>
                  </a:lnTo>
                  <a:lnTo>
                    <a:pt x="290" y="49"/>
                  </a:lnTo>
                  <a:lnTo>
                    <a:pt x="275" y="53"/>
                  </a:lnTo>
                  <a:lnTo>
                    <a:pt x="251" y="102"/>
                  </a:lnTo>
                  <a:lnTo>
                    <a:pt x="232" y="151"/>
                  </a:lnTo>
                  <a:lnTo>
                    <a:pt x="195" y="171"/>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77" name="Freeform 914"/>
            <p:cNvSpPr>
              <a:spLocks noChangeAspect="1"/>
            </p:cNvSpPr>
            <p:nvPr/>
          </p:nvSpPr>
          <p:spPr bwMode="auto">
            <a:xfrm>
              <a:off x="1649" y="1412"/>
              <a:ext cx="131" cy="83"/>
            </a:xfrm>
            <a:custGeom>
              <a:avLst/>
              <a:gdLst/>
              <a:ahLst/>
              <a:cxnLst>
                <a:cxn ang="0">
                  <a:pos x="195" y="171"/>
                </a:cxn>
                <a:cxn ang="0">
                  <a:pos x="185" y="167"/>
                </a:cxn>
                <a:cxn ang="0">
                  <a:pos x="165" y="171"/>
                </a:cxn>
                <a:cxn ang="0">
                  <a:pos x="123" y="190"/>
                </a:cxn>
                <a:cxn ang="0">
                  <a:pos x="99" y="201"/>
                </a:cxn>
                <a:cxn ang="0">
                  <a:pos x="85" y="206"/>
                </a:cxn>
                <a:cxn ang="0">
                  <a:pos x="52" y="181"/>
                </a:cxn>
                <a:cxn ang="0">
                  <a:pos x="9" y="138"/>
                </a:cxn>
                <a:cxn ang="0">
                  <a:pos x="0" y="127"/>
                </a:cxn>
                <a:cxn ang="0">
                  <a:pos x="14" y="118"/>
                </a:cxn>
                <a:cxn ang="0">
                  <a:pos x="14" y="97"/>
                </a:cxn>
                <a:cxn ang="0">
                  <a:pos x="28" y="68"/>
                </a:cxn>
                <a:cxn ang="0">
                  <a:pos x="42" y="68"/>
                </a:cxn>
                <a:cxn ang="0">
                  <a:pos x="42" y="44"/>
                </a:cxn>
                <a:cxn ang="0">
                  <a:pos x="72" y="64"/>
                </a:cxn>
                <a:cxn ang="0">
                  <a:pos x="85" y="64"/>
                </a:cxn>
                <a:cxn ang="0">
                  <a:pos x="99" y="64"/>
                </a:cxn>
                <a:cxn ang="0">
                  <a:pos x="157" y="29"/>
                </a:cxn>
                <a:cxn ang="0">
                  <a:pos x="181" y="25"/>
                </a:cxn>
                <a:cxn ang="0">
                  <a:pos x="190" y="14"/>
                </a:cxn>
                <a:cxn ang="0">
                  <a:pos x="205" y="5"/>
                </a:cxn>
                <a:cxn ang="0">
                  <a:pos x="228" y="0"/>
                </a:cxn>
                <a:cxn ang="0">
                  <a:pos x="266" y="9"/>
                </a:cxn>
                <a:cxn ang="0">
                  <a:pos x="290" y="20"/>
                </a:cxn>
                <a:cxn ang="0">
                  <a:pos x="299" y="34"/>
                </a:cxn>
                <a:cxn ang="0">
                  <a:pos x="290" y="49"/>
                </a:cxn>
                <a:cxn ang="0">
                  <a:pos x="275" y="53"/>
                </a:cxn>
                <a:cxn ang="0">
                  <a:pos x="251" y="102"/>
                </a:cxn>
                <a:cxn ang="0">
                  <a:pos x="232" y="151"/>
                </a:cxn>
                <a:cxn ang="0">
                  <a:pos x="195" y="171"/>
                </a:cxn>
              </a:cxnLst>
              <a:rect l="0" t="0" r="r" b="b"/>
              <a:pathLst>
                <a:path w="300" h="207">
                  <a:moveTo>
                    <a:pt x="195" y="171"/>
                  </a:moveTo>
                  <a:lnTo>
                    <a:pt x="185" y="167"/>
                  </a:lnTo>
                  <a:lnTo>
                    <a:pt x="165" y="171"/>
                  </a:lnTo>
                  <a:lnTo>
                    <a:pt x="123" y="190"/>
                  </a:lnTo>
                  <a:lnTo>
                    <a:pt x="99" y="201"/>
                  </a:lnTo>
                  <a:lnTo>
                    <a:pt x="85" y="206"/>
                  </a:lnTo>
                  <a:lnTo>
                    <a:pt x="52" y="181"/>
                  </a:lnTo>
                  <a:lnTo>
                    <a:pt x="9" y="138"/>
                  </a:lnTo>
                  <a:lnTo>
                    <a:pt x="0" y="127"/>
                  </a:lnTo>
                  <a:lnTo>
                    <a:pt x="14" y="118"/>
                  </a:lnTo>
                  <a:lnTo>
                    <a:pt x="14" y="97"/>
                  </a:lnTo>
                  <a:lnTo>
                    <a:pt x="28" y="68"/>
                  </a:lnTo>
                  <a:lnTo>
                    <a:pt x="42" y="68"/>
                  </a:lnTo>
                  <a:lnTo>
                    <a:pt x="42" y="44"/>
                  </a:lnTo>
                  <a:lnTo>
                    <a:pt x="72" y="64"/>
                  </a:lnTo>
                  <a:lnTo>
                    <a:pt x="85" y="64"/>
                  </a:lnTo>
                  <a:lnTo>
                    <a:pt x="99" y="64"/>
                  </a:lnTo>
                  <a:lnTo>
                    <a:pt x="157" y="29"/>
                  </a:lnTo>
                  <a:lnTo>
                    <a:pt x="181" y="25"/>
                  </a:lnTo>
                  <a:lnTo>
                    <a:pt x="190" y="14"/>
                  </a:lnTo>
                  <a:lnTo>
                    <a:pt x="205" y="5"/>
                  </a:lnTo>
                  <a:lnTo>
                    <a:pt x="228" y="0"/>
                  </a:lnTo>
                  <a:lnTo>
                    <a:pt x="266" y="9"/>
                  </a:lnTo>
                  <a:lnTo>
                    <a:pt x="290" y="20"/>
                  </a:lnTo>
                  <a:lnTo>
                    <a:pt x="299" y="34"/>
                  </a:lnTo>
                  <a:lnTo>
                    <a:pt x="290" y="49"/>
                  </a:lnTo>
                  <a:lnTo>
                    <a:pt x="275" y="53"/>
                  </a:lnTo>
                  <a:lnTo>
                    <a:pt x="251" y="102"/>
                  </a:lnTo>
                  <a:lnTo>
                    <a:pt x="232" y="151"/>
                  </a:lnTo>
                  <a:lnTo>
                    <a:pt x="195" y="171"/>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78" name="Freeform 915"/>
            <p:cNvSpPr>
              <a:spLocks noChangeAspect="1"/>
            </p:cNvSpPr>
            <p:nvPr/>
          </p:nvSpPr>
          <p:spPr bwMode="auto">
            <a:xfrm>
              <a:off x="1483" y="779"/>
              <a:ext cx="312" cy="369"/>
            </a:xfrm>
            <a:custGeom>
              <a:avLst/>
              <a:gdLst/>
              <a:ahLst/>
              <a:cxnLst>
                <a:cxn ang="0">
                  <a:pos x="215" y="843"/>
                </a:cxn>
                <a:cxn ang="0">
                  <a:pos x="238" y="794"/>
                </a:cxn>
                <a:cxn ang="0">
                  <a:pos x="253" y="716"/>
                </a:cxn>
                <a:cxn ang="0">
                  <a:pos x="238" y="647"/>
                </a:cxn>
                <a:cxn ang="0">
                  <a:pos x="238" y="559"/>
                </a:cxn>
                <a:cxn ang="0">
                  <a:pos x="267" y="519"/>
                </a:cxn>
                <a:cxn ang="0">
                  <a:pos x="305" y="509"/>
                </a:cxn>
                <a:cxn ang="0">
                  <a:pos x="316" y="436"/>
                </a:cxn>
                <a:cxn ang="0">
                  <a:pos x="339" y="349"/>
                </a:cxn>
                <a:cxn ang="0">
                  <a:pos x="364" y="280"/>
                </a:cxn>
                <a:cxn ang="0">
                  <a:pos x="411" y="234"/>
                </a:cxn>
                <a:cxn ang="0">
                  <a:pos x="454" y="206"/>
                </a:cxn>
                <a:cxn ang="0">
                  <a:pos x="463" y="162"/>
                </a:cxn>
                <a:cxn ang="0">
                  <a:pos x="487" y="143"/>
                </a:cxn>
                <a:cxn ang="0">
                  <a:pos x="516" y="176"/>
                </a:cxn>
                <a:cxn ang="0">
                  <a:pos x="549" y="176"/>
                </a:cxn>
                <a:cxn ang="0">
                  <a:pos x="583" y="171"/>
                </a:cxn>
                <a:cxn ang="0">
                  <a:pos x="597" y="103"/>
                </a:cxn>
                <a:cxn ang="0">
                  <a:pos x="635" y="69"/>
                </a:cxn>
                <a:cxn ang="0">
                  <a:pos x="664" y="83"/>
                </a:cxn>
                <a:cxn ang="0">
                  <a:pos x="674" y="118"/>
                </a:cxn>
                <a:cxn ang="0">
                  <a:pos x="698" y="108"/>
                </a:cxn>
                <a:cxn ang="0">
                  <a:pos x="717" y="74"/>
                </a:cxn>
                <a:cxn ang="0">
                  <a:pos x="688" y="58"/>
                </a:cxn>
                <a:cxn ang="0">
                  <a:pos x="626" y="0"/>
                </a:cxn>
                <a:cxn ang="0">
                  <a:pos x="578" y="44"/>
                </a:cxn>
                <a:cxn ang="0">
                  <a:pos x="549" y="40"/>
                </a:cxn>
                <a:cxn ang="0">
                  <a:pos x="487" y="78"/>
                </a:cxn>
                <a:cxn ang="0">
                  <a:pos x="406" y="127"/>
                </a:cxn>
                <a:cxn ang="0">
                  <a:pos x="397" y="171"/>
                </a:cxn>
                <a:cxn ang="0">
                  <a:pos x="353" y="192"/>
                </a:cxn>
                <a:cxn ang="0">
                  <a:pos x="316" y="196"/>
                </a:cxn>
                <a:cxn ang="0">
                  <a:pos x="278" y="250"/>
                </a:cxn>
                <a:cxn ang="0">
                  <a:pos x="330" y="255"/>
                </a:cxn>
                <a:cxn ang="0">
                  <a:pos x="286" y="338"/>
                </a:cxn>
                <a:cxn ang="0">
                  <a:pos x="201" y="490"/>
                </a:cxn>
                <a:cxn ang="0">
                  <a:pos x="133" y="559"/>
                </a:cxn>
                <a:cxn ang="0">
                  <a:pos x="62" y="607"/>
                </a:cxn>
                <a:cxn ang="0">
                  <a:pos x="0" y="692"/>
                </a:cxn>
                <a:cxn ang="0">
                  <a:pos x="0" y="804"/>
                </a:cxn>
                <a:cxn ang="0">
                  <a:pos x="10" y="843"/>
                </a:cxn>
                <a:cxn ang="0">
                  <a:pos x="38" y="912"/>
                </a:cxn>
                <a:cxn ang="0">
                  <a:pos x="147" y="863"/>
                </a:cxn>
                <a:cxn ang="0">
                  <a:pos x="195" y="857"/>
                </a:cxn>
              </a:cxnLst>
              <a:rect l="0" t="0" r="r" b="b"/>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79" name="Freeform 916"/>
            <p:cNvSpPr>
              <a:spLocks noChangeAspect="1"/>
            </p:cNvSpPr>
            <p:nvPr/>
          </p:nvSpPr>
          <p:spPr bwMode="auto">
            <a:xfrm>
              <a:off x="1483" y="779"/>
              <a:ext cx="312" cy="369"/>
            </a:xfrm>
            <a:custGeom>
              <a:avLst/>
              <a:gdLst/>
              <a:ahLst/>
              <a:cxnLst>
                <a:cxn ang="0">
                  <a:pos x="215" y="843"/>
                </a:cxn>
                <a:cxn ang="0">
                  <a:pos x="238" y="794"/>
                </a:cxn>
                <a:cxn ang="0">
                  <a:pos x="253" y="716"/>
                </a:cxn>
                <a:cxn ang="0">
                  <a:pos x="238" y="647"/>
                </a:cxn>
                <a:cxn ang="0">
                  <a:pos x="238" y="559"/>
                </a:cxn>
                <a:cxn ang="0">
                  <a:pos x="267" y="519"/>
                </a:cxn>
                <a:cxn ang="0">
                  <a:pos x="305" y="509"/>
                </a:cxn>
                <a:cxn ang="0">
                  <a:pos x="316" y="436"/>
                </a:cxn>
                <a:cxn ang="0">
                  <a:pos x="339" y="349"/>
                </a:cxn>
                <a:cxn ang="0">
                  <a:pos x="364" y="280"/>
                </a:cxn>
                <a:cxn ang="0">
                  <a:pos x="411" y="234"/>
                </a:cxn>
                <a:cxn ang="0">
                  <a:pos x="454" y="206"/>
                </a:cxn>
                <a:cxn ang="0">
                  <a:pos x="463" y="162"/>
                </a:cxn>
                <a:cxn ang="0">
                  <a:pos x="487" y="143"/>
                </a:cxn>
                <a:cxn ang="0">
                  <a:pos x="516" y="176"/>
                </a:cxn>
                <a:cxn ang="0">
                  <a:pos x="549" y="176"/>
                </a:cxn>
                <a:cxn ang="0">
                  <a:pos x="583" y="171"/>
                </a:cxn>
                <a:cxn ang="0">
                  <a:pos x="597" y="103"/>
                </a:cxn>
                <a:cxn ang="0">
                  <a:pos x="635" y="69"/>
                </a:cxn>
                <a:cxn ang="0">
                  <a:pos x="664" y="83"/>
                </a:cxn>
                <a:cxn ang="0">
                  <a:pos x="674" y="118"/>
                </a:cxn>
                <a:cxn ang="0">
                  <a:pos x="698" y="108"/>
                </a:cxn>
                <a:cxn ang="0">
                  <a:pos x="717" y="74"/>
                </a:cxn>
                <a:cxn ang="0">
                  <a:pos x="688" y="58"/>
                </a:cxn>
                <a:cxn ang="0">
                  <a:pos x="626" y="0"/>
                </a:cxn>
                <a:cxn ang="0">
                  <a:pos x="578" y="44"/>
                </a:cxn>
                <a:cxn ang="0">
                  <a:pos x="549" y="40"/>
                </a:cxn>
                <a:cxn ang="0">
                  <a:pos x="487" y="78"/>
                </a:cxn>
                <a:cxn ang="0">
                  <a:pos x="406" y="127"/>
                </a:cxn>
                <a:cxn ang="0">
                  <a:pos x="397" y="171"/>
                </a:cxn>
                <a:cxn ang="0">
                  <a:pos x="353" y="192"/>
                </a:cxn>
                <a:cxn ang="0">
                  <a:pos x="316" y="196"/>
                </a:cxn>
                <a:cxn ang="0">
                  <a:pos x="278" y="250"/>
                </a:cxn>
                <a:cxn ang="0">
                  <a:pos x="330" y="255"/>
                </a:cxn>
                <a:cxn ang="0">
                  <a:pos x="286" y="338"/>
                </a:cxn>
                <a:cxn ang="0">
                  <a:pos x="201" y="490"/>
                </a:cxn>
                <a:cxn ang="0">
                  <a:pos x="133" y="559"/>
                </a:cxn>
                <a:cxn ang="0">
                  <a:pos x="62" y="607"/>
                </a:cxn>
                <a:cxn ang="0">
                  <a:pos x="0" y="692"/>
                </a:cxn>
                <a:cxn ang="0">
                  <a:pos x="0" y="804"/>
                </a:cxn>
                <a:cxn ang="0">
                  <a:pos x="10" y="843"/>
                </a:cxn>
                <a:cxn ang="0">
                  <a:pos x="38" y="912"/>
                </a:cxn>
                <a:cxn ang="0">
                  <a:pos x="147" y="863"/>
                </a:cxn>
                <a:cxn ang="0">
                  <a:pos x="195" y="857"/>
                </a:cxn>
              </a:cxnLst>
              <a:rect l="0" t="0" r="r" b="b"/>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80" name="Freeform 917"/>
            <p:cNvSpPr>
              <a:spLocks noChangeAspect="1"/>
            </p:cNvSpPr>
            <p:nvPr/>
          </p:nvSpPr>
          <p:spPr bwMode="auto">
            <a:xfrm>
              <a:off x="1569" y="843"/>
              <a:ext cx="168" cy="384"/>
            </a:xfrm>
            <a:custGeom>
              <a:avLst/>
              <a:gdLst/>
              <a:ahLst/>
              <a:cxnLst>
                <a:cxn ang="0">
                  <a:pos x="381" y="201"/>
                </a:cxn>
                <a:cxn ang="0">
                  <a:pos x="377" y="152"/>
                </a:cxn>
                <a:cxn ang="0">
                  <a:pos x="362" y="122"/>
                </a:cxn>
                <a:cxn ang="0">
                  <a:pos x="352" y="58"/>
                </a:cxn>
                <a:cxn ang="0">
                  <a:pos x="328" y="39"/>
                </a:cxn>
                <a:cxn ang="0">
                  <a:pos x="277" y="0"/>
                </a:cxn>
                <a:cxn ang="0">
                  <a:pos x="262" y="20"/>
                </a:cxn>
                <a:cxn ang="0">
                  <a:pos x="258" y="44"/>
                </a:cxn>
                <a:cxn ang="0">
                  <a:pos x="215" y="49"/>
                </a:cxn>
                <a:cxn ang="0">
                  <a:pos x="191" y="72"/>
                </a:cxn>
                <a:cxn ang="0">
                  <a:pos x="168" y="118"/>
                </a:cxn>
                <a:cxn ang="0">
                  <a:pos x="162" y="157"/>
                </a:cxn>
                <a:cxn ang="0">
                  <a:pos x="138" y="206"/>
                </a:cxn>
                <a:cxn ang="0">
                  <a:pos x="120" y="275"/>
                </a:cxn>
                <a:cxn ang="0">
                  <a:pos x="104" y="324"/>
                </a:cxn>
                <a:cxn ang="0">
                  <a:pos x="95" y="353"/>
                </a:cxn>
                <a:cxn ang="0">
                  <a:pos x="72" y="358"/>
                </a:cxn>
                <a:cxn ang="0">
                  <a:pos x="48" y="377"/>
                </a:cxn>
                <a:cxn ang="0">
                  <a:pos x="48" y="416"/>
                </a:cxn>
                <a:cxn ang="0">
                  <a:pos x="42" y="485"/>
                </a:cxn>
                <a:cxn ang="0">
                  <a:pos x="62" y="530"/>
                </a:cxn>
                <a:cxn ang="0">
                  <a:pos x="42" y="564"/>
                </a:cxn>
                <a:cxn ang="0">
                  <a:pos x="42" y="633"/>
                </a:cxn>
                <a:cxn ang="0">
                  <a:pos x="19" y="658"/>
                </a:cxn>
                <a:cxn ang="0">
                  <a:pos x="15" y="706"/>
                </a:cxn>
                <a:cxn ang="0">
                  <a:pos x="0" y="711"/>
                </a:cxn>
                <a:cxn ang="0">
                  <a:pos x="38" y="849"/>
                </a:cxn>
                <a:cxn ang="0">
                  <a:pos x="48" y="902"/>
                </a:cxn>
                <a:cxn ang="0">
                  <a:pos x="58" y="957"/>
                </a:cxn>
                <a:cxn ang="0">
                  <a:pos x="104" y="932"/>
                </a:cxn>
                <a:cxn ang="0">
                  <a:pos x="171" y="902"/>
                </a:cxn>
                <a:cxn ang="0">
                  <a:pos x="196" y="794"/>
                </a:cxn>
                <a:cxn ang="0">
                  <a:pos x="200" y="735"/>
                </a:cxn>
                <a:cxn ang="0">
                  <a:pos x="248" y="693"/>
                </a:cxn>
                <a:cxn ang="0">
                  <a:pos x="258" y="663"/>
                </a:cxn>
                <a:cxn ang="0">
                  <a:pos x="258" y="623"/>
                </a:cxn>
                <a:cxn ang="0">
                  <a:pos x="205" y="550"/>
                </a:cxn>
                <a:cxn ang="0">
                  <a:pos x="238" y="427"/>
                </a:cxn>
                <a:cxn ang="0">
                  <a:pos x="305" y="363"/>
                </a:cxn>
                <a:cxn ang="0">
                  <a:pos x="328" y="314"/>
                </a:cxn>
                <a:cxn ang="0">
                  <a:pos x="325" y="275"/>
                </a:cxn>
                <a:cxn ang="0">
                  <a:pos x="333" y="245"/>
                </a:cxn>
                <a:cxn ang="0">
                  <a:pos x="367" y="220"/>
                </a:cxn>
              </a:cxnLst>
              <a:rect l="0" t="0" r="r" b="b"/>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81" name="Freeform 918"/>
            <p:cNvSpPr>
              <a:spLocks noChangeAspect="1"/>
            </p:cNvSpPr>
            <p:nvPr/>
          </p:nvSpPr>
          <p:spPr bwMode="auto">
            <a:xfrm>
              <a:off x="1569" y="843"/>
              <a:ext cx="168" cy="384"/>
            </a:xfrm>
            <a:custGeom>
              <a:avLst/>
              <a:gdLst/>
              <a:ahLst/>
              <a:cxnLst>
                <a:cxn ang="0">
                  <a:pos x="381" y="201"/>
                </a:cxn>
                <a:cxn ang="0">
                  <a:pos x="377" y="152"/>
                </a:cxn>
                <a:cxn ang="0">
                  <a:pos x="362" y="122"/>
                </a:cxn>
                <a:cxn ang="0">
                  <a:pos x="352" y="58"/>
                </a:cxn>
                <a:cxn ang="0">
                  <a:pos x="328" y="39"/>
                </a:cxn>
                <a:cxn ang="0">
                  <a:pos x="277" y="0"/>
                </a:cxn>
                <a:cxn ang="0">
                  <a:pos x="262" y="20"/>
                </a:cxn>
                <a:cxn ang="0">
                  <a:pos x="258" y="44"/>
                </a:cxn>
                <a:cxn ang="0">
                  <a:pos x="215" y="49"/>
                </a:cxn>
                <a:cxn ang="0">
                  <a:pos x="191" y="72"/>
                </a:cxn>
                <a:cxn ang="0">
                  <a:pos x="168" y="118"/>
                </a:cxn>
                <a:cxn ang="0">
                  <a:pos x="162" y="157"/>
                </a:cxn>
                <a:cxn ang="0">
                  <a:pos x="138" y="206"/>
                </a:cxn>
                <a:cxn ang="0">
                  <a:pos x="120" y="275"/>
                </a:cxn>
                <a:cxn ang="0">
                  <a:pos x="104" y="324"/>
                </a:cxn>
                <a:cxn ang="0">
                  <a:pos x="95" y="353"/>
                </a:cxn>
                <a:cxn ang="0">
                  <a:pos x="72" y="358"/>
                </a:cxn>
                <a:cxn ang="0">
                  <a:pos x="48" y="377"/>
                </a:cxn>
                <a:cxn ang="0">
                  <a:pos x="48" y="416"/>
                </a:cxn>
                <a:cxn ang="0">
                  <a:pos x="42" y="485"/>
                </a:cxn>
                <a:cxn ang="0">
                  <a:pos x="62" y="530"/>
                </a:cxn>
                <a:cxn ang="0">
                  <a:pos x="42" y="564"/>
                </a:cxn>
                <a:cxn ang="0">
                  <a:pos x="42" y="633"/>
                </a:cxn>
                <a:cxn ang="0">
                  <a:pos x="19" y="658"/>
                </a:cxn>
                <a:cxn ang="0">
                  <a:pos x="15" y="706"/>
                </a:cxn>
                <a:cxn ang="0">
                  <a:pos x="0" y="711"/>
                </a:cxn>
                <a:cxn ang="0">
                  <a:pos x="38" y="849"/>
                </a:cxn>
                <a:cxn ang="0">
                  <a:pos x="48" y="902"/>
                </a:cxn>
                <a:cxn ang="0">
                  <a:pos x="58" y="957"/>
                </a:cxn>
                <a:cxn ang="0">
                  <a:pos x="104" y="932"/>
                </a:cxn>
                <a:cxn ang="0">
                  <a:pos x="171" y="902"/>
                </a:cxn>
                <a:cxn ang="0">
                  <a:pos x="196" y="794"/>
                </a:cxn>
                <a:cxn ang="0">
                  <a:pos x="200" y="735"/>
                </a:cxn>
                <a:cxn ang="0">
                  <a:pos x="248" y="693"/>
                </a:cxn>
                <a:cxn ang="0">
                  <a:pos x="258" y="663"/>
                </a:cxn>
                <a:cxn ang="0">
                  <a:pos x="258" y="623"/>
                </a:cxn>
                <a:cxn ang="0">
                  <a:pos x="205" y="550"/>
                </a:cxn>
                <a:cxn ang="0">
                  <a:pos x="238" y="427"/>
                </a:cxn>
                <a:cxn ang="0">
                  <a:pos x="305" y="363"/>
                </a:cxn>
                <a:cxn ang="0">
                  <a:pos x="328" y="314"/>
                </a:cxn>
                <a:cxn ang="0">
                  <a:pos x="325" y="275"/>
                </a:cxn>
                <a:cxn ang="0">
                  <a:pos x="333" y="245"/>
                </a:cxn>
                <a:cxn ang="0">
                  <a:pos x="367" y="220"/>
                </a:cxn>
              </a:cxnLst>
              <a:rect l="0" t="0" r="r" b="b"/>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82" name="Freeform 919"/>
            <p:cNvSpPr>
              <a:spLocks noChangeAspect="1"/>
            </p:cNvSpPr>
            <p:nvPr/>
          </p:nvSpPr>
          <p:spPr bwMode="auto">
            <a:xfrm>
              <a:off x="1689" y="806"/>
              <a:ext cx="157" cy="286"/>
            </a:xfrm>
            <a:custGeom>
              <a:avLst/>
              <a:gdLst/>
              <a:ahLst/>
              <a:cxnLst>
                <a:cxn ang="0">
                  <a:pos x="286" y="643"/>
                </a:cxn>
                <a:cxn ang="0">
                  <a:pos x="342" y="544"/>
                </a:cxn>
                <a:cxn ang="0">
                  <a:pos x="361" y="481"/>
                </a:cxn>
                <a:cxn ang="0">
                  <a:pos x="347" y="451"/>
                </a:cxn>
                <a:cxn ang="0">
                  <a:pos x="323" y="437"/>
                </a:cxn>
                <a:cxn ang="0">
                  <a:pos x="318" y="402"/>
                </a:cxn>
                <a:cxn ang="0">
                  <a:pos x="299" y="368"/>
                </a:cxn>
                <a:cxn ang="0">
                  <a:pos x="280" y="333"/>
                </a:cxn>
                <a:cxn ang="0">
                  <a:pos x="275" y="270"/>
                </a:cxn>
                <a:cxn ang="0">
                  <a:pos x="257" y="245"/>
                </a:cxn>
                <a:cxn ang="0">
                  <a:pos x="243" y="201"/>
                </a:cxn>
                <a:cxn ang="0">
                  <a:pos x="247" y="147"/>
                </a:cxn>
                <a:cxn ang="0">
                  <a:pos x="224" y="123"/>
                </a:cxn>
                <a:cxn ang="0">
                  <a:pos x="200" y="93"/>
                </a:cxn>
                <a:cxn ang="0">
                  <a:pos x="209" y="63"/>
                </a:cxn>
                <a:cxn ang="0">
                  <a:pos x="209" y="39"/>
                </a:cxn>
                <a:cxn ang="0">
                  <a:pos x="190" y="14"/>
                </a:cxn>
                <a:cxn ang="0">
                  <a:pos x="171" y="0"/>
                </a:cxn>
                <a:cxn ang="0">
                  <a:pos x="147" y="14"/>
                </a:cxn>
                <a:cxn ang="0">
                  <a:pos x="123" y="34"/>
                </a:cxn>
                <a:cxn ang="0">
                  <a:pos x="123" y="82"/>
                </a:cxn>
                <a:cxn ang="0">
                  <a:pos x="95" y="102"/>
                </a:cxn>
                <a:cxn ang="0">
                  <a:pos x="75" y="107"/>
                </a:cxn>
                <a:cxn ang="0">
                  <a:pos x="52" y="107"/>
                </a:cxn>
                <a:cxn ang="0">
                  <a:pos x="38" y="93"/>
                </a:cxn>
                <a:cxn ang="0">
                  <a:pos x="14" y="74"/>
                </a:cxn>
                <a:cxn ang="0">
                  <a:pos x="0" y="93"/>
                </a:cxn>
                <a:cxn ang="0">
                  <a:pos x="52" y="132"/>
                </a:cxn>
                <a:cxn ang="0">
                  <a:pos x="75" y="152"/>
                </a:cxn>
                <a:cxn ang="0">
                  <a:pos x="85" y="215"/>
                </a:cxn>
                <a:cxn ang="0">
                  <a:pos x="100" y="245"/>
                </a:cxn>
                <a:cxn ang="0">
                  <a:pos x="104" y="294"/>
                </a:cxn>
                <a:cxn ang="0">
                  <a:pos x="123" y="303"/>
                </a:cxn>
                <a:cxn ang="0">
                  <a:pos x="157" y="358"/>
                </a:cxn>
                <a:cxn ang="0">
                  <a:pos x="129" y="413"/>
                </a:cxn>
                <a:cxn ang="0">
                  <a:pos x="62" y="510"/>
                </a:cxn>
                <a:cxn ang="0">
                  <a:pos x="56" y="584"/>
                </a:cxn>
                <a:cxn ang="0">
                  <a:pos x="67" y="652"/>
                </a:cxn>
                <a:cxn ang="0">
                  <a:pos x="95" y="687"/>
                </a:cxn>
                <a:cxn ang="0">
                  <a:pos x="142" y="712"/>
                </a:cxn>
                <a:cxn ang="0">
                  <a:pos x="261" y="652"/>
                </a:cxn>
              </a:cxnLst>
              <a:rect l="0" t="0" r="r" b="b"/>
              <a:pathLst>
                <a:path w="362" h="713">
                  <a:moveTo>
                    <a:pt x="275" y="652"/>
                  </a:moveTo>
                  <a:lnTo>
                    <a:pt x="286" y="643"/>
                  </a:lnTo>
                  <a:lnTo>
                    <a:pt x="323" y="579"/>
                  </a:lnTo>
                  <a:lnTo>
                    <a:pt x="342" y="544"/>
                  </a:lnTo>
                  <a:lnTo>
                    <a:pt x="357" y="506"/>
                  </a:lnTo>
                  <a:lnTo>
                    <a:pt x="361" y="481"/>
                  </a:lnTo>
                  <a:lnTo>
                    <a:pt x="357" y="456"/>
                  </a:lnTo>
                  <a:lnTo>
                    <a:pt x="347" y="451"/>
                  </a:lnTo>
                  <a:lnTo>
                    <a:pt x="339" y="441"/>
                  </a:lnTo>
                  <a:lnTo>
                    <a:pt x="323" y="437"/>
                  </a:lnTo>
                  <a:lnTo>
                    <a:pt x="314" y="421"/>
                  </a:lnTo>
                  <a:lnTo>
                    <a:pt x="318" y="402"/>
                  </a:lnTo>
                  <a:lnTo>
                    <a:pt x="314" y="378"/>
                  </a:lnTo>
                  <a:lnTo>
                    <a:pt x="299" y="368"/>
                  </a:lnTo>
                  <a:lnTo>
                    <a:pt x="294" y="349"/>
                  </a:lnTo>
                  <a:lnTo>
                    <a:pt x="280" y="333"/>
                  </a:lnTo>
                  <a:lnTo>
                    <a:pt x="275" y="313"/>
                  </a:lnTo>
                  <a:lnTo>
                    <a:pt x="275" y="270"/>
                  </a:lnTo>
                  <a:lnTo>
                    <a:pt x="267" y="255"/>
                  </a:lnTo>
                  <a:lnTo>
                    <a:pt x="257" y="245"/>
                  </a:lnTo>
                  <a:lnTo>
                    <a:pt x="247" y="225"/>
                  </a:lnTo>
                  <a:lnTo>
                    <a:pt x="243" y="201"/>
                  </a:lnTo>
                  <a:lnTo>
                    <a:pt x="247" y="176"/>
                  </a:lnTo>
                  <a:lnTo>
                    <a:pt x="247" y="147"/>
                  </a:lnTo>
                  <a:lnTo>
                    <a:pt x="233" y="132"/>
                  </a:lnTo>
                  <a:lnTo>
                    <a:pt x="224" y="123"/>
                  </a:lnTo>
                  <a:lnTo>
                    <a:pt x="205" y="118"/>
                  </a:lnTo>
                  <a:lnTo>
                    <a:pt x="200" y="93"/>
                  </a:lnTo>
                  <a:lnTo>
                    <a:pt x="200" y="74"/>
                  </a:lnTo>
                  <a:lnTo>
                    <a:pt x="209" y="63"/>
                  </a:lnTo>
                  <a:lnTo>
                    <a:pt x="200" y="49"/>
                  </a:lnTo>
                  <a:lnTo>
                    <a:pt x="209" y="39"/>
                  </a:lnTo>
                  <a:lnTo>
                    <a:pt x="200" y="19"/>
                  </a:lnTo>
                  <a:lnTo>
                    <a:pt x="190" y="14"/>
                  </a:lnTo>
                  <a:lnTo>
                    <a:pt x="185" y="9"/>
                  </a:lnTo>
                  <a:lnTo>
                    <a:pt x="171" y="0"/>
                  </a:lnTo>
                  <a:lnTo>
                    <a:pt x="161" y="0"/>
                  </a:lnTo>
                  <a:lnTo>
                    <a:pt x="147" y="14"/>
                  </a:lnTo>
                  <a:lnTo>
                    <a:pt x="129" y="19"/>
                  </a:lnTo>
                  <a:lnTo>
                    <a:pt x="123" y="34"/>
                  </a:lnTo>
                  <a:lnTo>
                    <a:pt x="123" y="58"/>
                  </a:lnTo>
                  <a:lnTo>
                    <a:pt x="123" y="82"/>
                  </a:lnTo>
                  <a:lnTo>
                    <a:pt x="109" y="102"/>
                  </a:lnTo>
                  <a:lnTo>
                    <a:pt x="95" y="102"/>
                  </a:lnTo>
                  <a:lnTo>
                    <a:pt x="85" y="97"/>
                  </a:lnTo>
                  <a:lnTo>
                    <a:pt x="75" y="107"/>
                  </a:lnTo>
                  <a:lnTo>
                    <a:pt x="67" y="113"/>
                  </a:lnTo>
                  <a:lnTo>
                    <a:pt x="52" y="107"/>
                  </a:lnTo>
                  <a:lnTo>
                    <a:pt x="43" y="107"/>
                  </a:lnTo>
                  <a:lnTo>
                    <a:pt x="38" y="93"/>
                  </a:lnTo>
                  <a:lnTo>
                    <a:pt x="24" y="77"/>
                  </a:lnTo>
                  <a:lnTo>
                    <a:pt x="14" y="74"/>
                  </a:lnTo>
                  <a:lnTo>
                    <a:pt x="5" y="88"/>
                  </a:lnTo>
                  <a:lnTo>
                    <a:pt x="0" y="93"/>
                  </a:lnTo>
                  <a:lnTo>
                    <a:pt x="38" y="127"/>
                  </a:lnTo>
                  <a:lnTo>
                    <a:pt x="52" y="132"/>
                  </a:lnTo>
                  <a:lnTo>
                    <a:pt x="62" y="137"/>
                  </a:lnTo>
                  <a:lnTo>
                    <a:pt x="75" y="152"/>
                  </a:lnTo>
                  <a:lnTo>
                    <a:pt x="81" y="171"/>
                  </a:lnTo>
                  <a:lnTo>
                    <a:pt x="85" y="215"/>
                  </a:lnTo>
                  <a:lnTo>
                    <a:pt x="90" y="231"/>
                  </a:lnTo>
                  <a:lnTo>
                    <a:pt x="100" y="245"/>
                  </a:lnTo>
                  <a:lnTo>
                    <a:pt x="100" y="264"/>
                  </a:lnTo>
                  <a:lnTo>
                    <a:pt x="104" y="294"/>
                  </a:lnTo>
                  <a:lnTo>
                    <a:pt x="109" y="299"/>
                  </a:lnTo>
                  <a:lnTo>
                    <a:pt x="123" y="303"/>
                  </a:lnTo>
                  <a:lnTo>
                    <a:pt x="152" y="324"/>
                  </a:lnTo>
                  <a:lnTo>
                    <a:pt x="157" y="358"/>
                  </a:lnTo>
                  <a:lnTo>
                    <a:pt x="138" y="372"/>
                  </a:lnTo>
                  <a:lnTo>
                    <a:pt x="129" y="413"/>
                  </a:lnTo>
                  <a:lnTo>
                    <a:pt x="85" y="481"/>
                  </a:lnTo>
                  <a:lnTo>
                    <a:pt x="62" y="510"/>
                  </a:lnTo>
                  <a:lnTo>
                    <a:pt x="52" y="550"/>
                  </a:lnTo>
                  <a:lnTo>
                    <a:pt x="56" y="584"/>
                  </a:lnTo>
                  <a:lnTo>
                    <a:pt x="72" y="613"/>
                  </a:lnTo>
                  <a:lnTo>
                    <a:pt x="67" y="652"/>
                  </a:lnTo>
                  <a:lnTo>
                    <a:pt x="67" y="672"/>
                  </a:lnTo>
                  <a:lnTo>
                    <a:pt x="95" y="687"/>
                  </a:lnTo>
                  <a:lnTo>
                    <a:pt x="115" y="702"/>
                  </a:lnTo>
                  <a:lnTo>
                    <a:pt x="142" y="712"/>
                  </a:lnTo>
                  <a:lnTo>
                    <a:pt x="176" y="702"/>
                  </a:lnTo>
                  <a:lnTo>
                    <a:pt x="261" y="652"/>
                  </a:lnTo>
                  <a:lnTo>
                    <a:pt x="275" y="652"/>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83" name="Freeform 920"/>
            <p:cNvSpPr>
              <a:spLocks noChangeAspect="1"/>
            </p:cNvSpPr>
            <p:nvPr/>
          </p:nvSpPr>
          <p:spPr bwMode="auto">
            <a:xfrm>
              <a:off x="1689" y="806"/>
              <a:ext cx="157" cy="286"/>
            </a:xfrm>
            <a:custGeom>
              <a:avLst/>
              <a:gdLst/>
              <a:ahLst/>
              <a:cxnLst>
                <a:cxn ang="0">
                  <a:pos x="286" y="643"/>
                </a:cxn>
                <a:cxn ang="0">
                  <a:pos x="342" y="544"/>
                </a:cxn>
                <a:cxn ang="0">
                  <a:pos x="361" y="481"/>
                </a:cxn>
                <a:cxn ang="0">
                  <a:pos x="347" y="451"/>
                </a:cxn>
                <a:cxn ang="0">
                  <a:pos x="323" y="437"/>
                </a:cxn>
                <a:cxn ang="0">
                  <a:pos x="318" y="402"/>
                </a:cxn>
                <a:cxn ang="0">
                  <a:pos x="299" y="368"/>
                </a:cxn>
                <a:cxn ang="0">
                  <a:pos x="280" y="333"/>
                </a:cxn>
                <a:cxn ang="0">
                  <a:pos x="275" y="270"/>
                </a:cxn>
                <a:cxn ang="0">
                  <a:pos x="257" y="245"/>
                </a:cxn>
                <a:cxn ang="0">
                  <a:pos x="243" y="201"/>
                </a:cxn>
                <a:cxn ang="0">
                  <a:pos x="247" y="147"/>
                </a:cxn>
                <a:cxn ang="0">
                  <a:pos x="224" y="123"/>
                </a:cxn>
                <a:cxn ang="0">
                  <a:pos x="200" y="93"/>
                </a:cxn>
                <a:cxn ang="0">
                  <a:pos x="209" y="63"/>
                </a:cxn>
                <a:cxn ang="0">
                  <a:pos x="209" y="39"/>
                </a:cxn>
                <a:cxn ang="0">
                  <a:pos x="190" y="14"/>
                </a:cxn>
                <a:cxn ang="0">
                  <a:pos x="171" y="0"/>
                </a:cxn>
                <a:cxn ang="0">
                  <a:pos x="147" y="14"/>
                </a:cxn>
                <a:cxn ang="0">
                  <a:pos x="123" y="34"/>
                </a:cxn>
                <a:cxn ang="0">
                  <a:pos x="123" y="82"/>
                </a:cxn>
                <a:cxn ang="0">
                  <a:pos x="95" y="102"/>
                </a:cxn>
                <a:cxn ang="0">
                  <a:pos x="75" y="107"/>
                </a:cxn>
                <a:cxn ang="0">
                  <a:pos x="52" y="107"/>
                </a:cxn>
                <a:cxn ang="0">
                  <a:pos x="38" y="93"/>
                </a:cxn>
                <a:cxn ang="0">
                  <a:pos x="14" y="74"/>
                </a:cxn>
                <a:cxn ang="0">
                  <a:pos x="0" y="93"/>
                </a:cxn>
                <a:cxn ang="0">
                  <a:pos x="52" y="132"/>
                </a:cxn>
                <a:cxn ang="0">
                  <a:pos x="75" y="152"/>
                </a:cxn>
                <a:cxn ang="0">
                  <a:pos x="85" y="215"/>
                </a:cxn>
                <a:cxn ang="0">
                  <a:pos x="100" y="245"/>
                </a:cxn>
                <a:cxn ang="0">
                  <a:pos x="104" y="294"/>
                </a:cxn>
                <a:cxn ang="0">
                  <a:pos x="123" y="303"/>
                </a:cxn>
                <a:cxn ang="0">
                  <a:pos x="157" y="358"/>
                </a:cxn>
                <a:cxn ang="0">
                  <a:pos x="129" y="413"/>
                </a:cxn>
                <a:cxn ang="0">
                  <a:pos x="62" y="510"/>
                </a:cxn>
                <a:cxn ang="0">
                  <a:pos x="56" y="584"/>
                </a:cxn>
                <a:cxn ang="0">
                  <a:pos x="67" y="652"/>
                </a:cxn>
                <a:cxn ang="0">
                  <a:pos x="95" y="687"/>
                </a:cxn>
                <a:cxn ang="0">
                  <a:pos x="142" y="712"/>
                </a:cxn>
                <a:cxn ang="0">
                  <a:pos x="261" y="652"/>
                </a:cxn>
              </a:cxnLst>
              <a:rect l="0" t="0" r="r" b="b"/>
              <a:pathLst>
                <a:path w="362" h="713">
                  <a:moveTo>
                    <a:pt x="275" y="652"/>
                  </a:moveTo>
                  <a:lnTo>
                    <a:pt x="286" y="643"/>
                  </a:lnTo>
                  <a:lnTo>
                    <a:pt x="323" y="579"/>
                  </a:lnTo>
                  <a:lnTo>
                    <a:pt x="342" y="544"/>
                  </a:lnTo>
                  <a:lnTo>
                    <a:pt x="357" y="506"/>
                  </a:lnTo>
                  <a:lnTo>
                    <a:pt x="361" y="481"/>
                  </a:lnTo>
                  <a:lnTo>
                    <a:pt x="357" y="456"/>
                  </a:lnTo>
                  <a:lnTo>
                    <a:pt x="347" y="451"/>
                  </a:lnTo>
                  <a:lnTo>
                    <a:pt x="339" y="441"/>
                  </a:lnTo>
                  <a:lnTo>
                    <a:pt x="323" y="437"/>
                  </a:lnTo>
                  <a:lnTo>
                    <a:pt x="314" y="421"/>
                  </a:lnTo>
                  <a:lnTo>
                    <a:pt x="318" y="402"/>
                  </a:lnTo>
                  <a:lnTo>
                    <a:pt x="314" y="378"/>
                  </a:lnTo>
                  <a:lnTo>
                    <a:pt x="299" y="368"/>
                  </a:lnTo>
                  <a:lnTo>
                    <a:pt x="294" y="349"/>
                  </a:lnTo>
                  <a:lnTo>
                    <a:pt x="280" y="333"/>
                  </a:lnTo>
                  <a:lnTo>
                    <a:pt x="275" y="313"/>
                  </a:lnTo>
                  <a:lnTo>
                    <a:pt x="275" y="270"/>
                  </a:lnTo>
                  <a:lnTo>
                    <a:pt x="267" y="255"/>
                  </a:lnTo>
                  <a:lnTo>
                    <a:pt x="257" y="245"/>
                  </a:lnTo>
                  <a:lnTo>
                    <a:pt x="247" y="225"/>
                  </a:lnTo>
                  <a:lnTo>
                    <a:pt x="243" y="201"/>
                  </a:lnTo>
                  <a:lnTo>
                    <a:pt x="247" y="176"/>
                  </a:lnTo>
                  <a:lnTo>
                    <a:pt x="247" y="147"/>
                  </a:lnTo>
                  <a:lnTo>
                    <a:pt x="233" y="132"/>
                  </a:lnTo>
                  <a:lnTo>
                    <a:pt x="224" y="123"/>
                  </a:lnTo>
                  <a:lnTo>
                    <a:pt x="205" y="118"/>
                  </a:lnTo>
                  <a:lnTo>
                    <a:pt x="200" y="93"/>
                  </a:lnTo>
                  <a:lnTo>
                    <a:pt x="200" y="74"/>
                  </a:lnTo>
                  <a:lnTo>
                    <a:pt x="209" y="63"/>
                  </a:lnTo>
                  <a:lnTo>
                    <a:pt x="200" y="49"/>
                  </a:lnTo>
                  <a:lnTo>
                    <a:pt x="209" y="39"/>
                  </a:lnTo>
                  <a:lnTo>
                    <a:pt x="200" y="19"/>
                  </a:lnTo>
                  <a:lnTo>
                    <a:pt x="190" y="14"/>
                  </a:lnTo>
                  <a:lnTo>
                    <a:pt x="185" y="9"/>
                  </a:lnTo>
                  <a:lnTo>
                    <a:pt x="171" y="0"/>
                  </a:lnTo>
                  <a:lnTo>
                    <a:pt x="161" y="0"/>
                  </a:lnTo>
                  <a:lnTo>
                    <a:pt x="147" y="14"/>
                  </a:lnTo>
                  <a:lnTo>
                    <a:pt x="129" y="19"/>
                  </a:lnTo>
                  <a:lnTo>
                    <a:pt x="123" y="34"/>
                  </a:lnTo>
                  <a:lnTo>
                    <a:pt x="123" y="58"/>
                  </a:lnTo>
                  <a:lnTo>
                    <a:pt x="123" y="82"/>
                  </a:lnTo>
                  <a:lnTo>
                    <a:pt x="109" y="102"/>
                  </a:lnTo>
                  <a:lnTo>
                    <a:pt x="95" y="102"/>
                  </a:lnTo>
                  <a:lnTo>
                    <a:pt x="85" y="97"/>
                  </a:lnTo>
                  <a:lnTo>
                    <a:pt x="75" y="107"/>
                  </a:lnTo>
                  <a:lnTo>
                    <a:pt x="67" y="113"/>
                  </a:lnTo>
                  <a:lnTo>
                    <a:pt x="52" y="107"/>
                  </a:lnTo>
                  <a:lnTo>
                    <a:pt x="43" y="107"/>
                  </a:lnTo>
                  <a:lnTo>
                    <a:pt x="38" y="93"/>
                  </a:lnTo>
                  <a:lnTo>
                    <a:pt x="24" y="77"/>
                  </a:lnTo>
                  <a:lnTo>
                    <a:pt x="14" y="74"/>
                  </a:lnTo>
                  <a:lnTo>
                    <a:pt x="5" y="88"/>
                  </a:lnTo>
                  <a:lnTo>
                    <a:pt x="0" y="93"/>
                  </a:lnTo>
                  <a:lnTo>
                    <a:pt x="38" y="127"/>
                  </a:lnTo>
                  <a:lnTo>
                    <a:pt x="52" y="132"/>
                  </a:lnTo>
                  <a:lnTo>
                    <a:pt x="62" y="137"/>
                  </a:lnTo>
                  <a:lnTo>
                    <a:pt x="75" y="152"/>
                  </a:lnTo>
                  <a:lnTo>
                    <a:pt x="81" y="171"/>
                  </a:lnTo>
                  <a:lnTo>
                    <a:pt x="85" y="215"/>
                  </a:lnTo>
                  <a:lnTo>
                    <a:pt x="90" y="231"/>
                  </a:lnTo>
                  <a:lnTo>
                    <a:pt x="100" y="245"/>
                  </a:lnTo>
                  <a:lnTo>
                    <a:pt x="100" y="264"/>
                  </a:lnTo>
                  <a:lnTo>
                    <a:pt x="104" y="294"/>
                  </a:lnTo>
                  <a:lnTo>
                    <a:pt x="109" y="299"/>
                  </a:lnTo>
                  <a:lnTo>
                    <a:pt x="123" y="303"/>
                  </a:lnTo>
                  <a:lnTo>
                    <a:pt x="152" y="324"/>
                  </a:lnTo>
                  <a:lnTo>
                    <a:pt x="157" y="358"/>
                  </a:lnTo>
                  <a:lnTo>
                    <a:pt x="138" y="372"/>
                  </a:lnTo>
                  <a:lnTo>
                    <a:pt x="129" y="413"/>
                  </a:lnTo>
                  <a:lnTo>
                    <a:pt x="85" y="481"/>
                  </a:lnTo>
                  <a:lnTo>
                    <a:pt x="62" y="510"/>
                  </a:lnTo>
                  <a:lnTo>
                    <a:pt x="52" y="550"/>
                  </a:lnTo>
                  <a:lnTo>
                    <a:pt x="56" y="584"/>
                  </a:lnTo>
                  <a:lnTo>
                    <a:pt x="72" y="613"/>
                  </a:lnTo>
                  <a:lnTo>
                    <a:pt x="67" y="652"/>
                  </a:lnTo>
                  <a:lnTo>
                    <a:pt x="67" y="672"/>
                  </a:lnTo>
                  <a:lnTo>
                    <a:pt x="95" y="687"/>
                  </a:lnTo>
                  <a:lnTo>
                    <a:pt x="115" y="702"/>
                  </a:lnTo>
                  <a:lnTo>
                    <a:pt x="142" y="712"/>
                  </a:lnTo>
                  <a:lnTo>
                    <a:pt x="176" y="702"/>
                  </a:lnTo>
                  <a:lnTo>
                    <a:pt x="261" y="652"/>
                  </a:lnTo>
                  <a:lnTo>
                    <a:pt x="275" y="652"/>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84" name="Freeform 921"/>
            <p:cNvSpPr>
              <a:spLocks noChangeAspect="1"/>
            </p:cNvSpPr>
            <p:nvPr/>
          </p:nvSpPr>
          <p:spPr bwMode="auto">
            <a:xfrm>
              <a:off x="1705" y="1224"/>
              <a:ext cx="54" cy="29"/>
            </a:xfrm>
            <a:custGeom>
              <a:avLst/>
              <a:gdLst/>
              <a:ahLst/>
              <a:cxnLst>
                <a:cxn ang="0">
                  <a:pos x="43" y="0"/>
                </a:cxn>
                <a:cxn ang="0">
                  <a:pos x="43" y="10"/>
                </a:cxn>
                <a:cxn ang="0">
                  <a:pos x="14" y="30"/>
                </a:cxn>
                <a:cxn ang="0">
                  <a:pos x="0" y="64"/>
                </a:cxn>
                <a:cxn ang="0">
                  <a:pos x="53" y="69"/>
                </a:cxn>
                <a:cxn ang="0">
                  <a:pos x="92" y="64"/>
                </a:cxn>
                <a:cxn ang="0">
                  <a:pos x="124" y="55"/>
                </a:cxn>
                <a:cxn ang="0">
                  <a:pos x="120" y="49"/>
                </a:cxn>
                <a:cxn ang="0">
                  <a:pos x="120" y="39"/>
                </a:cxn>
                <a:cxn ang="0">
                  <a:pos x="124" y="30"/>
                </a:cxn>
                <a:cxn ang="0">
                  <a:pos x="115" y="10"/>
                </a:cxn>
                <a:cxn ang="0">
                  <a:pos x="111" y="10"/>
                </a:cxn>
                <a:cxn ang="0">
                  <a:pos x="97" y="10"/>
                </a:cxn>
                <a:cxn ang="0">
                  <a:pos x="86" y="10"/>
                </a:cxn>
                <a:cxn ang="0">
                  <a:pos x="72" y="5"/>
                </a:cxn>
                <a:cxn ang="0">
                  <a:pos x="67" y="0"/>
                </a:cxn>
                <a:cxn ang="0">
                  <a:pos x="43" y="0"/>
                </a:cxn>
              </a:cxnLst>
              <a:rect l="0" t="0" r="r" b="b"/>
              <a:pathLst>
                <a:path w="125" h="70">
                  <a:moveTo>
                    <a:pt x="43" y="0"/>
                  </a:moveTo>
                  <a:lnTo>
                    <a:pt x="43" y="10"/>
                  </a:lnTo>
                  <a:lnTo>
                    <a:pt x="14" y="30"/>
                  </a:lnTo>
                  <a:lnTo>
                    <a:pt x="0" y="64"/>
                  </a:lnTo>
                  <a:lnTo>
                    <a:pt x="53" y="69"/>
                  </a:lnTo>
                  <a:lnTo>
                    <a:pt x="92" y="64"/>
                  </a:lnTo>
                  <a:lnTo>
                    <a:pt x="124" y="55"/>
                  </a:lnTo>
                  <a:lnTo>
                    <a:pt x="120" y="49"/>
                  </a:lnTo>
                  <a:lnTo>
                    <a:pt x="120" y="39"/>
                  </a:lnTo>
                  <a:lnTo>
                    <a:pt x="124" y="30"/>
                  </a:lnTo>
                  <a:lnTo>
                    <a:pt x="115" y="10"/>
                  </a:lnTo>
                  <a:lnTo>
                    <a:pt x="111" y="10"/>
                  </a:lnTo>
                  <a:lnTo>
                    <a:pt x="97" y="10"/>
                  </a:lnTo>
                  <a:lnTo>
                    <a:pt x="86" y="10"/>
                  </a:lnTo>
                  <a:lnTo>
                    <a:pt x="72" y="5"/>
                  </a:lnTo>
                  <a:lnTo>
                    <a:pt x="67" y="0"/>
                  </a:lnTo>
                  <a:lnTo>
                    <a:pt x="43" y="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85" name="Freeform 922"/>
            <p:cNvSpPr>
              <a:spLocks noChangeAspect="1"/>
            </p:cNvSpPr>
            <p:nvPr/>
          </p:nvSpPr>
          <p:spPr bwMode="auto">
            <a:xfrm>
              <a:off x="1705" y="1224"/>
              <a:ext cx="54" cy="29"/>
            </a:xfrm>
            <a:custGeom>
              <a:avLst/>
              <a:gdLst/>
              <a:ahLst/>
              <a:cxnLst>
                <a:cxn ang="0">
                  <a:pos x="43" y="0"/>
                </a:cxn>
                <a:cxn ang="0">
                  <a:pos x="43" y="10"/>
                </a:cxn>
                <a:cxn ang="0">
                  <a:pos x="14" y="30"/>
                </a:cxn>
                <a:cxn ang="0">
                  <a:pos x="0" y="64"/>
                </a:cxn>
                <a:cxn ang="0">
                  <a:pos x="53" y="69"/>
                </a:cxn>
                <a:cxn ang="0">
                  <a:pos x="92" y="64"/>
                </a:cxn>
                <a:cxn ang="0">
                  <a:pos x="124" y="55"/>
                </a:cxn>
                <a:cxn ang="0">
                  <a:pos x="120" y="49"/>
                </a:cxn>
                <a:cxn ang="0">
                  <a:pos x="120" y="39"/>
                </a:cxn>
                <a:cxn ang="0">
                  <a:pos x="124" y="30"/>
                </a:cxn>
                <a:cxn ang="0">
                  <a:pos x="115" y="10"/>
                </a:cxn>
                <a:cxn ang="0">
                  <a:pos x="111" y="10"/>
                </a:cxn>
                <a:cxn ang="0">
                  <a:pos x="97" y="10"/>
                </a:cxn>
                <a:cxn ang="0">
                  <a:pos x="86" y="10"/>
                </a:cxn>
                <a:cxn ang="0">
                  <a:pos x="72" y="5"/>
                </a:cxn>
                <a:cxn ang="0">
                  <a:pos x="67" y="0"/>
                </a:cxn>
                <a:cxn ang="0">
                  <a:pos x="43" y="0"/>
                </a:cxn>
              </a:cxnLst>
              <a:rect l="0" t="0" r="r" b="b"/>
              <a:pathLst>
                <a:path w="125" h="70">
                  <a:moveTo>
                    <a:pt x="43" y="0"/>
                  </a:moveTo>
                  <a:lnTo>
                    <a:pt x="43" y="10"/>
                  </a:lnTo>
                  <a:lnTo>
                    <a:pt x="14" y="30"/>
                  </a:lnTo>
                  <a:lnTo>
                    <a:pt x="0" y="64"/>
                  </a:lnTo>
                  <a:lnTo>
                    <a:pt x="53" y="69"/>
                  </a:lnTo>
                  <a:lnTo>
                    <a:pt x="92" y="64"/>
                  </a:lnTo>
                  <a:lnTo>
                    <a:pt x="124" y="55"/>
                  </a:lnTo>
                  <a:lnTo>
                    <a:pt x="120" y="49"/>
                  </a:lnTo>
                  <a:lnTo>
                    <a:pt x="120" y="39"/>
                  </a:lnTo>
                  <a:lnTo>
                    <a:pt x="124" y="30"/>
                  </a:lnTo>
                  <a:lnTo>
                    <a:pt x="115" y="10"/>
                  </a:lnTo>
                  <a:lnTo>
                    <a:pt x="111" y="10"/>
                  </a:lnTo>
                  <a:lnTo>
                    <a:pt x="97" y="10"/>
                  </a:lnTo>
                  <a:lnTo>
                    <a:pt x="86" y="10"/>
                  </a:lnTo>
                  <a:lnTo>
                    <a:pt x="72" y="5"/>
                  </a:lnTo>
                  <a:lnTo>
                    <a:pt x="67" y="0"/>
                  </a:lnTo>
                  <a:lnTo>
                    <a:pt x="43"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86" name="Freeform 923"/>
            <p:cNvSpPr>
              <a:spLocks noChangeAspect="1"/>
            </p:cNvSpPr>
            <p:nvPr/>
          </p:nvSpPr>
          <p:spPr bwMode="auto">
            <a:xfrm>
              <a:off x="1724" y="1147"/>
              <a:ext cx="121" cy="63"/>
            </a:xfrm>
            <a:custGeom>
              <a:avLst/>
              <a:gdLst/>
              <a:ahLst/>
              <a:cxnLst>
                <a:cxn ang="0">
                  <a:pos x="226" y="156"/>
                </a:cxn>
                <a:cxn ang="0">
                  <a:pos x="231" y="156"/>
                </a:cxn>
                <a:cxn ang="0">
                  <a:pos x="236" y="141"/>
                </a:cxn>
                <a:cxn ang="0">
                  <a:pos x="250" y="141"/>
                </a:cxn>
                <a:cxn ang="0">
                  <a:pos x="254" y="141"/>
                </a:cxn>
                <a:cxn ang="0">
                  <a:pos x="260" y="126"/>
                </a:cxn>
                <a:cxn ang="0">
                  <a:pos x="264" y="118"/>
                </a:cxn>
                <a:cxn ang="0">
                  <a:pos x="279" y="107"/>
                </a:cxn>
                <a:cxn ang="0">
                  <a:pos x="274" y="93"/>
                </a:cxn>
                <a:cxn ang="0">
                  <a:pos x="269" y="83"/>
                </a:cxn>
                <a:cxn ang="0">
                  <a:pos x="254" y="68"/>
                </a:cxn>
                <a:cxn ang="0">
                  <a:pos x="254" y="63"/>
                </a:cxn>
                <a:cxn ang="0">
                  <a:pos x="245" y="63"/>
                </a:cxn>
                <a:cxn ang="0">
                  <a:pos x="245" y="38"/>
                </a:cxn>
                <a:cxn ang="0">
                  <a:pos x="245" y="33"/>
                </a:cxn>
                <a:cxn ang="0">
                  <a:pos x="236" y="29"/>
                </a:cxn>
                <a:cxn ang="0">
                  <a:pos x="231" y="20"/>
                </a:cxn>
                <a:cxn ang="0">
                  <a:pos x="215" y="20"/>
                </a:cxn>
                <a:cxn ang="0">
                  <a:pos x="196" y="25"/>
                </a:cxn>
                <a:cxn ang="0">
                  <a:pos x="182" y="14"/>
                </a:cxn>
                <a:cxn ang="0">
                  <a:pos x="177" y="9"/>
                </a:cxn>
                <a:cxn ang="0">
                  <a:pos x="163" y="5"/>
                </a:cxn>
                <a:cxn ang="0">
                  <a:pos x="159" y="0"/>
                </a:cxn>
                <a:cxn ang="0">
                  <a:pos x="144" y="0"/>
                </a:cxn>
                <a:cxn ang="0">
                  <a:pos x="129" y="5"/>
                </a:cxn>
                <a:cxn ang="0">
                  <a:pos x="121" y="14"/>
                </a:cxn>
                <a:cxn ang="0">
                  <a:pos x="115" y="14"/>
                </a:cxn>
                <a:cxn ang="0">
                  <a:pos x="115" y="48"/>
                </a:cxn>
                <a:cxn ang="0">
                  <a:pos x="102" y="68"/>
                </a:cxn>
                <a:cxn ang="0">
                  <a:pos x="77" y="63"/>
                </a:cxn>
                <a:cxn ang="0">
                  <a:pos x="62" y="44"/>
                </a:cxn>
                <a:cxn ang="0">
                  <a:pos x="43" y="29"/>
                </a:cxn>
                <a:cxn ang="0">
                  <a:pos x="19" y="38"/>
                </a:cxn>
                <a:cxn ang="0">
                  <a:pos x="10" y="72"/>
                </a:cxn>
                <a:cxn ang="0">
                  <a:pos x="0" y="97"/>
                </a:cxn>
                <a:cxn ang="0">
                  <a:pos x="0" y="137"/>
                </a:cxn>
                <a:cxn ang="0">
                  <a:pos x="5" y="151"/>
                </a:cxn>
                <a:cxn ang="0">
                  <a:pos x="10" y="151"/>
                </a:cxn>
                <a:cxn ang="0">
                  <a:pos x="19" y="141"/>
                </a:cxn>
                <a:cxn ang="0">
                  <a:pos x="43" y="126"/>
                </a:cxn>
                <a:cxn ang="0">
                  <a:pos x="62" y="121"/>
                </a:cxn>
                <a:cxn ang="0">
                  <a:pos x="67" y="126"/>
                </a:cxn>
                <a:cxn ang="0">
                  <a:pos x="77" y="121"/>
                </a:cxn>
                <a:cxn ang="0">
                  <a:pos x="102" y="121"/>
                </a:cxn>
                <a:cxn ang="0">
                  <a:pos x="125" y="126"/>
                </a:cxn>
                <a:cxn ang="0">
                  <a:pos x="135" y="121"/>
                </a:cxn>
                <a:cxn ang="0">
                  <a:pos x="144" y="113"/>
                </a:cxn>
                <a:cxn ang="0">
                  <a:pos x="148" y="113"/>
                </a:cxn>
                <a:cxn ang="0">
                  <a:pos x="159" y="126"/>
                </a:cxn>
                <a:cxn ang="0">
                  <a:pos x="177" y="126"/>
                </a:cxn>
                <a:cxn ang="0">
                  <a:pos x="196" y="137"/>
                </a:cxn>
                <a:cxn ang="0">
                  <a:pos x="212" y="151"/>
                </a:cxn>
                <a:cxn ang="0">
                  <a:pos x="226" y="156"/>
                </a:cxn>
              </a:cxnLst>
              <a:rect l="0" t="0" r="r" b="b"/>
              <a:pathLst>
                <a:path w="280" h="157">
                  <a:moveTo>
                    <a:pt x="226" y="156"/>
                  </a:moveTo>
                  <a:lnTo>
                    <a:pt x="231" y="156"/>
                  </a:lnTo>
                  <a:lnTo>
                    <a:pt x="236" y="141"/>
                  </a:lnTo>
                  <a:lnTo>
                    <a:pt x="250" y="141"/>
                  </a:lnTo>
                  <a:lnTo>
                    <a:pt x="254" y="141"/>
                  </a:lnTo>
                  <a:lnTo>
                    <a:pt x="260" y="126"/>
                  </a:lnTo>
                  <a:lnTo>
                    <a:pt x="264" y="118"/>
                  </a:lnTo>
                  <a:lnTo>
                    <a:pt x="279" y="107"/>
                  </a:lnTo>
                  <a:lnTo>
                    <a:pt x="274" y="93"/>
                  </a:lnTo>
                  <a:lnTo>
                    <a:pt x="269" y="83"/>
                  </a:lnTo>
                  <a:lnTo>
                    <a:pt x="254" y="68"/>
                  </a:lnTo>
                  <a:lnTo>
                    <a:pt x="254" y="63"/>
                  </a:lnTo>
                  <a:lnTo>
                    <a:pt x="245" y="63"/>
                  </a:lnTo>
                  <a:lnTo>
                    <a:pt x="245" y="38"/>
                  </a:lnTo>
                  <a:lnTo>
                    <a:pt x="245" y="33"/>
                  </a:lnTo>
                  <a:lnTo>
                    <a:pt x="236" y="29"/>
                  </a:lnTo>
                  <a:lnTo>
                    <a:pt x="231" y="20"/>
                  </a:lnTo>
                  <a:lnTo>
                    <a:pt x="215" y="20"/>
                  </a:lnTo>
                  <a:lnTo>
                    <a:pt x="196" y="25"/>
                  </a:lnTo>
                  <a:lnTo>
                    <a:pt x="182" y="14"/>
                  </a:lnTo>
                  <a:lnTo>
                    <a:pt x="177" y="9"/>
                  </a:lnTo>
                  <a:lnTo>
                    <a:pt x="163" y="5"/>
                  </a:lnTo>
                  <a:lnTo>
                    <a:pt x="159" y="0"/>
                  </a:lnTo>
                  <a:lnTo>
                    <a:pt x="144" y="0"/>
                  </a:lnTo>
                  <a:lnTo>
                    <a:pt x="129" y="5"/>
                  </a:lnTo>
                  <a:lnTo>
                    <a:pt x="121" y="14"/>
                  </a:lnTo>
                  <a:lnTo>
                    <a:pt x="115" y="14"/>
                  </a:lnTo>
                  <a:lnTo>
                    <a:pt x="115" y="48"/>
                  </a:lnTo>
                  <a:lnTo>
                    <a:pt x="102" y="68"/>
                  </a:lnTo>
                  <a:lnTo>
                    <a:pt x="77" y="63"/>
                  </a:lnTo>
                  <a:lnTo>
                    <a:pt x="62" y="44"/>
                  </a:lnTo>
                  <a:lnTo>
                    <a:pt x="43" y="29"/>
                  </a:lnTo>
                  <a:lnTo>
                    <a:pt x="19" y="38"/>
                  </a:lnTo>
                  <a:lnTo>
                    <a:pt x="10" y="72"/>
                  </a:lnTo>
                  <a:lnTo>
                    <a:pt x="0" y="97"/>
                  </a:lnTo>
                  <a:lnTo>
                    <a:pt x="0" y="137"/>
                  </a:lnTo>
                  <a:lnTo>
                    <a:pt x="5" y="151"/>
                  </a:lnTo>
                  <a:lnTo>
                    <a:pt x="10" y="151"/>
                  </a:lnTo>
                  <a:lnTo>
                    <a:pt x="19" y="141"/>
                  </a:lnTo>
                  <a:lnTo>
                    <a:pt x="43" y="126"/>
                  </a:lnTo>
                  <a:lnTo>
                    <a:pt x="62" y="121"/>
                  </a:lnTo>
                  <a:lnTo>
                    <a:pt x="67" y="126"/>
                  </a:lnTo>
                  <a:lnTo>
                    <a:pt x="77" y="121"/>
                  </a:lnTo>
                  <a:lnTo>
                    <a:pt x="102" y="121"/>
                  </a:lnTo>
                  <a:lnTo>
                    <a:pt x="125" y="126"/>
                  </a:lnTo>
                  <a:lnTo>
                    <a:pt x="135" y="121"/>
                  </a:lnTo>
                  <a:lnTo>
                    <a:pt x="144" y="113"/>
                  </a:lnTo>
                  <a:lnTo>
                    <a:pt x="148" y="113"/>
                  </a:lnTo>
                  <a:lnTo>
                    <a:pt x="159" y="126"/>
                  </a:lnTo>
                  <a:lnTo>
                    <a:pt x="177" y="126"/>
                  </a:lnTo>
                  <a:lnTo>
                    <a:pt x="196" y="137"/>
                  </a:lnTo>
                  <a:lnTo>
                    <a:pt x="212" y="151"/>
                  </a:lnTo>
                  <a:lnTo>
                    <a:pt x="226" y="156"/>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87" name="Freeform 924"/>
            <p:cNvSpPr>
              <a:spLocks noChangeAspect="1"/>
            </p:cNvSpPr>
            <p:nvPr/>
          </p:nvSpPr>
          <p:spPr bwMode="auto">
            <a:xfrm>
              <a:off x="1724" y="1147"/>
              <a:ext cx="121" cy="63"/>
            </a:xfrm>
            <a:custGeom>
              <a:avLst/>
              <a:gdLst/>
              <a:ahLst/>
              <a:cxnLst>
                <a:cxn ang="0">
                  <a:pos x="226" y="156"/>
                </a:cxn>
                <a:cxn ang="0">
                  <a:pos x="231" y="156"/>
                </a:cxn>
                <a:cxn ang="0">
                  <a:pos x="236" y="141"/>
                </a:cxn>
                <a:cxn ang="0">
                  <a:pos x="250" y="141"/>
                </a:cxn>
                <a:cxn ang="0">
                  <a:pos x="254" y="141"/>
                </a:cxn>
                <a:cxn ang="0">
                  <a:pos x="260" y="126"/>
                </a:cxn>
                <a:cxn ang="0">
                  <a:pos x="264" y="118"/>
                </a:cxn>
                <a:cxn ang="0">
                  <a:pos x="279" y="107"/>
                </a:cxn>
                <a:cxn ang="0">
                  <a:pos x="274" y="93"/>
                </a:cxn>
                <a:cxn ang="0">
                  <a:pos x="269" y="83"/>
                </a:cxn>
                <a:cxn ang="0">
                  <a:pos x="254" y="68"/>
                </a:cxn>
                <a:cxn ang="0">
                  <a:pos x="254" y="63"/>
                </a:cxn>
                <a:cxn ang="0">
                  <a:pos x="245" y="63"/>
                </a:cxn>
                <a:cxn ang="0">
                  <a:pos x="245" y="38"/>
                </a:cxn>
                <a:cxn ang="0">
                  <a:pos x="245" y="33"/>
                </a:cxn>
                <a:cxn ang="0">
                  <a:pos x="236" y="29"/>
                </a:cxn>
                <a:cxn ang="0">
                  <a:pos x="231" y="20"/>
                </a:cxn>
                <a:cxn ang="0">
                  <a:pos x="215" y="20"/>
                </a:cxn>
                <a:cxn ang="0">
                  <a:pos x="196" y="25"/>
                </a:cxn>
                <a:cxn ang="0">
                  <a:pos x="182" y="14"/>
                </a:cxn>
                <a:cxn ang="0">
                  <a:pos x="177" y="9"/>
                </a:cxn>
                <a:cxn ang="0">
                  <a:pos x="163" y="5"/>
                </a:cxn>
                <a:cxn ang="0">
                  <a:pos x="159" y="0"/>
                </a:cxn>
                <a:cxn ang="0">
                  <a:pos x="144" y="0"/>
                </a:cxn>
                <a:cxn ang="0">
                  <a:pos x="129" y="5"/>
                </a:cxn>
                <a:cxn ang="0">
                  <a:pos x="121" y="14"/>
                </a:cxn>
                <a:cxn ang="0">
                  <a:pos x="115" y="14"/>
                </a:cxn>
                <a:cxn ang="0">
                  <a:pos x="115" y="48"/>
                </a:cxn>
                <a:cxn ang="0">
                  <a:pos x="102" y="68"/>
                </a:cxn>
                <a:cxn ang="0">
                  <a:pos x="77" y="63"/>
                </a:cxn>
                <a:cxn ang="0">
                  <a:pos x="62" y="44"/>
                </a:cxn>
                <a:cxn ang="0">
                  <a:pos x="43" y="29"/>
                </a:cxn>
                <a:cxn ang="0">
                  <a:pos x="19" y="38"/>
                </a:cxn>
                <a:cxn ang="0">
                  <a:pos x="10" y="72"/>
                </a:cxn>
                <a:cxn ang="0">
                  <a:pos x="0" y="97"/>
                </a:cxn>
                <a:cxn ang="0">
                  <a:pos x="0" y="137"/>
                </a:cxn>
                <a:cxn ang="0">
                  <a:pos x="5" y="151"/>
                </a:cxn>
                <a:cxn ang="0">
                  <a:pos x="10" y="151"/>
                </a:cxn>
                <a:cxn ang="0">
                  <a:pos x="19" y="141"/>
                </a:cxn>
                <a:cxn ang="0">
                  <a:pos x="43" y="126"/>
                </a:cxn>
                <a:cxn ang="0">
                  <a:pos x="62" y="121"/>
                </a:cxn>
                <a:cxn ang="0">
                  <a:pos x="67" y="126"/>
                </a:cxn>
                <a:cxn ang="0">
                  <a:pos x="77" y="121"/>
                </a:cxn>
                <a:cxn ang="0">
                  <a:pos x="102" y="121"/>
                </a:cxn>
                <a:cxn ang="0">
                  <a:pos x="125" y="126"/>
                </a:cxn>
                <a:cxn ang="0">
                  <a:pos x="135" y="121"/>
                </a:cxn>
                <a:cxn ang="0">
                  <a:pos x="144" y="113"/>
                </a:cxn>
                <a:cxn ang="0">
                  <a:pos x="148" y="113"/>
                </a:cxn>
                <a:cxn ang="0">
                  <a:pos x="159" y="126"/>
                </a:cxn>
                <a:cxn ang="0">
                  <a:pos x="177" y="126"/>
                </a:cxn>
                <a:cxn ang="0">
                  <a:pos x="196" y="137"/>
                </a:cxn>
                <a:cxn ang="0">
                  <a:pos x="212" y="151"/>
                </a:cxn>
                <a:cxn ang="0">
                  <a:pos x="226" y="156"/>
                </a:cxn>
              </a:cxnLst>
              <a:rect l="0" t="0" r="r" b="b"/>
              <a:pathLst>
                <a:path w="280" h="157">
                  <a:moveTo>
                    <a:pt x="226" y="156"/>
                  </a:moveTo>
                  <a:lnTo>
                    <a:pt x="231" y="156"/>
                  </a:lnTo>
                  <a:lnTo>
                    <a:pt x="236" y="141"/>
                  </a:lnTo>
                  <a:lnTo>
                    <a:pt x="250" y="141"/>
                  </a:lnTo>
                  <a:lnTo>
                    <a:pt x="254" y="141"/>
                  </a:lnTo>
                  <a:lnTo>
                    <a:pt x="260" y="126"/>
                  </a:lnTo>
                  <a:lnTo>
                    <a:pt x="264" y="118"/>
                  </a:lnTo>
                  <a:lnTo>
                    <a:pt x="279" y="107"/>
                  </a:lnTo>
                  <a:lnTo>
                    <a:pt x="274" y="93"/>
                  </a:lnTo>
                  <a:lnTo>
                    <a:pt x="269" y="83"/>
                  </a:lnTo>
                  <a:lnTo>
                    <a:pt x="254" y="68"/>
                  </a:lnTo>
                  <a:lnTo>
                    <a:pt x="254" y="63"/>
                  </a:lnTo>
                  <a:lnTo>
                    <a:pt x="245" y="63"/>
                  </a:lnTo>
                  <a:lnTo>
                    <a:pt x="245" y="38"/>
                  </a:lnTo>
                  <a:lnTo>
                    <a:pt x="245" y="33"/>
                  </a:lnTo>
                  <a:lnTo>
                    <a:pt x="236" y="29"/>
                  </a:lnTo>
                  <a:lnTo>
                    <a:pt x="231" y="20"/>
                  </a:lnTo>
                  <a:lnTo>
                    <a:pt x="215" y="20"/>
                  </a:lnTo>
                  <a:lnTo>
                    <a:pt x="196" y="25"/>
                  </a:lnTo>
                  <a:lnTo>
                    <a:pt x="182" y="14"/>
                  </a:lnTo>
                  <a:lnTo>
                    <a:pt x="177" y="9"/>
                  </a:lnTo>
                  <a:lnTo>
                    <a:pt x="163" y="5"/>
                  </a:lnTo>
                  <a:lnTo>
                    <a:pt x="159" y="0"/>
                  </a:lnTo>
                  <a:lnTo>
                    <a:pt x="144" y="0"/>
                  </a:lnTo>
                  <a:lnTo>
                    <a:pt x="129" y="5"/>
                  </a:lnTo>
                  <a:lnTo>
                    <a:pt x="121" y="14"/>
                  </a:lnTo>
                  <a:lnTo>
                    <a:pt x="115" y="14"/>
                  </a:lnTo>
                  <a:lnTo>
                    <a:pt x="115" y="48"/>
                  </a:lnTo>
                  <a:lnTo>
                    <a:pt x="102" y="68"/>
                  </a:lnTo>
                  <a:lnTo>
                    <a:pt x="77" y="63"/>
                  </a:lnTo>
                  <a:lnTo>
                    <a:pt x="62" y="44"/>
                  </a:lnTo>
                  <a:lnTo>
                    <a:pt x="43" y="29"/>
                  </a:lnTo>
                  <a:lnTo>
                    <a:pt x="19" y="38"/>
                  </a:lnTo>
                  <a:lnTo>
                    <a:pt x="10" y="72"/>
                  </a:lnTo>
                  <a:lnTo>
                    <a:pt x="0" y="97"/>
                  </a:lnTo>
                  <a:lnTo>
                    <a:pt x="0" y="137"/>
                  </a:lnTo>
                  <a:lnTo>
                    <a:pt x="5" y="151"/>
                  </a:lnTo>
                  <a:lnTo>
                    <a:pt x="10" y="151"/>
                  </a:lnTo>
                  <a:lnTo>
                    <a:pt x="19" y="141"/>
                  </a:lnTo>
                  <a:lnTo>
                    <a:pt x="43" y="126"/>
                  </a:lnTo>
                  <a:lnTo>
                    <a:pt x="62" y="121"/>
                  </a:lnTo>
                  <a:lnTo>
                    <a:pt x="67" y="126"/>
                  </a:lnTo>
                  <a:lnTo>
                    <a:pt x="77" y="121"/>
                  </a:lnTo>
                  <a:lnTo>
                    <a:pt x="102" y="121"/>
                  </a:lnTo>
                  <a:lnTo>
                    <a:pt x="125" y="126"/>
                  </a:lnTo>
                  <a:lnTo>
                    <a:pt x="135" y="121"/>
                  </a:lnTo>
                  <a:lnTo>
                    <a:pt x="144" y="113"/>
                  </a:lnTo>
                  <a:lnTo>
                    <a:pt x="148" y="113"/>
                  </a:lnTo>
                  <a:lnTo>
                    <a:pt x="159" y="126"/>
                  </a:lnTo>
                  <a:lnTo>
                    <a:pt x="177" y="126"/>
                  </a:lnTo>
                  <a:lnTo>
                    <a:pt x="196" y="137"/>
                  </a:lnTo>
                  <a:lnTo>
                    <a:pt x="212" y="151"/>
                  </a:lnTo>
                  <a:lnTo>
                    <a:pt x="226" y="15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88" name="Freeform 925"/>
            <p:cNvSpPr>
              <a:spLocks noChangeAspect="1"/>
            </p:cNvSpPr>
            <p:nvPr/>
          </p:nvSpPr>
          <p:spPr bwMode="auto">
            <a:xfrm>
              <a:off x="1755" y="1097"/>
              <a:ext cx="71" cy="59"/>
            </a:xfrm>
            <a:custGeom>
              <a:avLst/>
              <a:gdLst/>
              <a:ahLst/>
              <a:cxnLst>
                <a:cxn ang="0">
                  <a:pos x="157" y="142"/>
                </a:cxn>
                <a:cxn ang="0">
                  <a:pos x="152" y="136"/>
                </a:cxn>
                <a:cxn ang="0">
                  <a:pos x="157" y="122"/>
                </a:cxn>
                <a:cxn ang="0">
                  <a:pos x="162" y="117"/>
                </a:cxn>
                <a:cxn ang="0">
                  <a:pos x="162" y="107"/>
                </a:cxn>
                <a:cxn ang="0">
                  <a:pos x="152" y="102"/>
                </a:cxn>
                <a:cxn ang="0">
                  <a:pos x="142" y="88"/>
                </a:cxn>
                <a:cxn ang="0">
                  <a:pos x="138" y="88"/>
                </a:cxn>
                <a:cxn ang="0">
                  <a:pos x="134" y="68"/>
                </a:cxn>
                <a:cxn ang="0">
                  <a:pos x="123" y="59"/>
                </a:cxn>
                <a:cxn ang="0">
                  <a:pos x="123" y="54"/>
                </a:cxn>
                <a:cxn ang="0">
                  <a:pos x="128" y="49"/>
                </a:cxn>
                <a:cxn ang="0">
                  <a:pos x="152" y="38"/>
                </a:cxn>
                <a:cxn ang="0">
                  <a:pos x="162" y="14"/>
                </a:cxn>
                <a:cxn ang="0">
                  <a:pos x="147" y="0"/>
                </a:cxn>
                <a:cxn ang="0">
                  <a:pos x="109" y="10"/>
                </a:cxn>
                <a:cxn ang="0">
                  <a:pos x="75" y="5"/>
                </a:cxn>
                <a:cxn ang="0">
                  <a:pos x="19" y="25"/>
                </a:cxn>
                <a:cxn ang="0">
                  <a:pos x="0" y="44"/>
                </a:cxn>
                <a:cxn ang="0">
                  <a:pos x="5" y="73"/>
                </a:cxn>
                <a:cxn ang="0">
                  <a:pos x="14" y="98"/>
                </a:cxn>
                <a:cxn ang="0">
                  <a:pos x="38" y="102"/>
                </a:cxn>
                <a:cxn ang="0">
                  <a:pos x="42" y="136"/>
                </a:cxn>
                <a:cxn ang="0">
                  <a:pos x="48" y="136"/>
                </a:cxn>
                <a:cxn ang="0">
                  <a:pos x="57" y="127"/>
                </a:cxn>
                <a:cxn ang="0">
                  <a:pos x="72" y="122"/>
                </a:cxn>
                <a:cxn ang="0">
                  <a:pos x="86" y="122"/>
                </a:cxn>
                <a:cxn ang="0">
                  <a:pos x="90" y="127"/>
                </a:cxn>
                <a:cxn ang="0">
                  <a:pos x="104" y="131"/>
                </a:cxn>
                <a:cxn ang="0">
                  <a:pos x="109" y="136"/>
                </a:cxn>
                <a:cxn ang="0">
                  <a:pos x="123" y="147"/>
                </a:cxn>
                <a:cxn ang="0">
                  <a:pos x="142" y="142"/>
                </a:cxn>
                <a:cxn ang="0">
                  <a:pos x="157" y="142"/>
                </a:cxn>
              </a:cxnLst>
              <a:rect l="0" t="0" r="r" b="b"/>
              <a:pathLst>
                <a:path w="163" h="148">
                  <a:moveTo>
                    <a:pt x="157" y="142"/>
                  </a:moveTo>
                  <a:lnTo>
                    <a:pt x="152" y="136"/>
                  </a:lnTo>
                  <a:lnTo>
                    <a:pt x="157" y="122"/>
                  </a:lnTo>
                  <a:lnTo>
                    <a:pt x="162" y="117"/>
                  </a:lnTo>
                  <a:lnTo>
                    <a:pt x="162" y="107"/>
                  </a:lnTo>
                  <a:lnTo>
                    <a:pt x="152" y="102"/>
                  </a:lnTo>
                  <a:lnTo>
                    <a:pt x="142" y="88"/>
                  </a:lnTo>
                  <a:lnTo>
                    <a:pt x="138" y="88"/>
                  </a:lnTo>
                  <a:lnTo>
                    <a:pt x="134" y="68"/>
                  </a:lnTo>
                  <a:lnTo>
                    <a:pt x="123" y="59"/>
                  </a:lnTo>
                  <a:lnTo>
                    <a:pt x="123" y="54"/>
                  </a:lnTo>
                  <a:lnTo>
                    <a:pt x="128" y="49"/>
                  </a:lnTo>
                  <a:lnTo>
                    <a:pt x="152" y="38"/>
                  </a:lnTo>
                  <a:lnTo>
                    <a:pt x="162" y="14"/>
                  </a:lnTo>
                  <a:lnTo>
                    <a:pt x="147" y="0"/>
                  </a:lnTo>
                  <a:lnTo>
                    <a:pt x="109" y="10"/>
                  </a:lnTo>
                  <a:lnTo>
                    <a:pt x="75" y="5"/>
                  </a:lnTo>
                  <a:lnTo>
                    <a:pt x="19" y="25"/>
                  </a:lnTo>
                  <a:lnTo>
                    <a:pt x="0" y="44"/>
                  </a:lnTo>
                  <a:lnTo>
                    <a:pt x="5" y="73"/>
                  </a:lnTo>
                  <a:lnTo>
                    <a:pt x="14" y="98"/>
                  </a:lnTo>
                  <a:lnTo>
                    <a:pt x="38" y="102"/>
                  </a:lnTo>
                  <a:lnTo>
                    <a:pt x="42" y="136"/>
                  </a:lnTo>
                  <a:lnTo>
                    <a:pt x="48" y="136"/>
                  </a:lnTo>
                  <a:lnTo>
                    <a:pt x="57" y="127"/>
                  </a:lnTo>
                  <a:lnTo>
                    <a:pt x="72" y="122"/>
                  </a:lnTo>
                  <a:lnTo>
                    <a:pt x="86" y="122"/>
                  </a:lnTo>
                  <a:lnTo>
                    <a:pt x="90" y="127"/>
                  </a:lnTo>
                  <a:lnTo>
                    <a:pt x="104" y="131"/>
                  </a:lnTo>
                  <a:lnTo>
                    <a:pt x="109" y="136"/>
                  </a:lnTo>
                  <a:lnTo>
                    <a:pt x="123" y="147"/>
                  </a:lnTo>
                  <a:lnTo>
                    <a:pt x="142" y="142"/>
                  </a:lnTo>
                  <a:lnTo>
                    <a:pt x="157" y="142"/>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89" name="Freeform 926"/>
            <p:cNvSpPr>
              <a:spLocks noChangeAspect="1"/>
            </p:cNvSpPr>
            <p:nvPr/>
          </p:nvSpPr>
          <p:spPr bwMode="auto">
            <a:xfrm>
              <a:off x="1755" y="1097"/>
              <a:ext cx="71" cy="59"/>
            </a:xfrm>
            <a:custGeom>
              <a:avLst/>
              <a:gdLst/>
              <a:ahLst/>
              <a:cxnLst>
                <a:cxn ang="0">
                  <a:pos x="157" y="142"/>
                </a:cxn>
                <a:cxn ang="0">
                  <a:pos x="152" y="136"/>
                </a:cxn>
                <a:cxn ang="0">
                  <a:pos x="157" y="122"/>
                </a:cxn>
                <a:cxn ang="0">
                  <a:pos x="162" y="117"/>
                </a:cxn>
                <a:cxn ang="0">
                  <a:pos x="162" y="107"/>
                </a:cxn>
                <a:cxn ang="0">
                  <a:pos x="152" y="102"/>
                </a:cxn>
                <a:cxn ang="0">
                  <a:pos x="142" y="88"/>
                </a:cxn>
                <a:cxn ang="0">
                  <a:pos x="138" y="88"/>
                </a:cxn>
                <a:cxn ang="0">
                  <a:pos x="134" y="68"/>
                </a:cxn>
                <a:cxn ang="0">
                  <a:pos x="123" y="59"/>
                </a:cxn>
                <a:cxn ang="0">
                  <a:pos x="123" y="54"/>
                </a:cxn>
                <a:cxn ang="0">
                  <a:pos x="128" y="49"/>
                </a:cxn>
                <a:cxn ang="0">
                  <a:pos x="152" y="38"/>
                </a:cxn>
                <a:cxn ang="0">
                  <a:pos x="162" y="14"/>
                </a:cxn>
                <a:cxn ang="0">
                  <a:pos x="147" y="0"/>
                </a:cxn>
                <a:cxn ang="0">
                  <a:pos x="109" y="10"/>
                </a:cxn>
                <a:cxn ang="0">
                  <a:pos x="75" y="5"/>
                </a:cxn>
                <a:cxn ang="0">
                  <a:pos x="19" y="25"/>
                </a:cxn>
                <a:cxn ang="0">
                  <a:pos x="0" y="44"/>
                </a:cxn>
                <a:cxn ang="0">
                  <a:pos x="5" y="73"/>
                </a:cxn>
                <a:cxn ang="0">
                  <a:pos x="14" y="98"/>
                </a:cxn>
                <a:cxn ang="0">
                  <a:pos x="38" y="102"/>
                </a:cxn>
                <a:cxn ang="0">
                  <a:pos x="42" y="136"/>
                </a:cxn>
                <a:cxn ang="0">
                  <a:pos x="48" y="136"/>
                </a:cxn>
                <a:cxn ang="0">
                  <a:pos x="57" y="127"/>
                </a:cxn>
                <a:cxn ang="0">
                  <a:pos x="72" y="122"/>
                </a:cxn>
                <a:cxn ang="0">
                  <a:pos x="86" y="122"/>
                </a:cxn>
                <a:cxn ang="0">
                  <a:pos x="90" y="127"/>
                </a:cxn>
                <a:cxn ang="0">
                  <a:pos x="104" y="131"/>
                </a:cxn>
                <a:cxn ang="0">
                  <a:pos x="109" y="136"/>
                </a:cxn>
                <a:cxn ang="0">
                  <a:pos x="123" y="147"/>
                </a:cxn>
                <a:cxn ang="0">
                  <a:pos x="142" y="142"/>
                </a:cxn>
                <a:cxn ang="0">
                  <a:pos x="157" y="142"/>
                </a:cxn>
              </a:cxnLst>
              <a:rect l="0" t="0" r="r" b="b"/>
              <a:pathLst>
                <a:path w="163" h="148">
                  <a:moveTo>
                    <a:pt x="157" y="142"/>
                  </a:moveTo>
                  <a:lnTo>
                    <a:pt x="152" y="136"/>
                  </a:lnTo>
                  <a:lnTo>
                    <a:pt x="157" y="122"/>
                  </a:lnTo>
                  <a:lnTo>
                    <a:pt x="162" y="117"/>
                  </a:lnTo>
                  <a:lnTo>
                    <a:pt x="162" y="107"/>
                  </a:lnTo>
                  <a:lnTo>
                    <a:pt x="152" y="102"/>
                  </a:lnTo>
                  <a:lnTo>
                    <a:pt x="142" y="88"/>
                  </a:lnTo>
                  <a:lnTo>
                    <a:pt x="138" y="88"/>
                  </a:lnTo>
                  <a:lnTo>
                    <a:pt x="134" y="68"/>
                  </a:lnTo>
                  <a:lnTo>
                    <a:pt x="123" y="59"/>
                  </a:lnTo>
                  <a:lnTo>
                    <a:pt x="123" y="54"/>
                  </a:lnTo>
                  <a:lnTo>
                    <a:pt x="128" y="49"/>
                  </a:lnTo>
                  <a:lnTo>
                    <a:pt x="152" y="38"/>
                  </a:lnTo>
                  <a:lnTo>
                    <a:pt x="162" y="14"/>
                  </a:lnTo>
                  <a:lnTo>
                    <a:pt x="147" y="0"/>
                  </a:lnTo>
                  <a:lnTo>
                    <a:pt x="109" y="10"/>
                  </a:lnTo>
                  <a:lnTo>
                    <a:pt x="75" y="5"/>
                  </a:lnTo>
                  <a:lnTo>
                    <a:pt x="19" y="25"/>
                  </a:lnTo>
                  <a:lnTo>
                    <a:pt x="0" y="44"/>
                  </a:lnTo>
                  <a:lnTo>
                    <a:pt x="5" y="73"/>
                  </a:lnTo>
                  <a:lnTo>
                    <a:pt x="14" y="98"/>
                  </a:lnTo>
                  <a:lnTo>
                    <a:pt x="38" y="102"/>
                  </a:lnTo>
                  <a:lnTo>
                    <a:pt x="42" y="136"/>
                  </a:lnTo>
                  <a:lnTo>
                    <a:pt x="48" y="136"/>
                  </a:lnTo>
                  <a:lnTo>
                    <a:pt x="57" y="127"/>
                  </a:lnTo>
                  <a:lnTo>
                    <a:pt x="72" y="122"/>
                  </a:lnTo>
                  <a:lnTo>
                    <a:pt x="86" y="122"/>
                  </a:lnTo>
                  <a:lnTo>
                    <a:pt x="90" y="127"/>
                  </a:lnTo>
                  <a:lnTo>
                    <a:pt x="104" y="131"/>
                  </a:lnTo>
                  <a:lnTo>
                    <a:pt x="109" y="136"/>
                  </a:lnTo>
                  <a:lnTo>
                    <a:pt x="123" y="147"/>
                  </a:lnTo>
                  <a:lnTo>
                    <a:pt x="142" y="142"/>
                  </a:lnTo>
                  <a:lnTo>
                    <a:pt x="157" y="142"/>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90" name="Freeform 927"/>
            <p:cNvSpPr>
              <a:spLocks noChangeAspect="1"/>
            </p:cNvSpPr>
            <p:nvPr/>
          </p:nvSpPr>
          <p:spPr bwMode="auto">
            <a:xfrm>
              <a:off x="1458" y="1237"/>
              <a:ext cx="167" cy="210"/>
            </a:xfrm>
            <a:custGeom>
              <a:avLst/>
              <a:gdLst/>
              <a:ahLst/>
              <a:cxnLst>
                <a:cxn ang="0">
                  <a:pos x="157" y="0"/>
                </a:cxn>
                <a:cxn ang="0">
                  <a:pos x="154" y="30"/>
                </a:cxn>
                <a:cxn ang="0">
                  <a:pos x="154" y="58"/>
                </a:cxn>
                <a:cxn ang="0">
                  <a:pos x="130" y="93"/>
                </a:cxn>
                <a:cxn ang="0">
                  <a:pos x="82" y="77"/>
                </a:cxn>
                <a:cxn ang="0">
                  <a:pos x="58" y="143"/>
                </a:cxn>
                <a:cxn ang="0">
                  <a:pos x="58" y="171"/>
                </a:cxn>
                <a:cxn ang="0">
                  <a:pos x="29" y="201"/>
                </a:cxn>
                <a:cxn ang="0">
                  <a:pos x="10" y="231"/>
                </a:cxn>
                <a:cxn ang="0">
                  <a:pos x="5" y="275"/>
                </a:cxn>
                <a:cxn ang="0">
                  <a:pos x="0" y="314"/>
                </a:cxn>
                <a:cxn ang="0">
                  <a:pos x="5" y="358"/>
                </a:cxn>
                <a:cxn ang="0">
                  <a:pos x="29" y="382"/>
                </a:cxn>
                <a:cxn ang="0">
                  <a:pos x="77" y="416"/>
                </a:cxn>
                <a:cxn ang="0">
                  <a:pos x="48" y="481"/>
                </a:cxn>
                <a:cxn ang="0">
                  <a:pos x="72" y="500"/>
                </a:cxn>
                <a:cxn ang="0">
                  <a:pos x="135" y="515"/>
                </a:cxn>
                <a:cxn ang="0">
                  <a:pos x="157" y="515"/>
                </a:cxn>
                <a:cxn ang="0">
                  <a:pos x="183" y="515"/>
                </a:cxn>
                <a:cxn ang="0">
                  <a:pos x="263" y="505"/>
                </a:cxn>
                <a:cxn ang="0">
                  <a:pos x="296" y="509"/>
                </a:cxn>
                <a:cxn ang="0">
                  <a:pos x="316" y="446"/>
                </a:cxn>
                <a:cxn ang="0">
                  <a:pos x="302" y="402"/>
                </a:cxn>
                <a:cxn ang="0">
                  <a:pos x="273" y="358"/>
                </a:cxn>
                <a:cxn ang="0">
                  <a:pos x="259" y="324"/>
                </a:cxn>
                <a:cxn ang="0">
                  <a:pos x="316" y="308"/>
                </a:cxn>
                <a:cxn ang="0">
                  <a:pos x="349" y="289"/>
                </a:cxn>
                <a:cxn ang="0">
                  <a:pos x="378" y="289"/>
                </a:cxn>
                <a:cxn ang="0">
                  <a:pos x="378" y="250"/>
                </a:cxn>
                <a:cxn ang="0">
                  <a:pos x="363" y="162"/>
                </a:cxn>
                <a:cxn ang="0">
                  <a:pos x="358" y="127"/>
                </a:cxn>
                <a:cxn ang="0">
                  <a:pos x="354" y="88"/>
                </a:cxn>
                <a:cxn ang="0">
                  <a:pos x="320" y="58"/>
                </a:cxn>
                <a:cxn ang="0">
                  <a:pos x="325" y="25"/>
                </a:cxn>
                <a:cxn ang="0">
                  <a:pos x="283" y="49"/>
                </a:cxn>
                <a:cxn ang="0">
                  <a:pos x="221" y="69"/>
                </a:cxn>
                <a:cxn ang="0">
                  <a:pos x="192" y="30"/>
                </a:cxn>
                <a:cxn ang="0">
                  <a:pos x="178" y="0"/>
                </a:cxn>
              </a:cxnLst>
              <a:rect l="0" t="0" r="r" b="b"/>
              <a:pathLst>
                <a:path w="383" h="526">
                  <a:moveTo>
                    <a:pt x="178" y="0"/>
                  </a:moveTo>
                  <a:lnTo>
                    <a:pt x="157" y="0"/>
                  </a:lnTo>
                  <a:lnTo>
                    <a:pt x="144" y="0"/>
                  </a:lnTo>
                  <a:lnTo>
                    <a:pt x="154" y="30"/>
                  </a:lnTo>
                  <a:lnTo>
                    <a:pt x="139" y="39"/>
                  </a:lnTo>
                  <a:lnTo>
                    <a:pt x="154" y="58"/>
                  </a:lnTo>
                  <a:lnTo>
                    <a:pt x="135" y="73"/>
                  </a:lnTo>
                  <a:lnTo>
                    <a:pt x="130" y="93"/>
                  </a:lnTo>
                  <a:lnTo>
                    <a:pt x="111" y="83"/>
                  </a:lnTo>
                  <a:lnTo>
                    <a:pt x="82" y="77"/>
                  </a:lnTo>
                  <a:lnTo>
                    <a:pt x="72" y="107"/>
                  </a:lnTo>
                  <a:lnTo>
                    <a:pt x="58" y="143"/>
                  </a:lnTo>
                  <a:lnTo>
                    <a:pt x="48" y="152"/>
                  </a:lnTo>
                  <a:lnTo>
                    <a:pt x="58" y="171"/>
                  </a:lnTo>
                  <a:lnTo>
                    <a:pt x="44" y="181"/>
                  </a:lnTo>
                  <a:lnTo>
                    <a:pt x="29" y="201"/>
                  </a:lnTo>
                  <a:lnTo>
                    <a:pt x="15" y="201"/>
                  </a:lnTo>
                  <a:lnTo>
                    <a:pt x="10" y="231"/>
                  </a:lnTo>
                  <a:lnTo>
                    <a:pt x="5" y="250"/>
                  </a:lnTo>
                  <a:lnTo>
                    <a:pt x="5" y="275"/>
                  </a:lnTo>
                  <a:lnTo>
                    <a:pt x="10" y="294"/>
                  </a:lnTo>
                  <a:lnTo>
                    <a:pt x="0" y="314"/>
                  </a:lnTo>
                  <a:lnTo>
                    <a:pt x="5" y="338"/>
                  </a:lnTo>
                  <a:lnTo>
                    <a:pt x="5" y="358"/>
                  </a:lnTo>
                  <a:lnTo>
                    <a:pt x="20" y="373"/>
                  </a:lnTo>
                  <a:lnTo>
                    <a:pt x="29" y="382"/>
                  </a:lnTo>
                  <a:lnTo>
                    <a:pt x="68" y="396"/>
                  </a:lnTo>
                  <a:lnTo>
                    <a:pt x="77" y="416"/>
                  </a:lnTo>
                  <a:lnTo>
                    <a:pt x="63" y="432"/>
                  </a:lnTo>
                  <a:lnTo>
                    <a:pt x="48" y="481"/>
                  </a:lnTo>
                  <a:lnTo>
                    <a:pt x="48" y="495"/>
                  </a:lnTo>
                  <a:lnTo>
                    <a:pt x="72" y="500"/>
                  </a:lnTo>
                  <a:lnTo>
                    <a:pt x="111" y="500"/>
                  </a:lnTo>
                  <a:lnTo>
                    <a:pt x="135" y="515"/>
                  </a:lnTo>
                  <a:lnTo>
                    <a:pt x="144" y="509"/>
                  </a:lnTo>
                  <a:lnTo>
                    <a:pt x="157" y="515"/>
                  </a:lnTo>
                  <a:lnTo>
                    <a:pt x="168" y="525"/>
                  </a:lnTo>
                  <a:lnTo>
                    <a:pt x="183" y="515"/>
                  </a:lnTo>
                  <a:lnTo>
                    <a:pt x="206" y="525"/>
                  </a:lnTo>
                  <a:lnTo>
                    <a:pt x="263" y="505"/>
                  </a:lnTo>
                  <a:lnTo>
                    <a:pt x="277" y="509"/>
                  </a:lnTo>
                  <a:lnTo>
                    <a:pt x="296" y="509"/>
                  </a:lnTo>
                  <a:lnTo>
                    <a:pt x="288" y="481"/>
                  </a:lnTo>
                  <a:lnTo>
                    <a:pt x="316" y="446"/>
                  </a:lnTo>
                  <a:lnTo>
                    <a:pt x="336" y="437"/>
                  </a:lnTo>
                  <a:lnTo>
                    <a:pt x="302" y="402"/>
                  </a:lnTo>
                  <a:lnTo>
                    <a:pt x="277" y="382"/>
                  </a:lnTo>
                  <a:lnTo>
                    <a:pt x="273" y="358"/>
                  </a:lnTo>
                  <a:lnTo>
                    <a:pt x="263" y="344"/>
                  </a:lnTo>
                  <a:lnTo>
                    <a:pt x="259" y="324"/>
                  </a:lnTo>
                  <a:lnTo>
                    <a:pt x="273" y="324"/>
                  </a:lnTo>
                  <a:lnTo>
                    <a:pt x="316" y="308"/>
                  </a:lnTo>
                  <a:lnTo>
                    <a:pt x="330" y="299"/>
                  </a:lnTo>
                  <a:lnTo>
                    <a:pt x="349" y="289"/>
                  </a:lnTo>
                  <a:lnTo>
                    <a:pt x="358" y="275"/>
                  </a:lnTo>
                  <a:lnTo>
                    <a:pt x="378" y="289"/>
                  </a:lnTo>
                  <a:lnTo>
                    <a:pt x="382" y="270"/>
                  </a:lnTo>
                  <a:lnTo>
                    <a:pt x="378" y="250"/>
                  </a:lnTo>
                  <a:lnTo>
                    <a:pt x="368" y="236"/>
                  </a:lnTo>
                  <a:lnTo>
                    <a:pt x="363" y="162"/>
                  </a:lnTo>
                  <a:lnTo>
                    <a:pt x="354" y="146"/>
                  </a:lnTo>
                  <a:lnTo>
                    <a:pt x="358" y="127"/>
                  </a:lnTo>
                  <a:lnTo>
                    <a:pt x="358" y="107"/>
                  </a:lnTo>
                  <a:lnTo>
                    <a:pt x="354" y="88"/>
                  </a:lnTo>
                  <a:lnTo>
                    <a:pt x="344" y="73"/>
                  </a:lnTo>
                  <a:lnTo>
                    <a:pt x="320" y="58"/>
                  </a:lnTo>
                  <a:lnTo>
                    <a:pt x="336" y="49"/>
                  </a:lnTo>
                  <a:lnTo>
                    <a:pt x="325" y="25"/>
                  </a:lnTo>
                  <a:lnTo>
                    <a:pt x="306" y="44"/>
                  </a:lnTo>
                  <a:lnTo>
                    <a:pt x="283" y="49"/>
                  </a:lnTo>
                  <a:lnTo>
                    <a:pt x="250" y="73"/>
                  </a:lnTo>
                  <a:lnTo>
                    <a:pt x="221" y="69"/>
                  </a:lnTo>
                  <a:lnTo>
                    <a:pt x="230" y="49"/>
                  </a:lnTo>
                  <a:lnTo>
                    <a:pt x="192" y="30"/>
                  </a:lnTo>
                  <a:lnTo>
                    <a:pt x="197" y="14"/>
                  </a:lnTo>
                  <a:lnTo>
                    <a:pt x="178" y="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91" name="Freeform 928"/>
            <p:cNvSpPr>
              <a:spLocks noChangeAspect="1"/>
            </p:cNvSpPr>
            <p:nvPr/>
          </p:nvSpPr>
          <p:spPr bwMode="auto">
            <a:xfrm>
              <a:off x="1458" y="1237"/>
              <a:ext cx="167" cy="210"/>
            </a:xfrm>
            <a:custGeom>
              <a:avLst/>
              <a:gdLst/>
              <a:ahLst/>
              <a:cxnLst>
                <a:cxn ang="0">
                  <a:pos x="157" y="0"/>
                </a:cxn>
                <a:cxn ang="0">
                  <a:pos x="154" y="30"/>
                </a:cxn>
                <a:cxn ang="0">
                  <a:pos x="154" y="58"/>
                </a:cxn>
                <a:cxn ang="0">
                  <a:pos x="130" y="93"/>
                </a:cxn>
                <a:cxn ang="0">
                  <a:pos x="82" y="77"/>
                </a:cxn>
                <a:cxn ang="0">
                  <a:pos x="58" y="143"/>
                </a:cxn>
                <a:cxn ang="0">
                  <a:pos x="58" y="171"/>
                </a:cxn>
                <a:cxn ang="0">
                  <a:pos x="29" y="201"/>
                </a:cxn>
                <a:cxn ang="0">
                  <a:pos x="10" y="231"/>
                </a:cxn>
                <a:cxn ang="0">
                  <a:pos x="5" y="275"/>
                </a:cxn>
                <a:cxn ang="0">
                  <a:pos x="0" y="314"/>
                </a:cxn>
                <a:cxn ang="0">
                  <a:pos x="5" y="358"/>
                </a:cxn>
                <a:cxn ang="0">
                  <a:pos x="29" y="382"/>
                </a:cxn>
                <a:cxn ang="0">
                  <a:pos x="77" y="416"/>
                </a:cxn>
                <a:cxn ang="0">
                  <a:pos x="48" y="481"/>
                </a:cxn>
                <a:cxn ang="0">
                  <a:pos x="72" y="500"/>
                </a:cxn>
                <a:cxn ang="0">
                  <a:pos x="135" y="515"/>
                </a:cxn>
                <a:cxn ang="0">
                  <a:pos x="157" y="515"/>
                </a:cxn>
                <a:cxn ang="0">
                  <a:pos x="183" y="515"/>
                </a:cxn>
                <a:cxn ang="0">
                  <a:pos x="263" y="505"/>
                </a:cxn>
                <a:cxn ang="0">
                  <a:pos x="296" y="509"/>
                </a:cxn>
                <a:cxn ang="0">
                  <a:pos x="316" y="446"/>
                </a:cxn>
                <a:cxn ang="0">
                  <a:pos x="302" y="402"/>
                </a:cxn>
                <a:cxn ang="0">
                  <a:pos x="273" y="358"/>
                </a:cxn>
                <a:cxn ang="0">
                  <a:pos x="259" y="324"/>
                </a:cxn>
                <a:cxn ang="0">
                  <a:pos x="316" y="308"/>
                </a:cxn>
                <a:cxn ang="0">
                  <a:pos x="349" y="289"/>
                </a:cxn>
                <a:cxn ang="0">
                  <a:pos x="378" y="289"/>
                </a:cxn>
                <a:cxn ang="0">
                  <a:pos x="378" y="250"/>
                </a:cxn>
                <a:cxn ang="0">
                  <a:pos x="363" y="162"/>
                </a:cxn>
                <a:cxn ang="0">
                  <a:pos x="358" y="127"/>
                </a:cxn>
                <a:cxn ang="0">
                  <a:pos x="354" y="88"/>
                </a:cxn>
                <a:cxn ang="0">
                  <a:pos x="320" y="58"/>
                </a:cxn>
                <a:cxn ang="0">
                  <a:pos x="325" y="25"/>
                </a:cxn>
                <a:cxn ang="0">
                  <a:pos x="283" y="49"/>
                </a:cxn>
                <a:cxn ang="0">
                  <a:pos x="221" y="69"/>
                </a:cxn>
                <a:cxn ang="0">
                  <a:pos x="192" y="30"/>
                </a:cxn>
                <a:cxn ang="0">
                  <a:pos x="178" y="0"/>
                </a:cxn>
              </a:cxnLst>
              <a:rect l="0" t="0" r="r" b="b"/>
              <a:pathLst>
                <a:path w="383" h="526">
                  <a:moveTo>
                    <a:pt x="178" y="0"/>
                  </a:moveTo>
                  <a:lnTo>
                    <a:pt x="157" y="0"/>
                  </a:lnTo>
                  <a:lnTo>
                    <a:pt x="144" y="0"/>
                  </a:lnTo>
                  <a:lnTo>
                    <a:pt x="154" y="30"/>
                  </a:lnTo>
                  <a:lnTo>
                    <a:pt x="139" y="39"/>
                  </a:lnTo>
                  <a:lnTo>
                    <a:pt x="154" y="58"/>
                  </a:lnTo>
                  <a:lnTo>
                    <a:pt x="135" y="73"/>
                  </a:lnTo>
                  <a:lnTo>
                    <a:pt x="130" y="93"/>
                  </a:lnTo>
                  <a:lnTo>
                    <a:pt x="111" y="83"/>
                  </a:lnTo>
                  <a:lnTo>
                    <a:pt x="82" y="77"/>
                  </a:lnTo>
                  <a:lnTo>
                    <a:pt x="72" y="107"/>
                  </a:lnTo>
                  <a:lnTo>
                    <a:pt x="58" y="143"/>
                  </a:lnTo>
                  <a:lnTo>
                    <a:pt x="48" y="152"/>
                  </a:lnTo>
                  <a:lnTo>
                    <a:pt x="58" y="171"/>
                  </a:lnTo>
                  <a:lnTo>
                    <a:pt x="44" y="181"/>
                  </a:lnTo>
                  <a:lnTo>
                    <a:pt x="29" y="201"/>
                  </a:lnTo>
                  <a:lnTo>
                    <a:pt x="15" y="201"/>
                  </a:lnTo>
                  <a:lnTo>
                    <a:pt x="10" y="231"/>
                  </a:lnTo>
                  <a:lnTo>
                    <a:pt x="5" y="250"/>
                  </a:lnTo>
                  <a:lnTo>
                    <a:pt x="5" y="275"/>
                  </a:lnTo>
                  <a:lnTo>
                    <a:pt x="10" y="294"/>
                  </a:lnTo>
                  <a:lnTo>
                    <a:pt x="0" y="314"/>
                  </a:lnTo>
                  <a:lnTo>
                    <a:pt x="5" y="338"/>
                  </a:lnTo>
                  <a:lnTo>
                    <a:pt x="5" y="358"/>
                  </a:lnTo>
                  <a:lnTo>
                    <a:pt x="20" y="373"/>
                  </a:lnTo>
                  <a:lnTo>
                    <a:pt x="29" y="382"/>
                  </a:lnTo>
                  <a:lnTo>
                    <a:pt x="68" y="396"/>
                  </a:lnTo>
                  <a:lnTo>
                    <a:pt x="77" y="416"/>
                  </a:lnTo>
                  <a:lnTo>
                    <a:pt x="63" y="432"/>
                  </a:lnTo>
                  <a:lnTo>
                    <a:pt x="48" y="481"/>
                  </a:lnTo>
                  <a:lnTo>
                    <a:pt x="48" y="495"/>
                  </a:lnTo>
                  <a:lnTo>
                    <a:pt x="72" y="500"/>
                  </a:lnTo>
                  <a:lnTo>
                    <a:pt x="111" y="500"/>
                  </a:lnTo>
                  <a:lnTo>
                    <a:pt x="135" y="515"/>
                  </a:lnTo>
                  <a:lnTo>
                    <a:pt x="144" y="509"/>
                  </a:lnTo>
                  <a:lnTo>
                    <a:pt x="157" y="515"/>
                  </a:lnTo>
                  <a:lnTo>
                    <a:pt x="168" y="525"/>
                  </a:lnTo>
                  <a:lnTo>
                    <a:pt x="183" y="515"/>
                  </a:lnTo>
                  <a:lnTo>
                    <a:pt x="206" y="525"/>
                  </a:lnTo>
                  <a:lnTo>
                    <a:pt x="263" y="505"/>
                  </a:lnTo>
                  <a:lnTo>
                    <a:pt x="277" y="509"/>
                  </a:lnTo>
                  <a:lnTo>
                    <a:pt x="296" y="509"/>
                  </a:lnTo>
                  <a:lnTo>
                    <a:pt x="288" y="481"/>
                  </a:lnTo>
                  <a:lnTo>
                    <a:pt x="316" y="446"/>
                  </a:lnTo>
                  <a:lnTo>
                    <a:pt x="336" y="437"/>
                  </a:lnTo>
                  <a:lnTo>
                    <a:pt x="302" y="402"/>
                  </a:lnTo>
                  <a:lnTo>
                    <a:pt x="277" y="382"/>
                  </a:lnTo>
                  <a:lnTo>
                    <a:pt x="273" y="358"/>
                  </a:lnTo>
                  <a:lnTo>
                    <a:pt x="263" y="344"/>
                  </a:lnTo>
                  <a:lnTo>
                    <a:pt x="259" y="324"/>
                  </a:lnTo>
                  <a:lnTo>
                    <a:pt x="273" y="324"/>
                  </a:lnTo>
                  <a:lnTo>
                    <a:pt x="316" y="308"/>
                  </a:lnTo>
                  <a:lnTo>
                    <a:pt x="330" y="299"/>
                  </a:lnTo>
                  <a:lnTo>
                    <a:pt x="349" y="289"/>
                  </a:lnTo>
                  <a:lnTo>
                    <a:pt x="358" y="275"/>
                  </a:lnTo>
                  <a:lnTo>
                    <a:pt x="378" y="289"/>
                  </a:lnTo>
                  <a:lnTo>
                    <a:pt x="382" y="270"/>
                  </a:lnTo>
                  <a:lnTo>
                    <a:pt x="378" y="250"/>
                  </a:lnTo>
                  <a:lnTo>
                    <a:pt x="368" y="236"/>
                  </a:lnTo>
                  <a:lnTo>
                    <a:pt x="363" y="162"/>
                  </a:lnTo>
                  <a:lnTo>
                    <a:pt x="354" y="146"/>
                  </a:lnTo>
                  <a:lnTo>
                    <a:pt x="358" y="127"/>
                  </a:lnTo>
                  <a:lnTo>
                    <a:pt x="358" y="107"/>
                  </a:lnTo>
                  <a:lnTo>
                    <a:pt x="354" y="88"/>
                  </a:lnTo>
                  <a:lnTo>
                    <a:pt x="344" y="73"/>
                  </a:lnTo>
                  <a:lnTo>
                    <a:pt x="320" y="58"/>
                  </a:lnTo>
                  <a:lnTo>
                    <a:pt x="336" y="49"/>
                  </a:lnTo>
                  <a:lnTo>
                    <a:pt x="325" y="25"/>
                  </a:lnTo>
                  <a:lnTo>
                    <a:pt x="306" y="44"/>
                  </a:lnTo>
                  <a:lnTo>
                    <a:pt x="283" y="49"/>
                  </a:lnTo>
                  <a:lnTo>
                    <a:pt x="250" y="73"/>
                  </a:lnTo>
                  <a:lnTo>
                    <a:pt x="221" y="69"/>
                  </a:lnTo>
                  <a:lnTo>
                    <a:pt x="230" y="49"/>
                  </a:lnTo>
                  <a:lnTo>
                    <a:pt x="192" y="30"/>
                  </a:lnTo>
                  <a:lnTo>
                    <a:pt x="197" y="14"/>
                  </a:lnTo>
                  <a:lnTo>
                    <a:pt x="178"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92" name="Freeform 929"/>
            <p:cNvSpPr>
              <a:spLocks noChangeAspect="1"/>
            </p:cNvSpPr>
            <p:nvPr/>
          </p:nvSpPr>
          <p:spPr bwMode="auto">
            <a:xfrm>
              <a:off x="1570" y="1347"/>
              <a:ext cx="120" cy="69"/>
            </a:xfrm>
            <a:custGeom>
              <a:avLst/>
              <a:gdLst/>
              <a:ahLst/>
              <a:cxnLst>
                <a:cxn ang="0">
                  <a:pos x="120" y="14"/>
                </a:cxn>
                <a:cxn ang="0">
                  <a:pos x="100" y="0"/>
                </a:cxn>
                <a:cxn ang="0">
                  <a:pos x="90" y="14"/>
                </a:cxn>
                <a:cxn ang="0">
                  <a:pos x="72" y="25"/>
                </a:cxn>
                <a:cxn ang="0">
                  <a:pos x="57" y="34"/>
                </a:cxn>
                <a:cxn ang="0">
                  <a:pos x="14" y="49"/>
                </a:cxn>
                <a:cxn ang="0">
                  <a:pos x="0" y="49"/>
                </a:cxn>
                <a:cxn ang="0">
                  <a:pos x="5" y="69"/>
                </a:cxn>
                <a:cxn ang="0">
                  <a:pos x="14" y="83"/>
                </a:cxn>
                <a:cxn ang="0">
                  <a:pos x="19" y="108"/>
                </a:cxn>
                <a:cxn ang="0">
                  <a:pos x="43" y="128"/>
                </a:cxn>
                <a:cxn ang="0">
                  <a:pos x="77" y="162"/>
                </a:cxn>
                <a:cxn ang="0">
                  <a:pos x="100" y="171"/>
                </a:cxn>
                <a:cxn ang="0">
                  <a:pos x="115" y="167"/>
                </a:cxn>
                <a:cxn ang="0">
                  <a:pos x="134" y="146"/>
                </a:cxn>
                <a:cxn ang="0">
                  <a:pos x="167" y="152"/>
                </a:cxn>
                <a:cxn ang="0">
                  <a:pos x="176" y="162"/>
                </a:cxn>
                <a:cxn ang="0">
                  <a:pos x="205" y="157"/>
                </a:cxn>
                <a:cxn ang="0">
                  <a:pos x="276" y="89"/>
                </a:cxn>
                <a:cxn ang="0">
                  <a:pos x="253" y="73"/>
                </a:cxn>
                <a:cxn ang="0">
                  <a:pos x="238" y="53"/>
                </a:cxn>
                <a:cxn ang="0">
                  <a:pos x="210" y="44"/>
                </a:cxn>
                <a:cxn ang="0">
                  <a:pos x="205" y="63"/>
                </a:cxn>
                <a:cxn ang="0">
                  <a:pos x="191" y="53"/>
                </a:cxn>
                <a:cxn ang="0">
                  <a:pos x="176" y="30"/>
                </a:cxn>
                <a:cxn ang="0">
                  <a:pos x="163" y="20"/>
                </a:cxn>
                <a:cxn ang="0">
                  <a:pos x="148" y="20"/>
                </a:cxn>
                <a:cxn ang="0">
                  <a:pos x="134" y="4"/>
                </a:cxn>
                <a:cxn ang="0">
                  <a:pos x="120" y="14"/>
                </a:cxn>
              </a:cxnLst>
              <a:rect l="0" t="0" r="r" b="b"/>
              <a:pathLst>
                <a:path w="277" h="172">
                  <a:moveTo>
                    <a:pt x="120" y="14"/>
                  </a:moveTo>
                  <a:lnTo>
                    <a:pt x="100" y="0"/>
                  </a:lnTo>
                  <a:lnTo>
                    <a:pt x="90" y="14"/>
                  </a:lnTo>
                  <a:lnTo>
                    <a:pt x="72" y="25"/>
                  </a:lnTo>
                  <a:lnTo>
                    <a:pt x="57" y="34"/>
                  </a:lnTo>
                  <a:lnTo>
                    <a:pt x="14" y="49"/>
                  </a:lnTo>
                  <a:lnTo>
                    <a:pt x="0" y="49"/>
                  </a:lnTo>
                  <a:lnTo>
                    <a:pt x="5" y="69"/>
                  </a:lnTo>
                  <a:lnTo>
                    <a:pt x="14" y="83"/>
                  </a:lnTo>
                  <a:lnTo>
                    <a:pt x="19" y="108"/>
                  </a:lnTo>
                  <a:lnTo>
                    <a:pt x="43" y="128"/>
                  </a:lnTo>
                  <a:lnTo>
                    <a:pt x="77" y="162"/>
                  </a:lnTo>
                  <a:lnTo>
                    <a:pt x="100" y="171"/>
                  </a:lnTo>
                  <a:lnTo>
                    <a:pt x="115" y="167"/>
                  </a:lnTo>
                  <a:lnTo>
                    <a:pt x="134" y="146"/>
                  </a:lnTo>
                  <a:lnTo>
                    <a:pt x="167" y="152"/>
                  </a:lnTo>
                  <a:lnTo>
                    <a:pt x="176" y="162"/>
                  </a:lnTo>
                  <a:lnTo>
                    <a:pt x="205" y="157"/>
                  </a:lnTo>
                  <a:lnTo>
                    <a:pt x="276" y="89"/>
                  </a:lnTo>
                  <a:lnTo>
                    <a:pt x="253" y="73"/>
                  </a:lnTo>
                  <a:lnTo>
                    <a:pt x="238" y="53"/>
                  </a:lnTo>
                  <a:lnTo>
                    <a:pt x="210" y="44"/>
                  </a:lnTo>
                  <a:lnTo>
                    <a:pt x="205" y="63"/>
                  </a:lnTo>
                  <a:lnTo>
                    <a:pt x="191" y="53"/>
                  </a:lnTo>
                  <a:lnTo>
                    <a:pt x="176" y="30"/>
                  </a:lnTo>
                  <a:lnTo>
                    <a:pt x="163" y="20"/>
                  </a:lnTo>
                  <a:lnTo>
                    <a:pt x="148" y="20"/>
                  </a:lnTo>
                  <a:lnTo>
                    <a:pt x="134" y="4"/>
                  </a:lnTo>
                  <a:lnTo>
                    <a:pt x="120" y="14"/>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93" name="Freeform 930"/>
            <p:cNvSpPr>
              <a:spLocks noChangeAspect="1"/>
            </p:cNvSpPr>
            <p:nvPr/>
          </p:nvSpPr>
          <p:spPr bwMode="auto">
            <a:xfrm>
              <a:off x="1570" y="1347"/>
              <a:ext cx="120" cy="69"/>
            </a:xfrm>
            <a:custGeom>
              <a:avLst/>
              <a:gdLst/>
              <a:ahLst/>
              <a:cxnLst>
                <a:cxn ang="0">
                  <a:pos x="120" y="14"/>
                </a:cxn>
                <a:cxn ang="0">
                  <a:pos x="100" y="0"/>
                </a:cxn>
                <a:cxn ang="0">
                  <a:pos x="90" y="14"/>
                </a:cxn>
                <a:cxn ang="0">
                  <a:pos x="72" y="25"/>
                </a:cxn>
                <a:cxn ang="0">
                  <a:pos x="57" y="34"/>
                </a:cxn>
                <a:cxn ang="0">
                  <a:pos x="14" y="49"/>
                </a:cxn>
                <a:cxn ang="0">
                  <a:pos x="0" y="49"/>
                </a:cxn>
                <a:cxn ang="0">
                  <a:pos x="5" y="69"/>
                </a:cxn>
                <a:cxn ang="0">
                  <a:pos x="14" y="83"/>
                </a:cxn>
                <a:cxn ang="0">
                  <a:pos x="19" y="108"/>
                </a:cxn>
                <a:cxn ang="0">
                  <a:pos x="43" y="128"/>
                </a:cxn>
                <a:cxn ang="0">
                  <a:pos x="77" y="162"/>
                </a:cxn>
                <a:cxn ang="0">
                  <a:pos x="100" y="171"/>
                </a:cxn>
                <a:cxn ang="0">
                  <a:pos x="115" y="167"/>
                </a:cxn>
                <a:cxn ang="0">
                  <a:pos x="134" y="146"/>
                </a:cxn>
                <a:cxn ang="0">
                  <a:pos x="167" y="152"/>
                </a:cxn>
                <a:cxn ang="0">
                  <a:pos x="176" y="162"/>
                </a:cxn>
                <a:cxn ang="0">
                  <a:pos x="205" y="157"/>
                </a:cxn>
                <a:cxn ang="0">
                  <a:pos x="276" y="89"/>
                </a:cxn>
                <a:cxn ang="0">
                  <a:pos x="253" y="73"/>
                </a:cxn>
                <a:cxn ang="0">
                  <a:pos x="238" y="53"/>
                </a:cxn>
                <a:cxn ang="0">
                  <a:pos x="210" y="44"/>
                </a:cxn>
                <a:cxn ang="0">
                  <a:pos x="205" y="63"/>
                </a:cxn>
                <a:cxn ang="0">
                  <a:pos x="191" y="53"/>
                </a:cxn>
                <a:cxn ang="0">
                  <a:pos x="176" y="30"/>
                </a:cxn>
                <a:cxn ang="0">
                  <a:pos x="163" y="20"/>
                </a:cxn>
                <a:cxn ang="0">
                  <a:pos x="148" y="20"/>
                </a:cxn>
                <a:cxn ang="0">
                  <a:pos x="134" y="4"/>
                </a:cxn>
                <a:cxn ang="0">
                  <a:pos x="120" y="14"/>
                </a:cxn>
              </a:cxnLst>
              <a:rect l="0" t="0" r="r" b="b"/>
              <a:pathLst>
                <a:path w="277" h="172">
                  <a:moveTo>
                    <a:pt x="120" y="14"/>
                  </a:moveTo>
                  <a:lnTo>
                    <a:pt x="100" y="0"/>
                  </a:lnTo>
                  <a:lnTo>
                    <a:pt x="90" y="14"/>
                  </a:lnTo>
                  <a:lnTo>
                    <a:pt x="72" y="25"/>
                  </a:lnTo>
                  <a:lnTo>
                    <a:pt x="57" y="34"/>
                  </a:lnTo>
                  <a:lnTo>
                    <a:pt x="14" y="49"/>
                  </a:lnTo>
                  <a:lnTo>
                    <a:pt x="0" y="49"/>
                  </a:lnTo>
                  <a:lnTo>
                    <a:pt x="5" y="69"/>
                  </a:lnTo>
                  <a:lnTo>
                    <a:pt x="14" y="83"/>
                  </a:lnTo>
                  <a:lnTo>
                    <a:pt x="19" y="108"/>
                  </a:lnTo>
                  <a:lnTo>
                    <a:pt x="43" y="128"/>
                  </a:lnTo>
                  <a:lnTo>
                    <a:pt x="77" y="162"/>
                  </a:lnTo>
                  <a:lnTo>
                    <a:pt x="100" y="171"/>
                  </a:lnTo>
                  <a:lnTo>
                    <a:pt x="115" y="167"/>
                  </a:lnTo>
                  <a:lnTo>
                    <a:pt x="134" y="146"/>
                  </a:lnTo>
                  <a:lnTo>
                    <a:pt x="167" y="152"/>
                  </a:lnTo>
                  <a:lnTo>
                    <a:pt x="176" y="162"/>
                  </a:lnTo>
                  <a:lnTo>
                    <a:pt x="205" y="157"/>
                  </a:lnTo>
                  <a:lnTo>
                    <a:pt x="276" y="89"/>
                  </a:lnTo>
                  <a:lnTo>
                    <a:pt x="253" y="73"/>
                  </a:lnTo>
                  <a:lnTo>
                    <a:pt x="238" y="53"/>
                  </a:lnTo>
                  <a:lnTo>
                    <a:pt x="210" y="44"/>
                  </a:lnTo>
                  <a:lnTo>
                    <a:pt x="205" y="63"/>
                  </a:lnTo>
                  <a:lnTo>
                    <a:pt x="191" y="53"/>
                  </a:lnTo>
                  <a:lnTo>
                    <a:pt x="176" y="30"/>
                  </a:lnTo>
                  <a:lnTo>
                    <a:pt x="163" y="20"/>
                  </a:lnTo>
                  <a:lnTo>
                    <a:pt x="148" y="20"/>
                  </a:lnTo>
                  <a:lnTo>
                    <a:pt x="134" y="4"/>
                  </a:lnTo>
                  <a:lnTo>
                    <a:pt x="120" y="14"/>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94" name="Rectangle 931"/>
            <p:cNvSpPr>
              <a:spLocks noChangeAspect="1" noChangeArrowheads="1"/>
            </p:cNvSpPr>
            <p:nvPr/>
          </p:nvSpPr>
          <p:spPr bwMode="auto">
            <a:xfrm>
              <a:off x="1581" y="1215"/>
              <a:ext cx="3" cy="4"/>
            </a:xfrm>
            <a:prstGeom prst="rect">
              <a:avLst/>
            </a:prstGeom>
            <a:grpFill/>
            <a:ln w="6350">
              <a:solidFill>
                <a:schemeClr val="bg1"/>
              </a:solidFill>
              <a:miter lim="800000"/>
              <a:headEnd/>
              <a:tailEnd/>
            </a:ln>
            <a:effectLst/>
          </p:spPr>
          <p:txBody>
            <a:bodyPr wrap="none" anchor="ctr"/>
            <a:lstStyle/>
            <a:p>
              <a:pPr algn="ctr">
                <a:defRPr/>
              </a:pPr>
              <a:endParaRPr lang="en-US" sz="900" dirty="0">
                <a:latin typeface="Univers 45 Light" pitchFamily="2" charset="0"/>
              </a:endParaRPr>
            </a:p>
          </p:txBody>
        </p:sp>
        <p:sp>
          <p:nvSpPr>
            <p:cNvPr id="95" name="Rectangle 932"/>
            <p:cNvSpPr>
              <a:spLocks noChangeAspect="1" noChangeArrowheads="1"/>
            </p:cNvSpPr>
            <p:nvPr/>
          </p:nvSpPr>
          <p:spPr bwMode="auto">
            <a:xfrm>
              <a:off x="1581" y="1215"/>
              <a:ext cx="3" cy="4"/>
            </a:xfrm>
            <a:prstGeom prst="rect">
              <a:avLst/>
            </a:prstGeom>
            <a:grpFill/>
            <a:ln w="6350">
              <a:solidFill>
                <a:schemeClr val="bg1"/>
              </a:solidFill>
              <a:miter lim="800000"/>
              <a:headEnd/>
              <a:tailEnd/>
            </a:ln>
            <a:effectLst/>
          </p:spPr>
          <p:txBody>
            <a:bodyPr wrap="none" anchor="ctr"/>
            <a:lstStyle/>
            <a:p>
              <a:pPr algn="ctr">
                <a:defRPr/>
              </a:pPr>
              <a:endParaRPr lang="en-US" sz="900" dirty="0">
                <a:latin typeface="Univers 45 Light" pitchFamily="2" charset="0"/>
              </a:endParaRPr>
            </a:p>
          </p:txBody>
        </p:sp>
        <p:sp>
          <p:nvSpPr>
            <p:cNvPr id="96" name="Freeform 933"/>
            <p:cNvSpPr>
              <a:spLocks noChangeAspect="1"/>
            </p:cNvSpPr>
            <p:nvPr/>
          </p:nvSpPr>
          <p:spPr bwMode="auto">
            <a:xfrm>
              <a:off x="1245" y="1181"/>
              <a:ext cx="38" cy="34"/>
            </a:xfrm>
            <a:custGeom>
              <a:avLst/>
              <a:gdLst/>
              <a:ahLst/>
              <a:cxnLst>
                <a:cxn ang="0">
                  <a:pos x="27" y="0"/>
                </a:cxn>
                <a:cxn ang="0">
                  <a:pos x="0" y="25"/>
                </a:cxn>
                <a:cxn ang="0">
                  <a:pos x="4" y="39"/>
                </a:cxn>
                <a:cxn ang="0">
                  <a:pos x="13" y="58"/>
                </a:cxn>
                <a:cxn ang="0">
                  <a:pos x="27" y="50"/>
                </a:cxn>
                <a:cxn ang="0">
                  <a:pos x="43" y="50"/>
                </a:cxn>
                <a:cxn ang="0">
                  <a:pos x="57" y="53"/>
                </a:cxn>
                <a:cxn ang="0">
                  <a:pos x="57" y="78"/>
                </a:cxn>
                <a:cxn ang="0">
                  <a:pos x="57" y="83"/>
                </a:cxn>
                <a:cxn ang="0">
                  <a:pos x="81" y="74"/>
                </a:cxn>
                <a:cxn ang="0">
                  <a:pos x="86" y="34"/>
                </a:cxn>
                <a:cxn ang="0">
                  <a:pos x="81" y="15"/>
                </a:cxn>
                <a:cxn ang="0">
                  <a:pos x="27" y="0"/>
                </a:cxn>
              </a:cxnLst>
              <a:rect l="0" t="0" r="r" b="b"/>
              <a:pathLst>
                <a:path w="87" h="84">
                  <a:moveTo>
                    <a:pt x="27" y="0"/>
                  </a:moveTo>
                  <a:lnTo>
                    <a:pt x="0" y="25"/>
                  </a:lnTo>
                  <a:lnTo>
                    <a:pt x="4" y="39"/>
                  </a:lnTo>
                  <a:lnTo>
                    <a:pt x="13" y="58"/>
                  </a:lnTo>
                  <a:lnTo>
                    <a:pt x="27" y="50"/>
                  </a:lnTo>
                  <a:lnTo>
                    <a:pt x="43" y="50"/>
                  </a:lnTo>
                  <a:lnTo>
                    <a:pt x="57" y="53"/>
                  </a:lnTo>
                  <a:lnTo>
                    <a:pt x="57" y="78"/>
                  </a:lnTo>
                  <a:lnTo>
                    <a:pt x="57" y="83"/>
                  </a:lnTo>
                  <a:lnTo>
                    <a:pt x="81" y="74"/>
                  </a:lnTo>
                  <a:lnTo>
                    <a:pt x="86" y="34"/>
                  </a:lnTo>
                  <a:lnTo>
                    <a:pt x="81" y="15"/>
                  </a:lnTo>
                  <a:lnTo>
                    <a:pt x="27" y="0"/>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97" name="Freeform 934"/>
            <p:cNvSpPr>
              <a:spLocks noChangeAspect="1"/>
            </p:cNvSpPr>
            <p:nvPr/>
          </p:nvSpPr>
          <p:spPr bwMode="auto">
            <a:xfrm>
              <a:off x="1245" y="1181"/>
              <a:ext cx="38" cy="34"/>
            </a:xfrm>
            <a:custGeom>
              <a:avLst/>
              <a:gdLst/>
              <a:ahLst/>
              <a:cxnLst>
                <a:cxn ang="0">
                  <a:pos x="27" y="0"/>
                </a:cxn>
                <a:cxn ang="0">
                  <a:pos x="0" y="25"/>
                </a:cxn>
                <a:cxn ang="0">
                  <a:pos x="4" y="39"/>
                </a:cxn>
                <a:cxn ang="0">
                  <a:pos x="13" y="58"/>
                </a:cxn>
                <a:cxn ang="0">
                  <a:pos x="27" y="50"/>
                </a:cxn>
                <a:cxn ang="0">
                  <a:pos x="43" y="50"/>
                </a:cxn>
                <a:cxn ang="0">
                  <a:pos x="57" y="53"/>
                </a:cxn>
                <a:cxn ang="0">
                  <a:pos x="57" y="78"/>
                </a:cxn>
                <a:cxn ang="0">
                  <a:pos x="57" y="83"/>
                </a:cxn>
                <a:cxn ang="0">
                  <a:pos x="81" y="74"/>
                </a:cxn>
                <a:cxn ang="0">
                  <a:pos x="86" y="34"/>
                </a:cxn>
                <a:cxn ang="0">
                  <a:pos x="81" y="15"/>
                </a:cxn>
                <a:cxn ang="0">
                  <a:pos x="27" y="0"/>
                </a:cxn>
              </a:cxnLst>
              <a:rect l="0" t="0" r="r" b="b"/>
              <a:pathLst>
                <a:path w="87" h="84">
                  <a:moveTo>
                    <a:pt x="27" y="0"/>
                  </a:moveTo>
                  <a:lnTo>
                    <a:pt x="0" y="25"/>
                  </a:lnTo>
                  <a:lnTo>
                    <a:pt x="4" y="39"/>
                  </a:lnTo>
                  <a:lnTo>
                    <a:pt x="13" y="58"/>
                  </a:lnTo>
                  <a:lnTo>
                    <a:pt x="27" y="50"/>
                  </a:lnTo>
                  <a:lnTo>
                    <a:pt x="43" y="50"/>
                  </a:lnTo>
                  <a:lnTo>
                    <a:pt x="57" y="53"/>
                  </a:lnTo>
                  <a:lnTo>
                    <a:pt x="57" y="78"/>
                  </a:lnTo>
                  <a:lnTo>
                    <a:pt x="57" y="83"/>
                  </a:lnTo>
                  <a:lnTo>
                    <a:pt x="81" y="74"/>
                  </a:lnTo>
                  <a:lnTo>
                    <a:pt x="86" y="34"/>
                  </a:lnTo>
                  <a:lnTo>
                    <a:pt x="81" y="15"/>
                  </a:lnTo>
                  <a:lnTo>
                    <a:pt x="27"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98" name="Freeform 935"/>
            <p:cNvSpPr>
              <a:spLocks noChangeAspect="1"/>
            </p:cNvSpPr>
            <p:nvPr/>
          </p:nvSpPr>
          <p:spPr bwMode="auto">
            <a:xfrm>
              <a:off x="1284" y="1095"/>
              <a:ext cx="23" cy="18"/>
            </a:xfrm>
            <a:custGeom>
              <a:avLst/>
              <a:gdLst/>
              <a:ahLst/>
              <a:cxnLst>
                <a:cxn ang="0">
                  <a:pos x="0" y="44"/>
                </a:cxn>
                <a:cxn ang="0">
                  <a:pos x="38" y="30"/>
                </a:cxn>
                <a:cxn ang="0">
                  <a:pos x="52" y="0"/>
                </a:cxn>
                <a:cxn ang="0">
                  <a:pos x="19" y="10"/>
                </a:cxn>
                <a:cxn ang="0">
                  <a:pos x="14" y="35"/>
                </a:cxn>
                <a:cxn ang="0">
                  <a:pos x="0" y="44"/>
                </a:cxn>
              </a:cxnLst>
              <a:rect l="0" t="0" r="r" b="b"/>
              <a:pathLst>
                <a:path w="53" h="45">
                  <a:moveTo>
                    <a:pt x="0" y="44"/>
                  </a:moveTo>
                  <a:lnTo>
                    <a:pt x="38" y="30"/>
                  </a:lnTo>
                  <a:lnTo>
                    <a:pt x="52" y="0"/>
                  </a:lnTo>
                  <a:lnTo>
                    <a:pt x="19" y="10"/>
                  </a:lnTo>
                  <a:lnTo>
                    <a:pt x="14" y="35"/>
                  </a:lnTo>
                  <a:lnTo>
                    <a:pt x="0" y="44"/>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99" name="Freeform 936"/>
            <p:cNvSpPr>
              <a:spLocks noChangeAspect="1"/>
            </p:cNvSpPr>
            <p:nvPr/>
          </p:nvSpPr>
          <p:spPr bwMode="auto">
            <a:xfrm>
              <a:off x="1284" y="1095"/>
              <a:ext cx="23" cy="18"/>
            </a:xfrm>
            <a:custGeom>
              <a:avLst/>
              <a:gdLst/>
              <a:ahLst/>
              <a:cxnLst>
                <a:cxn ang="0">
                  <a:pos x="0" y="44"/>
                </a:cxn>
                <a:cxn ang="0">
                  <a:pos x="38" y="30"/>
                </a:cxn>
                <a:cxn ang="0">
                  <a:pos x="52" y="0"/>
                </a:cxn>
                <a:cxn ang="0">
                  <a:pos x="19" y="10"/>
                </a:cxn>
                <a:cxn ang="0">
                  <a:pos x="14" y="35"/>
                </a:cxn>
                <a:cxn ang="0">
                  <a:pos x="0" y="44"/>
                </a:cxn>
              </a:cxnLst>
              <a:rect l="0" t="0" r="r" b="b"/>
              <a:pathLst>
                <a:path w="53" h="45">
                  <a:moveTo>
                    <a:pt x="0" y="44"/>
                  </a:moveTo>
                  <a:lnTo>
                    <a:pt x="38" y="30"/>
                  </a:lnTo>
                  <a:lnTo>
                    <a:pt x="52" y="0"/>
                  </a:lnTo>
                  <a:lnTo>
                    <a:pt x="19" y="10"/>
                  </a:lnTo>
                  <a:lnTo>
                    <a:pt x="14" y="35"/>
                  </a:lnTo>
                  <a:lnTo>
                    <a:pt x="0" y="44"/>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0" name="Freeform 937"/>
            <p:cNvSpPr>
              <a:spLocks noChangeAspect="1"/>
            </p:cNvSpPr>
            <p:nvPr/>
          </p:nvSpPr>
          <p:spPr bwMode="auto">
            <a:xfrm>
              <a:off x="1516" y="1164"/>
              <a:ext cx="46" cy="73"/>
            </a:xfrm>
            <a:custGeom>
              <a:avLst/>
              <a:gdLst/>
              <a:ahLst/>
              <a:cxnLst>
                <a:cxn ang="0">
                  <a:pos x="12" y="181"/>
                </a:cxn>
                <a:cxn ang="0">
                  <a:pos x="27" y="181"/>
                </a:cxn>
                <a:cxn ang="0">
                  <a:pos x="46" y="181"/>
                </a:cxn>
                <a:cxn ang="0">
                  <a:pos x="76" y="107"/>
                </a:cxn>
                <a:cxn ang="0">
                  <a:pos x="105" y="96"/>
                </a:cxn>
                <a:cxn ang="0">
                  <a:pos x="105" y="74"/>
                </a:cxn>
                <a:cxn ang="0">
                  <a:pos x="78" y="74"/>
                </a:cxn>
                <a:cxn ang="0">
                  <a:pos x="85" y="48"/>
                </a:cxn>
                <a:cxn ang="0">
                  <a:pos x="93" y="22"/>
                </a:cxn>
                <a:cxn ang="0">
                  <a:pos x="93" y="0"/>
                </a:cxn>
                <a:cxn ang="0">
                  <a:pos x="71" y="3"/>
                </a:cxn>
                <a:cxn ang="0">
                  <a:pos x="56" y="22"/>
                </a:cxn>
                <a:cxn ang="0">
                  <a:pos x="27" y="26"/>
                </a:cxn>
                <a:cxn ang="0">
                  <a:pos x="7" y="44"/>
                </a:cxn>
                <a:cxn ang="0">
                  <a:pos x="5" y="66"/>
                </a:cxn>
                <a:cxn ang="0">
                  <a:pos x="0" y="100"/>
                </a:cxn>
                <a:cxn ang="0">
                  <a:pos x="0" y="129"/>
                </a:cxn>
                <a:cxn ang="0">
                  <a:pos x="17" y="152"/>
                </a:cxn>
                <a:cxn ang="0">
                  <a:pos x="12" y="181"/>
                </a:cxn>
              </a:cxnLst>
              <a:rect l="0" t="0" r="r" b="b"/>
              <a:pathLst>
                <a:path w="106" h="182">
                  <a:moveTo>
                    <a:pt x="12" y="181"/>
                  </a:moveTo>
                  <a:lnTo>
                    <a:pt x="27" y="181"/>
                  </a:lnTo>
                  <a:lnTo>
                    <a:pt x="46" y="181"/>
                  </a:lnTo>
                  <a:lnTo>
                    <a:pt x="76" y="107"/>
                  </a:lnTo>
                  <a:lnTo>
                    <a:pt x="105" y="96"/>
                  </a:lnTo>
                  <a:lnTo>
                    <a:pt x="105" y="74"/>
                  </a:lnTo>
                  <a:lnTo>
                    <a:pt x="78" y="74"/>
                  </a:lnTo>
                  <a:lnTo>
                    <a:pt x="85" y="48"/>
                  </a:lnTo>
                  <a:lnTo>
                    <a:pt x="93" y="22"/>
                  </a:lnTo>
                  <a:lnTo>
                    <a:pt x="93" y="0"/>
                  </a:lnTo>
                  <a:lnTo>
                    <a:pt x="71" y="3"/>
                  </a:lnTo>
                  <a:lnTo>
                    <a:pt x="56" y="22"/>
                  </a:lnTo>
                  <a:lnTo>
                    <a:pt x="27" y="26"/>
                  </a:lnTo>
                  <a:lnTo>
                    <a:pt x="7" y="44"/>
                  </a:lnTo>
                  <a:lnTo>
                    <a:pt x="5" y="66"/>
                  </a:lnTo>
                  <a:lnTo>
                    <a:pt x="0" y="100"/>
                  </a:lnTo>
                  <a:lnTo>
                    <a:pt x="0" y="129"/>
                  </a:lnTo>
                  <a:lnTo>
                    <a:pt x="17" y="152"/>
                  </a:lnTo>
                  <a:lnTo>
                    <a:pt x="12" y="181"/>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101" name="Freeform 938"/>
            <p:cNvSpPr>
              <a:spLocks noChangeAspect="1"/>
            </p:cNvSpPr>
            <p:nvPr/>
          </p:nvSpPr>
          <p:spPr bwMode="auto">
            <a:xfrm>
              <a:off x="1515" y="1164"/>
              <a:ext cx="46" cy="73"/>
            </a:xfrm>
            <a:custGeom>
              <a:avLst/>
              <a:gdLst/>
              <a:ahLst/>
              <a:cxnLst>
                <a:cxn ang="0">
                  <a:pos x="14" y="182"/>
                </a:cxn>
                <a:cxn ang="0">
                  <a:pos x="27" y="182"/>
                </a:cxn>
                <a:cxn ang="0">
                  <a:pos x="48" y="182"/>
                </a:cxn>
                <a:cxn ang="0">
                  <a:pos x="76" y="108"/>
                </a:cxn>
                <a:cxn ang="0">
                  <a:pos x="105" y="97"/>
                </a:cxn>
                <a:cxn ang="0">
                  <a:pos x="105" y="74"/>
                </a:cxn>
                <a:cxn ang="0">
                  <a:pos x="80" y="74"/>
                </a:cxn>
                <a:cxn ang="0">
                  <a:pos x="86" y="49"/>
                </a:cxn>
                <a:cxn ang="0">
                  <a:pos x="94" y="24"/>
                </a:cxn>
                <a:cxn ang="0">
                  <a:pos x="94" y="0"/>
                </a:cxn>
                <a:cxn ang="0">
                  <a:pos x="72" y="4"/>
                </a:cxn>
                <a:cxn ang="0">
                  <a:pos x="57" y="24"/>
                </a:cxn>
                <a:cxn ang="0">
                  <a:pos x="27" y="28"/>
                </a:cxn>
                <a:cxn ang="0">
                  <a:pos x="9" y="44"/>
                </a:cxn>
                <a:cxn ang="0">
                  <a:pos x="5" y="69"/>
                </a:cxn>
                <a:cxn ang="0">
                  <a:pos x="0" y="102"/>
                </a:cxn>
                <a:cxn ang="0">
                  <a:pos x="0" y="132"/>
                </a:cxn>
                <a:cxn ang="0">
                  <a:pos x="19" y="152"/>
                </a:cxn>
                <a:cxn ang="0">
                  <a:pos x="14" y="182"/>
                </a:cxn>
              </a:cxnLst>
              <a:rect l="0" t="0" r="r" b="b"/>
              <a:pathLst>
                <a:path w="106" h="183">
                  <a:moveTo>
                    <a:pt x="14" y="182"/>
                  </a:moveTo>
                  <a:lnTo>
                    <a:pt x="27" y="182"/>
                  </a:lnTo>
                  <a:lnTo>
                    <a:pt x="48" y="182"/>
                  </a:lnTo>
                  <a:lnTo>
                    <a:pt x="76" y="108"/>
                  </a:lnTo>
                  <a:lnTo>
                    <a:pt x="105" y="97"/>
                  </a:lnTo>
                  <a:lnTo>
                    <a:pt x="105" y="74"/>
                  </a:lnTo>
                  <a:lnTo>
                    <a:pt x="80" y="74"/>
                  </a:lnTo>
                  <a:lnTo>
                    <a:pt x="86" y="49"/>
                  </a:lnTo>
                  <a:lnTo>
                    <a:pt x="94" y="24"/>
                  </a:lnTo>
                  <a:lnTo>
                    <a:pt x="94" y="0"/>
                  </a:lnTo>
                  <a:lnTo>
                    <a:pt x="72" y="4"/>
                  </a:lnTo>
                  <a:lnTo>
                    <a:pt x="57" y="24"/>
                  </a:lnTo>
                  <a:lnTo>
                    <a:pt x="27" y="28"/>
                  </a:lnTo>
                  <a:lnTo>
                    <a:pt x="9" y="44"/>
                  </a:lnTo>
                  <a:lnTo>
                    <a:pt x="5" y="69"/>
                  </a:lnTo>
                  <a:lnTo>
                    <a:pt x="0" y="102"/>
                  </a:lnTo>
                  <a:lnTo>
                    <a:pt x="0" y="132"/>
                  </a:lnTo>
                  <a:lnTo>
                    <a:pt x="19" y="152"/>
                  </a:lnTo>
                  <a:lnTo>
                    <a:pt x="14" y="182"/>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2" name="Freeform 939"/>
            <p:cNvSpPr>
              <a:spLocks noChangeAspect="1"/>
            </p:cNvSpPr>
            <p:nvPr/>
          </p:nvSpPr>
          <p:spPr bwMode="auto">
            <a:xfrm>
              <a:off x="1544" y="1221"/>
              <a:ext cx="13" cy="14"/>
            </a:xfrm>
            <a:custGeom>
              <a:avLst/>
              <a:gdLst/>
              <a:ahLst/>
              <a:cxnLst>
                <a:cxn ang="0">
                  <a:pos x="0" y="4"/>
                </a:cxn>
                <a:cxn ang="0">
                  <a:pos x="5" y="34"/>
                </a:cxn>
                <a:cxn ang="0">
                  <a:pos x="28" y="34"/>
                </a:cxn>
                <a:cxn ang="0">
                  <a:pos x="28" y="9"/>
                </a:cxn>
                <a:cxn ang="0">
                  <a:pos x="19" y="0"/>
                </a:cxn>
                <a:cxn ang="0">
                  <a:pos x="0" y="4"/>
                </a:cxn>
              </a:cxnLst>
              <a:rect l="0" t="0" r="r" b="b"/>
              <a:pathLst>
                <a:path w="29" h="35">
                  <a:moveTo>
                    <a:pt x="0" y="4"/>
                  </a:moveTo>
                  <a:lnTo>
                    <a:pt x="5" y="34"/>
                  </a:lnTo>
                  <a:lnTo>
                    <a:pt x="28" y="34"/>
                  </a:lnTo>
                  <a:lnTo>
                    <a:pt x="28" y="9"/>
                  </a:lnTo>
                  <a:lnTo>
                    <a:pt x="19" y="0"/>
                  </a:lnTo>
                  <a:lnTo>
                    <a:pt x="0" y="4"/>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3" name="Freeform 940"/>
            <p:cNvSpPr>
              <a:spLocks noChangeAspect="1"/>
            </p:cNvSpPr>
            <p:nvPr/>
          </p:nvSpPr>
          <p:spPr bwMode="auto">
            <a:xfrm>
              <a:off x="1562" y="1207"/>
              <a:ext cx="25" cy="27"/>
            </a:xfrm>
            <a:custGeom>
              <a:avLst/>
              <a:gdLst/>
              <a:ahLst/>
              <a:cxnLst>
                <a:cxn ang="0">
                  <a:pos x="0" y="25"/>
                </a:cxn>
                <a:cxn ang="0">
                  <a:pos x="5" y="59"/>
                </a:cxn>
                <a:cxn ang="0">
                  <a:pos x="30" y="64"/>
                </a:cxn>
                <a:cxn ang="0">
                  <a:pos x="53" y="55"/>
                </a:cxn>
                <a:cxn ang="0">
                  <a:pos x="44" y="45"/>
                </a:cxn>
                <a:cxn ang="0">
                  <a:pos x="58" y="25"/>
                </a:cxn>
                <a:cxn ang="0">
                  <a:pos x="53" y="0"/>
                </a:cxn>
                <a:cxn ang="0">
                  <a:pos x="0" y="25"/>
                </a:cxn>
              </a:cxnLst>
              <a:rect l="0" t="0" r="r" b="b"/>
              <a:pathLst>
                <a:path w="59" h="65">
                  <a:moveTo>
                    <a:pt x="0" y="25"/>
                  </a:moveTo>
                  <a:lnTo>
                    <a:pt x="5" y="59"/>
                  </a:lnTo>
                  <a:lnTo>
                    <a:pt x="30" y="64"/>
                  </a:lnTo>
                  <a:lnTo>
                    <a:pt x="53" y="55"/>
                  </a:lnTo>
                  <a:lnTo>
                    <a:pt x="44" y="45"/>
                  </a:lnTo>
                  <a:lnTo>
                    <a:pt x="58" y="25"/>
                  </a:lnTo>
                  <a:lnTo>
                    <a:pt x="53" y="0"/>
                  </a:lnTo>
                  <a:lnTo>
                    <a:pt x="0" y="25"/>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4" name="Freeform 941"/>
            <p:cNvSpPr>
              <a:spLocks noChangeAspect="1"/>
            </p:cNvSpPr>
            <p:nvPr/>
          </p:nvSpPr>
          <p:spPr bwMode="auto">
            <a:xfrm>
              <a:off x="1561" y="1239"/>
              <a:ext cx="18" cy="10"/>
            </a:xfrm>
            <a:custGeom>
              <a:avLst/>
              <a:gdLst/>
              <a:ahLst/>
              <a:cxnLst>
                <a:cxn ang="0">
                  <a:pos x="0" y="4"/>
                </a:cxn>
                <a:cxn ang="0">
                  <a:pos x="10" y="24"/>
                </a:cxn>
                <a:cxn ang="0">
                  <a:pos x="28" y="19"/>
                </a:cxn>
                <a:cxn ang="0">
                  <a:pos x="42" y="9"/>
                </a:cxn>
                <a:cxn ang="0">
                  <a:pos x="24" y="0"/>
                </a:cxn>
                <a:cxn ang="0">
                  <a:pos x="0" y="4"/>
                </a:cxn>
              </a:cxnLst>
              <a:rect l="0" t="0" r="r" b="b"/>
              <a:pathLst>
                <a:path w="43" h="25">
                  <a:moveTo>
                    <a:pt x="0" y="4"/>
                  </a:moveTo>
                  <a:lnTo>
                    <a:pt x="10" y="24"/>
                  </a:lnTo>
                  <a:lnTo>
                    <a:pt x="28" y="19"/>
                  </a:lnTo>
                  <a:lnTo>
                    <a:pt x="42" y="9"/>
                  </a:lnTo>
                  <a:lnTo>
                    <a:pt x="24" y="0"/>
                  </a:lnTo>
                  <a:lnTo>
                    <a:pt x="0" y="4"/>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5" name="Freeform 942"/>
            <p:cNvSpPr>
              <a:spLocks noChangeAspect="1"/>
            </p:cNvSpPr>
            <p:nvPr/>
          </p:nvSpPr>
          <p:spPr bwMode="auto">
            <a:xfrm>
              <a:off x="1298" y="1212"/>
              <a:ext cx="8" cy="6"/>
            </a:xfrm>
            <a:custGeom>
              <a:avLst/>
              <a:gdLst/>
              <a:ahLst/>
              <a:cxnLst>
                <a:cxn ang="0">
                  <a:pos x="10" y="0"/>
                </a:cxn>
                <a:cxn ang="0">
                  <a:pos x="18" y="1"/>
                </a:cxn>
                <a:cxn ang="0">
                  <a:pos x="19" y="6"/>
                </a:cxn>
                <a:cxn ang="0">
                  <a:pos x="10" y="12"/>
                </a:cxn>
                <a:cxn ang="0">
                  <a:pos x="1" y="14"/>
                </a:cxn>
                <a:cxn ang="0">
                  <a:pos x="0" y="8"/>
                </a:cxn>
                <a:cxn ang="0">
                  <a:pos x="10" y="0"/>
                </a:cxn>
              </a:cxnLst>
              <a:rect l="0" t="0" r="r" b="b"/>
              <a:pathLst>
                <a:path w="20" h="15">
                  <a:moveTo>
                    <a:pt x="10" y="0"/>
                  </a:moveTo>
                  <a:lnTo>
                    <a:pt x="18" y="1"/>
                  </a:lnTo>
                  <a:lnTo>
                    <a:pt x="19" y="6"/>
                  </a:lnTo>
                  <a:lnTo>
                    <a:pt x="10" y="12"/>
                  </a:lnTo>
                  <a:lnTo>
                    <a:pt x="1" y="14"/>
                  </a:lnTo>
                  <a:lnTo>
                    <a:pt x="0" y="8"/>
                  </a:lnTo>
                  <a:lnTo>
                    <a:pt x="10"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6" name="Freeform 943"/>
            <p:cNvSpPr>
              <a:spLocks noChangeAspect="1"/>
            </p:cNvSpPr>
            <p:nvPr/>
          </p:nvSpPr>
          <p:spPr bwMode="auto">
            <a:xfrm>
              <a:off x="1281" y="1154"/>
              <a:ext cx="9" cy="5"/>
            </a:xfrm>
            <a:custGeom>
              <a:avLst/>
              <a:gdLst/>
              <a:ahLst/>
              <a:cxnLst>
                <a:cxn ang="0">
                  <a:pos x="15" y="0"/>
                </a:cxn>
                <a:cxn ang="0">
                  <a:pos x="18" y="6"/>
                </a:cxn>
                <a:cxn ang="0">
                  <a:pos x="9" y="12"/>
                </a:cxn>
                <a:cxn ang="0">
                  <a:pos x="1" y="14"/>
                </a:cxn>
                <a:cxn ang="0">
                  <a:pos x="0" y="8"/>
                </a:cxn>
                <a:cxn ang="0">
                  <a:pos x="3" y="2"/>
                </a:cxn>
                <a:cxn ang="0">
                  <a:pos x="15" y="0"/>
                </a:cxn>
              </a:cxnLst>
              <a:rect l="0" t="0" r="r" b="b"/>
              <a:pathLst>
                <a:path w="19" h="15">
                  <a:moveTo>
                    <a:pt x="15" y="0"/>
                  </a:moveTo>
                  <a:lnTo>
                    <a:pt x="18" y="6"/>
                  </a:lnTo>
                  <a:lnTo>
                    <a:pt x="9" y="12"/>
                  </a:lnTo>
                  <a:lnTo>
                    <a:pt x="1" y="14"/>
                  </a:lnTo>
                  <a:lnTo>
                    <a:pt x="0" y="8"/>
                  </a:lnTo>
                  <a:lnTo>
                    <a:pt x="3" y="2"/>
                  </a:lnTo>
                  <a:lnTo>
                    <a:pt x="15"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7" name="Freeform 944"/>
            <p:cNvSpPr>
              <a:spLocks noChangeAspect="1"/>
            </p:cNvSpPr>
            <p:nvPr/>
          </p:nvSpPr>
          <p:spPr bwMode="auto">
            <a:xfrm>
              <a:off x="1315" y="1654"/>
              <a:ext cx="7" cy="7"/>
            </a:xfrm>
            <a:custGeom>
              <a:avLst/>
              <a:gdLst/>
              <a:ahLst/>
              <a:cxnLst>
                <a:cxn ang="0">
                  <a:pos x="17" y="0"/>
                </a:cxn>
                <a:cxn ang="0">
                  <a:pos x="9" y="0"/>
                </a:cxn>
                <a:cxn ang="0">
                  <a:pos x="0" y="8"/>
                </a:cxn>
                <a:cxn ang="0">
                  <a:pos x="5" y="14"/>
                </a:cxn>
                <a:cxn ang="0">
                  <a:pos x="13" y="14"/>
                </a:cxn>
                <a:cxn ang="0">
                  <a:pos x="17" y="0"/>
                </a:cxn>
              </a:cxnLst>
              <a:rect l="0" t="0" r="r" b="b"/>
              <a:pathLst>
                <a:path w="18" h="15">
                  <a:moveTo>
                    <a:pt x="17" y="0"/>
                  </a:moveTo>
                  <a:lnTo>
                    <a:pt x="9" y="0"/>
                  </a:lnTo>
                  <a:lnTo>
                    <a:pt x="0" y="8"/>
                  </a:lnTo>
                  <a:lnTo>
                    <a:pt x="5" y="14"/>
                  </a:lnTo>
                  <a:lnTo>
                    <a:pt x="13" y="14"/>
                  </a:lnTo>
                  <a:lnTo>
                    <a:pt x="17"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8" name="Freeform 945"/>
            <p:cNvSpPr>
              <a:spLocks noChangeAspect="1"/>
            </p:cNvSpPr>
            <p:nvPr/>
          </p:nvSpPr>
          <p:spPr bwMode="auto">
            <a:xfrm>
              <a:off x="1372" y="1633"/>
              <a:ext cx="7" cy="6"/>
            </a:xfrm>
            <a:custGeom>
              <a:avLst/>
              <a:gdLst/>
              <a:ahLst/>
              <a:cxnLst>
                <a:cxn ang="0">
                  <a:pos x="9" y="0"/>
                </a:cxn>
                <a:cxn ang="0">
                  <a:pos x="0" y="3"/>
                </a:cxn>
                <a:cxn ang="0">
                  <a:pos x="8" y="9"/>
                </a:cxn>
                <a:cxn ang="0">
                  <a:pos x="14" y="15"/>
                </a:cxn>
                <a:cxn ang="0">
                  <a:pos x="9" y="0"/>
                </a:cxn>
              </a:cxnLst>
              <a:rect l="0" t="0" r="r" b="b"/>
              <a:pathLst>
                <a:path w="15" h="16">
                  <a:moveTo>
                    <a:pt x="9" y="0"/>
                  </a:moveTo>
                  <a:lnTo>
                    <a:pt x="0" y="3"/>
                  </a:lnTo>
                  <a:lnTo>
                    <a:pt x="8" y="9"/>
                  </a:lnTo>
                  <a:lnTo>
                    <a:pt x="14" y="15"/>
                  </a:lnTo>
                  <a:lnTo>
                    <a:pt x="9"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09" name="Freeform 946"/>
            <p:cNvSpPr>
              <a:spLocks noChangeAspect="1"/>
            </p:cNvSpPr>
            <p:nvPr/>
          </p:nvSpPr>
          <p:spPr bwMode="auto">
            <a:xfrm>
              <a:off x="1760" y="1698"/>
              <a:ext cx="6" cy="6"/>
            </a:xfrm>
            <a:custGeom>
              <a:avLst/>
              <a:gdLst/>
              <a:ahLst/>
              <a:cxnLst>
                <a:cxn ang="0">
                  <a:pos x="9" y="0"/>
                </a:cxn>
                <a:cxn ang="0">
                  <a:pos x="14" y="3"/>
                </a:cxn>
                <a:cxn ang="0">
                  <a:pos x="13" y="8"/>
                </a:cxn>
                <a:cxn ang="0">
                  <a:pos x="14" y="13"/>
                </a:cxn>
                <a:cxn ang="0">
                  <a:pos x="9" y="14"/>
                </a:cxn>
                <a:cxn ang="0">
                  <a:pos x="4" y="13"/>
                </a:cxn>
                <a:cxn ang="0">
                  <a:pos x="0" y="7"/>
                </a:cxn>
                <a:cxn ang="0">
                  <a:pos x="9" y="0"/>
                </a:cxn>
              </a:cxnLst>
              <a:rect l="0" t="0" r="r" b="b"/>
              <a:pathLst>
                <a:path w="15" h="15">
                  <a:moveTo>
                    <a:pt x="9" y="0"/>
                  </a:moveTo>
                  <a:lnTo>
                    <a:pt x="14" y="3"/>
                  </a:lnTo>
                  <a:lnTo>
                    <a:pt x="13" y="8"/>
                  </a:lnTo>
                  <a:lnTo>
                    <a:pt x="14" y="13"/>
                  </a:lnTo>
                  <a:lnTo>
                    <a:pt x="9" y="14"/>
                  </a:lnTo>
                  <a:lnTo>
                    <a:pt x="4" y="13"/>
                  </a:lnTo>
                  <a:lnTo>
                    <a:pt x="0" y="7"/>
                  </a:lnTo>
                  <a:lnTo>
                    <a:pt x="9"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0" name="Freeform 947"/>
            <p:cNvSpPr>
              <a:spLocks noChangeAspect="1"/>
            </p:cNvSpPr>
            <p:nvPr/>
          </p:nvSpPr>
          <p:spPr bwMode="auto">
            <a:xfrm>
              <a:off x="1924" y="1744"/>
              <a:ext cx="9" cy="6"/>
            </a:xfrm>
            <a:custGeom>
              <a:avLst/>
              <a:gdLst/>
              <a:ahLst/>
              <a:cxnLst>
                <a:cxn ang="0">
                  <a:pos x="20" y="2"/>
                </a:cxn>
                <a:cxn ang="0">
                  <a:pos x="10" y="14"/>
                </a:cxn>
                <a:cxn ang="0">
                  <a:pos x="4" y="14"/>
                </a:cxn>
                <a:cxn ang="0">
                  <a:pos x="0" y="10"/>
                </a:cxn>
                <a:cxn ang="0">
                  <a:pos x="3" y="0"/>
                </a:cxn>
                <a:cxn ang="0">
                  <a:pos x="13" y="0"/>
                </a:cxn>
                <a:cxn ang="0">
                  <a:pos x="20" y="2"/>
                </a:cxn>
              </a:cxnLst>
              <a:rect l="0" t="0" r="r" b="b"/>
              <a:pathLst>
                <a:path w="21" h="15">
                  <a:moveTo>
                    <a:pt x="20" y="2"/>
                  </a:moveTo>
                  <a:lnTo>
                    <a:pt x="10" y="14"/>
                  </a:lnTo>
                  <a:lnTo>
                    <a:pt x="4" y="14"/>
                  </a:lnTo>
                  <a:lnTo>
                    <a:pt x="0" y="10"/>
                  </a:lnTo>
                  <a:lnTo>
                    <a:pt x="3" y="0"/>
                  </a:lnTo>
                  <a:lnTo>
                    <a:pt x="13" y="0"/>
                  </a:lnTo>
                  <a:lnTo>
                    <a:pt x="20" y="2"/>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1" name="Freeform 948"/>
            <p:cNvSpPr>
              <a:spLocks noChangeAspect="1"/>
            </p:cNvSpPr>
            <p:nvPr/>
          </p:nvSpPr>
          <p:spPr bwMode="auto">
            <a:xfrm>
              <a:off x="1920" y="1755"/>
              <a:ext cx="10" cy="8"/>
            </a:xfrm>
            <a:custGeom>
              <a:avLst/>
              <a:gdLst/>
              <a:ahLst/>
              <a:cxnLst>
                <a:cxn ang="0">
                  <a:pos x="21" y="0"/>
                </a:cxn>
                <a:cxn ang="0">
                  <a:pos x="21" y="6"/>
                </a:cxn>
                <a:cxn ang="0">
                  <a:pos x="8" y="15"/>
                </a:cxn>
                <a:cxn ang="0">
                  <a:pos x="2" y="17"/>
                </a:cxn>
                <a:cxn ang="0">
                  <a:pos x="0" y="17"/>
                </a:cxn>
                <a:cxn ang="0">
                  <a:pos x="1" y="10"/>
                </a:cxn>
                <a:cxn ang="0">
                  <a:pos x="11" y="3"/>
                </a:cxn>
                <a:cxn ang="0">
                  <a:pos x="21" y="0"/>
                </a:cxn>
              </a:cxnLst>
              <a:rect l="0" t="0" r="r" b="b"/>
              <a:pathLst>
                <a:path w="22" h="18">
                  <a:moveTo>
                    <a:pt x="21" y="0"/>
                  </a:moveTo>
                  <a:lnTo>
                    <a:pt x="21" y="6"/>
                  </a:lnTo>
                  <a:lnTo>
                    <a:pt x="8" y="15"/>
                  </a:lnTo>
                  <a:lnTo>
                    <a:pt x="2" y="17"/>
                  </a:lnTo>
                  <a:lnTo>
                    <a:pt x="0" y="17"/>
                  </a:lnTo>
                  <a:lnTo>
                    <a:pt x="1" y="10"/>
                  </a:lnTo>
                  <a:lnTo>
                    <a:pt x="11" y="3"/>
                  </a:lnTo>
                  <a:lnTo>
                    <a:pt x="21"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2" name="Freeform 949"/>
            <p:cNvSpPr>
              <a:spLocks noChangeAspect="1"/>
            </p:cNvSpPr>
            <p:nvPr/>
          </p:nvSpPr>
          <p:spPr bwMode="auto">
            <a:xfrm>
              <a:off x="1856" y="1650"/>
              <a:ext cx="8" cy="6"/>
            </a:xfrm>
            <a:custGeom>
              <a:avLst/>
              <a:gdLst/>
              <a:ahLst/>
              <a:cxnLst>
                <a:cxn ang="0">
                  <a:pos x="15" y="0"/>
                </a:cxn>
                <a:cxn ang="0">
                  <a:pos x="5" y="0"/>
                </a:cxn>
                <a:cxn ang="0">
                  <a:pos x="1" y="3"/>
                </a:cxn>
                <a:cxn ang="0">
                  <a:pos x="0" y="7"/>
                </a:cxn>
                <a:cxn ang="0">
                  <a:pos x="0" y="14"/>
                </a:cxn>
                <a:cxn ang="0">
                  <a:pos x="4" y="15"/>
                </a:cxn>
                <a:cxn ang="0">
                  <a:pos x="13" y="9"/>
                </a:cxn>
                <a:cxn ang="0">
                  <a:pos x="15" y="0"/>
                </a:cxn>
              </a:cxnLst>
              <a:rect l="0" t="0" r="r" b="b"/>
              <a:pathLst>
                <a:path w="16" h="16">
                  <a:moveTo>
                    <a:pt x="15" y="0"/>
                  </a:moveTo>
                  <a:lnTo>
                    <a:pt x="5" y="0"/>
                  </a:lnTo>
                  <a:lnTo>
                    <a:pt x="1" y="3"/>
                  </a:lnTo>
                  <a:lnTo>
                    <a:pt x="0" y="7"/>
                  </a:lnTo>
                  <a:lnTo>
                    <a:pt x="0" y="14"/>
                  </a:lnTo>
                  <a:lnTo>
                    <a:pt x="4" y="15"/>
                  </a:lnTo>
                  <a:lnTo>
                    <a:pt x="13" y="9"/>
                  </a:lnTo>
                  <a:lnTo>
                    <a:pt x="15"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3" name="Freeform 950"/>
            <p:cNvSpPr>
              <a:spLocks noChangeAspect="1"/>
            </p:cNvSpPr>
            <p:nvPr/>
          </p:nvSpPr>
          <p:spPr bwMode="auto">
            <a:xfrm>
              <a:off x="1869" y="1659"/>
              <a:ext cx="11" cy="8"/>
            </a:xfrm>
            <a:custGeom>
              <a:avLst/>
              <a:gdLst/>
              <a:ahLst/>
              <a:cxnLst>
                <a:cxn ang="0">
                  <a:pos x="13" y="0"/>
                </a:cxn>
                <a:cxn ang="0">
                  <a:pos x="25" y="12"/>
                </a:cxn>
                <a:cxn ang="0">
                  <a:pos x="23" y="16"/>
                </a:cxn>
                <a:cxn ang="0">
                  <a:pos x="17" y="18"/>
                </a:cxn>
                <a:cxn ang="0">
                  <a:pos x="15" y="13"/>
                </a:cxn>
                <a:cxn ang="0">
                  <a:pos x="13" y="12"/>
                </a:cxn>
                <a:cxn ang="0">
                  <a:pos x="10" y="13"/>
                </a:cxn>
                <a:cxn ang="0">
                  <a:pos x="5" y="11"/>
                </a:cxn>
                <a:cxn ang="0">
                  <a:pos x="3" y="8"/>
                </a:cxn>
                <a:cxn ang="0">
                  <a:pos x="6" y="6"/>
                </a:cxn>
                <a:cxn ang="0">
                  <a:pos x="0" y="9"/>
                </a:cxn>
                <a:cxn ang="0">
                  <a:pos x="0" y="6"/>
                </a:cxn>
                <a:cxn ang="0">
                  <a:pos x="7" y="3"/>
                </a:cxn>
                <a:cxn ang="0">
                  <a:pos x="13" y="0"/>
                </a:cxn>
              </a:cxnLst>
              <a:rect l="0" t="0" r="r" b="b"/>
              <a:pathLst>
                <a:path w="26" h="19">
                  <a:moveTo>
                    <a:pt x="13" y="0"/>
                  </a:moveTo>
                  <a:lnTo>
                    <a:pt x="25" y="12"/>
                  </a:lnTo>
                  <a:lnTo>
                    <a:pt x="23" y="16"/>
                  </a:lnTo>
                  <a:lnTo>
                    <a:pt x="17" y="18"/>
                  </a:lnTo>
                  <a:lnTo>
                    <a:pt x="15" y="13"/>
                  </a:lnTo>
                  <a:lnTo>
                    <a:pt x="13" y="12"/>
                  </a:lnTo>
                  <a:lnTo>
                    <a:pt x="10" y="13"/>
                  </a:lnTo>
                  <a:lnTo>
                    <a:pt x="5" y="11"/>
                  </a:lnTo>
                  <a:lnTo>
                    <a:pt x="3" y="8"/>
                  </a:lnTo>
                  <a:lnTo>
                    <a:pt x="6" y="6"/>
                  </a:lnTo>
                  <a:lnTo>
                    <a:pt x="0" y="9"/>
                  </a:lnTo>
                  <a:lnTo>
                    <a:pt x="0" y="6"/>
                  </a:lnTo>
                  <a:lnTo>
                    <a:pt x="7" y="3"/>
                  </a:lnTo>
                  <a:lnTo>
                    <a:pt x="13"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4" name="Freeform 951"/>
            <p:cNvSpPr>
              <a:spLocks noChangeAspect="1"/>
            </p:cNvSpPr>
            <p:nvPr/>
          </p:nvSpPr>
          <p:spPr bwMode="auto">
            <a:xfrm>
              <a:off x="1624" y="1224"/>
              <a:ext cx="7" cy="10"/>
            </a:xfrm>
            <a:custGeom>
              <a:avLst/>
              <a:gdLst/>
              <a:ahLst/>
              <a:cxnLst>
                <a:cxn ang="0">
                  <a:pos x="5" y="0"/>
                </a:cxn>
                <a:cxn ang="0">
                  <a:pos x="0" y="3"/>
                </a:cxn>
                <a:cxn ang="0">
                  <a:pos x="0" y="14"/>
                </a:cxn>
                <a:cxn ang="0">
                  <a:pos x="9" y="21"/>
                </a:cxn>
                <a:cxn ang="0">
                  <a:pos x="15" y="11"/>
                </a:cxn>
                <a:cxn ang="0">
                  <a:pos x="5" y="0"/>
                </a:cxn>
              </a:cxnLst>
              <a:rect l="0" t="0" r="r" b="b"/>
              <a:pathLst>
                <a:path w="16" h="22">
                  <a:moveTo>
                    <a:pt x="5" y="0"/>
                  </a:moveTo>
                  <a:lnTo>
                    <a:pt x="0" y="3"/>
                  </a:lnTo>
                  <a:lnTo>
                    <a:pt x="0" y="14"/>
                  </a:lnTo>
                  <a:lnTo>
                    <a:pt x="9" y="21"/>
                  </a:lnTo>
                  <a:lnTo>
                    <a:pt x="15" y="11"/>
                  </a:lnTo>
                  <a:lnTo>
                    <a:pt x="5"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5" name="Freeform 952"/>
            <p:cNvSpPr>
              <a:spLocks noChangeAspect="1"/>
            </p:cNvSpPr>
            <p:nvPr/>
          </p:nvSpPr>
          <p:spPr bwMode="auto">
            <a:xfrm>
              <a:off x="1607" y="1244"/>
              <a:ext cx="9" cy="9"/>
            </a:xfrm>
            <a:custGeom>
              <a:avLst/>
              <a:gdLst/>
              <a:ahLst/>
              <a:cxnLst>
                <a:cxn ang="0">
                  <a:pos x="1" y="0"/>
                </a:cxn>
                <a:cxn ang="0">
                  <a:pos x="0" y="2"/>
                </a:cxn>
                <a:cxn ang="0">
                  <a:pos x="1" y="12"/>
                </a:cxn>
                <a:cxn ang="0">
                  <a:pos x="12" y="19"/>
                </a:cxn>
                <a:cxn ang="0">
                  <a:pos x="20" y="9"/>
                </a:cxn>
                <a:cxn ang="0">
                  <a:pos x="1" y="0"/>
                </a:cxn>
              </a:cxnLst>
              <a:rect l="0" t="0" r="r" b="b"/>
              <a:pathLst>
                <a:path w="21" h="20">
                  <a:moveTo>
                    <a:pt x="1" y="0"/>
                  </a:moveTo>
                  <a:lnTo>
                    <a:pt x="0" y="2"/>
                  </a:lnTo>
                  <a:lnTo>
                    <a:pt x="1" y="12"/>
                  </a:lnTo>
                  <a:lnTo>
                    <a:pt x="12" y="19"/>
                  </a:lnTo>
                  <a:lnTo>
                    <a:pt x="20" y="9"/>
                  </a:lnTo>
                  <a:lnTo>
                    <a:pt x="1"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6" name="Freeform 953"/>
            <p:cNvSpPr>
              <a:spLocks noChangeAspect="1"/>
            </p:cNvSpPr>
            <p:nvPr/>
          </p:nvSpPr>
          <p:spPr bwMode="auto">
            <a:xfrm>
              <a:off x="1698" y="1087"/>
              <a:ext cx="10" cy="9"/>
            </a:xfrm>
            <a:custGeom>
              <a:avLst/>
              <a:gdLst/>
              <a:ahLst/>
              <a:cxnLst>
                <a:cxn ang="0">
                  <a:pos x="18" y="0"/>
                </a:cxn>
                <a:cxn ang="0">
                  <a:pos x="11" y="4"/>
                </a:cxn>
                <a:cxn ang="0">
                  <a:pos x="0" y="13"/>
                </a:cxn>
                <a:cxn ang="0">
                  <a:pos x="1" y="20"/>
                </a:cxn>
                <a:cxn ang="0">
                  <a:pos x="6" y="20"/>
                </a:cxn>
                <a:cxn ang="0">
                  <a:pos x="23" y="10"/>
                </a:cxn>
                <a:cxn ang="0">
                  <a:pos x="18" y="0"/>
                </a:cxn>
              </a:cxnLst>
              <a:rect l="0" t="0" r="r" b="b"/>
              <a:pathLst>
                <a:path w="24" h="21">
                  <a:moveTo>
                    <a:pt x="18" y="0"/>
                  </a:moveTo>
                  <a:lnTo>
                    <a:pt x="11" y="4"/>
                  </a:lnTo>
                  <a:lnTo>
                    <a:pt x="0" y="13"/>
                  </a:lnTo>
                  <a:lnTo>
                    <a:pt x="1" y="20"/>
                  </a:lnTo>
                  <a:lnTo>
                    <a:pt x="6" y="20"/>
                  </a:lnTo>
                  <a:lnTo>
                    <a:pt x="23" y="10"/>
                  </a:lnTo>
                  <a:lnTo>
                    <a:pt x="18"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7" name="Freeform 954"/>
            <p:cNvSpPr>
              <a:spLocks noChangeAspect="1"/>
            </p:cNvSpPr>
            <p:nvPr/>
          </p:nvSpPr>
          <p:spPr bwMode="auto">
            <a:xfrm>
              <a:off x="1653" y="1170"/>
              <a:ext cx="14" cy="29"/>
            </a:xfrm>
            <a:custGeom>
              <a:avLst/>
              <a:gdLst/>
              <a:ahLst/>
              <a:cxnLst>
                <a:cxn ang="0">
                  <a:pos x="30" y="0"/>
                </a:cxn>
                <a:cxn ang="0">
                  <a:pos x="29" y="24"/>
                </a:cxn>
                <a:cxn ang="0">
                  <a:pos x="20" y="42"/>
                </a:cxn>
                <a:cxn ang="0">
                  <a:pos x="5" y="54"/>
                </a:cxn>
                <a:cxn ang="0">
                  <a:pos x="8" y="67"/>
                </a:cxn>
                <a:cxn ang="0">
                  <a:pos x="2" y="72"/>
                </a:cxn>
                <a:cxn ang="0">
                  <a:pos x="0" y="56"/>
                </a:cxn>
                <a:cxn ang="0">
                  <a:pos x="3" y="44"/>
                </a:cxn>
                <a:cxn ang="0">
                  <a:pos x="8" y="30"/>
                </a:cxn>
                <a:cxn ang="0">
                  <a:pos x="30" y="0"/>
                </a:cxn>
              </a:cxnLst>
              <a:rect l="0" t="0" r="r" b="b"/>
              <a:pathLst>
                <a:path w="31" h="73">
                  <a:moveTo>
                    <a:pt x="30" y="0"/>
                  </a:moveTo>
                  <a:lnTo>
                    <a:pt x="29" y="24"/>
                  </a:lnTo>
                  <a:lnTo>
                    <a:pt x="20" y="42"/>
                  </a:lnTo>
                  <a:lnTo>
                    <a:pt x="5" y="54"/>
                  </a:lnTo>
                  <a:lnTo>
                    <a:pt x="8" y="67"/>
                  </a:lnTo>
                  <a:lnTo>
                    <a:pt x="2" y="72"/>
                  </a:lnTo>
                  <a:lnTo>
                    <a:pt x="0" y="56"/>
                  </a:lnTo>
                  <a:lnTo>
                    <a:pt x="3" y="44"/>
                  </a:lnTo>
                  <a:lnTo>
                    <a:pt x="8" y="30"/>
                  </a:lnTo>
                  <a:lnTo>
                    <a:pt x="30"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8" name="Freeform 955"/>
            <p:cNvSpPr>
              <a:spLocks noChangeAspect="1"/>
            </p:cNvSpPr>
            <p:nvPr/>
          </p:nvSpPr>
          <p:spPr bwMode="auto">
            <a:xfrm>
              <a:off x="1633" y="826"/>
              <a:ext cx="12" cy="12"/>
            </a:xfrm>
            <a:custGeom>
              <a:avLst/>
              <a:gdLst/>
              <a:ahLst/>
              <a:cxnLst>
                <a:cxn ang="0">
                  <a:pos x="24" y="4"/>
                </a:cxn>
                <a:cxn ang="0">
                  <a:pos x="22" y="10"/>
                </a:cxn>
                <a:cxn ang="0">
                  <a:pos x="24" y="24"/>
                </a:cxn>
                <a:cxn ang="0">
                  <a:pos x="8" y="29"/>
                </a:cxn>
                <a:cxn ang="0">
                  <a:pos x="0" y="22"/>
                </a:cxn>
                <a:cxn ang="0">
                  <a:pos x="0" y="10"/>
                </a:cxn>
                <a:cxn ang="0">
                  <a:pos x="4" y="0"/>
                </a:cxn>
                <a:cxn ang="0">
                  <a:pos x="24" y="4"/>
                </a:cxn>
              </a:cxnLst>
              <a:rect l="0" t="0" r="r" b="b"/>
              <a:pathLst>
                <a:path w="25" h="30">
                  <a:moveTo>
                    <a:pt x="24" y="4"/>
                  </a:moveTo>
                  <a:lnTo>
                    <a:pt x="22" y="10"/>
                  </a:lnTo>
                  <a:lnTo>
                    <a:pt x="24" y="24"/>
                  </a:lnTo>
                  <a:lnTo>
                    <a:pt x="8" y="29"/>
                  </a:lnTo>
                  <a:lnTo>
                    <a:pt x="0" y="22"/>
                  </a:lnTo>
                  <a:lnTo>
                    <a:pt x="0" y="10"/>
                  </a:lnTo>
                  <a:lnTo>
                    <a:pt x="4" y="0"/>
                  </a:lnTo>
                  <a:lnTo>
                    <a:pt x="24" y="4"/>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19" name="Freeform 956"/>
            <p:cNvSpPr>
              <a:spLocks noChangeAspect="1"/>
            </p:cNvSpPr>
            <p:nvPr/>
          </p:nvSpPr>
          <p:spPr bwMode="auto">
            <a:xfrm>
              <a:off x="1617" y="829"/>
              <a:ext cx="11" cy="7"/>
            </a:xfrm>
            <a:custGeom>
              <a:avLst/>
              <a:gdLst/>
              <a:ahLst/>
              <a:cxnLst>
                <a:cxn ang="0">
                  <a:pos x="19" y="0"/>
                </a:cxn>
                <a:cxn ang="0">
                  <a:pos x="22" y="12"/>
                </a:cxn>
                <a:cxn ang="0">
                  <a:pos x="4" y="17"/>
                </a:cxn>
                <a:cxn ang="0">
                  <a:pos x="0" y="4"/>
                </a:cxn>
                <a:cxn ang="0">
                  <a:pos x="19" y="0"/>
                </a:cxn>
              </a:cxnLst>
              <a:rect l="0" t="0" r="r" b="b"/>
              <a:pathLst>
                <a:path w="23" h="18">
                  <a:moveTo>
                    <a:pt x="19" y="0"/>
                  </a:moveTo>
                  <a:lnTo>
                    <a:pt x="22" y="12"/>
                  </a:lnTo>
                  <a:lnTo>
                    <a:pt x="4" y="17"/>
                  </a:lnTo>
                  <a:lnTo>
                    <a:pt x="0" y="4"/>
                  </a:lnTo>
                  <a:lnTo>
                    <a:pt x="19"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0" name="Freeform 957"/>
            <p:cNvSpPr>
              <a:spLocks noChangeAspect="1"/>
            </p:cNvSpPr>
            <p:nvPr/>
          </p:nvSpPr>
          <p:spPr bwMode="auto">
            <a:xfrm>
              <a:off x="1624" y="820"/>
              <a:ext cx="11" cy="8"/>
            </a:xfrm>
            <a:custGeom>
              <a:avLst/>
              <a:gdLst/>
              <a:ahLst/>
              <a:cxnLst>
                <a:cxn ang="0">
                  <a:pos x="0" y="13"/>
                </a:cxn>
                <a:cxn ang="0">
                  <a:pos x="17" y="20"/>
                </a:cxn>
                <a:cxn ang="0">
                  <a:pos x="25" y="4"/>
                </a:cxn>
                <a:cxn ang="0">
                  <a:pos x="14" y="0"/>
                </a:cxn>
                <a:cxn ang="0">
                  <a:pos x="6" y="4"/>
                </a:cxn>
                <a:cxn ang="0">
                  <a:pos x="0" y="8"/>
                </a:cxn>
                <a:cxn ang="0">
                  <a:pos x="0" y="13"/>
                </a:cxn>
              </a:cxnLst>
              <a:rect l="0" t="0" r="r" b="b"/>
              <a:pathLst>
                <a:path w="26" h="21">
                  <a:moveTo>
                    <a:pt x="0" y="13"/>
                  </a:moveTo>
                  <a:lnTo>
                    <a:pt x="17" y="20"/>
                  </a:lnTo>
                  <a:lnTo>
                    <a:pt x="25" y="4"/>
                  </a:lnTo>
                  <a:lnTo>
                    <a:pt x="14" y="0"/>
                  </a:lnTo>
                  <a:lnTo>
                    <a:pt x="6" y="4"/>
                  </a:lnTo>
                  <a:lnTo>
                    <a:pt x="0" y="8"/>
                  </a:lnTo>
                  <a:lnTo>
                    <a:pt x="0" y="13"/>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1" name="Freeform 958"/>
            <p:cNvSpPr>
              <a:spLocks noChangeAspect="1"/>
            </p:cNvSpPr>
            <p:nvPr/>
          </p:nvSpPr>
          <p:spPr bwMode="auto">
            <a:xfrm>
              <a:off x="1632" y="815"/>
              <a:ext cx="9" cy="8"/>
            </a:xfrm>
            <a:custGeom>
              <a:avLst/>
              <a:gdLst/>
              <a:ahLst/>
              <a:cxnLst>
                <a:cxn ang="0">
                  <a:pos x="0" y="16"/>
                </a:cxn>
                <a:cxn ang="0">
                  <a:pos x="14" y="0"/>
                </a:cxn>
                <a:cxn ang="0">
                  <a:pos x="20" y="6"/>
                </a:cxn>
                <a:cxn ang="0">
                  <a:pos x="0" y="16"/>
                </a:cxn>
              </a:cxnLst>
              <a:rect l="0" t="0" r="r" b="b"/>
              <a:pathLst>
                <a:path w="21" h="17">
                  <a:moveTo>
                    <a:pt x="0" y="16"/>
                  </a:moveTo>
                  <a:lnTo>
                    <a:pt x="14" y="0"/>
                  </a:lnTo>
                  <a:lnTo>
                    <a:pt x="20" y="6"/>
                  </a:lnTo>
                  <a:lnTo>
                    <a:pt x="0" y="1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2" name="Freeform 959"/>
            <p:cNvSpPr>
              <a:spLocks noChangeAspect="1"/>
            </p:cNvSpPr>
            <p:nvPr/>
          </p:nvSpPr>
          <p:spPr bwMode="auto">
            <a:xfrm>
              <a:off x="1605" y="831"/>
              <a:ext cx="8" cy="7"/>
            </a:xfrm>
            <a:custGeom>
              <a:avLst/>
              <a:gdLst/>
              <a:ahLst/>
              <a:cxnLst>
                <a:cxn ang="0">
                  <a:pos x="15" y="0"/>
                </a:cxn>
                <a:cxn ang="0">
                  <a:pos x="18" y="12"/>
                </a:cxn>
                <a:cxn ang="0">
                  <a:pos x="0" y="16"/>
                </a:cxn>
                <a:cxn ang="0">
                  <a:pos x="15" y="0"/>
                </a:cxn>
              </a:cxnLst>
              <a:rect l="0" t="0" r="r" b="b"/>
              <a:pathLst>
                <a:path w="19" h="17">
                  <a:moveTo>
                    <a:pt x="15" y="0"/>
                  </a:moveTo>
                  <a:lnTo>
                    <a:pt x="18" y="12"/>
                  </a:lnTo>
                  <a:lnTo>
                    <a:pt x="0" y="16"/>
                  </a:lnTo>
                  <a:lnTo>
                    <a:pt x="15"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3" name="Freeform 960"/>
            <p:cNvSpPr>
              <a:spLocks noChangeAspect="1"/>
            </p:cNvSpPr>
            <p:nvPr/>
          </p:nvSpPr>
          <p:spPr bwMode="auto">
            <a:xfrm>
              <a:off x="1672" y="804"/>
              <a:ext cx="12" cy="8"/>
            </a:xfrm>
            <a:custGeom>
              <a:avLst/>
              <a:gdLst/>
              <a:ahLst/>
              <a:cxnLst>
                <a:cxn ang="0">
                  <a:pos x="11" y="0"/>
                </a:cxn>
                <a:cxn ang="0">
                  <a:pos x="0" y="8"/>
                </a:cxn>
                <a:cxn ang="0">
                  <a:pos x="16" y="20"/>
                </a:cxn>
                <a:cxn ang="0">
                  <a:pos x="26" y="8"/>
                </a:cxn>
                <a:cxn ang="0">
                  <a:pos x="11" y="0"/>
                </a:cxn>
              </a:cxnLst>
              <a:rect l="0" t="0" r="r" b="b"/>
              <a:pathLst>
                <a:path w="27" h="21">
                  <a:moveTo>
                    <a:pt x="11" y="0"/>
                  </a:moveTo>
                  <a:lnTo>
                    <a:pt x="0" y="8"/>
                  </a:lnTo>
                  <a:lnTo>
                    <a:pt x="16" y="20"/>
                  </a:lnTo>
                  <a:lnTo>
                    <a:pt x="26" y="8"/>
                  </a:lnTo>
                  <a:lnTo>
                    <a:pt x="11" y="0"/>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4" name="Freeform 961"/>
            <p:cNvSpPr>
              <a:spLocks noChangeAspect="1"/>
            </p:cNvSpPr>
            <p:nvPr/>
          </p:nvSpPr>
          <p:spPr bwMode="auto">
            <a:xfrm>
              <a:off x="1679" y="797"/>
              <a:ext cx="11" cy="9"/>
            </a:xfrm>
            <a:custGeom>
              <a:avLst/>
              <a:gdLst/>
              <a:ahLst/>
              <a:cxnLst>
                <a:cxn ang="0">
                  <a:pos x="0" y="6"/>
                </a:cxn>
                <a:cxn ang="0">
                  <a:pos x="11" y="20"/>
                </a:cxn>
                <a:cxn ang="0">
                  <a:pos x="26" y="10"/>
                </a:cxn>
                <a:cxn ang="0">
                  <a:pos x="14" y="0"/>
                </a:cxn>
                <a:cxn ang="0">
                  <a:pos x="0" y="6"/>
                </a:cxn>
              </a:cxnLst>
              <a:rect l="0" t="0" r="r" b="b"/>
              <a:pathLst>
                <a:path w="27" h="21">
                  <a:moveTo>
                    <a:pt x="0" y="6"/>
                  </a:moveTo>
                  <a:lnTo>
                    <a:pt x="11" y="20"/>
                  </a:lnTo>
                  <a:lnTo>
                    <a:pt x="26" y="10"/>
                  </a:lnTo>
                  <a:lnTo>
                    <a:pt x="14" y="0"/>
                  </a:lnTo>
                  <a:lnTo>
                    <a:pt x="0" y="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5" name="Freeform 962"/>
            <p:cNvSpPr>
              <a:spLocks noChangeAspect="1"/>
            </p:cNvSpPr>
            <p:nvPr/>
          </p:nvSpPr>
          <p:spPr bwMode="auto">
            <a:xfrm>
              <a:off x="1709" y="779"/>
              <a:ext cx="16" cy="10"/>
            </a:xfrm>
            <a:custGeom>
              <a:avLst/>
              <a:gdLst/>
              <a:ahLst/>
              <a:cxnLst>
                <a:cxn ang="0">
                  <a:pos x="16" y="6"/>
                </a:cxn>
                <a:cxn ang="0">
                  <a:pos x="22" y="10"/>
                </a:cxn>
                <a:cxn ang="0">
                  <a:pos x="36" y="0"/>
                </a:cxn>
                <a:cxn ang="0">
                  <a:pos x="29" y="22"/>
                </a:cxn>
                <a:cxn ang="0">
                  <a:pos x="16" y="24"/>
                </a:cxn>
                <a:cxn ang="0">
                  <a:pos x="0" y="7"/>
                </a:cxn>
                <a:cxn ang="0">
                  <a:pos x="16" y="6"/>
                </a:cxn>
              </a:cxnLst>
              <a:rect l="0" t="0" r="r" b="b"/>
              <a:pathLst>
                <a:path w="37" h="25">
                  <a:moveTo>
                    <a:pt x="16" y="6"/>
                  </a:moveTo>
                  <a:lnTo>
                    <a:pt x="22" y="10"/>
                  </a:lnTo>
                  <a:lnTo>
                    <a:pt x="36" y="0"/>
                  </a:lnTo>
                  <a:lnTo>
                    <a:pt x="29" y="22"/>
                  </a:lnTo>
                  <a:lnTo>
                    <a:pt x="16" y="24"/>
                  </a:lnTo>
                  <a:lnTo>
                    <a:pt x="0" y="7"/>
                  </a:lnTo>
                  <a:lnTo>
                    <a:pt x="16" y="6"/>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6" name="Freeform 963"/>
            <p:cNvSpPr>
              <a:spLocks noChangeAspect="1"/>
            </p:cNvSpPr>
            <p:nvPr/>
          </p:nvSpPr>
          <p:spPr bwMode="auto">
            <a:xfrm>
              <a:off x="1659" y="1382"/>
              <a:ext cx="111" cy="56"/>
            </a:xfrm>
            <a:custGeom>
              <a:avLst/>
              <a:gdLst/>
              <a:ahLst/>
              <a:cxnLst>
                <a:cxn ang="0">
                  <a:pos x="0" y="68"/>
                </a:cxn>
                <a:cxn ang="0">
                  <a:pos x="19" y="116"/>
                </a:cxn>
                <a:cxn ang="0">
                  <a:pos x="48" y="136"/>
                </a:cxn>
                <a:cxn ang="0">
                  <a:pos x="62" y="136"/>
                </a:cxn>
                <a:cxn ang="0">
                  <a:pos x="76" y="136"/>
                </a:cxn>
                <a:cxn ang="0">
                  <a:pos x="134" y="101"/>
                </a:cxn>
                <a:cxn ang="0">
                  <a:pos x="158" y="97"/>
                </a:cxn>
                <a:cxn ang="0">
                  <a:pos x="167" y="87"/>
                </a:cxn>
                <a:cxn ang="0">
                  <a:pos x="182" y="78"/>
                </a:cxn>
                <a:cxn ang="0">
                  <a:pos x="206" y="73"/>
                </a:cxn>
                <a:cxn ang="0">
                  <a:pos x="244" y="81"/>
                </a:cxn>
                <a:cxn ang="0">
                  <a:pos x="253" y="29"/>
                </a:cxn>
                <a:cxn ang="0">
                  <a:pos x="244" y="29"/>
                </a:cxn>
                <a:cxn ang="0">
                  <a:pos x="229" y="13"/>
                </a:cxn>
                <a:cxn ang="0">
                  <a:pos x="206" y="10"/>
                </a:cxn>
                <a:cxn ang="0">
                  <a:pos x="191" y="18"/>
                </a:cxn>
                <a:cxn ang="0">
                  <a:pos x="162" y="18"/>
                </a:cxn>
                <a:cxn ang="0">
                  <a:pos x="148" y="32"/>
                </a:cxn>
                <a:cxn ang="0">
                  <a:pos x="119" y="10"/>
                </a:cxn>
                <a:cxn ang="0">
                  <a:pos x="100" y="18"/>
                </a:cxn>
                <a:cxn ang="0">
                  <a:pos x="70" y="0"/>
                </a:cxn>
                <a:cxn ang="0">
                  <a:pos x="0" y="68"/>
                </a:cxn>
              </a:cxnLst>
              <a:rect l="0" t="0" r="r" b="b"/>
              <a:pathLst>
                <a:path w="254" h="137">
                  <a:moveTo>
                    <a:pt x="0" y="68"/>
                  </a:moveTo>
                  <a:lnTo>
                    <a:pt x="19" y="116"/>
                  </a:lnTo>
                  <a:lnTo>
                    <a:pt x="48" y="136"/>
                  </a:lnTo>
                  <a:lnTo>
                    <a:pt x="62" y="136"/>
                  </a:lnTo>
                  <a:lnTo>
                    <a:pt x="76" y="136"/>
                  </a:lnTo>
                  <a:lnTo>
                    <a:pt x="134" y="101"/>
                  </a:lnTo>
                  <a:lnTo>
                    <a:pt x="158" y="97"/>
                  </a:lnTo>
                  <a:lnTo>
                    <a:pt x="167" y="87"/>
                  </a:lnTo>
                  <a:lnTo>
                    <a:pt x="182" y="78"/>
                  </a:lnTo>
                  <a:lnTo>
                    <a:pt x="206" y="73"/>
                  </a:lnTo>
                  <a:lnTo>
                    <a:pt x="244" y="81"/>
                  </a:lnTo>
                  <a:lnTo>
                    <a:pt x="253" y="29"/>
                  </a:lnTo>
                  <a:lnTo>
                    <a:pt x="244" y="29"/>
                  </a:lnTo>
                  <a:lnTo>
                    <a:pt x="229" y="13"/>
                  </a:lnTo>
                  <a:lnTo>
                    <a:pt x="206" y="10"/>
                  </a:lnTo>
                  <a:lnTo>
                    <a:pt x="191" y="18"/>
                  </a:lnTo>
                  <a:lnTo>
                    <a:pt x="162" y="18"/>
                  </a:lnTo>
                  <a:lnTo>
                    <a:pt x="148" y="32"/>
                  </a:lnTo>
                  <a:lnTo>
                    <a:pt x="119" y="10"/>
                  </a:lnTo>
                  <a:lnTo>
                    <a:pt x="100" y="18"/>
                  </a:lnTo>
                  <a:lnTo>
                    <a:pt x="70" y="0"/>
                  </a:lnTo>
                  <a:lnTo>
                    <a:pt x="0" y="68"/>
                  </a:lnTo>
                </a:path>
              </a:pathLst>
            </a:custGeom>
            <a:grp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27" name="Freeform 964"/>
            <p:cNvSpPr>
              <a:spLocks noChangeAspect="1"/>
            </p:cNvSpPr>
            <p:nvPr/>
          </p:nvSpPr>
          <p:spPr bwMode="auto">
            <a:xfrm>
              <a:off x="1570" y="1347"/>
              <a:ext cx="121" cy="68"/>
            </a:xfrm>
            <a:custGeom>
              <a:avLst/>
              <a:gdLst/>
              <a:ahLst/>
              <a:cxnLst>
                <a:cxn ang="0">
                  <a:pos x="0" y="47"/>
                </a:cxn>
                <a:cxn ang="0">
                  <a:pos x="9" y="47"/>
                </a:cxn>
                <a:cxn ang="0">
                  <a:pos x="18" y="47"/>
                </a:cxn>
                <a:cxn ang="0">
                  <a:pos x="63" y="29"/>
                </a:cxn>
                <a:cxn ang="0">
                  <a:pos x="90" y="12"/>
                </a:cxn>
                <a:cxn ang="0">
                  <a:pos x="96" y="0"/>
                </a:cxn>
                <a:cxn ang="0">
                  <a:pos x="120" y="14"/>
                </a:cxn>
                <a:cxn ang="0">
                  <a:pos x="135" y="3"/>
                </a:cxn>
                <a:cxn ang="0">
                  <a:pos x="147" y="20"/>
                </a:cxn>
                <a:cxn ang="0">
                  <a:pos x="163" y="20"/>
                </a:cxn>
                <a:cxn ang="0">
                  <a:pos x="181" y="38"/>
                </a:cxn>
                <a:cxn ang="0">
                  <a:pos x="201" y="62"/>
                </a:cxn>
                <a:cxn ang="0">
                  <a:pos x="210" y="45"/>
                </a:cxn>
                <a:cxn ang="0">
                  <a:pos x="238" y="53"/>
                </a:cxn>
                <a:cxn ang="0">
                  <a:pos x="253" y="74"/>
                </a:cxn>
                <a:cxn ang="0">
                  <a:pos x="276" y="87"/>
                </a:cxn>
                <a:cxn ang="0">
                  <a:pos x="199" y="158"/>
                </a:cxn>
                <a:cxn ang="0">
                  <a:pos x="178" y="161"/>
                </a:cxn>
                <a:cxn ang="0">
                  <a:pos x="162" y="152"/>
                </a:cxn>
                <a:cxn ang="0">
                  <a:pos x="132" y="147"/>
                </a:cxn>
                <a:cxn ang="0">
                  <a:pos x="111" y="168"/>
                </a:cxn>
                <a:cxn ang="0">
                  <a:pos x="88" y="167"/>
                </a:cxn>
                <a:cxn ang="0">
                  <a:pos x="66" y="152"/>
                </a:cxn>
                <a:cxn ang="0">
                  <a:pos x="16" y="105"/>
                </a:cxn>
                <a:cxn ang="0">
                  <a:pos x="15" y="89"/>
                </a:cxn>
                <a:cxn ang="0">
                  <a:pos x="0" y="47"/>
                </a:cxn>
              </a:cxnLst>
              <a:rect l="0" t="0" r="r" b="b"/>
              <a:pathLst>
                <a:path w="277" h="169">
                  <a:moveTo>
                    <a:pt x="0" y="47"/>
                  </a:moveTo>
                  <a:lnTo>
                    <a:pt x="9" y="47"/>
                  </a:lnTo>
                  <a:lnTo>
                    <a:pt x="18" y="47"/>
                  </a:lnTo>
                  <a:lnTo>
                    <a:pt x="63" y="29"/>
                  </a:lnTo>
                  <a:lnTo>
                    <a:pt x="90" y="12"/>
                  </a:lnTo>
                  <a:lnTo>
                    <a:pt x="96" y="0"/>
                  </a:lnTo>
                  <a:lnTo>
                    <a:pt x="120" y="14"/>
                  </a:lnTo>
                  <a:lnTo>
                    <a:pt x="135" y="3"/>
                  </a:lnTo>
                  <a:lnTo>
                    <a:pt x="147" y="20"/>
                  </a:lnTo>
                  <a:lnTo>
                    <a:pt x="163" y="20"/>
                  </a:lnTo>
                  <a:lnTo>
                    <a:pt x="181" y="38"/>
                  </a:lnTo>
                  <a:lnTo>
                    <a:pt x="201" y="62"/>
                  </a:lnTo>
                  <a:lnTo>
                    <a:pt x="210" y="45"/>
                  </a:lnTo>
                  <a:lnTo>
                    <a:pt x="238" y="53"/>
                  </a:lnTo>
                  <a:lnTo>
                    <a:pt x="253" y="74"/>
                  </a:lnTo>
                  <a:lnTo>
                    <a:pt x="276" y="87"/>
                  </a:lnTo>
                  <a:lnTo>
                    <a:pt x="199" y="158"/>
                  </a:lnTo>
                  <a:lnTo>
                    <a:pt x="178" y="161"/>
                  </a:lnTo>
                  <a:lnTo>
                    <a:pt x="162" y="152"/>
                  </a:lnTo>
                  <a:lnTo>
                    <a:pt x="132" y="147"/>
                  </a:lnTo>
                  <a:lnTo>
                    <a:pt x="111" y="168"/>
                  </a:lnTo>
                  <a:lnTo>
                    <a:pt x="88" y="167"/>
                  </a:lnTo>
                  <a:lnTo>
                    <a:pt x="66" y="152"/>
                  </a:lnTo>
                  <a:lnTo>
                    <a:pt x="16" y="105"/>
                  </a:lnTo>
                  <a:lnTo>
                    <a:pt x="15" y="89"/>
                  </a:lnTo>
                  <a:lnTo>
                    <a:pt x="0" y="47"/>
                  </a:lnTo>
                </a:path>
              </a:pathLst>
            </a:custGeom>
            <a:grpFill/>
            <a:ln w="6350" cap="rnd" cmpd="sng">
              <a:solidFill>
                <a:schemeClr val="bg1"/>
              </a:solidFill>
              <a:prstDash val="solid"/>
              <a:round/>
              <a:headEnd/>
              <a:tailEnd/>
            </a:ln>
            <a:effectLst/>
          </p:spPr>
          <p:txBody>
            <a:bodyPr/>
            <a:lstStyle/>
            <a:p>
              <a:pPr>
                <a:defRPr/>
              </a:pPr>
              <a:endParaRPr lang="en-GB" sz="3599" dirty="0"/>
            </a:p>
          </p:txBody>
        </p:sp>
        <p:sp>
          <p:nvSpPr>
            <p:cNvPr id="128" name="Freeform 965"/>
            <p:cNvSpPr>
              <a:spLocks noChangeAspect="1"/>
            </p:cNvSpPr>
            <p:nvPr/>
          </p:nvSpPr>
          <p:spPr bwMode="auto">
            <a:xfrm>
              <a:off x="1912" y="1556"/>
              <a:ext cx="198" cy="182"/>
            </a:xfrm>
            <a:custGeom>
              <a:avLst/>
              <a:gdLst/>
              <a:ahLst/>
              <a:cxnLst>
                <a:cxn ang="0">
                  <a:pos x="398" y="12"/>
                </a:cxn>
                <a:cxn ang="0">
                  <a:pos x="391" y="0"/>
                </a:cxn>
                <a:cxn ang="0">
                  <a:pos x="380" y="11"/>
                </a:cxn>
                <a:cxn ang="0">
                  <a:pos x="338" y="17"/>
                </a:cxn>
                <a:cxn ang="0">
                  <a:pos x="311" y="23"/>
                </a:cxn>
                <a:cxn ang="0">
                  <a:pos x="263" y="52"/>
                </a:cxn>
                <a:cxn ang="0">
                  <a:pos x="232" y="70"/>
                </a:cxn>
                <a:cxn ang="0">
                  <a:pos x="206" y="83"/>
                </a:cxn>
                <a:cxn ang="0">
                  <a:pos x="193" y="81"/>
                </a:cxn>
                <a:cxn ang="0">
                  <a:pos x="170" y="83"/>
                </a:cxn>
                <a:cxn ang="0">
                  <a:pos x="144" y="86"/>
                </a:cxn>
                <a:cxn ang="0">
                  <a:pos x="127" y="99"/>
                </a:cxn>
                <a:cxn ang="0">
                  <a:pos x="166" y="105"/>
                </a:cxn>
                <a:cxn ang="0">
                  <a:pos x="139" y="111"/>
                </a:cxn>
                <a:cxn ang="0">
                  <a:pos x="124" y="117"/>
                </a:cxn>
                <a:cxn ang="0">
                  <a:pos x="117" y="131"/>
                </a:cxn>
                <a:cxn ang="0">
                  <a:pos x="102" y="134"/>
                </a:cxn>
                <a:cxn ang="0">
                  <a:pos x="87" y="133"/>
                </a:cxn>
                <a:cxn ang="0">
                  <a:pos x="72" y="133"/>
                </a:cxn>
                <a:cxn ang="0">
                  <a:pos x="56" y="136"/>
                </a:cxn>
                <a:cxn ang="0">
                  <a:pos x="34" y="138"/>
                </a:cxn>
                <a:cxn ang="0">
                  <a:pos x="14" y="156"/>
                </a:cxn>
                <a:cxn ang="0">
                  <a:pos x="6" y="171"/>
                </a:cxn>
                <a:cxn ang="0">
                  <a:pos x="24" y="180"/>
                </a:cxn>
                <a:cxn ang="0">
                  <a:pos x="34" y="193"/>
                </a:cxn>
                <a:cxn ang="0">
                  <a:pos x="21" y="201"/>
                </a:cxn>
                <a:cxn ang="0">
                  <a:pos x="28" y="218"/>
                </a:cxn>
                <a:cxn ang="0">
                  <a:pos x="31" y="235"/>
                </a:cxn>
                <a:cxn ang="0">
                  <a:pos x="44" y="250"/>
                </a:cxn>
                <a:cxn ang="0">
                  <a:pos x="24" y="254"/>
                </a:cxn>
                <a:cxn ang="0">
                  <a:pos x="17" y="242"/>
                </a:cxn>
                <a:cxn ang="0">
                  <a:pos x="10" y="262"/>
                </a:cxn>
                <a:cxn ang="0">
                  <a:pos x="23" y="272"/>
                </a:cxn>
                <a:cxn ang="0">
                  <a:pos x="34" y="268"/>
                </a:cxn>
                <a:cxn ang="0">
                  <a:pos x="53" y="280"/>
                </a:cxn>
                <a:cxn ang="0">
                  <a:pos x="42" y="298"/>
                </a:cxn>
                <a:cxn ang="0">
                  <a:pos x="54" y="321"/>
                </a:cxn>
                <a:cxn ang="0">
                  <a:pos x="75" y="320"/>
                </a:cxn>
                <a:cxn ang="0">
                  <a:pos x="59" y="329"/>
                </a:cxn>
                <a:cxn ang="0">
                  <a:pos x="77" y="342"/>
                </a:cxn>
                <a:cxn ang="0">
                  <a:pos x="104" y="336"/>
                </a:cxn>
                <a:cxn ang="0">
                  <a:pos x="79" y="345"/>
                </a:cxn>
                <a:cxn ang="0">
                  <a:pos x="74" y="360"/>
                </a:cxn>
                <a:cxn ang="0">
                  <a:pos x="97" y="362"/>
                </a:cxn>
                <a:cxn ang="0">
                  <a:pos x="146" y="353"/>
                </a:cxn>
                <a:cxn ang="0">
                  <a:pos x="149" y="364"/>
                </a:cxn>
                <a:cxn ang="0">
                  <a:pos x="192" y="376"/>
                </a:cxn>
                <a:cxn ang="0">
                  <a:pos x="229" y="348"/>
                </a:cxn>
                <a:cxn ang="0">
                  <a:pos x="239" y="329"/>
                </a:cxn>
                <a:cxn ang="0">
                  <a:pos x="277" y="335"/>
                </a:cxn>
                <a:cxn ang="0">
                  <a:pos x="301" y="345"/>
                </a:cxn>
                <a:cxn ang="0">
                  <a:pos x="330" y="357"/>
                </a:cxn>
                <a:cxn ang="0">
                  <a:pos x="361" y="350"/>
                </a:cxn>
                <a:cxn ang="0">
                  <a:pos x="390" y="344"/>
                </a:cxn>
                <a:cxn ang="0">
                  <a:pos x="394" y="338"/>
                </a:cxn>
                <a:cxn ang="0">
                  <a:pos x="404" y="325"/>
                </a:cxn>
                <a:cxn ang="0">
                  <a:pos x="413" y="14"/>
                </a:cxn>
              </a:cxnLst>
              <a:rect l="0" t="0" r="r" b="b"/>
              <a:pathLst>
                <a:path w="413" h="379">
                  <a:moveTo>
                    <a:pt x="413" y="14"/>
                  </a:moveTo>
                  <a:lnTo>
                    <a:pt x="398" y="12"/>
                  </a:lnTo>
                  <a:lnTo>
                    <a:pt x="398" y="0"/>
                  </a:lnTo>
                  <a:lnTo>
                    <a:pt x="391" y="0"/>
                  </a:lnTo>
                  <a:lnTo>
                    <a:pt x="391" y="0"/>
                  </a:lnTo>
                  <a:lnTo>
                    <a:pt x="380" y="11"/>
                  </a:lnTo>
                  <a:lnTo>
                    <a:pt x="348" y="13"/>
                  </a:lnTo>
                  <a:lnTo>
                    <a:pt x="338" y="17"/>
                  </a:lnTo>
                  <a:lnTo>
                    <a:pt x="314" y="16"/>
                  </a:lnTo>
                  <a:lnTo>
                    <a:pt x="311" y="23"/>
                  </a:lnTo>
                  <a:lnTo>
                    <a:pt x="290" y="32"/>
                  </a:lnTo>
                  <a:lnTo>
                    <a:pt x="263" y="52"/>
                  </a:lnTo>
                  <a:lnTo>
                    <a:pt x="232" y="63"/>
                  </a:lnTo>
                  <a:lnTo>
                    <a:pt x="232" y="70"/>
                  </a:lnTo>
                  <a:lnTo>
                    <a:pt x="220" y="82"/>
                  </a:lnTo>
                  <a:lnTo>
                    <a:pt x="206" y="83"/>
                  </a:lnTo>
                  <a:lnTo>
                    <a:pt x="204" y="80"/>
                  </a:lnTo>
                  <a:lnTo>
                    <a:pt x="193" y="81"/>
                  </a:lnTo>
                  <a:lnTo>
                    <a:pt x="179" y="85"/>
                  </a:lnTo>
                  <a:lnTo>
                    <a:pt x="170" y="83"/>
                  </a:lnTo>
                  <a:lnTo>
                    <a:pt x="155" y="83"/>
                  </a:lnTo>
                  <a:lnTo>
                    <a:pt x="144" y="86"/>
                  </a:lnTo>
                  <a:lnTo>
                    <a:pt x="137" y="84"/>
                  </a:lnTo>
                  <a:lnTo>
                    <a:pt x="127" y="99"/>
                  </a:lnTo>
                  <a:lnTo>
                    <a:pt x="136" y="105"/>
                  </a:lnTo>
                  <a:lnTo>
                    <a:pt x="166" y="105"/>
                  </a:lnTo>
                  <a:lnTo>
                    <a:pt x="168" y="111"/>
                  </a:lnTo>
                  <a:lnTo>
                    <a:pt x="139" y="111"/>
                  </a:lnTo>
                  <a:lnTo>
                    <a:pt x="132" y="118"/>
                  </a:lnTo>
                  <a:lnTo>
                    <a:pt x="124" y="117"/>
                  </a:lnTo>
                  <a:lnTo>
                    <a:pt x="116" y="121"/>
                  </a:lnTo>
                  <a:lnTo>
                    <a:pt x="117" y="131"/>
                  </a:lnTo>
                  <a:lnTo>
                    <a:pt x="109" y="136"/>
                  </a:lnTo>
                  <a:lnTo>
                    <a:pt x="102" y="134"/>
                  </a:lnTo>
                  <a:lnTo>
                    <a:pt x="90" y="139"/>
                  </a:lnTo>
                  <a:lnTo>
                    <a:pt x="87" y="133"/>
                  </a:lnTo>
                  <a:lnTo>
                    <a:pt x="81" y="131"/>
                  </a:lnTo>
                  <a:lnTo>
                    <a:pt x="72" y="133"/>
                  </a:lnTo>
                  <a:lnTo>
                    <a:pt x="73" y="140"/>
                  </a:lnTo>
                  <a:lnTo>
                    <a:pt x="56" y="136"/>
                  </a:lnTo>
                  <a:lnTo>
                    <a:pt x="51" y="133"/>
                  </a:lnTo>
                  <a:lnTo>
                    <a:pt x="34" y="138"/>
                  </a:lnTo>
                  <a:lnTo>
                    <a:pt x="17" y="149"/>
                  </a:lnTo>
                  <a:lnTo>
                    <a:pt x="14" y="156"/>
                  </a:lnTo>
                  <a:lnTo>
                    <a:pt x="4" y="164"/>
                  </a:lnTo>
                  <a:lnTo>
                    <a:pt x="6" y="171"/>
                  </a:lnTo>
                  <a:lnTo>
                    <a:pt x="0" y="186"/>
                  </a:lnTo>
                  <a:lnTo>
                    <a:pt x="24" y="180"/>
                  </a:lnTo>
                  <a:lnTo>
                    <a:pt x="30" y="184"/>
                  </a:lnTo>
                  <a:lnTo>
                    <a:pt x="34" y="193"/>
                  </a:lnTo>
                  <a:lnTo>
                    <a:pt x="25" y="191"/>
                  </a:lnTo>
                  <a:lnTo>
                    <a:pt x="21" y="201"/>
                  </a:lnTo>
                  <a:lnTo>
                    <a:pt x="27" y="206"/>
                  </a:lnTo>
                  <a:lnTo>
                    <a:pt x="28" y="218"/>
                  </a:lnTo>
                  <a:lnTo>
                    <a:pt x="41" y="226"/>
                  </a:lnTo>
                  <a:lnTo>
                    <a:pt x="31" y="235"/>
                  </a:lnTo>
                  <a:lnTo>
                    <a:pt x="36" y="247"/>
                  </a:lnTo>
                  <a:lnTo>
                    <a:pt x="44" y="250"/>
                  </a:lnTo>
                  <a:lnTo>
                    <a:pt x="34" y="256"/>
                  </a:lnTo>
                  <a:lnTo>
                    <a:pt x="24" y="254"/>
                  </a:lnTo>
                  <a:lnTo>
                    <a:pt x="21" y="242"/>
                  </a:lnTo>
                  <a:lnTo>
                    <a:pt x="17" y="242"/>
                  </a:lnTo>
                  <a:lnTo>
                    <a:pt x="17" y="255"/>
                  </a:lnTo>
                  <a:lnTo>
                    <a:pt x="10" y="262"/>
                  </a:lnTo>
                  <a:lnTo>
                    <a:pt x="18" y="267"/>
                  </a:lnTo>
                  <a:lnTo>
                    <a:pt x="23" y="272"/>
                  </a:lnTo>
                  <a:lnTo>
                    <a:pt x="31" y="263"/>
                  </a:lnTo>
                  <a:lnTo>
                    <a:pt x="34" y="268"/>
                  </a:lnTo>
                  <a:lnTo>
                    <a:pt x="34" y="272"/>
                  </a:lnTo>
                  <a:lnTo>
                    <a:pt x="53" y="280"/>
                  </a:lnTo>
                  <a:lnTo>
                    <a:pt x="51" y="288"/>
                  </a:lnTo>
                  <a:lnTo>
                    <a:pt x="42" y="298"/>
                  </a:lnTo>
                  <a:lnTo>
                    <a:pt x="48" y="297"/>
                  </a:lnTo>
                  <a:lnTo>
                    <a:pt x="54" y="321"/>
                  </a:lnTo>
                  <a:lnTo>
                    <a:pt x="65" y="312"/>
                  </a:lnTo>
                  <a:lnTo>
                    <a:pt x="75" y="320"/>
                  </a:lnTo>
                  <a:lnTo>
                    <a:pt x="70" y="326"/>
                  </a:lnTo>
                  <a:lnTo>
                    <a:pt x="59" y="329"/>
                  </a:lnTo>
                  <a:lnTo>
                    <a:pt x="58" y="337"/>
                  </a:lnTo>
                  <a:lnTo>
                    <a:pt x="77" y="342"/>
                  </a:lnTo>
                  <a:lnTo>
                    <a:pt x="99" y="331"/>
                  </a:lnTo>
                  <a:lnTo>
                    <a:pt x="104" y="336"/>
                  </a:lnTo>
                  <a:lnTo>
                    <a:pt x="91" y="345"/>
                  </a:lnTo>
                  <a:lnTo>
                    <a:pt x="79" y="345"/>
                  </a:lnTo>
                  <a:lnTo>
                    <a:pt x="70" y="354"/>
                  </a:lnTo>
                  <a:lnTo>
                    <a:pt x="74" y="360"/>
                  </a:lnTo>
                  <a:lnTo>
                    <a:pt x="101" y="347"/>
                  </a:lnTo>
                  <a:lnTo>
                    <a:pt x="97" y="362"/>
                  </a:lnTo>
                  <a:lnTo>
                    <a:pt x="116" y="347"/>
                  </a:lnTo>
                  <a:lnTo>
                    <a:pt x="146" y="353"/>
                  </a:lnTo>
                  <a:lnTo>
                    <a:pt x="133" y="360"/>
                  </a:lnTo>
                  <a:lnTo>
                    <a:pt x="149" y="364"/>
                  </a:lnTo>
                  <a:lnTo>
                    <a:pt x="164" y="379"/>
                  </a:lnTo>
                  <a:lnTo>
                    <a:pt x="192" y="376"/>
                  </a:lnTo>
                  <a:lnTo>
                    <a:pt x="216" y="371"/>
                  </a:lnTo>
                  <a:lnTo>
                    <a:pt x="229" y="348"/>
                  </a:lnTo>
                  <a:lnTo>
                    <a:pt x="225" y="336"/>
                  </a:lnTo>
                  <a:lnTo>
                    <a:pt x="239" y="329"/>
                  </a:lnTo>
                  <a:lnTo>
                    <a:pt x="261" y="329"/>
                  </a:lnTo>
                  <a:lnTo>
                    <a:pt x="277" y="335"/>
                  </a:lnTo>
                  <a:lnTo>
                    <a:pt x="286" y="345"/>
                  </a:lnTo>
                  <a:lnTo>
                    <a:pt x="301" y="345"/>
                  </a:lnTo>
                  <a:lnTo>
                    <a:pt x="321" y="362"/>
                  </a:lnTo>
                  <a:lnTo>
                    <a:pt x="330" y="357"/>
                  </a:lnTo>
                  <a:lnTo>
                    <a:pt x="348" y="355"/>
                  </a:lnTo>
                  <a:lnTo>
                    <a:pt x="361" y="350"/>
                  </a:lnTo>
                  <a:lnTo>
                    <a:pt x="374" y="353"/>
                  </a:lnTo>
                  <a:lnTo>
                    <a:pt x="390" y="344"/>
                  </a:lnTo>
                  <a:lnTo>
                    <a:pt x="398" y="344"/>
                  </a:lnTo>
                  <a:lnTo>
                    <a:pt x="394" y="338"/>
                  </a:lnTo>
                  <a:lnTo>
                    <a:pt x="406" y="324"/>
                  </a:lnTo>
                  <a:lnTo>
                    <a:pt x="404" y="325"/>
                  </a:lnTo>
                  <a:lnTo>
                    <a:pt x="413" y="317"/>
                  </a:lnTo>
                  <a:lnTo>
                    <a:pt x="413" y="14"/>
                  </a:lnTo>
                  <a:close/>
                </a:path>
              </a:pathLst>
            </a:custGeom>
            <a:grpFill/>
            <a:ln w="6350" cap="rnd" cmpd="sng">
              <a:solidFill>
                <a:schemeClr val="bg1"/>
              </a:solidFill>
              <a:prstDash val="solid"/>
              <a:round/>
              <a:headEnd/>
              <a:tailEnd/>
            </a:ln>
            <a:effectLst/>
          </p:spPr>
          <p:txBody>
            <a:bodyPr/>
            <a:lstStyle/>
            <a:p>
              <a:pPr>
                <a:defRPr/>
              </a:pPr>
              <a:endParaRPr lang="en-GB" sz="3599" dirty="0"/>
            </a:p>
          </p:txBody>
        </p:sp>
      </p:grpSp>
      <p:sp>
        <p:nvSpPr>
          <p:cNvPr id="129" name="Rectangle 966"/>
          <p:cNvSpPr>
            <a:spLocks noChangeAspect="1" noChangeArrowheads="1"/>
          </p:cNvSpPr>
          <p:nvPr/>
        </p:nvSpPr>
        <p:spPr bwMode="auto">
          <a:xfrm>
            <a:off x="4842032" y="958043"/>
            <a:ext cx="3999105" cy="3557538"/>
          </a:xfrm>
          <a:prstGeom prst="rect">
            <a:avLst/>
          </a:prstGeom>
          <a:noFill/>
          <a:ln w="6350">
            <a:noFill/>
            <a:miter lim="800000"/>
            <a:headEnd/>
            <a:tailEnd/>
          </a:ln>
        </p:spPr>
        <p:txBody>
          <a:bodyPr lIns="125981" tIns="46793" rIns="89986" bIns="46793" anchor="ctr"/>
          <a:lstStyle/>
          <a:p>
            <a:pPr algn="ctr"/>
            <a:endParaRPr lang="en-US" sz="900" dirty="0">
              <a:latin typeface="Univers 45 Light" pitchFamily="2" charset="0"/>
            </a:endParaRPr>
          </a:p>
        </p:txBody>
      </p:sp>
      <p:sp>
        <p:nvSpPr>
          <p:cNvPr id="133" name="Rectangle 205"/>
          <p:cNvSpPr>
            <a:spLocks noChangeArrowheads="1"/>
          </p:cNvSpPr>
          <p:nvPr/>
        </p:nvSpPr>
        <p:spPr bwMode="auto">
          <a:xfrm>
            <a:off x="323528" y="1379649"/>
            <a:ext cx="4204023" cy="1687156"/>
          </a:xfrm>
          <a:prstGeom prst="rect">
            <a:avLst/>
          </a:prstGeom>
          <a:solidFill>
            <a:srgbClr val="BFDEE4">
              <a:alpha val="59999"/>
            </a:srgbClr>
          </a:solidFill>
          <a:ln w="6350">
            <a:noFill/>
            <a:miter lim="800000"/>
            <a:headEnd type="none" w="sm" len="sm"/>
            <a:tailEnd type="none" w="sm" len="sm"/>
          </a:ln>
        </p:spPr>
        <p:txBody>
          <a:bodyPr lIns="53992" tIns="53992" rIns="53992" bIns="53992" numCol="2" spcCol="252000" anchor="ctr" anchorCtr="1"/>
          <a:lstStyle/>
          <a:p>
            <a:pPr marL="177800" lvl="2" indent="-177800" defTabSz="914400">
              <a:spcBef>
                <a:spcPts val="600"/>
              </a:spcBef>
              <a:buClr>
                <a:srgbClr val="97989A"/>
              </a:buClr>
              <a:buFont typeface="Arial" pitchFamily="34" charset="0"/>
              <a:buChar char="■"/>
            </a:pPr>
            <a:r>
              <a:rPr lang="en-US" sz="1200" dirty="0" smtClean="0">
                <a:cs typeface="Arial" pitchFamily="34" charset="0"/>
              </a:rPr>
              <a:t>France 1971</a:t>
            </a:r>
          </a:p>
          <a:p>
            <a:pPr marL="177800" lvl="2" indent="-177800" defTabSz="914400">
              <a:spcBef>
                <a:spcPts val="600"/>
              </a:spcBef>
              <a:buClr>
                <a:srgbClr val="97989A"/>
              </a:buClr>
              <a:buFont typeface="Arial" pitchFamily="34" charset="0"/>
              <a:buChar char="■"/>
            </a:pPr>
            <a:r>
              <a:rPr lang="en-US" sz="1200" dirty="0" smtClean="0">
                <a:cs typeface="Arial" pitchFamily="34" charset="0"/>
              </a:rPr>
              <a:t>Hungary  2003 </a:t>
            </a:r>
          </a:p>
          <a:p>
            <a:pPr marL="177800" lvl="2" indent="-177800" defTabSz="914400">
              <a:spcBef>
                <a:spcPts val="600"/>
              </a:spcBef>
              <a:buClr>
                <a:srgbClr val="97989A"/>
              </a:buClr>
              <a:buFont typeface="Arial" pitchFamily="34" charset="0"/>
              <a:buChar char="■"/>
            </a:pPr>
            <a:r>
              <a:rPr lang="en-US" sz="1200" dirty="0" smtClean="0">
                <a:cs typeface="Arial" pitchFamily="34" charset="0"/>
              </a:rPr>
              <a:t>Netherlands  2007 (2010)</a:t>
            </a:r>
          </a:p>
          <a:p>
            <a:pPr marL="177800" lvl="2" indent="-177800" defTabSz="914400">
              <a:spcBef>
                <a:spcPts val="600"/>
              </a:spcBef>
              <a:buClr>
                <a:srgbClr val="97989A"/>
              </a:buClr>
              <a:buFont typeface="Arial" pitchFamily="34" charset="0"/>
              <a:buChar char="■"/>
            </a:pPr>
            <a:r>
              <a:rPr lang="en-US" sz="1200" dirty="0" smtClean="0">
                <a:latin typeface="Arial"/>
                <a:cs typeface="Arial" pitchFamily="34" charset="0"/>
              </a:rPr>
              <a:t>Spain 2008</a:t>
            </a:r>
          </a:p>
          <a:p>
            <a:pPr marL="177800" lvl="2" indent="-177800" defTabSz="914400">
              <a:spcBef>
                <a:spcPts val="600"/>
              </a:spcBef>
              <a:buClr>
                <a:srgbClr val="97989A"/>
              </a:buClr>
              <a:buFont typeface="Arial" pitchFamily="34" charset="0"/>
              <a:buChar char="■"/>
            </a:pPr>
            <a:r>
              <a:rPr lang="en-US" sz="1200" dirty="0" smtClean="0">
                <a:latin typeface="Arial"/>
                <a:cs typeface="Arial" pitchFamily="34" charset="0"/>
              </a:rPr>
              <a:t>Belgium 2008</a:t>
            </a:r>
          </a:p>
          <a:p>
            <a:pPr marL="177800" lvl="2" indent="-177800" defTabSz="914400">
              <a:spcBef>
                <a:spcPts val="600"/>
              </a:spcBef>
              <a:buClr>
                <a:srgbClr val="97989A"/>
              </a:buClr>
              <a:buFont typeface="Arial" pitchFamily="34" charset="0"/>
              <a:buChar char="■"/>
            </a:pPr>
            <a:r>
              <a:rPr lang="en-US" sz="1200" dirty="0" smtClean="0">
                <a:latin typeface="Arial"/>
                <a:cs typeface="Arial" pitchFamily="34" charset="0"/>
              </a:rPr>
              <a:t>Luxembourg 2008</a:t>
            </a:r>
          </a:p>
          <a:p>
            <a:pPr marL="177800" lvl="2" indent="-177800" defTabSz="914400">
              <a:spcBef>
                <a:spcPts val="600"/>
              </a:spcBef>
              <a:buClr>
                <a:srgbClr val="97989A"/>
              </a:buClr>
              <a:buFont typeface="Arial" pitchFamily="34" charset="0"/>
              <a:buChar char="■"/>
            </a:pPr>
            <a:r>
              <a:rPr lang="en-US" sz="1200" dirty="0" smtClean="0">
                <a:cs typeface="Arial" pitchFamily="34" charset="0"/>
              </a:rPr>
              <a:t>Malta 2010   </a:t>
            </a:r>
            <a:endParaRPr lang="en-GB" sz="1200" dirty="0" smtClean="0">
              <a:cs typeface="Arial" pitchFamily="34" charset="0"/>
            </a:endParaRPr>
          </a:p>
          <a:p>
            <a:pPr marL="177800" lvl="2" indent="-177800" defTabSz="914400">
              <a:spcBef>
                <a:spcPts val="600"/>
              </a:spcBef>
              <a:buClr>
                <a:srgbClr val="97989A"/>
              </a:buClr>
              <a:buFont typeface="Arial" pitchFamily="34" charset="0"/>
              <a:buChar char="■"/>
            </a:pPr>
            <a:r>
              <a:rPr lang="en-US" sz="1200" dirty="0" smtClean="0">
                <a:cs typeface="Arial" pitchFamily="34" charset="0"/>
              </a:rPr>
              <a:t>Cyprus 2012</a:t>
            </a:r>
          </a:p>
          <a:p>
            <a:pPr marL="177800" lvl="2" indent="-177800" defTabSz="914400">
              <a:spcBef>
                <a:spcPts val="600"/>
              </a:spcBef>
              <a:buClr>
                <a:srgbClr val="97989A"/>
              </a:buClr>
              <a:buFont typeface="Arial" pitchFamily="34" charset="0"/>
              <a:buChar char="■"/>
            </a:pPr>
            <a:r>
              <a:rPr lang="en-US" sz="1200" dirty="0" smtClean="0">
                <a:cs typeface="Arial" pitchFamily="34" charset="0"/>
              </a:rPr>
              <a:t>United Kingdom 2013 </a:t>
            </a:r>
          </a:p>
          <a:p>
            <a:pPr marL="177800" lvl="2" indent="-177800" defTabSz="914400">
              <a:spcBef>
                <a:spcPts val="600"/>
              </a:spcBef>
              <a:buClr>
                <a:srgbClr val="97989A"/>
              </a:buClr>
              <a:buFont typeface="Arial" pitchFamily="34" charset="0"/>
              <a:buChar char="■"/>
            </a:pPr>
            <a:r>
              <a:rPr lang="en-US" sz="1200" dirty="0" smtClean="0">
                <a:cs typeface="Arial" pitchFamily="34" charset="0"/>
              </a:rPr>
              <a:t>Portugal  </a:t>
            </a:r>
            <a:r>
              <a:rPr lang="en-US" sz="1200" dirty="0" smtClean="0">
                <a:latin typeface="Arial"/>
                <a:cs typeface="Arial" pitchFamily="34" charset="0"/>
              </a:rPr>
              <a:t>2014</a:t>
            </a:r>
            <a:r>
              <a:rPr lang="en-US" sz="1200" b="1" dirty="0" smtClean="0">
                <a:latin typeface="Arial"/>
                <a:cs typeface="Arial" pitchFamily="34" charset="0"/>
              </a:rPr>
              <a:t> </a:t>
            </a:r>
          </a:p>
          <a:p>
            <a:pPr marL="177800" lvl="2" indent="-177800" defTabSz="914400">
              <a:spcBef>
                <a:spcPts val="600"/>
              </a:spcBef>
              <a:buClr>
                <a:srgbClr val="97989A"/>
              </a:buClr>
            </a:pPr>
            <a:r>
              <a:rPr lang="en-US" sz="1200" dirty="0" smtClean="0">
                <a:latin typeface="Arial"/>
                <a:cs typeface="Arial" pitchFamily="34" charset="0"/>
              </a:rPr>
              <a:t>	</a:t>
            </a:r>
          </a:p>
        </p:txBody>
      </p:sp>
      <p:sp>
        <p:nvSpPr>
          <p:cNvPr id="134" name="Freeform 878"/>
          <p:cNvSpPr>
            <a:spLocks noChangeAspect="1"/>
          </p:cNvSpPr>
          <p:nvPr/>
        </p:nvSpPr>
        <p:spPr bwMode="auto">
          <a:xfrm>
            <a:off x="6944861" y="4506965"/>
            <a:ext cx="102414" cy="59553"/>
          </a:xfrm>
          <a:custGeom>
            <a:avLst/>
            <a:gdLst/>
            <a:ahLst/>
            <a:cxnLst>
              <a:cxn ang="0">
                <a:pos x="0" y="16"/>
              </a:cxn>
              <a:cxn ang="0">
                <a:pos x="23" y="24"/>
              </a:cxn>
              <a:cxn ang="0">
                <a:pos x="43" y="44"/>
              </a:cxn>
              <a:cxn ang="0">
                <a:pos x="62" y="20"/>
              </a:cxn>
              <a:cxn ang="0">
                <a:pos x="38" y="0"/>
              </a:cxn>
              <a:cxn ang="0">
                <a:pos x="0" y="16"/>
              </a:cxn>
            </a:cxnLst>
            <a:rect l="0" t="0" r="r" b="b"/>
            <a:pathLst>
              <a:path w="63" h="45">
                <a:moveTo>
                  <a:pt x="0" y="16"/>
                </a:moveTo>
                <a:lnTo>
                  <a:pt x="23" y="24"/>
                </a:lnTo>
                <a:lnTo>
                  <a:pt x="43" y="44"/>
                </a:lnTo>
                <a:lnTo>
                  <a:pt x="62" y="20"/>
                </a:lnTo>
                <a:lnTo>
                  <a:pt x="38" y="0"/>
                </a:lnTo>
                <a:lnTo>
                  <a:pt x="0" y="16"/>
                </a:lnTo>
              </a:path>
            </a:pathLst>
          </a:custGeom>
          <a:solidFill>
            <a:srgbClr val="7AB800"/>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35" name="Freeform 869"/>
          <p:cNvSpPr>
            <a:spLocks noChangeAspect="1"/>
          </p:cNvSpPr>
          <p:nvPr/>
        </p:nvSpPr>
        <p:spPr bwMode="auto">
          <a:xfrm>
            <a:off x="8706122" y="4536742"/>
            <a:ext cx="135015" cy="59552"/>
          </a:xfrm>
          <a:custGeom>
            <a:avLst/>
            <a:gdLst/>
            <a:ahLst/>
            <a:cxnLst>
              <a:cxn ang="0">
                <a:pos x="5" y="28"/>
              </a:cxn>
              <a:cxn ang="0">
                <a:pos x="0" y="58"/>
              </a:cxn>
              <a:cxn ang="0">
                <a:pos x="0" y="82"/>
              </a:cxn>
              <a:cxn ang="0">
                <a:pos x="23" y="112"/>
              </a:cxn>
              <a:cxn ang="0">
                <a:pos x="32" y="77"/>
              </a:cxn>
              <a:cxn ang="0">
                <a:pos x="47" y="53"/>
              </a:cxn>
              <a:cxn ang="0">
                <a:pos x="42" y="34"/>
              </a:cxn>
              <a:cxn ang="0">
                <a:pos x="47" y="0"/>
              </a:cxn>
              <a:cxn ang="0">
                <a:pos x="32" y="20"/>
              </a:cxn>
              <a:cxn ang="0">
                <a:pos x="5" y="28"/>
              </a:cxn>
            </a:cxnLst>
            <a:rect l="0" t="0" r="r" b="b"/>
            <a:pathLst>
              <a:path w="48" h="113">
                <a:moveTo>
                  <a:pt x="5" y="28"/>
                </a:moveTo>
                <a:lnTo>
                  <a:pt x="0" y="58"/>
                </a:lnTo>
                <a:lnTo>
                  <a:pt x="0" y="82"/>
                </a:lnTo>
                <a:lnTo>
                  <a:pt x="23" y="112"/>
                </a:lnTo>
                <a:lnTo>
                  <a:pt x="32" y="77"/>
                </a:lnTo>
                <a:lnTo>
                  <a:pt x="47" y="53"/>
                </a:lnTo>
                <a:lnTo>
                  <a:pt x="42" y="34"/>
                </a:lnTo>
                <a:lnTo>
                  <a:pt x="47" y="0"/>
                </a:lnTo>
                <a:lnTo>
                  <a:pt x="32" y="20"/>
                </a:lnTo>
                <a:lnTo>
                  <a:pt x="5" y="28"/>
                </a:lnTo>
              </a:path>
            </a:pathLst>
          </a:custGeom>
          <a:solidFill>
            <a:srgbClr val="7AB800"/>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136" name="TextBox 135"/>
          <p:cNvSpPr txBox="1"/>
          <p:nvPr/>
        </p:nvSpPr>
        <p:spPr>
          <a:xfrm>
            <a:off x="341313" y="951571"/>
            <a:ext cx="4186236" cy="368809"/>
          </a:xfrm>
          <a:prstGeom prst="rect">
            <a:avLst/>
          </a:prstGeom>
          <a:solidFill>
            <a:srgbClr val="409DAD"/>
          </a:solidFill>
        </p:spPr>
        <p:txBody>
          <a:bodyPr wrap="square" lIns="54000" tIns="54000" rIns="54000" bIns="54000" rtlCol="0" anchor="ctr">
            <a:noAutofit/>
          </a:bodyPr>
          <a:lstStyle/>
          <a:p>
            <a:pPr algn="ctr"/>
            <a:r>
              <a:rPr lang="nl-NL" sz="1200" b="1" dirty="0" smtClean="0">
                <a:latin typeface="Arial" pitchFamily="34" charset="0"/>
                <a:cs typeface="Arial" pitchFamily="34" charset="0"/>
              </a:rPr>
              <a:t>EU </a:t>
            </a:r>
            <a:endParaRPr lang="en-US" sz="1200" b="1" dirty="0" smtClean="0">
              <a:latin typeface="Arial" pitchFamily="34" charset="0"/>
              <a:cs typeface="Arial" pitchFamily="34" charset="0"/>
            </a:endParaRPr>
          </a:p>
        </p:txBody>
      </p:sp>
      <p:sp>
        <p:nvSpPr>
          <p:cNvPr id="138" name="TextBox 137"/>
          <p:cNvSpPr txBox="1"/>
          <p:nvPr/>
        </p:nvSpPr>
        <p:spPr>
          <a:xfrm>
            <a:off x="341530" y="3246826"/>
            <a:ext cx="4186236" cy="368809"/>
          </a:xfrm>
          <a:prstGeom prst="rect">
            <a:avLst/>
          </a:prstGeom>
          <a:solidFill>
            <a:srgbClr val="409DAD"/>
          </a:solidFill>
        </p:spPr>
        <p:txBody>
          <a:bodyPr wrap="square" lIns="54000" tIns="54000" rIns="54000" bIns="54000" rtlCol="0" anchor="ctr">
            <a:noAutofit/>
          </a:bodyPr>
          <a:lstStyle/>
          <a:p>
            <a:pPr algn="ctr"/>
            <a:r>
              <a:rPr lang="nl-NL" sz="1200" b="1" dirty="0" smtClean="0">
                <a:latin typeface="Arial" pitchFamily="34" charset="0"/>
                <a:cs typeface="Arial" pitchFamily="34" charset="0"/>
              </a:rPr>
              <a:t>OECD</a:t>
            </a:r>
            <a:endParaRPr lang="en-US" sz="1200" b="1" dirty="0" smtClean="0">
              <a:latin typeface="Arial" pitchFamily="34" charset="0"/>
              <a:cs typeface="Arial" pitchFamily="34" charset="0"/>
            </a:endParaRPr>
          </a:p>
        </p:txBody>
      </p:sp>
      <p:sp>
        <p:nvSpPr>
          <p:cNvPr id="139" name="TextBox 138"/>
          <p:cNvSpPr txBox="1"/>
          <p:nvPr/>
        </p:nvSpPr>
        <p:spPr>
          <a:xfrm>
            <a:off x="341313" y="3696875"/>
            <a:ext cx="4186236" cy="999111"/>
          </a:xfrm>
          <a:prstGeom prst="rect">
            <a:avLst/>
          </a:prstGeom>
          <a:solidFill>
            <a:srgbClr val="E5F2F4"/>
          </a:solidFill>
        </p:spPr>
        <p:txBody>
          <a:bodyPr wrap="square" lIns="54000" tIns="54000" rIns="54000" bIns="54000" rtlCol="0" anchor="ctr">
            <a:noAutofit/>
          </a:bodyPr>
          <a:lstStyle/>
          <a:p>
            <a:pPr marL="177800" lvl="2" indent="-177800" defTabSz="914400">
              <a:spcBef>
                <a:spcPts val="600"/>
              </a:spcBef>
              <a:buClr>
                <a:srgbClr val="97989A"/>
              </a:buClr>
              <a:buFont typeface="Arial" pitchFamily="34" charset="0"/>
              <a:buChar char="■"/>
            </a:pPr>
            <a:r>
              <a:rPr lang="en-US" sz="1200" dirty="0" smtClean="0">
                <a:latin typeface="Arial"/>
                <a:cs typeface="Arial" pitchFamily="34" charset="0"/>
              </a:rPr>
              <a:t>Switzerland, Nidwalden 2011</a:t>
            </a:r>
          </a:p>
          <a:p>
            <a:pPr marL="177800" lvl="2" indent="-177800" defTabSz="914400">
              <a:spcBef>
                <a:spcPts val="600"/>
              </a:spcBef>
              <a:buClr>
                <a:srgbClr val="97989A"/>
              </a:buClr>
              <a:buFont typeface="Arial" pitchFamily="34" charset="0"/>
              <a:buChar char="■"/>
            </a:pPr>
            <a:r>
              <a:rPr lang="en-US" sz="1200" dirty="0" smtClean="0">
                <a:latin typeface="Arial"/>
                <a:cs typeface="Arial" pitchFamily="34" charset="0"/>
              </a:rPr>
              <a:t>Switzerland (part of tax holidays)</a:t>
            </a:r>
          </a:p>
          <a:p>
            <a:pPr marL="177800" lvl="2" indent="-177800" defTabSz="914400">
              <a:spcBef>
                <a:spcPts val="600"/>
              </a:spcBef>
              <a:buClr>
                <a:srgbClr val="97989A"/>
              </a:buClr>
              <a:buFont typeface="Arial" pitchFamily="34" charset="0"/>
              <a:buChar char="■"/>
            </a:pPr>
            <a:r>
              <a:rPr lang="en-US" sz="1200" dirty="0" smtClean="0">
                <a:latin typeface="Arial"/>
                <a:cs typeface="Arial" pitchFamily="34" charset="0"/>
              </a:rPr>
              <a:t>Colombia</a:t>
            </a:r>
          </a:p>
          <a:p>
            <a:pPr marL="177800" lvl="2" indent="-177800" defTabSz="914400">
              <a:spcBef>
                <a:spcPts val="600"/>
              </a:spcBef>
              <a:buClr>
                <a:srgbClr val="97989A"/>
              </a:buClr>
              <a:buFont typeface="Arial" pitchFamily="34" charset="0"/>
              <a:buChar char="■"/>
            </a:pPr>
            <a:r>
              <a:rPr lang="en-US" sz="1200" dirty="0" smtClean="0">
                <a:latin typeface="Arial"/>
                <a:cs typeface="Arial" pitchFamily="34" charset="0"/>
              </a:rPr>
              <a:t>Israel</a:t>
            </a:r>
          </a:p>
        </p:txBody>
      </p:sp>
      <p:sp>
        <p:nvSpPr>
          <p:cNvPr id="267" name="Freeform 842"/>
          <p:cNvSpPr>
            <a:spLocks noChangeAspect="1"/>
          </p:cNvSpPr>
          <p:nvPr/>
        </p:nvSpPr>
        <p:spPr bwMode="auto">
          <a:xfrm>
            <a:off x="8049056" y="3776624"/>
            <a:ext cx="269310" cy="227703"/>
          </a:xfrm>
          <a:custGeom>
            <a:avLst/>
            <a:gdLst/>
            <a:ahLst/>
            <a:cxnLst>
              <a:cxn ang="0">
                <a:pos x="62" y="0"/>
              </a:cxn>
              <a:cxn ang="0">
                <a:pos x="0" y="18"/>
              </a:cxn>
              <a:cxn ang="0">
                <a:pos x="13" y="109"/>
              </a:cxn>
              <a:cxn ang="0">
                <a:pos x="15" y="107"/>
              </a:cxn>
              <a:cxn ang="0">
                <a:pos x="14" y="120"/>
              </a:cxn>
              <a:cxn ang="0">
                <a:pos x="20" y="123"/>
              </a:cxn>
              <a:cxn ang="0">
                <a:pos x="34" y="124"/>
              </a:cxn>
              <a:cxn ang="0">
                <a:pos x="47" y="121"/>
              </a:cxn>
              <a:cxn ang="0">
                <a:pos x="47" y="124"/>
              </a:cxn>
              <a:cxn ang="0">
                <a:pos x="23" y="140"/>
              </a:cxn>
              <a:cxn ang="0">
                <a:pos x="22" y="161"/>
              </a:cxn>
              <a:cxn ang="0">
                <a:pos x="34" y="143"/>
              </a:cxn>
              <a:cxn ang="0">
                <a:pos x="40" y="136"/>
              </a:cxn>
              <a:cxn ang="0">
                <a:pos x="46" y="132"/>
              </a:cxn>
              <a:cxn ang="0">
                <a:pos x="52" y="125"/>
              </a:cxn>
              <a:cxn ang="0">
                <a:pos x="66" y="119"/>
              </a:cxn>
              <a:cxn ang="0">
                <a:pos x="75" y="100"/>
              </a:cxn>
              <a:cxn ang="0">
                <a:pos x="96" y="89"/>
              </a:cxn>
              <a:cxn ang="0">
                <a:pos x="111" y="88"/>
              </a:cxn>
              <a:cxn ang="0">
                <a:pos x="129" y="84"/>
              </a:cxn>
              <a:cxn ang="0">
                <a:pos x="136" y="90"/>
              </a:cxn>
              <a:cxn ang="0">
                <a:pos x="145" y="87"/>
              </a:cxn>
              <a:cxn ang="0">
                <a:pos x="154" y="87"/>
              </a:cxn>
              <a:cxn ang="0">
                <a:pos x="164" y="66"/>
              </a:cxn>
              <a:cxn ang="0">
                <a:pos x="145" y="64"/>
              </a:cxn>
              <a:cxn ang="0">
                <a:pos x="145" y="61"/>
              </a:cxn>
              <a:cxn ang="0">
                <a:pos x="130" y="50"/>
              </a:cxn>
              <a:cxn ang="0">
                <a:pos x="122" y="53"/>
              </a:cxn>
              <a:cxn ang="0">
                <a:pos x="105" y="21"/>
              </a:cxn>
              <a:cxn ang="0">
                <a:pos x="62" y="0"/>
              </a:cxn>
            </a:cxnLst>
            <a:rect l="0" t="0" r="r" b="b"/>
            <a:pathLst>
              <a:path w="165" h="162">
                <a:moveTo>
                  <a:pt x="62" y="0"/>
                </a:moveTo>
                <a:lnTo>
                  <a:pt x="0" y="18"/>
                </a:lnTo>
                <a:lnTo>
                  <a:pt x="13" y="109"/>
                </a:lnTo>
                <a:lnTo>
                  <a:pt x="15" y="107"/>
                </a:lnTo>
                <a:lnTo>
                  <a:pt x="14" y="120"/>
                </a:lnTo>
                <a:lnTo>
                  <a:pt x="20" y="123"/>
                </a:lnTo>
                <a:lnTo>
                  <a:pt x="34" y="124"/>
                </a:lnTo>
                <a:lnTo>
                  <a:pt x="47" y="121"/>
                </a:lnTo>
                <a:lnTo>
                  <a:pt x="47" y="124"/>
                </a:lnTo>
                <a:lnTo>
                  <a:pt x="23" y="140"/>
                </a:lnTo>
                <a:lnTo>
                  <a:pt x="22" y="161"/>
                </a:lnTo>
                <a:lnTo>
                  <a:pt x="34" y="143"/>
                </a:lnTo>
                <a:lnTo>
                  <a:pt x="40" y="136"/>
                </a:lnTo>
                <a:lnTo>
                  <a:pt x="46" y="132"/>
                </a:lnTo>
                <a:lnTo>
                  <a:pt x="52" y="125"/>
                </a:lnTo>
                <a:lnTo>
                  <a:pt x="66" y="119"/>
                </a:lnTo>
                <a:lnTo>
                  <a:pt x="75" y="100"/>
                </a:lnTo>
                <a:lnTo>
                  <a:pt x="96" y="89"/>
                </a:lnTo>
                <a:lnTo>
                  <a:pt x="111" y="88"/>
                </a:lnTo>
                <a:lnTo>
                  <a:pt x="129" y="84"/>
                </a:lnTo>
                <a:lnTo>
                  <a:pt x="136" y="90"/>
                </a:lnTo>
                <a:lnTo>
                  <a:pt x="145" y="87"/>
                </a:lnTo>
                <a:lnTo>
                  <a:pt x="154" y="87"/>
                </a:lnTo>
                <a:lnTo>
                  <a:pt x="164" y="66"/>
                </a:lnTo>
                <a:lnTo>
                  <a:pt x="145" y="64"/>
                </a:lnTo>
                <a:lnTo>
                  <a:pt x="145" y="61"/>
                </a:lnTo>
                <a:lnTo>
                  <a:pt x="130" y="50"/>
                </a:lnTo>
                <a:lnTo>
                  <a:pt x="122" y="53"/>
                </a:lnTo>
                <a:lnTo>
                  <a:pt x="105" y="21"/>
                </a:lnTo>
                <a:lnTo>
                  <a:pt x="62" y="0"/>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68" name="Freeform 843"/>
          <p:cNvSpPr>
            <a:spLocks noChangeAspect="1"/>
          </p:cNvSpPr>
          <p:nvPr/>
        </p:nvSpPr>
        <p:spPr bwMode="auto">
          <a:xfrm>
            <a:off x="5549403" y="2130155"/>
            <a:ext cx="568965" cy="816228"/>
          </a:xfrm>
          <a:custGeom>
            <a:avLst/>
            <a:gdLst/>
            <a:ahLst/>
            <a:cxnLst>
              <a:cxn ang="0">
                <a:pos x="19" y="570"/>
              </a:cxn>
              <a:cxn ang="0">
                <a:pos x="81" y="575"/>
              </a:cxn>
              <a:cxn ang="0">
                <a:pos x="124" y="550"/>
              </a:cxn>
              <a:cxn ang="0">
                <a:pos x="186" y="559"/>
              </a:cxn>
              <a:cxn ang="0">
                <a:pos x="244" y="580"/>
              </a:cxn>
              <a:cxn ang="0">
                <a:pos x="311" y="550"/>
              </a:cxn>
              <a:cxn ang="0">
                <a:pos x="301" y="515"/>
              </a:cxn>
              <a:cxn ang="0">
                <a:pos x="344" y="476"/>
              </a:cxn>
              <a:cxn ang="0">
                <a:pos x="316" y="432"/>
              </a:cxn>
              <a:cxn ang="0">
                <a:pos x="282" y="442"/>
              </a:cxn>
              <a:cxn ang="0">
                <a:pos x="292" y="417"/>
              </a:cxn>
              <a:cxn ang="0">
                <a:pos x="282" y="374"/>
              </a:cxn>
              <a:cxn ang="0">
                <a:pos x="253" y="299"/>
              </a:cxn>
              <a:cxn ang="0">
                <a:pos x="249" y="236"/>
              </a:cxn>
              <a:cxn ang="0">
                <a:pos x="220" y="190"/>
              </a:cxn>
              <a:cxn ang="0">
                <a:pos x="220" y="171"/>
              </a:cxn>
              <a:cxn ang="0">
                <a:pos x="271" y="108"/>
              </a:cxn>
              <a:cxn ang="0">
                <a:pos x="224" y="74"/>
              </a:cxn>
              <a:cxn ang="0">
                <a:pos x="215" y="44"/>
              </a:cxn>
              <a:cxn ang="0">
                <a:pos x="249" y="14"/>
              </a:cxn>
              <a:cxn ang="0">
                <a:pos x="186" y="0"/>
              </a:cxn>
              <a:cxn ang="0">
                <a:pos x="143" y="44"/>
              </a:cxn>
              <a:cxn ang="0">
                <a:pos x="119" y="49"/>
              </a:cxn>
              <a:cxn ang="0">
                <a:pos x="115" y="74"/>
              </a:cxn>
              <a:cxn ang="0">
                <a:pos x="115" y="113"/>
              </a:cxn>
              <a:cxn ang="0">
                <a:pos x="134" y="127"/>
              </a:cxn>
              <a:cxn ang="0">
                <a:pos x="91" y="171"/>
              </a:cxn>
              <a:cxn ang="0">
                <a:pos x="105" y="201"/>
              </a:cxn>
              <a:cxn ang="0">
                <a:pos x="139" y="206"/>
              </a:cxn>
              <a:cxn ang="0">
                <a:pos x="119" y="264"/>
              </a:cxn>
              <a:cxn ang="0">
                <a:pos x="162" y="284"/>
              </a:cxn>
              <a:cxn ang="0">
                <a:pos x="191" y="314"/>
              </a:cxn>
              <a:cxn ang="0">
                <a:pos x="162" y="369"/>
              </a:cxn>
              <a:cxn ang="0">
                <a:pos x="105" y="353"/>
              </a:cxn>
              <a:cxn ang="0">
                <a:pos x="86" y="388"/>
              </a:cxn>
              <a:cxn ang="0">
                <a:pos x="100" y="427"/>
              </a:cxn>
              <a:cxn ang="0">
                <a:pos x="52" y="462"/>
              </a:cxn>
              <a:cxn ang="0">
                <a:pos x="100" y="476"/>
              </a:cxn>
              <a:cxn ang="0">
                <a:pos x="148" y="490"/>
              </a:cxn>
              <a:cxn ang="0">
                <a:pos x="81" y="501"/>
              </a:cxn>
              <a:cxn ang="0">
                <a:pos x="0" y="555"/>
              </a:cxn>
            </a:cxnLst>
            <a:rect l="0" t="0" r="r" b="b"/>
            <a:pathLst>
              <a:path w="345" h="581">
                <a:moveTo>
                  <a:pt x="0" y="555"/>
                </a:moveTo>
                <a:lnTo>
                  <a:pt x="19" y="570"/>
                </a:lnTo>
                <a:lnTo>
                  <a:pt x="48" y="550"/>
                </a:lnTo>
                <a:lnTo>
                  <a:pt x="81" y="575"/>
                </a:lnTo>
                <a:lnTo>
                  <a:pt x="95" y="545"/>
                </a:lnTo>
                <a:lnTo>
                  <a:pt x="124" y="550"/>
                </a:lnTo>
                <a:lnTo>
                  <a:pt x="153" y="570"/>
                </a:lnTo>
                <a:lnTo>
                  <a:pt x="186" y="559"/>
                </a:lnTo>
                <a:lnTo>
                  <a:pt x="215" y="570"/>
                </a:lnTo>
                <a:lnTo>
                  <a:pt x="244" y="580"/>
                </a:lnTo>
                <a:lnTo>
                  <a:pt x="282" y="575"/>
                </a:lnTo>
                <a:lnTo>
                  <a:pt x="311" y="550"/>
                </a:lnTo>
                <a:lnTo>
                  <a:pt x="277" y="540"/>
                </a:lnTo>
                <a:lnTo>
                  <a:pt x="301" y="515"/>
                </a:lnTo>
                <a:lnTo>
                  <a:pt x="325" y="501"/>
                </a:lnTo>
                <a:lnTo>
                  <a:pt x="344" y="476"/>
                </a:lnTo>
                <a:lnTo>
                  <a:pt x="335" y="451"/>
                </a:lnTo>
                <a:lnTo>
                  <a:pt x="316" y="432"/>
                </a:lnTo>
                <a:lnTo>
                  <a:pt x="296" y="432"/>
                </a:lnTo>
                <a:lnTo>
                  <a:pt x="282" y="442"/>
                </a:lnTo>
                <a:lnTo>
                  <a:pt x="271" y="432"/>
                </a:lnTo>
                <a:lnTo>
                  <a:pt x="292" y="417"/>
                </a:lnTo>
                <a:lnTo>
                  <a:pt x="287" y="393"/>
                </a:lnTo>
                <a:lnTo>
                  <a:pt x="282" y="374"/>
                </a:lnTo>
                <a:lnTo>
                  <a:pt x="277" y="319"/>
                </a:lnTo>
                <a:lnTo>
                  <a:pt x="253" y="299"/>
                </a:lnTo>
                <a:lnTo>
                  <a:pt x="249" y="270"/>
                </a:lnTo>
                <a:lnTo>
                  <a:pt x="249" y="236"/>
                </a:lnTo>
                <a:lnTo>
                  <a:pt x="244" y="211"/>
                </a:lnTo>
                <a:lnTo>
                  <a:pt x="220" y="190"/>
                </a:lnTo>
                <a:lnTo>
                  <a:pt x="196" y="187"/>
                </a:lnTo>
                <a:lnTo>
                  <a:pt x="220" y="171"/>
                </a:lnTo>
                <a:lnTo>
                  <a:pt x="239" y="152"/>
                </a:lnTo>
                <a:lnTo>
                  <a:pt x="271" y="108"/>
                </a:lnTo>
                <a:lnTo>
                  <a:pt x="277" y="83"/>
                </a:lnTo>
                <a:lnTo>
                  <a:pt x="224" y="74"/>
                </a:lnTo>
                <a:lnTo>
                  <a:pt x="196" y="69"/>
                </a:lnTo>
                <a:lnTo>
                  <a:pt x="215" y="44"/>
                </a:lnTo>
                <a:lnTo>
                  <a:pt x="249" y="29"/>
                </a:lnTo>
                <a:lnTo>
                  <a:pt x="249" y="14"/>
                </a:lnTo>
                <a:lnTo>
                  <a:pt x="215" y="9"/>
                </a:lnTo>
                <a:lnTo>
                  <a:pt x="186" y="0"/>
                </a:lnTo>
                <a:lnTo>
                  <a:pt x="166" y="25"/>
                </a:lnTo>
                <a:lnTo>
                  <a:pt x="143" y="44"/>
                </a:lnTo>
                <a:lnTo>
                  <a:pt x="134" y="64"/>
                </a:lnTo>
                <a:lnTo>
                  <a:pt x="119" y="49"/>
                </a:lnTo>
                <a:lnTo>
                  <a:pt x="105" y="55"/>
                </a:lnTo>
                <a:lnTo>
                  <a:pt x="115" y="74"/>
                </a:lnTo>
                <a:lnTo>
                  <a:pt x="139" y="83"/>
                </a:lnTo>
                <a:lnTo>
                  <a:pt x="115" y="113"/>
                </a:lnTo>
                <a:lnTo>
                  <a:pt x="105" y="132"/>
                </a:lnTo>
                <a:lnTo>
                  <a:pt x="134" y="127"/>
                </a:lnTo>
                <a:lnTo>
                  <a:pt x="119" y="157"/>
                </a:lnTo>
                <a:lnTo>
                  <a:pt x="91" y="171"/>
                </a:lnTo>
                <a:lnTo>
                  <a:pt x="110" y="176"/>
                </a:lnTo>
                <a:lnTo>
                  <a:pt x="105" y="201"/>
                </a:lnTo>
                <a:lnTo>
                  <a:pt x="129" y="176"/>
                </a:lnTo>
                <a:lnTo>
                  <a:pt x="139" y="206"/>
                </a:lnTo>
                <a:lnTo>
                  <a:pt x="115" y="240"/>
                </a:lnTo>
                <a:lnTo>
                  <a:pt x="119" y="264"/>
                </a:lnTo>
                <a:lnTo>
                  <a:pt x="182" y="259"/>
                </a:lnTo>
                <a:lnTo>
                  <a:pt x="162" y="284"/>
                </a:lnTo>
                <a:lnTo>
                  <a:pt x="172" y="309"/>
                </a:lnTo>
                <a:lnTo>
                  <a:pt x="191" y="314"/>
                </a:lnTo>
                <a:lnTo>
                  <a:pt x="172" y="339"/>
                </a:lnTo>
                <a:lnTo>
                  <a:pt x="162" y="369"/>
                </a:lnTo>
                <a:lnTo>
                  <a:pt x="139" y="369"/>
                </a:lnTo>
                <a:lnTo>
                  <a:pt x="105" y="353"/>
                </a:lnTo>
                <a:lnTo>
                  <a:pt x="105" y="369"/>
                </a:lnTo>
                <a:lnTo>
                  <a:pt x="86" y="388"/>
                </a:lnTo>
                <a:lnTo>
                  <a:pt x="110" y="393"/>
                </a:lnTo>
                <a:lnTo>
                  <a:pt x="100" y="427"/>
                </a:lnTo>
                <a:lnTo>
                  <a:pt x="52" y="442"/>
                </a:lnTo>
                <a:lnTo>
                  <a:pt x="52" y="462"/>
                </a:lnTo>
                <a:lnTo>
                  <a:pt x="81" y="466"/>
                </a:lnTo>
                <a:lnTo>
                  <a:pt x="100" y="476"/>
                </a:lnTo>
                <a:lnTo>
                  <a:pt x="115" y="501"/>
                </a:lnTo>
                <a:lnTo>
                  <a:pt x="148" y="490"/>
                </a:lnTo>
                <a:lnTo>
                  <a:pt x="124" y="515"/>
                </a:lnTo>
                <a:lnTo>
                  <a:pt x="81" y="501"/>
                </a:lnTo>
                <a:lnTo>
                  <a:pt x="57" y="525"/>
                </a:lnTo>
                <a:lnTo>
                  <a:pt x="0" y="555"/>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69" name="Freeform 844"/>
          <p:cNvSpPr>
            <a:spLocks noChangeAspect="1"/>
          </p:cNvSpPr>
          <p:nvPr/>
        </p:nvSpPr>
        <p:spPr bwMode="auto">
          <a:xfrm>
            <a:off x="5549403" y="2130155"/>
            <a:ext cx="568965" cy="816228"/>
          </a:xfrm>
          <a:custGeom>
            <a:avLst/>
            <a:gdLst/>
            <a:ahLst/>
            <a:cxnLst>
              <a:cxn ang="0">
                <a:pos x="19" y="570"/>
              </a:cxn>
              <a:cxn ang="0">
                <a:pos x="81" y="575"/>
              </a:cxn>
              <a:cxn ang="0">
                <a:pos x="124" y="550"/>
              </a:cxn>
              <a:cxn ang="0">
                <a:pos x="186" y="559"/>
              </a:cxn>
              <a:cxn ang="0">
                <a:pos x="244" y="580"/>
              </a:cxn>
              <a:cxn ang="0">
                <a:pos x="311" y="550"/>
              </a:cxn>
              <a:cxn ang="0">
                <a:pos x="301" y="515"/>
              </a:cxn>
              <a:cxn ang="0">
                <a:pos x="344" y="476"/>
              </a:cxn>
              <a:cxn ang="0">
                <a:pos x="316" y="432"/>
              </a:cxn>
              <a:cxn ang="0">
                <a:pos x="282" y="442"/>
              </a:cxn>
              <a:cxn ang="0">
                <a:pos x="292" y="417"/>
              </a:cxn>
              <a:cxn ang="0">
                <a:pos x="282" y="374"/>
              </a:cxn>
              <a:cxn ang="0">
                <a:pos x="253" y="299"/>
              </a:cxn>
              <a:cxn ang="0">
                <a:pos x="249" y="236"/>
              </a:cxn>
              <a:cxn ang="0">
                <a:pos x="220" y="190"/>
              </a:cxn>
              <a:cxn ang="0">
                <a:pos x="220" y="171"/>
              </a:cxn>
              <a:cxn ang="0">
                <a:pos x="271" y="108"/>
              </a:cxn>
              <a:cxn ang="0">
                <a:pos x="224" y="74"/>
              </a:cxn>
              <a:cxn ang="0">
                <a:pos x="215" y="44"/>
              </a:cxn>
              <a:cxn ang="0">
                <a:pos x="249" y="14"/>
              </a:cxn>
              <a:cxn ang="0">
                <a:pos x="186" y="0"/>
              </a:cxn>
              <a:cxn ang="0">
                <a:pos x="143" y="44"/>
              </a:cxn>
              <a:cxn ang="0">
                <a:pos x="119" y="49"/>
              </a:cxn>
              <a:cxn ang="0">
                <a:pos x="115" y="74"/>
              </a:cxn>
              <a:cxn ang="0">
                <a:pos x="115" y="113"/>
              </a:cxn>
              <a:cxn ang="0">
                <a:pos x="134" y="127"/>
              </a:cxn>
              <a:cxn ang="0">
                <a:pos x="91" y="171"/>
              </a:cxn>
              <a:cxn ang="0">
                <a:pos x="105" y="201"/>
              </a:cxn>
              <a:cxn ang="0">
                <a:pos x="139" y="206"/>
              </a:cxn>
              <a:cxn ang="0">
                <a:pos x="119" y="264"/>
              </a:cxn>
              <a:cxn ang="0">
                <a:pos x="162" y="284"/>
              </a:cxn>
              <a:cxn ang="0">
                <a:pos x="191" y="314"/>
              </a:cxn>
              <a:cxn ang="0">
                <a:pos x="162" y="369"/>
              </a:cxn>
              <a:cxn ang="0">
                <a:pos x="105" y="353"/>
              </a:cxn>
              <a:cxn ang="0">
                <a:pos x="86" y="388"/>
              </a:cxn>
              <a:cxn ang="0">
                <a:pos x="100" y="427"/>
              </a:cxn>
              <a:cxn ang="0">
                <a:pos x="52" y="462"/>
              </a:cxn>
              <a:cxn ang="0">
                <a:pos x="100" y="476"/>
              </a:cxn>
              <a:cxn ang="0">
                <a:pos x="148" y="490"/>
              </a:cxn>
              <a:cxn ang="0">
                <a:pos x="81" y="501"/>
              </a:cxn>
              <a:cxn ang="0">
                <a:pos x="0" y="555"/>
              </a:cxn>
            </a:cxnLst>
            <a:rect l="0" t="0" r="r" b="b"/>
            <a:pathLst>
              <a:path w="345" h="581">
                <a:moveTo>
                  <a:pt x="0" y="555"/>
                </a:moveTo>
                <a:lnTo>
                  <a:pt x="19" y="570"/>
                </a:lnTo>
                <a:lnTo>
                  <a:pt x="48" y="550"/>
                </a:lnTo>
                <a:lnTo>
                  <a:pt x="81" y="575"/>
                </a:lnTo>
                <a:lnTo>
                  <a:pt x="95" y="545"/>
                </a:lnTo>
                <a:lnTo>
                  <a:pt x="124" y="550"/>
                </a:lnTo>
                <a:lnTo>
                  <a:pt x="153" y="570"/>
                </a:lnTo>
                <a:lnTo>
                  <a:pt x="186" y="559"/>
                </a:lnTo>
                <a:lnTo>
                  <a:pt x="215" y="570"/>
                </a:lnTo>
                <a:lnTo>
                  <a:pt x="244" y="580"/>
                </a:lnTo>
                <a:lnTo>
                  <a:pt x="282" y="575"/>
                </a:lnTo>
                <a:lnTo>
                  <a:pt x="311" y="550"/>
                </a:lnTo>
                <a:lnTo>
                  <a:pt x="277" y="540"/>
                </a:lnTo>
                <a:lnTo>
                  <a:pt x="301" y="515"/>
                </a:lnTo>
                <a:lnTo>
                  <a:pt x="325" y="501"/>
                </a:lnTo>
                <a:lnTo>
                  <a:pt x="344" y="476"/>
                </a:lnTo>
                <a:lnTo>
                  <a:pt x="335" y="451"/>
                </a:lnTo>
                <a:lnTo>
                  <a:pt x="316" y="432"/>
                </a:lnTo>
                <a:lnTo>
                  <a:pt x="296" y="432"/>
                </a:lnTo>
                <a:lnTo>
                  <a:pt x="282" y="442"/>
                </a:lnTo>
                <a:lnTo>
                  <a:pt x="271" y="432"/>
                </a:lnTo>
                <a:lnTo>
                  <a:pt x="292" y="417"/>
                </a:lnTo>
                <a:lnTo>
                  <a:pt x="287" y="393"/>
                </a:lnTo>
                <a:lnTo>
                  <a:pt x="282" y="374"/>
                </a:lnTo>
                <a:lnTo>
                  <a:pt x="277" y="319"/>
                </a:lnTo>
                <a:lnTo>
                  <a:pt x="253" y="299"/>
                </a:lnTo>
                <a:lnTo>
                  <a:pt x="249" y="270"/>
                </a:lnTo>
                <a:lnTo>
                  <a:pt x="249" y="236"/>
                </a:lnTo>
                <a:lnTo>
                  <a:pt x="244" y="211"/>
                </a:lnTo>
                <a:lnTo>
                  <a:pt x="220" y="190"/>
                </a:lnTo>
                <a:lnTo>
                  <a:pt x="196" y="187"/>
                </a:lnTo>
                <a:lnTo>
                  <a:pt x="220" y="171"/>
                </a:lnTo>
                <a:lnTo>
                  <a:pt x="239" y="152"/>
                </a:lnTo>
                <a:lnTo>
                  <a:pt x="271" y="108"/>
                </a:lnTo>
                <a:lnTo>
                  <a:pt x="277" y="83"/>
                </a:lnTo>
                <a:lnTo>
                  <a:pt x="224" y="74"/>
                </a:lnTo>
                <a:lnTo>
                  <a:pt x="196" y="69"/>
                </a:lnTo>
                <a:lnTo>
                  <a:pt x="215" y="44"/>
                </a:lnTo>
                <a:lnTo>
                  <a:pt x="249" y="29"/>
                </a:lnTo>
                <a:lnTo>
                  <a:pt x="249" y="14"/>
                </a:lnTo>
                <a:lnTo>
                  <a:pt x="215" y="9"/>
                </a:lnTo>
                <a:lnTo>
                  <a:pt x="186" y="0"/>
                </a:lnTo>
                <a:lnTo>
                  <a:pt x="166" y="25"/>
                </a:lnTo>
                <a:lnTo>
                  <a:pt x="143" y="44"/>
                </a:lnTo>
                <a:lnTo>
                  <a:pt x="134" y="64"/>
                </a:lnTo>
                <a:lnTo>
                  <a:pt x="119" y="49"/>
                </a:lnTo>
                <a:lnTo>
                  <a:pt x="105" y="55"/>
                </a:lnTo>
                <a:lnTo>
                  <a:pt x="115" y="74"/>
                </a:lnTo>
                <a:lnTo>
                  <a:pt x="139" y="83"/>
                </a:lnTo>
                <a:lnTo>
                  <a:pt x="115" y="113"/>
                </a:lnTo>
                <a:lnTo>
                  <a:pt x="105" y="132"/>
                </a:lnTo>
                <a:lnTo>
                  <a:pt x="134" y="127"/>
                </a:lnTo>
                <a:lnTo>
                  <a:pt x="119" y="157"/>
                </a:lnTo>
                <a:lnTo>
                  <a:pt x="91" y="171"/>
                </a:lnTo>
                <a:lnTo>
                  <a:pt x="110" y="176"/>
                </a:lnTo>
                <a:lnTo>
                  <a:pt x="105" y="201"/>
                </a:lnTo>
                <a:lnTo>
                  <a:pt x="129" y="176"/>
                </a:lnTo>
                <a:lnTo>
                  <a:pt x="139" y="206"/>
                </a:lnTo>
                <a:lnTo>
                  <a:pt x="115" y="240"/>
                </a:lnTo>
                <a:lnTo>
                  <a:pt x="119" y="264"/>
                </a:lnTo>
                <a:lnTo>
                  <a:pt x="182" y="259"/>
                </a:lnTo>
                <a:lnTo>
                  <a:pt x="162" y="284"/>
                </a:lnTo>
                <a:lnTo>
                  <a:pt x="172" y="309"/>
                </a:lnTo>
                <a:lnTo>
                  <a:pt x="191" y="314"/>
                </a:lnTo>
                <a:lnTo>
                  <a:pt x="172" y="339"/>
                </a:lnTo>
                <a:lnTo>
                  <a:pt x="162" y="369"/>
                </a:lnTo>
                <a:lnTo>
                  <a:pt x="139" y="369"/>
                </a:lnTo>
                <a:lnTo>
                  <a:pt x="105" y="353"/>
                </a:lnTo>
                <a:lnTo>
                  <a:pt x="105" y="369"/>
                </a:lnTo>
                <a:lnTo>
                  <a:pt x="86" y="388"/>
                </a:lnTo>
                <a:lnTo>
                  <a:pt x="110" y="393"/>
                </a:lnTo>
                <a:lnTo>
                  <a:pt x="100" y="427"/>
                </a:lnTo>
                <a:lnTo>
                  <a:pt x="52" y="442"/>
                </a:lnTo>
                <a:lnTo>
                  <a:pt x="52" y="462"/>
                </a:lnTo>
                <a:lnTo>
                  <a:pt x="81" y="466"/>
                </a:lnTo>
                <a:lnTo>
                  <a:pt x="100" y="476"/>
                </a:lnTo>
                <a:lnTo>
                  <a:pt x="115" y="501"/>
                </a:lnTo>
                <a:lnTo>
                  <a:pt x="148" y="490"/>
                </a:lnTo>
                <a:lnTo>
                  <a:pt x="124" y="515"/>
                </a:lnTo>
                <a:lnTo>
                  <a:pt x="81" y="501"/>
                </a:lnTo>
                <a:lnTo>
                  <a:pt x="57" y="525"/>
                </a:lnTo>
                <a:lnTo>
                  <a:pt x="0" y="555"/>
                </a:lnTo>
              </a:path>
            </a:pathLst>
          </a:custGeom>
          <a:solidFill>
            <a:schemeClr val="accent3"/>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70" name="Freeform 845"/>
          <p:cNvSpPr>
            <a:spLocks noChangeAspect="1"/>
          </p:cNvSpPr>
          <p:nvPr/>
        </p:nvSpPr>
        <p:spPr bwMode="auto">
          <a:xfrm>
            <a:off x="7051470" y="3548922"/>
            <a:ext cx="326207" cy="269741"/>
          </a:xfrm>
          <a:custGeom>
            <a:avLst/>
            <a:gdLst/>
            <a:ahLst/>
            <a:cxnLst>
              <a:cxn ang="0">
                <a:pos x="139" y="189"/>
              </a:cxn>
              <a:cxn ang="0">
                <a:pos x="100" y="161"/>
              </a:cxn>
              <a:cxn ang="0">
                <a:pos x="76" y="137"/>
              </a:cxn>
              <a:cxn ang="0">
                <a:pos x="76" y="126"/>
              </a:cxn>
              <a:cxn ang="0">
                <a:pos x="62" y="121"/>
              </a:cxn>
              <a:cxn ang="0">
                <a:pos x="19" y="72"/>
              </a:cxn>
              <a:cxn ang="0">
                <a:pos x="13" y="43"/>
              </a:cxn>
              <a:cxn ang="0">
                <a:pos x="0" y="33"/>
              </a:cxn>
              <a:cxn ang="0">
                <a:pos x="9" y="0"/>
              </a:cxn>
              <a:cxn ang="0">
                <a:pos x="29" y="19"/>
              </a:cxn>
              <a:cxn ang="0">
                <a:pos x="38" y="4"/>
              </a:cxn>
              <a:cxn ang="0">
                <a:pos x="62" y="4"/>
              </a:cxn>
              <a:cxn ang="0">
                <a:pos x="111" y="14"/>
              </a:cxn>
              <a:cxn ang="0">
                <a:pos x="144" y="14"/>
              </a:cxn>
              <a:cxn ang="0">
                <a:pos x="159" y="28"/>
              </a:cxn>
              <a:cxn ang="0">
                <a:pos x="168" y="25"/>
              </a:cxn>
              <a:cxn ang="0">
                <a:pos x="187" y="33"/>
              </a:cxn>
              <a:cxn ang="0">
                <a:pos x="173" y="68"/>
              </a:cxn>
              <a:cxn ang="0">
                <a:pos x="197" y="83"/>
              </a:cxn>
              <a:cxn ang="0">
                <a:pos x="197" y="87"/>
              </a:cxn>
              <a:cxn ang="0">
                <a:pos x="183" y="87"/>
              </a:cxn>
              <a:cxn ang="0">
                <a:pos x="192" y="112"/>
              </a:cxn>
              <a:cxn ang="0">
                <a:pos x="183" y="112"/>
              </a:cxn>
              <a:cxn ang="0">
                <a:pos x="178" y="121"/>
              </a:cxn>
              <a:cxn ang="0">
                <a:pos x="168" y="121"/>
              </a:cxn>
              <a:cxn ang="0">
                <a:pos x="173" y="137"/>
              </a:cxn>
              <a:cxn ang="0">
                <a:pos x="154" y="121"/>
              </a:cxn>
              <a:cxn ang="0">
                <a:pos x="144" y="126"/>
              </a:cxn>
              <a:cxn ang="0">
                <a:pos x="154" y="150"/>
              </a:cxn>
              <a:cxn ang="0">
                <a:pos x="139" y="156"/>
              </a:cxn>
              <a:cxn ang="0">
                <a:pos x="144" y="184"/>
              </a:cxn>
              <a:cxn ang="0">
                <a:pos x="139" y="189"/>
              </a:cxn>
            </a:cxnLst>
            <a:rect l="0" t="0" r="r" b="b"/>
            <a:pathLst>
              <a:path w="198" h="190">
                <a:moveTo>
                  <a:pt x="139" y="189"/>
                </a:moveTo>
                <a:lnTo>
                  <a:pt x="100" y="161"/>
                </a:lnTo>
                <a:lnTo>
                  <a:pt x="76" y="137"/>
                </a:lnTo>
                <a:lnTo>
                  <a:pt x="76" y="126"/>
                </a:lnTo>
                <a:lnTo>
                  <a:pt x="62" y="121"/>
                </a:lnTo>
                <a:lnTo>
                  <a:pt x="19" y="72"/>
                </a:lnTo>
                <a:lnTo>
                  <a:pt x="13" y="43"/>
                </a:lnTo>
                <a:lnTo>
                  <a:pt x="0" y="33"/>
                </a:lnTo>
                <a:lnTo>
                  <a:pt x="9" y="0"/>
                </a:lnTo>
                <a:lnTo>
                  <a:pt x="29" y="19"/>
                </a:lnTo>
                <a:lnTo>
                  <a:pt x="38" y="4"/>
                </a:lnTo>
                <a:lnTo>
                  <a:pt x="62" y="4"/>
                </a:lnTo>
                <a:lnTo>
                  <a:pt x="111" y="14"/>
                </a:lnTo>
                <a:lnTo>
                  <a:pt x="144" y="14"/>
                </a:lnTo>
                <a:lnTo>
                  <a:pt x="159" y="28"/>
                </a:lnTo>
                <a:lnTo>
                  <a:pt x="168" y="25"/>
                </a:lnTo>
                <a:lnTo>
                  <a:pt x="187" y="33"/>
                </a:lnTo>
                <a:lnTo>
                  <a:pt x="173" y="68"/>
                </a:lnTo>
                <a:lnTo>
                  <a:pt x="197" y="83"/>
                </a:lnTo>
                <a:lnTo>
                  <a:pt x="197" y="87"/>
                </a:lnTo>
                <a:lnTo>
                  <a:pt x="183" y="87"/>
                </a:lnTo>
                <a:lnTo>
                  <a:pt x="192" y="112"/>
                </a:lnTo>
                <a:lnTo>
                  <a:pt x="183" y="112"/>
                </a:lnTo>
                <a:lnTo>
                  <a:pt x="178" y="121"/>
                </a:lnTo>
                <a:lnTo>
                  <a:pt x="168" y="121"/>
                </a:lnTo>
                <a:lnTo>
                  <a:pt x="173" y="137"/>
                </a:lnTo>
                <a:lnTo>
                  <a:pt x="154" y="121"/>
                </a:lnTo>
                <a:lnTo>
                  <a:pt x="144" y="126"/>
                </a:lnTo>
                <a:lnTo>
                  <a:pt x="154" y="150"/>
                </a:lnTo>
                <a:lnTo>
                  <a:pt x="139" y="156"/>
                </a:lnTo>
                <a:lnTo>
                  <a:pt x="144" y="184"/>
                </a:lnTo>
                <a:lnTo>
                  <a:pt x="139" y="189"/>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71" name="Freeform 846"/>
          <p:cNvSpPr>
            <a:spLocks noChangeAspect="1"/>
          </p:cNvSpPr>
          <p:nvPr/>
        </p:nvSpPr>
        <p:spPr bwMode="auto">
          <a:xfrm>
            <a:off x="7051470" y="3548922"/>
            <a:ext cx="326207" cy="269741"/>
          </a:xfrm>
          <a:custGeom>
            <a:avLst/>
            <a:gdLst/>
            <a:ahLst/>
            <a:cxnLst>
              <a:cxn ang="0">
                <a:pos x="139" y="189"/>
              </a:cxn>
              <a:cxn ang="0">
                <a:pos x="100" y="161"/>
              </a:cxn>
              <a:cxn ang="0">
                <a:pos x="76" y="137"/>
              </a:cxn>
              <a:cxn ang="0">
                <a:pos x="76" y="126"/>
              </a:cxn>
              <a:cxn ang="0">
                <a:pos x="62" y="121"/>
              </a:cxn>
              <a:cxn ang="0">
                <a:pos x="19" y="72"/>
              </a:cxn>
              <a:cxn ang="0">
                <a:pos x="13" y="43"/>
              </a:cxn>
              <a:cxn ang="0">
                <a:pos x="0" y="33"/>
              </a:cxn>
              <a:cxn ang="0">
                <a:pos x="9" y="0"/>
              </a:cxn>
              <a:cxn ang="0">
                <a:pos x="29" y="19"/>
              </a:cxn>
              <a:cxn ang="0">
                <a:pos x="38" y="4"/>
              </a:cxn>
              <a:cxn ang="0">
                <a:pos x="62" y="4"/>
              </a:cxn>
              <a:cxn ang="0">
                <a:pos x="111" y="14"/>
              </a:cxn>
              <a:cxn ang="0">
                <a:pos x="144" y="14"/>
              </a:cxn>
              <a:cxn ang="0">
                <a:pos x="159" y="28"/>
              </a:cxn>
              <a:cxn ang="0">
                <a:pos x="168" y="25"/>
              </a:cxn>
              <a:cxn ang="0">
                <a:pos x="187" y="33"/>
              </a:cxn>
              <a:cxn ang="0">
                <a:pos x="173" y="68"/>
              </a:cxn>
              <a:cxn ang="0">
                <a:pos x="197" y="83"/>
              </a:cxn>
              <a:cxn ang="0">
                <a:pos x="197" y="87"/>
              </a:cxn>
              <a:cxn ang="0">
                <a:pos x="183" y="87"/>
              </a:cxn>
              <a:cxn ang="0">
                <a:pos x="192" y="112"/>
              </a:cxn>
              <a:cxn ang="0">
                <a:pos x="183" y="112"/>
              </a:cxn>
              <a:cxn ang="0">
                <a:pos x="178" y="121"/>
              </a:cxn>
              <a:cxn ang="0">
                <a:pos x="168" y="121"/>
              </a:cxn>
              <a:cxn ang="0">
                <a:pos x="173" y="137"/>
              </a:cxn>
              <a:cxn ang="0">
                <a:pos x="154" y="121"/>
              </a:cxn>
              <a:cxn ang="0">
                <a:pos x="144" y="126"/>
              </a:cxn>
              <a:cxn ang="0">
                <a:pos x="154" y="150"/>
              </a:cxn>
              <a:cxn ang="0">
                <a:pos x="139" y="156"/>
              </a:cxn>
              <a:cxn ang="0">
                <a:pos x="144" y="184"/>
              </a:cxn>
              <a:cxn ang="0">
                <a:pos x="139" y="189"/>
              </a:cxn>
            </a:cxnLst>
            <a:rect l="0" t="0" r="r" b="b"/>
            <a:pathLst>
              <a:path w="198" h="190">
                <a:moveTo>
                  <a:pt x="139" y="189"/>
                </a:moveTo>
                <a:lnTo>
                  <a:pt x="100" y="161"/>
                </a:lnTo>
                <a:lnTo>
                  <a:pt x="76" y="137"/>
                </a:lnTo>
                <a:lnTo>
                  <a:pt x="76" y="126"/>
                </a:lnTo>
                <a:lnTo>
                  <a:pt x="62" y="121"/>
                </a:lnTo>
                <a:lnTo>
                  <a:pt x="19" y="72"/>
                </a:lnTo>
                <a:lnTo>
                  <a:pt x="13" y="43"/>
                </a:lnTo>
                <a:lnTo>
                  <a:pt x="0" y="33"/>
                </a:lnTo>
                <a:lnTo>
                  <a:pt x="9" y="0"/>
                </a:lnTo>
                <a:lnTo>
                  <a:pt x="29" y="19"/>
                </a:lnTo>
                <a:lnTo>
                  <a:pt x="38" y="4"/>
                </a:lnTo>
                <a:lnTo>
                  <a:pt x="62" y="4"/>
                </a:lnTo>
                <a:lnTo>
                  <a:pt x="111" y="14"/>
                </a:lnTo>
                <a:lnTo>
                  <a:pt x="144" y="14"/>
                </a:lnTo>
                <a:lnTo>
                  <a:pt x="159" y="28"/>
                </a:lnTo>
                <a:lnTo>
                  <a:pt x="168" y="25"/>
                </a:lnTo>
                <a:lnTo>
                  <a:pt x="187" y="33"/>
                </a:lnTo>
                <a:lnTo>
                  <a:pt x="173" y="68"/>
                </a:lnTo>
                <a:lnTo>
                  <a:pt x="197" y="83"/>
                </a:lnTo>
                <a:lnTo>
                  <a:pt x="197" y="87"/>
                </a:lnTo>
                <a:lnTo>
                  <a:pt x="183" y="87"/>
                </a:lnTo>
                <a:lnTo>
                  <a:pt x="192" y="112"/>
                </a:lnTo>
                <a:lnTo>
                  <a:pt x="183" y="112"/>
                </a:lnTo>
                <a:lnTo>
                  <a:pt x="178" y="121"/>
                </a:lnTo>
                <a:lnTo>
                  <a:pt x="168" y="121"/>
                </a:lnTo>
                <a:lnTo>
                  <a:pt x="173" y="137"/>
                </a:lnTo>
                <a:lnTo>
                  <a:pt x="154" y="121"/>
                </a:lnTo>
                <a:lnTo>
                  <a:pt x="144" y="126"/>
                </a:lnTo>
                <a:lnTo>
                  <a:pt x="154" y="150"/>
                </a:lnTo>
                <a:lnTo>
                  <a:pt x="139" y="156"/>
                </a:lnTo>
                <a:lnTo>
                  <a:pt x="144" y="184"/>
                </a:lnTo>
                <a:lnTo>
                  <a:pt x="139" y="189"/>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72" name="Freeform 847"/>
          <p:cNvSpPr>
            <a:spLocks noChangeAspect="1"/>
          </p:cNvSpPr>
          <p:nvPr/>
        </p:nvSpPr>
        <p:spPr bwMode="auto">
          <a:xfrm>
            <a:off x="5549401" y="2928869"/>
            <a:ext cx="936896" cy="851260"/>
          </a:xfrm>
          <a:custGeom>
            <a:avLst/>
            <a:gdLst/>
            <a:ahLst/>
            <a:cxnLst>
              <a:cxn ang="0">
                <a:pos x="67" y="507"/>
              </a:cxn>
              <a:cxn ang="0">
                <a:pos x="115" y="545"/>
              </a:cxn>
              <a:cxn ang="0">
                <a:pos x="158" y="560"/>
              </a:cxn>
              <a:cxn ang="0">
                <a:pos x="196" y="575"/>
              </a:cxn>
              <a:cxn ang="0">
                <a:pos x="229" y="595"/>
              </a:cxn>
              <a:cxn ang="0">
                <a:pos x="282" y="560"/>
              </a:cxn>
              <a:cxn ang="0">
                <a:pos x="335" y="536"/>
              </a:cxn>
              <a:cxn ang="0">
                <a:pos x="397" y="560"/>
              </a:cxn>
              <a:cxn ang="0">
                <a:pos x="449" y="581"/>
              </a:cxn>
              <a:cxn ang="0">
                <a:pos x="507" y="545"/>
              </a:cxn>
              <a:cxn ang="0">
                <a:pos x="512" y="511"/>
              </a:cxn>
              <a:cxn ang="0">
                <a:pos x="488" y="496"/>
              </a:cxn>
              <a:cxn ang="0">
                <a:pos x="483" y="457"/>
              </a:cxn>
              <a:cxn ang="0">
                <a:pos x="502" y="388"/>
              </a:cxn>
              <a:cxn ang="0">
                <a:pos x="492" y="350"/>
              </a:cxn>
              <a:cxn ang="0">
                <a:pos x="464" y="363"/>
              </a:cxn>
              <a:cxn ang="0">
                <a:pos x="483" y="314"/>
              </a:cxn>
              <a:cxn ang="0">
                <a:pos x="512" y="275"/>
              </a:cxn>
              <a:cxn ang="0">
                <a:pos x="540" y="270"/>
              </a:cxn>
              <a:cxn ang="0">
                <a:pos x="555" y="207"/>
              </a:cxn>
              <a:cxn ang="0">
                <a:pos x="560" y="171"/>
              </a:cxn>
              <a:cxn ang="0">
                <a:pos x="512" y="148"/>
              </a:cxn>
              <a:cxn ang="0">
                <a:pos x="488" y="132"/>
              </a:cxn>
              <a:cxn ang="0">
                <a:pos x="459" y="122"/>
              </a:cxn>
              <a:cxn ang="0">
                <a:pos x="449" y="102"/>
              </a:cxn>
              <a:cxn ang="0">
                <a:pos x="430" y="94"/>
              </a:cxn>
              <a:cxn ang="0">
                <a:pos x="411" y="63"/>
              </a:cxn>
              <a:cxn ang="0">
                <a:pos x="383" y="30"/>
              </a:cxn>
              <a:cxn ang="0">
                <a:pos x="368" y="5"/>
              </a:cxn>
              <a:cxn ang="0">
                <a:pos x="320" y="14"/>
              </a:cxn>
              <a:cxn ang="0">
                <a:pos x="296" y="63"/>
              </a:cxn>
              <a:cxn ang="0">
                <a:pos x="253" y="69"/>
              </a:cxn>
              <a:cxn ang="0">
                <a:pos x="220" y="102"/>
              </a:cxn>
              <a:cxn ang="0">
                <a:pos x="177" y="94"/>
              </a:cxn>
              <a:cxn ang="0">
                <a:pos x="148" y="58"/>
              </a:cxn>
              <a:cxn ang="0">
                <a:pos x="148" y="137"/>
              </a:cxn>
              <a:cxn ang="0">
                <a:pos x="95" y="127"/>
              </a:cxn>
              <a:cxn ang="0">
                <a:pos x="57" y="98"/>
              </a:cxn>
              <a:cxn ang="0">
                <a:pos x="4" y="102"/>
              </a:cxn>
              <a:cxn ang="0">
                <a:pos x="13" y="152"/>
              </a:cxn>
              <a:cxn ang="0">
                <a:pos x="57" y="182"/>
              </a:cxn>
              <a:cxn ang="0">
                <a:pos x="105" y="236"/>
              </a:cxn>
              <a:cxn ang="0">
                <a:pos x="100" y="275"/>
              </a:cxn>
              <a:cxn ang="0">
                <a:pos x="124" y="330"/>
              </a:cxn>
              <a:cxn ang="0">
                <a:pos x="71" y="468"/>
              </a:cxn>
            </a:cxnLst>
            <a:rect l="0" t="0" r="r" b="b"/>
            <a:pathLst>
              <a:path w="570" h="606">
                <a:moveTo>
                  <a:pt x="52" y="487"/>
                </a:moveTo>
                <a:lnTo>
                  <a:pt x="67" y="507"/>
                </a:lnTo>
                <a:lnTo>
                  <a:pt x="76" y="515"/>
                </a:lnTo>
                <a:lnTo>
                  <a:pt x="115" y="545"/>
                </a:lnTo>
                <a:lnTo>
                  <a:pt x="139" y="556"/>
                </a:lnTo>
                <a:lnTo>
                  <a:pt x="158" y="560"/>
                </a:lnTo>
                <a:lnTo>
                  <a:pt x="177" y="556"/>
                </a:lnTo>
                <a:lnTo>
                  <a:pt x="196" y="575"/>
                </a:lnTo>
                <a:lnTo>
                  <a:pt x="210" y="585"/>
                </a:lnTo>
                <a:lnTo>
                  <a:pt x="229" y="595"/>
                </a:lnTo>
                <a:lnTo>
                  <a:pt x="287" y="605"/>
                </a:lnTo>
                <a:lnTo>
                  <a:pt x="282" y="560"/>
                </a:lnTo>
                <a:lnTo>
                  <a:pt x="311" y="551"/>
                </a:lnTo>
                <a:lnTo>
                  <a:pt x="335" y="536"/>
                </a:lnTo>
                <a:lnTo>
                  <a:pt x="363" y="551"/>
                </a:lnTo>
                <a:lnTo>
                  <a:pt x="397" y="560"/>
                </a:lnTo>
                <a:lnTo>
                  <a:pt x="421" y="585"/>
                </a:lnTo>
                <a:lnTo>
                  <a:pt x="449" y="581"/>
                </a:lnTo>
                <a:lnTo>
                  <a:pt x="474" y="560"/>
                </a:lnTo>
                <a:lnTo>
                  <a:pt x="507" y="545"/>
                </a:lnTo>
                <a:lnTo>
                  <a:pt x="512" y="536"/>
                </a:lnTo>
                <a:lnTo>
                  <a:pt x="512" y="511"/>
                </a:lnTo>
                <a:lnTo>
                  <a:pt x="496" y="507"/>
                </a:lnTo>
                <a:lnTo>
                  <a:pt x="488" y="496"/>
                </a:lnTo>
                <a:lnTo>
                  <a:pt x="488" y="477"/>
                </a:lnTo>
                <a:lnTo>
                  <a:pt x="483" y="457"/>
                </a:lnTo>
                <a:lnTo>
                  <a:pt x="496" y="418"/>
                </a:lnTo>
                <a:lnTo>
                  <a:pt x="502" y="388"/>
                </a:lnTo>
                <a:lnTo>
                  <a:pt x="492" y="374"/>
                </a:lnTo>
                <a:lnTo>
                  <a:pt x="492" y="350"/>
                </a:lnTo>
                <a:lnTo>
                  <a:pt x="478" y="350"/>
                </a:lnTo>
                <a:lnTo>
                  <a:pt x="464" y="363"/>
                </a:lnTo>
                <a:lnTo>
                  <a:pt x="459" y="344"/>
                </a:lnTo>
                <a:lnTo>
                  <a:pt x="483" y="314"/>
                </a:lnTo>
                <a:lnTo>
                  <a:pt x="502" y="290"/>
                </a:lnTo>
                <a:lnTo>
                  <a:pt x="512" y="275"/>
                </a:lnTo>
                <a:lnTo>
                  <a:pt x="526" y="280"/>
                </a:lnTo>
                <a:lnTo>
                  <a:pt x="540" y="270"/>
                </a:lnTo>
                <a:lnTo>
                  <a:pt x="540" y="255"/>
                </a:lnTo>
                <a:lnTo>
                  <a:pt x="555" y="207"/>
                </a:lnTo>
                <a:lnTo>
                  <a:pt x="569" y="191"/>
                </a:lnTo>
                <a:lnTo>
                  <a:pt x="560" y="171"/>
                </a:lnTo>
                <a:lnTo>
                  <a:pt x="521" y="157"/>
                </a:lnTo>
                <a:lnTo>
                  <a:pt x="512" y="148"/>
                </a:lnTo>
                <a:lnTo>
                  <a:pt x="496" y="132"/>
                </a:lnTo>
                <a:lnTo>
                  <a:pt x="488" y="132"/>
                </a:lnTo>
                <a:lnTo>
                  <a:pt x="474" y="127"/>
                </a:lnTo>
                <a:lnTo>
                  <a:pt x="459" y="122"/>
                </a:lnTo>
                <a:lnTo>
                  <a:pt x="445" y="107"/>
                </a:lnTo>
                <a:lnTo>
                  <a:pt x="449" y="102"/>
                </a:lnTo>
                <a:lnTo>
                  <a:pt x="445" y="83"/>
                </a:lnTo>
                <a:lnTo>
                  <a:pt x="430" y="94"/>
                </a:lnTo>
                <a:lnTo>
                  <a:pt x="416" y="88"/>
                </a:lnTo>
                <a:lnTo>
                  <a:pt x="411" y="63"/>
                </a:lnTo>
                <a:lnTo>
                  <a:pt x="392" y="49"/>
                </a:lnTo>
                <a:lnTo>
                  <a:pt x="383" y="30"/>
                </a:lnTo>
                <a:lnTo>
                  <a:pt x="363" y="24"/>
                </a:lnTo>
                <a:lnTo>
                  <a:pt x="368" y="5"/>
                </a:lnTo>
                <a:lnTo>
                  <a:pt x="368" y="0"/>
                </a:lnTo>
                <a:lnTo>
                  <a:pt x="320" y="14"/>
                </a:lnTo>
                <a:lnTo>
                  <a:pt x="306" y="34"/>
                </a:lnTo>
                <a:lnTo>
                  <a:pt x="296" y="63"/>
                </a:lnTo>
                <a:lnTo>
                  <a:pt x="277" y="69"/>
                </a:lnTo>
                <a:lnTo>
                  <a:pt x="253" y="69"/>
                </a:lnTo>
                <a:lnTo>
                  <a:pt x="234" y="79"/>
                </a:lnTo>
                <a:lnTo>
                  <a:pt x="220" y="102"/>
                </a:lnTo>
                <a:lnTo>
                  <a:pt x="196" y="94"/>
                </a:lnTo>
                <a:lnTo>
                  <a:pt x="177" y="94"/>
                </a:lnTo>
                <a:lnTo>
                  <a:pt x="172" y="63"/>
                </a:lnTo>
                <a:lnTo>
                  <a:pt x="148" y="58"/>
                </a:lnTo>
                <a:lnTo>
                  <a:pt x="153" y="94"/>
                </a:lnTo>
                <a:lnTo>
                  <a:pt x="148" y="137"/>
                </a:lnTo>
                <a:lnTo>
                  <a:pt x="124" y="127"/>
                </a:lnTo>
                <a:lnTo>
                  <a:pt x="95" y="127"/>
                </a:lnTo>
                <a:lnTo>
                  <a:pt x="86" y="102"/>
                </a:lnTo>
                <a:lnTo>
                  <a:pt x="57" y="98"/>
                </a:lnTo>
                <a:lnTo>
                  <a:pt x="27" y="102"/>
                </a:lnTo>
                <a:lnTo>
                  <a:pt x="4" y="102"/>
                </a:lnTo>
                <a:lnTo>
                  <a:pt x="0" y="137"/>
                </a:lnTo>
                <a:lnTo>
                  <a:pt x="13" y="152"/>
                </a:lnTo>
                <a:lnTo>
                  <a:pt x="33" y="157"/>
                </a:lnTo>
                <a:lnTo>
                  <a:pt x="57" y="182"/>
                </a:lnTo>
                <a:lnTo>
                  <a:pt x="86" y="196"/>
                </a:lnTo>
                <a:lnTo>
                  <a:pt x="105" y="236"/>
                </a:lnTo>
                <a:lnTo>
                  <a:pt x="95" y="255"/>
                </a:lnTo>
                <a:lnTo>
                  <a:pt x="100" y="275"/>
                </a:lnTo>
                <a:lnTo>
                  <a:pt x="119" y="295"/>
                </a:lnTo>
                <a:lnTo>
                  <a:pt x="124" y="330"/>
                </a:lnTo>
                <a:lnTo>
                  <a:pt x="100" y="402"/>
                </a:lnTo>
                <a:lnTo>
                  <a:pt x="71" y="468"/>
                </a:lnTo>
                <a:lnTo>
                  <a:pt x="52" y="487"/>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73" name="Freeform 848"/>
          <p:cNvSpPr>
            <a:spLocks noChangeAspect="1"/>
          </p:cNvSpPr>
          <p:nvPr/>
        </p:nvSpPr>
        <p:spPr bwMode="auto">
          <a:xfrm>
            <a:off x="5549401" y="2928869"/>
            <a:ext cx="936896" cy="851260"/>
          </a:xfrm>
          <a:custGeom>
            <a:avLst/>
            <a:gdLst/>
            <a:ahLst/>
            <a:cxnLst>
              <a:cxn ang="0">
                <a:pos x="67" y="507"/>
              </a:cxn>
              <a:cxn ang="0">
                <a:pos x="115" y="545"/>
              </a:cxn>
              <a:cxn ang="0">
                <a:pos x="158" y="560"/>
              </a:cxn>
              <a:cxn ang="0">
                <a:pos x="196" y="575"/>
              </a:cxn>
              <a:cxn ang="0">
                <a:pos x="229" y="595"/>
              </a:cxn>
              <a:cxn ang="0">
                <a:pos x="282" y="560"/>
              </a:cxn>
              <a:cxn ang="0">
                <a:pos x="335" y="536"/>
              </a:cxn>
              <a:cxn ang="0">
                <a:pos x="397" y="560"/>
              </a:cxn>
              <a:cxn ang="0">
                <a:pos x="449" y="581"/>
              </a:cxn>
              <a:cxn ang="0">
                <a:pos x="507" y="545"/>
              </a:cxn>
              <a:cxn ang="0">
                <a:pos x="512" y="511"/>
              </a:cxn>
              <a:cxn ang="0">
                <a:pos x="488" y="496"/>
              </a:cxn>
              <a:cxn ang="0">
                <a:pos x="483" y="457"/>
              </a:cxn>
              <a:cxn ang="0">
                <a:pos x="502" y="388"/>
              </a:cxn>
              <a:cxn ang="0">
                <a:pos x="492" y="350"/>
              </a:cxn>
              <a:cxn ang="0">
                <a:pos x="464" y="363"/>
              </a:cxn>
              <a:cxn ang="0">
                <a:pos x="483" y="314"/>
              </a:cxn>
              <a:cxn ang="0">
                <a:pos x="512" y="275"/>
              </a:cxn>
              <a:cxn ang="0">
                <a:pos x="540" y="270"/>
              </a:cxn>
              <a:cxn ang="0">
                <a:pos x="555" y="207"/>
              </a:cxn>
              <a:cxn ang="0">
                <a:pos x="560" y="171"/>
              </a:cxn>
              <a:cxn ang="0">
                <a:pos x="512" y="148"/>
              </a:cxn>
              <a:cxn ang="0">
                <a:pos x="488" y="132"/>
              </a:cxn>
              <a:cxn ang="0">
                <a:pos x="459" y="122"/>
              </a:cxn>
              <a:cxn ang="0">
                <a:pos x="449" y="102"/>
              </a:cxn>
              <a:cxn ang="0">
                <a:pos x="430" y="94"/>
              </a:cxn>
              <a:cxn ang="0">
                <a:pos x="411" y="63"/>
              </a:cxn>
              <a:cxn ang="0">
                <a:pos x="383" y="30"/>
              </a:cxn>
              <a:cxn ang="0">
                <a:pos x="368" y="5"/>
              </a:cxn>
              <a:cxn ang="0">
                <a:pos x="320" y="14"/>
              </a:cxn>
              <a:cxn ang="0">
                <a:pos x="296" y="63"/>
              </a:cxn>
              <a:cxn ang="0">
                <a:pos x="253" y="69"/>
              </a:cxn>
              <a:cxn ang="0">
                <a:pos x="220" y="102"/>
              </a:cxn>
              <a:cxn ang="0">
                <a:pos x="177" y="94"/>
              </a:cxn>
              <a:cxn ang="0">
                <a:pos x="148" y="58"/>
              </a:cxn>
              <a:cxn ang="0">
                <a:pos x="148" y="137"/>
              </a:cxn>
              <a:cxn ang="0">
                <a:pos x="95" y="127"/>
              </a:cxn>
              <a:cxn ang="0">
                <a:pos x="57" y="98"/>
              </a:cxn>
              <a:cxn ang="0">
                <a:pos x="4" y="102"/>
              </a:cxn>
              <a:cxn ang="0">
                <a:pos x="13" y="152"/>
              </a:cxn>
              <a:cxn ang="0">
                <a:pos x="57" y="182"/>
              </a:cxn>
              <a:cxn ang="0">
                <a:pos x="105" y="236"/>
              </a:cxn>
              <a:cxn ang="0">
                <a:pos x="100" y="275"/>
              </a:cxn>
              <a:cxn ang="0">
                <a:pos x="124" y="330"/>
              </a:cxn>
              <a:cxn ang="0">
                <a:pos x="71" y="468"/>
              </a:cxn>
            </a:cxnLst>
            <a:rect l="0" t="0" r="r" b="b"/>
            <a:pathLst>
              <a:path w="570" h="606">
                <a:moveTo>
                  <a:pt x="52" y="487"/>
                </a:moveTo>
                <a:lnTo>
                  <a:pt x="67" y="507"/>
                </a:lnTo>
                <a:lnTo>
                  <a:pt x="76" y="515"/>
                </a:lnTo>
                <a:lnTo>
                  <a:pt x="115" y="545"/>
                </a:lnTo>
                <a:lnTo>
                  <a:pt x="139" y="556"/>
                </a:lnTo>
                <a:lnTo>
                  <a:pt x="158" y="560"/>
                </a:lnTo>
                <a:lnTo>
                  <a:pt x="177" y="556"/>
                </a:lnTo>
                <a:lnTo>
                  <a:pt x="196" y="575"/>
                </a:lnTo>
                <a:lnTo>
                  <a:pt x="210" y="585"/>
                </a:lnTo>
                <a:lnTo>
                  <a:pt x="229" y="595"/>
                </a:lnTo>
                <a:lnTo>
                  <a:pt x="287" y="605"/>
                </a:lnTo>
                <a:lnTo>
                  <a:pt x="282" y="560"/>
                </a:lnTo>
                <a:lnTo>
                  <a:pt x="311" y="551"/>
                </a:lnTo>
                <a:lnTo>
                  <a:pt x="335" y="536"/>
                </a:lnTo>
                <a:lnTo>
                  <a:pt x="363" y="551"/>
                </a:lnTo>
                <a:lnTo>
                  <a:pt x="397" y="560"/>
                </a:lnTo>
                <a:lnTo>
                  <a:pt x="421" y="585"/>
                </a:lnTo>
                <a:lnTo>
                  <a:pt x="449" y="581"/>
                </a:lnTo>
                <a:lnTo>
                  <a:pt x="474" y="560"/>
                </a:lnTo>
                <a:lnTo>
                  <a:pt x="507" y="545"/>
                </a:lnTo>
                <a:lnTo>
                  <a:pt x="512" y="536"/>
                </a:lnTo>
                <a:lnTo>
                  <a:pt x="512" y="511"/>
                </a:lnTo>
                <a:lnTo>
                  <a:pt x="496" y="507"/>
                </a:lnTo>
                <a:lnTo>
                  <a:pt x="488" y="496"/>
                </a:lnTo>
                <a:lnTo>
                  <a:pt x="488" y="477"/>
                </a:lnTo>
                <a:lnTo>
                  <a:pt x="483" y="457"/>
                </a:lnTo>
                <a:lnTo>
                  <a:pt x="496" y="418"/>
                </a:lnTo>
                <a:lnTo>
                  <a:pt x="502" y="388"/>
                </a:lnTo>
                <a:lnTo>
                  <a:pt x="492" y="374"/>
                </a:lnTo>
                <a:lnTo>
                  <a:pt x="492" y="350"/>
                </a:lnTo>
                <a:lnTo>
                  <a:pt x="478" y="350"/>
                </a:lnTo>
                <a:lnTo>
                  <a:pt x="464" y="363"/>
                </a:lnTo>
                <a:lnTo>
                  <a:pt x="459" y="344"/>
                </a:lnTo>
                <a:lnTo>
                  <a:pt x="483" y="314"/>
                </a:lnTo>
                <a:lnTo>
                  <a:pt x="502" y="290"/>
                </a:lnTo>
                <a:lnTo>
                  <a:pt x="512" y="275"/>
                </a:lnTo>
                <a:lnTo>
                  <a:pt x="526" y="280"/>
                </a:lnTo>
                <a:lnTo>
                  <a:pt x="540" y="270"/>
                </a:lnTo>
                <a:lnTo>
                  <a:pt x="540" y="255"/>
                </a:lnTo>
                <a:lnTo>
                  <a:pt x="555" y="207"/>
                </a:lnTo>
                <a:lnTo>
                  <a:pt x="569" y="191"/>
                </a:lnTo>
                <a:lnTo>
                  <a:pt x="560" y="171"/>
                </a:lnTo>
                <a:lnTo>
                  <a:pt x="521" y="157"/>
                </a:lnTo>
                <a:lnTo>
                  <a:pt x="512" y="148"/>
                </a:lnTo>
                <a:lnTo>
                  <a:pt x="496" y="132"/>
                </a:lnTo>
                <a:lnTo>
                  <a:pt x="488" y="132"/>
                </a:lnTo>
                <a:lnTo>
                  <a:pt x="474" y="127"/>
                </a:lnTo>
                <a:lnTo>
                  <a:pt x="459" y="122"/>
                </a:lnTo>
                <a:lnTo>
                  <a:pt x="445" y="107"/>
                </a:lnTo>
                <a:lnTo>
                  <a:pt x="449" y="102"/>
                </a:lnTo>
                <a:lnTo>
                  <a:pt x="445" y="83"/>
                </a:lnTo>
                <a:lnTo>
                  <a:pt x="430" y="94"/>
                </a:lnTo>
                <a:lnTo>
                  <a:pt x="416" y="88"/>
                </a:lnTo>
                <a:lnTo>
                  <a:pt x="411" y="63"/>
                </a:lnTo>
                <a:lnTo>
                  <a:pt x="392" y="49"/>
                </a:lnTo>
                <a:lnTo>
                  <a:pt x="383" y="30"/>
                </a:lnTo>
                <a:lnTo>
                  <a:pt x="363" y="24"/>
                </a:lnTo>
                <a:lnTo>
                  <a:pt x="368" y="5"/>
                </a:lnTo>
                <a:lnTo>
                  <a:pt x="368" y="0"/>
                </a:lnTo>
                <a:lnTo>
                  <a:pt x="320" y="14"/>
                </a:lnTo>
                <a:lnTo>
                  <a:pt x="306" y="34"/>
                </a:lnTo>
                <a:lnTo>
                  <a:pt x="296" y="63"/>
                </a:lnTo>
                <a:lnTo>
                  <a:pt x="277" y="69"/>
                </a:lnTo>
                <a:lnTo>
                  <a:pt x="253" y="69"/>
                </a:lnTo>
                <a:lnTo>
                  <a:pt x="234" y="79"/>
                </a:lnTo>
                <a:lnTo>
                  <a:pt x="220" y="102"/>
                </a:lnTo>
                <a:lnTo>
                  <a:pt x="196" y="94"/>
                </a:lnTo>
                <a:lnTo>
                  <a:pt x="177" y="94"/>
                </a:lnTo>
                <a:lnTo>
                  <a:pt x="172" y="63"/>
                </a:lnTo>
                <a:lnTo>
                  <a:pt x="148" y="58"/>
                </a:lnTo>
                <a:lnTo>
                  <a:pt x="153" y="94"/>
                </a:lnTo>
                <a:lnTo>
                  <a:pt x="148" y="137"/>
                </a:lnTo>
                <a:lnTo>
                  <a:pt x="124" y="127"/>
                </a:lnTo>
                <a:lnTo>
                  <a:pt x="95" y="127"/>
                </a:lnTo>
                <a:lnTo>
                  <a:pt x="86" y="102"/>
                </a:lnTo>
                <a:lnTo>
                  <a:pt x="57" y="98"/>
                </a:lnTo>
                <a:lnTo>
                  <a:pt x="27" y="102"/>
                </a:lnTo>
                <a:lnTo>
                  <a:pt x="4" y="102"/>
                </a:lnTo>
                <a:lnTo>
                  <a:pt x="0" y="137"/>
                </a:lnTo>
                <a:lnTo>
                  <a:pt x="13" y="152"/>
                </a:lnTo>
                <a:lnTo>
                  <a:pt x="33" y="157"/>
                </a:lnTo>
                <a:lnTo>
                  <a:pt x="57" y="182"/>
                </a:lnTo>
                <a:lnTo>
                  <a:pt x="86" y="196"/>
                </a:lnTo>
                <a:lnTo>
                  <a:pt x="105" y="236"/>
                </a:lnTo>
                <a:lnTo>
                  <a:pt x="95" y="255"/>
                </a:lnTo>
                <a:lnTo>
                  <a:pt x="100" y="275"/>
                </a:lnTo>
                <a:lnTo>
                  <a:pt x="119" y="295"/>
                </a:lnTo>
                <a:lnTo>
                  <a:pt x="124" y="330"/>
                </a:lnTo>
                <a:lnTo>
                  <a:pt x="100" y="402"/>
                </a:lnTo>
                <a:lnTo>
                  <a:pt x="71" y="468"/>
                </a:lnTo>
                <a:lnTo>
                  <a:pt x="52" y="487"/>
                </a:lnTo>
              </a:path>
            </a:pathLst>
          </a:custGeom>
          <a:solidFill>
            <a:schemeClr val="accent3"/>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74" name="Freeform 849"/>
          <p:cNvSpPr>
            <a:spLocks noChangeAspect="1"/>
          </p:cNvSpPr>
          <p:nvPr/>
        </p:nvSpPr>
        <p:spPr bwMode="auto">
          <a:xfrm>
            <a:off x="4991817" y="3447331"/>
            <a:ext cx="1027931" cy="784700"/>
          </a:xfrm>
          <a:custGeom>
            <a:avLst/>
            <a:gdLst/>
            <a:ahLst/>
            <a:cxnLst>
              <a:cxn ang="0">
                <a:pos x="549" y="216"/>
              </a:cxn>
              <a:cxn ang="0">
                <a:pos x="568" y="226"/>
              </a:cxn>
              <a:cxn ang="0">
                <a:pos x="626" y="236"/>
              </a:cxn>
              <a:cxn ang="0">
                <a:pos x="616" y="270"/>
              </a:cxn>
              <a:cxn ang="0">
                <a:pos x="554" y="300"/>
              </a:cxn>
              <a:cxn ang="0">
                <a:pos x="493" y="309"/>
              </a:cxn>
              <a:cxn ang="0">
                <a:pos x="401" y="399"/>
              </a:cxn>
              <a:cxn ang="0">
                <a:pos x="401" y="427"/>
              </a:cxn>
              <a:cxn ang="0">
                <a:pos x="425" y="457"/>
              </a:cxn>
              <a:cxn ang="0">
                <a:pos x="387" y="472"/>
              </a:cxn>
              <a:cxn ang="0">
                <a:pos x="364" y="487"/>
              </a:cxn>
              <a:cxn ang="0">
                <a:pos x="348" y="516"/>
              </a:cxn>
              <a:cxn ang="0">
                <a:pos x="321" y="507"/>
              </a:cxn>
              <a:cxn ang="0">
                <a:pos x="287" y="537"/>
              </a:cxn>
              <a:cxn ang="0">
                <a:pos x="262" y="560"/>
              </a:cxn>
              <a:cxn ang="0">
                <a:pos x="167" y="537"/>
              </a:cxn>
              <a:cxn ang="0">
                <a:pos x="134" y="532"/>
              </a:cxn>
              <a:cxn ang="0">
                <a:pos x="105" y="532"/>
              </a:cxn>
              <a:cxn ang="0">
                <a:pos x="67" y="551"/>
              </a:cxn>
              <a:cxn ang="0">
                <a:pos x="43" y="532"/>
              </a:cxn>
              <a:cxn ang="0">
                <a:pos x="33" y="472"/>
              </a:cxn>
              <a:cxn ang="0">
                <a:pos x="0" y="447"/>
              </a:cxn>
              <a:cxn ang="0">
                <a:pos x="5" y="418"/>
              </a:cxn>
              <a:cxn ang="0">
                <a:pos x="29" y="402"/>
              </a:cxn>
              <a:cxn ang="0">
                <a:pos x="38" y="389"/>
              </a:cxn>
              <a:cxn ang="0">
                <a:pos x="33" y="359"/>
              </a:cxn>
              <a:cxn ang="0">
                <a:pos x="48" y="339"/>
              </a:cxn>
              <a:cxn ang="0">
                <a:pos x="53" y="314"/>
              </a:cxn>
              <a:cxn ang="0">
                <a:pos x="53" y="290"/>
              </a:cxn>
              <a:cxn ang="0">
                <a:pos x="72" y="284"/>
              </a:cxn>
              <a:cxn ang="0">
                <a:pos x="86" y="270"/>
              </a:cxn>
              <a:cxn ang="0">
                <a:pos x="105" y="216"/>
              </a:cxn>
              <a:cxn ang="0">
                <a:pos x="148" y="182"/>
              </a:cxn>
              <a:cxn ang="0">
                <a:pos x="142" y="152"/>
              </a:cxn>
              <a:cxn ang="0">
                <a:pos x="115" y="143"/>
              </a:cxn>
              <a:cxn ang="0">
                <a:pos x="86" y="138"/>
              </a:cxn>
              <a:cxn ang="0">
                <a:pos x="67" y="133"/>
              </a:cxn>
              <a:cxn ang="0">
                <a:pos x="53" y="108"/>
              </a:cxn>
              <a:cxn ang="0">
                <a:pos x="29" y="118"/>
              </a:cxn>
              <a:cxn ang="0">
                <a:pos x="24" y="118"/>
              </a:cxn>
              <a:cxn ang="0">
                <a:pos x="24" y="103"/>
              </a:cxn>
              <a:cxn ang="0">
                <a:pos x="33" y="78"/>
              </a:cxn>
              <a:cxn ang="0">
                <a:pos x="29" y="30"/>
              </a:cxn>
              <a:cxn ang="0">
                <a:pos x="48" y="19"/>
              </a:cxn>
              <a:cxn ang="0">
                <a:pos x="75" y="25"/>
              </a:cxn>
              <a:cxn ang="0">
                <a:pos x="100" y="0"/>
              </a:cxn>
              <a:cxn ang="0">
                <a:pos x="128" y="30"/>
              </a:cxn>
              <a:cxn ang="0">
                <a:pos x="162" y="39"/>
              </a:cxn>
              <a:cxn ang="0">
                <a:pos x="201" y="50"/>
              </a:cxn>
              <a:cxn ang="0">
                <a:pos x="234" y="63"/>
              </a:cxn>
              <a:cxn ang="0">
                <a:pos x="262" y="83"/>
              </a:cxn>
              <a:cxn ang="0">
                <a:pos x="306" y="83"/>
              </a:cxn>
              <a:cxn ang="0">
                <a:pos x="373" y="113"/>
              </a:cxn>
              <a:cxn ang="0">
                <a:pos x="391" y="118"/>
              </a:cxn>
              <a:cxn ang="0">
                <a:pos x="407" y="138"/>
              </a:cxn>
              <a:cxn ang="0">
                <a:pos x="415" y="147"/>
              </a:cxn>
              <a:cxn ang="0">
                <a:pos x="454" y="176"/>
              </a:cxn>
              <a:cxn ang="0">
                <a:pos x="479" y="187"/>
              </a:cxn>
              <a:cxn ang="0">
                <a:pos x="498" y="191"/>
              </a:cxn>
              <a:cxn ang="0">
                <a:pos x="516" y="187"/>
              </a:cxn>
              <a:cxn ang="0">
                <a:pos x="535" y="206"/>
              </a:cxn>
              <a:cxn ang="0">
                <a:pos x="549" y="216"/>
              </a:cxn>
            </a:cxnLst>
            <a:rect l="0" t="0" r="r" b="b"/>
            <a:pathLst>
              <a:path w="627" h="561">
                <a:moveTo>
                  <a:pt x="549" y="216"/>
                </a:moveTo>
                <a:lnTo>
                  <a:pt x="568" y="226"/>
                </a:lnTo>
                <a:lnTo>
                  <a:pt x="626" y="236"/>
                </a:lnTo>
                <a:lnTo>
                  <a:pt x="616" y="270"/>
                </a:lnTo>
                <a:lnTo>
                  <a:pt x="554" y="300"/>
                </a:lnTo>
                <a:lnTo>
                  <a:pt x="493" y="309"/>
                </a:lnTo>
                <a:lnTo>
                  <a:pt x="401" y="399"/>
                </a:lnTo>
                <a:lnTo>
                  <a:pt x="401" y="427"/>
                </a:lnTo>
                <a:lnTo>
                  <a:pt x="425" y="457"/>
                </a:lnTo>
                <a:lnTo>
                  <a:pt x="387" y="472"/>
                </a:lnTo>
                <a:lnTo>
                  <a:pt x="364" y="487"/>
                </a:lnTo>
                <a:lnTo>
                  <a:pt x="348" y="516"/>
                </a:lnTo>
                <a:lnTo>
                  <a:pt x="321" y="507"/>
                </a:lnTo>
                <a:lnTo>
                  <a:pt x="287" y="537"/>
                </a:lnTo>
                <a:lnTo>
                  <a:pt x="262" y="560"/>
                </a:lnTo>
                <a:lnTo>
                  <a:pt x="167" y="537"/>
                </a:lnTo>
                <a:lnTo>
                  <a:pt x="134" y="532"/>
                </a:lnTo>
                <a:lnTo>
                  <a:pt x="105" y="532"/>
                </a:lnTo>
                <a:lnTo>
                  <a:pt x="67" y="551"/>
                </a:lnTo>
                <a:lnTo>
                  <a:pt x="43" y="532"/>
                </a:lnTo>
                <a:lnTo>
                  <a:pt x="33" y="472"/>
                </a:lnTo>
                <a:lnTo>
                  <a:pt x="0" y="447"/>
                </a:lnTo>
                <a:lnTo>
                  <a:pt x="5" y="418"/>
                </a:lnTo>
                <a:lnTo>
                  <a:pt x="29" y="402"/>
                </a:lnTo>
                <a:lnTo>
                  <a:pt x="38" y="389"/>
                </a:lnTo>
                <a:lnTo>
                  <a:pt x="33" y="359"/>
                </a:lnTo>
                <a:lnTo>
                  <a:pt x="48" y="339"/>
                </a:lnTo>
                <a:lnTo>
                  <a:pt x="53" y="314"/>
                </a:lnTo>
                <a:lnTo>
                  <a:pt x="53" y="290"/>
                </a:lnTo>
                <a:lnTo>
                  <a:pt x="72" y="284"/>
                </a:lnTo>
                <a:lnTo>
                  <a:pt x="86" y="270"/>
                </a:lnTo>
                <a:lnTo>
                  <a:pt x="105" y="216"/>
                </a:lnTo>
                <a:lnTo>
                  <a:pt x="148" y="182"/>
                </a:lnTo>
                <a:lnTo>
                  <a:pt x="142" y="152"/>
                </a:lnTo>
                <a:lnTo>
                  <a:pt x="115" y="143"/>
                </a:lnTo>
                <a:lnTo>
                  <a:pt x="86" y="138"/>
                </a:lnTo>
                <a:lnTo>
                  <a:pt x="67" y="133"/>
                </a:lnTo>
                <a:lnTo>
                  <a:pt x="53" y="108"/>
                </a:lnTo>
                <a:lnTo>
                  <a:pt x="29" y="118"/>
                </a:lnTo>
                <a:lnTo>
                  <a:pt x="24" y="118"/>
                </a:lnTo>
                <a:lnTo>
                  <a:pt x="24" y="103"/>
                </a:lnTo>
                <a:lnTo>
                  <a:pt x="33" y="78"/>
                </a:lnTo>
                <a:lnTo>
                  <a:pt x="29" y="30"/>
                </a:lnTo>
                <a:lnTo>
                  <a:pt x="48" y="19"/>
                </a:lnTo>
                <a:lnTo>
                  <a:pt x="75" y="25"/>
                </a:lnTo>
                <a:lnTo>
                  <a:pt x="100" y="0"/>
                </a:lnTo>
                <a:lnTo>
                  <a:pt x="128" y="30"/>
                </a:lnTo>
                <a:lnTo>
                  <a:pt x="162" y="39"/>
                </a:lnTo>
                <a:lnTo>
                  <a:pt x="201" y="50"/>
                </a:lnTo>
                <a:lnTo>
                  <a:pt x="234" y="63"/>
                </a:lnTo>
                <a:lnTo>
                  <a:pt x="262" y="83"/>
                </a:lnTo>
                <a:lnTo>
                  <a:pt x="306" y="83"/>
                </a:lnTo>
                <a:lnTo>
                  <a:pt x="373" y="113"/>
                </a:lnTo>
                <a:lnTo>
                  <a:pt x="391" y="118"/>
                </a:lnTo>
                <a:lnTo>
                  <a:pt x="407" y="138"/>
                </a:lnTo>
                <a:lnTo>
                  <a:pt x="415" y="147"/>
                </a:lnTo>
                <a:lnTo>
                  <a:pt x="454" y="176"/>
                </a:lnTo>
                <a:lnTo>
                  <a:pt x="479" y="187"/>
                </a:lnTo>
                <a:lnTo>
                  <a:pt x="498" y="191"/>
                </a:lnTo>
                <a:lnTo>
                  <a:pt x="516" y="187"/>
                </a:lnTo>
                <a:lnTo>
                  <a:pt x="535" y="206"/>
                </a:lnTo>
                <a:lnTo>
                  <a:pt x="549" y="216"/>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75" name="Freeform 850"/>
          <p:cNvSpPr>
            <a:spLocks noChangeAspect="1"/>
          </p:cNvSpPr>
          <p:nvPr/>
        </p:nvSpPr>
        <p:spPr bwMode="auto">
          <a:xfrm>
            <a:off x="4991817" y="3447331"/>
            <a:ext cx="1027931" cy="784700"/>
          </a:xfrm>
          <a:custGeom>
            <a:avLst/>
            <a:gdLst/>
            <a:ahLst/>
            <a:cxnLst>
              <a:cxn ang="0">
                <a:pos x="549" y="216"/>
              </a:cxn>
              <a:cxn ang="0">
                <a:pos x="568" y="226"/>
              </a:cxn>
              <a:cxn ang="0">
                <a:pos x="626" y="236"/>
              </a:cxn>
              <a:cxn ang="0">
                <a:pos x="616" y="270"/>
              </a:cxn>
              <a:cxn ang="0">
                <a:pos x="554" y="300"/>
              </a:cxn>
              <a:cxn ang="0">
                <a:pos x="493" y="309"/>
              </a:cxn>
              <a:cxn ang="0">
                <a:pos x="401" y="399"/>
              </a:cxn>
              <a:cxn ang="0">
                <a:pos x="401" y="427"/>
              </a:cxn>
              <a:cxn ang="0">
                <a:pos x="425" y="457"/>
              </a:cxn>
              <a:cxn ang="0">
                <a:pos x="387" y="472"/>
              </a:cxn>
              <a:cxn ang="0">
                <a:pos x="364" y="487"/>
              </a:cxn>
              <a:cxn ang="0">
                <a:pos x="348" y="516"/>
              </a:cxn>
              <a:cxn ang="0">
                <a:pos x="321" y="507"/>
              </a:cxn>
              <a:cxn ang="0">
                <a:pos x="287" y="537"/>
              </a:cxn>
              <a:cxn ang="0">
                <a:pos x="262" y="560"/>
              </a:cxn>
              <a:cxn ang="0">
                <a:pos x="167" y="537"/>
              </a:cxn>
              <a:cxn ang="0">
                <a:pos x="134" y="532"/>
              </a:cxn>
              <a:cxn ang="0">
                <a:pos x="105" y="532"/>
              </a:cxn>
              <a:cxn ang="0">
                <a:pos x="67" y="551"/>
              </a:cxn>
              <a:cxn ang="0">
                <a:pos x="43" y="532"/>
              </a:cxn>
              <a:cxn ang="0">
                <a:pos x="33" y="472"/>
              </a:cxn>
              <a:cxn ang="0">
                <a:pos x="0" y="447"/>
              </a:cxn>
              <a:cxn ang="0">
                <a:pos x="5" y="418"/>
              </a:cxn>
              <a:cxn ang="0">
                <a:pos x="29" y="402"/>
              </a:cxn>
              <a:cxn ang="0">
                <a:pos x="38" y="389"/>
              </a:cxn>
              <a:cxn ang="0">
                <a:pos x="33" y="359"/>
              </a:cxn>
              <a:cxn ang="0">
                <a:pos x="48" y="339"/>
              </a:cxn>
              <a:cxn ang="0">
                <a:pos x="53" y="314"/>
              </a:cxn>
              <a:cxn ang="0">
                <a:pos x="53" y="290"/>
              </a:cxn>
              <a:cxn ang="0">
                <a:pos x="72" y="284"/>
              </a:cxn>
              <a:cxn ang="0">
                <a:pos x="86" y="270"/>
              </a:cxn>
              <a:cxn ang="0">
                <a:pos x="105" y="216"/>
              </a:cxn>
              <a:cxn ang="0">
                <a:pos x="148" y="182"/>
              </a:cxn>
              <a:cxn ang="0">
                <a:pos x="142" y="152"/>
              </a:cxn>
              <a:cxn ang="0">
                <a:pos x="115" y="143"/>
              </a:cxn>
              <a:cxn ang="0">
                <a:pos x="86" y="138"/>
              </a:cxn>
              <a:cxn ang="0">
                <a:pos x="67" y="133"/>
              </a:cxn>
              <a:cxn ang="0">
                <a:pos x="53" y="108"/>
              </a:cxn>
              <a:cxn ang="0">
                <a:pos x="29" y="118"/>
              </a:cxn>
              <a:cxn ang="0">
                <a:pos x="24" y="118"/>
              </a:cxn>
              <a:cxn ang="0">
                <a:pos x="24" y="103"/>
              </a:cxn>
              <a:cxn ang="0">
                <a:pos x="33" y="78"/>
              </a:cxn>
              <a:cxn ang="0">
                <a:pos x="29" y="30"/>
              </a:cxn>
              <a:cxn ang="0">
                <a:pos x="48" y="19"/>
              </a:cxn>
              <a:cxn ang="0">
                <a:pos x="75" y="25"/>
              </a:cxn>
              <a:cxn ang="0">
                <a:pos x="100" y="0"/>
              </a:cxn>
              <a:cxn ang="0">
                <a:pos x="128" y="30"/>
              </a:cxn>
              <a:cxn ang="0">
                <a:pos x="162" y="39"/>
              </a:cxn>
              <a:cxn ang="0">
                <a:pos x="201" y="50"/>
              </a:cxn>
              <a:cxn ang="0">
                <a:pos x="234" y="63"/>
              </a:cxn>
              <a:cxn ang="0">
                <a:pos x="262" y="83"/>
              </a:cxn>
              <a:cxn ang="0">
                <a:pos x="306" y="83"/>
              </a:cxn>
              <a:cxn ang="0">
                <a:pos x="373" y="113"/>
              </a:cxn>
              <a:cxn ang="0">
                <a:pos x="391" y="118"/>
              </a:cxn>
              <a:cxn ang="0">
                <a:pos x="407" y="138"/>
              </a:cxn>
              <a:cxn ang="0">
                <a:pos x="415" y="147"/>
              </a:cxn>
              <a:cxn ang="0">
                <a:pos x="454" y="176"/>
              </a:cxn>
              <a:cxn ang="0">
                <a:pos x="479" y="187"/>
              </a:cxn>
              <a:cxn ang="0">
                <a:pos x="498" y="191"/>
              </a:cxn>
              <a:cxn ang="0">
                <a:pos x="516" y="187"/>
              </a:cxn>
              <a:cxn ang="0">
                <a:pos x="535" y="206"/>
              </a:cxn>
              <a:cxn ang="0">
                <a:pos x="549" y="216"/>
              </a:cxn>
            </a:cxnLst>
            <a:rect l="0" t="0" r="r" b="b"/>
            <a:pathLst>
              <a:path w="627" h="561">
                <a:moveTo>
                  <a:pt x="549" y="216"/>
                </a:moveTo>
                <a:lnTo>
                  <a:pt x="568" y="226"/>
                </a:lnTo>
                <a:lnTo>
                  <a:pt x="626" y="236"/>
                </a:lnTo>
                <a:lnTo>
                  <a:pt x="616" y="270"/>
                </a:lnTo>
                <a:lnTo>
                  <a:pt x="554" y="300"/>
                </a:lnTo>
                <a:lnTo>
                  <a:pt x="493" y="309"/>
                </a:lnTo>
                <a:lnTo>
                  <a:pt x="401" y="399"/>
                </a:lnTo>
                <a:lnTo>
                  <a:pt x="401" y="427"/>
                </a:lnTo>
                <a:lnTo>
                  <a:pt x="425" y="457"/>
                </a:lnTo>
                <a:lnTo>
                  <a:pt x="387" y="472"/>
                </a:lnTo>
                <a:lnTo>
                  <a:pt x="364" y="487"/>
                </a:lnTo>
                <a:lnTo>
                  <a:pt x="348" y="516"/>
                </a:lnTo>
                <a:lnTo>
                  <a:pt x="321" y="507"/>
                </a:lnTo>
                <a:lnTo>
                  <a:pt x="287" y="537"/>
                </a:lnTo>
                <a:lnTo>
                  <a:pt x="262" y="560"/>
                </a:lnTo>
                <a:lnTo>
                  <a:pt x="167" y="537"/>
                </a:lnTo>
                <a:lnTo>
                  <a:pt x="134" y="532"/>
                </a:lnTo>
                <a:lnTo>
                  <a:pt x="105" y="532"/>
                </a:lnTo>
                <a:lnTo>
                  <a:pt x="67" y="551"/>
                </a:lnTo>
                <a:lnTo>
                  <a:pt x="43" y="532"/>
                </a:lnTo>
                <a:lnTo>
                  <a:pt x="33" y="472"/>
                </a:lnTo>
                <a:lnTo>
                  <a:pt x="0" y="447"/>
                </a:lnTo>
                <a:lnTo>
                  <a:pt x="5" y="418"/>
                </a:lnTo>
                <a:lnTo>
                  <a:pt x="29" y="402"/>
                </a:lnTo>
                <a:lnTo>
                  <a:pt x="38" y="389"/>
                </a:lnTo>
                <a:lnTo>
                  <a:pt x="33" y="359"/>
                </a:lnTo>
                <a:lnTo>
                  <a:pt x="48" y="339"/>
                </a:lnTo>
                <a:lnTo>
                  <a:pt x="53" y="314"/>
                </a:lnTo>
                <a:lnTo>
                  <a:pt x="53" y="290"/>
                </a:lnTo>
                <a:lnTo>
                  <a:pt x="72" y="284"/>
                </a:lnTo>
                <a:lnTo>
                  <a:pt x="86" y="270"/>
                </a:lnTo>
                <a:lnTo>
                  <a:pt x="105" y="216"/>
                </a:lnTo>
                <a:lnTo>
                  <a:pt x="148" y="182"/>
                </a:lnTo>
                <a:lnTo>
                  <a:pt x="142" y="152"/>
                </a:lnTo>
                <a:lnTo>
                  <a:pt x="115" y="143"/>
                </a:lnTo>
                <a:lnTo>
                  <a:pt x="86" y="138"/>
                </a:lnTo>
                <a:lnTo>
                  <a:pt x="67" y="133"/>
                </a:lnTo>
                <a:lnTo>
                  <a:pt x="53" y="108"/>
                </a:lnTo>
                <a:lnTo>
                  <a:pt x="29" y="118"/>
                </a:lnTo>
                <a:lnTo>
                  <a:pt x="24" y="118"/>
                </a:lnTo>
                <a:lnTo>
                  <a:pt x="24" y="103"/>
                </a:lnTo>
                <a:lnTo>
                  <a:pt x="33" y="78"/>
                </a:lnTo>
                <a:lnTo>
                  <a:pt x="29" y="30"/>
                </a:lnTo>
                <a:lnTo>
                  <a:pt x="48" y="19"/>
                </a:lnTo>
                <a:lnTo>
                  <a:pt x="75" y="25"/>
                </a:lnTo>
                <a:lnTo>
                  <a:pt x="100" y="0"/>
                </a:lnTo>
                <a:lnTo>
                  <a:pt x="128" y="30"/>
                </a:lnTo>
                <a:lnTo>
                  <a:pt x="162" y="39"/>
                </a:lnTo>
                <a:lnTo>
                  <a:pt x="201" y="50"/>
                </a:lnTo>
                <a:lnTo>
                  <a:pt x="234" y="63"/>
                </a:lnTo>
                <a:lnTo>
                  <a:pt x="262" y="83"/>
                </a:lnTo>
                <a:lnTo>
                  <a:pt x="306" y="83"/>
                </a:lnTo>
                <a:lnTo>
                  <a:pt x="373" y="113"/>
                </a:lnTo>
                <a:lnTo>
                  <a:pt x="391" y="118"/>
                </a:lnTo>
                <a:lnTo>
                  <a:pt x="407" y="138"/>
                </a:lnTo>
                <a:lnTo>
                  <a:pt x="415" y="147"/>
                </a:lnTo>
                <a:lnTo>
                  <a:pt x="454" y="176"/>
                </a:lnTo>
                <a:lnTo>
                  <a:pt x="479" y="187"/>
                </a:lnTo>
                <a:lnTo>
                  <a:pt x="498" y="191"/>
                </a:lnTo>
                <a:lnTo>
                  <a:pt x="516" y="187"/>
                </a:lnTo>
                <a:lnTo>
                  <a:pt x="535" y="206"/>
                </a:lnTo>
                <a:lnTo>
                  <a:pt x="549" y="216"/>
                </a:lnTo>
              </a:path>
            </a:pathLst>
          </a:custGeom>
          <a:solidFill>
            <a:schemeClr val="accent3"/>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76" name="Freeform 851"/>
          <p:cNvSpPr>
            <a:spLocks noChangeAspect="1"/>
          </p:cNvSpPr>
          <p:nvPr/>
        </p:nvSpPr>
        <p:spPr bwMode="auto">
          <a:xfrm>
            <a:off x="7123541" y="3121541"/>
            <a:ext cx="417241" cy="196175"/>
          </a:xfrm>
          <a:custGeom>
            <a:avLst/>
            <a:gdLst/>
            <a:ahLst/>
            <a:cxnLst>
              <a:cxn ang="0">
                <a:pos x="0" y="68"/>
              </a:cxn>
              <a:cxn ang="0">
                <a:pos x="19" y="116"/>
              </a:cxn>
              <a:cxn ang="0">
                <a:pos x="48" y="136"/>
              </a:cxn>
              <a:cxn ang="0">
                <a:pos x="62" y="136"/>
              </a:cxn>
              <a:cxn ang="0">
                <a:pos x="76" y="136"/>
              </a:cxn>
              <a:cxn ang="0">
                <a:pos x="134" y="101"/>
              </a:cxn>
              <a:cxn ang="0">
                <a:pos x="158" y="97"/>
              </a:cxn>
              <a:cxn ang="0">
                <a:pos x="167" y="87"/>
              </a:cxn>
              <a:cxn ang="0">
                <a:pos x="182" y="78"/>
              </a:cxn>
              <a:cxn ang="0">
                <a:pos x="206" y="73"/>
              </a:cxn>
              <a:cxn ang="0">
                <a:pos x="244" y="81"/>
              </a:cxn>
              <a:cxn ang="0">
                <a:pos x="253" y="29"/>
              </a:cxn>
              <a:cxn ang="0">
                <a:pos x="244" y="29"/>
              </a:cxn>
              <a:cxn ang="0">
                <a:pos x="229" y="13"/>
              </a:cxn>
              <a:cxn ang="0">
                <a:pos x="206" y="10"/>
              </a:cxn>
              <a:cxn ang="0">
                <a:pos x="191" y="18"/>
              </a:cxn>
              <a:cxn ang="0">
                <a:pos x="162" y="18"/>
              </a:cxn>
              <a:cxn ang="0">
                <a:pos x="148" y="32"/>
              </a:cxn>
              <a:cxn ang="0">
                <a:pos x="119" y="10"/>
              </a:cxn>
              <a:cxn ang="0">
                <a:pos x="100" y="18"/>
              </a:cxn>
              <a:cxn ang="0">
                <a:pos x="70" y="0"/>
              </a:cxn>
              <a:cxn ang="0">
                <a:pos x="0" y="68"/>
              </a:cxn>
            </a:cxnLst>
            <a:rect l="0" t="0" r="r" b="b"/>
            <a:pathLst>
              <a:path w="254" h="137">
                <a:moveTo>
                  <a:pt x="0" y="68"/>
                </a:moveTo>
                <a:lnTo>
                  <a:pt x="19" y="116"/>
                </a:lnTo>
                <a:lnTo>
                  <a:pt x="48" y="136"/>
                </a:lnTo>
                <a:lnTo>
                  <a:pt x="62" y="136"/>
                </a:lnTo>
                <a:lnTo>
                  <a:pt x="76" y="136"/>
                </a:lnTo>
                <a:lnTo>
                  <a:pt x="134" y="101"/>
                </a:lnTo>
                <a:lnTo>
                  <a:pt x="158" y="97"/>
                </a:lnTo>
                <a:lnTo>
                  <a:pt x="167" y="87"/>
                </a:lnTo>
                <a:lnTo>
                  <a:pt x="182" y="78"/>
                </a:lnTo>
                <a:lnTo>
                  <a:pt x="206" y="73"/>
                </a:lnTo>
                <a:lnTo>
                  <a:pt x="244" y="81"/>
                </a:lnTo>
                <a:lnTo>
                  <a:pt x="253" y="29"/>
                </a:lnTo>
                <a:lnTo>
                  <a:pt x="244" y="29"/>
                </a:lnTo>
                <a:lnTo>
                  <a:pt x="229" y="13"/>
                </a:lnTo>
                <a:lnTo>
                  <a:pt x="206" y="10"/>
                </a:lnTo>
                <a:lnTo>
                  <a:pt x="191" y="18"/>
                </a:lnTo>
                <a:lnTo>
                  <a:pt x="162" y="18"/>
                </a:lnTo>
                <a:lnTo>
                  <a:pt x="148" y="32"/>
                </a:lnTo>
                <a:lnTo>
                  <a:pt x="119" y="10"/>
                </a:lnTo>
                <a:lnTo>
                  <a:pt x="100" y="18"/>
                </a:lnTo>
                <a:lnTo>
                  <a:pt x="70" y="0"/>
                </a:lnTo>
                <a:lnTo>
                  <a:pt x="0" y="68"/>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77" name="Freeform 852"/>
          <p:cNvSpPr>
            <a:spLocks noChangeAspect="1"/>
          </p:cNvSpPr>
          <p:nvPr/>
        </p:nvSpPr>
        <p:spPr bwMode="auto">
          <a:xfrm>
            <a:off x="7866987" y="3195105"/>
            <a:ext cx="295862" cy="273244"/>
          </a:xfrm>
          <a:custGeom>
            <a:avLst/>
            <a:gdLst/>
            <a:ahLst/>
            <a:cxnLst>
              <a:cxn ang="0">
                <a:pos x="0" y="16"/>
              </a:cxn>
              <a:cxn ang="0">
                <a:pos x="10" y="16"/>
              </a:cxn>
              <a:cxn ang="0">
                <a:pos x="24" y="26"/>
              </a:cxn>
              <a:cxn ang="0">
                <a:pos x="40" y="49"/>
              </a:cxn>
              <a:cxn ang="0">
                <a:pos x="77" y="93"/>
              </a:cxn>
              <a:cxn ang="0">
                <a:pos x="88" y="118"/>
              </a:cxn>
              <a:cxn ang="0">
                <a:pos x="88" y="153"/>
              </a:cxn>
              <a:cxn ang="0">
                <a:pos x="96" y="172"/>
              </a:cxn>
              <a:cxn ang="0">
                <a:pos x="110" y="192"/>
              </a:cxn>
              <a:cxn ang="0">
                <a:pos x="115" y="192"/>
              </a:cxn>
              <a:cxn ang="0">
                <a:pos x="120" y="192"/>
              </a:cxn>
              <a:cxn ang="0">
                <a:pos x="120" y="178"/>
              </a:cxn>
              <a:cxn ang="0">
                <a:pos x="125" y="172"/>
              </a:cxn>
              <a:cxn ang="0">
                <a:pos x="125" y="162"/>
              </a:cxn>
              <a:cxn ang="0">
                <a:pos x="130" y="158"/>
              </a:cxn>
              <a:cxn ang="0">
                <a:pos x="134" y="153"/>
              </a:cxn>
              <a:cxn ang="0">
                <a:pos x="130" y="134"/>
              </a:cxn>
              <a:cxn ang="0">
                <a:pos x="134" y="123"/>
              </a:cxn>
              <a:cxn ang="0">
                <a:pos x="139" y="118"/>
              </a:cxn>
              <a:cxn ang="0">
                <a:pos x="144" y="123"/>
              </a:cxn>
              <a:cxn ang="0">
                <a:pos x="149" y="118"/>
              </a:cxn>
              <a:cxn ang="0">
                <a:pos x="168" y="123"/>
              </a:cxn>
              <a:cxn ang="0">
                <a:pos x="174" y="118"/>
              </a:cxn>
              <a:cxn ang="0">
                <a:pos x="177" y="109"/>
              </a:cxn>
              <a:cxn ang="0">
                <a:pos x="174" y="104"/>
              </a:cxn>
              <a:cxn ang="0">
                <a:pos x="168" y="89"/>
              </a:cxn>
              <a:cxn ang="0">
                <a:pos x="163" y="84"/>
              </a:cxn>
              <a:cxn ang="0">
                <a:pos x="154" y="79"/>
              </a:cxn>
              <a:cxn ang="0">
                <a:pos x="144" y="70"/>
              </a:cxn>
              <a:cxn ang="0">
                <a:pos x="144" y="65"/>
              </a:cxn>
              <a:cxn ang="0">
                <a:pos x="139" y="54"/>
              </a:cxn>
              <a:cxn ang="0">
                <a:pos x="134" y="54"/>
              </a:cxn>
              <a:cxn ang="0">
                <a:pos x="120" y="49"/>
              </a:cxn>
              <a:cxn ang="0">
                <a:pos x="120" y="26"/>
              </a:cxn>
              <a:cxn ang="0">
                <a:pos x="115" y="16"/>
              </a:cxn>
              <a:cxn ang="0">
                <a:pos x="110" y="21"/>
              </a:cxn>
              <a:cxn ang="0">
                <a:pos x="96" y="11"/>
              </a:cxn>
              <a:cxn ang="0">
                <a:pos x="91" y="11"/>
              </a:cxn>
              <a:cxn ang="0">
                <a:pos x="77" y="16"/>
              </a:cxn>
              <a:cxn ang="0">
                <a:pos x="72" y="16"/>
              </a:cxn>
              <a:cxn ang="0">
                <a:pos x="54" y="5"/>
              </a:cxn>
              <a:cxn ang="0">
                <a:pos x="34" y="0"/>
              </a:cxn>
              <a:cxn ang="0">
                <a:pos x="21" y="5"/>
              </a:cxn>
              <a:cxn ang="0">
                <a:pos x="10" y="11"/>
              </a:cxn>
              <a:cxn ang="0">
                <a:pos x="0" y="16"/>
              </a:cxn>
            </a:cxnLst>
            <a:rect l="0" t="0" r="r" b="b"/>
            <a:pathLst>
              <a:path w="178" h="193">
                <a:moveTo>
                  <a:pt x="0" y="16"/>
                </a:moveTo>
                <a:lnTo>
                  <a:pt x="10" y="16"/>
                </a:lnTo>
                <a:lnTo>
                  <a:pt x="24" y="26"/>
                </a:lnTo>
                <a:lnTo>
                  <a:pt x="40" y="49"/>
                </a:lnTo>
                <a:lnTo>
                  <a:pt x="77" y="93"/>
                </a:lnTo>
                <a:lnTo>
                  <a:pt x="88" y="118"/>
                </a:lnTo>
                <a:lnTo>
                  <a:pt x="88" y="153"/>
                </a:lnTo>
                <a:lnTo>
                  <a:pt x="96" y="172"/>
                </a:lnTo>
                <a:lnTo>
                  <a:pt x="110" y="192"/>
                </a:lnTo>
                <a:lnTo>
                  <a:pt x="115" y="192"/>
                </a:lnTo>
                <a:lnTo>
                  <a:pt x="120" y="192"/>
                </a:lnTo>
                <a:lnTo>
                  <a:pt x="120" y="178"/>
                </a:lnTo>
                <a:lnTo>
                  <a:pt x="125" y="172"/>
                </a:lnTo>
                <a:lnTo>
                  <a:pt x="125" y="162"/>
                </a:lnTo>
                <a:lnTo>
                  <a:pt x="130" y="158"/>
                </a:lnTo>
                <a:lnTo>
                  <a:pt x="134" y="153"/>
                </a:lnTo>
                <a:lnTo>
                  <a:pt x="130" y="134"/>
                </a:lnTo>
                <a:lnTo>
                  <a:pt x="134" y="123"/>
                </a:lnTo>
                <a:lnTo>
                  <a:pt x="139" y="118"/>
                </a:lnTo>
                <a:lnTo>
                  <a:pt x="144" y="123"/>
                </a:lnTo>
                <a:lnTo>
                  <a:pt x="149" y="118"/>
                </a:lnTo>
                <a:lnTo>
                  <a:pt x="168" y="123"/>
                </a:lnTo>
                <a:lnTo>
                  <a:pt x="174" y="118"/>
                </a:lnTo>
                <a:lnTo>
                  <a:pt x="177" y="109"/>
                </a:lnTo>
                <a:lnTo>
                  <a:pt x="174" y="104"/>
                </a:lnTo>
                <a:lnTo>
                  <a:pt x="168" y="89"/>
                </a:lnTo>
                <a:lnTo>
                  <a:pt x="163" y="84"/>
                </a:lnTo>
                <a:lnTo>
                  <a:pt x="154" y="79"/>
                </a:lnTo>
                <a:lnTo>
                  <a:pt x="144" y="70"/>
                </a:lnTo>
                <a:lnTo>
                  <a:pt x="144" y="65"/>
                </a:lnTo>
                <a:lnTo>
                  <a:pt x="139" y="54"/>
                </a:lnTo>
                <a:lnTo>
                  <a:pt x="134" y="54"/>
                </a:lnTo>
                <a:lnTo>
                  <a:pt x="120" y="49"/>
                </a:lnTo>
                <a:lnTo>
                  <a:pt x="120" y="26"/>
                </a:lnTo>
                <a:lnTo>
                  <a:pt x="115" y="16"/>
                </a:lnTo>
                <a:lnTo>
                  <a:pt x="110" y="21"/>
                </a:lnTo>
                <a:lnTo>
                  <a:pt x="96" y="11"/>
                </a:lnTo>
                <a:lnTo>
                  <a:pt x="91" y="11"/>
                </a:lnTo>
                <a:lnTo>
                  <a:pt x="77" y="16"/>
                </a:lnTo>
                <a:lnTo>
                  <a:pt x="72" y="16"/>
                </a:lnTo>
                <a:lnTo>
                  <a:pt x="54" y="5"/>
                </a:lnTo>
                <a:lnTo>
                  <a:pt x="34" y="0"/>
                </a:lnTo>
                <a:lnTo>
                  <a:pt x="21" y="5"/>
                </a:lnTo>
                <a:lnTo>
                  <a:pt x="10" y="11"/>
                </a:lnTo>
                <a:lnTo>
                  <a:pt x="0" y="16"/>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78" name="Freeform 853"/>
          <p:cNvSpPr>
            <a:spLocks noChangeAspect="1"/>
          </p:cNvSpPr>
          <p:nvPr/>
        </p:nvSpPr>
        <p:spPr bwMode="auto">
          <a:xfrm>
            <a:off x="7866987" y="3195105"/>
            <a:ext cx="295862" cy="273244"/>
          </a:xfrm>
          <a:custGeom>
            <a:avLst/>
            <a:gdLst/>
            <a:ahLst/>
            <a:cxnLst>
              <a:cxn ang="0">
                <a:pos x="0" y="16"/>
              </a:cxn>
              <a:cxn ang="0">
                <a:pos x="10" y="16"/>
              </a:cxn>
              <a:cxn ang="0">
                <a:pos x="24" y="26"/>
              </a:cxn>
              <a:cxn ang="0">
                <a:pos x="40" y="49"/>
              </a:cxn>
              <a:cxn ang="0">
                <a:pos x="77" y="93"/>
              </a:cxn>
              <a:cxn ang="0">
                <a:pos x="88" y="118"/>
              </a:cxn>
              <a:cxn ang="0">
                <a:pos x="88" y="153"/>
              </a:cxn>
              <a:cxn ang="0">
                <a:pos x="96" y="172"/>
              </a:cxn>
              <a:cxn ang="0">
                <a:pos x="110" y="192"/>
              </a:cxn>
              <a:cxn ang="0">
                <a:pos x="115" y="192"/>
              </a:cxn>
              <a:cxn ang="0">
                <a:pos x="120" y="192"/>
              </a:cxn>
              <a:cxn ang="0">
                <a:pos x="120" y="178"/>
              </a:cxn>
              <a:cxn ang="0">
                <a:pos x="125" y="172"/>
              </a:cxn>
              <a:cxn ang="0">
                <a:pos x="125" y="162"/>
              </a:cxn>
              <a:cxn ang="0">
                <a:pos x="130" y="158"/>
              </a:cxn>
              <a:cxn ang="0">
                <a:pos x="134" y="153"/>
              </a:cxn>
              <a:cxn ang="0">
                <a:pos x="130" y="134"/>
              </a:cxn>
              <a:cxn ang="0">
                <a:pos x="134" y="123"/>
              </a:cxn>
              <a:cxn ang="0">
                <a:pos x="139" y="118"/>
              </a:cxn>
              <a:cxn ang="0">
                <a:pos x="144" y="123"/>
              </a:cxn>
              <a:cxn ang="0">
                <a:pos x="149" y="118"/>
              </a:cxn>
              <a:cxn ang="0">
                <a:pos x="168" y="123"/>
              </a:cxn>
              <a:cxn ang="0">
                <a:pos x="174" y="118"/>
              </a:cxn>
              <a:cxn ang="0">
                <a:pos x="177" y="109"/>
              </a:cxn>
              <a:cxn ang="0">
                <a:pos x="174" y="104"/>
              </a:cxn>
              <a:cxn ang="0">
                <a:pos x="168" y="89"/>
              </a:cxn>
              <a:cxn ang="0">
                <a:pos x="163" y="84"/>
              </a:cxn>
              <a:cxn ang="0">
                <a:pos x="154" y="79"/>
              </a:cxn>
              <a:cxn ang="0">
                <a:pos x="144" y="70"/>
              </a:cxn>
              <a:cxn ang="0">
                <a:pos x="144" y="65"/>
              </a:cxn>
              <a:cxn ang="0">
                <a:pos x="139" y="54"/>
              </a:cxn>
              <a:cxn ang="0">
                <a:pos x="134" y="54"/>
              </a:cxn>
              <a:cxn ang="0">
                <a:pos x="120" y="49"/>
              </a:cxn>
              <a:cxn ang="0">
                <a:pos x="120" y="26"/>
              </a:cxn>
              <a:cxn ang="0">
                <a:pos x="115" y="16"/>
              </a:cxn>
              <a:cxn ang="0">
                <a:pos x="110" y="21"/>
              </a:cxn>
              <a:cxn ang="0">
                <a:pos x="96" y="11"/>
              </a:cxn>
              <a:cxn ang="0">
                <a:pos x="91" y="11"/>
              </a:cxn>
              <a:cxn ang="0">
                <a:pos x="77" y="16"/>
              </a:cxn>
              <a:cxn ang="0">
                <a:pos x="72" y="16"/>
              </a:cxn>
              <a:cxn ang="0">
                <a:pos x="54" y="5"/>
              </a:cxn>
              <a:cxn ang="0">
                <a:pos x="34" y="0"/>
              </a:cxn>
              <a:cxn ang="0">
                <a:pos x="21" y="5"/>
              </a:cxn>
              <a:cxn ang="0">
                <a:pos x="10" y="11"/>
              </a:cxn>
              <a:cxn ang="0">
                <a:pos x="0" y="16"/>
              </a:cxn>
            </a:cxnLst>
            <a:rect l="0" t="0" r="r" b="b"/>
            <a:pathLst>
              <a:path w="178" h="193">
                <a:moveTo>
                  <a:pt x="0" y="16"/>
                </a:moveTo>
                <a:lnTo>
                  <a:pt x="10" y="16"/>
                </a:lnTo>
                <a:lnTo>
                  <a:pt x="24" y="26"/>
                </a:lnTo>
                <a:lnTo>
                  <a:pt x="40" y="49"/>
                </a:lnTo>
                <a:lnTo>
                  <a:pt x="77" y="93"/>
                </a:lnTo>
                <a:lnTo>
                  <a:pt x="88" y="118"/>
                </a:lnTo>
                <a:lnTo>
                  <a:pt x="88" y="153"/>
                </a:lnTo>
                <a:lnTo>
                  <a:pt x="96" y="172"/>
                </a:lnTo>
                <a:lnTo>
                  <a:pt x="110" y="192"/>
                </a:lnTo>
                <a:lnTo>
                  <a:pt x="115" y="192"/>
                </a:lnTo>
                <a:lnTo>
                  <a:pt x="120" y="192"/>
                </a:lnTo>
                <a:lnTo>
                  <a:pt x="120" y="178"/>
                </a:lnTo>
                <a:lnTo>
                  <a:pt x="125" y="172"/>
                </a:lnTo>
                <a:lnTo>
                  <a:pt x="125" y="162"/>
                </a:lnTo>
                <a:lnTo>
                  <a:pt x="130" y="158"/>
                </a:lnTo>
                <a:lnTo>
                  <a:pt x="134" y="153"/>
                </a:lnTo>
                <a:lnTo>
                  <a:pt x="130" y="134"/>
                </a:lnTo>
                <a:lnTo>
                  <a:pt x="134" y="123"/>
                </a:lnTo>
                <a:lnTo>
                  <a:pt x="139" y="118"/>
                </a:lnTo>
                <a:lnTo>
                  <a:pt x="144" y="123"/>
                </a:lnTo>
                <a:lnTo>
                  <a:pt x="149" y="118"/>
                </a:lnTo>
                <a:lnTo>
                  <a:pt x="168" y="123"/>
                </a:lnTo>
                <a:lnTo>
                  <a:pt x="174" y="118"/>
                </a:lnTo>
                <a:lnTo>
                  <a:pt x="177" y="109"/>
                </a:lnTo>
                <a:lnTo>
                  <a:pt x="174" y="104"/>
                </a:lnTo>
                <a:lnTo>
                  <a:pt x="168" y="89"/>
                </a:lnTo>
                <a:lnTo>
                  <a:pt x="163" y="84"/>
                </a:lnTo>
                <a:lnTo>
                  <a:pt x="154" y="79"/>
                </a:lnTo>
                <a:lnTo>
                  <a:pt x="144" y="70"/>
                </a:lnTo>
                <a:lnTo>
                  <a:pt x="144" y="65"/>
                </a:lnTo>
                <a:lnTo>
                  <a:pt x="139" y="54"/>
                </a:lnTo>
                <a:lnTo>
                  <a:pt x="134" y="54"/>
                </a:lnTo>
                <a:lnTo>
                  <a:pt x="120" y="49"/>
                </a:lnTo>
                <a:lnTo>
                  <a:pt x="120" y="26"/>
                </a:lnTo>
                <a:lnTo>
                  <a:pt x="115" y="16"/>
                </a:lnTo>
                <a:lnTo>
                  <a:pt x="110" y="21"/>
                </a:lnTo>
                <a:lnTo>
                  <a:pt x="96" y="11"/>
                </a:lnTo>
                <a:lnTo>
                  <a:pt x="91" y="11"/>
                </a:lnTo>
                <a:lnTo>
                  <a:pt x="77" y="16"/>
                </a:lnTo>
                <a:lnTo>
                  <a:pt x="72" y="16"/>
                </a:lnTo>
                <a:lnTo>
                  <a:pt x="54" y="5"/>
                </a:lnTo>
                <a:lnTo>
                  <a:pt x="34" y="0"/>
                </a:lnTo>
                <a:lnTo>
                  <a:pt x="21" y="5"/>
                </a:lnTo>
                <a:lnTo>
                  <a:pt x="10" y="11"/>
                </a:lnTo>
                <a:lnTo>
                  <a:pt x="0" y="16"/>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79" name="Freeform 854"/>
          <p:cNvSpPr>
            <a:spLocks noChangeAspect="1"/>
          </p:cNvSpPr>
          <p:nvPr/>
        </p:nvSpPr>
        <p:spPr bwMode="auto">
          <a:xfrm>
            <a:off x="7521815" y="2746705"/>
            <a:ext cx="1308620" cy="739160"/>
          </a:xfrm>
          <a:custGeom>
            <a:avLst/>
            <a:gdLst/>
            <a:ahLst/>
            <a:cxnLst>
              <a:cxn ang="0">
                <a:pos x="735" y="260"/>
              </a:cxn>
              <a:cxn ang="0">
                <a:pos x="754" y="221"/>
              </a:cxn>
              <a:cxn ang="0">
                <a:pos x="787" y="177"/>
              </a:cxn>
              <a:cxn ang="0">
                <a:pos x="783" y="138"/>
              </a:cxn>
              <a:cxn ang="0">
                <a:pos x="778" y="113"/>
              </a:cxn>
              <a:cxn ang="0">
                <a:pos x="764" y="88"/>
              </a:cxn>
              <a:cxn ang="0">
                <a:pos x="706" y="97"/>
              </a:cxn>
              <a:cxn ang="0">
                <a:pos x="683" y="88"/>
              </a:cxn>
              <a:cxn ang="0">
                <a:pos x="668" y="103"/>
              </a:cxn>
              <a:cxn ang="0">
                <a:pos x="631" y="78"/>
              </a:cxn>
              <a:cxn ang="0">
                <a:pos x="602" y="97"/>
              </a:cxn>
              <a:cxn ang="0">
                <a:pos x="578" y="97"/>
              </a:cxn>
              <a:cxn ang="0">
                <a:pos x="549" y="93"/>
              </a:cxn>
              <a:cxn ang="0">
                <a:pos x="525" y="53"/>
              </a:cxn>
              <a:cxn ang="0">
                <a:pos x="487" y="58"/>
              </a:cxn>
              <a:cxn ang="0">
                <a:pos x="482" y="25"/>
              </a:cxn>
              <a:cxn ang="0">
                <a:pos x="449" y="0"/>
              </a:cxn>
              <a:cxn ang="0">
                <a:pos x="415" y="9"/>
              </a:cxn>
              <a:cxn ang="0">
                <a:pos x="391" y="28"/>
              </a:cxn>
              <a:cxn ang="0">
                <a:pos x="363" y="34"/>
              </a:cxn>
              <a:cxn ang="0">
                <a:pos x="334" y="83"/>
              </a:cxn>
              <a:cxn ang="0">
                <a:pos x="334" y="103"/>
              </a:cxn>
              <a:cxn ang="0">
                <a:pos x="291" y="108"/>
              </a:cxn>
              <a:cxn ang="0">
                <a:pos x="273" y="93"/>
              </a:cxn>
              <a:cxn ang="0">
                <a:pos x="249" y="108"/>
              </a:cxn>
              <a:cxn ang="0">
                <a:pos x="220" y="113"/>
              </a:cxn>
              <a:cxn ang="0">
                <a:pos x="209" y="108"/>
              </a:cxn>
              <a:cxn ang="0">
                <a:pos x="190" y="103"/>
              </a:cxn>
              <a:cxn ang="0">
                <a:pos x="148" y="97"/>
              </a:cxn>
              <a:cxn ang="0">
                <a:pos x="110" y="97"/>
              </a:cxn>
              <a:cxn ang="0">
                <a:pos x="76" y="118"/>
              </a:cxn>
              <a:cxn ang="0">
                <a:pos x="48" y="133"/>
              </a:cxn>
              <a:cxn ang="0">
                <a:pos x="67" y="201"/>
              </a:cxn>
              <a:cxn ang="0">
                <a:pos x="9" y="300"/>
              </a:cxn>
              <a:cxn ang="0">
                <a:pos x="33" y="378"/>
              </a:cxn>
              <a:cxn ang="0">
                <a:pos x="115" y="364"/>
              </a:cxn>
              <a:cxn ang="0">
                <a:pos x="172" y="353"/>
              </a:cxn>
              <a:cxn ang="0">
                <a:pos x="220" y="334"/>
              </a:cxn>
              <a:cxn ang="0">
                <a:pos x="263" y="328"/>
              </a:cxn>
              <a:cxn ang="0">
                <a:pos x="300" y="334"/>
              </a:cxn>
              <a:cxn ang="0">
                <a:pos x="324" y="339"/>
              </a:cxn>
              <a:cxn ang="0">
                <a:pos x="343" y="378"/>
              </a:cxn>
              <a:cxn ang="0">
                <a:pos x="353" y="394"/>
              </a:cxn>
              <a:cxn ang="0">
                <a:pos x="377" y="413"/>
              </a:cxn>
              <a:cxn ang="0">
                <a:pos x="383" y="441"/>
              </a:cxn>
              <a:cxn ang="0">
                <a:pos x="353" y="446"/>
              </a:cxn>
              <a:cxn ang="0">
                <a:pos x="340" y="457"/>
              </a:cxn>
              <a:cxn ang="0">
                <a:pos x="334" y="486"/>
              </a:cxn>
              <a:cxn ang="0">
                <a:pos x="329" y="516"/>
              </a:cxn>
              <a:cxn ang="0">
                <a:pos x="358" y="506"/>
              </a:cxn>
              <a:cxn ang="0">
                <a:pos x="372" y="486"/>
              </a:cxn>
              <a:cxn ang="0">
                <a:pos x="415" y="413"/>
              </a:cxn>
              <a:cxn ang="0">
                <a:pos x="506" y="433"/>
              </a:cxn>
              <a:cxn ang="0">
                <a:pos x="535" y="441"/>
              </a:cxn>
              <a:cxn ang="0">
                <a:pos x="567" y="486"/>
              </a:cxn>
              <a:cxn ang="0">
                <a:pos x="610" y="512"/>
              </a:cxn>
              <a:cxn ang="0">
                <a:pos x="659" y="452"/>
              </a:cxn>
              <a:cxn ang="0">
                <a:pos x="712" y="438"/>
              </a:cxn>
              <a:cxn ang="0">
                <a:pos x="677" y="422"/>
              </a:cxn>
              <a:cxn ang="0">
                <a:pos x="610" y="417"/>
              </a:cxn>
              <a:cxn ang="0">
                <a:pos x="626" y="364"/>
              </a:cxn>
              <a:cxn ang="0">
                <a:pos x="712" y="290"/>
              </a:cxn>
            </a:cxnLst>
            <a:rect l="0" t="0" r="r" b="b"/>
            <a:pathLst>
              <a:path w="793" h="527">
                <a:moveTo>
                  <a:pt x="720" y="285"/>
                </a:moveTo>
                <a:lnTo>
                  <a:pt x="740" y="270"/>
                </a:lnTo>
                <a:lnTo>
                  <a:pt x="735" y="260"/>
                </a:lnTo>
                <a:lnTo>
                  <a:pt x="735" y="251"/>
                </a:lnTo>
                <a:lnTo>
                  <a:pt x="749" y="240"/>
                </a:lnTo>
                <a:lnTo>
                  <a:pt x="754" y="221"/>
                </a:lnTo>
                <a:lnTo>
                  <a:pt x="768" y="221"/>
                </a:lnTo>
                <a:lnTo>
                  <a:pt x="792" y="211"/>
                </a:lnTo>
                <a:lnTo>
                  <a:pt x="787" y="177"/>
                </a:lnTo>
                <a:lnTo>
                  <a:pt x="768" y="162"/>
                </a:lnTo>
                <a:lnTo>
                  <a:pt x="768" y="147"/>
                </a:lnTo>
                <a:lnTo>
                  <a:pt x="783" y="138"/>
                </a:lnTo>
                <a:lnTo>
                  <a:pt x="764" y="133"/>
                </a:lnTo>
                <a:lnTo>
                  <a:pt x="773" y="122"/>
                </a:lnTo>
                <a:lnTo>
                  <a:pt x="778" y="113"/>
                </a:lnTo>
                <a:lnTo>
                  <a:pt x="764" y="93"/>
                </a:lnTo>
                <a:lnTo>
                  <a:pt x="768" y="88"/>
                </a:lnTo>
                <a:lnTo>
                  <a:pt x="764" y="88"/>
                </a:lnTo>
                <a:lnTo>
                  <a:pt x="735" y="88"/>
                </a:lnTo>
                <a:lnTo>
                  <a:pt x="716" y="93"/>
                </a:lnTo>
                <a:lnTo>
                  <a:pt x="706" y="97"/>
                </a:lnTo>
                <a:lnTo>
                  <a:pt x="701" y="93"/>
                </a:lnTo>
                <a:lnTo>
                  <a:pt x="687" y="93"/>
                </a:lnTo>
                <a:lnTo>
                  <a:pt x="683" y="88"/>
                </a:lnTo>
                <a:lnTo>
                  <a:pt x="672" y="93"/>
                </a:lnTo>
                <a:lnTo>
                  <a:pt x="672" y="97"/>
                </a:lnTo>
                <a:lnTo>
                  <a:pt x="668" y="103"/>
                </a:lnTo>
                <a:lnTo>
                  <a:pt x="659" y="93"/>
                </a:lnTo>
                <a:lnTo>
                  <a:pt x="639" y="78"/>
                </a:lnTo>
                <a:lnTo>
                  <a:pt x="631" y="78"/>
                </a:lnTo>
                <a:lnTo>
                  <a:pt x="620" y="88"/>
                </a:lnTo>
                <a:lnTo>
                  <a:pt x="605" y="97"/>
                </a:lnTo>
                <a:lnTo>
                  <a:pt x="602" y="97"/>
                </a:lnTo>
                <a:lnTo>
                  <a:pt x="592" y="103"/>
                </a:lnTo>
                <a:lnTo>
                  <a:pt x="583" y="93"/>
                </a:lnTo>
                <a:lnTo>
                  <a:pt x="578" y="97"/>
                </a:lnTo>
                <a:lnTo>
                  <a:pt x="567" y="103"/>
                </a:lnTo>
                <a:lnTo>
                  <a:pt x="553" y="97"/>
                </a:lnTo>
                <a:lnTo>
                  <a:pt x="549" y="93"/>
                </a:lnTo>
                <a:lnTo>
                  <a:pt x="549" y="88"/>
                </a:lnTo>
                <a:lnTo>
                  <a:pt x="540" y="69"/>
                </a:lnTo>
                <a:lnTo>
                  <a:pt x="525" y="53"/>
                </a:lnTo>
                <a:lnTo>
                  <a:pt x="511" y="63"/>
                </a:lnTo>
                <a:lnTo>
                  <a:pt x="500" y="63"/>
                </a:lnTo>
                <a:lnTo>
                  <a:pt x="487" y="58"/>
                </a:lnTo>
                <a:lnTo>
                  <a:pt x="477" y="39"/>
                </a:lnTo>
                <a:lnTo>
                  <a:pt x="487" y="28"/>
                </a:lnTo>
                <a:lnTo>
                  <a:pt x="482" y="25"/>
                </a:lnTo>
                <a:lnTo>
                  <a:pt x="468" y="14"/>
                </a:lnTo>
                <a:lnTo>
                  <a:pt x="463" y="5"/>
                </a:lnTo>
                <a:lnTo>
                  <a:pt x="449" y="0"/>
                </a:lnTo>
                <a:lnTo>
                  <a:pt x="439" y="5"/>
                </a:lnTo>
                <a:lnTo>
                  <a:pt x="430" y="5"/>
                </a:lnTo>
                <a:lnTo>
                  <a:pt x="415" y="9"/>
                </a:lnTo>
                <a:lnTo>
                  <a:pt x="396" y="14"/>
                </a:lnTo>
                <a:lnTo>
                  <a:pt x="391" y="19"/>
                </a:lnTo>
                <a:lnTo>
                  <a:pt x="391" y="28"/>
                </a:lnTo>
                <a:lnTo>
                  <a:pt x="386" y="34"/>
                </a:lnTo>
                <a:lnTo>
                  <a:pt x="377" y="34"/>
                </a:lnTo>
                <a:lnTo>
                  <a:pt x="363" y="34"/>
                </a:lnTo>
                <a:lnTo>
                  <a:pt x="343" y="44"/>
                </a:lnTo>
                <a:lnTo>
                  <a:pt x="334" y="63"/>
                </a:lnTo>
                <a:lnTo>
                  <a:pt x="334" y="83"/>
                </a:lnTo>
                <a:lnTo>
                  <a:pt x="340" y="93"/>
                </a:lnTo>
                <a:lnTo>
                  <a:pt x="340" y="97"/>
                </a:lnTo>
                <a:lnTo>
                  <a:pt x="334" y="103"/>
                </a:lnTo>
                <a:lnTo>
                  <a:pt x="319" y="97"/>
                </a:lnTo>
                <a:lnTo>
                  <a:pt x="297" y="103"/>
                </a:lnTo>
                <a:lnTo>
                  <a:pt x="291" y="108"/>
                </a:lnTo>
                <a:lnTo>
                  <a:pt x="287" y="108"/>
                </a:lnTo>
                <a:lnTo>
                  <a:pt x="281" y="103"/>
                </a:lnTo>
                <a:lnTo>
                  <a:pt x="273" y="93"/>
                </a:lnTo>
                <a:lnTo>
                  <a:pt x="263" y="113"/>
                </a:lnTo>
                <a:lnTo>
                  <a:pt x="252" y="103"/>
                </a:lnTo>
                <a:lnTo>
                  <a:pt x="249" y="108"/>
                </a:lnTo>
                <a:lnTo>
                  <a:pt x="234" y="103"/>
                </a:lnTo>
                <a:lnTo>
                  <a:pt x="234" y="108"/>
                </a:lnTo>
                <a:lnTo>
                  <a:pt x="220" y="113"/>
                </a:lnTo>
                <a:lnTo>
                  <a:pt x="215" y="118"/>
                </a:lnTo>
                <a:lnTo>
                  <a:pt x="209" y="118"/>
                </a:lnTo>
                <a:lnTo>
                  <a:pt x="209" y="108"/>
                </a:lnTo>
                <a:lnTo>
                  <a:pt x="196" y="113"/>
                </a:lnTo>
                <a:lnTo>
                  <a:pt x="190" y="108"/>
                </a:lnTo>
                <a:lnTo>
                  <a:pt x="190" y="103"/>
                </a:lnTo>
                <a:lnTo>
                  <a:pt x="172" y="97"/>
                </a:lnTo>
                <a:lnTo>
                  <a:pt x="157" y="103"/>
                </a:lnTo>
                <a:lnTo>
                  <a:pt x="148" y="97"/>
                </a:lnTo>
                <a:lnTo>
                  <a:pt x="134" y="93"/>
                </a:lnTo>
                <a:lnTo>
                  <a:pt x="119" y="97"/>
                </a:lnTo>
                <a:lnTo>
                  <a:pt x="110" y="97"/>
                </a:lnTo>
                <a:lnTo>
                  <a:pt x="81" y="108"/>
                </a:lnTo>
                <a:lnTo>
                  <a:pt x="76" y="113"/>
                </a:lnTo>
                <a:lnTo>
                  <a:pt x="76" y="118"/>
                </a:lnTo>
                <a:lnTo>
                  <a:pt x="72" y="122"/>
                </a:lnTo>
                <a:lnTo>
                  <a:pt x="62" y="127"/>
                </a:lnTo>
                <a:lnTo>
                  <a:pt x="48" y="133"/>
                </a:lnTo>
                <a:lnTo>
                  <a:pt x="43" y="138"/>
                </a:lnTo>
                <a:lnTo>
                  <a:pt x="62" y="177"/>
                </a:lnTo>
                <a:lnTo>
                  <a:pt x="67" y="201"/>
                </a:lnTo>
                <a:lnTo>
                  <a:pt x="38" y="226"/>
                </a:lnTo>
                <a:lnTo>
                  <a:pt x="24" y="260"/>
                </a:lnTo>
                <a:lnTo>
                  <a:pt x="9" y="300"/>
                </a:lnTo>
                <a:lnTo>
                  <a:pt x="0" y="353"/>
                </a:lnTo>
                <a:lnTo>
                  <a:pt x="24" y="364"/>
                </a:lnTo>
                <a:lnTo>
                  <a:pt x="33" y="378"/>
                </a:lnTo>
                <a:lnTo>
                  <a:pt x="52" y="373"/>
                </a:lnTo>
                <a:lnTo>
                  <a:pt x="91" y="373"/>
                </a:lnTo>
                <a:lnTo>
                  <a:pt x="115" y="364"/>
                </a:lnTo>
                <a:lnTo>
                  <a:pt x="134" y="378"/>
                </a:lnTo>
                <a:lnTo>
                  <a:pt x="143" y="364"/>
                </a:lnTo>
                <a:lnTo>
                  <a:pt x="172" y="353"/>
                </a:lnTo>
                <a:lnTo>
                  <a:pt x="196" y="334"/>
                </a:lnTo>
                <a:lnTo>
                  <a:pt x="209" y="339"/>
                </a:lnTo>
                <a:lnTo>
                  <a:pt x="220" y="334"/>
                </a:lnTo>
                <a:lnTo>
                  <a:pt x="230" y="328"/>
                </a:lnTo>
                <a:lnTo>
                  <a:pt x="243" y="323"/>
                </a:lnTo>
                <a:lnTo>
                  <a:pt x="263" y="328"/>
                </a:lnTo>
                <a:lnTo>
                  <a:pt x="281" y="339"/>
                </a:lnTo>
                <a:lnTo>
                  <a:pt x="287" y="339"/>
                </a:lnTo>
                <a:lnTo>
                  <a:pt x="300" y="334"/>
                </a:lnTo>
                <a:lnTo>
                  <a:pt x="305" y="334"/>
                </a:lnTo>
                <a:lnTo>
                  <a:pt x="319" y="344"/>
                </a:lnTo>
                <a:lnTo>
                  <a:pt x="324" y="339"/>
                </a:lnTo>
                <a:lnTo>
                  <a:pt x="329" y="349"/>
                </a:lnTo>
                <a:lnTo>
                  <a:pt x="329" y="373"/>
                </a:lnTo>
                <a:lnTo>
                  <a:pt x="343" y="378"/>
                </a:lnTo>
                <a:lnTo>
                  <a:pt x="348" y="378"/>
                </a:lnTo>
                <a:lnTo>
                  <a:pt x="353" y="388"/>
                </a:lnTo>
                <a:lnTo>
                  <a:pt x="353" y="394"/>
                </a:lnTo>
                <a:lnTo>
                  <a:pt x="363" y="403"/>
                </a:lnTo>
                <a:lnTo>
                  <a:pt x="372" y="408"/>
                </a:lnTo>
                <a:lnTo>
                  <a:pt x="377" y="413"/>
                </a:lnTo>
                <a:lnTo>
                  <a:pt x="383" y="427"/>
                </a:lnTo>
                <a:lnTo>
                  <a:pt x="386" y="433"/>
                </a:lnTo>
                <a:lnTo>
                  <a:pt x="383" y="441"/>
                </a:lnTo>
                <a:lnTo>
                  <a:pt x="377" y="446"/>
                </a:lnTo>
                <a:lnTo>
                  <a:pt x="358" y="441"/>
                </a:lnTo>
                <a:lnTo>
                  <a:pt x="353" y="446"/>
                </a:lnTo>
                <a:lnTo>
                  <a:pt x="348" y="441"/>
                </a:lnTo>
                <a:lnTo>
                  <a:pt x="343" y="446"/>
                </a:lnTo>
                <a:lnTo>
                  <a:pt x="340" y="457"/>
                </a:lnTo>
                <a:lnTo>
                  <a:pt x="343" y="476"/>
                </a:lnTo>
                <a:lnTo>
                  <a:pt x="340" y="482"/>
                </a:lnTo>
                <a:lnTo>
                  <a:pt x="334" y="486"/>
                </a:lnTo>
                <a:lnTo>
                  <a:pt x="334" y="496"/>
                </a:lnTo>
                <a:lnTo>
                  <a:pt x="329" y="501"/>
                </a:lnTo>
                <a:lnTo>
                  <a:pt x="329" y="516"/>
                </a:lnTo>
                <a:lnTo>
                  <a:pt x="324" y="516"/>
                </a:lnTo>
                <a:lnTo>
                  <a:pt x="340" y="521"/>
                </a:lnTo>
                <a:lnTo>
                  <a:pt x="358" y="506"/>
                </a:lnTo>
                <a:lnTo>
                  <a:pt x="372" y="501"/>
                </a:lnTo>
                <a:lnTo>
                  <a:pt x="377" y="501"/>
                </a:lnTo>
                <a:lnTo>
                  <a:pt x="372" y="486"/>
                </a:lnTo>
                <a:lnTo>
                  <a:pt x="396" y="466"/>
                </a:lnTo>
                <a:lnTo>
                  <a:pt x="410" y="441"/>
                </a:lnTo>
                <a:lnTo>
                  <a:pt x="415" y="413"/>
                </a:lnTo>
                <a:lnTo>
                  <a:pt x="473" y="398"/>
                </a:lnTo>
                <a:lnTo>
                  <a:pt x="468" y="422"/>
                </a:lnTo>
                <a:lnTo>
                  <a:pt x="506" y="433"/>
                </a:lnTo>
                <a:lnTo>
                  <a:pt x="530" y="413"/>
                </a:lnTo>
                <a:lnTo>
                  <a:pt x="559" y="422"/>
                </a:lnTo>
                <a:lnTo>
                  <a:pt x="535" y="441"/>
                </a:lnTo>
                <a:lnTo>
                  <a:pt x="520" y="471"/>
                </a:lnTo>
                <a:lnTo>
                  <a:pt x="549" y="476"/>
                </a:lnTo>
                <a:lnTo>
                  <a:pt x="567" y="486"/>
                </a:lnTo>
                <a:lnTo>
                  <a:pt x="567" y="516"/>
                </a:lnTo>
                <a:lnTo>
                  <a:pt x="586" y="526"/>
                </a:lnTo>
                <a:lnTo>
                  <a:pt x="610" y="512"/>
                </a:lnTo>
                <a:lnTo>
                  <a:pt x="620" y="486"/>
                </a:lnTo>
                <a:lnTo>
                  <a:pt x="645" y="476"/>
                </a:lnTo>
                <a:lnTo>
                  <a:pt x="659" y="452"/>
                </a:lnTo>
                <a:lnTo>
                  <a:pt x="687" y="452"/>
                </a:lnTo>
                <a:lnTo>
                  <a:pt x="706" y="441"/>
                </a:lnTo>
                <a:lnTo>
                  <a:pt x="712" y="438"/>
                </a:lnTo>
                <a:lnTo>
                  <a:pt x="712" y="417"/>
                </a:lnTo>
                <a:lnTo>
                  <a:pt x="697" y="417"/>
                </a:lnTo>
                <a:lnTo>
                  <a:pt x="677" y="422"/>
                </a:lnTo>
                <a:lnTo>
                  <a:pt x="653" y="441"/>
                </a:lnTo>
                <a:lnTo>
                  <a:pt x="626" y="438"/>
                </a:lnTo>
                <a:lnTo>
                  <a:pt x="610" y="417"/>
                </a:lnTo>
                <a:lnTo>
                  <a:pt x="592" y="413"/>
                </a:lnTo>
                <a:lnTo>
                  <a:pt x="616" y="394"/>
                </a:lnTo>
                <a:lnTo>
                  <a:pt x="626" y="364"/>
                </a:lnTo>
                <a:lnTo>
                  <a:pt x="653" y="339"/>
                </a:lnTo>
                <a:lnTo>
                  <a:pt x="683" y="323"/>
                </a:lnTo>
                <a:lnTo>
                  <a:pt x="712" y="290"/>
                </a:lnTo>
                <a:lnTo>
                  <a:pt x="720" y="285"/>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80" name="Freeform 855"/>
          <p:cNvSpPr>
            <a:spLocks noChangeAspect="1"/>
          </p:cNvSpPr>
          <p:nvPr/>
        </p:nvSpPr>
        <p:spPr bwMode="auto">
          <a:xfrm>
            <a:off x="7521815" y="2746705"/>
            <a:ext cx="1308620" cy="739160"/>
          </a:xfrm>
          <a:custGeom>
            <a:avLst/>
            <a:gdLst/>
            <a:ahLst/>
            <a:cxnLst>
              <a:cxn ang="0">
                <a:pos x="735" y="260"/>
              </a:cxn>
              <a:cxn ang="0">
                <a:pos x="754" y="221"/>
              </a:cxn>
              <a:cxn ang="0">
                <a:pos x="787" y="177"/>
              </a:cxn>
              <a:cxn ang="0">
                <a:pos x="783" y="138"/>
              </a:cxn>
              <a:cxn ang="0">
                <a:pos x="778" y="113"/>
              </a:cxn>
              <a:cxn ang="0">
                <a:pos x="764" y="88"/>
              </a:cxn>
              <a:cxn ang="0">
                <a:pos x="706" y="97"/>
              </a:cxn>
              <a:cxn ang="0">
                <a:pos x="683" y="88"/>
              </a:cxn>
              <a:cxn ang="0">
                <a:pos x="668" y="103"/>
              </a:cxn>
              <a:cxn ang="0">
                <a:pos x="631" y="78"/>
              </a:cxn>
              <a:cxn ang="0">
                <a:pos x="602" y="97"/>
              </a:cxn>
              <a:cxn ang="0">
                <a:pos x="578" y="97"/>
              </a:cxn>
              <a:cxn ang="0">
                <a:pos x="549" y="93"/>
              </a:cxn>
              <a:cxn ang="0">
                <a:pos x="525" y="53"/>
              </a:cxn>
              <a:cxn ang="0">
                <a:pos x="487" y="58"/>
              </a:cxn>
              <a:cxn ang="0">
                <a:pos x="482" y="25"/>
              </a:cxn>
              <a:cxn ang="0">
                <a:pos x="449" y="0"/>
              </a:cxn>
              <a:cxn ang="0">
                <a:pos x="415" y="9"/>
              </a:cxn>
              <a:cxn ang="0">
                <a:pos x="391" y="28"/>
              </a:cxn>
              <a:cxn ang="0">
                <a:pos x="363" y="34"/>
              </a:cxn>
              <a:cxn ang="0">
                <a:pos x="334" y="83"/>
              </a:cxn>
              <a:cxn ang="0">
                <a:pos x="334" y="103"/>
              </a:cxn>
              <a:cxn ang="0">
                <a:pos x="291" y="108"/>
              </a:cxn>
              <a:cxn ang="0">
                <a:pos x="273" y="93"/>
              </a:cxn>
              <a:cxn ang="0">
                <a:pos x="249" y="108"/>
              </a:cxn>
              <a:cxn ang="0">
                <a:pos x="220" y="113"/>
              </a:cxn>
              <a:cxn ang="0">
                <a:pos x="209" y="108"/>
              </a:cxn>
              <a:cxn ang="0">
                <a:pos x="190" y="103"/>
              </a:cxn>
              <a:cxn ang="0">
                <a:pos x="148" y="97"/>
              </a:cxn>
              <a:cxn ang="0">
                <a:pos x="110" y="97"/>
              </a:cxn>
              <a:cxn ang="0">
                <a:pos x="76" y="118"/>
              </a:cxn>
              <a:cxn ang="0">
                <a:pos x="48" y="133"/>
              </a:cxn>
              <a:cxn ang="0">
                <a:pos x="67" y="201"/>
              </a:cxn>
              <a:cxn ang="0">
                <a:pos x="9" y="300"/>
              </a:cxn>
              <a:cxn ang="0">
                <a:pos x="33" y="378"/>
              </a:cxn>
              <a:cxn ang="0">
                <a:pos x="115" y="364"/>
              </a:cxn>
              <a:cxn ang="0">
                <a:pos x="172" y="353"/>
              </a:cxn>
              <a:cxn ang="0">
                <a:pos x="220" y="334"/>
              </a:cxn>
              <a:cxn ang="0">
                <a:pos x="263" y="328"/>
              </a:cxn>
              <a:cxn ang="0">
                <a:pos x="300" y="334"/>
              </a:cxn>
              <a:cxn ang="0">
                <a:pos x="324" y="339"/>
              </a:cxn>
              <a:cxn ang="0">
                <a:pos x="343" y="378"/>
              </a:cxn>
              <a:cxn ang="0">
                <a:pos x="353" y="394"/>
              </a:cxn>
              <a:cxn ang="0">
                <a:pos x="377" y="413"/>
              </a:cxn>
              <a:cxn ang="0">
                <a:pos x="383" y="441"/>
              </a:cxn>
              <a:cxn ang="0">
                <a:pos x="353" y="446"/>
              </a:cxn>
              <a:cxn ang="0">
                <a:pos x="340" y="457"/>
              </a:cxn>
              <a:cxn ang="0">
                <a:pos x="334" y="486"/>
              </a:cxn>
              <a:cxn ang="0">
                <a:pos x="329" y="516"/>
              </a:cxn>
              <a:cxn ang="0">
                <a:pos x="358" y="506"/>
              </a:cxn>
              <a:cxn ang="0">
                <a:pos x="372" y="486"/>
              </a:cxn>
              <a:cxn ang="0">
                <a:pos x="415" y="413"/>
              </a:cxn>
              <a:cxn ang="0">
                <a:pos x="506" y="433"/>
              </a:cxn>
              <a:cxn ang="0">
                <a:pos x="535" y="441"/>
              </a:cxn>
              <a:cxn ang="0">
                <a:pos x="567" y="486"/>
              </a:cxn>
              <a:cxn ang="0">
                <a:pos x="610" y="512"/>
              </a:cxn>
              <a:cxn ang="0">
                <a:pos x="659" y="452"/>
              </a:cxn>
              <a:cxn ang="0">
                <a:pos x="712" y="438"/>
              </a:cxn>
              <a:cxn ang="0">
                <a:pos x="677" y="422"/>
              </a:cxn>
              <a:cxn ang="0">
                <a:pos x="610" y="417"/>
              </a:cxn>
              <a:cxn ang="0">
                <a:pos x="626" y="364"/>
              </a:cxn>
              <a:cxn ang="0">
                <a:pos x="712" y="290"/>
              </a:cxn>
            </a:cxnLst>
            <a:rect l="0" t="0" r="r" b="b"/>
            <a:pathLst>
              <a:path w="793" h="527">
                <a:moveTo>
                  <a:pt x="720" y="285"/>
                </a:moveTo>
                <a:lnTo>
                  <a:pt x="740" y="270"/>
                </a:lnTo>
                <a:lnTo>
                  <a:pt x="735" y="260"/>
                </a:lnTo>
                <a:lnTo>
                  <a:pt x="735" y="251"/>
                </a:lnTo>
                <a:lnTo>
                  <a:pt x="749" y="240"/>
                </a:lnTo>
                <a:lnTo>
                  <a:pt x="754" y="221"/>
                </a:lnTo>
                <a:lnTo>
                  <a:pt x="768" y="221"/>
                </a:lnTo>
                <a:lnTo>
                  <a:pt x="792" y="211"/>
                </a:lnTo>
                <a:lnTo>
                  <a:pt x="787" y="177"/>
                </a:lnTo>
                <a:lnTo>
                  <a:pt x="768" y="162"/>
                </a:lnTo>
                <a:lnTo>
                  <a:pt x="768" y="147"/>
                </a:lnTo>
                <a:lnTo>
                  <a:pt x="783" y="138"/>
                </a:lnTo>
                <a:lnTo>
                  <a:pt x="764" y="133"/>
                </a:lnTo>
                <a:lnTo>
                  <a:pt x="773" y="122"/>
                </a:lnTo>
                <a:lnTo>
                  <a:pt x="778" y="113"/>
                </a:lnTo>
                <a:lnTo>
                  <a:pt x="764" y="93"/>
                </a:lnTo>
                <a:lnTo>
                  <a:pt x="768" y="88"/>
                </a:lnTo>
                <a:lnTo>
                  <a:pt x="764" y="88"/>
                </a:lnTo>
                <a:lnTo>
                  <a:pt x="735" y="88"/>
                </a:lnTo>
                <a:lnTo>
                  <a:pt x="716" y="93"/>
                </a:lnTo>
                <a:lnTo>
                  <a:pt x="706" y="97"/>
                </a:lnTo>
                <a:lnTo>
                  <a:pt x="701" y="93"/>
                </a:lnTo>
                <a:lnTo>
                  <a:pt x="687" y="93"/>
                </a:lnTo>
                <a:lnTo>
                  <a:pt x="683" y="88"/>
                </a:lnTo>
                <a:lnTo>
                  <a:pt x="672" y="93"/>
                </a:lnTo>
                <a:lnTo>
                  <a:pt x="672" y="97"/>
                </a:lnTo>
                <a:lnTo>
                  <a:pt x="668" y="103"/>
                </a:lnTo>
                <a:lnTo>
                  <a:pt x="659" y="93"/>
                </a:lnTo>
                <a:lnTo>
                  <a:pt x="639" y="78"/>
                </a:lnTo>
                <a:lnTo>
                  <a:pt x="631" y="78"/>
                </a:lnTo>
                <a:lnTo>
                  <a:pt x="620" y="88"/>
                </a:lnTo>
                <a:lnTo>
                  <a:pt x="605" y="97"/>
                </a:lnTo>
                <a:lnTo>
                  <a:pt x="602" y="97"/>
                </a:lnTo>
                <a:lnTo>
                  <a:pt x="592" y="103"/>
                </a:lnTo>
                <a:lnTo>
                  <a:pt x="583" y="93"/>
                </a:lnTo>
                <a:lnTo>
                  <a:pt x="578" y="97"/>
                </a:lnTo>
                <a:lnTo>
                  <a:pt x="567" y="103"/>
                </a:lnTo>
                <a:lnTo>
                  <a:pt x="553" y="97"/>
                </a:lnTo>
                <a:lnTo>
                  <a:pt x="549" y="93"/>
                </a:lnTo>
                <a:lnTo>
                  <a:pt x="549" y="88"/>
                </a:lnTo>
                <a:lnTo>
                  <a:pt x="540" y="69"/>
                </a:lnTo>
                <a:lnTo>
                  <a:pt x="525" y="53"/>
                </a:lnTo>
                <a:lnTo>
                  <a:pt x="511" y="63"/>
                </a:lnTo>
                <a:lnTo>
                  <a:pt x="500" y="63"/>
                </a:lnTo>
                <a:lnTo>
                  <a:pt x="487" y="58"/>
                </a:lnTo>
                <a:lnTo>
                  <a:pt x="477" y="39"/>
                </a:lnTo>
                <a:lnTo>
                  <a:pt x="487" y="28"/>
                </a:lnTo>
                <a:lnTo>
                  <a:pt x="482" y="25"/>
                </a:lnTo>
                <a:lnTo>
                  <a:pt x="468" y="14"/>
                </a:lnTo>
                <a:lnTo>
                  <a:pt x="463" y="5"/>
                </a:lnTo>
                <a:lnTo>
                  <a:pt x="449" y="0"/>
                </a:lnTo>
                <a:lnTo>
                  <a:pt x="439" y="5"/>
                </a:lnTo>
                <a:lnTo>
                  <a:pt x="430" y="5"/>
                </a:lnTo>
                <a:lnTo>
                  <a:pt x="415" y="9"/>
                </a:lnTo>
                <a:lnTo>
                  <a:pt x="396" y="14"/>
                </a:lnTo>
                <a:lnTo>
                  <a:pt x="391" y="19"/>
                </a:lnTo>
                <a:lnTo>
                  <a:pt x="391" y="28"/>
                </a:lnTo>
                <a:lnTo>
                  <a:pt x="386" y="34"/>
                </a:lnTo>
                <a:lnTo>
                  <a:pt x="377" y="34"/>
                </a:lnTo>
                <a:lnTo>
                  <a:pt x="363" y="34"/>
                </a:lnTo>
                <a:lnTo>
                  <a:pt x="343" y="44"/>
                </a:lnTo>
                <a:lnTo>
                  <a:pt x="334" y="63"/>
                </a:lnTo>
                <a:lnTo>
                  <a:pt x="334" y="83"/>
                </a:lnTo>
                <a:lnTo>
                  <a:pt x="340" y="93"/>
                </a:lnTo>
                <a:lnTo>
                  <a:pt x="340" y="97"/>
                </a:lnTo>
                <a:lnTo>
                  <a:pt x="334" y="103"/>
                </a:lnTo>
                <a:lnTo>
                  <a:pt x="319" y="97"/>
                </a:lnTo>
                <a:lnTo>
                  <a:pt x="297" y="103"/>
                </a:lnTo>
                <a:lnTo>
                  <a:pt x="291" y="108"/>
                </a:lnTo>
                <a:lnTo>
                  <a:pt x="287" y="108"/>
                </a:lnTo>
                <a:lnTo>
                  <a:pt x="281" y="103"/>
                </a:lnTo>
                <a:lnTo>
                  <a:pt x="273" y="93"/>
                </a:lnTo>
                <a:lnTo>
                  <a:pt x="263" y="113"/>
                </a:lnTo>
                <a:lnTo>
                  <a:pt x="252" y="103"/>
                </a:lnTo>
                <a:lnTo>
                  <a:pt x="249" y="108"/>
                </a:lnTo>
                <a:lnTo>
                  <a:pt x="234" y="103"/>
                </a:lnTo>
                <a:lnTo>
                  <a:pt x="234" y="108"/>
                </a:lnTo>
                <a:lnTo>
                  <a:pt x="220" y="113"/>
                </a:lnTo>
                <a:lnTo>
                  <a:pt x="215" y="118"/>
                </a:lnTo>
                <a:lnTo>
                  <a:pt x="209" y="118"/>
                </a:lnTo>
                <a:lnTo>
                  <a:pt x="209" y="108"/>
                </a:lnTo>
                <a:lnTo>
                  <a:pt x="196" y="113"/>
                </a:lnTo>
                <a:lnTo>
                  <a:pt x="190" y="108"/>
                </a:lnTo>
                <a:lnTo>
                  <a:pt x="190" y="103"/>
                </a:lnTo>
                <a:lnTo>
                  <a:pt x="172" y="97"/>
                </a:lnTo>
                <a:lnTo>
                  <a:pt x="157" y="103"/>
                </a:lnTo>
                <a:lnTo>
                  <a:pt x="148" y="97"/>
                </a:lnTo>
                <a:lnTo>
                  <a:pt x="134" y="93"/>
                </a:lnTo>
                <a:lnTo>
                  <a:pt x="119" y="97"/>
                </a:lnTo>
                <a:lnTo>
                  <a:pt x="110" y="97"/>
                </a:lnTo>
                <a:lnTo>
                  <a:pt x="81" y="108"/>
                </a:lnTo>
                <a:lnTo>
                  <a:pt x="76" y="113"/>
                </a:lnTo>
                <a:lnTo>
                  <a:pt x="76" y="118"/>
                </a:lnTo>
                <a:lnTo>
                  <a:pt x="72" y="122"/>
                </a:lnTo>
                <a:lnTo>
                  <a:pt x="62" y="127"/>
                </a:lnTo>
                <a:lnTo>
                  <a:pt x="48" y="133"/>
                </a:lnTo>
                <a:lnTo>
                  <a:pt x="43" y="138"/>
                </a:lnTo>
                <a:lnTo>
                  <a:pt x="62" y="177"/>
                </a:lnTo>
                <a:lnTo>
                  <a:pt x="67" y="201"/>
                </a:lnTo>
                <a:lnTo>
                  <a:pt x="38" y="226"/>
                </a:lnTo>
                <a:lnTo>
                  <a:pt x="24" y="260"/>
                </a:lnTo>
                <a:lnTo>
                  <a:pt x="9" y="300"/>
                </a:lnTo>
                <a:lnTo>
                  <a:pt x="0" y="353"/>
                </a:lnTo>
                <a:lnTo>
                  <a:pt x="24" y="364"/>
                </a:lnTo>
                <a:lnTo>
                  <a:pt x="33" y="378"/>
                </a:lnTo>
                <a:lnTo>
                  <a:pt x="52" y="373"/>
                </a:lnTo>
                <a:lnTo>
                  <a:pt x="91" y="373"/>
                </a:lnTo>
                <a:lnTo>
                  <a:pt x="115" y="364"/>
                </a:lnTo>
                <a:lnTo>
                  <a:pt x="134" y="378"/>
                </a:lnTo>
                <a:lnTo>
                  <a:pt x="143" y="364"/>
                </a:lnTo>
                <a:lnTo>
                  <a:pt x="172" y="353"/>
                </a:lnTo>
                <a:lnTo>
                  <a:pt x="196" y="334"/>
                </a:lnTo>
                <a:lnTo>
                  <a:pt x="209" y="339"/>
                </a:lnTo>
                <a:lnTo>
                  <a:pt x="220" y="334"/>
                </a:lnTo>
                <a:lnTo>
                  <a:pt x="230" y="328"/>
                </a:lnTo>
                <a:lnTo>
                  <a:pt x="243" y="323"/>
                </a:lnTo>
                <a:lnTo>
                  <a:pt x="263" y="328"/>
                </a:lnTo>
                <a:lnTo>
                  <a:pt x="281" y="339"/>
                </a:lnTo>
                <a:lnTo>
                  <a:pt x="287" y="339"/>
                </a:lnTo>
                <a:lnTo>
                  <a:pt x="300" y="334"/>
                </a:lnTo>
                <a:lnTo>
                  <a:pt x="305" y="334"/>
                </a:lnTo>
                <a:lnTo>
                  <a:pt x="319" y="344"/>
                </a:lnTo>
                <a:lnTo>
                  <a:pt x="324" y="339"/>
                </a:lnTo>
                <a:lnTo>
                  <a:pt x="329" y="349"/>
                </a:lnTo>
                <a:lnTo>
                  <a:pt x="329" y="373"/>
                </a:lnTo>
                <a:lnTo>
                  <a:pt x="343" y="378"/>
                </a:lnTo>
                <a:lnTo>
                  <a:pt x="348" y="378"/>
                </a:lnTo>
                <a:lnTo>
                  <a:pt x="353" y="388"/>
                </a:lnTo>
                <a:lnTo>
                  <a:pt x="353" y="394"/>
                </a:lnTo>
                <a:lnTo>
                  <a:pt x="363" y="403"/>
                </a:lnTo>
                <a:lnTo>
                  <a:pt x="372" y="408"/>
                </a:lnTo>
                <a:lnTo>
                  <a:pt x="377" y="413"/>
                </a:lnTo>
                <a:lnTo>
                  <a:pt x="383" y="427"/>
                </a:lnTo>
                <a:lnTo>
                  <a:pt x="386" y="433"/>
                </a:lnTo>
                <a:lnTo>
                  <a:pt x="383" y="441"/>
                </a:lnTo>
                <a:lnTo>
                  <a:pt x="377" y="446"/>
                </a:lnTo>
                <a:lnTo>
                  <a:pt x="358" y="441"/>
                </a:lnTo>
                <a:lnTo>
                  <a:pt x="353" y="446"/>
                </a:lnTo>
                <a:lnTo>
                  <a:pt x="348" y="441"/>
                </a:lnTo>
                <a:lnTo>
                  <a:pt x="343" y="446"/>
                </a:lnTo>
                <a:lnTo>
                  <a:pt x="340" y="457"/>
                </a:lnTo>
                <a:lnTo>
                  <a:pt x="343" y="476"/>
                </a:lnTo>
                <a:lnTo>
                  <a:pt x="340" y="482"/>
                </a:lnTo>
                <a:lnTo>
                  <a:pt x="334" y="486"/>
                </a:lnTo>
                <a:lnTo>
                  <a:pt x="334" y="496"/>
                </a:lnTo>
                <a:lnTo>
                  <a:pt x="329" y="501"/>
                </a:lnTo>
                <a:lnTo>
                  <a:pt x="329" y="516"/>
                </a:lnTo>
                <a:lnTo>
                  <a:pt x="324" y="516"/>
                </a:lnTo>
                <a:lnTo>
                  <a:pt x="340" y="521"/>
                </a:lnTo>
                <a:lnTo>
                  <a:pt x="358" y="506"/>
                </a:lnTo>
                <a:lnTo>
                  <a:pt x="372" y="501"/>
                </a:lnTo>
                <a:lnTo>
                  <a:pt x="377" y="501"/>
                </a:lnTo>
                <a:lnTo>
                  <a:pt x="372" y="486"/>
                </a:lnTo>
                <a:lnTo>
                  <a:pt x="396" y="466"/>
                </a:lnTo>
                <a:lnTo>
                  <a:pt x="410" y="441"/>
                </a:lnTo>
                <a:lnTo>
                  <a:pt x="415" y="413"/>
                </a:lnTo>
                <a:lnTo>
                  <a:pt x="473" y="398"/>
                </a:lnTo>
                <a:lnTo>
                  <a:pt x="468" y="422"/>
                </a:lnTo>
                <a:lnTo>
                  <a:pt x="506" y="433"/>
                </a:lnTo>
                <a:lnTo>
                  <a:pt x="530" y="413"/>
                </a:lnTo>
                <a:lnTo>
                  <a:pt x="559" y="422"/>
                </a:lnTo>
                <a:lnTo>
                  <a:pt x="535" y="441"/>
                </a:lnTo>
                <a:lnTo>
                  <a:pt x="520" y="471"/>
                </a:lnTo>
                <a:lnTo>
                  <a:pt x="549" y="476"/>
                </a:lnTo>
                <a:lnTo>
                  <a:pt x="567" y="486"/>
                </a:lnTo>
                <a:lnTo>
                  <a:pt x="567" y="516"/>
                </a:lnTo>
                <a:lnTo>
                  <a:pt x="586" y="526"/>
                </a:lnTo>
                <a:lnTo>
                  <a:pt x="610" y="512"/>
                </a:lnTo>
                <a:lnTo>
                  <a:pt x="620" y="486"/>
                </a:lnTo>
                <a:lnTo>
                  <a:pt x="645" y="476"/>
                </a:lnTo>
                <a:lnTo>
                  <a:pt x="659" y="452"/>
                </a:lnTo>
                <a:lnTo>
                  <a:pt x="687" y="452"/>
                </a:lnTo>
                <a:lnTo>
                  <a:pt x="706" y="441"/>
                </a:lnTo>
                <a:lnTo>
                  <a:pt x="712" y="438"/>
                </a:lnTo>
                <a:lnTo>
                  <a:pt x="712" y="417"/>
                </a:lnTo>
                <a:lnTo>
                  <a:pt x="697" y="417"/>
                </a:lnTo>
                <a:lnTo>
                  <a:pt x="677" y="422"/>
                </a:lnTo>
                <a:lnTo>
                  <a:pt x="653" y="441"/>
                </a:lnTo>
                <a:lnTo>
                  <a:pt x="626" y="438"/>
                </a:lnTo>
                <a:lnTo>
                  <a:pt x="610" y="417"/>
                </a:lnTo>
                <a:lnTo>
                  <a:pt x="592" y="413"/>
                </a:lnTo>
                <a:lnTo>
                  <a:pt x="616" y="394"/>
                </a:lnTo>
                <a:lnTo>
                  <a:pt x="626" y="364"/>
                </a:lnTo>
                <a:lnTo>
                  <a:pt x="653" y="339"/>
                </a:lnTo>
                <a:lnTo>
                  <a:pt x="683" y="323"/>
                </a:lnTo>
                <a:lnTo>
                  <a:pt x="712" y="290"/>
                </a:lnTo>
                <a:lnTo>
                  <a:pt x="720" y="285"/>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81" name="Freeform 856"/>
          <p:cNvSpPr>
            <a:spLocks noChangeAspect="1"/>
          </p:cNvSpPr>
          <p:nvPr/>
        </p:nvSpPr>
        <p:spPr bwMode="auto">
          <a:xfrm>
            <a:off x="7563539" y="970621"/>
            <a:ext cx="1274482" cy="2420660"/>
          </a:xfrm>
          <a:custGeom>
            <a:avLst/>
            <a:gdLst/>
            <a:ahLst/>
            <a:cxnLst>
              <a:cxn ang="0">
                <a:pos x="744" y="1712"/>
              </a:cxn>
              <a:cxn ang="0">
                <a:pos x="687" y="1693"/>
              </a:cxn>
              <a:cxn ang="0">
                <a:pos x="735" y="1594"/>
              </a:cxn>
              <a:cxn ang="0">
                <a:pos x="740" y="1536"/>
              </a:cxn>
              <a:cxn ang="0">
                <a:pos x="711" y="1526"/>
              </a:cxn>
              <a:cxn ang="0">
                <a:pos x="744" y="1487"/>
              </a:cxn>
              <a:cxn ang="0">
                <a:pos x="744" y="1413"/>
              </a:cxn>
              <a:cxn ang="0">
                <a:pos x="754" y="1379"/>
              </a:cxn>
              <a:cxn ang="0">
                <a:pos x="711" y="1355"/>
              </a:cxn>
              <a:cxn ang="0">
                <a:pos x="663" y="1360"/>
              </a:cxn>
              <a:cxn ang="0">
                <a:pos x="644" y="1369"/>
              </a:cxn>
              <a:cxn ang="0">
                <a:pos x="596" y="1355"/>
              </a:cxn>
              <a:cxn ang="0">
                <a:pos x="558" y="1360"/>
              </a:cxn>
              <a:cxn ang="0">
                <a:pos x="524" y="1360"/>
              </a:cxn>
              <a:cxn ang="0">
                <a:pos x="486" y="1330"/>
              </a:cxn>
              <a:cxn ang="0">
                <a:pos x="463" y="1295"/>
              </a:cxn>
              <a:cxn ang="0">
                <a:pos x="425" y="1267"/>
              </a:cxn>
              <a:cxn ang="0">
                <a:pos x="372" y="1280"/>
              </a:cxn>
              <a:cxn ang="0">
                <a:pos x="353" y="1300"/>
              </a:cxn>
              <a:cxn ang="0">
                <a:pos x="334" y="1261"/>
              </a:cxn>
              <a:cxn ang="0">
                <a:pos x="315" y="1242"/>
              </a:cxn>
              <a:cxn ang="0">
                <a:pos x="324" y="1222"/>
              </a:cxn>
              <a:cxn ang="0">
                <a:pos x="367" y="1203"/>
              </a:cxn>
              <a:cxn ang="0">
                <a:pos x="353" y="1182"/>
              </a:cxn>
              <a:cxn ang="0">
                <a:pos x="319" y="1168"/>
              </a:cxn>
              <a:cxn ang="0">
                <a:pos x="272" y="1129"/>
              </a:cxn>
              <a:cxn ang="0">
                <a:pos x="267" y="1094"/>
              </a:cxn>
              <a:cxn ang="0">
                <a:pos x="233" y="1061"/>
              </a:cxn>
              <a:cxn ang="0">
                <a:pos x="195" y="1061"/>
              </a:cxn>
              <a:cxn ang="0">
                <a:pos x="157" y="1055"/>
              </a:cxn>
              <a:cxn ang="0">
                <a:pos x="133" y="1011"/>
              </a:cxn>
              <a:cxn ang="0">
                <a:pos x="114" y="976"/>
              </a:cxn>
              <a:cxn ang="0">
                <a:pos x="114" y="943"/>
              </a:cxn>
              <a:cxn ang="0">
                <a:pos x="90" y="913"/>
              </a:cxn>
              <a:cxn ang="0">
                <a:pos x="80" y="874"/>
              </a:cxn>
              <a:cxn ang="0">
                <a:pos x="109" y="805"/>
              </a:cxn>
              <a:cxn ang="0">
                <a:pos x="128" y="766"/>
              </a:cxn>
              <a:cxn ang="0">
                <a:pos x="123" y="677"/>
              </a:cxn>
              <a:cxn ang="0">
                <a:pos x="157" y="555"/>
              </a:cxn>
              <a:cxn ang="0">
                <a:pos x="114" y="520"/>
              </a:cxn>
              <a:cxn ang="0">
                <a:pos x="94" y="447"/>
              </a:cxn>
              <a:cxn ang="0">
                <a:pos x="67" y="354"/>
              </a:cxn>
              <a:cxn ang="0">
                <a:pos x="47" y="275"/>
              </a:cxn>
              <a:cxn ang="0">
                <a:pos x="5" y="217"/>
              </a:cxn>
              <a:cxn ang="0">
                <a:pos x="14" y="148"/>
              </a:cxn>
              <a:cxn ang="0">
                <a:pos x="43" y="104"/>
              </a:cxn>
              <a:cxn ang="0">
                <a:pos x="99" y="113"/>
              </a:cxn>
              <a:cxn ang="0">
                <a:pos x="267" y="148"/>
              </a:cxn>
              <a:cxn ang="0">
                <a:pos x="358" y="222"/>
              </a:cxn>
              <a:cxn ang="0">
                <a:pos x="267" y="294"/>
              </a:cxn>
              <a:cxn ang="0">
                <a:pos x="114" y="270"/>
              </a:cxn>
              <a:cxn ang="0">
                <a:pos x="228" y="427"/>
              </a:cxn>
              <a:cxn ang="0">
                <a:pos x="324" y="407"/>
              </a:cxn>
              <a:cxn ang="0">
                <a:pos x="305" y="363"/>
              </a:cxn>
              <a:cxn ang="0">
                <a:pos x="343" y="319"/>
              </a:cxn>
              <a:cxn ang="0">
                <a:pos x="415" y="226"/>
              </a:cxn>
              <a:cxn ang="0">
                <a:pos x="410" y="167"/>
              </a:cxn>
              <a:cxn ang="0">
                <a:pos x="390" y="74"/>
              </a:cxn>
              <a:cxn ang="0">
                <a:pos x="433" y="113"/>
              </a:cxn>
              <a:cxn ang="0">
                <a:pos x="505" y="148"/>
              </a:cxn>
              <a:cxn ang="0">
                <a:pos x="534" y="35"/>
              </a:cxn>
            </a:cxnLst>
            <a:rect l="0" t="0" r="r" b="b"/>
            <a:pathLst>
              <a:path w="774" h="1724">
                <a:moveTo>
                  <a:pt x="773" y="0"/>
                </a:moveTo>
                <a:lnTo>
                  <a:pt x="773" y="1718"/>
                </a:lnTo>
                <a:lnTo>
                  <a:pt x="763" y="1723"/>
                </a:lnTo>
                <a:lnTo>
                  <a:pt x="744" y="1712"/>
                </a:lnTo>
                <a:lnTo>
                  <a:pt x="720" y="1707"/>
                </a:lnTo>
                <a:lnTo>
                  <a:pt x="701" y="1698"/>
                </a:lnTo>
                <a:lnTo>
                  <a:pt x="692" y="1703"/>
                </a:lnTo>
                <a:lnTo>
                  <a:pt x="687" y="1693"/>
                </a:lnTo>
                <a:lnTo>
                  <a:pt x="692" y="1682"/>
                </a:lnTo>
                <a:lnTo>
                  <a:pt x="711" y="1668"/>
                </a:lnTo>
                <a:lnTo>
                  <a:pt x="720" y="1630"/>
                </a:lnTo>
                <a:lnTo>
                  <a:pt x="735" y="1594"/>
                </a:lnTo>
                <a:lnTo>
                  <a:pt x="716" y="1589"/>
                </a:lnTo>
                <a:lnTo>
                  <a:pt x="696" y="1575"/>
                </a:lnTo>
                <a:lnTo>
                  <a:pt x="720" y="1569"/>
                </a:lnTo>
                <a:lnTo>
                  <a:pt x="740" y="1536"/>
                </a:lnTo>
                <a:lnTo>
                  <a:pt x="763" y="1521"/>
                </a:lnTo>
                <a:lnTo>
                  <a:pt x="744" y="1517"/>
                </a:lnTo>
                <a:lnTo>
                  <a:pt x="716" y="1536"/>
                </a:lnTo>
                <a:lnTo>
                  <a:pt x="711" y="1526"/>
                </a:lnTo>
                <a:lnTo>
                  <a:pt x="711" y="1517"/>
                </a:lnTo>
                <a:lnTo>
                  <a:pt x="725" y="1506"/>
                </a:lnTo>
                <a:lnTo>
                  <a:pt x="730" y="1487"/>
                </a:lnTo>
                <a:lnTo>
                  <a:pt x="744" y="1487"/>
                </a:lnTo>
                <a:lnTo>
                  <a:pt x="768" y="1478"/>
                </a:lnTo>
                <a:lnTo>
                  <a:pt x="763" y="1443"/>
                </a:lnTo>
                <a:lnTo>
                  <a:pt x="744" y="1429"/>
                </a:lnTo>
                <a:lnTo>
                  <a:pt x="744" y="1413"/>
                </a:lnTo>
                <a:lnTo>
                  <a:pt x="759" y="1404"/>
                </a:lnTo>
                <a:lnTo>
                  <a:pt x="740" y="1399"/>
                </a:lnTo>
                <a:lnTo>
                  <a:pt x="749" y="1388"/>
                </a:lnTo>
                <a:lnTo>
                  <a:pt x="754" y="1379"/>
                </a:lnTo>
                <a:lnTo>
                  <a:pt x="740" y="1360"/>
                </a:lnTo>
                <a:lnTo>
                  <a:pt x="744" y="1355"/>
                </a:lnTo>
                <a:lnTo>
                  <a:pt x="740" y="1355"/>
                </a:lnTo>
                <a:lnTo>
                  <a:pt x="711" y="1355"/>
                </a:lnTo>
                <a:lnTo>
                  <a:pt x="692" y="1360"/>
                </a:lnTo>
                <a:lnTo>
                  <a:pt x="682" y="1364"/>
                </a:lnTo>
                <a:lnTo>
                  <a:pt x="677" y="1360"/>
                </a:lnTo>
                <a:lnTo>
                  <a:pt x="663" y="1360"/>
                </a:lnTo>
                <a:lnTo>
                  <a:pt x="658" y="1355"/>
                </a:lnTo>
                <a:lnTo>
                  <a:pt x="648" y="1360"/>
                </a:lnTo>
                <a:lnTo>
                  <a:pt x="648" y="1364"/>
                </a:lnTo>
                <a:lnTo>
                  <a:pt x="644" y="1369"/>
                </a:lnTo>
                <a:lnTo>
                  <a:pt x="634" y="1360"/>
                </a:lnTo>
                <a:lnTo>
                  <a:pt x="615" y="1344"/>
                </a:lnTo>
                <a:lnTo>
                  <a:pt x="606" y="1344"/>
                </a:lnTo>
                <a:lnTo>
                  <a:pt x="596" y="1355"/>
                </a:lnTo>
                <a:lnTo>
                  <a:pt x="581" y="1364"/>
                </a:lnTo>
                <a:lnTo>
                  <a:pt x="577" y="1364"/>
                </a:lnTo>
                <a:lnTo>
                  <a:pt x="567" y="1369"/>
                </a:lnTo>
                <a:lnTo>
                  <a:pt x="558" y="1360"/>
                </a:lnTo>
                <a:lnTo>
                  <a:pt x="553" y="1364"/>
                </a:lnTo>
                <a:lnTo>
                  <a:pt x="543" y="1369"/>
                </a:lnTo>
                <a:lnTo>
                  <a:pt x="529" y="1364"/>
                </a:lnTo>
                <a:lnTo>
                  <a:pt x="524" y="1360"/>
                </a:lnTo>
                <a:lnTo>
                  <a:pt x="524" y="1355"/>
                </a:lnTo>
                <a:lnTo>
                  <a:pt x="516" y="1335"/>
                </a:lnTo>
                <a:lnTo>
                  <a:pt x="500" y="1320"/>
                </a:lnTo>
                <a:lnTo>
                  <a:pt x="486" y="1330"/>
                </a:lnTo>
                <a:lnTo>
                  <a:pt x="476" y="1330"/>
                </a:lnTo>
                <a:lnTo>
                  <a:pt x="463" y="1325"/>
                </a:lnTo>
                <a:lnTo>
                  <a:pt x="453" y="1305"/>
                </a:lnTo>
                <a:lnTo>
                  <a:pt x="463" y="1295"/>
                </a:lnTo>
                <a:lnTo>
                  <a:pt x="457" y="1291"/>
                </a:lnTo>
                <a:lnTo>
                  <a:pt x="443" y="1280"/>
                </a:lnTo>
                <a:lnTo>
                  <a:pt x="439" y="1272"/>
                </a:lnTo>
                <a:lnTo>
                  <a:pt x="425" y="1267"/>
                </a:lnTo>
                <a:lnTo>
                  <a:pt x="415" y="1272"/>
                </a:lnTo>
                <a:lnTo>
                  <a:pt x="406" y="1272"/>
                </a:lnTo>
                <a:lnTo>
                  <a:pt x="390" y="1276"/>
                </a:lnTo>
                <a:lnTo>
                  <a:pt x="372" y="1280"/>
                </a:lnTo>
                <a:lnTo>
                  <a:pt x="367" y="1286"/>
                </a:lnTo>
                <a:lnTo>
                  <a:pt x="367" y="1295"/>
                </a:lnTo>
                <a:lnTo>
                  <a:pt x="362" y="1300"/>
                </a:lnTo>
                <a:lnTo>
                  <a:pt x="353" y="1300"/>
                </a:lnTo>
                <a:lnTo>
                  <a:pt x="343" y="1276"/>
                </a:lnTo>
                <a:lnTo>
                  <a:pt x="339" y="1272"/>
                </a:lnTo>
                <a:lnTo>
                  <a:pt x="334" y="1272"/>
                </a:lnTo>
                <a:lnTo>
                  <a:pt x="334" y="1261"/>
                </a:lnTo>
                <a:lnTo>
                  <a:pt x="329" y="1261"/>
                </a:lnTo>
                <a:lnTo>
                  <a:pt x="329" y="1256"/>
                </a:lnTo>
                <a:lnTo>
                  <a:pt x="324" y="1247"/>
                </a:lnTo>
                <a:lnTo>
                  <a:pt x="315" y="1242"/>
                </a:lnTo>
                <a:lnTo>
                  <a:pt x="315" y="1237"/>
                </a:lnTo>
                <a:lnTo>
                  <a:pt x="319" y="1232"/>
                </a:lnTo>
                <a:lnTo>
                  <a:pt x="319" y="1227"/>
                </a:lnTo>
                <a:lnTo>
                  <a:pt x="324" y="1222"/>
                </a:lnTo>
                <a:lnTo>
                  <a:pt x="329" y="1222"/>
                </a:lnTo>
                <a:lnTo>
                  <a:pt x="339" y="1227"/>
                </a:lnTo>
                <a:lnTo>
                  <a:pt x="353" y="1227"/>
                </a:lnTo>
                <a:lnTo>
                  <a:pt x="367" y="1203"/>
                </a:lnTo>
                <a:lnTo>
                  <a:pt x="367" y="1192"/>
                </a:lnTo>
                <a:lnTo>
                  <a:pt x="358" y="1192"/>
                </a:lnTo>
                <a:lnTo>
                  <a:pt x="353" y="1187"/>
                </a:lnTo>
                <a:lnTo>
                  <a:pt x="353" y="1182"/>
                </a:lnTo>
                <a:lnTo>
                  <a:pt x="343" y="1178"/>
                </a:lnTo>
                <a:lnTo>
                  <a:pt x="324" y="1187"/>
                </a:lnTo>
                <a:lnTo>
                  <a:pt x="324" y="1182"/>
                </a:lnTo>
                <a:lnTo>
                  <a:pt x="319" y="1168"/>
                </a:lnTo>
                <a:lnTo>
                  <a:pt x="305" y="1163"/>
                </a:lnTo>
                <a:lnTo>
                  <a:pt x="286" y="1144"/>
                </a:lnTo>
                <a:lnTo>
                  <a:pt x="281" y="1134"/>
                </a:lnTo>
                <a:lnTo>
                  <a:pt x="272" y="1129"/>
                </a:lnTo>
                <a:lnTo>
                  <a:pt x="272" y="1119"/>
                </a:lnTo>
                <a:lnTo>
                  <a:pt x="272" y="1114"/>
                </a:lnTo>
                <a:lnTo>
                  <a:pt x="272" y="1099"/>
                </a:lnTo>
                <a:lnTo>
                  <a:pt x="267" y="1094"/>
                </a:lnTo>
                <a:lnTo>
                  <a:pt x="262" y="1075"/>
                </a:lnTo>
                <a:lnTo>
                  <a:pt x="257" y="1075"/>
                </a:lnTo>
                <a:lnTo>
                  <a:pt x="243" y="1066"/>
                </a:lnTo>
                <a:lnTo>
                  <a:pt x="233" y="1061"/>
                </a:lnTo>
                <a:lnTo>
                  <a:pt x="224" y="1066"/>
                </a:lnTo>
                <a:lnTo>
                  <a:pt x="206" y="1080"/>
                </a:lnTo>
                <a:lnTo>
                  <a:pt x="206" y="1066"/>
                </a:lnTo>
                <a:lnTo>
                  <a:pt x="195" y="1061"/>
                </a:lnTo>
                <a:lnTo>
                  <a:pt x="176" y="1066"/>
                </a:lnTo>
                <a:lnTo>
                  <a:pt x="166" y="1061"/>
                </a:lnTo>
                <a:lnTo>
                  <a:pt x="157" y="1061"/>
                </a:lnTo>
                <a:lnTo>
                  <a:pt x="157" y="1055"/>
                </a:lnTo>
                <a:lnTo>
                  <a:pt x="153" y="1041"/>
                </a:lnTo>
                <a:lnTo>
                  <a:pt x="147" y="1031"/>
                </a:lnTo>
                <a:lnTo>
                  <a:pt x="133" y="1016"/>
                </a:lnTo>
                <a:lnTo>
                  <a:pt x="133" y="1011"/>
                </a:lnTo>
                <a:lnTo>
                  <a:pt x="123" y="1011"/>
                </a:lnTo>
                <a:lnTo>
                  <a:pt x="123" y="986"/>
                </a:lnTo>
                <a:lnTo>
                  <a:pt x="123" y="981"/>
                </a:lnTo>
                <a:lnTo>
                  <a:pt x="114" y="976"/>
                </a:lnTo>
                <a:lnTo>
                  <a:pt x="109" y="967"/>
                </a:lnTo>
                <a:lnTo>
                  <a:pt x="104" y="962"/>
                </a:lnTo>
                <a:lnTo>
                  <a:pt x="109" y="948"/>
                </a:lnTo>
                <a:lnTo>
                  <a:pt x="114" y="943"/>
                </a:lnTo>
                <a:lnTo>
                  <a:pt x="114" y="932"/>
                </a:lnTo>
                <a:lnTo>
                  <a:pt x="104" y="927"/>
                </a:lnTo>
                <a:lnTo>
                  <a:pt x="94" y="913"/>
                </a:lnTo>
                <a:lnTo>
                  <a:pt x="90" y="913"/>
                </a:lnTo>
                <a:lnTo>
                  <a:pt x="86" y="893"/>
                </a:lnTo>
                <a:lnTo>
                  <a:pt x="75" y="884"/>
                </a:lnTo>
                <a:lnTo>
                  <a:pt x="75" y="879"/>
                </a:lnTo>
                <a:lnTo>
                  <a:pt x="80" y="874"/>
                </a:lnTo>
                <a:lnTo>
                  <a:pt x="104" y="863"/>
                </a:lnTo>
                <a:lnTo>
                  <a:pt x="114" y="839"/>
                </a:lnTo>
                <a:lnTo>
                  <a:pt x="99" y="825"/>
                </a:lnTo>
                <a:lnTo>
                  <a:pt x="109" y="805"/>
                </a:lnTo>
                <a:lnTo>
                  <a:pt x="133" y="780"/>
                </a:lnTo>
                <a:lnTo>
                  <a:pt x="166" y="780"/>
                </a:lnTo>
                <a:lnTo>
                  <a:pt x="147" y="756"/>
                </a:lnTo>
                <a:lnTo>
                  <a:pt x="128" y="766"/>
                </a:lnTo>
                <a:lnTo>
                  <a:pt x="99" y="747"/>
                </a:lnTo>
                <a:lnTo>
                  <a:pt x="75" y="751"/>
                </a:lnTo>
                <a:lnTo>
                  <a:pt x="86" y="742"/>
                </a:lnTo>
                <a:lnTo>
                  <a:pt x="123" y="677"/>
                </a:lnTo>
                <a:lnTo>
                  <a:pt x="142" y="643"/>
                </a:lnTo>
                <a:lnTo>
                  <a:pt x="157" y="604"/>
                </a:lnTo>
                <a:lnTo>
                  <a:pt x="161" y="579"/>
                </a:lnTo>
                <a:lnTo>
                  <a:pt x="157" y="555"/>
                </a:lnTo>
                <a:lnTo>
                  <a:pt x="147" y="550"/>
                </a:lnTo>
                <a:lnTo>
                  <a:pt x="139" y="539"/>
                </a:lnTo>
                <a:lnTo>
                  <a:pt x="123" y="536"/>
                </a:lnTo>
                <a:lnTo>
                  <a:pt x="114" y="520"/>
                </a:lnTo>
                <a:lnTo>
                  <a:pt x="118" y="501"/>
                </a:lnTo>
                <a:lnTo>
                  <a:pt x="114" y="476"/>
                </a:lnTo>
                <a:lnTo>
                  <a:pt x="99" y="467"/>
                </a:lnTo>
                <a:lnTo>
                  <a:pt x="94" y="447"/>
                </a:lnTo>
                <a:lnTo>
                  <a:pt x="80" y="432"/>
                </a:lnTo>
                <a:lnTo>
                  <a:pt x="75" y="412"/>
                </a:lnTo>
                <a:lnTo>
                  <a:pt x="75" y="368"/>
                </a:lnTo>
                <a:lnTo>
                  <a:pt x="67" y="354"/>
                </a:lnTo>
                <a:lnTo>
                  <a:pt x="56" y="344"/>
                </a:lnTo>
                <a:lnTo>
                  <a:pt x="47" y="324"/>
                </a:lnTo>
                <a:lnTo>
                  <a:pt x="43" y="300"/>
                </a:lnTo>
                <a:lnTo>
                  <a:pt x="47" y="275"/>
                </a:lnTo>
                <a:lnTo>
                  <a:pt x="47" y="245"/>
                </a:lnTo>
                <a:lnTo>
                  <a:pt x="33" y="231"/>
                </a:lnTo>
                <a:lnTo>
                  <a:pt x="23" y="222"/>
                </a:lnTo>
                <a:lnTo>
                  <a:pt x="5" y="217"/>
                </a:lnTo>
                <a:lnTo>
                  <a:pt x="0" y="192"/>
                </a:lnTo>
                <a:lnTo>
                  <a:pt x="0" y="172"/>
                </a:lnTo>
                <a:lnTo>
                  <a:pt x="9" y="162"/>
                </a:lnTo>
                <a:lnTo>
                  <a:pt x="14" y="148"/>
                </a:lnTo>
                <a:lnTo>
                  <a:pt x="23" y="137"/>
                </a:lnTo>
                <a:lnTo>
                  <a:pt x="27" y="123"/>
                </a:lnTo>
                <a:lnTo>
                  <a:pt x="38" y="118"/>
                </a:lnTo>
                <a:lnTo>
                  <a:pt x="43" y="104"/>
                </a:lnTo>
                <a:lnTo>
                  <a:pt x="52" y="104"/>
                </a:lnTo>
                <a:lnTo>
                  <a:pt x="67" y="88"/>
                </a:lnTo>
                <a:lnTo>
                  <a:pt x="94" y="93"/>
                </a:lnTo>
                <a:lnTo>
                  <a:pt x="99" y="113"/>
                </a:lnTo>
                <a:lnTo>
                  <a:pt x="133" y="108"/>
                </a:lnTo>
                <a:lnTo>
                  <a:pt x="171" y="113"/>
                </a:lnTo>
                <a:lnTo>
                  <a:pt x="200" y="118"/>
                </a:lnTo>
                <a:lnTo>
                  <a:pt x="267" y="148"/>
                </a:lnTo>
                <a:lnTo>
                  <a:pt x="295" y="154"/>
                </a:lnTo>
                <a:lnTo>
                  <a:pt x="324" y="167"/>
                </a:lnTo>
                <a:lnTo>
                  <a:pt x="343" y="192"/>
                </a:lnTo>
                <a:lnTo>
                  <a:pt x="358" y="222"/>
                </a:lnTo>
                <a:lnTo>
                  <a:pt x="348" y="250"/>
                </a:lnTo>
                <a:lnTo>
                  <a:pt x="324" y="280"/>
                </a:lnTo>
                <a:lnTo>
                  <a:pt x="295" y="294"/>
                </a:lnTo>
                <a:lnTo>
                  <a:pt x="267" y="294"/>
                </a:lnTo>
                <a:lnTo>
                  <a:pt x="209" y="300"/>
                </a:lnTo>
                <a:lnTo>
                  <a:pt x="181" y="290"/>
                </a:lnTo>
                <a:lnTo>
                  <a:pt x="147" y="285"/>
                </a:lnTo>
                <a:lnTo>
                  <a:pt x="114" y="270"/>
                </a:lnTo>
                <a:lnTo>
                  <a:pt x="139" y="300"/>
                </a:lnTo>
                <a:lnTo>
                  <a:pt x="166" y="310"/>
                </a:lnTo>
                <a:lnTo>
                  <a:pt x="200" y="333"/>
                </a:lnTo>
                <a:lnTo>
                  <a:pt x="228" y="427"/>
                </a:lnTo>
                <a:lnTo>
                  <a:pt x="262" y="432"/>
                </a:lnTo>
                <a:lnTo>
                  <a:pt x="300" y="451"/>
                </a:lnTo>
                <a:lnTo>
                  <a:pt x="334" y="443"/>
                </a:lnTo>
                <a:lnTo>
                  <a:pt x="324" y="407"/>
                </a:lnTo>
                <a:lnTo>
                  <a:pt x="305" y="412"/>
                </a:lnTo>
                <a:lnTo>
                  <a:pt x="272" y="393"/>
                </a:lnTo>
                <a:lnTo>
                  <a:pt x="276" y="368"/>
                </a:lnTo>
                <a:lnTo>
                  <a:pt x="305" y="363"/>
                </a:lnTo>
                <a:lnTo>
                  <a:pt x="334" y="373"/>
                </a:lnTo>
                <a:lnTo>
                  <a:pt x="362" y="379"/>
                </a:lnTo>
                <a:lnTo>
                  <a:pt x="396" y="368"/>
                </a:lnTo>
                <a:lnTo>
                  <a:pt x="343" y="319"/>
                </a:lnTo>
                <a:lnTo>
                  <a:pt x="358" y="290"/>
                </a:lnTo>
                <a:lnTo>
                  <a:pt x="382" y="261"/>
                </a:lnTo>
                <a:lnTo>
                  <a:pt x="386" y="236"/>
                </a:lnTo>
                <a:lnTo>
                  <a:pt x="415" y="226"/>
                </a:lnTo>
                <a:lnTo>
                  <a:pt x="439" y="231"/>
                </a:lnTo>
                <a:lnTo>
                  <a:pt x="443" y="201"/>
                </a:lnTo>
                <a:lnTo>
                  <a:pt x="429" y="172"/>
                </a:lnTo>
                <a:lnTo>
                  <a:pt x="410" y="167"/>
                </a:lnTo>
                <a:lnTo>
                  <a:pt x="406" y="132"/>
                </a:lnTo>
                <a:lnTo>
                  <a:pt x="390" y="93"/>
                </a:lnTo>
                <a:lnTo>
                  <a:pt x="358" y="79"/>
                </a:lnTo>
                <a:lnTo>
                  <a:pt x="390" y="74"/>
                </a:lnTo>
                <a:lnTo>
                  <a:pt x="415" y="63"/>
                </a:lnTo>
                <a:lnTo>
                  <a:pt x="439" y="74"/>
                </a:lnTo>
                <a:lnTo>
                  <a:pt x="457" y="93"/>
                </a:lnTo>
                <a:lnTo>
                  <a:pt x="433" y="113"/>
                </a:lnTo>
                <a:lnTo>
                  <a:pt x="433" y="143"/>
                </a:lnTo>
                <a:lnTo>
                  <a:pt x="457" y="143"/>
                </a:lnTo>
                <a:lnTo>
                  <a:pt x="482" y="162"/>
                </a:lnTo>
                <a:lnTo>
                  <a:pt x="505" y="148"/>
                </a:lnTo>
                <a:lnTo>
                  <a:pt x="519" y="123"/>
                </a:lnTo>
                <a:lnTo>
                  <a:pt x="500" y="84"/>
                </a:lnTo>
                <a:lnTo>
                  <a:pt x="516" y="63"/>
                </a:lnTo>
                <a:lnTo>
                  <a:pt x="534" y="35"/>
                </a:lnTo>
                <a:lnTo>
                  <a:pt x="543" y="11"/>
                </a:lnTo>
                <a:lnTo>
                  <a:pt x="549" y="0"/>
                </a:lnTo>
                <a:lnTo>
                  <a:pt x="773" y="0"/>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82" name="Freeform 857"/>
          <p:cNvSpPr>
            <a:spLocks noChangeAspect="1"/>
          </p:cNvSpPr>
          <p:nvPr/>
        </p:nvSpPr>
        <p:spPr bwMode="auto">
          <a:xfrm>
            <a:off x="7366297" y="2455947"/>
            <a:ext cx="379310" cy="255728"/>
          </a:xfrm>
          <a:custGeom>
            <a:avLst/>
            <a:gdLst/>
            <a:ahLst/>
            <a:cxnLst>
              <a:cxn ang="0">
                <a:pos x="5" y="39"/>
              </a:cxn>
              <a:cxn ang="0">
                <a:pos x="10" y="58"/>
              </a:cxn>
              <a:cxn ang="0">
                <a:pos x="0" y="83"/>
              </a:cxn>
              <a:cxn ang="0">
                <a:pos x="24" y="83"/>
              </a:cxn>
              <a:cxn ang="0">
                <a:pos x="29" y="88"/>
              </a:cxn>
              <a:cxn ang="0">
                <a:pos x="42" y="93"/>
              </a:cxn>
              <a:cxn ang="0">
                <a:pos x="53" y="93"/>
              </a:cxn>
              <a:cxn ang="0">
                <a:pos x="67" y="93"/>
              </a:cxn>
              <a:cxn ang="0">
                <a:pos x="72" y="93"/>
              </a:cxn>
              <a:cxn ang="0">
                <a:pos x="80" y="113"/>
              </a:cxn>
              <a:cxn ang="0">
                <a:pos x="77" y="122"/>
              </a:cxn>
              <a:cxn ang="0">
                <a:pos x="77" y="132"/>
              </a:cxn>
              <a:cxn ang="0">
                <a:pos x="80" y="138"/>
              </a:cxn>
              <a:cxn ang="0">
                <a:pos x="91" y="143"/>
              </a:cxn>
              <a:cxn ang="0">
                <a:pos x="109" y="162"/>
              </a:cxn>
              <a:cxn ang="0">
                <a:pos x="114" y="177"/>
              </a:cxn>
              <a:cxn ang="0">
                <a:pos x="128" y="182"/>
              </a:cxn>
              <a:cxn ang="0">
                <a:pos x="138" y="177"/>
              </a:cxn>
              <a:cxn ang="0">
                <a:pos x="147" y="177"/>
              </a:cxn>
              <a:cxn ang="0">
                <a:pos x="157" y="167"/>
              </a:cxn>
              <a:cxn ang="0">
                <a:pos x="162" y="172"/>
              </a:cxn>
              <a:cxn ang="0">
                <a:pos x="171" y="167"/>
              </a:cxn>
              <a:cxn ang="0">
                <a:pos x="167" y="157"/>
              </a:cxn>
              <a:cxn ang="0">
                <a:pos x="176" y="157"/>
              </a:cxn>
              <a:cxn ang="0">
                <a:pos x="187" y="147"/>
              </a:cxn>
              <a:cxn ang="0">
                <a:pos x="200" y="152"/>
              </a:cxn>
              <a:cxn ang="0">
                <a:pos x="205" y="152"/>
              </a:cxn>
              <a:cxn ang="0">
                <a:pos x="195" y="138"/>
              </a:cxn>
              <a:cxn ang="0">
                <a:pos x="200" y="118"/>
              </a:cxn>
              <a:cxn ang="0">
                <a:pos x="200" y="93"/>
              </a:cxn>
              <a:cxn ang="0">
                <a:pos x="210" y="88"/>
              </a:cxn>
              <a:cxn ang="0">
                <a:pos x="214" y="78"/>
              </a:cxn>
              <a:cxn ang="0">
                <a:pos x="224" y="78"/>
              </a:cxn>
              <a:cxn ang="0">
                <a:pos x="229" y="64"/>
              </a:cxn>
              <a:cxn ang="0">
                <a:pos x="219" y="64"/>
              </a:cxn>
              <a:cxn ang="0">
                <a:pos x="214" y="53"/>
              </a:cxn>
              <a:cxn ang="0">
                <a:pos x="219" y="50"/>
              </a:cxn>
              <a:cxn ang="0">
                <a:pos x="224" y="44"/>
              </a:cxn>
              <a:cxn ang="0">
                <a:pos x="210" y="39"/>
              </a:cxn>
              <a:cxn ang="0">
                <a:pos x="195" y="25"/>
              </a:cxn>
              <a:cxn ang="0">
                <a:pos x="176" y="14"/>
              </a:cxn>
              <a:cxn ang="0">
                <a:pos x="157" y="14"/>
              </a:cxn>
              <a:cxn ang="0">
                <a:pos x="147" y="0"/>
              </a:cxn>
              <a:cxn ang="0">
                <a:pos x="143" y="0"/>
              </a:cxn>
              <a:cxn ang="0">
                <a:pos x="134" y="9"/>
              </a:cxn>
              <a:cxn ang="0">
                <a:pos x="124" y="14"/>
              </a:cxn>
              <a:cxn ang="0">
                <a:pos x="101" y="9"/>
              </a:cxn>
              <a:cxn ang="0">
                <a:pos x="77" y="9"/>
              </a:cxn>
              <a:cxn ang="0">
                <a:pos x="67" y="14"/>
              </a:cxn>
              <a:cxn ang="0">
                <a:pos x="61" y="9"/>
              </a:cxn>
              <a:cxn ang="0">
                <a:pos x="42" y="14"/>
              </a:cxn>
              <a:cxn ang="0">
                <a:pos x="19" y="28"/>
              </a:cxn>
              <a:cxn ang="0">
                <a:pos x="10" y="39"/>
              </a:cxn>
              <a:cxn ang="0">
                <a:pos x="5" y="39"/>
              </a:cxn>
            </a:cxnLst>
            <a:rect l="0" t="0" r="r" b="b"/>
            <a:pathLst>
              <a:path w="230" h="183">
                <a:moveTo>
                  <a:pt x="5" y="39"/>
                </a:moveTo>
                <a:lnTo>
                  <a:pt x="10" y="58"/>
                </a:lnTo>
                <a:lnTo>
                  <a:pt x="0" y="83"/>
                </a:lnTo>
                <a:lnTo>
                  <a:pt x="24" y="83"/>
                </a:lnTo>
                <a:lnTo>
                  <a:pt x="29" y="88"/>
                </a:lnTo>
                <a:lnTo>
                  <a:pt x="42" y="93"/>
                </a:lnTo>
                <a:lnTo>
                  <a:pt x="53" y="93"/>
                </a:lnTo>
                <a:lnTo>
                  <a:pt x="67" y="93"/>
                </a:lnTo>
                <a:lnTo>
                  <a:pt x="72" y="93"/>
                </a:lnTo>
                <a:lnTo>
                  <a:pt x="80" y="113"/>
                </a:lnTo>
                <a:lnTo>
                  <a:pt x="77" y="122"/>
                </a:lnTo>
                <a:lnTo>
                  <a:pt x="77" y="132"/>
                </a:lnTo>
                <a:lnTo>
                  <a:pt x="80" y="138"/>
                </a:lnTo>
                <a:lnTo>
                  <a:pt x="91" y="143"/>
                </a:lnTo>
                <a:lnTo>
                  <a:pt x="109" y="162"/>
                </a:lnTo>
                <a:lnTo>
                  <a:pt x="114" y="177"/>
                </a:lnTo>
                <a:lnTo>
                  <a:pt x="128" y="182"/>
                </a:lnTo>
                <a:lnTo>
                  <a:pt x="138" y="177"/>
                </a:lnTo>
                <a:lnTo>
                  <a:pt x="147" y="177"/>
                </a:lnTo>
                <a:lnTo>
                  <a:pt x="157" y="167"/>
                </a:lnTo>
                <a:lnTo>
                  <a:pt x="162" y="172"/>
                </a:lnTo>
                <a:lnTo>
                  <a:pt x="171" y="167"/>
                </a:lnTo>
                <a:lnTo>
                  <a:pt x="167" y="157"/>
                </a:lnTo>
                <a:lnTo>
                  <a:pt x="176" y="157"/>
                </a:lnTo>
                <a:lnTo>
                  <a:pt x="187" y="147"/>
                </a:lnTo>
                <a:lnTo>
                  <a:pt x="200" y="152"/>
                </a:lnTo>
                <a:lnTo>
                  <a:pt x="205" y="152"/>
                </a:lnTo>
                <a:lnTo>
                  <a:pt x="195" y="138"/>
                </a:lnTo>
                <a:lnTo>
                  <a:pt x="200" y="118"/>
                </a:lnTo>
                <a:lnTo>
                  <a:pt x="200" y="93"/>
                </a:lnTo>
                <a:lnTo>
                  <a:pt x="210" y="88"/>
                </a:lnTo>
                <a:lnTo>
                  <a:pt x="214" y="78"/>
                </a:lnTo>
                <a:lnTo>
                  <a:pt x="224" y="78"/>
                </a:lnTo>
                <a:lnTo>
                  <a:pt x="229" y="64"/>
                </a:lnTo>
                <a:lnTo>
                  <a:pt x="219" y="64"/>
                </a:lnTo>
                <a:lnTo>
                  <a:pt x="214" y="53"/>
                </a:lnTo>
                <a:lnTo>
                  <a:pt x="219" y="50"/>
                </a:lnTo>
                <a:lnTo>
                  <a:pt x="224" y="44"/>
                </a:lnTo>
                <a:lnTo>
                  <a:pt x="210" y="39"/>
                </a:lnTo>
                <a:lnTo>
                  <a:pt x="195" y="25"/>
                </a:lnTo>
                <a:lnTo>
                  <a:pt x="176" y="14"/>
                </a:lnTo>
                <a:lnTo>
                  <a:pt x="157" y="14"/>
                </a:lnTo>
                <a:lnTo>
                  <a:pt x="147" y="0"/>
                </a:lnTo>
                <a:lnTo>
                  <a:pt x="143" y="0"/>
                </a:lnTo>
                <a:lnTo>
                  <a:pt x="134" y="9"/>
                </a:lnTo>
                <a:lnTo>
                  <a:pt x="124" y="14"/>
                </a:lnTo>
                <a:lnTo>
                  <a:pt x="101" y="9"/>
                </a:lnTo>
                <a:lnTo>
                  <a:pt x="77" y="9"/>
                </a:lnTo>
                <a:lnTo>
                  <a:pt x="67" y="14"/>
                </a:lnTo>
                <a:lnTo>
                  <a:pt x="61" y="9"/>
                </a:lnTo>
                <a:lnTo>
                  <a:pt x="42" y="14"/>
                </a:lnTo>
                <a:lnTo>
                  <a:pt x="19" y="28"/>
                </a:lnTo>
                <a:lnTo>
                  <a:pt x="10" y="39"/>
                </a:lnTo>
                <a:lnTo>
                  <a:pt x="5" y="39"/>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83" name="Freeform 858"/>
          <p:cNvSpPr>
            <a:spLocks noChangeAspect="1"/>
          </p:cNvSpPr>
          <p:nvPr/>
        </p:nvSpPr>
        <p:spPr bwMode="auto">
          <a:xfrm>
            <a:off x="7366297" y="2455947"/>
            <a:ext cx="379310" cy="255728"/>
          </a:xfrm>
          <a:custGeom>
            <a:avLst/>
            <a:gdLst/>
            <a:ahLst/>
            <a:cxnLst>
              <a:cxn ang="0">
                <a:pos x="5" y="39"/>
              </a:cxn>
              <a:cxn ang="0">
                <a:pos x="10" y="58"/>
              </a:cxn>
              <a:cxn ang="0">
                <a:pos x="0" y="83"/>
              </a:cxn>
              <a:cxn ang="0">
                <a:pos x="24" y="83"/>
              </a:cxn>
              <a:cxn ang="0">
                <a:pos x="29" y="88"/>
              </a:cxn>
              <a:cxn ang="0">
                <a:pos x="42" y="93"/>
              </a:cxn>
              <a:cxn ang="0">
                <a:pos x="53" y="93"/>
              </a:cxn>
              <a:cxn ang="0">
                <a:pos x="67" y="93"/>
              </a:cxn>
              <a:cxn ang="0">
                <a:pos x="72" y="93"/>
              </a:cxn>
              <a:cxn ang="0">
                <a:pos x="80" y="113"/>
              </a:cxn>
              <a:cxn ang="0">
                <a:pos x="77" y="122"/>
              </a:cxn>
              <a:cxn ang="0">
                <a:pos x="77" y="132"/>
              </a:cxn>
              <a:cxn ang="0">
                <a:pos x="80" y="138"/>
              </a:cxn>
              <a:cxn ang="0">
                <a:pos x="91" y="143"/>
              </a:cxn>
              <a:cxn ang="0">
                <a:pos x="109" y="162"/>
              </a:cxn>
              <a:cxn ang="0">
                <a:pos x="114" y="177"/>
              </a:cxn>
              <a:cxn ang="0">
                <a:pos x="128" y="182"/>
              </a:cxn>
              <a:cxn ang="0">
                <a:pos x="138" y="177"/>
              </a:cxn>
              <a:cxn ang="0">
                <a:pos x="147" y="177"/>
              </a:cxn>
              <a:cxn ang="0">
                <a:pos x="157" y="167"/>
              </a:cxn>
              <a:cxn ang="0">
                <a:pos x="162" y="172"/>
              </a:cxn>
              <a:cxn ang="0">
                <a:pos x="171" y="167"/>
              </a:cxn>
              <a:cxn ang="0">
                <a:pos x="167" y="157"/>
              </a:cxn>
              <a:cxn ang="0">
                <a:pos x="176" y="157"/>
              </a:cxn>
              <a:cxn ang="0">
                <a:pos x="187" y="147"/>
              </a:cxn>
              <a:cxn ang="0">
                <a:pos x="200" y="152"/>
              </a:cxn>
              <a:cxn ang="0">
                <a:pos x="205" y="152"/>
              </a:cxn>
              <a:cxn ang="0">
                <a:pos x="195" y="138"/>
              </a:cxn>
              <a:cxn ang="0">
                <a:pos x="200" y="118"/>
              </a:cxn>
              <a:cxn ang="0">
                <a:pos x="200" y="93"/>
              </a:cxn>
              <a:cxn ang="0">
                <a:pos x="210" y="88"/>
              </a:cxn>
              <a:cxn ang="0">
                <a:pos x="214" y="78"/>
              </a:cxn>
              <a:cxn ang="0">
                <a:pos x="224" y="78"/>
              </a:cxn>
              <a:cxn ang="0">
                <a:pos x="229" y="64"/>
              </a:cxn>
              <a:cxn ang="0">
                <a:pos x="219" y="64"/>
              </a:cxn>
              <a:cxn ang="0">
                <a:pos x="214" y="53"/>
              </a:cxn>
              <a:cxn ang="0">
                <a:pos x="219" y="50"/>
              </a:cxn>
              <a:cxn ang="0">
                <a:pos x="224" y="44"/>
              </a:cxn>
              <a:cxn ang="0">
                <a:pos x="210" y="39"/>
              </a:cxn>
              <a:cxn ang="0">
                <a:pos x="195" y="25"/>
              </a:cxn>
              <a:cxn ang="0">
                <a:pos x="176" y="14"/>
              </a:cxn>
              <a:cxn ang="0">
                <a:pos x="157" y="14"/>
              </a:cxn>
              <a:cxn ang="0">
                <a:pos x="147" y="0"/>
              </a:cxn>
              <a:cxn ang="0">
                <a:pos x="143" y="0"/>
              </a:cxn>
              <a:cxn ang="0">
                <a:pos x="134" y="9"/>
              </a:cxn>
              <a:cxn ang="0">
                <a:pos x="124" y="14"/>
              </a:cxn>
              <a:cxn ang="0">
                <a:pos x="101" y="9"/>
              </a:cxn>
              <a:cxn ang="0">
                <a:pos x="77" y="9"/>
              </a:cxn>
              <a:cxn ang="0">
                <a:pos x="67" y="14"/>
              </a:cxn>
              <a:cxn ang="0">
                <a:pos x="61" y="9"/>
              </a:cxn>
              <a:cxn ang="0">
                <a:pos x="42" y="14"/>
              </a:cxn>
              <a:cxn ang="0">
                <a:pos x="19" y="28"/>
              </a:cxn>
              <a:cxn ang="0">
                <a:pos x="10" y="39"/>
              </a:cxn>
              <a:cxn ang="0">
                <a:pos x="5" y="39"/>
              </a:cxn>
            </a:cxnLst>
            <a:rect l="0" t="0" r="r" b="b"/>
            <a:pathLst>
              <a:path w="230" h="183">
                <a:moveTo>
                  <a:pt x="5" y="39"/>
                </a:moveTo>
                <a:lnTo>
                  <a:pt x="10" y="58"/>
                </a:lnTo>
                <a:lnTo>
                  <a:pt x="0" y="83"/>
                </a:lnTo>
                <a:lnTo>
                  <a:pt x="24" y="83"/>
                </a:lnTo>
                <a:lnTo>
                  <a:pt x="29" y="88"/>
                </a:lnTo>
                <a:lnTo>
                  <a:pt x="42" y="93"/>
                </a:lnTo>
                <a:lnTo>
                  <a:pt x="53" y="93"/>
                </a:lnTo>
                <a:lnTo>
                  <a:pt x="67" y="93"/>
                </a:lnTo>
                <a:lnTo>
                  <a:pt x="72" y="93"/>
                </a:lnTo>
                <a:lnTo>
                  <a:pt x="80" y="113"/>
                </a:lnTo>
                <a:lnTo>
                  <a:pt x="77" y="122"/>
                </a:lnTo>
                <a:lnTo>
                  <a:pt x="77" y="132"/>
                </a:lnTo>
                <a:lnTo>
                  <a:pt x="80" y="138"/>
                </a:lnTo>
                <a:lnTo>
                  <a:pt x="91" y="143"/>
                </a:lnTo>
                <a:lnTo>
                  <a:pt x="109" y="162"/>
                </a:lnTo>
                <a:lnTo>
                  <a:pt x="114" y="177"/>
                </a:lnTo>
                <a:lnTo>
                  <a:pt x="128" y="182"/>
                </a:lnTo>
                <a:lnTo>
                  <a:pt x="138" y="177"/>
                </a:lnTo>
                <a:lnTo>
                  <a:pt x="147" y="177"/>
                </a:lnTo>
                <a:lnTo>
                  <a:pt x="157" y="167"/>
                </a:lnTo>
                <a:lnTo>
                  <a:pt x="162" y="172"/>
                </a:lnTo>
                <a:lnTo>
                  <a:pt x="171" y="167"/>
                </a:lnTo>
                <a:lnTo>
                  <a:pt x="167" y="157"/>
                </a:lnTo>
                <a:lnTo>
                  <a:pt x="176" y="157"/>
                </a:lnTo>
                <a:lnTo>
                  <a:pt x="187" y="147"/>
                </a:lnTo>
                <a:lnTo>
                  <a:pt x="200" y="152"/>
                </a:lnTo>
                <a:lnTo>
                  <a:pt x="205" y="152"/>
                </a:lnTo>
                <a:lnTo>
                  <a:pt x="195" y="138"/>
                </a:lnTo>
                <a:lnTo>
                  <a:pt x="200" y="118"/>
                </a:lnTo>
                <a:lnTo>
                  <a:pt x="200" y="93"/>
                </a:lnTo>
                <a:lnTo>
                  <a:pt x="210" y="88"/>
                </a:lnTo>
                <a:lnTo>
                  <a:pt x="214" y="78"/>
                </a:lnTo>
                <a:lnTo>
                  <a:pt x="224" y="78"/>
                </a:lnTo>
                <a:lnTo>
                  <a:pt x="229" y="64"/>
                </a:lnTo>
                <a:lnTo>
                  <a:pt x="219" y="64"/>
                </a:lnTo>
                <a:lnTo>
                  <a:pt x="214" y="53"/>
                </a:lnTo>
                <a:lnTo>
                  <a:pt x="219" y="50"/>
                </a:lnTo>
                <a:lnTo>
                  <a:pt x="224" y="44"/>
                </a:lnTo>
                <a:lnTo>
                  <a:pt x="210" y="39"/>
                </a:lnTo>
                <a:lnTo>
                  <a:pt x="195" y="25"/>
                </a:lnTo>
                <a:lnTo>
                  <a:pt x="176" y="14"/>
                </a:lnTo>
                <a:lnTo>
                  <a:pt x="157" y="14"/>
                </a:lnTo>
                <a:lnTo>
                  <a:pt x="147" y="0"/>
                </a:lnTo>
                <a:lnTo>
                  <a:pt x="143" y="0"/>
                </a:lnTo>
                <a:lnTo>
                  <a:pt x="134" y="9"/>
                </a:lnTo>
                <a:lnTo>
                  <a:pt x="124" y="14"/>
                </a:lnTo>
                <a:lnTo>
                  <a:pt x="101" y="9"/>
                </a:lnTo>
                <a:lnTo>
                  <a:pt x="77" y="9"/>
                </a:lnTo>
                <a:lnTo>
                  <a:pt x="67" y="14"/>
                </a:lnTo>
                <a:lnTo>
                  <a:pt x="61" y="9"/>
                </a:lnTo>
                <a:lnTo>
                  <a:pt x="42" y="14"/>
                </a:lnTo>
                <a:lnTo>
                  <a:pt x="19" y="28"/>
                </a:lnTo>
                <a:lnTo>
                  <a:pt x="10" y="39"/>
                </a:lnTo>
                <a:lnTo>
                  <a:pt x="5" y="39"/>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84" name="Freeform 859"/>
          <p:cNvSpPr>
            <a:spLocks noChangeAspect="1"/>
          </p:cNvSpPr>
          <p:nvPr/>
        </p:nvSpPr>
        <p:spPr bwMode="auto">
          <a:xfrm>
            <a:off x="7555954" y="2448939"/>
            <a:ext cx="610689" cy="490438"/>
          </a:xfrm>
          <a:custGeom>
            <a:avLst/>
            <a:gdLst/>
            <a:ahLst/>
            <a:cxnLst>
              <a:cxn ang="0">
                <a:pos x="349" y="220"/>
              </a:cxn>
              <a:cxn ang="0">
                <a:pos x="340" y="216"/>
              </a:cxn>
              <a:cxn ang="0">
                <a:pos x="335" y="206"/>
              </a:cxn>
              <a:cxn ang="0">
                <a:pos x="330" y="192"/>
              </a:cxn>
              <a:cxn ang="0">
                <a:pos x="321" y="181"/>
              </a:cxn>
              <a:cxn ang="0">
                <a:pos x="325" y="172"/>
              </a:cxn>
              <a:cxn ang="0">
                <a:pos x="335" y="167"/>
              </a:cxn>
              <a:cxn ang="0">
                <a:pos x="359" y="172"/>
              </a:cxn>
              <a:cxn ang="0">
                <a:pos x="373" y="137"/>
              </a:cxn>
              <a:cxn ang="0">
                <a:pos x="359" y="132"/>
              </a:cxn>
              <a:cxn ang="0">
                <a:pos x="349" y="123"/>
              </a:cxn>
              <a:cxn ang="0">
                <a:pos x="330" y="127"/>
              </a:cxn>
              <a:cxn ang="0">
                <a:pos x="311" y="107"/>
              </a:cxn>
              <a:cxn ang="0">
                <a:pos x="287" y="79"/>
              </a:cxn>
              <a:cxn ang="0">
                <a:pos x="279" y="63"/>
              </a:cxn>
              <a:cxn ang="0">
                <a:pos x="279" y="44"/>
              </a:cxn>
              <a:cxn ang="0">
                <a:pos x="268" y="19"/>
              </a:cxn>
              <a:cxn ang="0">
                <a:pos x="249" y="10"/>
              </a:cxn>
              <a:cxn ang="0">
                <a:pos x="231" y="10"/>
              </a:cxn>
              <a:cxn ang="0">
                <a:pos x="212" y="10"/>
              </a:cxn>
              <a:cxn ang="0">
                <a:pos x="183" y="10"/>
              </a:cxn>
              <a:cxn ang="0">
                <a:pos x="163" y="5"/>
              </a:cxn>
              <a:cxn ang="0">
                <a:pos x="148" y="10"/>
              </a:cxn>
              <a:cxn ang="0">
                <a:pos x="139" y="34"/>
              </a:cxn>
              <a:cxn ang="0">
                <a:pos x="120" y="34"/>
              </a:cxn>
              <a:cxn ang="0">
                <a:pos x="110" y="49"/>
              </a:cxn>
              <a:cxn ang="0">
                <a:pos x="100" y="58"/>
              </a:cxn>
              <a:cxn ang="0">
                <a:pos x="115" y="69"/>
              </a:cxn>
              <a:cxn ang="0">
                <a:pos x="100" y="83"/>
              </a:cxn>
              <a:cxn ang="0">
                <a:pos x="86" y="98"/>
              </a:cxn>
              <a:cxn ang="0">
                <a:pos x="81" y="143"/>
              </a:cxn>
              <a:cxn ang="0">
                <a:pos x="86" y="157"/>
              </a:cxn>
              <a:cxn ang="0">
                <a:pos x="62" y="162"/>
              </a:cxn>
              <a:cxn ang="0">
                <a:pos x="58" y="172"/>
              </a:cxn>
              <a:cxn ang="0">
                <a:pos x="44" y="172"/>
              </a:cxn>
              <a:cxn ang="0">
                <a:pos x="24" y="181"/>
              </a:cxn>
              <a:cxn ang="0">
                <a:pos x="0" y="181"/>
              </a:cxn>
              <a:cxn ang="0">
                <a:pos x="14" y="270"/>
              </a:cxn>
              <a:cxn ang="0">
                <a:pos x="14" y="314"/>
              </a:cxn>
              <a:cxn ang="0">
                <a:pos x="24" y="349"/>
              </a:cxn>
              <a:cxn ang="0">
                <a:pos x="44" y="338"/>
              </a:cxn>
              <a:cxn ang="0">
                <a:pos x="58" y="330"/>
              </a:cxn>
              <a:cxn ang="0">
                <a:pos x="62" y="319"/>
              </a:cxn>
              <a:cxn ang="0">
                <a:pos x="100" y="308"/>
              </a:cxn>
              <a:cxn ang="0">
                <a:pos x="129" y="308"/>
              </a:cxn>
              <a:cxn ang="0">
                <a:pos x="153" y="308"/>
              </a:cxn>
              <a:cxn ang="0">
                <a:pos x="172" y="319"/>
              </a:cxn>
              <a:cxn ang="0">
                <a:pos x="191" y="319"/>
              </a:cxn>
              <a:cxn ang="0">
                <a:pos x="197" y="330"/>
              </a:cxn>
              <a:cxn ang="0">
                <a:pos x="215" y="319"/>
              </a:cxn>
              <a:cxn ang="0">
                <a:pos x="231" y="319"/>
              </a:cxn>
              <a:cxn ang="0">
                <a:pos x="245" y="324"/>
              </a:cxn>
              <a:cxn ang="0">
                <a:pos x="263" y="314"/>
              </a:cxn>
              <a:cxn ang="0">
                <a:pos x="273" y="319"/>
              </a:cxn>
              <a:cxn ang="0">
                <a:pos x="301" y="308"/>
              </a:cxn>
              <a:cxn ang="0">
                <a:pos x="321" y="308"/>
              </a:cxn>
              <a:cxn ang="0">
                <a:pos x="316" y="295"/>
              </a:cxn>
              <a:cxn ang="0">
                <a:pos x="325" y="256"/>
              </a:cxn>
              <a:cxn ang="0">
                <a:pos x="359" y="245"/>
              </a:cxn>
            </a:cxnLst>
            <a:rect l="0" t="0" r="r" b="b"/>
            <a:pathLst>
              <a:path w="374" h="350">
                <a:moveTo>
                  <a:pt x="359" y="245"/>
                </a:moveTo>
                <a:lnTo>
                  <a:pt x="349" y="220"/>
                </a:lnTo>
                <a:lnTo>
                  <a:pt x="345" y="216"/>
                </a:lnTo>
                <a:lnTo>
                  <a:pt x="340" y="216"/>
                </a:lnTo>
                <a:lnTo>
                  <a:pt x="340" y="206"/>
                </a:lnTo>
                <a:lnTo>
                  <a:pt x="335" y="206"/>
                </a:lnTo>
                <a:lnTo>
                  <a:pt x="335" y="201"/>
                </a:lnTo>
                <a:lnTo>
                  <a:pt x="330" y="192"/>
                </a:lnTo>
                <a:lnTo>
                  <a:pt x="321" y="187"/>
                </a:lnTo>
                <a:lnTo>
                  <a:pt x="321" y="181"/>
                </a:lnTo>
                <a:lnTo>
                  <a:pt x="325" y="176"/>
                </a:lnTo>
                <a:lnTo>
                  <a:pt x="325" y="172"/>
                </a:lnTo>
                <a:lnTo>
                  <a:pt x="330" y="167"/>
                </a:lnTo>
                <a:lnTo>
                  <a:pt x="335" y="167"/>
                </a:lnTo>
                <a:lnTo>
                  <a:pt x="345" y="172"/>
                </a:lnTo>
                <a:lnTo>
                  <a:pt x="359" y="172"/>
                </a:lnTo>
                <a:lnTo>
                  <a:pt x="373" y="148"/>
                </a:lnTo>
                <a:lnTo>
                  <a:pt x="373" y="137"/>
                </a:lnTo>
                <a:lnTo>
                  <a:pt x="365" y="137"/>
                </a:lnTo>
                <a:lnTo>
                  <a:pt x="359" y="132"/>
                </a:lnTo>
                <a:lnTo>
                  <a:pt x="359" y="127"/>
                </a:lnTo>
                <a:lnTo>
                  <a:pt x="349" y="123"/>
                </a:lnTo>
                <a:lnTo>
                  <a:pt x="330" y="132"/>
                </a:lnTo>
                <a:lnTo>
                  <a:pt x="330" y="127"/>
                </a:lnTo>
                <a:lnTo>
                  <a:pt x="325" y="113"/>
                </a:lnTo>
                <a:lnTo>
                  <a:pt x="311" y="107"/>
                </a:lnTo>
                <a:lnTo>
                  <a:pt x="292" y="88"/>
                </a:lnTo>
                <a:lnTo>
                  <a:pt x="287" y="79"/>
                </a:lnTo>
                <a:lnTo>
                  <a:pt x="279" y="74"/>
                </a:lnTo>
                <a:lnTo>
                  <a:pt x="279" y="63"/>
                </a:lnTo>
                <a:lnTo>
                  <a:pt x="279" y="58"/>
                </a:lnTo>
                <a:lnTo>
                  <a:pt x="279" y="44"/>
                </a:lnTo>
                <a:lnTo>
                  <a:pt x="273" y="39"/>
                </a:lnTo>
                <a:lnTo>
                  <a:pt x="268" y="19"/>
                </a:lnTo>
                <a:lnTo>
                  <a:pt x="263" y="19"/>
                </a:lnTo>
                <a:lnTo>
                  <a:pt x="249" y="10"/>
                </a:lnTo>
                <a:lnTo>
                  <a:pt x="239" y="5"/>
                </a:lnTo>
                <a:lnTo>
                  <a:pt x="231" y="10"/>
                </a:lnTo>
                <a:lnTo>
                  <a:pt x="212" y="25"/>
                </a:lnTo>
                <a:lnTo>
                  <a:pt x="212" y="10"/>
                </a:lnTo>
                <a:lnTo>
                  <a:pt x="201" y="5"/>
                </a:lnTo>
                <a:lnTo>
                  <a:pt x="183" y="10"/>
                </a:lnTo>
                <a:lnTo>
                  <a:pt x="172" y="5"/>
                </a:lnTo>
                <a:lnTo>
                  <a:pt x="163" y="5"/>
                </a:lnTo>
                <a:lnTo>
                  <a:pt x="163" y="0"/>
                </a:lnTo>
                <a:lnTo>
                  <a:pt x="148" y="10"/>
                </a:lnTo>
                <a:lnTo>
                  <a:pt x="145" y="19"/>
                </a:lnTo>
                <a:lnTo>
                  <a:pt x="139" y="34"/>
                </a:lnTo>
                <a:lnTo>
                  <a:pt x="134" y="34"/>
                </a:lnTo>
                <a:lnTo>
                  <a:pt x="120" y="34"/>
                </a:lnTo>
                <a:lnTo>
                  <a:pt x="115" y="49"/>
                </a:lnTo>
                <a:lnTo>
                  <a:pt x="110" y="49"/>
                </a:lnTo>
                <a:lnTo>
                  <a:pt x="105" y="55"/>
                </a:lnTo>
                <a:lnTo>
                  <a:pt x="100" y="58"/>
                </a:lnTo>
                <a:lnTo>
                  <a:pt x="105" y="69"/>
                </a:lnTo>
                <a:lnTo>
                  <a:pt x="115" y="69"/>
                </a:lnTo>
                <a:lnTo>
                  <a:pt x="110" y="83"/>
                </a:lnTo>
                <a:lnTo>
                  <a:pt x="100" y="83"/>
                </a:lnTo>
                <a:lnTo>
                  <a:pt x="96" y="93"/>
                </a:lnTo>
                <a:lnTo>
                  <a:pt x="86" y="98"/>
                </a:lnTo>
                <a:lnTo>
                  <a:pt x="86" y="123"/>
                </a:lnTo>
                <a:lnTo>
                  <a:pt x="81" y="143"/>
                </a:lnTo>
                <a:lnTo>
                  <a:pt x="92" y="157"/>
                </a:lnTo>
                <a:lnTo>
                  <a:pt x="86" y="157"/>
                </a:lnTo>
                <a:lnTo>
                  <a:pt x="73" y="152"/>
                </a:lnTo>
                <a:lnTo>
                  <a:pt x="62" y="162"/>
                </a:lnTo>
                <a:lnTo>
                  <a:pt x="53" y="162"/>
                </a:lnTo>
                <a:lnTo>
                  <a:pt x="58" y="172"/>
                </a:lnTo>
                <a:lnTo>
                  <a:pt x="48" y="176"/>
                </a:lnTo>
                <a:lnTo>
                  <a:pt x="44" y="172"/>
                </a:lnTo>
                <a:lnTo>
                  <a:pt x="33" y="181"/>
                </a:lnTo>
                <a:lnTo>
                  <a:pt x="24" y="181"/>
                </a:lnTo>
                <a:lnTo>
                  <a:pt x="14" y="187"/>
                </a:lnTo>
                <a:lnTo>
                  <a:pt x="0" y="181"/>
                </a:lnTo>
                <a:lnTo>
                  <a:pt x="20" y="240"/>
                </a:lnTo>
                <a:lnTo>
                  <a:pt x="14" y="270"/>
                </a:lnTo>
                <a:lnTo>
                  <a:pt x="0" y="295"/>
                </a:lnTo>
                <a:lnTo>
                  <a:pt x="14" y="314"/>
                </a:lnTo>
                <a:lnTo>
                  <a:pt x="14" y="333"/>
                </a:lnTo>
                <a:lnTo>
                  <a:pt x="24" y="349"/>
                </a:lnTo>
                <a:lnTo>
                  <a:pt x="29" y="344"/>
                </a:lnTo>
                <a:lnTo>
                  <a:pt x="44" y="338"/>
                </a:lnTo>
                <a:lnTo>
                  <a:pt x="53" y="333"/>
                </a:lnTo>
                <a:lnTo>
                  <a:pt x="58" y="330"/>
                </a:lnTo>
                <a:lnTo>
                  <a:pt x="58" y="324"/>
                </a:lnTo>
                <a:lnTo>
                  <a:pt x="62" y="319"/>
                </a:lnTo>
                <a:lnTo>
                  <a:pt x="92" y="308"/>
                </a:lnTo>
                <a:lnTo>
                  <a:pt x="100" y="308"/>
                </a:lnTo>
                <a:lnTo>
                  <a:pt x="115" y="305"/>
                </a:lnTo>
                <a:lnTo>
                  <a:pt x="129" y="308"/>
                </a:lnTo>
                <a:lnTo>
                  <a:pt x="139" y="314"/>
                </a:lnTo>
                <a:lnTo>
                  <a:pt x="153" y="308"/>
                </a:lnTo>
                <a:lnTo>
                  <a:pt x="172" y="314"/>
                </a:lnTo>
                <a:lnTo>
                  <a:pt x="172" y="319"/>
                </a:lnTo>
                <a:lnTo>
                  <a:pt x="177" y="324"/>
                </a:lnTo>
                <a:lnTo>
                  <a:pt x="191" y="319"/>
                </a:lnTo>
                <a:lnTo>
                  <a:pt x="191" y="330"/>
                </a:lnTo>
                <a:lnTo>
                  <a:pt x="197" y="330"/>
                </a:lnTo>
                <a:lnTo>
                  <a:pt x="201" y="324"/>
                </a:lnTo>
                <a:lnTo>
                  <a:pt x="215" y="319"/>
                </a:lnTo>
                <a:lnTo>
                  <a:pt x="215" y="314"/>
                </a:lnTo>
                <a:lnTo>
                  <a:pt x="231" y="319"/>
                </a:lnTo>
                <a:lnTo>
                  <a:pt x="234" y="314"/>
                </a:lnTo>
                <a:lnTo>
                  <a:pt x="245" y="324"/>
                </a:lnTo>
                <a:lnTo>
                  <a:pt x="254" y="305"/>
                </a:lnTo>
                <a:lnTo>
                  <a:pt x="263" y="314"/>
                </a:lnTo>
                <a:lnTo>
                  <a:pt x="268" y="319"/>
                </a:lnTo>
                <a:lnTo>
                  <a:pt x="273" y="319"/>
                </a:lnTo>
                <a:lnTo>
                  <a:pt x="279" y="314"/>
                </a:lnTo>
                <a:lnTo>
                  <a:pt x="301" y="308"/>
                </a:lnTo>
                <a:lnTo>
                  <a:pt x="316" y="314"/>
                </a:lnTo>
                <a:lnTo>
                  <a:pt x="321" y="308"/>
                </a:lnTo>
                <a:lnTo>
                  <a:pt x="321" y="305"/>
                </a:lnTo>
                <a:lnTo>
                  <a:pt x="316" y="295"/>
                </a:lnTo>
                <a:lnTo>
                  <a:pt x="316" y="275"/>
                </a:lnTo>
                <a:lnTo>
                  <a:pt x="325" y="256"/>
                </a:lnTo>
                <a:lnTo>
                  <a:pt x="345" y="245"/>
                </a:lnTo>
                <a:lnTo>
                  <a:pt x="359" y="245"/>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85" name="Freeform 860"/>
          <p:cNvSpPr>
            <a:spLocks noChangeAspect="1"/>
          </p:cNvSpPr>
          <p:nvPr/>
        </p:nvSpPr>
        <p:spPr bwMode="auto">
          <a:xfrm>
            <a:off x="7555954" y="2448939"/>
            <a:ext cx="610689" cy="490438"/>
          </a:xfrm>
          <a:custGeom>
            <a:avLst/>
            <a:gdLst/>
            <a:ahLst/>
            <a:cxnLst>
              <a:cxn ang="0">
                <a:pos x="349" y="220"/>
              </a:cxn>
              <a:cxn ang="0">
                <a:pos x="340" y="216"/>
              </a:cxn>
              <a:cxn ang="0">
                <a:pos x="335" y="206"/>
              </a:cxn>
              <a:cxn ang="0">
                <a:pos x="330" y="192"/>
              </a:cxn>
              <a:cxn ang="0">
                <a:pos x="321" y="181"/>
              </a:cxn>
              <a:cxn ang="0">
                <a:pos x="325" y="172"/>
              </a:cxn>
              <a:cxn ang="0">
                <a:pos x="335" y="167"/>
              </a:cxn>
              <a:cxn ang="0">
                <a:pos x="359" y="172"/>
              </a:cxn>
              <a:cxn ang="0">
                <a:pos x="373" y="137"/>
              </a:cxn>
              <a:cxn ang="0">
                <a:pos x="359" y="132"/>
              </a:cxn>
              <a:cxn ang="0">
                <a:pos x="349" y="123"/>
              </a:cxn>
              <a:cxn ang="0">
                <a:pos x="330" y="127"/>
              </a:cxn>
              <a:cxn ang="0">
                <a:pos x="311" y="107"/>
              </a:cxn>
              <a:cxn ang="0">
                <a:pos x="287" y="79"/>
              </a:cxn>
              <a:cxn ang="0">
                <a:pos x="279" y="63"/>
              </a:cxn>
              <a:cxn ang="0">
                <a:pos x="279" y="44"/>
              </a:cxn>
              <a:cxn ang="0">
                <a:pos x="268" y="19"/>
              </a:cxn>
              <a:cxn ang="0">
                <a:pos x="249" y="10"/>
              </a:cxn>
              <a:cxn ang="0">
                <a:pos x="231" y="10"/>
              </a:cxn>
              <a:cxn ang="0">
                <a:pos x="212" y="10"/>
              </a:cxn>
              <a:cxn ang="0">
                <a:pos x="183" y="10"/>
              </a:cxn>
              <a:cxn ang="0">
                <a:pos x="163" y="5"/>
              </a:cxn>
              <a:cxn ang="0">
                <a:pos x="148" y="10"/>
              </a:cxn>
              <a:cxn ang="0">
                <a:pos x="139" y="34"/>
              </a:cxn>
              <a:cxn ang="0">
                <a:pos x="120" y="34"/>
              </a:cxn>
              <a:cxn ang="0">
                <a:pos x="110" y="49"/>
              </a:cxn>
              <a:cxn ang="0">
                <a:pos x="100" y="58"/>
              </a:cxn>
              <a:cxn ang="0">
                <a:pos x="115" y="69"/>
              </a:cxn>
              <a:cxn ang="0">
                <a:pos x="100" y="83"/>
              </a:cxn>
              <a:cxn ang="0">
                <a:pos x="86" y="98"/>
              </a:cxn>
              <a:cxn ang="0">
                <a:pos x="81" y="143"/>
              </a:cxn>
              <a:cxn ang="0">
                <a:pos x="86" y="157"/>
              </a:cxn>
              <a:cxn ang="0">
                <a:pos x="62" y="162"/>
              </a:cxn>
              <a:cxn ang="0">
                <a:pos x="58" y="172"/>
              </a:cxn>
              <a:cxn ang="0">
                <a:pos x="44" y="172"/>
              </a:cxn>
              <a:cxn ang="0">
                <a:pos x="24" y="181"/>
              </a:cxn>
              <a:cxn ang="0">
                <a:pos x="0" y="181"/>
              </a:cxn>
              <a:cxn ang="0">
                <a:pos x="14" y="270"/>
              </a:cxn>
              <a:cxn ang="0">
                <a:pos x="14" y="314"/>
              </a:cxn>
              <a:cxn ang="0">
                <a:pos x="24" y="349"/>
              </a:cxn>
              <a:cxn ang="0">
                <a:pos x="44" y="338"/>
              </a:cxn>
              <a:cxn ang="0">
                <a:pos x="58" y="330"/>
              </a:cxn>
              <a:cxn ang="0">
                <a:pos x="62" y="319"/>
              </a:cxn>
              <a:cxn ang="0">
                <a:pos x="100" y="308"/>
              </a:cxn>
              <a:cxn ang="0">
                <a:pos x="129" y="308"/>
              </a:cxn>
              <a:cxn ang="0">
                <a:pos x="153" y="308"/>
              </a:cxn>
              <a:cxn ang="0">
                <a:pos x="172" y="319"/>
              </a:cxn>
              <a:cxn ang="0">
                <a:pos x="191" y="319"/>
              </a:cxn>
              <a:cxn ang="0">
                <a:pos x="197" y="330"/>
              </a:cxn>
              <a:cxn ang="0">
                <a:pos x="215" y="319"/>
              </a:cxn>
              <a:cxn ang="0">
                <a:pos x="231" y="319"/>
              </a:cxn>
              <a:cxn ang="0">
                <a:pos x="245" y="324"/>
              </a:cxn>
              <a:cxn ang="0">
                <a:pos x="263" y="314"/>
              </a:cxn>
              <a:cxn ang="0">
                <a:pos x="273" y="319"/>
              </a:cxn>
              <a:cxn ang="0">
                <a:pos x="301" y="308"/>
              </a:cxn>
              <a:cxn ang="0">
                <a:pos x="321" y="308"/>
              </a:cxn>
              <a:cxn ang="0">
                <a:pos x="316" y="295"/>
              </a:cxn>
              <a:cxn ang="0">
                <a:pos x="325" y="256"/>
              </a:cxn>
              <a:cxn ang="0">
                <a:pos x="359" y="245"/>
              </a:cxn>
            </a:cxnLst>
            <a:rect l="0" t="0" r="r" b="b"/>
            <a:pathLst>
              <a:path w="374" h="350">
                <a:moveTo>
                  <a:pt x="359" y="245"/>
                </a:moveTo>
                <a:lnTo>
                  <a:pt x="349" y="220"/>
                </a:lnTo>
                <a:lnTo>
                  <a:pt x="345" y="216"/>
                </a:lnTo>
                <a:lnTo>
                  <a:pt x="340" y="216"/>
                </a:lnTo>
                <a:lnTo>
                  <a:pt x="340" y="206"/>
                </a:lnTo>
                <a:lnTo>
                  <a:pt x="335" y="206"/>
                </a:lnTo>
                <a:lnTo>
                  <a:pt x="335" y="201"/>
                </a:lnTo>
                <a:lnTo>
                  <a:pt x="330" y="192"/>
                </a:lnTo>
                <a:lnTo>
                  <a:pt x="321" y="187"/>
                </a:lnTo>
                <a:lnTo>
                  <a:pt x="321" y="181"/>
                </a:lnTo>
                <a:lnTo>
                  <a:pt x="325" y="176"/>
                </a:lnTo>
                <a:lnTo>
                  <a:pt x="325" y="172"/>
                </a:lnTo>
                <a:lnTo>
                  <a:pt x="330" y="167"/>
                </a:lnTo>
                <a:lnTo>
                  <a:pt x="335" y="167"/>
                </a:lnTo>
                <a:lnTo>
                  <a:pt x="345" y="172"/>
                </a:lnTo>
                <a:lnTo>
                  <a:pt x="359" y="172"/>
                </a:lnTo>
                <a:lnTo>
                  <a:pt x="373" y="148"/>
                </a:lnTo>
                <a:lnTo>
                  <a:pt x="373" y="137"/>
                </a:lnTo>
                <a:lnTo>
                  <a:pt x="365" y="137"/>
                </a:lnTo>
                <a:lnTo>
                  <a:pt x="359" y="132"/>
                </a:lnTo>
                <a:lnTo>
                  <a:pt x="359" y="127"/>
                </a:lnTo>
                <a:lnTo>
                  <a:pt x="349" y="123"/>
                </a:lnTo>
                <a:lnTo>
                  <a:pt x="330" y="132"/>
                </a:lnTo>
                <a:lnTo>
                  <a:pt x="330" y="127"/>
                </a:lnTo>
                <a:lnTo>
                  <a:pt x="325" y="113"/>
                </a:lnTo>
                <a:lnTo>
                  <a:pt x="311" y="107"/>
                </a:lnTo>
                <a:lnTo>
                  <a:pt x="292" y="88"/>
                </a:lnTo>
                <a:lnTo>
                  <a:pt x="287" y="79"/>
                </a:lnTo>
                <a:lnTo>
                  <a:pt x="279" y="74"/>
                </a:lnTo>
                <a:lnTo>
                  <a:pt x="279" y="63"/>
                </a:lnTo>
                <a:lnTo>
                  <a:pt x="279" y="58"/>
                </a:lnTo>
                <a:lnTo>
                  <a:pt x="279" y="44"/>
                </a:lnTo>
                <a:lnTo>
                  <a:pt x="273" y="39"/>
                </a:lnTo>
                <a:lnTo>
                  <a:pt x="268" y="19"/>
                </a:lnTo>
                <a:lnTo>
                  <a:pt x="263" y="19"/>
                </a:lnTo>
                <a:lnTo>
                  <a:pt x="249" y="10"/>
                </a:lnTo>
                <a:lnTo>
                  <a:pt x="239" y="5"/>
                </a:lnTo>
                <a:lnTo>
                  <a:pt x="231" y="10"/>
                </a:lnTo>
                <a:lnTo>
                  <a:pt x="212" y="25"/>
                </a:lnTo>
                <a:lnTo>
                  <a:pt x="212" y="10"/>
                </a:lnTo>
                <a:lnTo>
                  <a:pt x="201" y="5"/>
                </a:lnTo>
                <a:lnTo>
                  <a:pt x="183" y="10"/>
                </a:lnTo>
                <a:lnTo>
                  <a:pt x="172" y="5"/>
                </a:lnTo>
                <a:lnTo>
                  <a:pt x="163" y="5"/>
                </a:lnTo>
                <a:lnTo>
                  <a:pt x="163" y="0"/>
                </a:lnTo>
                <a:lnTo>
                  <a:pt x="148" y="10"/>
                </a:lnTo>
                <a:lnTo>
                  <a:pt x="145" y="19"/>
                </a:lnTo>
                <a:lnTo>
                  <a:pt x="139" y="34"/>
                </a:lnTo>
                <a:lnTo>
                  <a:pt x="134" y="34"/>
                </a:lnTo>
                <a:lnTo>
                  <a:pt x="120" y="34"/>
                </a:lnTo>
                <a:lnTo>
                  <a:pt x="115" y="49"/>
                </a:lnTo>
                <a:lnTo>
                  <a:pt x="110" y="49"/>
                </a:lnTo>
                <a:lnTo>
                  <a:pt x="105" y="55"/>
                </a:lnTo>
                <a:lnTo>
                  <a:pt x="100" y="58"/>
                </a:lnTo>
                <a:lnTo>
                  <a:pt x="105" y="69"/>
                </a:lnTo>
                <a:lnTo>
                  <a:pt x="115" y="69"/>
                </a:lnTo>
                <a:lnTo>
                  <a:pt x="110" y="83"/>
                </a:lnTo>
                <a:lnTo>
                  <a:pt x="100" y="83"/>
                </a:lnTo>
                <a:lnTo>
                  <a:pt x="96" y="93"/>
                </a:lnTo>
                <a:lnTo>
                  <a:pt x="86" y="98"/>
                </a:lnTo>
                <a:lnTo>
                  <a:pt x="86" y="123"/>
                </a:lnTo>
                <a:lnTo>
                  <a:pt x="81" y="143"/>
                </a:lnTo>
                <a:lnTo>
                  <a:pt x="92" y="157"/>
                </a:lnTo>
                <a:lnTo>
                  <a:pt x="86" y="157"/>
                </a:lnTo>
                <a:lnTo>
                  <a:pt x="73" y="152"/>
                </a:lnTo>
                <a:lnTo>
                  <a:pt x="62" y="162"/>
                </a:lnTo>
                <a:lnTo>
                  <a:pt x="53" y="162"/>
                </a:lnTo>
                <a:lnTo>
                  <a:pt x="58" y="172"/>
                </a:lnTo>
                <a:lnTo>
                  <a:pt x="48" y="176"/>
                </a:lnTo>
                <a:lnTo>
                  <a:pt x="44" y="172"/>
                </a:lnTo>
                <a:lnTo>
                  <a:pt x="33" y="181"/>
                </a:lnTo>
                <a:lnTo>
                  <a:pt x="24" y="181"/>
                </a:lnTo>
                <a:lnTo>
                  <a:pt x="14" y="187"/>
                </a:lnTo>
                <a:lnTo>
                  <a:pt x="0" y="181"/>
                </a:lnTo>
                <a:lnTo>
                  <a:pt x="20" y="240"/>
                </a:lnTo>
                <a:lnTo>
                  <a:pt x="14" y="270"/>
                </a:lnTo>
                <a:lnTo>
                  <a:pt x="0" y="295"/>
                </a:lnTo>
                <a:lnTo>
                  <a:pt x="14" y="314"/>
                </a:lnTo>
                <a:lnTo>
                  <a:pt x="14" y="333"/>
                </a:lnTo>
                <a:lnTo>
                  <a:pt x="24" y="349"/>
                </a:lnTo>
                <a:lnTo>
                  <a:pt x="29" y="344"/>
                </a:lnTo>
                <a:lnTo>
                  <a:pt x="44" y="338"/>
                </a:lnTo>
                <a:lnTo>
                  <a:pt x="53" y="333"/>
                </a:lnTo>
                <a:lnTo>
                  <a:pt x="58" y="330"/>
                </a:lnTo>
                <a:lnTo>
                  <a:pt x="58" y="324"/>
                </a:lnTo>
                <a:lnTo>
                  <a:pt x="62" y="319"/>
                </a:lnTo>
                <a:lnTo>
                  <a:pt x="92" y="308"/>
                </a:lnTo>
                <a:lnTo>
                  <a:pt x="100" y="308"/>
                </a:lnTo>
                <a:lnTo>
                  <a:pt x="115" y="305"/>
                </a:lnTo>
                <a:lnTo>
                  <a:pt x="129" y="308"/>
                </a:lnTo>
                <a:lnTo>
                  <a:pt x="139" y="314"/>
                </a:lnTo>
                <a:lnTo>
                  <a:pt x="153" y="308"/>
                </a:lnTo>
                <a:lnTo>
                  <a:pt x="172" y="314"/>
                </a:lnTo>
                <a:lnTo>
                  <a:pt x="172" y="319"/>
                </a:lnTo>
                <a:lnTo>
                  <a:pt x="177" y="324"/>
                </a:lnTo>
                <a:lnTo>
                  <a:pt x="191" y="319"/>
                </a:lnTo>
                <a:lnTo>
                  <a:pt x="191" y="330"/>
                </a:lnTo>
                <a:lnTo>
                  <a:pt x="197" y="330"/>
                </a:lnTo>
                <a:lnTo>
                  <a:pt x="201" y="324"/>
                </a:lnTo>
                <a:lnTo>
                  <a:pt x="215" y="319"/>
                </a:lnTo>
                <a:lnTo>
                  <a:pt x="215" y="314"/>
                </a:lnTo>
                <a:lnTo>
                  <a:pt x="231" y="319"/>
                </a:lnTo>
                <a:lnTo>
                  <a:pt x="234" y="314"/>
                </a:lnTo>
                <a:lnTo>
                  <a:pt x="245" y="324"/>
                </a:lnTo>
                <a:lnTo>
                  <a:pt x="254" y="305"/>
                </a:lnTo>
                <a:lnTo>
                  <a:pt x="263" y="314"/>
                </a:lnTo>
                <a:lnTo>
                  <a:pt x="268" y="319"/>
                </a:lnTo>
                <a:lnTo>
                  <a:pt x="273" y="319"/>
                </a:lnTo>
                <a:lnTo>
                  <a:pt x="279" y="314"/>
                </a:lnTo>
                <a:lnTo>
                  <a:pt x="301" y="308"/>
                </a:lnTo>
                <a:lnTo>
                  <a:pt x="316" y="314"/>
                </a:lnTo>
                <a:lnTo>
                  <a:pt x="321" y="308"/>
                </a:lnTo>
                <a:lnTo>
                  <a:pt x="321" y="305"/>
                </a:lnTo>
                <a:lnTo>
                  <a:pt x="316" y="295"/>
                </a:lnTo>
                <a:lnTo>
                  <a:pt x="316" y="275"/>
                </a:lnTo>
                <a:lnTo>
                  <a:pt x="325" y="256"/>
                </a:lnTo>
                <a:lnTo>
                  <a:pt x="345" y="245"/>
                </a:lnTo>
                <a:lnTo>
                  <a:pt x="359" y="245"/>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86" name="Freeform 861"/>
          <p:cNvSpPr>
            <a:spLocks noChangeAspect="1"/>
          </p:cNvSpPr>
          <p:nvPr/>
        </p:nvSpPr>
        <p:spPr bwMode="auto">
          <a:xfrm>
            <a:off x="5219401" y="1103740"/>
            <a:ext cx="474138" cy="346809"/>
          </a:xfrm>
          <a:custGeom>
            <a:avLst/>
            <a:gdLst/>
            <a:ahLst/>
            <a:cxnLst>
              <a:cxn ang="0">
                <a:pos x="19" y="29"/>
              </a:cxn>
              <a:cxn ang="0">
                <a:pos x="33" y="49"/>
              </a:cxn>
              <a:cxn ang="0">
                <a:pos x="62" y="49"/>
              </a:cxn>
              <a:cxn ang="0">
                <a:pos x="71" y="68"/>
              </a:cxn>
              <a:cxn ang="0">
                <a:pos x="38" y="77"/>
              </a:cxn>
              <a:cxn ang="0">
                <a:pos x="0" y="82"/>
              </a:cxn>
              <a:cxn ang="0">
                <a:pos x="33" y="102"/>
              </a:cxn>
              <a:cxn ang="0">
                <a:pos x="33" y="142"/>
              </a:cxn>
              <a:cxn ang="0">
                <a:pos x="0" y="156"/>
              </a:cxn>
              <a:cxn ang="0">
                <a:pos x="43" y="181"/>
              </a:cxn>
              <a:cxn ang="0">
                <a:pos x="62" y="211"/>
              </a:cxn>
              <a:cxn ang="0">
                <a:pos x="89" y="239"/>
              </a:cxn>
              <a:cxn ang="0">
                <a:pos x="129" y="234"/>
              </a:cxn>
              <a:cxn ang="0">
                <a:pos x="157" y="244"/>
              </a:cxn>
              <a:cxn ang="0">
                <a:pos x="191" y="234"/>
              </a:cxn>
              <a:cxn ang="0">
                <a:pos x="234" y="234"/>
              </a:cxn>
              <a:cxn ang="0">
                <a:pos x="272" y="214"/>
              </a:cxn>
              <a:cxn ang="0">
                <a:pos x="287" y="176"/>
              </a:cxn>
              <a:cxn ang="0">
                <a:pos x="268" y="151"/>
              </a:cxn>
              <a:cxn ang="0">
                <a:pos x="282" y="113"/>
              </a:cxn>
              <a:cxn ang="0">
                <a:pos x="258" y="107"/>
              </a:cxn>
              <a:cxn ang="0">
                <a:pos x="249" y="82"/>
              </a:cxn>
              <a:cxn ang="0">
                <a:pos x="225" y="97"/>
              </a:cxn>
              <a:cxn ang="0">
                <a:pos x="201" y="97"/>
              </a:cxn>
              <a:cxn ang="0">
                <a:pos x="191" y="77"/>
              </a:cxn>
              <a:cxn ang="0">
                <a:pos x="162" y="68"/>
              </a:cxn>
              <a:cxn ang="0">
                <a:pos x="143" y="77"/>
              </a:cxn>
              <a:cxn ang="0">
                <a:pos x="138" y="58"/>
              </a:cxn>
              <a:cxn ang="0">
                <a:pos x="119" y="88"/>
              </a:cxn>
              <a:cxn ang="0">
                <a:pos x="86" y="77"/>
              </a:cxn>
              <a:cxn ang="0">
                <a:pos x="105" y="44"/>
              </a:cxn>
              <a:cxn ang="0">
                <a:pos x="95" y="14"/>
              </a:cxn>
              <a:cxn ang="0">
                <a:pos x="81" y="0"/>
              </a:cxn>
              <a:cxn ang="0">
                <a:pos x="75" y="14"/>
              </a:cxn>
              <a:cxn ang="0">
                <a:pos x="57" y="5"/>
              </a:cxn>
              <a:cxn ang="0">
                <a:pos x="43" y="19"/>
              </a:cxn>
              <a:cxn ang="0">
                <a:pos x="19" y="29"/>
              </a:cxn>
            </a:cxnLst>
            <a:rect l="0" t="0" r="r" b="b"/>
            <a:pathLst>
              <a:path w="288" h="245">
                <a:moveTo>
                  <a:pt x="19" y="29"/>
                </a:moveTo>
                <a:lnTo>
                  <a:pt x="33" y="49"/>
                </a:lnTo>
                <a:lnTo>
                  <a:pt x="62" y="49"/>
                </a:lnTo>
                <a:lnTo>
                  <a:pt x="71" y="68"/>
                </a:lnTo>
                <a:lnTo>
                  <a:pt x="38" y="77"/>
                </a:lnTo>
                <a:lnTo>
                  <a:pt x="0" y="82"/>
                </a:lnTo>
                <a:lnTo>
                  <a:pt x="33" y="102"/>
                </a:lnTo>
                <a:lnTo>
                  <a:pt x="33" y="142"/>
                </a:lnTo>
                <a:lnTo>
                  <a:pt x="0" y="156"/>
                </a:lnTo>
                <a:lnTo>
                  <a:pt x="43" y="181"/>
                </a:lnTo>
                <a:lnTo>
                  <a:pt x="62" y="211"/>
                </a:lnTo>
                <a:lnTo>
                  <a:pt x="89" y="239"/>
                </a:lnTo>
                <a:lnTo>
                  <a:pt x="129" y="234"/>
                </a:lnTo>
                <a:lnTo>
                  <a:pt x="157" y="244"/>
                </a:lnTo>
                <a:lnTo>
                  <a:pt x="191" y="234"/>
                </a:lnTo>
                <a:lnTo>
                  <a:pt x="234" y="234"/>
                </a:lnTo>
                <a:lnTo>
                  <a:pt x="272" y="214"/>
                </a:lnTo>
                <a:lnTo>
                  <a:pt x="287" y="176"/>
                </a:lnTo>
                <a:lnTo>
                  <a:pt x="268" y="151"/>
                </a:lnTo>
                <a:lnTo>
                  <a:pt x="282" y="113"/>
                </a:lnTo>
                <a:lnTo>
                  <a:pt x="258" y="107"/>
                </a:lnTo>
                <a:lnTo>
                  <a:pt x="249" y="82"/>
                </a:lnTo>
                <a:lnTo>
                  <a:pt x="225" y="97"/>
                </a:lnTo>
                <a:lnTo>
                  <a:pt x="201" y="97"/>
                </a:lnTo>
                <a:lnTo>
                  <a:pt x="191" y="77"/>
                </a:lnTo>
                <a:lnTo>
                  <a:pt x="162" y="68"/>
                </a:lnTo>
                <a:lnTo>
                  <a:pt x="143" y="77"/>
                </a:lnTo>
                <a:lnTo>
                  <a:pt x="138" y="58"/>
                </a:lnTo>
                <a:lnTo>
                  <a:pt x="119" y="88"/>
                </a:lnTo>
                <a:lnTo>
                  <a:pt x="86" y="77"/>
                </a:lnTo>
                <a:lnTo>
                  <a:pt x="105" y="44"/>
                </a:lnTo>
                <a:lnTo>
                  <a:pt x="95" y="14"/>
                </a:lnTo>
                <a:lnTo>
                  <a:pt x="81" y="0"/>
                </a:lnTo>
                <a:lnTo>
                  <a:pt x="75" y="14"/>
                </a:lnTo>
                <a:lnTo>
                  <a:pt x="57" y="5"/>
                </a:lnTo>
                <a:lnTo>
                  <a:pt x="43" y="19"/>
                </a:lnTo>
                <a:lnTo>
                  <a:pt x="19" y="29"/>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87" name="Freeform 862"/>
          <p:cNvSpPr>
            <a:spLocks noChangeAspect="1"/>
          </p:cNvSpPr>
          <p:nvPr/>
        </p:nvSpPr>
        <p:spPr bwMode="auto">
          <a:xfrm>
            <a:off x="5219401" y="1103740"/>
            <a:ext cx="474138" cy="346809"/>
          </a:xfrm>
          <a:custGeom>
            <a:avLst/>
            <a:gdLst/>
            <a:ahLst/>
            <a:cxnLst>
              <a:cxn ang="0">
                <a:pos x="19" y="29"/>
              </a:cxn>
              <a:cxn ang="0">
                <a:pos x="33" y="49"/>
              </a:cxn>
              <a:cxn ang="0">
                <a:pos x="62" y="49"/>
              </a:cxn>
              <a:cxn ang="0">
                <a:pos x="71" y="68"/>
              </a:cxn>
              <a:cxn ang="0">
                <a:pos x="38" y="77"/>
              </a:cxn>
              <a:cxn ang="0">
                <a:pos x="0" y="82"/>
              </a:cxn>
              <a:cxn ang="0">
                <a:pos x="33" y="102"/>
              </a:cxn>
              <a:cxn ang="0">
                <a:pos x="33" y="142"/>
              </a:cxn>
              <a:cxn ang="0">
                <a:pos x="0" y="156"/>
              </a:cxn>
              <a:cxn ang="0">
                <a:pos x="43" y="181"/>
              </a:cxn>
              <a:cxn ang="0">
                <a:pos x="62" y="211"/>
              </a:cxn>
              <a:cxn ang="0">
                <a:pos x="89" y="239"/>
              </a:cxn>
              <a:cxn ang="0">
                <a:pos x="129" y="234"/>
              </a:cxn>
              <a:cxn ang="0">
                <a:pos x="157" y="244"/>
              </a:cxn>
              <a:cxn ang="0">
                <a:pos x="191" y="234"/>
              </a:cxn>
              <a:cxn ang="0">
                <a:pos x="234" y="234"/>
              </a:cxn>
              <a:cxn ang="0">
                <a:pos x="272" y="214"/>
              </a:cxn>
              <a:cxn ang="0">
                <a:pos x="287" y="176"/>
              </a:cxn>
              <a:cxn ang="0">
                <a:pos x="268" y="151"/>
              </a:cxn>
              <a:cxn ang="0">
                <a:pos x="282" y="113"/>
              </a:cxn>
              <a:cxn ang="0">
                <a:pos x="258" y="107"/>
              </a:cxn>
              <a:cxn ang="0">
                <a:pos x="249" y="82"/>
              </a:cxn>
              <a:cxn ang="0">
                <a:pos x="225" y="97"/>
              </a:cxn>
              <a:cxn ang="0">
                <a:pos x="201" y="97"/>
              </a:cxn>
              <a:cxn ang="0">
                <a:pos x="191" y="77"/>
              </a:cxn>
              <a:cxn ang="0">
                <a:pos x="162" y="68"/>
              </a:cxn>
              <a:cxn ang="0">
                <a:pos x="143" y="77"/>
              </a:cxn>
              <a:cxn ang="0">
                <a:pos x="138" y="58"/>
              </a:cxn>
              <a:cxn ang="0">
                <a:pos x="119" y="88"/>
              </a:cxn>
              <a:cxn ang="0">
                <a:pos x="86" y="77"/>
              </a:cxn>
              <a:cxn ang="0">
                <a:pos x="105" y="44"/>
              </a:cxn>
              <a:cxn ang="0">
                <a:pos x="95" y="14"/>
              </a:cxn>
              <a:cxn ang="0">
                <a:pos x="81" y="0"/>
              </a:cxn>
              <a:cxn ang="0">
                <a:pos x="75" y="14"/>
              </a:cxn>
              <a:cxn ang="0">
                <a:pos x="57" y="5"/>
              </a:cxn>
              <a:cxn ang="0">
                <a:pos x="43" y="19"/>
              </a:cxn>
              <a:cxn ang="0">
                <a:pos x="19" y="29"/>
              </a:cxn>
            </a:cxnLst>
            <a:rect l="0" t="0" r="r" b="b"/>
            <a:pathLst>
              <a:path w="288" h="245">
                <a:moveTo>
                  <a:pt x="19" y="29"/>
                </a:moveTo>
                <a:lnTo>
                  <a:pt x="33" y="49"/>
                </a:lnTo>
                <a:lnTo>
                  <a:pt x="62" y="49"/>
                </a:lnTo>
                <a:lnTo>
                  <a:pt x="71" y="68"/>
                </a:lnTo>
                <a:lnTo>
                  <a:pt x="38" y="77"/>
                </a:lnTo>
                <a:lnTo>
                  <a:pt x="0" y="82"/>
                </a:lnTo>
                <a:lnTo>
                  <a:pt x="33" y="102"/>
                </a:lnTo>
                <a:lnTo>
                  <a:pt x="33" y="142"/>
                </a:lnTo>
                <a:lnTo>
                  <a:pt x="0" y="156"/>
                </a:lnTo>
                <a:lnTo>
                  <a:pt x="43" y="181"/>
                </a:lnTo>
                <a:lnTo>
                  <a:pt x="62" y="211"/>
                </a:lnTo>
                <a:lnTo>
                  <a:pt x="89" y="239"/>
                </a:lnTo>
                <a:lnTo>
                  <a:pt x="129" y="234"/>
                </a:lnTo>
                <a:lnTo>
                  <a:pt x="157" y="244"/>
                </a:lnTo>
                <a:lnTo>
                  <a:pt x="191" y="234"/>
                </a:lnTo>
                <a:lnTo>
                  <a:pt x="234" y="234"/>
                </a:lnTo>
                <a:lnTo>
                  <a:pt x="272" y="214"/>
                </a:lnTo>
                <a:lnTo>
                  <a:pt x="287" y="176"/>
                </a:lnTo>
                <a:lnTo>
                  <a:pt x="268" y="151"/>
                </a:lnTo>
                <a:lnTo>
                  <a:pt x="282" y="113"/>
                </a:lnTo>
                <a:lnTo>
                  <a:pt x="258" y="107"/>
                </a:lnTo>
                <a:lnTo>
                  <a:pt x="249" y="82"/>
                </a:lnTo>
                <a:lnTo>
                  <a:pt x="225" y="97"/>
                </a:lnTo>
                <a:lnTo>
                  <a:pt x="201" y="97"/>
                </a:lnTo>
                <a:lnTo>
                  <a:pt x="191" y="77"/>
                </a:lnTo>
                <a:lnTo>
                  <a:pt x="162" y="68"/>
                </a:lnTo>
                <a:lnTo>
                  <a:pt x="143" y="77"/>
                </a:lnTo>
                <a:lnTo>
                  <a:pt x="138" y="58"/>
                </a:lnTo>
                <a:lnTo>
                  <a:pt x="119" y="88"/>
                </a:lnTo>
                <a:lnTo>
                  <a:pt x="86" y="77"/>
                </a:lnTo>
                <a:lnTo>
                  <a:pt x="105" y="44"/>
                </a:lnTo>
                <a:lnTo>
                  <a:pt x="95" y="14"/>
                </a:lnTo>
                <a:lnTo>
                  <a:pt x="81" y="0"/>
                </a:lnTo>
                <a:lnTo>
                  <a:pt x="75" y="14"/>
                </a:lnTo>
                <a:lnTo>
                  <a:pt x="57" y="5"/>
                </a:lnTo>
                <a:lnTo>
                  <a:pt x="43" y="19"/>
                </a:lnTo>
                <a:lnTo>
                  <a:pt x="19" y="29"/>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88" name="Freeform 863"/>
          <p:cNvSpPr>
            <a:spLocks noChangeAspect="1"/>
          </p:cNvSpPr>
          <p:nvPr/>
        </p:nvSpPr>
        <p:spPr bwMode="auto">
          <a:xfrm>
            <a:off x="7184230" y="2322828"/>
            <a:ext cx="64483" cy="91081"/>
          </a:xfrm>
          <a:custGeom>
            <a:avLst/>
            <a:gdLst/>
            <a:ahLst/>
            <a:cxnLst>
              <a:cxn ang="0">
                <a:pos x="0" y="34"/>
              </a:cxn>
              <a:cxn ang="0">
                <a:pos x="5" y="64"/>
              </a:cxn>
              <a:cxn ang="0">
                <a:pos x="25" y="49"/>
              </a:cxn>
              <a:cxn ang="0">
                <a:pos x="25" y="19"/>
              </a:cxn>
              <a:cxn ang="0">
                <a:pos x="39" y="0"/>
              </a:cxn>
              <a:cxn ang="0">
                <a:pos x="11" y="14"/>
              </a:cxn>
              <a:cxn ang="0">
                <a:pos x="0" y="34"/>
              </a:cxn>
            </a:cxnLst>
            <a:rect l="0" t="0" r="r" b="b"/>
            <a:pathLst>
              <a:path w="40" h="65">
                <a:moveTo>
                  <a:pt x="0" y="34"/>
                </a:moveTo>
                <a:lnTo>
                  <a:pt x="5" y="64"/>
                </a:lnTo>
                <a:lnTo>
                  <a:pt x="25" y="49"/>
                </a:lnTo>
                <a:lnTo>
                  <a:pt x="25" y="19"/>
                </a:lnTo>
                <a:lnTo>
                  <a:pt x="39" y="0"/>
                </a:lnTo>
                <a:lnTo>
                  <a:pt x="11" y="14"/>
                </a:lnTo>
                <a:lnTo>
                  <a:pt x="0" y="34"/>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89" name="Freeform 864"/>
          <p:cNvSpPr>
            <a:spLocks noChangeAspect="1"/>
          </p:cNvSpPr>
          <p:nvPr/>
        </p:nvSpPr>
        <p:spPr bwMode="auto">
          <a:xfrm>
            <a:off x="7184230" y="2322828"/>
            <a:ext cx="64483" cy="91081"/>
          </a:xfrm>
          <a:custGeom>
            <a:avLst/>
            <a:gdLst/>
            <a:ahLst/>
            <a:cxnLst>
              <a:cxn ang="0">
                <a:pos x="0" y="34"/>
              </a:cxn>
              <a:cxn ang="0">
                <a:pos x="5" y="64"/>
              </a:cxn>
              <a:cxn ang="0">
                <a:pos x="25" y="49"/>
              </a:cxn>
              <a:cxn ang="0">
                <a:pos x="25" y="19"/>
              </a:cxn>
              <a:cxn ang="0">
                <a:pos x="39" y="0"/>
              </a:cxn>
              <a:cxn ang="0">
                <a:pos x="11" y="14"/>
              </a:cxn>
              <a:cxn ang="0">
                <a:pos x="0" y="34"/>
              </a:cxn>
            </a:cxnLst>
            <a:rect l="0" t="0" r="r" b="b"/>
            <a:pathLst>
              <a:path w="40" h="65">
                <a:moveTo>
                  <a:pt x="0" y="34"/>
                </a:moveTo>
                <a:lnTo>
                  <a:pt x="5" y="64"/>
                </a:lnTo>
                <a:lnTo>
                  <a:pt x="25" y="49"/>
                </a:lnTo>
                <a:lnTo>
                  <a:pt x="25" y="19"/>
                </a:lnTo>
                <a:lnTo>
                  <a:pt x="39" y="0"/>
                </a:lnTo>
                <a:lnTo>
                  <a:pt x="11" y="14"/>
                </a:lnTo>
                <a:lnTo>
                  <a:pt x="0" y="34"/>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90" name="Freeform 865"/>
          <p:cNvSpPr>
            <a:spLocks noChangeAspect="1"/>
          </p:cNvSpPr>
          <p:nvPr/>
        </p:nvSpPr>
        <p:spPr bwMode="auto">
          <a:xfrm>
            <a:off x="7396644" y="2245759"/>
            <a:ext cx="79655" cy="52547"/>
          </a:xfrm>
          <a:custGeom>
            <a:avLst/>
            <a:gdLst/>
            <a:ahLst/>
            <a:cxnLst>
              <a:cxn ang="0">
                <a:pos x="0" y="19"/>
              </a:cxn>
              <a:cxn ang="0">
                <a:pos x="15" y="35"/>
              </a:cxn>
              <a:cxn ang="0">
                <a:pos x="49" y="5"/>
              </a:cxn>
              <a:cxn ang="0">
                <a:pos x="15" y="0"/>
              </a:cxn>
              <a:cxn ang="0">
                <a:pos x="0" y="19"/>
              </a:cxn>
            </a:cxnLst>
            <a:rect l="0" t="0" r="r" b="b"/>
            <a:pathLst>
              <a:path w="50" h="36">
                <a:moveTo>
                  <a:pt x="0" y="19"/>
                </a:moveTo>
                <a:lnTo>
                  <a:pt x="15" y="35"/>
                </a:lnTo>
                <a:lnTo>
                  <a:pt x="49" y="5"/>
                </a:lnTo>
                <a:lnTo>
                  <a:pt x="15" y="0"/>
                </a:lnTo>
                <a:lnTo>
                  <a:pt x="0" y="19"/>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91" name="Freeform 866"/>
          <p:cNvSpPr>
            <a:spLocks noChangeAspect="1"/>
          </p:cNvSpPr>
          <p:nvPr/>
        </p:nvSpPr>
        <p:spPr bwMode="auto">
          <a:xfrm>
            <a:off x="7396644" y="2245759"/>
            <a:ext cx="79655" cy="52547"/>
          </a:xfrm>
          <a:custGeom>
            <a:avLst/>
            <a:gdLst/>
            <a:ahLst/>
            <a:cxnLst>
              <a:cxn ang="0">
                <a:pos x="0" y="19"/>
              </a:cxn>
              <a:cxn ang="0">
                <a:pos x="15" y="35"/>
              </a:cxn>
              <a:cxn ang="0">
                <a:pos x="49" y="5"/>
              </a:cxn>
              <a:cxn ang="0">
                <a:pos x="15" y="0"/>
              </a:cxn>
              <a:cxn ang="0">
                <a:pos x="0" y="19"/>
              </a:cxn>
            </a:cxnLst>
            <a:rect l="0" t="0" r="r" b="b"/>
            <a:pathLst>
              <a:path w="50" h="36">
                <a:moveTo>
                  <a:pt x="0" y="19"/>
                </a:moveTo>
                <a:lnTo>
                  <a:pt x="15" y="35"/>
                </a:lnTo>
                <a:lnTo>
                  <a:pt x="49" y="5"/>
                </a:lnTo>
                <a:lnTo>
                  <a:pt x="15" y="0"/>
                </a:lnTo>
                <a:lnTo>
                  <a:pt x="0" y="19"/>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92" name="Freeform 867"/>
          <p:cNvSpPr>
            <a:spLocks noChangeAspect="1"/>
          </p:cNvSpPr>
          <p:nvPr/>
        </p:nvSpPr>
        <p:spPr bwMode="auto">
          <a:xfrm>
            <a:off x="7423196" y="2200217"/>
            <a:ext cx="37931" cy="35031"/>
          </a:xfrm>
          <a:custGeom>
            <a:avLst/>
            <a:gdLst/>
            <a:ahLst/>
            <a:cxnLst>
              <a:cxn ang="0">
                <a:pos x="0" y="14"/>
              </a:cxn>
              <a:cxn ang="0">
                <a:pos x="4" y="23"/>
              </a:cxn>
              <a:cxn ang="0">
                <a:pos x="23" y="14"/>
              </a:cxn>
              <a:cxn ang="0">
                <a:pos x="4" y="0"/>
              </a:cxn>
              <a:cxn ang="0">
                <a:pos x="0" y="14"/>
              </a:cxn>
            </a:cxnLst>
            <a:rect l="0" t="0" r="r" b="b"/>
            <a:pathLst>
              <a:path w="24" h="24">
                <a:moveTo>
                  <a:pt x="0" y="14"/>
                </a:moveTo>
                <a:lnTo>
                  <a:pt x="4" y="23"/>
                </a:lnTo>
                <a:lnTo>
                  <a:pt x="23" y="14"/>
                </a:lnTo>
                <a:lnTo>
                  <a:pt x="4" y="0"/>
                </a:lnTo>
                <a:lnTo>
                  <a:pt x="0" y="14"/>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93" name="Freeform 868"/>
          <p:cNvSpPr>
            <a:spLocks noChangeAspect="1"/>
          </p:cNvSpPr>
          <p:nvPr/>
        </p:nvSpPr>
        <p:spPr bwMode="auto">
          <a:xfrm>
            <a:off x="7423196" y="2200217"/>
            <a:ext cx="37931" cy="35031"/>
          </a:xfrm>
          <a:custGeom>
            <a:avLst/>
            <a:gdLst/>
            <a:ahLst/>
            <a:cxnLst>
              <a:cxn ang="0">
                <a:pos x="0" y="14"/>
              </a:cxn>
              <a:cxn ang="0">
                <a:pos x="4" y="23"/>
              </a:cxn>
              <a:cxn ang="0">
                <a:pos x="23" y="14"/>
              </a:cxn>
              <a:cxn ang="0">
                <a:pos x="4" y="0"/>
              </a:cxn>
              <a:cxn ang="0">
                <a:pos x="0" y="14"/>
              </a:cxn>
            </a:cxnLst>
            <a:rect l="0" t="0" r="r" b="b"/>
            <a:pathLst>
              <a:path w="24" h="24">
                <a:moveTo>
                  <a:pt x="0" y="14"/>
                </a:moveTo>
                <a:lnTo>
                  <a:pt x="4" y="23"/>
                </a:lnTo>
                <a:lnTo>
                  <a:pt x="23" y="14"/>
                </a:lnTo>
                <a:lnTo>
                  <a:pt x="4" y="0"/>
                </a:lnTo>
                <a:lnTo>
                  <a:pt x="0" y="14"/>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94" name="Freeform 869"/>
          <p:cNvSpPr>
            <a:spLocks noChangeAspect="1"/>
          </p:cNvSpPr>
          <p:nvPr/>
        </p:nvSpPr>
        <p:spPr bwMode="auto">
          <a:xfrm>
            <a:off x="6463541" y="3762613"/>
            <a:ext cx="79655" cy="157641"/>
          </a:xfrm>
          <a:custGeom>
            <a:avLst/>
            <a:gdLst/>
            <a:ahLst/>
            <a:cxnLst>
              <a:cxn ang="0">
                <a:pos x="5" y="28"/>
              </a:cxn>
              <a:cxn ang="0">
                <a:pos x="0" y="58"/>
              </a:cxn>
              <a:cxn ang="0">
                <a:pos x="0" y="82"/>
              </a:cxn>
              <a:cxn ang="0">
                <a:pos x="23" y="112"/>
              </a:cxn>
              <a:cxn ang="0">
                <a:pos x="32" y="77"/>
              </a:cxn>
              <a:cxn ang="0">
                <a:pos x="47" y="53"/>
              </a:cxn>
              <a:cxn ang="0">
                <a:pos x="42" y="34"/>
              </a:cxn>
              <a:cxn ang="0">
                <a:pos x="47" y="0"/>
              </a:cxn>
              <a:cxn ang="0">
                <a:pos x="32" y="20"/>
              </a:cxn>
              <a:cxn ang="0">
                <a:pos x="5" y="28"/>
              </a:cxn>
            </a:cxnLst>
            <a:rect l="0" t="0" r="r" b="b"/>
            <a:pathLst>
              <a:path w="48" h="113">
                <a:moveTo>
                  <a:pt x="5" y="28"/>
                </a:moveTo>
                <a:lnTo>
                  <a:pt x="0" y="58"/>
                </a:lnTo>
                <a:lnTo>
                  <a:pt x="0" y="82"/>
                </a:lnTo>
                <a:lnTo>
                  <a:pt x="23" y="112"/>
                </a:lnTo>
                <a:lnTo>
                  <a:pt x="32" y="77"/>
                </a:lnTo>
                <a:lnTo>
                  <a:pt x="47" y="53"/>
                </a:lnTo>
                <a:lnTo>
                  <a:pt x="42" y="34"/>
                </a:lnTo>
                <a:lnTo>
                  <a:pt x="47" y="0"/>
                </a:lnTo>
                <a:lnTo>
                  <a:pt x="32" y="20"/>
                </a:lnTo>
                <a:lnTo>
                  <a:pt x="5" y="28"/>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95" name="Freeform 870"/>
          <p:cNvSpPr>
            <a:spLocks noChangeAspect="1"/>
          </p:cNvSpPr>
          <p:nvPr/>
        </p:nvSpPr>
        <p:spPr bwMode="auto">
          <a:xfrm>
            <a:off x="6402851" y="3944775"/>
            <a:ext cx="140345" cy="231206"/>
          </a:xfrm>
          <a:custGeom>
            <a:avLst/>
            <a:gdLst/>
            <a:ahLst/>
            <a:cxnLst>
              <a:cxn ang="0">
                <a:pos x="5" y="21"/>
              </a:cxn>
              <a:cxn ang="0">
                <a:pos x="0" y="40"/>
              </a:cxn>
              <a:cxn ang="0">
                <a:pos x="10" y="74"/>
              </a:cxn>
              <a:cxn ang="0">
                <a:pos x="10" y="109"/>
              </a:cxn>
              <a:cxn ang="0">
                <a:pos x="0" y="142"/>
              </a:cxn>
              <a:cxn ang="0">
                <a:pos x="19" y="167"/>
              </a:cxn>
              <a:cxn ang="0">
                <a:pos x="43" y="142"/>
              </a:cxn>
              <a:cxn ang="0">
                <a:pos x="62" y="148"/>
              </a:cxn>
              <a:cxn ang="0">
                <a:pos x="78" y="118"/>
              </a:cxn>
              <a:cxn ang="0">
                <a:pos x="83" y="90"/>
              </a:cxn>
              <a:cxn ang="0">
                <a:pos x="83" y="60"/>
              </a:cxn>
              <a:cxn ang="0">
                <a:pos x="83" y="31"/>
              </a:cxn>
              <a:cxn ang="0">
                <a:pos x="62" y="0"/>
              </a:cxn>
              <a:cxn ang="0">
                <a:pos x="34" y="21"/>
              </a:cxn>
              <a:cxn ang="0">
                <a:pos x="15" y="25"/>
              </a:cxn>
              <a:cxn ang="0">
                <a:pos x="5" y="21"/>
              </a:cxn>
            </a:cxnLst>
            <a:rect l="0" t="0" r="r" b="b"/>
            <a:pathLst>
              <a:path w="84" h="168">
                <a:moveTo>
                  <a:pt x="5" y="21"/>
                </a:moveTo>
                <a:lnTo>
                  <a:pt x="0" y="40"/>
                </a:lnTo>
                <a:lnTo>
                  <a:pt x="10" y="74"/>
                </a:lnTo>
                <a:lnTo>
                  <a:pt x="10" y="109"/>
                </a:lnTo>
                <a:lnTo>
                  <a:pt x="0" y="142"/>
                </a:lnTo>
                <a:lnTo>
                  <a:pt x="19" y="167"/>
                </a:lnTo>
                <a:lnTo>
                  <a:pt x="43" y="142"/>
                </a:lnTo>
                <a:lnTo>
                  <a:pt x="62" y="148"/>
                </a:lnTo>
                <a:lnTo>
                  <a:pt x="78" y="118"/>
                </a:lnTo>
                <a:lnTo>
                  <a:pt x="83" y="90"/>
                </a:lnTo>
                <a:lnTo>
                  <a:pt x="83" y="60"/>
                </a:lnTo>
                <a:lnTo>
                  <a:pt x="83" y="31"/>
                </a:lnTo>
                <a:lnTo>
                  <a:pt x="62" y="0"/>
                </a:lnTo>
                <a:lnTo>
                  <a:pt x="34" y="21"/>
                </a:lnTo>
                <a:lnTo>
                  <a:pt x="15" y="25"/>
                </a:lnTo>
                <a:lnTo>
                  <a:pt x="5" y="21"/>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96" name="Freeform 871"/>
          <p:cNvSpPr>
            <a:spLocks noChangeAspect="1"/>
          </p:cNvSpPr>
          <p:nvPr/>
        </p:nvSpPr>
        <p:spPr bwMode="auto">
          <a:xfrm>
            <a:off x="6402851" y="3944775"/>
            <a:ext cx="140345" cy="231206"/>
          </a:xfrm>
          <a:custGeom>
            <a:avLst/>
            <a:gdLst/>
            <a:ahLst/>
            <a:cxnLst>
              <a:cxn ang="0">
                <a:pos x="5" y="21"/>
              </a:cxn>
              <a:cxn ang="0">
                <a:pos x="0" y="40"/>
              </a:cxn>
              <a:cxn ang="0">
                <a:pos x="10" y="74"/>
              </a:cxn>
              <a:cxn ang="0">
                <a:pos x="10" y="109"/>
              </a:cxn>
              <a:cxn ang="0">
                <a:pos x="0" y="142"/>
              </a:cxn>
              <a:cxn ang="0">
                <a:pos x="19" y="167"/>
              </a:cxn>
              <a:cxn ang="0">
                <a:pos x="43" y="142"/>
              </a:cxn>
              <a:cxn ang="0">
                <a:pos x="62" y="148"/>
              </a:cxn>
              <a:cxn ang="0">
                <a:pos x="78" y="118"/>
              </a:cxn>
              <a:cxn ang="0">
                <a:pos x="83" y="90"/>
              </a:cxn>
              <a:cxn ang="0">
                <a:pos x="83" y="60"/>
              </a:cxn>
              <a:cxn ang="0">
                <a:pos x="83" y="31"/>
              </a:cxn>
              <a:cxn ang="0">
                <a:pos x="62" y="0"/>
              </a:cxn>
              <a:cxn ang="0">
                <a:pos x="34" y="21"/>
              </a:cxn>
              <a:cxn ang="0">
                <a:pos x="15" y="25"/>
              </a:cxn>
              <a:cxn ang="0">
                <a:pos x="5" y="21"/>
              </a:cxn>
            </a:cxnLst>
            <a:rect l="0" t="0" r="r" b="b"/>
            <a:pathLst>
              <a:path w="84" h="168">
                <a:moveTo>
                  <a:pt x="5" y="21"/>
                </a:moveTo>
                <a:lnTo>
                  <a:pt x="0" y="40"/>
                </a:lnTo>
                <a:lnTo>
                  <a:pt x="10" y="74"/>
                </a:lnTo>
                <a:lnTo>
                  <a:pt x="10" y="109"/>
                </a:lnTo>
                <a:lnTo>
                  <a:pt x="0" y="142"/>
                </a:lnTo>
                <a:lnTo>
                  <a:pt x="19" y="167"/>
                </a:lnTo>
                <a:lnTo>
                  <a:pt x="43" y="142"/>
                </a:lnTo>
                <a:lnTo>
                  <a:pt x="62" y="148"/>
                </a:lnTo>
                <a:lnTo>
                  <a:pt x="78" y="118"/>
                </a:lnTo>
                <a:lnTo>
                  <a:pt x="83" y="90"/>
                </a:lnTo>
                <a:lnTo>
                  <a:pt x="83" y="60"/>
                </a:lnTo>
                <a:lnTo>
                  <a:pt x="83" y="31"/>
                </a:lnTo>
                <a:lnTo>
                  <a:pt x="62" y="0"/>
                </a:lnTo>
                <a:lnTo>
                  <a:pt x="34" y="21"/>
                </a:lnTo>
                <a:lnTo>
                  <a:pt x="15" y="25"/>
                </a:lnTo>
                <a:lnTo>
                  <a:pt x="5" y="21"/>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97" name="Freeform 872"/>
          <p:cNvSpPr>
            <a:spLocks noChangeAspect="1"/>
          </p:cNvSpPr>
          <p:nvPr/>
        </p:nvSpPr>
        <p:spPr bwMode="auto">
          <a:xfrm>
            <a:off x="6732849" y="4253050"/>
            <a:ext cx="299655" cy="157641"/>
          </a:xfrm>
          <a:custGeom>
            <a:avLst/>
            <a:gdLst/>
            <a:ahLst/>
            <a:cxnLst>
              <a:cxn ang="0">
                <a:pos x="0" y="19"/>
              </a:cxn>
              <a:cxn ang="0">
                <a:pos x="14" y="49"/>
              </a:cxn>
              <a:cxn ang="0">
                <a:pos x="33" y="53"/>
              </a:cxn>
              <a:cxn ang="0">
                <a:pos x="71" y="72"/>
              </a:cxn>
              <a:cxn ang="0">
                <a:pos x="100" y="83"/>
              </a:cxn>
              <a:cxn ang="0">
                <a:pos x="114" y="107"/>
              </a:cxn>
              <a:cxn ang="0">
                <a:pos x="153" y="112"/>
              </a:cxn>
              <a:cxn ang="0">
                <a:pos x="162" y="87"/>
              </a:cxn>
              <a:cxn ang="0">
                <a:pos x="153" y="63"/>
              </a:cxn>
              <a:cxn ang="0">
                <a:pos x="162" y="29"/>
              </a:cxn>
              <a:cxn ang="0">
                <a:pos x="181" y="0"/>
              </a:cxn>
              <a:cxn ang="0">
                <a:pos x="143" y="14"/>
              </a:cxn>
              <a:cxn ang="0">
                <a:pos x="105" y="19"/>
              </a:cxn>
              <a:cxn ang="0">
                <a:pos x="71" y="19"/>
              </a:cxn>
              <a:cxn ang="0">
                <a:pos x="47" y="4"/>
              </a:cxn>
              <a:cxn ang="0">
                <a:pos x="19" y="4"/>
              </a:cxn>
              <a:cxn ang="0">
                <a:pos x="0" y="19"/>
              </a:cxn>
            </a:cxnLst>
            <a:rect l="0" t="0" r="r" b="b"/>
            <a:pathLst>
              <a:path w="182" h="113">
                <a:moveTo>
                  <a:pt x="0" y="19"/>
                </a:moveTo>
                <a:lnTo>
                  <a:pt x="14" y="49"/>
                </a:lnTo>
                <a:lnTo>
                  <a:pt x="33" y="53"/>
                </a:lnTo>
                <a:lnTo>
                  <a:pt x="71" y="72"/>
                </a:lnTo>
                <a:lnTo>
                  <a:pt x="100" y="83"/>
                </a:lnTo>
                <a:lnTo>
                  <a:pt x="114" y="107"/>
                </a:lnTo>
                <a:lnTo>
                  <a:pt x="153" y="112"/>
                </a:lnTo>
                <a:lnTo>
                  <a:pt x="162" y="87"/>
                </a:lnTo>
                <a:lnTo>
                  <a:pt x="153" y="63"/>
                </a:lnTo>
                <a:lnTo>
                  <a:pt x="162" y="29"/>
                </a:lnTo>
                <a:lnTo>
                  <a:pt x="181" y="0"/>
                </a:lnTo>
                <a:lnTo>
                  <a:pt x="143" y="14"/>
                </a:lnTo>
                <a:lnTo>
                  <a:pt x="105" y="19"/>
                </a:lnTo>
                <a:lnTo>
                  <a:pt x="71" y="19"/>
                </a:lnTo>
                <a:lnTo>
                  <a:pt x="47" y="4"/>
                </a:lnTo>
                <a:lnTo>
                  <a:pt x="19" y="4"/>
                </a:lnTo>
                <a:lnTo>
                  <a:pt x="0" y="19"/>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298" name="Freeform 873"/>
          <p:cNvSpPr>
            <a:spLocks noChangeAspect="1"/>
          </p:cNvSpPr>
          <p:nvPr/>
        </p:nvSpPr>
        <p:spPr bwMode="auto">
          <a:xfrm>
            <a:off x="7555954" y="4232032"/>
            <a:ext cx="197241" cy="171653"/>
          </a:xfrm>
          <a:custGeom>
            <a:avLst/>
            <a:gdLst/>
            <a:ahLst/>
            <a:cxnLst>
              <a:cxn ang="0">
                <a:pos x="0" y="35"/>
              </a:cxn>
              <a:cxn ang="0">
                <a:pos x="29" y="53"/>
              </a:cxn>
              <a:cxn ang="0">
                <a:pos x="29" y="84"/>
              </a:cxn>
              <a:cxn ang="0">
                <a:pos x="38" y="102"/>
              </a:cxn>
              <a:cxn ang="0">
                <a:pos x="62" y="98"/>
              </a:cxn>
              <a:cxn ang="0">
                <a:pos x="77" y="122"/>
              </a:cxn>
              <a:cxn ang="0">
                <a:pos x="95" y="98"/>
              </a:cxn>
              <a:cxn ang="0">
                <a:pos x="119" y="117"/>
              </a:cxn>
              <a:cxn ang="0">
                <a:pos x="91" y="49"/>
              </a:cxn>
              <a:cxn ang="0">
                <a:pos x="114" y="53"/>
              </a:cxn>
              <a:cxn ang="0">
                <a:pos x="95" y="19"/>
              </a:cxn>
              <a:cxn ang="0">
                <a:pos x="66" y="10"/>
              </a:cxn>
              <a:cxn ang="0">
                <a:pos x="38" y="0"/>
              </a:cxn>
              <a:cxn ang="0">
                <a:pos x="10" y="10"/>
              </a:cxn>
              <a:cxn ang="0">
                <a:pos x="0" y="35"/>
              </a:cxn>
            </a:cxnLst>
            <a:rect l="0" t="0" r="r" b="b"/>
            <a:pathLst>
              <a:path w="120" h="123">
                <a:moveTo>
                  <a:pt x="0" y="35"/>
                </a:moveTo>
                <a:lnTo>
                  <a:pt x="29" y="53"/>
                </a:lnTo>
                <a:lnTo>
                  <a:pt x="29" y="84"/>
                </a:lnTo>
                <a:lnTo>
                  <a:pt x="38" y="102"/>
                </a:lnTo>
                <a:lnTo>
                  <a:pt x="62" y="98"/>
                </a:lnTo>
                <a:lnTo>
                  <a:pt x="77" y="122"/>
                </a:lnTo>
                <a:lnTo>
                  <a:pt x="95" y="98"/>
                </a:lnTo>
                <a:lnTo>
                  <a:pt x="119" y="117"/>
                </a:lnTo>
                <a:lnTo>
                  <a:pt x="91" y="49"/>
                </a:lnTo>
                <a:lnTo>
                  <a:pt x="114" y="53"/>
                </a:lnTo>
                <a:lnTo>
                  <a:pt x="95" y="19"/>
                </a:lnTo>
                <a:lnTo>
                  <a:pt x="66" y="10"/>
                </a:lnTo>
                <a:lnTo>
                  <a:pt x="38" y="0"/>
                </a:lnTo>
                <a:lnTo>
                  <a:pt x="10" y="10"/>
                </a:lnTo>
                <a:lnTo>
                  <a:pt x="0" y="35"/>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299" name="Freeform 874"/>
          <p:cNvSpPr>
            <a:spLocks noChangeAspect="1"/>
          </p:cNvSpPr>
          <p:nvPr/>
        </p:nvSpPr>
        <p:spPr bwMode="auto">
          <a:xfrm>
            <a:off x="7555954" y="4232032"/>
            <a:ext cx="197241" cy="171653"/>
          </a:xfrm>
          <a:custGeom>
            <a:avLst/>
            <a:gdLst/>
            <a:ahLst/>
            <a:cxnLst>
              <a:cxn ang="0">
                <a:pos x="0" y="35"/>
              </a:cxn>
              <a:cxn ang="0">
                <a:pos x="29" y="53"/>
              </a:cxn>
              <a:cxn ang="0">
                <a:pos x="29" y="84"/>
              </a:cxn>
              <a:cxn ang="0">
                <a:pos x="38" y="102"/>
              </a:cxn>
              <a:cxn ang="0">
                <a:pos x="62" y="98"/>
              </a:cxn>
              <a:cxn ang="0">
                <a:pos x="77" y="122"/>
              </a:cxn>
              <a:cxn ang="0">
                <a:pos x="95" y="98"/>
              </a:cxn>
              <a:cxn ang="0">
                <a:pos x="119" y="117"/>
              </a:cxn>
              <a:cxn ang="0">
                <a:pos x="91" y="49"/>
              </a:cxn>
              <a:cxn ang="0">
                <a:pos x="114" y="53"/>
              </a:cxn>
              <a:cxn ang="0">
                <a:pos x="95" y="19"/>
              </a:cxn>
              <a:cxn ang="0">
                <a:pos x="66" y="10"/>
              </a:cxn>
              <a:cxn ang="0">
                <a:pos x="38" y="0"/>
              </a:cxn>
              <a:cxn ang="0">
                <a:pos x="10" y="10"/>
              </a:cxn>
              <a:cxn ang="0">
                <a:pos x="0" y="35"/>
              </a:cxn>
            </a:cxnLst>
            <a:rect l="0" t="0" r="r" b="b"/>
            <a:pathLst>
              <a:path w="120" h="123">
                <a:moveTo>
                  <a:pt x="0" y="35"/>
                </a:moveTo>
                <a:lnTo>
                  <a:pt x="29" y="53"/>
                </a:lnTo>
                <a:lnTo>
                  <a:pt x="29" y="84"/>
                </a:lnTo>
                <a:lnTo>
                  <a:pt x="38" y="102"/>
                </a:lnTo>
                <a:lnTo>
                  <a:pt x="62" y="98"/>
                </a:lnTo>
                <a:lnTo>
                  <a:pt x="77" y="122"/>
                </a:lnTo>
                <a:lnTo>
                  <a:pt x="95" y="98"/>
                </a:lnTo>
                <a:lnTo>
                  <a:pt x="119" y="117"/>
                </a:lnTo>
                <a:lnTo>
                  <a:pt x="91" y="49"/>
                </a:lnTo>
                <a:lnTo>
                  <a:pt x="114" y="53"/>
                </a:lnTo>
                <a:lnTo>
                  <a:pt x="95" y="19"/>
                </a:lnTo>
                <a:lnTo>
                  <a:pt x="66" y="10"/>
                </a:lnTo>
                <a:lnTo>
                  <a:pt x="38" y="0"/>
                </a:lnTo>
                <a:lnTo>
                  <a:pt x="10" y="10"/>
                </a:lnTo>
                <a:lnTo>
                  <a:pt x="0" y="35"/>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00" name="Freeform 875"/>
          <p:cNvSpPr>
            <a:spLocks noChangeAspect="1"/>
          </p:cNvSpPr>
          <p:nvPr/>
        </p:nvSpPr>
        <p:spPr bwMode="auto">
          <a:xfrm>
            <a:off x="7806297" y="4473746"/>
            <a:ext cx="261724" cy="49044"/>
          </a:xfrm>
          <a:custGeom>
            <a:avLst/>
            <a:gdLst/>
            <a:ahLst/>
            <a:cxnLst>
              <a:cxn ang="0">
                <a:pos x="0" y="30"/>
              </a:cxn>
              <a:cxn ang="0">
                <a:pos x="29" y="24"/>
              </a:cxn>
              <a:cxn ang="0">
                <a:pos x="58" y="24"/>
              </a:cxn>
              <a:cxn ang="0">
                <a:pos x="80" y="34"/>
              </a:cxn>
              <a:cxn ang="0">
                <a:pos x="157" y="19"/>
              </a:cxn>
              <a:cxn ang="0">
                <a:pos x="157" y="0"/>
              </a:cxn>
              <a:cxn ang="0">
                <a:pos x="129" y="14"/>
              </a:cxn>
              <a:cxn ang="0">
                <a:pos x="129" y="0"/>
              </a:cxn>
              <a:cxn ang="0">
                <a:pos x="96" y="5"/>
              </a:cxn>
              <a:cxn ang="0">
                <a:pos x="72" y="0"/>
              </a:cxn>
              <a:cxn ang="0">
                <a:pos x="43" y="10"/>
              </a:cxn>
              <a:cxn ang="0">
                <a:pos x="34" y="0"/>
              </a:cxn>
              <a:cxn ang="0">
                <a:pos x="0" y="0"/>
              </a:cxn>
              <a:cxn ang="0">
                <a:pos x="0" y="30"/>
              </a:cxn>
            </a:cxnLst>
            <a:rect l="0" t="0" r="r" b="b"/>
            <a:pathLst>
              <a:path w="158" h="35">
                <a:moveTo>
                  <a:pt x="0" y="30"/>
                </a:moveTo>
                <a:lnTo>
                  <a:pt x="29" y="24"/>
                </a:lnTo>
                <a:lnTo>
                  <a:pt x="58" y="24"/>
                </a:lnTo>
                <a:lnTo>
                  <a:pt x="80" y="34"/>
                </a:lnTo>
                <a:lnTo>
                  <a:pt x="157" y="19"/>
                </a:lnTo>
                <a:lnTo>
                  <a:pt x="157" y="0"/>
                </a:lnTo>
                <a:lnTo>
                  <a:pt x="129" y="14"/>
                </a:lnTo>
                <a:lnTo>
                  <a:pt x="129" y="0"/>
                </a:lnTo>
                <a:lnTo>
                  <a:pt x="96" y="5"/>
                </a:lnTo>
                <a:lnTo>
                  <a:pt x="72" y="0"/>
                </a:lnTo>
                <a:lnTo>
                  <a:pt x="43" y="10"/>
                </a:lnTo>
                <a:lnTo>
                  <a:pt x="34" y="0"/>
                </a:lnTo>
                <a:lnTo>
                  <a:pt x="0" y="0"/>
                </a:lnTo>
                <a:lnTo>
                  <a:pt x="0" y="30"/>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01" name="Freeform 876"/>
          <p:cNvSpPr>
            <a:spLocks noChangeAspect="1"/>
          </p:cNvSpPr>
          <p:nvPr/>
        </p:nvSpPr>
        <p:spPr bwMode="auto">
          <a:xfrm>
            <a:off x="7806297" y="4473746"/>
            <a:ext cx="261724" cy="49044"/>
          </a:xfrm>
          <a:custGeom>
            <a:avLst/>
            <a:gdLst/>
            <a:ahLst/>
            <a:cxnLst>
              <a:cxn ang="0">
                <a:pos x="0" y="30"/>
              </a:cxn>
              <a:cxn ang="0">
                <a:pos x="29" y="24"/>
              </a:cxn>
              <a:cxn ang="0">
                <a:pos x="58" y="24"/>
              </a:cxn>
              <a:cxn ang="0">
                <a:pos x="80" y="34"/>
              </a:cxn>
              <a:cxn ang="0">
                <a:pos x="157" y="19"/>
              </a:cxn>
              <a:cxn ang="0">
                <a:pos x="157" y="0"/>
              </a:cxn>
              <a:cxn ang="0">
                <a:pos x="129" y="14"/>
              </a:cxn>
              <a:cxn ang="0">
                <a:pos x="129" y="0"/>
              </a:cxn>
              <a:cxn ang="0">
                <a:pos x="96" y="5"/>
              </a:cxn>
              <a:cxn ang="0">
                <a:pos x="72" y="0"/>
              </a:cxn>
              <a:cxn ang="0">
                <a:pos x="43" y="10"/>
              </a:cxn>
              <a:cxn ang="0">
                <a:pos x="34" y="0"/>
              </a:cxn>
              <a:cxn ang="0">
                <a:pos x="0" y="0"/>
              </a:cxn>
              <a:cxn ang="0">
                <a:pos x="0" y="30"/>
              </a:cxn>
            </a:cxnLst>
            <a:rect l="0" t="0" r="r" b="b"/>
            <a:pathLst>
              <a:path w="158" h="35">
                <a:moveTo>
                  <a:pt x="0" y="30"/>
                </a:moveTo>
                <a:lnTo>
                  <a:pt x="29" y="24"/>
                </a:lnTo>
                <a:lnTo>
                  <a:pt x="58" y="24"/>
                </a:lnTo>
                <a:lnTo>
                  <a:pt x="80" y="34"/>
                </a:lnTo>
                <a:lnTo>
                  <a:pt x="157" y="19"/>
                </a:lnTo>
                <a:lnTo>
                  <a:pt x="157" y="0"/>
                </a:lnTo>
                <a:lnTo>
                  <a:pt x="129" y="14"/>
                </a:lnTo>
                <a:lnTo>
                  <a:pt x="129" y="0"/>
                </a:lnTo>
                <a:lnTo>
                  <a:pt x="96" y="5"/>
                </a:lnTo>
                <a:lnTo>
                  <a:pt x="72" y="0"/>
                </a:lnTo>
                <a:lnTo>
                  <a:pt x="43" y="10"/>
                </a:lnTo>
                <a:lnTo>
                  <a:pt x="34" y="0"/>
                </a:lnTo>
                <a:lnTo>
                  <a:pt x="0" y="0"/>
                </a:lnTo>
                <a:lnTo>
                  <a:pt x="0" y="3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02" name="Freeform 877"/>
          <p:cNvSpPr>
            <a:spLocks noChangeAspect="1"/>
          </p:cNvSpPr>
          <p:nvPr/>
        </p:nvSpPr>
        <p:spPr bwMode="auto">
          <a:xfrm>
            <a:off x="5883194" y="4011335"/>
            <a:ext cx="102414" cy="59553"/>
          </a:xfrm>
          <a:custGeom>
            <a:avLst/>
            <a:gdLst/>
            <a:ahLst/>
            <a:cxnLst>
              <a:cxn ang="0">
                <a:pos x="0" y="16"/>
              </a:cxn>
              <a:cxn ang="0">
                <a:pos x="23" y="24"/>
              </a:cxn>
              <a:cxn ang="0">
                <a:pos x="43" y="44"/>
              </a:cxn>
              <a:cxn ang="0">
                <a:pos x="62" y="20"/>
              </a:cxn>
              <a:cxn ang="0">
                <a:pos x="38" y="0"/>
              </a:cxn>
              <a:cxn ang="0">
                <a:pos x="0" y="16"/>
              </a:cxn>
            </a:cxnLst>
            <a:rect l="0" t="0" r="r" b="b"/>
            <a:pathLst>
              <a:path w="63" h="45">
                <a:moveTo>
                  <a:pt x="0" y="16"/>
                </a:moveTo>
                <a:lnTo>
                  <a:pt x="23" y="24"/>
                </a:lnTo>
                <a:lnTo>
                  <a:pt x="43" y="44"/>
                </a:lnTo>
                <a:lnTo>
                  <a:pt x="62" y="20"/>
                </a:lnTo>
                <a:lnTo>
                  <a:pt x="38" y="0"/>
                </a:lnTo>
                <a:lnTo>
                  <a:pt x="0" y="16"/>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03" name="Freeform 878"/>
          <p:cNvSpPr>
            <a:spLocks noChangeAspect="1"/>
          </p:cNvSpPr>
          <p:nvPr/>
        </p:nvSpPr>
        <p:spPr bwMode="auto">
          <a:xfrm>
            <a:off x="5883194" y="4011335"/>
            <a:ext cx="102414" cy="59553"/>
          </a:xfrm>
          <a:custGeom>
            <a:avLst/>
            <a:gdLst/>
            <a:ahLst/>
            <a:cxnLst>
              <a:cxn ang="0">
                <a:pos x="0" y="16"/>
              </a:cxn>
              <a:cxn ang="0">
                <a:pos x="23" y="24"/>
              </a:cxn>
              <a:cxn ang="0">
                <a:pos x="43" y="44"/>
              </a:cxn>
              <a:cxn ang="0">
                <a:pos x="62" y="20"/>
              </a:cxn>
              <a:cxn ang="0">
                <a:pos x="38" y="0"/>
              </a:cxn>
              <a:cxn ang="0">
                <a:pos x="0" y="16"/>
              </a:cxn>
            </a:cxnLst>
            <a:rect l="0" t="0" r="r" b="b"/>
            <a:pathLst>
              <a:path w="63" h="45">
                <a:moveTo>
                  <a:pt x="0" y="16"/>
                </a:moveTo>
                <a:lnTo>
                  <a:pt x="23" y="24"/>
                </a:lnTo>
                <a:lnTo>
                  <a:pt x="43" y="44"/>
                </a:lnTo>
                <a:lnTo>
                  <a:pt x="62" y="20"/>
                </a:lnTo>
                <a:lnTo>
                  <a:pt x="38" y="0"/>
                </a:lnTo>
                <a:lnTo>
                  <a:pt x="0" y="16"/>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04" name="Freeform 879"/>
          <p:cNvSpPr>
            <a:spLocks noChangeAspect="1"/>
          </p:cNvSpPr>
          <p:nvPr/>
        </p:nvSpPr>
        <p:spPr bwMode="auto">
          <a:xfrm>
            <a:off x="5306645" y="2399896"/>
            <a:ext cx="341379" cy="311778"/>
          </a:xfrm>
          <a:custGeom>
            <a:avLst/>
            <a:gdLst/>
            <a:ahLst/>
            <a:cxnLst>
              <a:cxn ang="0">
                <a:pos x="206" y="99"/>
              </a:cxn>
              <a:cxn ang="0">
                <a:pos x="206" y="94"/>
              </a:cxn>
              <a:cxn ang="0">
                <a:pos x="206" y="69"/>
              </a:cxn>
              <a:cxn ang="0">
                <a:pos x="192" y="66"/>
              </a:cxn>
              <a:cxn ang="0">
                <a:pos x="177" y="66"/>
              </a:cxn>
              <a:cxn ang="0">
                <a:pos x="163" y="74"/>
              </a:cxn>
              <a:cxn ang="0">
                <a:pos x="153" y="55"/>
              </a:cxn>
              <a:cxn ang="0">
                <a:pos x="149" y="41"/>
              </a:cxn>
              <a:cxn ang="0">
                <a:pos x="177" y="16"/>
              </a:cxn>
              <a:cxn ang="0">
                <a:pos x="149" y="0"/>
              </a:cxn>
              <a:cxn ang="0">
                <a:pos x="125" y="21"/>
              </a:cxn>
              <a:cxn ang="0">
                <a:pos x="139" y="41"/>
              </a:cxn>
              <a:cxn ang="0">
                <a:pos x="120" y="49"/>
              </a:cxn>
              <a:cxn ang="0">
                <a:pos x="72" y="36"/>
              </a:cxn>
              <a:cxn ang="0">
                <a:pos x="58" y="49"/>
              </a:cxn>
              <a:cxn ang="0">
                <a:pos x="72" y="69"/>
              </a:cxn>
              <a:cxn ang="0">
                <a:pos x="48" y="79"/>
              </a:cxn>
              <a:cxn ang="0">
                <a:pos x="58" y="109"/>
              </a:cxn>
              <a:cxn ang="0">
                <a:pos x="77" y="114"/>
              </a:cxn>
              <a:cxn ang="0">
                <a:pos x="48" y="138"/>
              </a:cxn>
              <a:cxn ang="0">
                <a:pos x="24" y="167"/>
              </a:cxn>
              <a:cxn ang="0">
                <a:pos x="0" y="162"/>
              </a:cxn>
              <a:cxn ang="0">
                <a:pos x="0" y="192"/>
              </a:cxn>
              <a:cxn ang="0">
                <a:pos x="15" y="217"/>
              </a:cxn>
              <a:cxn ang="0">
                <a:pos x="53" y="222"/>
              </a:cxn>
              <a:cxn ang="0">
                <a:pos x="86" y="222"/>
              </a:cxn>
              <a:cxn ang="0">
                <a:pos x="120" y="212"/>
              </a:cxn>
              <a:cxn ang="0">
                <a:pos x="158" y="217"/>
              </a:cxn>
              <a:cxn ang="0">
                <a:pos x="192" y="162"/>
              </a:cxn>
              <a:cxn ang="0">
                <a:pos x="197" y="134"/>
              </a:cxn>
              <a:cxn ang="0">
                <a:pos x="206" y="99"/>
              </a:cxn>
            </a:cxnLst>
            <a:rect l="0" t="0" r="r" b="b"/>
            <a:pathLst>
              <a:path w="207" h="223">
                <a:moveTo>
                  <a:pt x="206" y="99"/>
                </a:moveTo>
                <a:lnTo>
                  <a:pt x="206" y="94"/>
                </a:lnTo>
                <a:lnTo>
                  <a:pt x="206" y="69"/>
                </a:lnTo>
                <a:lnTo>
                  <a:pt x="192" y="66"/>
                </a:lnTo>
                <a:lnTo>
                  <a:pt x="177" y="66"/>
                </a:lnTo>
                <a:lnTo>
                  <a:pt x="163" y="74"/>
                </a:lnTo>
                <a:lnTo>
                  <a:pt x="153" y="55"/>
                </a:lnTo>
                <a:lnTo>
                  <a:pt x="149" y="41"/>
                </a:lnTo>
                <a:lnTo>
                  <a:pt x="177" y="16"/>
                </a:lnTo>
                <a:lnTo>
                  <a:pt x="149" y="0"/>
                </a:lnTo>
                <a:lnTo>
                  <a:pt x="125" y="21"/>
                </a:lnTo>
                <a:lnTo>
                  <a:pt x="139" y="41"/>
                </a:lnTo>
                <a:lnTo>
                  <a:pt x="120" y="49"/>
                </a:lnTo>
                <a:lnTo>
                  <a:pt x="72" y="36"/>
                </a:lnTo>
                <a:lnTo>
                  <a:pt x="58" y="49"/>
                </a:lnTo>
                <a:lnTo>
                  <a:pt x="72" y="69"/>
                </a:lnTo>
                <a:lnTo>
                  <a:pt x="48" y="79"/>
                </a:lnTo>
                <a:lnTo>
                  <a:pt x="58" y="109"/>
                </a:lnTo>
                <a:lnTo>
                  <a:pt x="77" y="114"/>
                </a:lnTo>
                <a:lnTo>
                  <a:pt x="48" y="138"/>
                </a:lnTo>
                <a:lnTo>
                  <a:pt x="24" y="167"/>
                </a:lnTo>
                <a:lnTo>
                  <a:pt x="0" y="162"/>
                </a:lnTo>
                <a:lnTo>
                  <a:pt x="0" y="192"/>
                </a:lnTo>
                <a:lnTo>
                  <a:pt x="15" y="217"/>
                </a:lnTo>
                <a:lnTo>
                  <a:pt x="53" y="222"/>
                </a:lnTo>
                <a:lnTo>
                  <a:pt x="86" y="222"/>
                </a:lnTo>
                <a:lnTo>
                  <a:pt x="120" y="212"/>
                </a:lnTo>
                <a:lnTo>
                  <a:pt x="158" y="217"/>
                </a:lnTo>
                <a:lnTo>
                  <a:pt x="192" y="162"/>
                </a:lnTo>
                <a:lnTo>
                  <a:pt x="197" y="134"/>
                </a:lnTo>
                <a:lnTo>
                  <a:pt x="206" y="99"/>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05" name="Freeform 880"/>
          <p:cNvSpPr>
            <a:spLocks noChangeAspect="1"/>
          </p:cNvSpPr>
          <p:nvPr/>
        </p:nvSpPr>
        <p:spPr bwMode="auto">
          <a:xfrm>
            <a:off x="5306645" y="2399896"/>
            <a:ext cx="341379" cy="311778"/>
          </a:xfrm>
          <a:custGeom>
            <a:avLst/>
            <a:gdLst/>
            <a:ahLst/>
            <a:cxnLst>
              <a:cxn ang="0">
                <a:pos x="206" y="99"/>
              </a:cxn>
              <a:cxn ang="0">
                <a:pos x="206" y="94"/>
              </a:cxn>
              <a:cxn ang="0">
                <a:pos x="206" y="69"/>
              </a:cxn>
              <a:cxn ang="0">
                <a:pos x="192" y="66"/>
              </a:cxn>
              <a:cxn ang="0">
                <a:pos x="177" y="66"/>
              </a:cxn>
              <a:cxn ang="0">
                <a:pos x="163" y="74"/>
              </a:cxn>
              <a:cxn ang="0">
                <a:pos x="153" y="55"/>
              </a:cxn>
              <a:cxn ang="0">
                <a:pos x="149" y="41"/>
              </a:cxn>
              <a:cxn ang="0">
                <a:pos x="177" y="16"/>
              </a:cxn>
              <a:cxn ang="0">
                <a:pos x="149" y="0"/>
              </a:cxn>
              <a:cxn ang="0">
                <a:pos x="125" y="21"/>
              </a:cxn>
              <a:cxn ang="0">
                <a:pos x="139" y="41"/>
              </a:cxn>
              <a:cxn ang="0">
                <a:pos x="120" y="49"/>
              </a:cxn>
              <a:cxn ang="0">
                <a:pos x="72" y="36"/>
              </a:cxn>
              <a:cxn ang="0">
                <a:pos x="58" y="49"/>
              </a:cxn>
              <a:cxn ang="0">
                <a:pos x="72" y="69"/>
              </a:cxn>
              <a:cxn ang="0">
                <a:pos x="48" y="79"/>
              </a:cxn>
              <a:cxn ang="0">
                <a:pos x="58" y="109"/>
              </a:cxn>
              <a:cxn ang="0">
                <a:pos x="77" y="114"/>
              </a:cxn>
              <a:cxn ang="0">
                <a:pos x="48" y="138"/>
              </a:cxn>
              <a:cxn ang="0">
                <a:pos x="24" y="167"/>
              </a:cxn>
              <a:cxn ang="0">
                <a:pos x="0" y="162"/>
              </a:cxn>
              <a:cxn ang="0">
                <a:pos x="0" y="192"/>
              </a:cxn>
              <a:cxn ang="0">
                <a:pos x="15" y="217"/>
              </a:cxn>
              <a:cxn ang="0">
                <a:pos x="53" y="222"/>
              </a:cxn>
              <a:cxn ang="0">
                <a:pos x="86" y="222"/>
              </a:cxn>
              <a:cxn ang="0">
                <a:pos x="120" y="212"/>
              </a:cxn>
              <a:cxn ang="0">
                <a:pos x="158" y="217"/>
              </a:cxn>
              <a:cxn ang="0">
                <a:pos x="192" y="162"/>
              </a:cxn>
              <a:cxn ang="0">
                <a:pos x="197" y="134"/>
              </a:cxn>
              <a:cxn ang="0">
                <a:pos x="206" y="99"/>
              </a:cxn>
            </a:cxnLst>
            <a:rect l="0" t="0" r="r" b="b"/>
            <a:pathLst>
              <a:path w="207" h="223">
                <a:moveTo>
                  <a:pt x="206" y="99"/>
                </a:moveTo>
                <a:lnTo>
                  <a:pt x="206" y="94"/>
                </a:lnTo>
                <a:lnTo>
                  <a:pt x="206" y="69"/>
                </a:lnTo>
                <a:lnTo>
                  <a:pt x="192" y="66"/>
                </a:lnTo>
                <a:lnTo>
                  <a:pt x="177" y="66"/>
                </a:lnTo>
                <a:lnTo>
                  <a:pt x="163" y="74"/>
                </a:lnTo>
                <a:lnTo>
                  <a:pt x="153" y="55"/>
                </a:lnTo>
                <a:lnTo>
                  <a:pt x="149" y="41"/>
                </a:lnTo>
                <a:lnTo>
                  <a:pt x="177" y="16"/>
                </a:lnTo>
                <a:lnTo>
                  <a:pt x="149" y="0"/>
                </a:lnTo>
                <a:lnTo>
                  <a:pt x="125" y="21"/>
                </a:lnTo>
                <a:lnTo>
                  <a:pt x="139" y="41"/>
                </a:lnTo>
                <a:lnTo>
                  <a:pt x="120" y="49"/>
                </a:lnTo>
                <a:lnTo>
                  <a:pt x="72" y="36"/>
                </a:lnTo>
                <a:lnTo>
                  <a:pt x="58" y="49"/>
                </a:lnTo>
                <a:lnTo>
                  <a:pt x="72" y="69"/>
                </a:lnTo>
                <a:lnTo>
                  <a:pt x="48" y="79"/>
                </a:lnTo>
                <a:lnTo>
                  <a:pt x="58" y="109"/>
                </a:lnTo>
                <a:lnTo>
                  <a:pt x="77" y="114"/>
                </a:lnTo>
                <a:lnTo>
                  <a:pt x="48" y="138"/>
                </a:lnTo>
                <a:lnTo>
                  <a:pt x="24" y="167"/>
                </a:lnTo>
                <a:lnTo>
                  <a:pt x="0" y="162"/>
                </a:lnTo>
                <a:lnTo>
                  <a:pt x="0" y="192"/>
                </a:lnTo>
                <a:lnTo>
                  <a:pt x="15" y="217"/>
                </a:lnTo>
                <a:lnTo>
                  <a:pt x="53" y="222"/>
                </a:lnTo>
                <a:lnTo>
                  <a:pt x="86" y="222"/>
                </a:lnTo>
                <a:lnTo>
                  <a:pt x="120" y="212"/>
                </a:lnTo>
                <a:lnTo>
                  <a:pt x="158" y="217"/>
                </a:lnTo>
                <a:lnTo>
                  <a:pt x="192" y="162"/>
                </a:lnTo>
                <a:lnTo>
                  <a:pt x="197" y="134"/>
                </a:lnTo>
                <a:lnTo>
                  <a:pt x="206" y="99"/>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06" name="Freeform 881"/>
          <p:cNvSpPr>
            <a:spLocks noChangeAspect="1"/>
          </p:cNvSpPr>
          <p:nvPr/>
        </p:nvSpPr>
        <p:spPr bwMode="auto">
          <a:xfrm>
            <a:off x="4832507" y="3597966"/>
            <a:ext cx="402069" cy="472922"/>
          </a:xfrm>
          <a:custGeom>
            <a:avLst/>
            <a:gdLst/>
            <a:ahLst/>
            <a:cxnLst>
              <a:cxn ang="0">
                <a:pos x="126" y="10"/>
              </a:cxn>
              <a:cxn ang="0">
                <a:pos x="150" y="0"/>
              </a:cxn>
              <a:cxn ang="0">
                <a:pos x="164" y="25"/>
              </a:cxn>
              <a:cxn ang="0">
                <a:pos x="183" y="30"/>
              </a:cxn>
              <a:cxn ang="0">
                <a:pos x="212" y="35"/>
              </a:cxn>
              <a:cxn ang="0">
                <a:pos x="240" y="44"/>
              </a:cxn>
              <a:cxn ang="0">
                <a:pos x="245" y="74"/>
              </a:cxn>
              <a:cxn ang="0">
                <a:pos x="202" y="108"/>
              </a:cxn>
              <a:cxn ang="0">
                <a:pos x="183" y="162"/>
              </a:cxn>
              <a:cxn ang="0">
                <a:pos x="169" y="176"/>
              </a:cxn>
              <a:cxn ang="0">
                <a:pos x="150" y="182"/>
              </a:cxn>
              <a:cxn ang="0">
                <a:pos x="150" y="206"/>
              </a:cxn>
              <a:cxn ang="0">
                <a:pos x="145" y="231"/>
              </a:cxn>
              <a:cxn ang="0">
                <a:pos x="130" y="251"/>
              </a:cxn>
              <a:cxn ang="0">
                <a:pos x="135" y="281"/>
              </a:cxn>
              <a:cxn ang="0">
                <a:pos x="126" y="294"/>
              </a:cxn>
              <a:cxn ang="0">
                <a:pos x="101" y="310"/>
              </a:cxn>
              <a:cxn ang="0">
                <a:pos x="97" y="339"/>
              </a:cxn>
              <a:cxn ang="0">
                <a:pos x="86" y="335"/>
              </a:cxn>
              <a:cxn ang="0">
                <a:pos x="59" y="335"/>
              </a:cxn>
              <a:cxn ang="0">
                <a:pos x="34" y="319"/>
              </a:cxn>
              <a:cxn ang="0">
                <a:pos x="0" y="314"/>
              </a:cxn>
              <a:cxn ang="0">
                <a:pos x="19" y="291"/>
              </a:cxn>
              <a:cxn ang="0">
                <a:pos x="29" y="261"/>
              </a:cxn>
              <a:cxn ang="0">
                <a:pos x="48" y="226"/>
              </a:cxn>
              <a:cxn ang="0">
                <a:pos x="25" y="222"/>
              </a:cxn>
              <a:cxn ang="0">
                <a:pos x="19" y="192"/>
              </a:cxn>
              <a:cxn ang="0">
                <a:pos x="34" y="162"/>
              </a:cxn>
              <a:cxn ang="0">
                <a:pos x="62" y="148"/>
              </a:cxn>
              <a:cxn ang="0">
                <a:pos x="78" y="108"/>
              </a:cxn>
              <a:cxn ang="0">
                <a:pos x="97" y="79"/>
              </a:cxn>
              <a:cxn ang="0">
                <a:pos x="111" y="54"/>
              </a:cxn>
              <a:cxn ang="0">
                <a:pos x="120" y="10"/>
              </a:cxn>
              <a:cxn ang="0">
                <a:pos x="126" y="10"/>
              </a:cxn>
            </a:cxnLst>
            <a:rect l="0" t="0" r="r" b="b"/>
            <a:pathLst>
              <a:path w="246" h="340">
                <a:moveTo>
                  <a:pt x="126" y="10"/>
                </a:moveTo>
                <a:lnTo>
                  <a:pt x="150" y="0"/>
                </a:lnTo>
                <a:lnTo>
                  <a:pt x="164" y="25"/>
                </a:lnTo>
                <a:lnTo>
                  <a:pt x="183" y="30"/>
                </a:lnTo>
                <a:lnTo>
                  <a:pt x="212" y="35"/>
                </a:lnTo>
                <a:lnTo>
                  <a:pt x="240" y="44"/>
                </a:lnTo>
                <a:lnTo>
                  <a:pt x="245" y="74"/>
                </a:lnTo>
                <a:lnTo>
                  <a:pt x="202" y="108"/>
                </a:lnTo>
                <a:lnTo>
                  <a:pt x="183" y="162"/>
                </a:lnTo>
                <a:lnTo>
                  <a:pt x="169" y="176"/>
                </a:lnTo>
                <a:lnTo>
                  <a:pt x="150" y="182"/>
                </a:lnTo>
                <a:lnTo>
                  <a:pt x="150" y="206"/>
                </a:lnTo>
                <a:lnTo>
                  <a:pt x="145" y="231"/>
                </a:lnTo>
                <a:lnTo>
                  <a:pt x="130" y="251"/>
                </a:lnTo>
                <a:lnTo>
                  <a:pt x="135" y="281"/>
                </a:lnTo>
                <a:lnTo>
                  <a:pt x="126" y="294"/>
                </a:lnTo>
                <a:lnTo>
                  <a:pt x="101" y="310"/>
                </a:lnTo>
                <a:lnTo>
                  <a:pt x="97" y="339"/>
                </a:lnTo>
                <a:lnTo>
                  <a:pt x="86" y="335"/>
                </a:lnTo>
                <a:lnTo>
                  <a:pt x="59" y="335"/>
                </a:lnTo>
                <a:lnTo>
                  <a:pt x="34" y="319"/>
                </a:lnTo>
                <a:lnTo>
                  <a:pt x="0" y="314"/>
                </a:lnTo>
                <a:lnTo>
                  <a:pt x="19" y="291"/>
                </a:lnTo>
                <a:lnTo>
                  <a:pt x="29" y="261"/>
                </a:lnTo>
                <a:lnTo>
                  <a:pt x="48" y="226"/>
                </a:lnTo>
                <a:lnTo>
                  <a:pt x="25" y="222"/>
                </a:lnTo>
                <a:lnTo>
                  <a:pt x="19" y="192"/>
                </a:lnTo>
                <a:lnTo>
                  <a:pt x="34" y="162"/>
                </a:lnTo>
                <a:lnTo>
                  <a:pt x="62" y="148"/>
                </a:lnTo>
                <a:lnTo>
                  <a:pt x="78" y="108"/>
                </a:lnTo>
                <a:lnTo>
                  <a:pt x="97" y="79"/>
                </a:lnTo>
                <a:lnTo>
                  <a:pt x="111" y="54"/>
                </a:lnTo>
                <a:lnTo>
                  <a:pt x="120" y="10"/>
                </a:lnTo>
                <a:lnTo>
                  <a:pt x="126" y="10"/>
                </a:lnTo>
              </a:path>
            </a:pathLst>
          </a:custGeom>
          <a:solidFill>
            <a:srgbClr val="DEEDBF"/>
          </a:solidFill>
          <a:ln w="6350" cap="rnd" cmpd="sng">
            <a:solidFill>
              <a:schemeClr val="bg1"/>
            </a:solidFill>
            <a:prstDash val="solid"/>
            <a:round/>
            <a:headEnd/>
            <a:tailEnd/>
          </a:ln>
          <a:effectLst/>
        </p:spPr>
        <p:txBody>
          <a:bodyPr/>
          <a:lstStyle/>
          <a:p>
            <a:pPr>
              <a:defRPr/>
            </a:pPr>
            <a:endParaRPr lang="en-GB" sz="1200" dirty="0"/>
          </a:p>
        </p:txBody>
      </p:sp>
      <p:sp>
        <p:nvSpPr>
          <p:cNvPr id="307" name="Freeform 882"/>
          <p:cNvSpPr>
            <a:spLocks noChangeAspect="1"/>
          </p:cNvSpPr>
          <p:nvPr/>
        </p:nvSpPr>
        <p:spPr bwMode="auto">
          <a:xfrm>
            <a:off x="4832507" y="3597966"/>
            <a:ext cx="402069" cy="472922"/>
          </a:xfrm>
          <a:custGeom>
            <a:avLst/>
            <a:gdLst/>
            <a:ahLst/>
            <a:cxnLst>
              <a:cxn ang="0">
                <a:pos x="126" y="10"/>
              </a:cxn>
              <a:cxn ang="0">
                <a:pos x="150" y="0"/>
              </a:cxn>
              <a:cxn ang="0">
                <a:pos x="164" y="25"/>
              </a:cxn>
              <a:cxn ang="0">
                <a:pos x="183" y="30"/>
              </a:cxn>
              <a:cxn ang="0">
                <a:pos x="212" y="35"/>
              </a:cxn>
              <a:cxn ang="0">
                <a:pos x="240" y="44"/>
              </a:cxn>
              <a:cxn ang="0">
                <a:pos x="245" y="74"/>
              </a:cxn>
              <a:cxn ang="0">
                <a:pos x="202" y="108"/>
              </a:cxn>
              <a:cxn ang="0">
                <a:pos x="183" y="162"/>
              </a:cxn>
              <a:cxn ang="0">
                <a:pos x="169" y="176"/>
              </a:cxn>
              <a:cxn ang="0">
                <a:pos x="150" y="182"/>
              </a:cxn>
              <a:cxn ang="0">
                <a:pos x="150" y="206"/>
              </a:cxn>
              <a:cxn ang="0">
                <a:pos x="145" y="231"/>
              </a:cxn>
              <a:cxn ang="0">
                <a:pos x="130" y="251"/>
              </a:cxn>
              <a:cxn ang="0">
                <a:pos x="135" y="281"/>
              </a:cxn>
              <a:cxn ang="0">
                <a:pos x="126" y="294"/>
              </a:cxn>
              <a:cxn ang="0">
                <a:pos x="101" y="310"/>
              </a:cxn>
              <a:cxn ang="0">
                <a:pos x="97" y="339"/>
              </a:cxn>
              <a:cxn ang="0">
                <a:pos x="86" y="335"/>
              </a:cxn>
              <a:cxn ang="0">
                <a:pos x="59" y="335"/>
              </a:cxn>
              <a:cxn ang="0">
                <a:pos x="34" y="319"/>
              </a:cxn>
              <a:cxn ang="0">
                <a:pos x="0" y="314"/>
              </a:cxn>
              <a:cxn ang="0">
                <a:pos x="19" y="291"/>
              </a:cxn>
              <a:cxn ang="0">
                <a:pos x="29" y="261"/>
              </a:cxn>
              <a:cxn ang="0">
                <a:pos x="48" y="226"/>
              </a:cxn>
              <a:cxn ang="0">
                <a:pos x="25" y="222"/>
              </a:cxn>
              <a:cxn ang="0">
                <a:pos x="19" y="192"/>
              </a:cxn>
              <a:cxn ang="0">
                <a:pos x="34" y="162"/>
              </a:cxn>
              <a:cxn ang="0">
                <a:pos x="62" y="148"/>
              </a:cxn>
              <a:cxn ang="0">
                <a:pos x="78" y="108"/>
              </a:cxn>
              <a:cxn ang="0">
                <a:pos x="97" y="79"/>
              </a:cxn>
              <a:cxn ang="0">
                <a:pos x="111" y="54"/>
              </a:cxn>
              <a:cxn ang="0">
                <a:pos x="120" y="10"/>
              </a:cxn>
              <a:cxn ang="0">
                <a:pos x="126" y="10"/>
              </a:cxn>
            </a:cxnLst>
            <a:rect l="0" t="0" r="r" b="b"/>
            <a:pathLst>
              <a:path w="246" h="340">
                <a:moveTo>
                  <a:pt x="126" y="10"/>
                </a:moveTo>
                <a:lnTo>
                  <a:pt x="150" y="0"/>
                </a:lnTo>
                <a:lnTo>
                  <a:pt x="164" y="25"/>
                </a:lnTo>
                <a:lnTo>
                  <a:pt x="183" y="30"/>
                </a:lnTo>
                <a:lnTo>
                  <a:pt x="212" y="35"/>
                </a:lnTo>
                <a:lnTo>
                  <a:pt x="240" y="44"/>
                </a:lnTo>
                <a:lnTo>
                  <a:pt x="245" y="74"/>
                </a:lnTo>
                <a:lnTo>
                  <a:pt x="202" y="108"/>
                </a:lnTo>
                <a:lnTo>
                  <a:pt x="183" y="162"/>
                </a:lnTo>
                <a:lnTo>
                  <a:pt x="169" y="176"/>
                </a:lnTo>
                <a:lnTo>
                  <a:pt x="150" y="182"/>
                </a:lnTo>
                <a:lnTo>
                  <a:pt x="150" y="206"/>
                </a:lnTo>
                <a:lnTo>
                  <a:pt x="145" y="231"/>
                </a:lnTo>
                <a:lnTo>
                  <a:pt x="130" y="251"/>
                </a:lnTo>
                <a:lnTo>
                  <a:pt x="135" y="281"/>
                </a:lnTo>
                <a:lnTo>
                  <a:pt x="126" y="294"/>
                </a:lnTo>
                <a:lnTo>
                  <a:pt x="101" y="310"/>
                </a:lnTo>
                <a:lnTo>
                  <a:pt x="97" y="339"/>
                </a:lnTo>
                <a:lnTo>
                  <a:pt x="86" y="335"/>
                </a:lnTo>
                <a:lnTo>
                  <a:pt x="59" y="335"/>
                </a:lnTo>
                <a:lnTo>
                  <a:pt x="34" y="319"/>
                </a:lnTo>
                <a:lnTo>
                  <a:pt x="0" y="314"/>
                </a:lnTo>
                <a:lnTo>
                  <a:pt x="19" y="291"/>
                </a:lnTo>
                <a:lnTo>
                  <a:pt x="29" y="261"/>
                </a:lnTo>
                <a:lnTo>
                  <a:pt x="48" y="226"/>
                </a:lnTo>
                <a:lnTo>
                  <a:pt x="25" y="222"/>
                </a:lnTo>
                <a:lnTo>
                  <a:pt x="19" y="192"/>
                </a:lnTo>
                <a:lnTo>
                  <a:pt x="34" y="162"/>
                </a:lnTo>
                <a:lnTo>
                  <a:pt x="62" y="148"/>
                </a:lnTo>
                <a:lnTo>
                  <a:pt x="78" y="108"/>
                </a:lnTo>
                <a:lnTo>
                  <a:pt x="97" y="79"/>
                </a:lnTo>
                <a:lnTo>
                  <a:pt x="111" y="54"/>
                </a:lnTo>
                <a:lnTo>
                  <a:pt x="120" y="10"/>
                </a:lnTo>
                <a:lnTo>
                  <a:pt x="126" y="10"/>
                </a:lnTo>
              </a:path>
            </a:pathLst>
          </a:custGeom>
          <a:solidFill>
            <a:schemeClr val="accent3"/>
          </a:solidFill>
          <a:ln w="6350" cap="rnd" cmpd="sng">
            <a:solidFill>
              <a:schemeClr val="bg1"/>
            </a:solidFill>
            <a:prstDash val="solid"/>
            <a:round/>
            <a:headEnd type="none" w="sm" len="sm"/>
            <a:tailEnd type="none" w="sm" len="sm"/>
          </a:ln>
          <a:effectLst/>
        </p:spPr>
        <p:txBody>
          <a:bodyPr/>
          <a:lstStyle/>
          <a:p>
            <a:pPr>
              <a:defRPr/>
            </a:pPr>
            <a:endParaRPr lang="en-GB" sz="1200" dirty="0"/>
          </a:p>
        </p:txBody>
      </p:sp>
      <p:sp>
        <p:nvSpPr>
          <p:cNvPr id="308" name="Freeform 883"/>
          <p:cNvSpPr>
            <a:spLocks noChangeAspect="1"/>
          </p:cNvSpPr>
          <p:nvPr/>
        </p:nvSpPr>
        <p:spPr bwMode="auto">
          <a:xfrm>
            <a:off x="6144918" y="2907850"/>
            <a:ext cx="227586" cy="203181"/>
          </a:xfrm>
          <a:custGeom>
            <a:avLst/>
            <a:gdLst/>
            <a:ahLst/>
            <a:cxnLst>
              <a:cxn ang="0">
                <a:pos x="100" y="15"/>
              </a:cxn>
              <a:cxn ang="0">
                <a:pos x="110" y="25"/>
              </a:cxn>
              <a:cxn ang="0">
                <a:pos x="119" y="28"/>
              </a:cxn>
              <a:cxn ang="0">
                <a:pos x="119" y="53"/>
              </a:cxn>
              <a:cxn ang="0">
                <a:pos x="132" y="64"/>
              </a:cxn>
              <a:cxn ang="0">
                <a:pos x="138" y="83"/>
              </a:cxn>
              <a:cxn ang="0">
                <a:pos x="128" y="103"/>
              </a:cxn>
              <a:cxn ang="0">
                <a:pos x="124" y="103"/>
              </a:cxn>
              <a:cxn ang="0">
                <a:pos x="110" y="117"/>
              </a:cxn>
              <a:cxn ang="0">
                <a:pos x="110" y="142"/>
              </a:cxn>
              <a:cxn ang="0">
                <a:pos x="95" y="137"/>
              </a:cxn>
              <a:cxn ang="0">
                <a:pos x="81" y="122"/>
              </a:cxn>
              <a:cxn ang="0">
                <a:pos x="85" y="117"/>
              </a:cxn>
              <a:cxn ang="0">
                <a:pos x="81" y="97"/>
              </a:cxn>
              <a:cxn ang="0">
                <a:pos x="66" y="108"/>
              </a:cxn>
              <a:cxn ang="0">
                <a:pos x="52" y="103"/>
              </a:cxn>
              <a:cxn ang="0">
                <a:pos x="47" y="78"/>
              </a:cxn>
              <a:cxn ang="0">
                <a:pos x="28" y="64"/>
              </a:cxn>
              <a:cxn ang="0">
                <a:pos x="20" y="44"/>
              </a:cxn>
              <a:cxn ang="0">
                <a:pos x="0" y="39"/>
              </a:cxn>
              <a:cxn ang="0">
                <a:pos x="5" y="20"/>
              </a:cxn>
              <a:cxn ang="0">
                <a:pos x="5" y="15"/>
              </a:cxn>
              <a:cxn ang="0">
                <a:pos x="39" y="0"/>
              </a:cxn>
              <a:cxn ang="0">
                <a:pos x="47" y="15"/>
              </a:cxn>
              <a:cxn ang="0">
                <a:pos x="85" y="4"/>
              </a:cxn>
              <a:cxn ang="0">
                <a:pos x="100" y="15"/>
              </a:cxn>
            </a:cxnLst>
            <a:rect l="0" t="0" r="r" b="b"/>
            <a:pathLst>
              <a:path w="139" h="143">
                <a:moveTo>
                  <a:pt x="100" y="15"/>
                </a:moveTo>
                <a:lnTo>
                  <a:pt x="110" y="25"/>
                </a:lnTo>
                <a:lnTo>
                  <a:pt x="119" y="28"/>
                </a:lnTo>
                <a:lnTo>
                  <a:pt x="119" y="53"/>
                </a:lnTo>
                <a:lnTo>
                  <a:pt x="132" y="64"/>
                </a:lnTo>
                <a:lnTo>
                  <a:pt x="138" y="83"/>
                </a:lnTo>
                <a:lnTo>
                  <a:pt x="128" y="103"/>
                </a:lnTo>
                <a:lnTo>
                  <a:pt x="124" y="103"/>
                </a:lnTo>
                <a:lnTo>
                  <a:pt x="110" y="117"/>
                </a:lnTo>
                <a:lnTo>
                  <a:pt x="110" y="142"/>
                </a:lnTo>
                <a:lnTo>
                  <a:pt x="95" y="137"/>
                </a:lnTo>
                <a:lnTo>
                  <a:pt x="81" y="122"/>
                </a:lnTo>
                <a:lnTo>
                  <a:pt x="85" y="117"/>
                </a:lnTo>
                <a:lnTo>
                  <a:pt x="81" y="97"/>
                </a:lnTo>
                <a:lnTo>
                  <a:pt x="66" y="108"/>
                </a:lnTo>
                <a:lnTo>
                  <a:pt x="52" y="103"/>
                </a:lnTo>
                <a:lnTo>
                  <a:pt x="47" y="78"/>
                </a:lnTo>
                <a:lnTo>
                  <a:pt x="28" y="64"/>
                </a:lnTo>
                <a:lnTo>
                  <a:pt x="20" y="44"/>
                </a:lnTo>
                <a:lnTo>
                  <a:pt x="0" y="39"/>
                </a:lnTo>
                <a:lnTo>
                  <a:pt x="5" y="20"/>
                </a:lnTo>
                <a:lnTo>
                  <a:pt x="5" y="15"/>
                </a:lnTo>
                <a:lnTo>
                  <a:pt x="39" y="0"/>
                </a:lnTo>
                <a:lnTo>
                  <a:pt x="47" y="15"/>
                </a:lnTo>
                <a:lnTo>
                  <a:pt x="85" y="4"/>
                </a:lnTo>
                <a:lnTo>
                  <a:pt x="100" y="15"/>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09" name="Freeform 884"/>
          <p:cNvSpPr>
            <a:spLocks noChangeAspect="1"/>
          </p:cNvSpPr>
          <p:nvPr/>
        </p:nvSpPr>
        <p:spPr bwMode="auto">
          <a:xfrm>
            <a:off x="6144918" y="2907850"/>
            <a:ext cx="227586" cy="203181"/>
          </a:xfrm>
          <a:custGeom>
            <a:avLst/>
            <a:gdLst/>
            <a:ahLst/>
            <a:cxnLst>
              <a:cxn ang="0">
                <a:pos x="100" y="15"/>
              </a:cxn>
              <a:cxn ang="0">
                <a:pos x="110" y="25"/>
              </a:cxn>
              <a:cxn ang="0">
                <a:pos x="119" y="28"/>
              </a:cxn>
              <a:cxn ang="0">
                <a:pos x="119" y="53"/>
              </a:cxn>
              <a:cxn ang="0">
                <a:pos x="132" y="64"/>
              </a:cxn>
              <a:cxn ang="0">
                <a:pos x="138" y="83"/>
              </a:cxn>
              <a:cxn ang="0">
                <a:pos x="128" y="103"/>
              </a:cxn>
              <a:cxn ang="0">
                <a:pos x="124" y="103"/>
              </a:cxn>
              <a:cxn ang="0">
                <a:pos x="110" y="117"/>
              </a:cxn>
              <a:cxn ang="0">
                <a:pos x="110" y="142"/>
              </a:cxn>
              <a:cxn ang="0">
                <a:pos x="95" y="137"/>
              </a:cxn>
              <a:cxn ang="0">
                <a:pos x="81" y="122"/>
              </a:cxn>
              <a:cxn ang="0">
                <a:pos x="85" y="117"/>
              </a:cxn>
              <a:cxn ang="0">
                <a:pos x="81" y="97"/>
              </a:cxn>
              <a:cxn ang="0">
                <a:pos x="66" y="108"/>
              </a:cxn>
              <a:cxn ang="0">
                <a:pos x="52" y="103"/>
              </a:cxn>
              <a:cxn ang="0">
                <a:pos x="47" y="78"/>
              </a:cxn>
              <a:cxn ang="0">
                <a:pos x="28" y="64"/>
              </a:cxn>
              <a:cxn ang="0">
                <a:pos x="20" y="44"/>
              </a:cxn>
              <a:cxn ang="0">
                <a:pos x="0" y="39"/>
              </a:cxn>
              <a:cxn ang="0">
                <a:pos x="5" y="20"/>
              </a:cxn>
              <a:cxn ang="0">
                <a:pos x="5" y="15"/>
              </a:cxn>
              <a:cxn ang="0">
                <a:pos x="39" y="0"/>
              </a:cxn>
              <a:cxn ang="0">
                <a:pos x="47" y="15"/>
              </a:cxn>
              <a:cxn ang="0">
                <a:pos x="85" y="4"/>
              </a:cxn>
              <a:cxn ang="0">
                <a:pos x="100" y="15"/>
              </a:cxn>
            </a:cxnLst>
            <a:rect l="0" t="0" r="r" b="b"/>
            <a:pathLst>
              <a:path w="139" h="143">
                <a:moveTo>
                  <a:pt x="100" y="15"/>
                </a:moveTo>
                <a:lnTo>
                  <a:pt x="110" y="25"/>
                </a:lnTo>
                <a:lnTo>
                  <a:pt x="119" y="28"/>
                </a:lnTo>
                <a:lnTo>
                  <a:pt x="119" y="53"/>
                </a:lnTo>
                <a:lnTo>
                  <a:pt x="132" y="64"/>
                </a:lnTo>
                <a:lnTo>
                  <a:pt x="138" y="83"/>
                </a:lnTo>
                <a:lnTo>
                  <a:pt x="128" y="103"/>
                </a:lnTo>
                <a:lnTo>
                  <a:pt x="124" y="103"/>
                </a:lnTo>
                <a:lnTo>
                  <a:pt x="110" y="117"/>
                </a:lnTo>
                <a:lnTo>
                  <a:pt x="110" y="142"/>
                </a:lnTo>
                <a:lnTo>
                  <a:pt x="95" y="137"/>
                </a:lnTo>
                <a:lnTo>
                  <a:pt x="81" y="122"/>
                </a:lnTo>
                <a:lnTo>
                  <a:pt x="85" y="117"/>
                </a:lnTo>
                <a:lnTo>
                  <a:pt x="81" y="97"/>
                </a:lnTo>
                <a:lnTo>
                  <a:pt x="66" y="108"/>
                </a:lnTo>
                <a:lnTo>
                  <a:pt x="52" y="103"/>
                </a:lnTo>
                <a:lnTo>
                  <a:pt x="47" y="78"/>
                </a:lnTo>
                <a:lnTo>
                  <a:pt x="28" y="64"/>
                </a:lnTo>
                <a:lnTo>
                  <a:pt x="20" y="44"/>
                </a:lnTo>
                <a:lnTo>
                  <a:pt x="0" y="39"/>
                </a:lnTo>
                <a:lnTo>
                  <a:pt x="5" y="20"/>
                </a:lnTo>
                <a:lnTo>
                  <a:pt x="5" y="15"/>
                </a:lnTo>
                <a:lnTo>
                  <a:pt x="39" y="0"/>
                </a:lnTo>
                <a:lnTo>
                  <a:pt x="47" y="15"/>
                </a:lnTo>
                <a:lnTo>
                  <a:pt x="85" y="4"/>
                </a:lnTo>
                <a:lnTo>
                  <a:pt x="100" y="15"/>
                </a:lnTo>
              </a:path>
            </a:pathLst>
          </a:custGeom>
          <a:solidFill>
            <a:schemeClr val="accent3"/>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10" name="Freeform 885"/>
          <p:cNvSpPr>
            <a:spLocks noChangeAspect="1"/>
          </p:cNvSpPr>
          <p:nvPr/>
        </p:nvSpPr>
        <p:spPr bwMode="auto">
          <a:xfrm>
            <a:off x="6209401" y="2739700"/>
            <a:ext cx="269310" cy="259231"/>
          </a:xfrm>
          <a:custGeom>
            <a:avLst/>
            <a:gdLst/>
            <a:ahLst/>
            <a:cxnLst>
              <a:cxn ang="0">
                <a:pos x="162" y="19"/>
              </a:cxn>
              <a:cxn ang="0">
                <a:pos x="149" y="55"/>
              </a:cxn>
              <a:cxn ang="0">
                <a:pos x="138" y="63"/>
              </a:cxn>
              <a:cxn ang="0">
                <a:pos x="149" y="83"/>
              </a:cxn>
              <a:cxn ang="0">
                <a:pos x="135" y="93"/>
              </a:cxn>
              <a:cxn ang="0">
                <a:pos x="119" y="113"/>
              </a:cxn>
              <a:cxn ang="0">
                <a:pos x="105" y="113"/>
              </a:cxn>
              <a:cxn ang="0">
                <a:pos x="100" y="142"/>
              </a:cxn>
              <a:cxn ang="0">
                <a:pos x="95" y="161"/>
              </a:cxn>
              <a:cxn ang="0">
                <a:pos x="95" y="186"/>
              </a:cxn>
              <a:cxn ang="0">
                <a:pos x="81" y="176"/>
              </a:cxn>
              <a:cxn ang="0">
                <a:pos x="81" y="151"/>
              </a:cxn>
              <a:cxn ang="0">
                <a:pos x="72" y="148"/>
              </a:cxn>
              <a:cxn ang="0">
                <a:pos x="63" y="137"/>
              </a:cxn>
              <a:cxn ang="0">
                <a:pos x="47" y="127"/>
              </a:cxn>
              <a:cxn ang="0">
                <a:pos x="9" y="137"/>
              </a:cxn>
              <a:cxn ang="0">
                <a:pos x="0" y="123"/>
              </a:cxn>
              <a:cxn ang="0">
                <a:pos x="19" y="102"/>
              </a:cxn>
              <a:cxn ang="0">
                <a:pos x="38" y="83"/>
              </a:cxn>
              <a:cxn ang="0">
                <a:pos x="52" y="63"/>
              </a:cxn>
              <a:cxn ang="0">
                <a:pos x="63" y="34"/>
              </a:cxn>
              <a:cxn ang="0">
                <a:pos x="76" y="30"/>
              </a:cxn>
              <a:cxn ang="0">
                <a:pos x="72" y="63"/>
              </a:cxn>
              <a:cxn ang="0">
                <a:pos x="86" y="79"/>
              </a:cxn>
              <a:cxn ang="0">
                <a:pos x="105" y="63"/>
              </a:cxn>
              <a:cxn ang="0">
                <a:pos x="110" y="49"/>
              </a:cxn>
              <a:cxn ang="0">
                <a:pos x="95" y="39"/>
              </a:cxn>
              <a:cxn ang="0">
                <a:pos x="95" y="10"/>
              </a:cxn>
              <a:cxn ang="0">
                <a:pos x="124" y="0"/>
              </a:cxn>
              <a:cxn ang="0">
                <a:pos x="162" y="19"/>
              </a:cxn>
            </a:cxnLst>
            <a:rect l="0" t="0" r="r" b="b"/>
            <a:pathLst>
              <a:path w="163" h="187">
                <a:moveTo>
                  <a:pt x="162" y="19"/>
                </a:moveTo>
                <a:lnTo>
                  <a:pt x="149" y="55"/>
                </a:lnTo>
                <a:lnTo>
                  <a:pt x="138" y="63"/>
                </a:lnTo>
                <a:lnTo>
                  <a:pt x="149" y="83"/>
                </a:lnTo>
                <a:lnTo>
                  <a:pt x="135" y="93"/>
                </a:lnTo>
                <a:lnTo>
                  <a:pt x="119" y="113"/>
                </a:lnTo>
                <a:lnTo>
                  <a:pt x="105" y="113"/>
                </a:lnTo>
                <a:lnTo>
                  <a:pt x="100" y="142"/>
                </a:lnTo>
                <a:lnTo>
                  <a:pt x="95" y="161"/>
                </a:lnTo>
                <a:lnTo>
                  <a:pt x="95" y="186"/>
                </a:lnTo>
                <a:lnTo>
                  <a:pt x="81" y="176"/>
                </a:lnTo>
                <a:lnTo>
                  <a:pt x="81" y="151"/>
                </a:lnTo>
                <a:lnTo>
                  <a:pt x="72" y="148"/>
                </a:lnTo>
                <a:lnTo>
                  <a:pt x="63" y="137"/>
                </a:lnTo>
                <a:lnTo>
                  <a:pt x="47" y="127"/>
                </a:lnTo>
                <a:lnTo>
                  <a:pt x="9" y="137"/>
                </a:lnTo>
                <a:lnTo>
                  <a:pt x="0" y="123"/>
                </a:lnTo>
                <a:lnTo>
                  <a:pt x="19" y="102"/>
                </a:lnTo>
                <a:lnTo>
                  <a:pt x="38" y="83"/>
                </a:lnTo>
                <a:lnTo>
                  <a:pt x="52" y="63"/>
                </a:lnTo>
                <a:lnTo>
                  <a:pt x="63" y="34"/>
                </a:lnTo>
                <a:lnTo>
                  <a:pt x="76" y="30"/>
                </a:lnTo>
                <a:lnTo>
                  <a:pt x="72" y="63"/>
                </a:lnTo>
                <a:lnTo>
                  <a:pt x="86" y="79"/>
                </a:lnTo>
                <a:lnTo>
                  <a:pt x="105" y="63"/>
                </a:lnTo>
                <a:lnTo>
                  <a:pt x="110" y="49"/>
                </a:lnTo>
                <a:lnTo>
                  <a:pt x="95" y="39"/>
                </a:lnTo>
                <a:lnTo>
                  <a:pt x="95" y="10"/>
                </a:lnTo>
                <a:lnTo>
                  <a:pt x="124" y="0"/>
                </a:lnTo>
                <a:lnTo>
                  <a:pt x="162" y="19"/>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11" name="Freeform 886"/>
          <p:cNvSpPr>
            <a:spLocks noChangeAspect="1"/>
          </p:cNvSpPr>
          <p:nvPr/>
        </p:nvSpPr>
        <p:spPr bwMode="auto">
          <a:xfrm>
            <a:off x="6209401" y="2739700"/>
            <a:ext cx="269310" cy="259231"/>
          </a:xfrm>
          <a:custGeom>
            <a:avLst/>
            <a:gdLst/>
            <a:ahLst/>
            <a:cxnLst>
              <a:cxn ang="0">
                <a:pos x="162" y="19"/>
              </a:cxn>
              <a:cxn ang="0">
                <a:pos x="149" y="55"/>
              </a:cxn>
              <a:cxn ang="0">
                <a:pos x="138" y="63"/>
              </a:cxn>
              <a:cxn ang="0">
                <a:pos x="149" y="83"/>
              </a:cxn>
              <a:cxn ang="0">
                <a:pos x="135" y="93"/>
              </a:cxn>
              <a:cxn ang="0">
                <a:pos x="119" y="113"/>
              </a:cxn>
              <a:cxn ang="0">
                <a:pos x="105" y="113"/>
              </a:cxn>
              <a:cxn ang="0">
                <a:pos x="100" y="142"/>
              </a:cxn>
              <a:cxn ang="0">
                <a:pos x="95" y="161"/>
              </a:cxn>
              <a:cxn ang="0">
                <a:pos x="95" y="186"/>
              </a:cxn>
              <a:cxn ang="0">
                <a:pos x="81" y="176"/>
              </a:cxn>
              <a:cxn ang="0">
                <a:pos x="81" y="151"/>
              </a:cxn>
              <a:cxn ang="0">
                <a:pos x="72" y="148"/>
              </a:cxn>
              <a:cxn ang="0">
                <a:pos x="63" y="137"/>
              </a:cxn>
              <a:cxn ang="0">
                <a:pos x="47" y="127"/>
              </a:cxn>
              <a:cxn ang="0">
                <a:pos x="9" y="137"/>
              </a:cxn>
              <a:cxn ang="0">
                <a:pos x="0" y="123"/>
              </a:cxn>
              <a:cxn ang="0">
                <a:pos x="19" y="102"/>
              </a:cxn>
              <a:cxn ang="0">
                <a:pos x="38" y="83"/>
              </a:cxn>
              <a:cxn ang="0">
                <a:pos x="52" y="63"/>
              </a:cxn>
              <a:cxn ang="0">
                <a:pos x="63" y="34"/>
              </a:cxn>
              <a:cxn ang="0">
                <a:pos x="76" y="30"/>
              </a:cxn>
              <a:cxn ang="0">
                <a:pos x="72" y="63"/>
              </a:cxn>
              <a:cxn ang="0">
                <a:pos x="86" y="79"/>
              </a:cxn>
              <a:cxn ang="0">
                <a:pos x="105" y="63"/>
              </a:cxn>
              <a:cxn ang="0">
                <a:pos x="110" y="49"/>
              </a:cxn>
              <a:cxn ang="0">
                <a:pos x="95" y="39"/>
              </a:cxn>
              <a:cxn ang="0">
                <a:pos x="95" y="10"/>
              </a:cxn>
              <a:cxn ang="0">
                <a:pos x="124" y="0"/>
              </a:cxn>
              <a:cxn ang="0">
                <a:pos x="162" y="19"/>
              </a:cxn>
            </a:cxnLst>
            <a:rect l="0" t="0" r="r" b="b"/>
            <a:pathLst>
              <a:path w="163" h="187">
                <a:moveTo>
                  <a:pt x="162" y="19"/>
                </a:moveTo>
                <a:lnTo>
                  <a:pt x="149" y="55"/>
                </a:lnTo>
                <a:lnTo>
                  <a:pt x="138" y="63"/>
                </a:lnTo>
                <a:lnTo>
                  <a:pt x="149" y="83"/>
                </a:lnTo>
                <a:lnTo>
                  <a:pt x="135" y="93"/>
                </a:lnTo>
                <a:lnTo>
                  <a:pt x="119" y="113"/>
                </a:lnTo>
                <a:lnTo>
                  <a:pt x="105" y="113"/>
                </a:lnTo>
                <a:lnTo>
                  <a:pt x="100" y="142"/>
                </a:lnTo>
                <a:lnTo>
                  <a:pt x="95" y="161"/>
                </a:lnTo>
                <a:lnTo>
                  <a:pt x="95" y="186"/>
                </a:lnTo>
                <a:lnTo>
                  <a:pt x="81" y="176"/>
                </a:lnTo>
                <a:lnTo>
                  <a:pt x="81" y="151"/>
                </a:lnTo>
                <a:lnTo>
                  <a:pt x="72" y="148"/>
                </a:lnTo>
                <a:lnTo>
                  <a:pt x="63" y="137"/>
                </a:lnTo>
                <a:lnTo>
                  <a:pt x="47" y="127"/>
                </a:lnTo>
                <a:lnTo>
                  <a:pt x="9" y="137"/>
                </a:lnTo>
                <a:lnTo>
                  <a:pt x="0" y="123"/>
                </a:lnTo>
                <a:lnTo>
                  <a:pt x="19" y="102"/>
                </a:lnTo>
                <a:lnTo>
                  <a:pt x="38" y="83"/>
                </a:lnTo>
                <a:lnTo>
                  <a:pt x="52" y="63"/>
                </a:lnTo>
                <a:lnTo>
                  <a:pt x="63" y="34"/>
                </a:lnTo>
                <a:lnTo>
                  <a:pt x="76" y="30"/>
                </a:lnTo>
                <a:lnTo>
                  <a:pt x="72" y="63"/>
                </a:lnTo>
                <a:lnTo>
                  <a:pt x="86" y="79"/>
                </a:lnTo>
                <a:lnTo>
                  <a:pt x="105" y="63"/>
                </a:lnTo>
                <a:lnTo>
                  <a:pt x="110" y="49"/>
                </a:lnTo>
                <a:lnTo>
                  <a:pt x="95" y="39"/>
                </a:lnTo>
                <a:lnTo>
                  <a:pt x="95" y="10"/>
                </a:lnTo>
                <a:lnTo>
                  <a:pt x="124" y="0"/>
                </a:lnTo>
                <a:lnTo>
                  <a:pt x="162" y="19"/>
                </a:lnTo>
              </a:path>
            </a:pathLst>
          </a:custGeom>
          <a:solidFill>
            <a:schemeClr val="accent3"/>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12" name="Freeform 887"/>
          <p:cNvSpPr>
            <a:spLocks noChangeAspect="1"/>
          </p:cNvSpPr>
          <p:nvPr/>
        </p:nvSpPr>
        <p:spPr bwMode="auto">
          <a:xfrm>
            <a:off x="6326989" y="3054980"/>
            <a:ext cx="37931" cy="59553"/>
          </a:xfrm>
          <a:custGeom>
            <a:avLst/>
            <a:gdLst/>
            <a:ahLst/>
            <a:cxnLst>
              <a:cxn ang="0">
                <a:pos x="23" y="43"/>
              </a:cxn>
              <a:cxn ang="0">
                <a:pos x="23" y="24"/>
              </a:cxn>
              <a:cxn ang="0">
                <a:pos x="18" y="0"/>
              </a:cxn>
              <a:cxn ang="0">
                <a:pos x="15" y="0"/>
              </a:cxn>
              <a:cxn ang="0">
                <a:pos x="0" y="14"/>
              </a:cxn>
              <a:cxn ang="0">
                <a:pos x="0" y="38"/>
              </a:cxn>
              <a:cxn ang="0">
                <a:pos x="15" y="43"/>
              </a:cxn>
              <a:cxn ang="0">
                <a:pos x="23" y="43"/>
              </a:cxn>
            </a:cxnLst>
            <a:rect l="0" t="0" r="r" b="b"/>
            <a:pathLst>
              <a:path w="24" h="44">
                <a:moveTo>
                  <a:pt x="23" y="43"/>
                </a:moveTo>
                <a:lnTo>
                  <a:pt x="23" y="24"/>
                </a:lnTo>
                <a:lnTo>
                  <a:pt x="18" y="0"/>
                </a:lnTo>
                <a:lnTo>
                  <a:pt x="15" y="0"/>
                </a:lnTo>
                <a:lnTo>
                  <a:pt x="0" y="14"/>
                </a:lnTo>
                <a:lnTo>
                  <a:pt x="0" y="38"/>
                </a:lnTo>
                <a:lnTo>
                  <a:pt x="15" y="43"/>
                </a:lnTo>
                <a:lnTo>
                  <a:pt x="23" y="43"/>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13" name="Freeform 888"/>
          <p:cNvSpPr>
            <a:spLocks noChangeAspect="1"/>
          </p:cNvSpPr>
          <p:nvPr/>
        </p:nvSpPr>
        <p:spPr bwMode="auto">
          <a:xfrm>
            <a:off x="6326989" y="3054980"/>
            <a:ext cx="37931" cy="59553"/>
          </a:xfrm>
          <a:custGeom>
            <a:avLst/>
            <a:gdLst/>
            <a:ahLst/>
            <a:cxnLst>
              <a:cxn ang="0">
                <a:pos x="23" y="43"/>
              </a:cxn>
              <a:cxn ang="0">
                <a:pos x="23" y="24"/>
              </a:cxn>
              <a:cxn ang="0">
                <a:pos x="18" y="0"/>
              </a:cxn>
              <a:cxn ang="0">
                <a:pos x="15" y="0"/>
              </a:cxn>
              <a:cxn ang="0">
                <a:pos x="0" y="14"/>
              </a:cxn>
              <a:cxn ang="0">
                <a:pos x="0" y="38"/>
              </a:cxn>
              <a:cxn ang="0">
                <a:pos x="15" y="43"/>
              </a:cxn>
              <a:cxn ang="0">
                <a:pos x="23" y="43"/>
              </a:cxn>
            </a:cxnLst>
            <a:rect l="0" t="0" r="r" b="b"/>
            <a:pathLst>
              <a:path w="24" h="44">
                <a:moveTo>
                  <a:pt x="23" y="43"/>
                </a:moveTo>
                <a:lnTo>
                  <a:pt x="23" y="24"/>
                </a:lnTo>
                <a:lnTo>
                  <a:pt x="18" y="0"/>
                </a:lnTo>
                <a:lnTo>
                  <a:pt x="15" y="0"/>
                </a:lnTo>
                <a:lnTo>
                  <a:pt x="0" y="14"/>
                </a:lnTo>
                <a:lnTo>
                  <a:pt x="0" y="38"/>
                </a:lnTo>
                <a:lnTo>
                  <a:pt x="15" y="43"/>
                </a:lnTo>
                <a:lnTo>
                  <a:pt x="23" y="43"/>
                </a:lnTo>
              </a:path>
            </a:pathLst>
          </a:custGeom>
          <a:solidFill>
            <a:schemeClr val="accent3"/>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14" name="Freeform 889"/>
          <p:cNvSpPr>
            <a:spLocks noChangeAspect="1"/>
          </p:cNvSpPr>
          <p:nvPr/>
        </p:nvSpPr>
        <p:spPr bwMode="auto">
          <a:xfrm>
            <a:off x="6304231" y="3307205"/>
            <a:ext cx="341379" cy="178659"/>
          </a:xfrm>
          <a:custGeom>
            <a:avLst/>
            <a:gdLst/>
            <a:ahLst/>
            <a:cxnLst>
              <a:cxn ang="0">
                <a:pos x="43" y="118"/>
              </a:cxn>
              <a:cxn ang="0">
                <a:pos x="33" y="103"/>
              </a:cxn>
              <a:cxn ang="0">
                <a:pos x="33" y="79"/>
              </a:cxn>
              <a:cxn ang="0">
                <a:pos x="19" y="79"/>
              </a:cxn>
              <a:cxn ang="0">
                <a:pos x="5" y="93"/>
              </a:cxn>
              <a:cxn ang="0">
                <a:pos x="0" y="74"/>
              </a:cxn>
              <a:cxn ang="0">
                <a:pos x="24" y="44"/>
              </a:cxn>
              <a:cxn ang="0">
                <a:pos x="43" y="20"/>
              </a:cxn>
              <a:cxn ang="0">
                <a:pos x="53" y="5"/>
              </a:cxn>
              <a:cxn ang="0">
                <a:pos x="67" y="10"/>
              </a:cxn>
              <a:cxn ang="0">
                <a:pos x="81" y="0"/>
              </a:cxn>
              <a:cxn ang="0">
                <a:pos x="105" y="5"/>
              </a:cxn>
              <a:cxn ang="0">
                <a:pos x="145" y="5"/>
              </a:cxn>
              <a:cxn ang="0">
                <a:pos x="168" y="20"/>
              </a:cxn>
              <a:cxn ang="0">
                <a:pos x="168" y="44"/>
              </a:cxn>
              <a:cxn ang="0">
                <a:pos x="172" y="55"/>
              </a:cxn>
              <a:cxn ang="0">
                <a:pos x="196" y="63"/>
              </a:cxn>
              <a:cxn ang="0">
                <a:pos x="206" y="63"/>
              </a:cxn>
              <a:cxn ang="0">
                <a:pos x="191" y="83"/>
              </a:cxn>
              <a:cxn ang="0">
                <a:pos x="191" y="103"/>
              </a:cxn>
              <a:cxn ang="0">
                <a:pos x="158" y="93"/>
              </a:cxn>
              <a:cxn ang="0">
                <a:pos x="148" y="103"/>
              </a:cxn>
              <a:cxn ang="0">
                <a:pos x="139" y="123"/>
              </a:cxn>
              <a:cxn ang="0">
                <a:pos x="124" y="113"/>
              </a:cxn>
              <a:cxn ang="0">
                <a:pos x="115" y="93"/>
              </a:cxn>
              <a:cxn ang="0">
                <a:pos x="96" y="98"/>
              </a:cxn>
              <a:cxn ang="0">
                <a:pos x="86" y="118"/>
              </a:cxn>
              <a:cxn ang="0">
                <a:pos x="43" y="118"/>
              </a:cxn>
            </a:cxnLst>
            <a:rect l="0" t="0" r="r" b="b"/>
            <a:pathLst>
              <a:path w="207" h="124">
                <a:moveTo>
                  <a:pt x="43" y="118"/>
                </a:moveTo>
                <a:lnTo>
                  <a:pt x="33" y="103"/>
                </a:lnTo>
                <a:lnTo>
                  <a:pt x="33" y="79"/>
                </a:lnTo>
                <a:lnTo>
                  <a:pt x="19" y="79"/>
                </a:lnTo>
                <a:lnTo>
                  <a:pt x="5" y="93"/>
                </a:lnTo>
                <a:lnTo>
                  <a:pt x="0" y="74"/>
                </a:lnTo>
                <a:lnTo>
                  <a:pt x="24" y="44"/>
                </a:lnTo>
                <a:lnTo>
                  <a:pt x="43" y="20"/>
                </a:lnTo>
                <a:lnTo>
                  <a:pt x="53" y="5"/>
                </a:lnTo>
                <a:lnTo>
                  <a:pt x="67" y="10"/>
                </a:lnTo>
                <a:lnTo>
                  <a:pt x="81" y="0"/>
                </a:lnTo>
                <a:lnTo>
                  <a:pt x="105" y="5"/>
                </a:lnTo>
                <a:lnTo>
                  <a:pt x="145" y="5"/>
                </a:lnTo>
                <a:lnTo>
                  <a:pt x="168" y="20"/>
                </a:lnTo>
                <a:lnTo>
                  <a:pt x="168" y="44"/>
                </a:lnTo>
                <a:lnTo>
                  <a:pt x="172" y="55"/>
                </a:lnTo>
                <a:lnTo>
                  <a:pt x="196" y="63"/>
                </a:lnTo>
                <a:lnTo>
                  <a:pt x="206" y="63"/>
                </a:lnTo>
                <a:lnTo>
                  <a:pt x="191" y="83"/>
                </a:lnTo>
                <a:lnTo>
                  <a:pt x="191" y="103"/>
                </a:lnTo>
                <a:lnTo>
                  <a:pt x="158" y="93"/>
                </a:lnTo>
                <a:lnTo>
                  <a:pt x="148" y="103"/>
                </a:lnTo>
                <a:lnTo>
                  <a:pt x="139" y="123"/>
                </a:lnTo>
                <a:lnTo>
                  <a:pt x="124" y="113"/>
                </a:lnTo>
                <a:lnTo>
                  <a:pt x="115" y="93"/>
                </a:lnTo>
                <a:lnTo>
                  <a:pt x="96" y="98"/>
                </a:lnTo>
                <a:lnTo>
                  <a:pt x="86" y="118"/>
                </a:lnTo>
                <a:lnTo>
                  <a:pt x="43" y="118"/>
                </a:lnTo>
              </a:path>
            </a:pathLst>
          </a:custGeom>
          <a:solidFill>
            <a:srgbClr val="7AB800"/>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15" name="Freeform 890"/>
          <p:cNvSpPr>
            <a:spLocks noChangeAspect="1"/>
          </p:cNvSpPr>
          <p:nvPr/>
        </p:nvSpPr>
        <p:spPr bwMode="auto">
          <a:xfrm>
            <a:off x="6941470" y="2627599"/>
            <a:ext cx="694138" cy="546488"/>
          </a:xfrm>
          <a:custGeom>
            <a:avLst/>
            <a:gdLst/>
            <a:ahLst/>
            <a:cxnLst>
              <a:cxn ang="0">
                <a:pos x="396" y="223"/>
              </a:cxn>
              <a:cxn ang="0">
                <a:pos x="386" y="207"/>
              </a:cxn>
              <a:cxn ang="0">
                <a:pos x="386" y="188"/>
              </a:cxn>
              <a:cxn ang="0">
                <a:pos x="372" y="168"/>
              </a:cxn>
              <a:cxn ang="0">
                <a:pos x="386" y="143"/>
              </a:cxn>
              <a:cxn ang="0">
                <a:pos x="391" y="113"/>
              </a:cxn>
              <a:cxn ang="0">
                <a:pos x="372" y="55"/>
              </a:cxn>
              <a:cxn ang="0">
                <a:pos x="367" y="40"/>
              </a:cxn>
              <a:cxn ang="0">
                <a:pos x="348" y="21"/>
              </a:cxn>
              <a:cxn ang="0">
                <a:pos x="338" y="16"/>
              </a:cxn>
              <a:cxn ang="0">
                <a:pos x="306" y="25"/>
              </a:cxn>
              <a:cxn ang="0">
                <a:pos x="267" y="30"/>
              </a:cxn>
              <a:cxn ang="0">
                <a:pos x="214" y="25"/>
              </a:cxn>
              <a:cxn ang="0">
                <a:pos x="200" y="35"/>
              </a:cxn>
              <a:cxn ang="0">
                <a:pos x="177" y="35"/>
              </a:cxn>
              <a:cxn ang="0">
                <a:pos x="161" y="0"/>
              </a:cxn>
              <a:cxn ang="0">
                <a:pos x="134" y="10"/>
              </a:cxn>
              <a:cxn ang="0">
                <a:pos x="100" y="21"/>
              </a:cxn>
              <a:cxn ang="0">
                <a:pos x="76" y="45"/>
              </a:cxn>
              <a:cxn ang="0">
                <a:pos x="43" y="50"/>
              </a:cxn>
              <a:cxn ang="0">
                <a:pos x="0" y="79"/>
              </a:cxn>
              <a:cxn ang="0">
                <a:pos x="4" y="99"/>
              </a:cxn>
              <a:cxn ang="0">
                <a:pos x="4" y="119"/>
              </a:cxn>
              <a:cxn ang="0">
                <a:pos x="0" y="138"/>
              </a:cxn>
              <a:cxn ang="0">
                <a:pos x="9" y="154"/>
              </a:cxn>
              <a:cxn ang="0">
                <a:pos x="14" y="228"/>
              </a:cxn>
              <a:cxn ang="0">
                <a:pos x="24" y="242"/>
              </a:cxn>
              <a:cxn ang="0">
                <a:pos x="28" y="262"/>
              </a:cxn>
              <a:cxn ang="0">
                <a:pos x="24" y="281"/>
              </a:cxn>
              <a:cxn ang="0">
                <a:pos x="38" y="270"/>
              </a:cxn>
              <a:cxn ang="0">
                <a:pos x="52" y="287"/>
              </a:cxn>
              <a:cxn ang="0">
                <a:pos x="67" y="287"/>
              </a:cxn>
              <a:cxn ang="0">
                <a:pos x="80" y="297"/>
              </a:cxn>
              <a:cxn ang="0">
                <a:pos x="96" y="320"/>
              </a:cxn>
              <a:cxn ang="0">
                <a:pos x="110" y="330"/>
              </a:cxn>
              <a:cxn ang="0">
                <a:pos x="115" y="312"/>
              </a:cxn>
              <a:cxn ang="0">
                <a:pos x="143" y="320"/>
              </a:cxn>
              <a:cxn ang="0">
                <a:pos x="158" y="340"/>
              </a:cxn>
              <a:cxn ang="0">
                <a:pos x="200" y="370"/>
              </a:cxn>
              <a:cxn ang="0">
                <a:pos x="210" y="375"/>
              </a:cxn>
              <a:cxn ang="0">
                <a:pos x="228" y="366"/>
              </a:cxn>
              <a:cxn ang="0">
                <a:pos x="257" y="389"/>
              </a:cxn>
              <a:cxn ang="0">
                <a:pos x="271" y="375"/>
              </a:cxn>
              <a:cxn ang="0">
                <a:pos x="300" y="375"/>
              </a:cxn>
              <a:cxn ang="0">
                <a:pos x="315" y="366"/>
              </a:cxn>
              <a:cxn ang="0">
                <a:pos x="338" y="370"/>
              </a:cxn>
              <a:cxn ang="0">
                <a:pos x="353" y="385"/>
              </a:cxn>
              <a:cxn ang="0">
                <a:pos x="362" y="385"/>
              </a:cxn>
              <a:cxn ang="0">
                <a:pos x="377" y="345"/>
              </a:cxn>
              <a:cxn ang="0">
                <a:pos x="391" y="312"/>
              </a:cxn>
              <a:cxn ang="0">
                <a:pos x="420" y="287"/>
              </a:cxn>
              <a:cxn ang="0">
                <a:pos x="415" y="262"/>
              </a:cxn>
              <a:cxn ang="0">
                <a:pos x="396" y="223"/>
              </a:cxn>
            </a:cxnLst>
            <a:rect l="0" t="0" r="r" b="b"/>
            <a:pathLst>
              <a:path w="421" h="390">
                <a:moveTo>
                  <a:pt x="396" y="223"/>
                </a:moveTo>
                <a:lnTo>
                  <a:pt x="386" y="207"/>
                </a:lnTo>
                <a:lnTo>
                  <a:pt x="386" y="188"/>
                </a:lnTo>
                <a:lnTo>
                  <a:pt x="372" y="168"/>
                </a:lnTo>
                <a:lnTo>
                  <a:pt x="386" y="143"/>
                </a:lnTo>
                <a:lnTo>
                  <a:pt x="391" y="113"/>
                </a:lnTo>
                <a:lnTo>
                  <a:pt x="372" y="55"/>
                </a:lnTo>
                <a:lnTo>
                  <a:pt x="367" y="40"/>
                </a:lnTo>
                <a:lnTo>
                  <a:pt x="348" y="21"/>
                </a:lnTo>
                <a:lnTo>
                  <a:pt x="338" y="16"/>
                </a:lnTo>
                <a:lnTo>
                  <a:pt x="306" y="25"/>
                </a:lnTo>
                <a:lnTo>
                  <a:pt x="267" y="30"/>
                </a:lnTo>
                <a:lnTo>
                  <a:pt x="214" y="25"/>
                </a:lnTo>
                <a:lnTo>
                  <a:pt x="200" y="35"/>
                </a:lnTo>
                <a:lnTo>
                  <a:pt x="177" y="35"/>
                </a:lnTo>
                <a:lnTo>
                  <a:pt x="161" y="0"/>
                </a:lnTo>
                <a:lnTo>
                  <a:pt x="134" y="10"/>
                </a:lnTo>
                <a:lnTo>
                  <a:pt x="100" y="21"/>
                </a:lnTo>
                <a:lnTo>
                  <a:pt x="76" y="45"/>
                </a:lnTo>
                <a:lnTo>
                  <a:pt x="43" y="50"/>
                </a:lnTo>
                <a:lnTo>
                  <a:pt x="0" y="79"/>
                </a:lnTo>
                <a:lnTo>
                  <a:pt x="4" y="99"/>
                </a:lnTo>
                <a:lnTo>
                  <a:pt x="4" y="119"/>
                </a:lnTo>
                <a:lnTo>
                  <a:pt x="0" y="138"/>
                </a:lnTo>
                <a:lnTo>
                  <a:pt x="9" y="154"/>
                </a:lnTo>
                <a:lnTo>
                  <a:pt x="14" y="228"/>
                </a:lnTo>
                <a:lnTo>
                  <a:pt x="24" y="242"/>
                </a:lnTo>
                <a:lnTo>
                  <a:pt x="28" y="262"/>
                </a:lnTo>
                <a:lnTo>
                  <a:pt x="24" y="281"/>
                </a:lnTo>
                <a:lnTo>
                  <a:pt x="38" y="270"/>
                </a:lnTo>
                <a:lnTo>
                  <a:pt x="52" y="287"/>
                </a:lnTo>
                <a:lnTo>
                  <a:pt x="67" y="287"/>
                </a:lnTo>
                <a:lnTo>
                  <a:pt x="80" y="297"/>
                </a:lnTo>
                <a:lnTo>
                  <a:pt x="96" y="320"/>
                </a:lnTo>
                <a:lnTo>
                  <a:pt x="110" y="330"/>
                </a:lnTo>
                <a:lnTo>
                  <a:pt x="115" y="312"/>
                </a:lnTo>
                <a:lnTo>
                  <a:pt x="143" y="320"/>
                </a:lnTo>
                <a:lnTo>
                  <a:pt x="158" y="340"/>
                </a:lnTo>
                <a:lnTo>
                  <a:pt x="200" y="370"/>
                </a:lnTo>
                <a:lnTo>
                  <a:pt x="210" y="375"/>
                </a:lnTo>
                <a:lnTo>
                  <a:pt x="228" y="366"/>
                </a:lnTo>
                <a:lnTo>
                  <a:pt x="257" y="389"/>
                </a:lnTo>
                <a:lnTo>
                  <a:pt x="271" y="375"/>
                </a:lnTo>
                <a:lnTo>
                  <a:pt x="300" y="375"/>
                </a:lnTo>
                <a:lnTo>
                  <a:pt x="315" y="366"/>
                </a:lnTo>
                <a:lnTo>
                  <a:pt x="338" y="370"/>
                </a:lnTo>
                <a:lnTo>
                  <a:pt x="353" y="385"/>
                </a:lnTo>
                <a:lnTo>
                  <a:pt x="362" y="385"/>
                </a:lnTo>
                <a:lnTo>
                  <a:pt x="377" y="345"/>
                </a:lnTo>
                <a:lnTo>
                  <a:pt x="391" y="312"/>
                </a:lnTo>
                <a:lnTo>
                  <a:pt x="420" y="287"/>
                </a:lnTo>
                <a:lnTo>
                  <a:pt x="415" y="262"/>
                </a:lnTo>
                <a:lnTo>
                  <a:pt x="396" y="223"/>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16" name="Freeform 891"/>
          <p:cNvSpPr>
            <a:spLocks noChangeAspect="1"/>
          </p:cNvSpPr>
          <p:nvPr/>
        </p:nvSpPr>
        <p:spPr bwMode="auto">
          <a:xfrm>
            <a:off x="6941470" y="2627599"/>
            <a:ext cx="694138" cy="546488"/>
          </a:xfrm>
          <a:custGeom>
            <a:avLst/>
            <a:gdLst/>
            <a:ahLst/>
            <a:cxnLst>
              <a:cxn ang="0">
                <a:pos x="396" y="223"/>
              </a:cxn>
              <a:cxn ang="0">
                <a:pos x="386" y="207"/>
              </a:cxn>
              <a:cxn ang="0">
                <a:pos x="386" y="188"/>
              </a:cxn>
              <a:cxn ang="0">
                <a:pos x="372" y="168"/>
              </a:cxn>
              <a:cxn ang="0">
                <a:pos x="386" y="143"/>
              </a:cxn>
              <a:cxn ang="0">
                <a:pos x="391" y="113"/>
              </a:cxn>
              <a:cxn ang="0">
                <a:pos x="372" y="55"/>
              </a:cxn>
              <a:cxn ang="0">
                <a:pos x="367" y="40"/>
              </a:cxn>
              <a:cxn ang="0">
                <a:pos x="348" y="21"/>
              </a:cxn>
              <a:cxn ang="0">
                <a:pos x="338" y="16"/>
              </a:cxn>
              <a:cxn ang="0">
                <a:pos x="306" y="25"/>
              </a:cxn>
              <a:cxn ang="0">
                <a:pos x="267" y="30"/>
              </a:cxn>
              <a:cxn ang="0">
                <a:pos x="214" y="25"/>
              </a:cxn>
              <a:cxn ang="0">
                <a:pos x="200" y="35"/>
              </a:cxn>
              <a:cxn ang="0">
                <a:pos x="177" y="35"/>
              </a:cxn>
              <a:cxn ang="0">
                <a:pos x="161" y="0"/>
              </a:cxn>
              <a:cxn ang="0">
                <a:pos x="134" y="10"/>
              </a:cxn>
              <a:cxn ang="0">
                <a:pos x="100" y="21"/>
              </a:cxn>
              <a:cxn ang="0">
                <a:pos x="76" y="45"/>
              </a:cxn>
              <a:cxn ang="0">
                <a:pos x="43" y="50"/>
              </a:cxn>
              <a:cxn ang="0">
                <a:pos x="0" y="79"/>
              </a:cxn>
              <a:cxn ang="0">
                <a:pos x="4" y="99"/>
              </a:cxn>
              <a:cxn ang="0">
                <a:pos x="4" y="119"/>
              </a:cxn>
              <a:cxn ang="0">
                <a:pos x="0" y="138"/>
              </a:cxn>
              <a:cxn ang="0">
                <a:pos x="9" y="154"/>
              </a:cxn>
              <a:cxn ang="0">
                <a:pos x="14" y="228"/>
              </a:cxn>
              <a:cxn ang="0">
                <a:pos x="24" y="242"/>
              </a:cxn>
              <a:cxn ang="0">
                <a:pos x="28" y="262"/>
              </a:cxn>
              <a:cxn ang="0">
                <a:pos x="24" y="281"/>
              </a:cxn>
              <a:cxn ang="0">
                <a:pos x="38" y="270"/>
              </a:cxn>
              <a:cxn ang="0">
                <a:pos x="52" y="287"/>
              </a:cxn>
              <a:cxn ang="0">
                <a:pos x="67" y="287"/>
              </a:cxn>
              <a:cxn ang="0">
                <a:pos x="80" y="297"/>
              </a:cxn>
              <a:cxn ang="0">
                <a:pos x="96" y="320"/>
              </a:cxn>
              <a:cxn ang="0">
                <a:pos x="110" y="330"/>
              </a:cxn>
              <a:cxn ang="0">
                <a:pos x="115" y="312"/>
              </a:cxn>
              <a:cxn ang="0">
                <a:pos x="143" y="320"/>
              </a:cxn>
              <a:cxn ang="0">
                <a:pos x="158" y="340"/>
              </a:cxn>
              <a:cxn ang="0">
                <a:pos x="200" y="370"/>
              </a:cxn>
              <a:cxn ang="0">
                <a:pos x="210" y="375"/>
              </a:cxn>
              <a:cxn ang="0">
                <a:pos x="228" y="366"/>
              </a:cxn>
              <a:cxn ang="0">
                <a:pos x="257" y="389"/>
              </a:cxn>
              <a:cxn ang="0">
                <a:pos x="271" y="375"/>
              </a:cxn>
              <a:cxn ang="0">
                <a:pos x="300" y="375"/>
              </a:cxn>
              <a:cxn ang="0">
                <a:pos x="315" y="366"/>
              </a:cxn>
              <a:cxn ang="0">
                <a:pos x="338" y="370"/>
              </a:cxn>
              <a:cxn ang="0">
                <a:pos x="353" y="385"/>
              </a:cxn>
              <a:cxn ang="0">
                <a:pos x="362" y="385"/>
              </a:cxn>
              <a:cxn ang="0">
                <a:pos x="377" y="345"/>
              </a:cxn>
              <a:cxn ang="0">
                <a:pos x="391" y="312"/>
              </a:cxn>
              <a:cxn ang="0">
                <a:pos x="420" y="287"/>
              </a:cxn>
              <a:cxn ang="0">
                <a:pos x="415" y="262"/>
              </a:cxn>
              <a:cxn ang="0">
                <a:pos x="396" y="223"/>
              </a:cxn>
            </a:cxnLst>
            <a:rect l="0" t="0" r="r" b="b"/>
            <a:pathLst>
              <a:path w="421" h="390">
                <a:moveTo>
                  <a:pt x="396" y="223"/>
                </a:moveTo>
                <a:lnTo>
                  <a:pt x="386" y="207"/>
                </a:lnTo>
                <a:lnTo>
                  <a:pt x="386" y="188"/>
                </a:lnTo>
                <a:lnTo>
                  <a:pt x="372" y="168"/>
                </a:lnTo>
                <a:lnTo>
                  <a:pt x="386" y="143"/>
                </a:lnTo>
                <a:lnTo>
                  <a:pt x="391" y="113"/>
                </a:lnTo>
                <a:lnTo>
                  <a:pt x="372" y="55"/>
                </a:lnTo>
                <a:lnTo>
                  <a:pt x="367" y="40"/>
                </a:lnTo>
                <a:lnTo>
                  <a:pt x="348" y="21"/>
                </a:lnTo>
                <a:lnTo>
                  <a:pt x="338" y="16"/>
                </a:lnTo>
                <a:lnTo>
                  <a:pt x="306" y="25"/>
                </a:lnTo>
                <a:lnTo>
                  <a:pt x="267" y="30"/>
                </a:lnTo>
                <a:lnTo>
                  <a:pt x="214" y="25"/>
                </a:lnTo>
                <a:lnTo>
                  <a:pt x="200" y="35"/>
                </a:lnTo>
                <a:lnTo>
                  <a:pt x="177" y="35"/>
                </a:lnTo>
                <a:lnTo>
                  <a:pt x="161" y="0"/>
                </a:lnTo>
                <a:lnTo>
                  <a:pt x="134" y="10"/>
                </a:lnTo>
                <a:lnTo>
                  <a:pt x="100" y="21"/>
                </a:lnTo>
                <a:lnTo>
                  <a:pt x="76" y="45"/>
                </a:lnTo>
                <a:lnTo>
                  <a:pt x="43" y="50"/>
                </a:lnTo>
                <a:lnTo>
                  <a:pt x="0" y="79"/>
                </a:lnTo>
                <a:lnTo>
                  <a:pt x="4" y="99"/>
                </a:lnTo>
                <a:lnTo>
                  <a:pt x="4" y="119"/>
                </a:lnTo>
                <a:lnTo>
                  <a:pt x="0" y="138"/>
                </a:lnTo>
                <a:lnTo>
                  <a:pt x="9" y="154"/>
                </a:lnTo>
                <a:lnTo>
                  <a:pt x="14" y="228"/>
                </a:lnTo>
                <a:lnTo>
                  <a:pt x="24" y="242"/>
                </a:lnTo>
                <a:lnTo>
                  <a:pt x="28" y="262"/>
                </a:lnTo>
                <a:lnTo>
                  <a:pt x="24" y="281"/>
                </a:lnTo>
                <a:lnTo>
                  <a:pt x="38" y="270"/>
                </a:lnTo>
                <a:lnTo>
                  <a:pt x="52" y="287"/>
                </a:lnTo>
                <a:lnTo>
                  <a:pt x="67" y="287"/>
                </a:lnTo>
                <a:lnTo>
                  <a:pt x="80" y="297"/>
                </a:lnTo>
                <a:lnTo>
                  <a:pt x="96" y="320"/>
                </a:lnTo>
                <a:lnTo>
                  <a:pt x="110" y="330"/>
                </a:lnTo>
                <a:lnTo>
                  <a:pt x="115" y="312"/>
                </a:lnTo>
                <a:lnTo>
                  <a:pt x="143" y="320"/>
                </a:lnTo>
                <a:lnTo>
                  <a:pt x="158" y="340"/>
                </a:lnTo>
                <a:lnTo>
                  <a:pt x="200" y="370"/>
                </a:lnTo>
                <a:lnTo>
                  <a:pt x="210" y="375"/>
                </a:lnTo>
                <a:lnTo>
                  <a:pt x="228" y="366"/>
                </a:lnTo>
                <a:lnTo>
                  <a:pt x="257" y="389"/>
                </a:lnTo>
                <a:lnTo>
                  <a:pt x="271" y="375"/>
                </a:lnTo>
                <a:lnTo>
                  <a:pt x="300" y="375"/>
                </a:lnTo>
                <a:lnTo>
                  <a:pt x="315" y="366"/>
                </a:lnTo>
                <a:lnTo>
                  <a:pt x="338" y="370"/>
                </a:lnTo>
                <a:lnTo>
                  <a:pt x="353" y="385"/>
                </a:lnTo>
                <a:lnTo>
                  <a:pt x="362" y="385"/>
                </a:lnTo>
                <a:lnTo>
                  <a:pt x="377" y="345"/>
                </a:lnTo>
                <a:lnTo>
                  <a:pt x="391" y="312"/>
                </a:lnTo>
                <a:lnTo>
                  <a:pt x="420" y="287"/>
                </a:lnTo>
                <a:lnTo>
                  <a:pt x="415" y="262"/>
                </a:lnTo>
                <a:lnTo>
                  <a:pt x="396" y="223"/>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17" name="Freeform 892"/>
          <p:cNvSpPr>
            <a:spLocks noChangeAspect="1"/>
          </p:cNvSpPr>
          <p:nvPr/>
        </p:nvSpPr>
        <p:spPr bwMode="auto">
          <a:xfrm>
            <a:off x="6869401" y="3405293"/>
            <a:ext cx="227586" cy="154138"/>
          </a:xfrm>
          <a:custGeom>
            <a:avLst/>
            <a:gdLst/>
            <a:ahLst/>
            <a:cxnLst>
              <a:cxn ang="0">
                <a:pos x="0" y="104"/>
              </a:cxn>
              <a:cxn ang="0">
                <a:pos x="14" y="99"/>
              </a:cxn>
              <a:cxn ang="0">
                <a:pos x="14" y="93"/>
              </a:cxn>
              <a:cxn ang="0">
                <a:pos x="24" y="89"/>
              </a:cxn>
              <a:cxn ang="0">
                <a:pos x="14" y="80"/>
              </a:cxn>
              <a:cxn ang="0">
                <a:pos x="9" y="55"/>
              </a:cxn>
              <a:cxn ang="0">
                <a:pos x="9" y="35"/>
              </a:cxn>
              <a:cxn ang="0">
                <a:pos x="14" y="30"/>
              </a:cxn>
              <a:cxn ang="0">
                <a:pos x="47" y="35"/>
              </a:cxn>
              <a:cxn ang="0">
                <a:pos x="81" y="15"/>
              </a:cxn>
              <a:cxn ang="0">
                <a:pos x="94" y="15"/>
              </a:cxn>
              <a:cxn ang="0">
                <a:pos x="110" y="11"/>
              </a:cxn>
              <a:cxn ang="0">
                <a:pos x="129" y="0"/>
              </a:cxn>
              <a:cxn ang="0">
                <a:pos x="138" y="11"/>
              </a:cxn>
              <a:cxn ang="0">
                <a:pos x="129" y="15"/>
              </a:cxn>
              <a:cxn ang="0">
                <a:pos x="129" y="25"/>
              </a:cxn>
              <a:cxn ang="0">
                <a:pos x="94" y="41"/>
              </a:cxn>
              <a:cxn ang="0">
                <a:pos x="81" y="99"/>
              </a:cxn>
              <a:cxn ang="0">
                <a:pos x="47" y="89"/>
              </a:cxn>
              <a:cxn ang="0">
                <a:pos x="14" y="108"/>
              </a:cxn>
              <a:cxn ang="0">
                <a:pos x="0" y="104"/>
              </a:cxn>
            </a:cxnLst>
            <a:rect l="0" t="0" r="r" b="b"/>
            <a:pathLst>
              <a:path w="139" h="109">
                <a:moveTo>
                  <a:pt x="0" y="104"/>
                </a:moveTo>
                <a:lnTo>
                  <a:pt x="14" y="99"/>
                </a:lnTo>
                <a:lnTo>
                  <a:pt x="14" y="93"/>
                </a:lnTo>
                <a:lnTo>
                  <a:pt x="24" y="89"/>
                </a:lnTo>
                <a:lnTo>
                  <a:pt x="14" y="80"/>
                </a:lnTo>
                <a:lnTo>
                  <a:pt x="9" y="55"/>
                </a:lnTo>
                <a:lnTo>
                  <a:pt x="9" y="35"/>
                </a:lnTo>
                <a:lnTo>
                  <a:pt x="14" y="30"/>
                </a:lnTo>
                <a:lnTo>
                  <a:pt x="47" y="35"/>
                </a:lnTo>
                <a:lnTo>
                  <a:pt x="81" y="15"/>
                </a:lnTo>
                <a:lnTo>
                  <a:pt x="94" y="15"/>
                </a:lnTo>
                <a:lnTo>
                  <a:pt x="110" y="11"/>
                </a:lnTo>
                <a:lnTo>
                  <a:pt x="129" y="0"/>
                </a:lnTo>
                <a:lnTo>
                  <a:pt x="138" y="11"/>
                </a:lnTo>
                <a:lnTo>
                  <a:pt x="129" y="15"/>
                </a:lnTo>
                <a:lnTo>
                  <a:pt x="129" y="25"/>
                </a:lnTo>
                <a:lnTo>
                  <a:pt x="94" y="41"/>
                </a:lnTo>
                <a:lnTo>
                  <a:pt x="81" y="99"/>
                </a:lnTo>
                <a:lnTo>
                  <a:pt x="47" y="89"/>
                </a:lnTo>
                <a:lnTo>
                  <a:pt x="14" y="108"/>
                </a:lnTo>
                <a:lnTo>
                  <a:pt x="0" y="104"/>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18" name="Freeform 893"/>
          <p:cNvSpPr>
            <a:spLocks noChangeAspect="1"/>
          </p:cNvSpPr>
          <p:nvPr/>
        </p:nvSpPr>
        <p:spPr bwMode="auto">
          <a:xfrm>
            <a:off x="6869401" y="3405293"/>
            <a:ext cx="227586" cy="154138"/>
          </a:xfrm>
          <a:custGeom>
            <a:avLst/>
            <a:gdLst/>
            <a:ahLst/>
            <a:cxnLst>
              <a:cxn ang="0">
                <a:pos x="0" y="104"/>
              </a:cxn>
              <a:cxn ang="0">
                <a:pos x="14" y="99"/>
              </a:cxn>
              <a:cxn ang="0">
                <a:pos x="14" y="93"/>
              </a:cxn>
              <a:cxn ang="0">
                <a:pos x="24" y="89"/>
              </a:cxn>
              <a:cxn ang="0">
                <a:pos x="14" y="80"/>
              </a:cxn>
              <a:cxn ang="0">
                <a:pos x="9" y="55"/>
              </a:cxn>
              <a:cxn ang="0">
                <a:pos x="9" y="35"/>
              </a:cxn>
              <a:cxn ang="0">
                <a:pos x="14" y="30"/>
              </a:cxn>
              <a:cxn ang="0">
                <a:pos x="47" y="35"/>
              </a:cxn>
              <a:cxn ang="0">
                <a:pos x="81" y="15"/>
              </a:cxn>
              <a:cxn ang="0">
                <a:pos x="94" y="15"/>
              </a:cxn>
              <a:cxn ang="0">
                <a:pos x="110" y="11"/>
              </a:cxn>
              <a:cxn ang="0">
                <a:pos x="129" y="0"/>
              </a:cxn>
              <a:cxn ang="0">
                <a:pos x="138" y="11"/>
              </a:cxn>
              <a:cxn ang="0">
                <a:pos x="129" y="15"/>
              </a:cxn>
              <a:cxn ang="0">
                <a:pos x="129" y="25"/>
              </a:cxn>
              <a:cxn ang="0">
                <a:pos x="94" y="41"/>
              </a:cxn>
              <a:cxn ang="0">
                <a:pos x="81" y="99"/>
              </a:cxn>
              <a:cxn ang="0">
                <a:pos x="47" y="89"/>
              </a:cxn>
              <a:cxn ang="0">
                <a:pos x="14" y="108"/>
              </a:cxn>
              <a:cxn ang="0">
                <a:pos x="0" y="104"/>
              </a:cxn>
            </a:cxnLst>
            <a:rect l="0" t="0" r="r" b="b"/>
            <a:pathLst>
              <a:path w="139" h="109">
                <a:moveTo>
                  <a:pt x="0" y="104"/>
                </a:moveTo>
                <a:lnTo>
                  <a:pt x="14" y="99"/>
                </a:lnTo>
                <a:lnTo>
                  <a:pt x="14" y="93"/>
                </a:lnTo>
                <a:lnTo>
                  <a:pt x="24" y="89"/>
                </a:lnTo>
                <a:lnTo>
                  <a:pt x="14" y="80"/>
                </a:lnTo>
                <a:lnTo>
                  <a:pt x="9" y="55"/>
                </a:lnTo>
                <a:lnTo>
                  <a:pt x="9" y="35"/>
                </a:lnTo>
                <a:lnTo>
                  <a:pt x="14" y="30"/>
                </a:lnTo>
                <a:lnTo>
                  <a:pt x="47" y="35"/>
                </a:lnTo>
                <a:lnTo>
                  <a:pt x="81" y="15"/>
                </a:lnTo>
                <a:lnTo>
                  <a:pt x="94" y="15"/>
                </a:lnTo>
                <a:lnTo>
                  <a:pt x="110" y="11"/>
                </a:lnTo>
                <a:lnTo>
                  <a:pt x="129" y="0"/>
                </a:lnTo>
                <a:lnTo>
                  <a:pt x="138" y="11"/>
                </a:lnTo>
                <a:lnTo>
                  <a:pt x="129" y="15"/>
                </a:lnTo>
                <a:lnTo>
                  <a:pt x="129" y="25"/>
                </a:lnTo>
                <a:lnTo>
                  <a:pt x="94" y="41"/>
                </a:lnTo>
                <a:lnTo>
                  <a:pt x="81" y="99"/>
                </a:lnTo>
                <a:lnTo>
                  <a:pt x="47" y="89"/>
                </a:lnTo>
                <a:lnTo>
                  <a:pt x="14" y="108"/>
                </a:lnTo>
                <a:lnTo>
                  <a:pt x="0" y="104"/>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19" name="Freeform 894"/>
          <p:cNvSpPr>
            <a:spLocks noChangeAspect="1"/>
          </p:cNvSpPr>
          <p:nvPr/>
        </p:nvSpPr>
        <p:spPr bwMode="auto">
          <a:xfrm>
            <a:off x="7468711" y="3815160"/>
            <a:ext cx="204828" cy="164647"/>
          </a:xfrm>
          <a:custGeom>
            <a:avLst/>
            <a:gdLst/>
            <a:ahLst/>
            <a:cxnLst>
              <a:cxn ang="0">
                <a:pos x="91" y="6"/>
              </a:cxn>
              <a:cxn ang="0">
                <a:pos x="91" y="11"/>
              </a:cxn>
              <a:cxn ang="0">
                <a:pos x="115" y="25"/>
              </a:cxn>
              <a:cxn ang="0">
                <a:pos x="125" y="70"/>
              </a:cxn>
              <a:cxn ang="0">
                <a:pos x="110" y="85"/>
              </a:cxn>
              <a:cxn ang="0">
                <a:pos x="91" y="89"/>
              </a:cxn>
              <a:cxn ang="0">
                <a:pos x="43" y="110"/>
              </a:cxn>
              <a:cxn ang="0">
                <a:pos x="29" y="114"/>
              </a:cxn>
              <a:cxn ang="0">
                <a:pos x="10" y="100"/>
              </a:cxn>
              <a:cxn ang="0">
                <a:pos x="0" y="80"/>
              </a:cxn>
              <a:cxn ang="0">
                <a:pos x="0" y="50"/>
              </a:cxn>
              <a:cxn ang="0">
                <a:pos x="0" y="41"/>
              </a:cxn>
              <a:cxn ang="0">
                <a:pos x="5" y="36"/>
              </a:cxn>
              <a:cxn ang="0">
                <a:pos x="5" y="25"/>
              </a:cxn>
              <a:cxn ang="0">
                <a:pos x="24" y="11"/>
              </a:cxn>
              <a:cxn ang="0">
                <a:pos x="39" y="0"/>
              </a:cxn>
              <a:cxn ang="0">
                <a:pos x="82" y="0"/>
              </a:cxn>
              <a:cxn ang="0">
                <a:pos x="91" y="6"/>
              </a:cxn>
            </a:cxnLst>
            <a:rect l="0" t="0" r="r" b="b"/>
            <a:pathLst>
              <a:path w="126" h="115">
                <a:moveTo>
                  <a:pt x="91" y="6"/>
                </a:moveTo>
                <a:lnTo>
                  <a:pt x="91" y="11"/>
                </a:lnTo>
                <a:lnTo>
                  <a:pt x="115" y="25"/>
                </a:lnTo>
                <a:lnTo>
                  <a:pt x="125" y="70"/>
                </a:lnTo>
                <a:lnTo>
                  <a:pt x="110" y="85"/>
                </a:lnTo>
                <a:lnTo>
                  <a:pt x="91" y="89"/>
                </a:lnTo>
                <a:lnTo>
                  <a:pt x="43" y="110"/>
                </a:lnTo>
                <a:lnTo>
                  <a:pt x="29" y="114"/>
                </a:lnTo>
                <a:lnTo>
                  <a:pt x="10" y="100"/>
                </a:lnTo>
                <a:lnTo>
                  <a:pt x="0" y="80"/>
                </a:lnTo>
                <a:lnTo>
                  <a:pt x="0" y="50"/>
                </a:lnTo>
                <a:lnTo>
                  <a:pt x="0" y="41"/>
                </a:lnTo>
                <a:lnTo>
                  <a:pt x="5" y="36"/>
                </a:lnTo>
                <a:lnTo>
                  <a:pt x="5" y="25"/>
                </a:lnTo>
                <a:lnTo>
                  <a:pt x="24" y="11"/>
                </a:lnTo>
                <a:lnTo>
                  <a:pt x="39" y="0"/>
                </a:lnTo>
                <a:lnTo>
                  <a:pt x="82" y="0"/>
                </a:lnTo>
                <a:lnTo>
                  <a:pt x="91" y="6"/>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20" name="Freeform 895"/>
          <p:cNvSpPr>
            <a:spLocks noChangeAspect="1"/>
          </p:cNvSpPr>
          <p:nvPr/>
        </p:nvSpPr>
        <p:spPr bwMode="auto">
          <a:xfrm>
            <a:off x="7468711" y="3815160"/>
            <a:ext cx="204828" cy="164647"/>
          </a:xfrm>
          <a:custGeom>
            <a:avLst/>
            <a:gdLst/>
            <a:ahLst/>
            <a:cxnLst>
              <a:cxn ang="0">
                <a:pos x="91" y="6"/>
              </a:cxn>
              <a:cxn ang="0">
                <a:pos x="91" y="11"/>
              </a:cxn>
              <a:cxn ang="0">
                <a:pos x="115" y="25"/>
              </a:cxn>
              <a:cxn ang="0">
                <a:pos x="125" y="70"/>
              </a:cxn>
              <a:cxn ang="0">
                <a:pos x="110" y="85"/>
              </a:cxn>
              <a:cxn ang="0">
                <a:pos x="91" y="89"/>
              </a:cxn>
              <a:cxn ang="0">
                <a:pos x="43" y="110"/>
              </a:cxn>
              <a:cxn ang="0">
                <a:pos x="29" y="114"/>
              </a:cxn>
              <a:cxn ang="0">
                <a:pos x="10" y="100"/>
              </a:cxn>
              <a:cxn ang="0">
                <a:pos x="0" y="80"/>
              </a:cxn>
              <a:cxn ang="0">
                <a:pos x="0" y="50"/>
              </a:cxn>
              <a:cxn ang="0">
                <a:pos x="0" y="41"/>
              </a:cxn>
              <a:cxn ang="0">
                <a:pos x="5" y="36"/>
              </a:cxn>
              <a:cxn ang="0">
                <a:pos x="5" y="25"/>
              </a:cxn>
              <a:cxn ang="0">
                <a:pos x="24" y="11"/>
              </a:cxn>
              <a:cxn ang="0">
                <a:pos x="39" y="0"/>
              </a:cxn>
              <a:cxn ang="0">
                <a:pos x="82" y="0"/>
              </a:cxn>
              <a:cxn ang="0">
                <a:pos x="91" y="6"/>
              </a:cxn>
            </a:cxnLst>
            <a:rect l="0" t="0" r="r" b="b"/>
            <a:pathLst>
              <a:path w="126" h="115">
                <a:moveTo>
                  <a:pt x="91" y="6"/>
                </a:moveTo>
                <a:lnTo>
                  <a:pt x="91" y="11"/>
                </a:lnTo>
                <a:lnTo>
                  <a:pt x="115" y="25"/>
                </a:lnTo>
                <a:lnTo>
                  <a:pt x="125" y="70"/>
                </a:lnTo>
                <a:lnTo>
                  <a:pt x="110" y="85"/>
                </a:lnTo>
                <a:lnTo>
                  <a:pt x="91" y="89"/>
                </a:lnTo>
                <a:lnTo>
                  <a:pt x="43" y="110"/>
                </a:lnTo>
                <a:lnTo>
                  <a:pt x="29" y="114"/>
                </a:lnTo>
                <a:lnTo>
                  <a:pt x="10" y="100"/>
                </a:lnTo>
                <a:lnTo>
                  <a:pt x="0" y="80"/>
                </a:lnTo>
                <a:lnTo>
                  <a:pt x="0" y="50"/>
                </a:lnTo>
                <a:lnTo>
                  <a:pt x="0" y="41"/>
                </a:lnTo>
                <a:lnTo>
                  <a:pt x="5" y="36"/>
                </a:lnTo>
                <a:lnTo>
                  <a:pt x="5" y="25"/>
                </a:lnTo>
                <a:lnTo>
                  <a:pt x="24" y="11"/>
                </a:lnTo>
                <a:lnTo>
                  <a:pt x="39" y="0"/>
                </a:lnTo>
                <a:lnTo>
                  <a:pt x="82" y="0"/>
                </a:lnTo>
                <a:lnTo>
                  <a:pt x="91" y="6"/>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21" name="Freeform 896"/>
          <p:cNvSpPr>
            <a:spLocks noChangeAspect="1"/>
          </p:cNvSpPr>
          <p:nvPr/>
        </p:nvSpPr>
        <p:spPr bwMode="auto">
          <a:xfrm>
            <a:off x="6869403" y="3419306"/>
            <a:ext cx="485517" cy="420375"/>
          </a:xfrm>
          <a:custGeom>
            <a:avLst/>
            <a:gdLst/>
            <a:ahLst/>
            <a:cxnLst>
              <a:cxn ang="0">
                <a:pos x="238" y="300"/>
              </a:cxn>
              <a:cxn ang="0">
                <a:pos x="224" y="290"/>
              </a:cxn>
              <a:cxn ang="0">
                <a:pos x="195" y="260"/>
              </a:cxn>
              <a:cxn ang="0">
                <a:pos x="157" y="235"/>
              </a:cxn>
              <a:cxn ang="0">
                <a:pos x="129" y="231"/>
              </a:cxn>
              <a:cxn ang="0">
                <a:pos x="113" y="210"/>
              </a:cxn>
              <a:cxn ang="0">
                <a:pos x="86" y="196"/>
              </a:cxn>
              <a:cxn ang="0">
                <a:pos x="86" y="171"/>
              </a:cxn>
              <a:cxn ang="0">
                <a:pos x="70" y="152"/>
              </a:cxn>
              <a:cxn ang="0">
                <a:pos x="70" y="127"/>
              </a:cxn>
              <a:cxn ang="0">
                <a:pos x="38" y="102"/>
              </a:cxn>
              <a:cxn ang="0">
                <a:pos x="33" y="122"/>
              </a:cxn>
              <a:cxn ang="0">
                <a:pos x="19" y="137"/>
              </a:cxn>
              <a:cxn ang="0">
                <a:pos x="4" y="118"/>
              </a:cxn>
              <a:cxn ang="0">
                <a:pos x="0" y="94"/>
              </a:cxn>
              <a:cxn ang="0">
                <a:pos x="14" y="97"/>
              </a:cxn>
              <a:cxn ang="0">
                <a:pos x="47" y="78"/>
              </a:cxn>
              <a:cxn ang="0">
                <a:pos x="81" y="88"/>
              </a:cxn>
              <a:cxn ang="0">
                <a:pos x="95" y="30"/>
              </a:cxn>
              <a:cxn ang="0">
                <a:pos x="129" y="14"/>
              </a:cxn>
              <a:cxn ang="0">
                <a:pos x="129" y="4"/>
              </a:cxn>
              <a:cxn ang="0">
                <a:pos x="138" y="0"/>
              </a:cxn>
              <a:cxn ang="0">
                <a:pos x="180" y="44"/>
              </a:cxn>
              <a:cxn ang="0">
                <a:pos x="214" y="69"/>
              </a:cxn>
              <a:cxn ang="0">
                <a:pos x="228" y="63"/>
              </a:cxn>
              <a:cxn ang="0">
                <a:pos x="252" y="53"/>
              </a:cxn>
              <a:cxn ang="0">
                <a:pos x="262" y="63"/>
              </a:cxn>
              <a:cxn ang="0">
                <a:pos x="267" y="88"/>
              </a:cxn>
              <a:cxn ang="0">
                <a:pos x="294" y="102"/>
              </a:cxn>
              <a:cxn ang="0">
                <a:pos x="281" y="107"/>
              </a:cxn>
              <a:cxn ang="0">
                <a:pos x="275" y="118"/>
              </a:cxn>
              <a:cxn ang="0">
                <a:pos x="267" y="122"/>
              </a:cxn>
              <a:cxn ang="0">
                <a:pos x="252" y="107"/>
              </a:cxn>
              <a:cxn ang="0">
                <a:pos x="219" y="107"/>
              </a:cxn>
              <a:cxn ang="0">
                <a:pos x="171" y="97"/>
              </a:cxn>
              <a:cxn ang="0">
                <a:pos x="147" y="97"/>
              </a:cxn>
              <a:cxn ang="0">
                <a:pos x="138" y="113"/>
              </a:cxn>
              <a:cxn ang="0">
                <a:pos x="118" y="94"/>
              </a:cxn>
              <a:cxn ang="0">
                <a:pos x="110" y="127"/>
              </a:cxn>
              <a:cxn ang="0">
                <a:pos x="123" y="137"/>
              </a:cxn>
              <a:cxn ang="0">
                <a:pos x="129" y="166"/>
              </a:cxn>
              <a:cxn ang="0">
                <a:pos x="171" y="215"/>
              </a:cxn>
              <a:cxn ang="0">
                <a:pos x="185" y="220"/>
              </a:cxn>
              <a:cxn ang="0">
                <a:pos x="185" y="231"/>
              </a:cxn>
              <a:cxn ang="0">
                <a:pos x="209" y="255"/>
              </a:cxn>
              <a:cxn ang="0">
                <a:pos x="247" y="284"/>
              </a:cxn>
              <a:cxn ang="0">
                <a:pos x="238" y="300"/>
              </a:cxn>
            </a:cxnLst>
            <a:rect l="0" t="0" r="r" b="b"/>
            <a:pathLst>
              <a:path w="295" h="301">
                <a:moveTo>
                  <a:pt x="238" y="300"/>
                </a:moveTo>
                <a:lnTo>
                  <a:pt x="224" y="290"/>
                </a:lnTo>
                <a:lnTo>
                  <a:pt x="195" y="260"/>
                </a:lnTo>
                <a:lnTo>
                  <a:pt x="157" y="235"/>
                </a:lnTo>
                <a:lnTo>
                  <a:pt x="129" y="231"/>
                </a:lnTo>
                <a:lnTo>
                  <a:pt x="113" y="210"/>
                </a:lnTo>
                <a:lnTo>
                  <a:pt x="86" y="196"/>
                </a:lnTo>
                <a:lnTo>
                  <a:pt x="86" y="171"/>
                </a:lnTo>
                <a:lnTo>
                  <a:pt x="70" y="152"/>
                </a:lnTo>
                <a:lnTo>
                  <a:pt x="70" y="127"/>
                </a:lnTo>
                <a:lnTo>
                  <a:pt x="38" y="102"/>
                </a:lnTo>
                <a:lnTo>
                  <a:pt x="33" y="122"/>
                </a:lnTo>
                <a:lnTo>
                  <a:pt x="19" y="137"/>
                </a:lnTo>
                <a:lnTo>
                  <a:pt x="4" y="118"/>
                </a:lnTo>
                <a:lnTo>
                  <a:pt x="0" y="94"/>
                </a:lnTo>
                <a:lnTo>
                  <a:pt x="14" y="97"/>
                </a:lnTo>
                <a:lnTo>
                  <a:pt x="47" y="78"/>
                </a:lnTo>
                <a:lnTo>
                  <a:pt x="81" y="88"/>
                </a:lnTo>
                <a:lnTo>
                  <a:pt x="95" y="30"/>
                </a:lnTo>
                <a:lnTo>
                  <a:pt x="129" y="14"/>
                </a:lnTo>
                <a:lnTo>
                  <a:pt x="129" y="4"/>
                </a:lnTo>
                <a:lnTo>
                  <a:pt x="138" y="0"/>
                </a:lnTo>
                <a:lnTo>
                  <a:pt x="180" y="44"/>
                </a:lnTo>
                <a:lnTo>
                  <a:pt x="214" y="69"/>
                </a:lnTo>
                <a:lnTo>
                  <a:pt x="228" y="63"/>
                </a:lnTo>
                <a:lnTo>
                  <a:pt x="252" y="53"/>
                </a:lnTo>
                <a:lnTo>
                  <a:pt x="262" y="63"/>
                </a:lnTo>
                <a:lnTo>
                  <a:pt x="267" y="88"/>
                </a:lnTo>
                <a:lnTo>
                  <a:pt x="294" y="102"/>
                </a:lnTo>
                <a:lnTo>
                  <a:pt x="281" y="107"/>
                </a:lnTo>
                <a:lnTo>
                  <a:pt x="275" y="118"/>
                </a:lnTo>
                <a:lnTo>
                  <a:pt x="267" y="122"/>
                </a:lnTo>
                <a:lnTo>
                  <a:pt x="252" y="107"/>
                </a:lnTo>
                <a:lnTo>
                  <a:pt x="219" y="107"/>
                </a:lnTo>
                <a:lnTo>
                  <a:pt x="171" y="97"/>
                </a:lnTo>
                <a:lnTo>
                  <a:pt x="147" y="97"/>
                </a:lnTo>
                <a:lnTo>
                  <a:pt x="138" y="113"/>
                </a:lnTo>
                <a:lnTo>
                  <a:pt x="118" y="94"/>
                </a:lnTo>
                <a:lnTo>
                  <a:pt x="110" y="127"/>
                </a:lnTo>
                <a:lnTo>
                  <a:pt x="123" y="137"/>
                </a:lnTo>
                <a:lnTo>
                  <a:pt x="129" y="166"/>
                </a:lnTo>
                <a:lnTo>
                  <a:pt x="171" y="215"/>
                </a:lnTo>
                <a:lnTo>
                  <a:pt x="185" y="220"/>
                </a:lnTo>
                <a:lnTo>
                  <a:pt x="185" y="231"/>
                </a:lnTo>
                <a:lnTo>
                  <a:pt x="209" y="255"/>
                </a:lnTo>
                <a:lnTo>
                  <a:pt x="247" y="284"/>
                </a:lnTo>
                <a:lnTo>
                  <a:pt x="238" y="300"/>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22" name="Freeform 897"/>
          <p:cNvSpPr>
            <a:spLocks noChangeAspect="1"/>
          </p:cNvSpPr>
          <p:nvPr/>
        </p:nvSpPr>
        <p:spPr bwMode="auto">
          <a:xfrm>
            <a:off x="6869403" y="3419306"/>
            <a:ext cx="485517" cy="420375"/>
          </a:xfrm>
          <a:custGeom>
            <a:avLst/>
            <a:gdLst/>
            <a:ahLst/>
            <a:cxnLst>
              <a:cxn ang="0">
                <a:pos x="238" y="300"/>
              </a:cxn>
              <a:cxn ang="0">
                <a:pos x="224" y="290"/>
              </a:cxn>
              <a:cxn ang="0">
                <a:pos x="195" y="260"/>
              </a:cxn>
              <a:cxn ang="0">
                <a:pos x="157" y="235"/>
              </a:cxn>
              <a:cxn ang="0">
                <a:pos x="129" y="231"/>
              </a:cxn>
              <a:cxn ang="0">
                <a:pos x="113" y="210"/>
              </a:cxn>
              <a:cxn ang="0">
                <a:pos x="86" y="196"/>
              </a:cxn>
              <a:cxn ang="0">
                <a:pos x="86" y="171"/>
              </a:cxn>
              <a:cxn ang="0">
                <a:pos x="70" y="152"/>
              </a:cxn>
              <a:cxn ang="0">
                <a:pos x="70" y="127"/>
              </a:cxn>
              <a:cxn ang="0">
                <a:pos x="38" y="102"/>
              </a:cxn>
              <a:cxn ang="0">
                <a:pos x="33" y="122"/>
              </a:cxn>
              <a:cxn ang="0">
                <a:pos x="19" y="137"/>
              </a:cxn>
              <a:cxn ang="0">
                <a:pos x="4" y="118"/>
              </a:cxn>
              <a:cxn ang="0">
                <a:pos x="0" y="94"/>
              </a:cxn>
              <a:cxn ang="0">
                <a:pos x="14" y="97"/>
              </a:cxn>
              <a:cxn ang="0">
                <a:pos x="47" y="78"/>
              </a:cxn>
              <a:cxn ang="0">
                <a:pos x="81" y="88"/>
              </a:cxn>
              <a:cxn ang="0">
                <a:pos x="95" y="30"/>
              </a:cxn>
              <a:cxn ang="0">
                <a:pos x="129" y="14"/>
              </a:cxn>
              <a:cxn ang="0">
                <a:pos x="129" y="4"/>
              </a:cxn>
              <a:cxn ang="0">
                <a:pos x="138" y="0"/>
              </a:cxn>
              <a:cxn ang="0">
                <a:pos x="180" y="44"/>
              </a:cxn>
              <a:cxn ang="0">
                <a:pos x="214" y="69"/>
              </a:cxn>
              <a:cxn ang="0">
                <a:pos x="228" y="63"/>
              </a:cxn>
              <a:cxn ang="0">
                <a:pos x="252" y="53"/>
              </a:cxn>
              <a:cxn ang="0">
                <a:pos x="262" y="63"/>
              </a:cxn>
              <a:cxn ang="0">
                <a:pos x="267" y="88"/>
              </a:cxn>
              <a:cxn ang="0">
                <a:pos x="294" y="102"/>
              </a:cxn>
              <a:cxn ang="0">
                <a:pos x="281" y="107"/>
              </a:cxn>
              <a:cxn ang="0">
                <a:pos x="275" y="118"/>
              </a:cxn>
              <a:cxn ang="0">
                <a:pos x="267" y="122"/>
              </a:cxn>
              <a:cxn ang="0">
                <a:pos x="252" y="107"/>
              </a:cxn>
              <a:cxn ang="0">
                <a:pos x="219" y="107"/>
              </a:cxn>
              <a:cxn ang="0">
                <a:pos x="171" y="97"/>
              </a:cxn>
              <a:cxn ang="0">
                <a:pos x="147" y="97"/>
              </a:cxn>
              <a:cxn ang="0">
                <a:pos x="138" y="113"/>
              </a:cxn>
              <a:cxn ang="0">
                <a:pos x="118" y="94"/>
              </a:cxn>
              <a:cxn ang="0">
                <a:pos x="110" y="127"/>
              </a:cxn>
              <a:cxn ang="0">
                <a:pos x="123" y="137"/>
              </a:cxn>
              <a:cxn ang="0">
                <a:pos x="129" y="166"/>
              </a:cxn>
              <a:cxn ang="0">
                <a:pos x="171" y="215"/>
              </a:cxn>
              <a:cxn ang="0">
                <a:pos x="185" y="220"/>
              </a:cxn>
              <a:cxn ang="0">
                <a:pos x="185" y="231"/>
              </a:cxn>
              <a:cxn ang="0">
                <a:pos x="209" y="255"/>
              </a:cxn>
              <a:cxn ang="0">
                <a:pos x="247" y="284"/>
              </a:cxn>
              <a:cxn ang="0">
                <a:pos x="238" y="300"/>
              </a:cxn>
            </a:cxnLst>
            <a:rect l="0" t="0" r="r" b="b"/>
            <a:pathLst>
              <a:path w="295" h="301">
                <a:moveTo>
                  <a:pt x="238" y="300"/>
                </a:moveTo>
                <a:lnTo>
                  <a:pt x="224" y="290"/>
                </a:lnTo>
                <a:lnTo>
                  <a:pt x="195" y="260"/>
                </a:lnTo>
                <a:lnTo>
                  <a:pt x="157" y="235"/>
                </a:lnTo>
                <a:lnTo>
                  <a:pt x="129" y="231"/>
                </a:lnTo>
                <a:lnTo>
                  <a:pt x="113" y="210"/>
                </a:lnTo>
                <a:lnTo>
                  <a:pt x="86" y="196"/>
                </a:lnTo>
                <a:lnTo>
                  <a:pt x="86" y="171"/>
                </a:lnTo>
                <a:lnTo>
                  <a:pt x="70" y="152"/>
                </a:lnTo>
                <a:lnTo>
                  <a:pt x="70" y="127"/>
                </a:lnTo>
                <a:lnTo>
                  <a:pt x="38" y="102"/>
                </a:lnTo>
                <a:lnTo>
                  <a:pt x="33" y="122"/>
                </a:lnTo>
                <a:lnTo>
                  <a:pt x="19" y="137"/>
                </a:lnTo>
                <a:lnTo>
                  <a:pt x="4" y="118"/>
                </a:lnTo>
                <a:lnTo>
                  <a:pt x="0" y="94"/>
                </a:lnTo>
                <a:lnTo>
                  <a:pt x="14" y="97"/>
                </a:lnTo>
                <a:lnTo>
                  <a:pt x="47" y="78"/>
                </a:lnTo>
                <a:lnTo>
                  <a:pt x="81" y="88"/>
                </a:lnTo>
                <a:lnTo>
                  <a:pt x="95" y="30"/>
                </a:lnTo>
                <a:lnTo>
                  <a:pt x="129" y="14"/>
                </a:lnTo>
                <a:lnTo>
                  <a:pt x="129" y="4"/>
                </a:lnTo>
                <a:lnTo>
                  <a:pt x="138" y="0"/>
                </a:lnTo>
                <a:lnTo>
                  <a:pt x="180" y="44"/>
                </a:lnTo>
                <a:lnTo>
                  <a:pt x="214" y="69"/>
                </a:lnTo>
                <a:lnTo>
                  <a:pt x="228" y="63"/>
                </a:lnTo>
                <a:lnTo>
                  <a:pt x="252" y="53"/>
                </a:lnTo>
                <a:lnTo>
                  <a:pt x="262" y="63"/>
                </a:lnTo>
                <a:lnTo>
                  <a:pt x="267" y="88"/>
                </a:lnTo>
                <a:lnTo>
                  <a:pt x="294" y="102"/>
                </a:lnTo>
                <a:lnTo>
                  <a:pt x="281" y="107"/>
                </a:lnTo>
                <a:lnTo>
                  <a:pt x="275" y="118"/>
                </a:lnTo>
                <a:lnTo>
                  <a:pt x="267" y="122"/>
                </a:lnTo>
                <a:lnTo>
                  <a:pt x="252" y="107"/>
                </a:lnTo>
                <a:lnTo>
                  <a:pt x="219" y="107"/>
                </a:lnTo>
                <a:lnTo>
                  <a:pt x="171" y="97"/>
                </a:lnTo>
                <a:lnTo>
                  <a:pt x="147" y="97"/>
                </a:lnTo>
                <a:lnTo>
                  <a:pt x="138" y="113"/>
                </a:lnTo>
                <a:lnTo>
                  <a:pt x="118" y="94"/>
                </a:lnTo>
                <a:lnTo>
                  <a:pt x="110" y="127"/>
                </a:lnTo>
                <a:lnTo>
                  <a:pt x="123" y="137"/>
                </a:lnTo>
                <a:lnTo>
                  <a:pt x="129" y="166"/>
                </a:lnTo>
                <a:lnTo>
                  <a:pt x="171" y="215"/>
                </a:lnTo>
                <a:lnTo>
                  <a:pt x="185" y="220"/>
                </a:lnTo>
                <a:lnTo>
                  <a:pt x="185" y="231"/>
                </a:lnTo>
                <a:lnTo>
                  <a:pt x="209" y="255"/>
                </a:lnTo>
                <a:lnTo>
                  <a:pt x="247" y="284"/>
                </a:lnTo>
                <a:lnTo>
                  <a:pt x="238" y="30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23" name="Freeform 898"/>
          <p:cNvSpPr>
            <a:spLocks noChangeAspect="1"/>
          </p:cNvSpPr>
          <p:nvPr/>
        </p:nvSpPr>
        <p:spPr bwMode="auto">
          <a:xfrm>
            <a:off x="7286644" y="3461344"/>
            <a:ext cx="348965" cy="413369"/>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24" name="Freeform 899"/>
          <p:cNvSpPr>
            <a:spLocks noChangeAspect="1"/>
          </p:cNvSpPr>
          <p:nvPr/>
        </p:nvSpPr>
        <p:spPr bwMode="auto">
          <a:xfrm>
            <a:off x="7286644" y="3461344"/>
            <a:ext cx="348965" cy="413369"/>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25" name="Freeform 900"/>
          <p:cNvSpPr>
            <a:spLocks noChangeAspect="1"/>
          </p:cNvSpPr>
          <p:nvPr/>
        </p:nvSpPr>
        <p:spPr bwMode="auto">
          <a:xfrm>
            <a:off x="7263886" y="3724078"/>
            <a:ext cx="174483" cy="164647"/>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26" name="Freeform 901"/>
          <p:cNvSpPr>
            <a:spLocks noChangeAspect="1"/>
          </p:cNvSpPr>
          <p:nvPr/>
        </p:nvSpPr>
        <p:spPr bwMode="auto">
          <a:xfrm>
            <a:off x="7263886" y="3724078"/>
            <a:ext cx="174483" cy="164647"/>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27" name="Freeform 902"/>
          <p:cNvSpPr>
            <a:spLocks noChangeAspect="1"/>
          </p:cNvSpPr>
          <p:nvPr/>
        </p:nvSpPr>
        <p:spPr bwMode="auto">
          <a:xfrm>
            <a:off x="6581125" y="3205616"/>
            <a:ext cx="572758" cy="248722"/>
          </a:xfrm>
          <a:custGeom>
            <a:avLst/>
            <a:gdLst/>
            <a:ahLst/>
            <a:cxnLst>
              <a:cxn ang="0">
                <a:pos x="0" y="94"/>
              </a:cxn>
              <a:cxn ang="0">
                <a:pos x="14" y="113"/>
              </a:cxn>
              <a:cxn ang="0">
                <a:pos x="3" y="129"/>
              </a:cxn>
              <a:cxn ang="0">
                <a:pos x="28" y="138"/>
              </a:cxn>
              <a:cxn ang="0">
                <a:pos x="37" y="138"/>
              </a:cxn>
              <a:cxn ang="0">
                <a:pos x="51" y="143"/>
              </a:cxn>
              <a:cxn ang="0">
                <a:pos x="86" y="134"/>
              </a:cxn>
              <a:cxn ang="0">
                <a:pos x="100" y="134"/>
              </a:cxn>
              <a:cxn ang="0">
                <a:pos x="118" y="129"/>
              </a:cxn>
              <a:cxn ang="0">
                <a:pos x="124" y="148"/>
              </a:cxn>
              <a:cxn ang="0">
                <a:pos x="153" y="163"/>
              </a:cxn>
              <a:cxn ang="0">
                <a:pos x="190" y="173"/>
              </a:cxn>
              <a:cxn ang="0">
                <a:pos x="223" y="178"/>
              </a:cxn>
              <a:cxn ang="0">
                <a:pos x="257" y="158"/>
              </a:cxn>
              <a:cxn ang="0">
                <a:pos x="271" y="158"/>
              </a:cxn>
              <a:cxn ang="0">
                <a:pos x="286" y="154"/>
              </a:cxn>
              <a:cxn ang="0">
                <a:pos x="305" y="143"/>
              </a:cxn>
              <a:cxn ang="0">
                <a:pos x="319" y="134"/>
              </a:cxn>
              <a:cxn ang="0">
                <a:pos x="319" y="113"/>
              </a:cxn>
              <a:cxn ang="0">
                <a:pos x="334" y="85"/>
              </a:cxn>
              <a:cxn ang="0">
                <a:pos x="348" y="85"/>
              </a:cxn>
              <a:cxn ang="0">
                <a:pos x="348" y="60"/>
              </a:cxn>
              <a:cxn ang="0">
                <a:pos x="329" y="11"/>
              </a:cxn>
              <a:cxn ang="0">
                <a:pos x="300" y="16"/>
              </a:cxn>
              <a:cxn ang="0">
                <a:pos x="290" y="6"/>
              </a:cxn>
              <a:cxn ang="0">
                <a:pos x="257" y="0"/>
              </a:cxn>
              <a:cxn ang="0">
                <a:pos x="238" y="21"/>
              </a:cxn>
              <a:cxn ang="0">
                <a:pos x="223" y="25"/>
              </a:cxn>
              <a:cxn ang="0">
                <a:pos x="201" y="16"/>
              </a:cxn>
              <a:cxn ang="0">
                <a:pos x="181" y="25"/>
              </a:cxn>
              <a:cxn ang="0">
                <a:pos x="153" y="60"/>
              </a:cxn>
              <a:cxn ang="0">
                <a:pos x="161" y="89"/>
              </a:cxn>
              <a:cxn ang="0">
                <a:pos x="142" y="89"/>
              </a:cxn>
              <a:cxn ang="0">
                <a:pos x="128" y="85"/>
              </a:cxn>
              <a:cxn ang="0">
                <a:pos x="70" y="104"/>
              </a:cxn>
              <a:cxn ang="0">
                <a:pos x="48" y="94"/>
              </a:cxn>
              <a:cxn ang="0">
                <a:pos x="33" y="104"/>
              </a:cxn>
              <a:cxn ang="0">
                <a:pos x="22" y="94"/>
              </a:cxn>
              <a:cxn ang="0">
                <a:pos x="9" y="89"/>
              </a:cxn>
              <a:cxn ang="0">
                <a:pos x="0" y="94"/>
              </a:cxn>
            </a:cxnLst>
            <a:rect l="0" t="0" r="r" b="b"/>
            <a:pathLst>
              <a:path w="349" h="179">
                <a:moveTo>
                  <a:pt x="0" y="94"/>
                </a:moveTo>
                <a:lnTo>
                  <a:pt x="14" y="113"/>
                </a:lnTo>
                <a:lnTo>
                  <a:pt x="3" y="129"/>
                </a:lnTo>
                <a:lnTo>
                  <a:pt x="28" y="138"/>
                </a:lnTo>
                <a:lnTo>
                  <a:pt x="37" y="138"/>
                </a:lnTo>
                <a:lnTo>
                  <a:pt x="51" y="143"/>
                </a:lnTo>
                <a:lnTo>
                  <a:pt x="86" y="134"/>
                </a:lnTo>
                <a:lnTo>
                  <a:pt x="100" y="134"/>
                </a:lnTo>
                <a:lnTo>
                  <a:pt x="118" y="129"/>
                </a:lnTo>
                <a:lnTo>
                  <a:pt x="124" y="148"/>
                </a:lnTo>
                <a:lnTo>
                  <a:pt x="153" y="163"/>
                </a:lnTo>
                <a:lnTo>
                  <a:pt x="190" y="173"/>
                </a:lnTo>
                <a:lnTo>
                  <a:pt x="223" y="178"/>
                </a:lnTo>
                <a:lnTo>
                  <a:pt x="257" y="158"/>
                </a:lnTo>
                <a:lnTo>
                  <a:pt x="271" y="158"/>
                </a:lnTo>
                <a:lnTo>
                  <a:pt x="286" y="154"/>
                </a:lnTo>
                <a:lnTo>
                  <a:pt x="305" y="143"/>
                </a:lnTo>
                <a:lnTo>
                  <a:pt x="319" y="134"/>
                </a:lnTo>
                <a:lnTo>
                  <a:pt x="319" y="113"/>
                </a:lnTo>
                <a:lnTo>
                  <a:pt x="334" y="85"/>
                </a:lnTo>
                <a:lnTo>
                  <a:pt x="348" y="85"/>
                </a:lnTo>
                <a:lnTo>
                  <a:pt x="348" y="60"/>
                </a:lnTo>
                <a:lnTo>
                  <a:pt x="329" y="11"/>
                </a:lnTo>
                <a:lnTo>
                  <a:pt x="300" y="16"/>
                </a:lnTo>
                <a:lnTo>
                  <a:pt x="290" y="6"/>
                </a:lnTo>
                <a:lnTo>
                  <a:pt x="257" y="0"/>
                </a:lnTo>
                <a:lnTo>
                  <a:pt x="238" y="21"/>
                </a:lnTo>
                <a:lnTo>
                  <a:pt x="223" y="25"/>
                </a:lnTo>
                <a:lnTo>
                  <a:pt x="201" y="16"/>
                </a:lnTo>
                <a:lnTo>
                  <a:pt x="181" y="25"/>
                </a:lnTo>
                <a:lnTo>
                  <a:pt x="153" y="60"/>
                </a:lnTo>
                <a:lnTo>
                  <a:pt x="161" y="89"/>
                </a:lnTo>
                <a:lnTo>
                  <a:pt x="142" y="89"/>
                </a:lnTo>
                <a:lnTo>
                  <a:pt x="128" y="85"/>
                </a:lnTo>
                <a:lnTo>
                  <a:pt x="70" y="104"/>
                </a:lnTo>
                <a:lnTo>
                  <a:pt x="48" y="94"/>
                </a:lnTo>
                <a:lnTo>
                  <a:pt x="33" y="104"/>
                </a:lnTo>
                <a:lnTo>
                  <a:pt x="22" y="94"/>
                </a:lnTo>
                <a:lnTo>
                  <a:pt x="9" y="89"/>
                </a:lnTo>
                <a:lnTo>
                  <a:pt x="0" y="94"/>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28" name="Freeform 903"/>
          <p:cNvSpPr>
            <a:spLocks noChangeAspect="1"/>
          </p:cNvSpPr>
          <p:nvPr/>
        </p:nvSpPr>
        <p:spPr bwMode="auto">
          <a:xfrm>
            <a:off x="6345953" y="3384274"/>
            <a:ext cx="948276" cy="907310"/>
          </a:xfrm>
          <a:custGeom>
            <a:avLst/>
            <a:gdLst/>
            <a:ahLst/>
            <a:cxnLst>
              <a:cxn ang="0">
                <a:pos x="29" y="186"/>
              </a:cxn>
              <a:cxn ang="0">
                <a:pos x="5" y="171"/>
              </a:cxn>
              <a:cxn ang="0">
                <a:pos x="0" y="132"/>
              </a:cxn>
              <a:cxn ang="0">
                <a:pos x="19" y="63"/>
              </a:cxn>
              <a:cxn ang="0">
                <a:pos x="72" y="44"/>
              </a:cxn>
              <a:cxn ang="0">
                <a:pos x="99" y="58"/>
              </a:cxn>
              <a:cxn ang="0">
                <a:pos x="123" y="49"/>
              </a:cxn>
              <a:cxn ang="0">
                <a:pos x="166" y="49"/>
              </a:cxn>
              <a:cxn ang="0">
                <a:pos x="181" y="9"/>
              </a:cxn>
              <a:cxn ang="0">
                <a:pos x="229" y="5"/>
              </a:cxn>
              <a:cxn ang="0">
                <a:pos x="262" y="0"/>
              </a:cxn>
              <a:cxn ang="0">
                <a:pos x="296" y="34"/>
              </a:cxn>
              <a:cxn ang="0">
                <a:pos x="329" y="49"/>
              </a:cxn>
              <a:cxn ang="0">
                <a:pos x="334" y="93"/>
              </a:cxn>
              <a:cxn ang="0">
                <a:pos x="334" y="107"/>
              </a:cxn>
              <a:cxn ang="0">
                <a:pos x="305" y="97"/>
              </a:cxn>
              <a:cxn ang="0">
                <a:pos x="262" y="113"/>
              </a:cxn>
              <a:cxn ang="0">
                <a:pos x="267" y="152"/>
              </a:cxn>
              <a:cxn ang="0">
                <a:pos x="262" y="201"/>
              </a:cxn>
              <a:cxn ang="0">
                <a:pos x="329" y="260"/>
              </a:cxn>
              <a:cxn ang="0">
                <a:pos x="344" y="320"/>
              </a:cxn>
              <a:cxn ang="0">
                <a:pos x="411" y="368"/>
              </a:cxn>
              <a:cxn ang="0">
                <a:pos x="438" y="393"/>
              </a:cxn>
              <a:cxn ang="0">
                <a:pos x="548" y="452"/>
              </a:cxn>
              <a:cxn ang="0">
                <a:pos x="572" y="506"/>
              </a:cxn>
              <a:cxn ang="0">
                <a:pos x="548" y="476"/>
              </a:cxn>
              <a:cxn ang="0">
                <a:pos x="497" y="462"/>
              </a:cxn>
              <a:cxn ang="0">
                <a:pos x="477" y="521"/>
              </a:cxn>
              <a:cxn ang="0">
                <a:pos x="505" y="564"/>
              </a:cxn>
              <a:cxn ang="0">
                <a:pos x="482" y="609"/>
              </a:cxn>
              <a:cxn ang="0">
                <a:pos x="454" y="644"/>
              </a:cxn>
              <a:cxn ang="0">
                <a:pos x="434" y="623"/>
              </a:cxn>
              <a:cxn ang="0">
                <a:pos x="458" y="580"/>
              </a:cxn>
              <a:cxn ang="0">
                <a:pos x="438" y="521"/>
              </a:cxn>
              <a:cxn ang="0">
                <a:pos x="396" y="487"/>
              </a:cxn>
              <a:cxn ang="0">
                <a:pos x="367" y="452"/>
              </a:cxn>
              <a:cxn ang="0">
                <a:pos x="324" y="413"/>
              </a:cxn>
              <a:cxn ang="0">
                <a:pos x="262" y="393"/>
              </a:cxn>
              <a:cxn ang="0">
                <a:pos x="195" y="328"/>
              </a:cxn>
              <a:cxn ang="0">
                <a:pos x="166" y="275"/>
              </a:cxn>
              <a:cxn ang="0">
                <a:pos x="158" y="211"/>
              </a:cxn>
              <a:cxn ang="0">
                <a:pos x="109" y="190"/>
              </a:cxn>
              <a:cxn ang="0">
                <a:pos x="67" y="190"/>
              </a:cxn>
              <a:cxn ang="0">
                <a:pos x="29" y="211"/>
              </a:cxn>
            </a:cxnLst>
            <a:rect l="0" t="0" r="r" b="b"/>
            <a:pathLst>
              <a:path w="578" h="645">
                <a:moveTo>
                  <a:pt x="29" y="211"/>
                </a:moveTo>
                <a:lnTo>
                  <a:pt x="29" y="186"/>
                </a:lnTo>
                <a:lnTo>
                  <a:pt x="13" y="182"/>
                </a:lnTo>
                <a:lnTo>
                  <a:pt x="5" y="171"/>
                </a:lnTo>
                <a:lnTo>
                  <a:pt x="5" y="152"/>
                </a:lnTo>
                <a:lnTo>
                  <a:pt x="0" y="132"/>
                </a:lnTo>
                <a:lnTo>
                  <a:pt x="13" y="93"/>
                </a:lnTo>
                <a:lnTo>
                  <a:pt x="19" y="63"/>
                </a:lnTo>
                <a:lnTo>
                  <a:pt x="62" y="63"/>
                </a:lnTo>
                <a:lnTo>
                  <a:pt x="72" y="44"/>
                </a:lnTo>
                <a:lnTo>
                  <a:pt x="91" y="39"/>
                </a:lnTo>
                <a:lnTo>
                  <a:pt x="99" y="58"/>
                </a:lnTo>
                <a:lnTo>
                  <a:pt x="115" y="69"/>
                </a:lnTo>
                <a:lnTo>
                  <a:pt x="123" y="49"/>
                </a:lnTo>
                <a:lnTo>
                  <a:pt x="133" y="39"/>
                </a:lnTo>
                <a:lnTo>
                  <a:pt x="166" y="49"/>
                </a:lnTo>
                <a:lnTo>
                  <a:pt x="166" y="28"/>
                </a:lnTo>
                <a:lnTo>
                  <a:pt x="181" y="9"/>
                </a:lnTo>
                <a:lnTo>
                  <a:pt x="195" y="14"/>
                </a:lnTo>
                <a:lnTo>
                  <a:pt x="229" y="5"/>
                </a:lnTo>
                <a:lnTo>
                  <a:pt x="243" y="5"/>
                </a:lnTo>
                <a:lnTo>
                  <a:pt x="262" y="0"/>
                </a:lnTo>
                <a:lnTo>
                  <a:pt x="267" y="19"/>
                </a:lnTo>
                <a:lnTo>
                  <a:pt x="296" y="34"/>
                </a:lnTo>
                <a:lnTo>
                  <a:pt x="334" y="44"/>
                </a:lnTo>
                <a:lnTo>
                  <a:pt x="329" y="49"/>
                </a:lnTo>
                <a:lnTo>
                  <a:pt x="329" y="69"/>
                </a:lnTo>
                <a:lnTo>
                  <a:pt x="334" y="93"/>
                </a:lnTo>
                <a:lnTo>
                  <a:pt x="344" y="102"/>
                </a:lnTo>
                <a:lnTo>
                  <a:pt x="334" y="107"/>
                </a:lnTo>
                <a:lnTo>
                  <a:pt x="334" y="113"/>
                </a:lnTo>
                <a:lnTo>
                  <a:pt x="305" y="97"/>
                </a:lnTo>
                <a:lnTo>
                  <a:pt x="281" y="113"/>
                </a:lnTo>
                <a:lnTo>
                  <a:pt x="262" y="113"/>
                </a:lnTo>
                <a:lnTo>
                  <a:pt x="259" y="138"/>
                </a:lnTo>
                <a:lnTo>
                  <a:pt x="267" y="152"/>
                </a:lnTo>
                <a:lnTo>
                  <a:pt x="259" y="177"/>
                </a:lnTo>
                <a:lnTo>
                  <a:pt x="262" y="201"/>
                </a:lnTo>
                <a:lnTo>
                  <a:pt x="281" y="220"/>
                </a:lnTo>
                <a:lnTo>
                  <a:pt x="329" y="260"/>
                </a:lnTo>
                <a:lnTo>
                  <a:pt x="339" y="289"/>
                </a:lnTo>
                <a:lnTo>
                  <a:pt x="344" y="320"/>
                </a:lnTo>
                <a:lnTo>
                  <a:pt x="353" y="333"/>
                </a:lnTo>
                <a:lnTo>
                  <a:pt x="411" y="368"/>
                </a:lnTo>
                <a:lnTo>
                  <a:pt x="454" y="368"/>
                </a:lnTo>
                <a:lnTo>
                  <a:pt x="438" y="393"/>
                </a:lnTo>
                <a:lnTo>
                  <a:pt x="497" y="422"/>
                </a:lnTo>
                <a:lnTo>
                  <a:pt x="548" y="452"/>
                </a:lnTo>
                <a:lnTo>
                  <a:pt x="577" y="481"/>
                </a:lnTo>
                <a:lnTo>
                  <a:pt x="572" y="506"/>
                </a:lnTo>
                <a:lnTo>
                  <a:pt x="553" y="501"/>
                </a:lnTo>
                <a:lnTo>
                  <a:pt x="548" y="476"/>
                </a:lnTo>
                <a:lnTo>
                  <a:pt x="521" y="471"/>
                </a:lnTo>
                <a:lnTo>
                  <a:pt x="497" y="462"/>
                </a:lnTo>
                <a:lnTo>
                  <a:pt x="486" y="487"/>
                </a:lnTo>
                <a:lnTo>
                  <a:pt x="477" y="521"/>
                </a:lnTo>
                <a:lnTo>
                  <a:pt x="505" y="535"/>
                </a:lnTo>
                <a:lnTo>
                  <a:pt x="505" y="564"/>
                </a:lnTo>
                <a:lnTo>
                  <a:pt x="477" y="580"/>
                </a:lnTo>
                <a:lnTo>
                  <a:pt x="482" y="609"/>
                </a:lnTo>
                <a:lnTo>
                  <a:pt x="463" y="623"/>
                </a:lnTo>
                <a:lnTo>
                  <a:pt x="454" y="644"/>
                </a:lnTo>
                <a:lnTo>
                  <a:pt x="434" y="644"/>
                </a:lnTo>
                <a:lnTo>
                  <a:pt x="434" y="623"/>
                </a:lnTo>
                <a:lnTo>
                  <a:pt x="443" y="594"/>
                </a:lnTo>
                <a:lnTo>
                  <a:pt x="458" y="580"/>
                </a:lnTo>
                <a:lnTo>
                  <a:pt x="454" y="551"/>
                </a:lnTo>
                <a:lnTo>
                  <a:pt x="438" y="521"/>
                </a:lnTo>
                <a:lnTo>
                  <a:pt x="434" y="496"/>
                </a:lnTo>
                <a:lnTo>
                  <a:pt x="396" y="487"/>
                </a:lnTo>
                <a:lnTo>
                  <a:pt x="387" y="457"/>
                </a:lnTo>
                <a:lnTo>
                  <a:pt x="367" y="452"/>
                </a:lnTo>
                <a:lnTo>
                  <a:pt x="344" y="432"/>
                </a:lnTo>
                <a:lnTo>
                  <a:pt x="324" y="413"/>
                </a:lnTo>
                <a:lnTo>
                  <a:pt x="291" y="408"/>
                </a:lnTo>
                <a:lnTo>
                  <a:pt x="262" y="393"/>
                </a:lnTo>
                <a:lnTo>
                  <a:pt x="219" y="328"/>
                </a:lnTo>
                <a:lnTo>
                  <a:pt x="195" y="328"/>
                </a:lnTo>
                <a:lnTo>
                  <a:pt x="192" y="303"/>
                </a:lnTo>
                <a:lnTo>
                  <a:pt x="166" y="275"/>
                </a:lnTo>
                <a:lnTo>
                  <a:pt x="158" y="245"/>
                </a:lnTo>
                <a:lnTo>
                  <a:pt x="158" y="211"/>
                </a:lnTo>
                <a:lnTo>
                  <a:pt x="128" y="201"/>
                </a:lnTo>
                <a:lnTo>
                  <a:pt x="109" y="190"/>
                </a:lnTo>
                <a:lnTo>
                  <a:pt x="86" y="182"/>
                </a:lnTo>
                <a:lnTo>
                  <a:pt x="67" y="190"/>
                </a:lnTo>
                <a:lnTo>
                  <a:pt x="53" y="211"/>
                </a:lnTo>
                <a:lnTo>
                  <a:pt x="29" y="211"/>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29" name="Freeform 904"/>
          <p:cNvSpPr>
            <a:spLocks noChangeAspect="1"/>
          </p:cNvSpPr>
          <p:nvPr/>
        </p:nvSpPr>
        <p:spPr bwMode="auto">
          <a:xfrm>
            <a:off x="6345953" y="3384274"/>
            <a:ext cx="948276" cy="907310"/>
          </a:xfrm>
          <a:custGeom>
            <a:avLst/>
            <a:gdLst/>
            <a:ahLst/>
            <a:cxnLst>
              <a:cxn ang="0">
                <a:pos x="29" y="186"/>
              </a:cxn>
              <a:cxn ang="0">
                <a:pos x="5" y="171"/>
              </a:cxn>
              <a:cxn ang="0">
                <a:pos x="0" y="132"/>
              </a:cxn>
              <a:cxn ang="0">
                <a:pos x="19" y="63"/>
              </a:cxn>
              <a:cxn ang="0">
                <a:pos x="72" y="44"/>
              </a:cxn>
              <a:cxn ang="0">
                <a:pos x="99" y="58"/>
              </a:cxn>
              <a:cxn ang="0">
                <a:pos x="123" y="49"/>
              </a:cxn>
              <a:cxn ang="0">
                <a:pos x="166" y="49"/>
              </a:cxn>
              <a:cxn ang="0">
                <a:pos x="181" y="9"/>
              </a:cxn>
              <a:cxn ang="0">
                <a:pos x="229" y="5"/>
              </a:cxn>
              <a:cxn ang="0">
                <a:pos x="262" y="0"/>
              </a:cxn>
              <a:cxn ang="0">
                <a:pos x="296" y="34"/>
              </a:cxn>
              <a:cxn ang="0">
                <a:pos x="329" y="49"/>
              </a:cxn>
              <a:cxn ang="0">
                <a:pos x="334" y="93"/>
              </a:cxn>
              <a:cxn ang="0">
                <a:pos x="334" y="107"/>
              </a:cxn>
              <a:cxn ang="0">
                <a:pos x="305" y="97"/>
              </a:cxn>
              <a:cxn ang="0">
                <a:pos x="262" y="113"/>
              </a:cxn>
              <a:cxn ang="0">
                <a:pos x="267" y="152"/>
              </a:cxn>
              <a:cxn ang="0">
                <a:pos x="262" y="201"/>
              </a:cxn>
              <a:cxn ang="0">
                <a:pos x="329" y="260"/>
              </a:cxn>
              <a:cxn ang="0">
                <a:pos x="344" y="320"/>
              </a:cxn>
              <a:cxn ang="0">
                <a:pos x="411" y="368"/>
              </a:cxn>
              <a:cxn ang="0">
                <a:pos x="438" y="393"/>
              </a:cxn>
              <a:cxn ang="0">
                <a:pos x="548" y="452"/>
              </a:cxn>
              <a:cxn ang="0">
                <a:pos x="572" y="506"/>
              </a:cxn>
              <a:cxn ang="0">
                <a:pos x="548" y="476"/>
              </a:cxn>
              <a:cxn ang="0">
                <a:pos x="497" y="462"/>
              </a:cxn>
              <a:cxn ang="0">
                <a:pos x="477" y="521"/>
              </a:cxn>
              <a:cxn ang="0">
                <a:pos x="505" y="564"/>
              </a:cxn>
              <a:cxn ang="0">
                <a:pos x="482" y="609"/>
              </a:cxn>
              <a:cxn ang="0">
                <a:pos x="454" y="644"/>
              </a:cxn>
              <a:cxn ang="0">
                <a:pos x="434" y="623"/>
              </a:cxn>
              <a:cxn ang="0">
                <a:pos x="458" y="580"/>
              </a:cxn>
              <a:cxn ang="0">
                <a:pos x="438" y="521"/>
              </a:cxn>
              <a:cxn ang="0">
                <a:pos x="396" y="487"/>
              </a:cxn>
              <a:cxn ang="0">
                <a:pos x="367" y="452"/>
              </a:cxn>
              <a:cxn ang="0">
                <a:pos x="324" y="413"/>
              </a:cxn>
              <a:cxn ang="0">
                <a:pos x="262" y="393"/>
              </a:cxn>
              <a:cxn ang="0">
                <a:pos x="195" y="328"/>
              </a:cxn>
              <a:cxn ang="0">
                <a:pos x="166" y="275"/>
              </a:cxn>
              <a:cxn ang="0">
                <a:pos x="158" y="211"/>
              </a:cxn>
              <a:cxn ang="0">
                <a:pos x="109" y="190"/>
              </a:cxn>
              <a:cxn ang="0">
                <a:pos x="67" y="190"/>
              </a:cxn>
              <a:cxn ang="0">
                <a:pos x="29" y="211"/>
              </a:cxn>
            </a:cxnLst>
            <a:rect l="0" t="0" r="r" b="b"/>
            <a:pathLst>
              <a:path w="578" h="645">
                <a:moveTo>
                  <a:pt x="29" y="211"/>
                </a:moveTo>
                <a:lnTo>
                  <a:pt x="29" y="186"/>
                </a:lnTo>
                <a:lnTo>
                  <a:pt x="13" y="182"/>
                </a:lnTo>
                <a:lnTo>
                  <a:pt x="5" y="171"/>
                </a:lnTo>
                <a:lnTo>
                  <a:pt x="5" y="152"/>
                </a:lnTo>
                <a:lnTo>
                  <a:pt x="0" y="132"/>
                </a:lnTo>
                <a:lnTo>
                  <a:pt x="13" y="93"/>
                </a:lnTo>
                <a:lnTo>
                  <a:pt x="19" y="63"/>
                </a:lnTo>
                <a:lnTo>
                  <a:pt x="62" y="63"/>
                </a:lnTo>
                <a:lnTo>
                  <a:pt x="72" y="44"/>
                </a:lnTo>
                <a:lnTo>
                  <a:pt x="91" y="39"/>
                </a:lnTo>
                <a:lnTo>
                  <a:pt x="99" y="58"/>
                </a:lnTo>
                <a:lnTo>
                  <a:pt x="115" y="69"/>
                </a:lnTo>
                <a:lnTo>
                  <a:pt x="123" y="49"/>
                </a:lnTo>
                <a:lnTo>
                  <a:pt x="133" y="39"/>
                </a:lnTo>
                <a:lnTo>
                  <a:pt x="166" y="49"/>
                </a:lnTo>
                <a:lnTo>
                  <a:pt x="166" y="28"/>
                </a:lnTo>
                <a:lnTo>
                  <a:pt x="181" y="9"/>
                </a:lnTo>
                <a:lnTo>
                  <a:pt x="195" y="14"/>
                </a:lnTo>
                <a:lnTo>
                  <a:pt x="229" y="5"/>
                </a:lnTo>
                <a:lnTo>
                  <a:pt x="243" y="5"/>
                </a:lnTo>
                <a:lnTo>
                  <a:pt x="262" y="0"/>
                </a:lnTo>
                <a:lnTo>
                  <a:pt x="267" y="19"/>
                </a:lnTo>
                <a:lnTo>
                  <a:pt x="296" y="34"/>
                </a:lnTo>
                <a:lnTo>
                  <a:pt x="334" y="44"/>
                </a:lnTo>
                <a:lnTo>
                  <a:pt x="329" y="49"/>
                </a:lnTo>
                <a:lnTo>
                  <a:pt x="329" y="69"/>
                </a:lnTo>
                <a:lnTo>
                  <a:pt x="334" y="93"/>
                </a:lnTo>
                <a:lnTo>
                  <a:pt x="344" y="102"/>
                </a:lnTo>
                <a:lnTo>
                  <a:pt x="334" y="107"/>
                </a:lnTo>
                <a:lnTo>
                  <a:pt x="334" y="113"/>
                </a:lnTo>
                <a:lnTo>
                  <a:pt x="305" y="97"/>
                </a:lnTo>
                <a:lnTo>
                  <a:pt x="281" y="113"/>
                </a:lnTo>
                <a:lnTo>
                  <a:pt x="262" y="113"/>
                </a:lnTo>
                <a:lnTo>
                  <a:pt x="259" y="138"/>
                </a:lnTo>
                <a:lnTo>
                  <a:pt x="267" y="152"/>
                </a:lnTo>
                <a:lnTo>
                  <a:pt x="259" y="177"/>
                </a:lnTo>
                <a:lnTo>
                  <a:pt x="262" y="201"/>
                </a:lnTo>
                <a:lnTo>
                  <a:pt x="281" y="220"/>
                </a:lnTo>
                <a:lnTo>
                  <a:pt x="329" y="260"/>
                </a:lnTo>
                <a:lnTo>
                  <a:pt x="339" y="289"/>
                </a:lnTo>
                <a:lnTo>
                  <a:pt x="344" y="320"/>
                </a:lnTo>
                <a:lnTo>
                  <a:pt x="353" y="333"/>
                </a:lnTo>
                <a:lnTo>
                  <a:pt x="411" y="368"/>
                </a:lnTo>
                <a:lnTo>
                  <a:pt x="454" y="368"/>
                </a:lnTo>
                <a:lnTo>
                  <a:pt x="438" y="393"/>
                </a:lnTo>
                <a:lnTo>
                  <a:pt x="497" y="422"/>
                </a:lnTo>
                <a:lnTo>
                  <a:pt x="548" y="452"/>
                </a:lnTo>
                <a:lnTo>
                  <a:pt x="577" y="481"/>
                </a:lnTo>
                <a:lnTo>
                  <a:pt x="572" y="506"/>
                </a:lnTo>
                <a:lnTo>
                  <a:pt x="553" y="501"/>
                </a:lnTo>
                <a:lnTo>
                  <a:pt x="548" y="476"/>
                </a:lnTo>
                <a:lnTo>
                  <a:pt x="521" y="471"/>
                </a:lnTo>
                <a:lnTo>
                  <a:pt x="497" y="462"/>
                </a:lnTo>
                <a:lnTo>
                  <a:pt x="486" y="487"/>
                </a:lnTo>
                <a:lnTo>
                  <a:pt x="477" y="521"/>
                </a:lnTo>
                <a:lnTo>
                  <a:pt x="505" y="535"/>
                </a:lnTo>
                <a:lnTo>
                  <a:pt x="505" y="564"/>
                </a:lnTo>
                <a:lnTo>
                  <a:pt x="477" y="580"/>
                </a:lnTo>
                <a:lnTo>
                  <a:pt x="482" y="609"/>
                </a:lnTo>
                <a:lnTo>
                  <a:pt x="463" y="623"/>
                </a:lnTo>
                <a:lnTo>
                  <a:pt x="454" y="644"/>
                </a:lnTo>
                <a:lnTo>
                  <a:pt x="434" y="644"/>
                </a:lnTo>
                <a:lnTo>
                  <a:pt x="434" y="623"/>
                </a:lnTo>
                <a:lnTo>
                  <a:pt x="443" y="594"/>
                </a:lnTo>
                <a:lnTo>
                  <a:pt x="458" y="580"/>
                </a:lnTo>
                <a:lnTo>
                  <a:pt x="454" y="551"/>
                </a:lnTo>
                <a:lnTo>
                  <a:pt x="438" y="521"/>
                </a:lnTo>
                <a:lnTo>
                  <a:pt x="434" y="496"/>
                </a:lnTo>
                <a:lnTo>
                  <a:pt x="396" y="487"/>
                </a:lnTo>
                <a:lnTo>
                  <a:pt x="387" y="457"/>
                </a:lnTo>
                <a:lnTo>
                  <a:pt x="367" y="452"/>
                </a:lnTo>
                <a:lnTo>
                  <a:pt x="344" y="432"/>
                </a:lnTo>
                <a:lnTo>
                  <a:pt x="324" y="413"/>
                </a:lnTo>
                <a:lnTo>
                  <a:pt x="291" y="408"/>
                </a:lnTo>
                <a:lnTo>
                  <a:pt x="262" y="393"/>
                </a:lnTo>
                <a:lnTo>
                  <a:pt x="219" y="328"/>
                </a:lnTo>
                <a:lnTo>
                  <a:pt x="195" y="328"/>
                </a:lnTo>
                <a:lnTo>
                  <a:pt x="192" y="303"/>
                </a:lnTo>
                <a:lnTo>
                  <a:pt x="166" y="275"/>
                </a:lnTo>
                <a:lnTo>
                  <a:pt x="158" y="245"/>
                </a:lnTo>
                <a:lnTo>
                  <a:pt x="158" y="211"/>
                </a:lnTo>
                <a:lnTo>
                  <a:pt x="128" y="201"/>
                </a:lnTo>
                <a:lnTo>
                  <a:pt x="109" y="190"/>
                </a:lnTo>
                <a:lnTo>
                  <a:pt x="86" y="182"/>
                </a:lnTo>
                <a:lnTo>
                  <a:pt x="67" y="190"/>
                </a:lnTo>
                <a:lnTo>
                  <a:pt x="53" y="211"/>
                </a:lnTo>
                <a:lnTo>
                  <a:pt x="29" y="211"/>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30" name="Freeform 905"/>
          <p:cNvSpPr>
            <a:spLocks noChangeAspect="1"/>
          </p:cNvSpPr>
          <p:nvPr/>
        </p:nvSpPr>
        <p:spPr bwMode="auto">
          <a:xfrm>
            <a:off x="7366299" y="3811656"/>
            <a:ext cx="155517" cy="290759"/>
          </a:xfrm>
          <a:custGeom>
            <a:avLst/>
            <a:gdLst/>
            <a:ahLst/>
            <a:cxnLst>
              <a:cxn ang="0">
                <a:pos x="0" y="55"/>
              </a:cxn>
              <a:cxn ang="0">
                <a:pos x="5" y="41"/>
              </a:cxn>
              <a:cxn ang="0">
                <a:pos x="5" y="16"/>
              </a:cxn>
              <a:cxn ang="0">
                <a:pos x="14" y="0"/>
              </a:cxn>
              <a:cxn ang="0">
                <a:pos x="24" y="0"/>
              </a:cxn>
              <a:cxn ang="0">
                <a:pos x="38" y="5"/>
              </a:cxn>
              <a:cxn ang="0">
                <a:pos x="53" y="21"/>
              </a:cxn>
              <a:cxn ang="0">
                <a:pos x="62" y="46"/>
              </a:cxn>
              <a:cxn ang="0">
                <a:pos x="62" y="55"/>
              </a:cxn>
              <a:cxn ang="0">
                <a:pos x="62" y="84"/>
              </a:cxn>
              <a:cxn ang="0">
                <a:pos x="72" y="104"/>
              </a:cxn>
              <a:cxn ang="0">
                <a:pos x="91" y="118"/>
              </a:cxn>
              <a:cxn ang="0">
                <a:pos x="96" y="142"/>
              </a:cxn>
              <a:cxn ang="0">
                <a:pos x="67" y="192"/>
              </a:cxn>
              <a:cxn ang="0">
                <a:pos x="53" y="207"/>
              </a:cxn>
              <a:cxn ang="0">
                <a:pos x="48" y="207"/>
              </a:cxn>
              <a:cxn ang="0">
                <a:pos x="29" y="187"/>
              </a:cxn>
              <a:cxn ang="0">
                <a:pos x="5" y="167"/>
              </a:cxn>
              <a:cxn ang="0">
                <a:pos x="5" y="133"/>
              </a:cxn>
              <a:cxn ang="0">
                <a:pos x="10" y="65"/>
              </a:cxn>
              <a:cxn ang="0">
                <a:pos x="0" y="55"/>
              </a:cxn>
            </a:cxnLst>
            <a:rect l="0" t="0" r="r" b="b"/>
            <a:pathLst>
              <a:path w="97" h="208">
                <a:moveTo>
                  <a:pt x="0" y="55"/>
                </a:moveTo>
                <a:lnTo>
                  <a:pt x="5" y="41"/>
                </a:lnTo>
                <a:lnTo>
                  <a:pt x="5" y="16"/>
                </a:lnTo>
                <a:lnTo>
                  <a:pt x="14" y="0"/>
                </a:lnTo>
                <a:lnTo>
                  <a:pt x="24" y="0"/>
                </a:lnTo>
                <a:lnTo>
                  <a:pt x="38" y="5"/>
                </a:lnTo>
                <a:lnTo>
                  <a:pt x="53" y="21"/>
                </a:lnTo>
                <a:lnTo>
                  <a:pt x="62" y="46"/>
                </a:lnTo>
                <a:lnTo>
                  <a:pt x="62" y="55"/>
                </a:lnTo>
                <a:lnTo>
                  <a:pt x="62" y="84"/>
                </a:lnTo>
                <a:lnTo>
                  <a:pt x="72" y="104"/>
                </a:lnTo>
                <a:lnTo>
                  <a:pt x="91" y="118"/>
                </a:lnTo>
                <a:lnTo>
                  <a:pt x="96" y="142"/>
                </a:lnTo>
                <a:lnTo>
                  <a:pt x="67" y="192"/>
                </a:lnTo>
                <a:lnTo>
                  <a:pt x="53" y="207"/>
                </a:lnTo>
                <a:lnTo>
                  <a:pt x="48" y="207"/>
                </a:lnTo>
                <a:lnTo>
                  <a:pt x="29" y="187"/>
                </a:lnTo>
                <a:lnTo>
                  <a:pt x="5" y="167"/>
                </a:lnTo>
                <a:lnTo>
                  <a:pt x="5" y="133"/>
                </a:lnTo>
                <a:lnTo>
                  <a:pt x="10" y="65"/>
                </a:lnTo>
                <a:lnTo>
                  <a:pt x="0" y="55"/>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31" name="Freeform 906"/>
          <p:cNvSpPr>
            <a:spLocks noChangeAspect="1"/>
          </p:cNvSpPr>
          <p:nvPr/>
        </p:nvSpPr>
        <p:spPr bwMode="auto">
          <a:xfrm>
            <a:off x="7366299" y="3811656"/>
            <a:ext cx="155517" cy="290759"/>
          </a:xfrm>
          <a:custGeom>
            <a:avLst/>
            <a:gdLst/>
            <a:ahLst/>
            <a:cxnLst>
              <a:cxn ang="0">
                <a:pos x="0" y="55"/>
              </a:cxn>
              <a:cxn ang="0">
                <a:pos x="5" y="41"/>
              </a:cxn>
              <a:cxn ang="0">
                <a:pos x="5" y="16"/>
              </a:cxn>
              <a:cxn ang="0">
                <a:pos x="14" y="0"/>
              </a:cxn>
              <a:cxn ang="0">
                <a:pos x="24" y="0"/>
              </a:cxn>
              <a:cxn ang="0">
                <a:pos x="38" y="5"/>
              </a:cxn>
              <a:cxn ang="0">
                <a:pos x="53" y="21"/>
              </a:cxn>
              <a:cxn ang="0">
                <a:pos x="62" y="46"/>
              </a:cxn>
              <a:cxn ang="0">
                <a:pos x="62" y="55"/>
              </a:cxn>
              <a:cxn ang="0">
                <a:pos x="62" y="84"/>
              </a:cxn>
              <a:cxn ang="0">
                <a:pos x="72" y="104"/>
              </a:cxn>
              <a:cxn ang="0">
                <a:pos x="91" y="118"/>
              </a:cxn>
              <a:cxn ang="0">
                <a:pos x="96" y="142"/>
              </a:cxn>
              <a:cxn ang="0">
                <a:pos x="67" y="192"/>
              </a:cxn>
              <a:cxn ang="0">
                <a:pos x="53" y="207"/>
              </a:cxn>
              <a:cxn ang="0">
                <a:pos x="48" y="207"/>
              </a:cxn>
              <a:cxn ang="0">
                <a:pos x="29" y="187"/>
              </a:cxn>
              <a:cxn ang="0">
                <a:pos x="5" y="167"/>
              </a:cxn>
              <a:cxn ang="0">
                <a:pos x="5" y="133"/>
              </a:cxn>
              <a:cxn ang="0">
                <a:pos x="10" y="65"/>
              </a:cxn>
              <a:cxn ang="0">
                <a:pos x="0" y="55"/>
              </a:cxn>
            </a:cxnLst>
            <a:rect l="0" t="0" r="r" b="b"/>
            <a:pathLst>
              <a:path w="97" h="208">
                <a:moveTo>
                  <a:pt x="0" y="55"/>
                </a:moveTo>
                <a:lnTo>
                  <a:pt x="5" y="41"/>
                </a:lnTo>
                <a:lnTo>
                  <a:pt x="5" y="16"/>
                </a:lnTo>
                <a:lnTo>
                  <a:pt x="14" y="0"/>
                </a:lnTo>
                <a:lnTo>
                  <a:pt x="24" y="0"/>
                </a:lnTo>
                <a:lnTo>
                  <a:pt x="38" y="5"/>
                </a:lnTo>
                <a:lnTo>
                  <a:pt x="53" y="21"/>
                </a:lnTo>
                <a:lnTo>
                  <a:pt x="62" y="46"/>
                </a:lnTo>
                <a:lnTo>
                  <a:pt x="62" y="55"/>
                </a:lnTo>
                <a:lnTo>
                  <a:pt x="62" y="84"/>
                </a:lnTo>
                <a:lnTo>
                  <a:pt x="72" y="104"/>
                </a:lnTo>
                <a:lnTo>
                  <a:pt x="91" y="118"/>
                </a:lnTo>
                <a:lnTo>
                  <a:pt x="96" y="142"/>
                </a:lnTo>
                <a:lnTo>
                  <a:pt x="67" y="192"/>
                </a:lnTo>
                <a:lnTo>
                  <a:pt x="53" y="207"/>
                </a:lnTo>
                <a:lnTo>
                  <a:pt x="48" y="207"/>
                </a:lnTo>
                <a:lnTo>
                  <a:pt x="29" y="187"/>
                </a:lnTo>
                <a:lnTo>
                  <a:pt x="5" y="167"/>
                </a:lnTo>
                <a:lnTo>
                  <a:pt x="5" y="133"/>
                </a:lnTo>
                <a:lnTo>
                  <a:pt x="10" y="65"/>
                </a:lnTo>
                <a:lnTo>
                  <a:pt x="0" y="55"/>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32" name="Freeform 907"/>
          <p:cNvSpPr>
            <a:spLocks noChangeAspect="1"/>
          </p:cNvSpPr>
          <p:nvPr/>
        </p:nvSpPr>
        <p:spPr bwMode="auto">
          <a:xfrm>
            <a:off x="7442161" y="3839681"/>
            <a:ext cx="538621" cy="437891"/>
          </a:xfrm>
          <a:custGeom>
            <a:avLst/>
            <a:gdLst/>
            <a:ahLst/>
            <a:cxnLst>
              <a:cxn ang="0">
                <a:pos x="139" y="53"/>
              </a:cxn>
              <a:cxn ang="0">
                <a:pos x="166" y="44"/>
              </a:cxn>
              <a:cxn ang="0">
                <a:pos x="190" y="44"/>
              </a:cxn>
              <a:cxn ang="0">
                <a:pos x="214" y="28"/>
              </a:cxn>
              <a:cxn ang="0">
                <a:pos x="272" y="39"/>
              </a:cxn>
              <a:cxn ang="0">
                <a:pos x="291" y="34"/>
              </a:cxn>
              <a:cxn ang="0">
                <a:pos x="300" y="20"/>
              </a:cxn>
              <a:cxn ang="0">
                <a:pos x="311" y="0"/>
              </a:cxn>
              <a:cxn ang="0">
                <a:pos x="324" y="20"/>
              </a:cxn>
              <a:cxn ang="0">
                <a:pos x="305" y="72"/>
              </a:cxn>
              <a:cxn ang="0">
                <a:pos x="291" y="72"/>
              </a:cxn>
              <a:cxn ang="0">
                <a:pos x="257" y="69"/>
              </a:cxn>
              <a:cxn ang="0">
                <a:pos x="238" y="78"/>
              </a:cxn>
              <a:cxn ang="0">
                <a:pos x="211" y="78"/>
              </a:cxn>
              <a:cxn ang="0">
                <a:pos x="200" y="97"/>
              </a:cxn>
              <a:cxn ang="0">
                <a:pos x="176" y="97"/>
              </a:cxn>
              <a:cxn ang="0">
                <a:pos x="190" y="113"/>
              </a:cxn>
              <a:cxn ang="0">
                <a:pos x="182" y="133"/>
              </a:cxn>
              <a:cxn ang="0">
                <a:pos x="158" y="138"/>
              </a:cxn>
              <a:cxn ang="0">
                <a:pos x="128" y="113"/>
              </a:cxn>
              <a:cxn ang="0">
                <a:pos x="128" y="152"/>
              </a:cxn>
              <a:cxn ang="0">
                <a:pos x="147" y="176"/>
              </a:cxn>
              <a:cxn ang="0">
                <a:pos x="166" y="201"/>
              </a:cxn>
              <a:cxn ang="0">
                <a:pos x="182" y="221"/>
              </a:cxn>
              <a:cxn ang="0">
                <a:pos x="200" y="235"/>
              </a:cxn>
              <a:cxn ang="0">
                <a:pos x="225" y="245"/>
              </a:cxn>
              <a:cxn ang="0">
                <a:pos x="233" y="270"/>
              </a:cxn>
              <a:cxn ang="0">
                <a:pos x="257" y="275"/>
              </a:cxn>
              <a:cxn ang="0">
                <a:pos x="225" y="275"/>
              </a:cxn>
              <a:cxn ang="0">
                <a:pos x="230" y="309"/>
              </a:cxn>
              <a:cxn ang="0">
                <a:pos x="196" y="289"/>
              </a:cxn>
              <a:cxn ang="0">
                <a:pos x="166" y="289"/>
              </a:cxn>
              <a:cxn ang="0">
                <a:pos x="144" y="264"/>
              </a:cxn>
              <a:cxn ang="0">
                <a:pos x="105" y="275"/>
              </a:cxn>
              <a:cxn ang="0">
                <a:pos x="61" y="275"/>
              </a:cxn>
              <a:cxn ang="0">
                <a:pos x="38" y="251"/>
              </a:cxn>
              <a:cxn ang="0">
                <a:pos x="0" y="187"/>
              </a:cxn>
              <a:cxn ang="0">
                <a:pos x="5" y="187"/>
              </a:cxn>
              <a:cxn ang="0">
                <a:pos x="19" y="171"/>
              </a:cxn>
              <a:cxn ang="0">
                <a:pos x="47" y="122"/>
              </a:cxn>
              <a:cxn ang="0">
                <a:pos x="43" y="97"/>
              </a:cxn>
              <a:cxn ang="0">
                <a:pos x="57" y="93"/>
              </a:cxn>
              <a:cxn ang="0">
                <a:pos x="105" y="72"/>
              </a:cxn>
              <a:cxn ang="0">
                <a:pos x="124" y="69"/>
              </a:cxn>
              <a:cxn ang="0">
                <a:pos x="139" y="53"/>
              </a:cxn>
            </a:cxnLst>
            <a:rect l="0" t="0" r="r" b="b"/>
            <a:pathLst>
              <a:path w="325" h="310">
                <a:moveTo>
                  <a:pt x="139" y="53"/>
                </a:moveTo>
                <a:lnTo>
                  <a:pt x="166" y="44"/>
                </a:lnTo>
                <a:lnTo>
                  <a:pt x="190" y="44"/>
                </a:lnTo>
                <a:lnTo>
                  <a:pt x="214" y="28"/>
                </a:lnTo>
                <a:lnTo>
                  <a:pt x="272" y="39"/>
                </a:lnTo>
                <a:lnTo>
                  <a:pt x="291" y="34"/>
                </a:lnTo>
                <a:lnTo>
                  <a:pt x="300" y="20"/>
                </a:lnTo>
                <a:lnTo>
                  <a:pt x="311" y="0"/>
                </a:lnTo>
                <a:lnTo>
                  <a:pt x="324" y="20"/>
                </a:lnTo>
                <a:lnTo>
                  <a:pt x="305" y="72"/>
                </a:lnTo>
                <a:lnTo>
                  <a:pt x="291" y="72"/>
                </a:lnTo>
                <a:lnTo>
                  <a:pt x="257" y="69"/>
                </a:lnTo>
                <a:lnTo>
                  <a:pt x="238" y="78"/>
                </a:lnTo>
                <a:lnTo>
                  <a:pt x="211" y="78"/>
                </a:lnTo>
                <a:lnTo>
                  <a:pt x="200" y="97"/>
                </a:lnTo>
                <a:lnTo>
                  <a:pt x="176" y="97"/>
                </a:lnTo>
                <a:lnTo>
                  <a:pt x="190" y="113"/>
                </a:lnTo>
                <a:lnTo>
                  <a:pt x="182" y="133"/>
                </a:lnTo>
                <a:lnTo>
                  <a:pt x="158" y="138"/>
                </a:lnTo>
                <a:lnTo>
                  <a:pt x="128" y="113"/>
                </a:lnTo>
                <a:lnTo>
                  <a:pt x="128" y="152"/>
                </a:lnTo>
                <a:lnTo>
                  <a:pt x="147" y="176"/>
                </a:lnTo>
                <a:lnTo>
                  <a:pt x="166" y="201"/>
                </a:lnTo>
                <a:lnTo>
                  <a:pt x="182" y="221"/>
                </a:lnTo>
                <a:lnTo>
                  <a:pt x="200" y="235"/>
                </a:lnTo>
                <a:lnTo>
                  <a:pt x="225" y="245"/>
                </a:lnTo>
                <a:lnTo>
                  <a:pt x="233" y="270"/>
                </a:lnTo>
                <a:lnTo>
                  <a:pt x="257" y="275"/>
                </a:lnTo>
                <a:lnTo>
                  <a:pt x="225" y="275"/>
                </a:lnTo>
                <a:lnTo>
                  <a:pt x="230" y="309"/>
                </a:lnTo>
                <a:lnTo>
                  <a:pt x="196" y="289"/>
                </a:lnTo>
                <a:lnTo>
                  <a:pt x="166" y="289"/>
                </a:lnTo>
                <a:lnTo>
                  <a:pt x="144" y="264"/>
                </a:lnTo>
                <a:lnTo>
                  <a:pt x="105" y="275"/>
                </a:lnTo>
                <a:lnTo>
                  <a:pt x="61" y="275"/>
                </a:lnTo>
                <a:lnTo>
                  <a:pt x="38" y="251"/>
                </a:lnTo>
                <a:lnTo>
                  <a:pt x="0" y="187"/>
                </a:lnTo>
                <a:lnTo>
                  <a:pt x="5" y="187"/>
                </a:lnTo>
                <a:lnTo>
                  <a:pt x="19" y="171"/>
                </a:lnTo>
                <a:lnTo>
                  <a:pt x="47" y="122"/>
                </a:lnTo>
                <a:lnTo>
                  <a:pt x="43" y="97"/>
                </a:lnTo>
                <a:lnTo>
                  <a:pt x="57" y="93"/>
                </a:lnTo>
                <a:lnTo>
                  <a:pt x="105" y="72"/>
                </a:lnTo>
                <a:lnTo>
                  <a:pt x="124" y="69"/>
                </a:lnTo>
                <a:lnTo>
                  <a:pt x="139" y="53"/>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33" name="Freeform 908"/>
          <p:cNvSpPr>
            <a:spLocks noChangeAspect="1"/>
          </p:cNvSpPr>
          <p:nvPr/>
        </p:nvSpPr>
        <p:spPr bwMode="auto">
          <a:xfrm>
            <a:off x="7442161" y="3839681"/>
            <a:ext cx="538621" cy="437891"/>
          </a:xfrm>
          <a:custGeom>
            <a:avLst/>
            <a:gdLst/>
            <a:ahLst/>
            <a:cxnLst>
              <a:cxn ang="0">
                <a:pos x="139" y="53"/>
              </a:cxn>
              <a:cxn ang="0">
                <a:pos x="166" y="44"/>
              </a:cxn>
              <a:cxn ang="0">
                <a:pos x="190" y="44"/>
              </a:cxn>
              <a:cxn ang="0">
                <a:pos x="214" y="28"/>
              </a:cxn>
              <a:cxn ang="0">
                <a:pos x="272" y="39"/>
              </a:cxn>
              <a:cxn ang="0">
                <a:pos x="291" y="34"/>
              </a:cxn>
              <a:cxn ang="0">
                <a:pos x="300" y="20"/>
              </a:cxn>
              <a:cxn ang="0">
                <a:pos x="311" y="0"/>
              </a:cxn>
              <a:cxn ang="0">
                <a:pos x="324" y="20"/>
              </a:cxn>
              <a:cxn ang="0">
                <a:pos x="305" y="72"/>
              </a:cxn>
              <a:cxn ang="0">
                <a:pos x="291" y="72"/>
              </a:cxn>
              <a:cxn ang="0">
                <a:pos x="257" y="69"/>
              </a:cxn>
              <a:cxn ang="0">
                <a:pos x="238" y="78"/>
              </a:cxn>
              <a:cxn ang="0">
                <a:pos x="211" y="78"/>
              </a:cxn>
              <a:cxn ang="0">
                <a:pos x="200" y="97"/>
              </a:cxn>
              <a:cxn ang="0">
                <a:pos x="176" y="97"/>
              </a:cxn>
              <a:cxn ang="0">
                <a:pos x="190" y="113"/>
              </a:cxn>
              <a:cxn ang="0">
                <a:pos x="182" y="133"/>
              </a:cxn>
              <a:cxn ang="0">
                <a:pos x="158" y="138"/>
              </a:cxn>
              <a:cxn ang="0">
                <a:pos x="128" y="113"/>
              </a:cxn>
              <a:cxn ang="0">
                <a:pos x="128" y="152"/>
              </a:cxn>
              <a:cxn ang="0">
                <a:pos x="147" y="176"/>
              </a:cxn>
              <a:cxn ang="0">
                <a:pos x="166" y="201"/>
              </a:cxn>
              <a:cxn ang="0">
                <a:pos x="182" y="221"/>
              </a:cxn>
              <a:cxn ang="0">
                <a:pos x="200" y="235"/>
              </a:cxn>
              <a:cxn ang="0">
                <a:pos x="225" y="245"/>
              </a:cxn>
              <a:cxn ang="0">
                <a:pos x="233" y="270"/>
              </a:cxn>
              <a:cxn ang="0">
                <a:pos x="257" y="275"/>
              </a:cxn>
              <a:cxn ang="0">
                <a:pos x="225" y="275"/>
              </a:cxn>
              <a:cxn ang="0">
                <a:pos x="230" y="309"/>
              </a:cxn>
              <a:cxn ang="0">
                <a:pos x="196" y="289"/>
              </a:cxn>
              <a:cxn ang="0">
                <a:pos x="166" y="289"/>
              </a:cxn>
              <a:cxn ang="0">
                <a:pos x="144" y="264"/>
              </a:cxn>
              <a:cxn ang="0">
                <a:pos x="105" y="275"/>
              </a:cxn>
              <a:cxn ang="0">
                <a:pos x="61" y="275"/>
              </a:cxn>
              <a:cxn ang="0">
                <a:pos x="38" y="251"/>
              </a:cxn>
              <a:cxn ang="0">
                <a:pos x="0" y="187"/>
              </a:cxn>
              <a:cxn ang="0">
                <a:pos x="5" y="187"/>
              </a:cxn>
              <a:cxn ang="0">
                <a:pos x="19" y="171"/>
              </a:cxn>
              <a:cxn ang="0">
                <a:pos x="47" y="122"/>
              </a:cxn>
              <a:cxn ang="0">
                <a:pos x="43" y="97"/>
              </a:cxn>
              <a:cxn ang="0">
                <a:pos x="57" y="93"/>
              </a:cxn>
              <a:cxn ang="0">
                <a:pos x="105" y="72"/>
              </a:cxn>
              <a:cxn ang="0">
                <a:pos x="124" y="69"/>
              </a:cxn>
              <a:cxn ang="0">
                <a:pos x="139" y="53"/>
              </a:cxn>
            </a:cxnLst>
            <a:rect l="0" t="0" r="r" b="b"/>
            <a:pathLst>
              <a:path w="325" h="310">
                <a:moveTo>
                  <a:pt x="139" y="53"/>
                </a:moveTo>
                <a:lnTo>
                  <a:pt x="166" y="44"/>
                </a:lnTo>
                <a:lnTo>
                  <a:pt x="190" y="44"/>
                </a:lnTo>
                <a:lnTo>
                  <a:pt x="214" y="28"/>
                </a:lnTo>
                <a:lnTo>
                  <a:pt x="272" y="39"/>
                </a:lnTo>
                <a:lnTo>
                  <a:pt x="291" y="34"/>
                </a:lnTo>
                <a:lnTo>
                  <a:pt x="300" y="20"/>
                </a:lnTo>
                <a:lnTo>
                  <a:pt x="311" y="0"/>
                </a:lnTo>
                <a:lnTo>
                  <a:pt x="324" y="20"/>
                </a:lnTo>
                <a:lnTo>
                  <a:pt x="305" y="72"/>
                </a:lnTo>
                <a:lnTo>
                  <a:pt x="291" y="72"/>
                </a:lnTo>
                <a:lnTo>
                  <a:pt x="257" y="69"/>
                </a:lnTo>
                <a:lnTo>
                  <a:pt x="238" y="78"/>
                </a:lnTo>
                <a:lnTo>
                  <a:pt x="211" y="78"/>
                </a:lnTo>
                <a:lnTo>
                  <a:pt x="200" y="97"/>
                </a:lnTo>
                <a:lnTo>
                  <a:pt x="176" y="97"/>
                </a:lnTo>
                <a:lnTo>
                  <a:pt x="190" y="113"/>
                </a:lnTo>
                <a:lnTo>
                  <a:pt x="182" y="133"/>
                </a:lnTo>
                <a:lnTo>
                  <a:pt x="158" y="138"/>
                </a:lnTo>
                <a:lnTo>
                  <a:pt x="128" y="113"/>
                </a:lnTo>
                <a:lnTo>
                  <a:pt x="128" y="152"/>
                </a:lnTo>
                <a:lnTo>
                  <a:pt x="147" y="176"/>
                </a:lnTo>
                <a:lnTo>
                  <a:pt x="166" y="201"/>
                </a:lnTo>
                <a:lnTo>
                  <a:pt x="182" y="221"/>
                </a:lnTo>
                <a:lnTo>
                  <a:pt x="200" y="235"/>
                </a:lnTo>
                <a:lnTo>
                  <a:pt x="225" y="245"/>
                </a:lnTo>
                <a:lnTo>
                  <a:pt x="233" y="270"/>
                </a:lnTo>
                <a:lnTo>
                  <a:pt x="257" y="275"/>
                </a:lnTo>
                <a:lnTo>
                  <a:pt x="225" y="275"/>
                </a:lnTo>
                <a:lnTo>
                  <a:pt x="230" y="309"/>
                </a:lnTo>
                <a:lnTo>
                  <a:pt x="196" y="289"/>
                </a:lnTo>
                <a:lnTo>
                  <a:pt x="166" y="289"/>
                </a:lnTo>
                <a:lnTo>
                  <a:pt x="144" y="264"/>
                </a:lnTo>
                <a:lnTo>
                  <a:pt x="105" y="275"/>
                </a:lnTo>
                <a:lnTo>
                  <a:pt x="61" y="275"/>
                </a:lnTo>
                <a:lnTo>
                  <a:pt x="38" y="251"/>
                </a:lnTo>
                <a:lnTo>
                  <a:pt x="0" y="187"/>
                </a:lnTo>
                <a:lnTo>
                  <a:pt x="5" y="187"/>
                </a:lnTo>
                <a:lnTo>
                  <a:pt x="19" y="171"/>
                </a:lnTo>
                <a:lnTo>
                  <a:pt x="47" y="122"/>
                </a:lnTo>
                <a:lnTo>
                  <a:pt x="43" y="97"/>
                </a:lnTo>
                <a:lnTo>
                  <a:pt x="57" y="93"/>
                </a:lnTo>
                <a:lnTo>
                  <a:pt x="105" y="72"/>
                </a:lnTo>
                <a:lnTo>
                  <a:pt x="124" y="69"/>
                </a:lnTo>
                <a:lnTo>
                  <a:pt x="139" y="53"/>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34" name="Freeform 909"/>
          <p:cNvSpPr>
            <a:spLocks noChangeAspect="1"/>
          </p:cNvSpPr>
          <p:nvPr/>
        </p:nvSpPr>
        <p:spPr bwMode="auto">
          <a:xfrm>
            <a:off x="7601472" y="3604972"/>
            <a:ext cx="504483" cy="308275"/>
          </a:xfrm>
          <a:custGeom>
            <a:avLst/>
            <a:gdLst/>
            <a:ahLst/>
            <a:cxnLst>
              <a:cxn ang="0">
                <a:pos x="14" y="30"/>
              </a:cxn>
              <a:cxn ang="0">
                <a:pos x="0" y="54"/>
              </a:cxn>
              <a:cxn ang="0">
                <a:pos x="9" y="88"/>
              </a:cxn>
              <a:cxn ang="0">
                <a:pos x="19" y="112"/>
              </a:cxn>
              <a:cxn ang="0">
                <a:pos x="9" y="137"/>
              </a:cxn>
              <a:cxn ang="0">
                <a:pos x="9" y="157"/>
              </a:cxn>
              <a:cxn ang="0">
                <a:pos x="9" y="162"/>
              </a:cxn>
              <a:cxn ang="0">
                <a:pos x="33" y="176"/>
              </a:cxn>
              <a:cxn ang="0">
                <a:pos x="44" y="220"/>
              </a:cxn>
              <a:cxn ang="0">
                <a:pos x="71" y="210"/>
              </a:cxn>
              <a:cxn ang="0">
                <a:pos x="95" y="210"/>
              </a:cxn>
              <a:cxn ang="0">
                <a:pos x="119" y="195"/>
              </a:cxn>
              <a:cxn ang="0">
                <a:pos x="177" y="205"/>
              </a:cxn>
              <a:cxn ang="0">
                <a:pos x="196" y="200"/>
              </a:cxn>
              <a:cxn ang="0">
                <a:pos x="205" y="187"/>
              </a:cxn>
              <a:cxn ang="0">
                <a:pos x="215" y="167"/>
              </a:cxn>
              <a:cxn ang="0">
                <a:pos x="253" y="142"/>
              </a:cxn>
              <a:cxn ang="0">
                <a:pos x="272" y="146"/>
              </a:cxn>
              <a:cxn ang="0">
                <a:pos x="301" y="142"/>
              </a:cxn>
              <a:cxn ang="0">
                <a:pos x="292" y="132"/>
              </a:cxn>
              <a:cxn ang="0">
                <a:pos x="263" y="107"/>
              </a:cxn>
              <a:cxn ang="0">
                <a:pos x="282" y="83"/>
              </a:cxn>
              <a:cxn ang="0">
                <a:pos x="282" y="49"/>
              </a:cxn>
              <a:cxn ang="0">
                <a:pos x="306" y="33"/>
              </a:cxn>
              <a:cxn ang="0">
                <a:pos x="306" y="10"/>
              </a:cxn>
              <a:cxn ang="0">
                <a:pos x="292" y="14"/>
              </a:cxn>
              <a:cxn ang="0">
                <a:pos x="272" y="5"/>
              </a:cxn>
              <a:cxn ang="0">
                <a:pos x="220" y="0"/>
              </a:cxn>
              <a:cxn ang="0">
                <a:pos x="196" y="10"/>
              </a:cxn>
              <a:cxn ang="0">
                <a:pos x="167" y="39"/>
              </a:cxn>
              <a:cxn ang="0">
                <a:pos x="153" y="44"/>
              </a:cxn>
              <a:cxn ang="0">
                <a:pos x="110" y="44"/>
              </a:cxn>
              <a:cxn ang="0">
                <a:pos x="71" y="49"/>
              </a:cxn>
              <a:cxn ang="0">
                <a:pos x="44" y="49"/>
              </a:cxn>
              <a:cxn ang="0">
                <a:pos x="19" y="44"/>
              </a:cxn>
              <a:cxn ang="0">
                <a:pos x="14" y="30"/>
              </a:cxn>
            </a:cxnLst>
            <a:rect l="0" t="0" r="r" b="b"/>
            <a:pathLst>
              <a:path w="307" h="221">
                <a:moveTo>
                  <a:pt x="14" y="30"/>
                </a:moveTo>
                <a:lnTo>
                  <a:pt x="0" y="54"/>
                </a:lnTo>
                <a:lnTo>
                  <a:pt x="9" y="88"/>
                </a:lnTo>
                <a:lnTo>
                  <a:pt x="19" y="112"/>
                </a:lnTo>
                <a:lnTo>
                  <a:pt x="9" y="137"/>
                </a:lnTo>
                <a:lnTo>
                  <a:pt x="9" y="157"/>
                </a:lnTo>
                <a:lnTo>
                  <a:pt x="9" y="162"/>
                </a:lnTo>
                <a:lnTo>
                  <a:pt x="33" y="176"/>
                </a:lnTo>
                <a:lnTo>
                  <a:pt x="44" y="220"/>
                </a:lnTo>
                <a:lnTo>
                  <a:pt x="71" y="210"/>
                </a:lnTo>
                <a:lnTo>
                  <a:pt x="95" y="210"/>
                </a:lnTo>
                <a:lnTo>
                  <a:pt x="119" y="195"/>
                </a:lnTo>
                <a:lnTo>
                  <a:pt x="177" y="205"/>
                </a:lnTo>
                <a:lnTo>
                  <a:pt x="196" y="200"/>
                </a:lnTo>
                <a:lnTo>
                  <a:pt x="205" y="187"/>
                </a:lnTo>
                <a:lnTo>
                  <a:pt x="215" y="167"/>
                </a:lnTo>
                <a:lnTo>
                  <a:pt x="253" y="142"/>
                </a:lnTo>
                <a:lnTo>
                  <a:pt x="272" y="146"/>
                </a:lnTo>
                <a:lnTo>
                  <a:pt x="301" y="142"/>
                </a:lnTo>
                <a:lnTo>
                  <a:pt x="292" y="132"/>
                </a:lnTo>
                <a:lnTo>
                  <a:pt x="263" y="107"/>
                </a:lnTo>
                <a:lnTo>
                  <a:pt x="282" y="83"/>
                </a:lnTo>
                <a:lnTo>
                  <a:pt x="282" y="49"/>
                </a:lnTo>
                <a:lnTo>
                  <a:pt x="306" y="33"/>
                </a:lnTo>
                <a:lnTo>
                  <a:pt x="306" y="10"/>
                </a:lnTo>
                <a:lnTo>
                  <a:pt x="292" y="14"/>
                </a:lnTo>
                <a:lnTo>
                  <a:pt x="272" y="5"/>
                </a:lnTo>
                <a:lnTo>
                  <a:pt x="220" y="0"/>
                </a:lnTo>
                <a:lnTo>
                  <a:pt x="196" y="10"/>
                </a:lnTo>
                <a:lnTo>
                  <a:pt x="167" y="39"/>
                </a:lnTo>
                <a:lnTo>
                  <a:pt x="153" y="44"/>
                </a:lnTo>
                <a:lnTo>
                  <a:pt x="110" y="44"/>
                </a:lnTo>
                <a:lnTo>
                  <a:pt x="71" y="49"/>
                </a:lnTo>
                <a:lnTo>
                  <a:pt x="44" y="49"/>
                </a:lnTo>
                <a:lnTo>
                  <a:pt x="19" y="44"/>
                </a:lnTo>
                <a:lnTo>
                  <a:pt x="14" y="30"/>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35" name="Freeform 910"/>
          <p:cNvSpPr>
            <a:spLocks noChangeAspect="1"/>
          </p:cNvSpPr>
          <p:nvPr/>
        </p:nvSpPr>
        <p:spPr bwMode="auto">
          <a:xfrm>
            <a:off x="7601472" y="3604972"/>
            <a:ext cx="504483" cy="308275"/>
          </a:xfrm>
          <a:custGeom>
            <a:avLst/>
            <a:gdLst/>
            <a:ahLst/>
            <a:cxnLst>
              <a:cxn ang="0">
                <a:pos x="14" y="30"/>
              </a:cxn>
              <a:cxn ang="0">
                <a:pos x="0" y="54"/>
              </a:cxn>
              <a:cxn ang="0">
                <a:pos x="9" y="88"/>
              </a:cxn>
              <a:cxn ang="0">
                <a:pos x="19" y="112"/>
              </a:cxn>
              <a:cxn ang="0">
                <a:pos x="9" y="137"/>
              </a:cxn>
              <a:cxn ang="0">
                <a:pos x="9" y="157"/>
              </a:cxn>
              <a:cxn ang="0">
                <a:pos x="9" y="162"/>
              </a:cxn>
              <a:cxn ang="0">
                <a:pos x="33" y="176"/>
              </a:cxn>
              <a:cxn ang="0">
                <a:pos x="44" y="220"/>
              </a:cxn>
              <a:cxn ang="0">
                <a:pos x="71" y="210"/>
              </a:cxn>
              <a:cxn ang="0">
                <a:pos x="95" y="210"/>
              </a:cxn>
              <a:cxn ang="0">
                <a:pos x="119" y="195"/>
              </a:cxn>
              <a:cxn ang="0">
                <a:pos x="177" y="205"/>
              </a:cxn>
              <a:cxn ang="0">
                <a:pos x="196" y="200"/>
              </a:cxn>
              <a:cxn ang="0">
                <a:pos x="205" y="187"/>
              </a:cxn>
              <a:cxn ang="0">
                <a:pos x="215" y="167"/>
              </a:cxn>
              <a:cxn ang="0">
                <a:pos x="253" y="142"/>
              </a:cxn>
              <a:cxn ang="0">
                <a:pos x="272" y="146"/>
              </a:cxn>
              <a:cxn ang="0">
                <a:pos x="301" y="142"/>
              </a:cxn>
              <a:cxn ang="0">
                <a:pos x="292" y="132"/>
              </a:cxn>
              <a:cxn ang="0">
                <a:pos x="263" y="107"/>
              </a:cxn>
              <a:cxn ang="0">
                <a:pos x="282" y="83"/>
              </a:cxn>
              <a:cxn ang="0">
                <a:pos x="282" y="49"/>
              </a:cxn>
              <a:cxn ang="0">
                <a:pos x="306" y="33"/>
              </a:cxn>
              <a:cxn ang="0">
                <a:pos x="306" y="10"/>
              </a:cxn>
              <a:cxn ang="0">
                <a:pos x="292" y="14"/>
              </a:cxn>
              <a:cxn ang="0">
                <a:pos x="272" y="5"/>
              </a:cxn>
              <a:cxn ang="0">
                <a:pos x="220" y="0"/>
              </a:cxn>
              <a:cxn ang="0">
                <a:pos x="196" y="10"/>
              </a:cxn>
              <a:cxn ang="0">
                <a:pos x="167" y="39"/>
              </a:cxn>
              <a:cxn ang="0">
                <a:pos x="153" y="44"/>
              </a:cxn>
              <a:cxn ang="0">
                <a:pos x="110" y="44"/>
              </a:cxn>
              <a:cxn ang="0">
                <a:pos x="71" y="49"/>
              </a:cxn>
              <a:cxn ang="0">
                <a:pos x="44" y="49"/>
              </a:cxn>
              <a:cxn ang="0">
                <a:pos x="19" y="44"/>
              </a:cxn>
              <a:cxn ang="0">
                <a:pos x="14" y="30"/>
              </a:cxn>
            </a:cxnLst>
            <a:rect l="0" t="0" r="r" b="b"/>
            <a:pathLst>
              <a:path w="307" h="221">
                <a:moveTo>
                  <a:pt x="14" y="30"/>
                </a:moveTo>
                <a:lnTo>
                  <a:pt x="0" y="54"/>
                </a:lnTo>
                <a:lnTo>
                  <a:pt x="9" y="88"/>
                </a:lnTo>
                <a:lnTo>
                  <a:pt x="19" y="112"/>
                </a:lnTo>
                <a:lnTo>
                  <a:pt x="9" y="137"/>
                </a:lnTo>
                <a:lnTo>
                  <a:pt x="9" y="157"/>
                </a:lnTo>
                <a:lnTo>
                  <a:pt x="9" y="162"/>
                </a:lnTo>
                <a:lnTo>
                  <a:pt x="33" y="176"/>
                </a:lnTo>
                <a:lnTo>
                  <a:pt x="44" y="220"/>
                </a:lnTo>
                <a:lnTo>
                  <a:pt x="71" y="210"/>
                </a:lnTo>
                <a:lnTo>
                  <a:pt x="95" y="210"/>
                </a:lnTo>
                <a:lnTo>
                  <a:pt x="119" y="195"/>
                </a:lnTo>
                <a:lnTo>
                  <a:pt x="177" y="205"/>
                </a:lnTo>
                <a:lnTo>
                  <a:pt x="196" y="200"/>
                </a:lnTo>
                <a:lnTo>
                  <a:pt x="205" y="187"/>
                </a:lnTo>
                <a:lnTo>
                  <a:pt x="215" y="167"/>
                </a:lnTo>
                <a:lnTo>
                  <a:pt x="253" y="142"/>
                </a:lnTo>
                <a:lnTo>
                  <a:pt x="272" y="146"/>
                </a:lnTo>
                <a:lnTo>
                  <a:pt x="301" y="142"/>
                </a:lnTo>
                <a:lnTo>
                  <a:pt x="292" y="132"/>
                </a:lnTo>
                <a:lnTo>
                  <a:pt x="263" y="107"/>
                </a:lnTo>
                <a:lnTo>
                  <a:pt x="282" y="83"/>
                </a:lnTo>
                <a:lnTo>
                  <a:pt x="282" y="49"/>
                </a:lnTo>
                <a:lnTo>
                  <a:pt x="306" y="33"/>
                </a:lnTo>
                <a:lnTo>
                  <a:pt x="306" y="10"/>
                </a:lnTo>
                <a:lnTo>
                  <a:pt x="292" y="14"/>
                </a:lnTo>
                <a:lnTo>
                  <a:pt x="272" y="5"/>
                </a:lnTo>
                <a:lnTo>
                  <a:pt x="220" y="0"/>
                </a:lnTo>
                <a:lnTo>
                  <a:pt x="196" y="10"/>
                </a:lnTo>
                <a:lnTo>
                  <a:pt x="167" y="39"/>
                </a:lnTo>
                <a:lnTo>
                  <a:pt x="153" y="44"/>
                </a:lnTo>
                <a:lnTo>
                  <a:pt x="110" y="44"/>
                </a:lnTo>
                <a:lnTo>
                  <a:pt x="71" y="49"/>
                </a:lnTo>
                <a:lnTo>
                  <a:pt x="44" y="49"/>
                </a:lnTo>
                <a:lnTo>
                  <a:pt x="19" y="44"/>
                </a:lnTo>
                <a:lnTo>
                  <a:pt x="14" y="3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36" name="Freeform 911"/>
          <p:cNvSpPr>
            <a:spLocks noChangeAspect="1"/>
          </p:cNvSpPr>
          <p:nvPr/>
        </p:nvSpPr>
        <p:spPr bwMode="auto">
          <a:xfrm>
            <a:off x="7404230" y="3209118"/>
            <a:ext cx="747241" cy="465916"/>
          </a:xfrm>
          <a:custGeom>
            <a:avLst/>
            <a:gdLst/>
            <a:ahLst/>
            <a:cxnLst>
              <a:cxn ang="0">
                <a:pos x="448" y="167"/>
              </a:cxn>
              <a:cxn ang="0">
                <a:pos x="444" y="167"/>
              </a:cxn>
              <a:cxn ang="0">
                <a:pos x="430" y="172"/>
              </a:cxn>
              <a:cxn ang="0">
                <a:pos x="411" y="187"/>
              </a:cxn>
              <a:cxn ang="0">
                <a:pos x="396" y="182"/>
              </a:cxn>
              <a:cxn ang="0">
                <a:pos x="391" y="182"/>
              </a:cxn>
              <a:cxn ang="0">
                <a:pos x="377" y="162"/>
              </a:cxn>
              <a:cxn ang="0">
                <a:pos x="368" y="143"/>
              </a:cxn>
              <a:cxn ang="0">
                <a:pos x="368" y="107"/>
              </a:cxn>
              <a:cxn ang="0">
                <a:pos x="358" y="83"/>
              </a:cxn>
              <a:cxn ang="0">
                <a:pos x="320" y="39"/>
              </a:cxn>
              <a:cxn ang="0">
                <a:pos x="305" y="15"/>
              </a:cxn>
              <a:cxn ang="0">
                <a:pos x="291" y="5"/>
              </a:cxn>
              <a:cxn ang="0">
                <a:pos x="281" y="5"/>
              </a:cxn>
              <a:cxn ang="0">
                <a:pos x="267" y="0"/>
              </a:cxn>
              <a:cxn ang="0">
                <a:pos x="243" y="19"/>
              </a:cxn>
              <a:cxn ang="0">
                <a:pos x="214" y="30"/>
              </a:cxn>
              <a:cxn ang="0">
                <a:pos x="205" y="44"/>
              </a:cxn>
              <a:cxn ang="0">
                <a:pos x="186" y="30"/>
              </a:cxn>
              <a:cxn ang="0">
                <a:pos x="163" y="39"/>
              </a:cxn>
              <a:cxn ang="0">
                <a:pos x="123" y="39"/>
              </a:cxn>
              <a:cxn ang="0">
                <a:pos x="105" y="44"/>
              </a:cxn>
              <a:cxn ang="0">
                <a:pos x="96" y="60"/>
              </a:cxn>
              <a:cxn ang="0">
                <a:pos x="81" y="63"/>
              </a:cxn>
              <a:cxn ang="0">
                <a:pos x="56" y="112"/>
              </a:cxn>
              <a:cxn ang="0">
                <a:pos x="38" y="162"/>
              </a:cxn>
              <a:cxn ang="0">
                <a:pos x="0" y="182"/>
              </a:cxn>
              <a:cxn ang="0">
                <a:pos x="19" y="192"/>
              </a:cxn>
              <a:cxn ang="0">
                <a:pos x="29" y="212"/>
              </a:cxn>
              <a:cxn ang="0">
                <a:pos x="43" y="236"/>
              </a:cxn>
              <a:cxn ang="0">
                <a:pos x="62" y="245"/>
              </a:cxn>
              <a:cxn ang="0">
                <a:pos x="67" y="267"/>
              </a:cxn>
              <a:cxn ang="0">
                <a:pos x="81" y="275"/>
              </a:cxn>
              <a:cxn ang="0">
                <a:pos x="96" y="280"/>
              </a:cxn>
              <a:cxn ang="0">
                <a:pos x="115" y="270"/>
              </a:cxn>
              <a:cxn ang="0">
                <a:pos x="115" y="290"/>
              </a:cxn>
              <a:cxn ang="0">
                <a:pos x="134" y="310"/>
              </a:cxn>
              <a:cxn ang="0">
                <a:pos x="139" y="325"/>
              </a:cxn>
              <a:cxn ang="0">
                <a:pos x="163" y="330"/>
              </a:cxn>
              <a:cxn ang="0">
                <a:pos x="190" y="330"/>
              </a:cxn>
              <a:cxn ang="0">
                <a:pos x="229" y="325"/>
              </a:cxn>
              <a:cxn ang="0">
                <a:pos x="272" y="325"/>
              </a:cxn>
              <a:cxn ang="0">
                <a:pos x="286" y="320"/>
              </a:cxn>
              <a:cxn ang="0">
                <a:pos x="315" y="290"/>
              </a:cxn>
              <a:cxn ang="0">
                <a:pos x="339" y="280"/>
              </a:cxn>
              <a:cxn ang="0">
                <a:pos x="391" y="285"/>
              </a:cxn>
              <a:cxn ang="0">
                <a:pos x="411" y="295"/>
              </a:cxn>
              <a:cxn ang="0">
                <a:pos x="425" y="290"/>
              </a:cxn>
              <a:cxn ang="0">
                <a:pos x="425" y="280"/>
              </a:cxn>
              <a:cxn ang="0">
                <a:pos x="420" y="251"/>
              </a:cxn>
              <a:cxn ang="0">
                <a:pos x="430" y="226"/>
              </a:cxn>
              <a:cxn ang="0">
                <a:pos x="454" y="212"/>
              </a:cxn>
              <a:cxn ang="0">
                <a:pos x="454" y="187"/>
              </a:cxn>
              <a:cxn ang="0">
                <a:pos x="448" y="167"/>
              </a:cxn>
            </a:cxnLst>
            <a:rect l="0" t="0" r="r" b="b"/>
            <a:pathLst>
              <a:path w="455" h="331">
                <a:moveTo>
                  <a:pt x="448" y="167"/>
                </a:moveTo>
                <a:lnTo>
                  <a:pt x="444" y="167"/>
                </a:lnTo>
                <a:lnTo>
                  <a:pt x="430" y="172"/>
                </a:lnTo>
                <a:lnTo>
                  <a:pt x="411" y="187"/>
                </a:lnTo>
                <a:lnTo>
                  <a:pt x="396" y="182"/>
                </a:lnTo>
                <a:lnTo>
                  <a:pt x="391" y="182"/>
                </a:lnTo>
                <a:lnTo>
                  <a:pt x="377" y="162"/>
                </a:lnTo>
                <a:lnTo>
                  <a:pt x="368" y="143"/>
                </a:lnTo>
                <a:lnTo>
                  <a:pt x="368" y="107"/>
                </a:lnTo>
                <a:lnTo>
                  <a:pt x="358" y="83"/>
                </a:lnTo>
                <a:lnTo>
                  <a:pt x="320" y="39"/>
                </a:lnTo>
                <a:lnTo>
                  <a:pt x="305" y="15"/>
                </a:lnTo>
                <a:lnTo>
                  <a:pt x="291" y="5"/>
                </a:lnTo>
                <a:lnTo>
                  <a:pt x="281" y="5"/>
                </a:lnTo>
                <a:lnTo>
                  <a:pt x="267" y="0"/>
                </a:lnTo>
                <a:lnTo>
                  <a:pt x="243" y="19"/>
                </a:lnTo>
                <a:lnTo>
                  <a:pt x="214" y="30"/>
                </a:lnTo>
                <a:lnTo>
                  <a:pt x="205" y="44"/>
                </a:lnTo>
                <a:lnTo>
                  <a:pt x="186" y="30"/>
                </a:lnTo>
                <a:lnTo>
                  <a:pt x="163" y="39"/>
                </a:lnTo>
                <a:lnTo>
                  <a:pt x="123" y="39"/>
                </a:lnTo>
                <a:lnTo>
                  <a:pt x="105" y="44"/>
                </a:lnTo>
                <a:lnTo>
                  <a:pt x="96" y="60"/>
                </a:lnTo>
                <a:lnTo>
                  <a:pt x="81" y="63"/>
                </a:lnTo>
                <a:lnTo>
                  <a:pt x="56" y="112"/>
                </a:lnTo>
                <a:lnTo>
                  <a:pt x="38" y="162"/>
                </a:lnTo>
                <a:lnTo>
                  <a:pt x="0" y="182"/>
                </a:lnTo>
                <a:lnTo>
                  <a:pt x="19" y="192"/>
                </a:lnTo>
                <a:lnTo>
                  <a:pt x="29" y="212"/>
                </a:lnTo>
                <a:lnTo>
                  <a:pt x="43" y="236"/>
                </a:lnTo>
                <a:lnTo>
                  <a:pt x="62" y="245"/>
                </a:lnTo>
                <a:lnTo>
                  <a:pt x="67" y="267"/>
                </a:lnTo>
                <a:lnTo>
                  <a:pt x="81" y="275"/>
                </a:lnTo>
                <a:lnTo>
                  <a:pt x="96" y="280"/>
                </a:lnTo>
                <a:lnTo>
                  <a:pt x="115" y="270"/>
                </a:lnTo>
                <a:lnTo>
                  <a:pt x="115" y="290"/>
                </a:lnTo>
                <a:lnTo>
                  <a:pt x="134" y="310"/>
                </a:lnTo>
                <a:lnTo>
                  <a:pt x="139" y="325"/>
                </a:lnTo>
                <a:lnTo>
                  <a:pt x="163" y="330"/>
                </a:lnTo>
                <a:lnTo>
                  <a:pt x="190" y="330"/>
                </a:lnTo>
                <a:lnTo>
                  <a:pt x="229" y="325"/>
                </a:lnTo>
                <a:lnTo>
                  <a:pt x="272" y="325"/>
                </a:lnTo>
                <a:lnTo>
                  <a:pt x="286" y="320"/>
                </a:lnTo>
                <a:lnTo>
                  <a:pt x="315" y="290"/>
                </a:lnTo>
                <a:lnTo>
                  <a:pt x="339" y="280"/>
                </a:lnTo>
                <a:lnTo>
                  <a:pt x="391" y="285"/>
                </a:lnTo>
                <a:lnTo>
                  <a:pt x="411" y="295"/>
                </a:lnTo>
                <a:lnTo>
                  <a:pt x="425" y="290"/>
                </a:lnTo>
                <a:lnTo>
                  <a:pt x="425" y="280"/>
                </a:lnTo>
                <a:lnTo>
                  <a:pt x="420" y="251"/>
                </a:lnTo>
                <a:lnTo>
                  <a:pt x="430" y="226"/>
                </a:lnTo>
                <a:lnTo>
                  <a:pt x="454" y="212"/>
                </a:lnTo>
                <a:lnTo>
                  <a:pt x="454" y="187"/>
                </a:lnTo>
                <a:lnTo>
                  <a:pt x="448" y="167"/>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37" name="Freeform 912"/>
          <p:cNvSpPr>
            <a:spLocks noChangeAspect="1"/>
          </p:cNvSpPr>
          <p:nvPr/>
        </p:nvSpPr>
        <p:spPr bwMode="auto">
          <a:xfrm>
            <a:off x="7404230" y="3209118"/>
            <a:ext cx="747241" cy="465916"/>
          </a:xfrm>
          <a:custGeom>
            <a:avLst/>
            <a:gdLst/>
            <a:ahLst/>
            <a:cxnLst>
              <a:cxn ang="0">
                <a:pos x="448" y="167"/>
              </a:cxn>
              <a:cxn ang="0">
                <a:pos x="444" y="167"/>
              </a:cxn>
              <a:cxn ang="0">
                <a:pos x="430" y="172"/>
              </a:cxn>
              <a:cxn ang="0">
                <a:pos x="411" y="187"/>
              </a:cxn>
              <a:cxn ang="0">
                <a:pos x="396" y="182"/>
              </a:cxn>
              <a:cxn ang="0">
                <a:pos x="391" y="182"/>
              </a:cxn>
              <a:cxn ang="0">
                <a:pos x="377" y="162"/>
              </a:cxn>
              <a:cxn ang="0">
                <a:pos x="368" y="143"/>
              </a:cxn>
              <a:cxn ang="0">
                <a:pos x="368" y="107"/>
              </a:cxn>
              <a:cxn ang="0">
                <a:pos x="358" y="83"/>
              </a:cxn>
              <a:cxn ang="0">
                <a:pos x="320" y="39"/>
              </a:cxn>
              <a:cxn ang="0">
                <a:pos x="305" y="15"/>
              </a:cxn>
              <a:cxn ang="0">
                <a:pos x="291" y="5"/>
              </a:cxn>
              <a:cxn ang="0">
                <a:pos x="281" y="5"/>
              </a:cxn>
              <a:cxn ang="0">
                <a:pos x="267" y="0"/>
              </a:cxn>
              <a:cxn ang="0">
                <a:pos x="243" y="19"/>
              </a:cxn>
              <a:cxn ang="0">
                <a:pos x="214" y="30"/>
              </a:cxn>
              <a:cxn ang="0">
                <a:pos x="205" y="44"/>
              </a:cxn>
              <a:cxn ang="0">
                <a:pos x="186" y="30"/>
              </a:cxn>
              <a:cxn ang="0">
                <a:pos x="163" y="39"/>
              </a:cxn>
              <a:cxn ang="0">
                <a:pos x="123" y="39"/>
              </a:cxn>
              <a:cxn ang="0">
                <a:pos x="105" y="44"/>
              </a:cxn>
              <a:cxn ang="0">
                <a:pos x="96" y="60"/>
              </a:cxn>
              <a:cxn ang="0">
                <a:pos x="81" y="63"/>
              </a:cxn>
              <a:cxn ang="0">
                <a:pos x="56" y="112"/>
              </a:cxn>
              <a:cxn ang="0">
                <a:pos x="38" y="162"/>
              </a:cxn>
              <a:cxn ang="0">
                <a:pos x="0" y="182"/>
              </a:cxn>
              <a:cxn ang="0">
                <a:pos x="19" y="192"/>
              </a:cxn>
              <a:cxn ang="0">
                <a:pos x="29" y="212"/>
              </a:cxn>
              <a:cxn ang="0">
                <a:pos x="43" y="236"/>
              </a:cxn>
              <a:cxn ang="0">
                <a:pos x="62" y="245"/>
              </a:cxn>
              <a:cxn ang="0">
                <a:pos x="67" y="267"/>
              </a:cxn>
              <a:cxn ang="0">
                <a:pos x="81" y="275"/>
              </a:cxn>
              <a:cxn ang="0">
                <a:pos x="96" y="280"/>
              </a:cxn>
              <a:cxn ang="0">
                <a:pos x="115" y="270"/>
              </a:cxn>
              <a:cxn ang="0">
                <a:pos x="115" y="290"/>
              </a:cxn>
              <a:cxn ang="0">
                <a:pos x="134" y="310"/>
              </a:cxn>
              <a:cxn ang="0">
                <a:pos x="139" y="325"/>
              </a:cxn>
              <a:cxn ang="0">
                <a:pos x="163" y="330"/>
              </a:cxn>
              <a:cxn ang="0">
                <a:pos x="190" y="330"/>
              </a:cxn>
              <a:cxn ang="0">
                <a:pos x="229" y="325"/>
              </a:cxn>
              <a:cxn ang="0">
                <a:pos x="272" y="325"/>
              </a:cxn>
              <a:cxn ang="0">
                <a:pos x="286" y="320"/>
              </a:cxn>
              <a:cxn ang="0">
                <a:pos x="315" y="290"/>
              </a:cxn>
              <a:cxn ang="0">
                <a:pos x="339" y="280"/>
              </a:cxn>
              <a:cxn ang="0">
                <a:pos x="391" y="285"/>
              </a:cxn>
              <a:cxn ang="0">
                <a:pos x="411" y="295"/>
              </a:cxn>
              <a:cxn ang="0">
                <a:pos x="425" y="290"/>
              </a:cxn>
              <a:cxn ang="0">
                <a:pos x="425" y="280"/>
              </a:cxn>
              <a:cxn ang="0">
                <a:pos x="420" y="251"/>
              </a:cxn>
              <a:cxn ang="0">
                <a:pos x="430" y="226"/>
              </a:cxn>
              <a:cxn ang="0">
                <a:pos x="454" y="212"/>
              </a:cxn>
              <a:cxn ang="0">
                <a:pos x="454" y="187"/>
              </a:cxn>
              <a:cxn ang="0">
                <a:pos x="448" y="167"/>
              </a:cxn>
            </a:cxnLst>
            <a:rect l="0" t="0" r="r" b="b"/>
            <a:pathLst>
              <a:path w="455" h="331">
                <a:moveTo>
                  <a:pt x="448" y="167"/>
                </a:moveTo>
                <a:lnTo>
                  <a:pt x="444" y="167"/>
                </a:lnTo>
                <a:lnTo>
                  <a:pt x="430" y="172"/>
                </a:lnTo>
                <a:lnTo>
                  <a:pt x="411" y="187"/>
                </a:lnTo>
                <a:lnTo>
                  <a:pt x="396" y="182"/>
                </a:lnTo>
                <a:lnTo>
                  <a:pt x="391" y="182"/>
                </a:lnTo>
                <a:lnTo>
                  <a:pt x="377" y="162"/>
                </a:lnTo>
                <a:lnTo>
                  <a:pt x="368" y="143"/>
                </a:lnTo>
                <a:lnTo>
                  <a:pt x="368" y="107"/>
                </a:lnTo>
                <a:lnTo>
                  <a:pt x="358" y="83"/>
                </a:lnTo>
                <a:lnTo>
                  <a:pt x="320" y="39"/>
                </a:lnTo>
                <a:lnTo>
                  <a:pt x="305" y="15"/>
                </a:lnTo>
                <a:lnTo>
                  <a:pt x="291" y="5"/>
                </a:lnTo>
                <a:lnTo>
                  <a:pt x="281" y="5"/>
                </a:lnTo>
                <a:lnTo>
                  <a:pt x="267" y="0"/>
                </a:lnTo>
                <a:lnTo>
                  <a:pt x="243" y="19"/>
                </a:lnTo>
                <a:lnTo>
                  <a:pt x="214" y="30"/>
                </a:lnTo>
                <a:lnTo>
                  <a:pt x="205" y="44"/>
                </a:lnTo>
                <a:lnTo>
                  <a:pt x="186" y="30"/>
                </a:lnTo>
                <a:lnTo>
                  <a:pt x="163" y="39"/>
                </a:lnTo>
                <a:lnTo>
                  <a:pt x="123" y="39"/>
                </a:lnTo>
                <a:lnTo>
                  <a:pt x="105" y="44"/>
                </a:lnTo>
                <a:lnTo>
                  <a:pt x="96" y="60"/>
                </a:lnTo>
                <a:lnTo>
                  <a:pt x="81" y="63"/>
                </a:lnTo>
                <a:lnTo>
                  <a:pt x="56" y="112"/>
                </a:lnTo>
                <a:lnTo>
                  <a:pt x="38" y="162"/>
                </a:lnTo>
                <a:lnTo>
                  <a:pt x="0" y="182"/>
                </a:lnTo>
                <a:lnTo>
                  <a:pt x="19" y="192"/>
                </a:lnTo>
                <a:lnTo>
                  <a:pt x="29" y="212"/>
                </a:lnTo>
                <a:lnTo>
                  <a:pt x="43" y="236"/>
                </a:lnTo>
                <a:lnTo>
                  <a:pt x="62" y="245"/>
                </a:lnTo>
                <a:lnTo>
                  <a:pt x="67" y="267"/>
                </a:lnTo>
                <a:lnTo>
                  <a:pt x="81" y="275"/>
                </a:lnTo>
                <a:lnTo>
                  <a:pt x="96" y="280"/>
                </a:lnTo>
                <a:lnTo>
                  <a:pt x="115" y="270"/>
                </a:lnTo>
                <a:lnTo>
                  <a:pt x="115" y="290"/>
                </a:lnTo>
                <a:lnTo>
                  <a:pt x="134" y="310"/>
                </a:lnTo>
                <a:lnTo>
                  <a:pt x="139" y="325"/>
                </a:lnTo>
                <a:lnTo>
                  <a:pt x="163" y="330"/>
                </a:lnTo>
                <a:lnTo>
                  <a:pt x="190" y="330"/>
                </a:lnTo>
                <a:lnTo>
                  <a:pt x="229" y="325"/>
                </a:lnTo>
                <a:lnTo>
                  <a:pt x="272" y="325"/>
                </a:lnTo>
                <a:lnTo>
                  <a:pt x="286" y="320"/>
                </a:lnTo>
                <a:lnTo>
                  <a:pt x="315" y="290"/>
                </a:lnTo>
                <a:lnTo>
                  <a:pt x="339" y="280"/>
                </a:lnTo>
                <a:lnTo>
                  <a:pt x="391" y="285"/>
                </a:lnTo>
                <a:lnTo>
                  <a:pt x="411" y="295"/>
                </a:lnTo>
                <a:lnTo>
                  <a:pt x="425" y="290"/>
                </a:lnTo>
                <a:lnTo>
                  <a:pt x="425" y="280"/>
                </a:lnTo>
                <a:lnTo>
                  <a:pt x="420" y="251"/>
                </a:lnTo>
                <a:lnTo>
                  <a:pt x="430" y="226"/>
                </a:lnTo>
                <a:lnTo>
                  <a:pt x="454" y="212"/>
                </a:lnTo>
                <a:lnTo>
                  <a:pt x="454" y="187"/>
                </a:lnTo>
                <a:lnTo>
                  <a:pt x="448" y="167"/>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38" name="Freeform 913"/>
          <p:cNvSpPr>
            <a:spLocks noChangeAspect="1"/>
          </p:cNvSpPr>
          <p:nvPr/>
        </p:nvSpPr>
        <p:spPr bwMode="auto">
          <a:xfrm>
            <a:off x="7081815" y="3226634"/>
            <a:ext cx="496896" cy="290759"/>
          </a:xfrm>
          <a:custGeom>
            <a:avLst/>
            <a:gdLst/>
            <a:ahLst/>
            <a:cxnLst>
              <a:cxn ang="0">
                <a:pos x="195" y="171"/>
              </a:cxn>
              <a:cxn ang="0">
                <a:pos x="185" y="167"/>
              </a:cxn>
              <a:cxn ang="0">
                <a:pos x="165" y="171"/>
              </a:cxn>
              <a:cxn ang="0">
                <a:pos x="123" y="190"/>
              </a:cxn>
              <a:cxn ang="0">
                <a:pos x="99" y="201"/>
              </a:cxn>
              <a:cxn ang="0">
                <a:pos x="85" y="206"/>
              </a:cxn>
              <a:cxn ang="0">
                <a:pos x="52" y="181"/>
              </a:cxn>
              <a:cxn ang="0">
                <a:pos x="9" y="138"/>
              </a:cxn>
              <a:cxn ang="0">
                <a:pos x="0" y="127"/>
              </a:cxn>
              <a:cxn ang="0">
                <a:pos x="14" y="118"/>
              </a:cxn>
              <a:cxn ang="0">
                <a:pos x="14" y="97"/>
              </a:cxn>
              <a:cxn ang="0">
                <a:pos x="28" y="68"/>
              </a:cxn>
              <a:cxn ang="0">
                <a:pos x="42" y="68"/>
              </a:cxn>
              <a:cxn ang="0">
                <a:pos x="42" y="44"/>
              </a:cxn>
              <a:cxn ang="0">
                <a:pos x="72" y="64"/>
              </a:cxn>
              <a:cxn ang="0">
                <a:pos x="85" y="64"/>
              </a:cxn>
              <a:cxn ang="0">
                <a:pos x="99" y="64"/>
              </a:cxn>
              <a:cxn ang="0">
                <a:pos x="157" y="29"/>
              </a:cxn>
              <a:cxn ang="0">
                <a:pos x="181" y="25"/>
              </a:cxn>
              <a:cxn ang="0">
                <a:pos x="190" y="14"/>
              </a:cxn>
              <a:cxn ang="0">
                <a:pos x="205" y="5"/>
              </a:cxn>
              <a:cxn ang="0">
                <a:pos x="228" y="0"/>
              </a:cxn>
              <a:cxn ang="0">
                <a:pos x="266" y="9"/>
              </a:cxn>
              <a:cxn ang="0">
                <a:pos x="290" y="20"/>
              </a:cxn>
              <a:cxn ang="0">
                <a:pos x="299" y="34"/>
              </a:cxn>
              <a:cxn ang="0">
                <a:pos x="290" y="49"/>
              </a:cxn>
              <a:cxn ang="0">
                <a:pos x="275" y="53"/>
              </a:cxn>
              <a:cxn ang="0">
                <a:pos x="251" y="102"/>
              </a:cxn>
              <a:cxn ang="0">
                <a:pos x="232" y="151"/>
              </a:cxn>
              <a:cxn ang="0">
                <a:pos x="195" y="171"/>
              </a:cxn>
            </a:cxnLst>
            <a:rect l="0" t="0" r="r" b="b"/>
            <a:pathLst>
              <a:path w="300" h="207">
                <a:moveTo>
                  <a:pt x="195" y="171"/>
                </a:moveTo>
                <a:lnTo>
                  <a:pt x="185" y="167"/>
                </a:lnTo>
                <a:lnTo>
                  <a:pt x="165" y="171"/>
                </a:lnTo>
                <a:lnTo>
                  <a:pt x="123" y="190"/>
                </a:lnTo>
                <a:lnTo>
                  <a:pt x="99" y="201"/>
                </a:lnTo>
                <a:lnTo>
                  <a:pt x="85" y="206"/>
                </a:lnTo>
                <a:lnTo>
                  <a:pt x="52" y="181"/>
                </a:lnTo>
                <a:lnTo>
                  <a:pt x="9" y="138"/>
                </a:lnTo>
                <a:lnTo>
                  <a:pt x="0" y="127"/>
                </a:lnTo>
                <a:lnTo>
                  <a:pt x="14" y="118"/>
                </a:lnTo>
                <a:lnTo>
                  <a:pt x="14" y="97"/>
                </a:lnTo>
                <a:lnTo>
                  <a:pt x="28" y="68"/>
                </a:lnTo>
                <a:lnTo>
                  <a:pt x="42" y="68"/>
                </a:lnTo>
                <a:lnTo>
                  <a:pt x="42" y="44"/>
                </a:lnTo>
                <a:lnTo>
                  <a:pt x="72" y="64"/>
                </a:lnTo>
                <a:lnTo>
                  <a:pt x="85" y="64"/>
                </a:lnTo>
                <a:lnTo>
                  <a:pt x="99" y="64"/>
                </a:lnTo>
                <a:lnTo>
                  <a:pt x="157" y="29"/>
                </a:lnTo>
                <a:lnTo>
                  <a:pt x="181" y="25"/>
                </a:lnTo>
                <a:lnTo>
                  <a:pt x="190" y="14"/>
                </a:lnTo>
                <a:lnTo>
                  <a:pt x="205" y="5"/>
                </a:lnTo>
                <a:lnTo>
                  <a:pt x="228" y="0"/>
                </a:lnTo>
                <a:lnTo>
                  <a:pt x="266" y="9"/>
                </a:lnTo>
                <a:lnTo>
                  <a:pt x="290" y="20"/>
                </a:lnTo>
                <a:lnTo>
                  <a:pt x="299" y="34"/>
                </a:lnTo>
                <a:lnTo>
                  <a:pt x="290" y="49"/>
                </a:lnTo>
                <a:lnTo>
                  <a:pt x="275" y="53"/>
                </a:lnTo>
                <a:lnTo>
                  <a:pt x="251" y="102"/>
                </a:lnTo>
                <a:lnTo>
                  <a:pt x="232" y="151"/>
                </a:lnTo>
                <a:lnTo>
                  <a:pt x="195" y="171"/>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39" name="Freeform 914"/>
          <p:cNvSpPr>
            <a:spLocks noChangeAspect="1"/>
          </p:cNvSpPr>
          <p:nvPr/>
        </p:nvSpPr>
        <p:spPr bwMode="auto">
          <a:xfrm>
            <a:off x="7081815" y="3226634"/>
            <a:ext cx="496896" cy="290759"/>
          </a:xfrm>
          <a:custGeom>
            <a:avLst/>
            <a:gdLst/>
            <a:ahLst/>
            <a:cxnLst>
              <a:cxn ang="0">
                <a:pos x="195" y="171"/>
              </a:cxn>
              <a:cxn ang="0">
                <a:pos x="185" y="167"/>
              </a:cxn>
              <a:cxn ang="0">
                <a:pos x="165" y="171"/>
              </a:cxn>
              <a:cxn ang="0">
                <a:pos x="123" y="190"/>
              </a:cxn>
              <a:cxn ang="0">
                <a:pos x="99" y="201"/>
              </a:cxn>
              <a:cxn ang="0">
                <a:pos x="85" y="206"/>
              </a:cxn>
              <a:cxn ang="0">
                <a:pos x="52" y="181"/>
              </a:cxn>
              <a:cxn ang="0">
                <a:pos x="9" y="138"/>
              </a:cxn>
              <a:cxn ang="0">
                <a:pos x="0" y="127"/>
              </a:cxn>
              <a:cxn ang="0">
                <a:pos x="14" y="118"/>
              </a:cxn>
              <a:cxn ang="0">
                <a:pos x="14" y="97"/>
              </a:cxn>
              <a:cxn ang="0">
                <a:pos x="28" y="68"/>
              </a:cxn>
              <a:cxn ang="0">
                <a:pos x="42" y="68"/>
              </a:cxn>
              <a:cxn ang="0">
                <a:pos x="42" y="44"/>
              </a:cxn>
              <a:cxn ang="0">
                <a:pos x="72" y="64"/>
              </a:cxn>
              <a:cxn ang="0">
                <a:pos x="85" y="64"/>
              </a:cxn>
              <a:cxn ang="0">
                <a:pos x="99" y="64"/>
              </a:cxn>
              <a:cxn ang="0">
                <a:pos x="157" y="29"/>
              </a:cxn>
              <a:cxn ang="0">
                <a:pos x="181" y="25"/>
              </a:cxn>
              <a:cxn ang="0">
                <a:pos x="190" y="14"/>
              </a:cxn>
              <a:cxn ang="0">
                <a:pos x="205" y="5"/>
              </a:cxn>
              <a:cxn ang="0">
                <a:pos x="228" y="0"/>
              </a:cxn>
              <a:cxn ang="0">
                <a:pos x="266" y="9"/>
              </a:cxn>
              <a:cxn ang="0">
                <a:pos x="290" y="20"/>
              </a:cxn>
              <a:cxn ang="0">
                <a:pos x="299" y="34"/>
              </a:cxn>
              <a:cxn ang="0">
                <a:pos x="290" y="49"/>
              </a:cxn>
              <a:cxn ang="0">
                <a:pos x="275" y="53"/>
              </a:cxn>
              <a:cxn ang="0">
                <a:pos x="251" y="102"/>
              </a:cxn>
              <a:cxn ang="0">
                <a:pos x="232" y="151"/>
              </a:cxn>
              <a:cxn ang="0">
                <a:pos x="195" y="171"/>
              </a:cxn>
            </a:cxnLst>
            <a:rect l="0" t="0" r="r" b="b"/>
            <a:pathLst>
              <a:path w="300" h="207">
                <a:moveTo>
                  <a:pt x="195" y="171"/>
                </a:moveTo>
                <a:lnTo>
                  <a:pt x="185" y="167"/>
                </a:lnTo>
                <a:lnTo>
                  <a:pt x="165" y="171"/>
                </a:lnTo>
                <a:lnTo>
                  <a:pt x="123" y="190"/>
                </a:lnTo>
                <a:lnTo>
                  <a:pt x="99" y="201"/>
                </a:lnTo>
                <a:lnTo>
                  <a:pt x="85" y="206"/>
                </a:lnTo>
                <a:lnTo>
                  <a:pt x="52" y="181"/>
                </a:lnTo>
                <a:lnTo>
                  <a:pt x="9" y="138"/>
                </a:lnTo>
                <a:lnTo>
                  <a:pt x="0" y="127"/>
                </a:lnTo>
                <a:lnTo>
                  <a:pt x="14" y="118"/>
                </a:lnTo>
                <a:lnTo>
                  <a:pt x="14" y="97"/>
                </a:lnTo>
                <a:lnTo>
                  <a:pt x="28" y="68"/>
                </a:lnTo>
                <a:lnTo>
                  <a:pt x="42" y="68"/>
                </a:lnTo>
                <a:lnTo>
                  <a:pt x="42" y="44"/>
                </a:lnTo>
                <a:lnTo>
                  <a:pt x="72" y="64"/>
                </a:lnTo>
                <a:lnTo>
                  <a:pt x="85" y="64"/>
                </a:lnTo>
                <a:lnTo>
                  <a:pt x="99" y="64"/>
                </a:lnTo>
                <a:lnTo>
                  <a:pt x="157" y="29"/>
                </a:lnTo>
                <a:lnTo>
                  <a:pt x="181" y="25"/>
                </a:lnTo>
                <a:lnTo>
                  <a:pt x="190" y="14"/>
                </a:lnTo>
                <a:lnTo>
                  <a:pt x="205" y="5"/>
                </a:lnTo>
                <a:lnTo>
                  <a:pt x="228" y="0"/>
                </a:lnTo>
                <a:lnTo>
                  <a:pt x="266" y="9"/>
                </a:lnTo>
                <a:lnTo>
                  <a:pt x="290" y="20"/>
                </a:lnTo>
                <a:lnTo>
                  <a:pt x="299" y="34"/>
                </a:lnTo>
                <a:lnTo>
                  <a:pt x="290" y="49"/>
                </a:lnTo>
                <a:lnTo>
                  <a:pt x="275" y="53"/>
                </a:lnTo>
                <a:lnTo>
                  <a:pt x="251" y="102"/>
                </a:lnTo>
                <a:lnTo>
                  <a:pt x="232" y="151"/>
                </a:lnTo>
                <a:lnTo>
                  <a:pt x="195" y="171"/>
                </a:lnTo>
              </a:path>
            </a:pathLst>
          </a:custGeom>
          <a:solidFill>
            <a:schemeClr val="accent3"/>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40" name="Freeform 915"/>
          <p:cNvSpPr>
            <a:spLocks noChangeAspect="1"/>
          </p:cNvSpPr>
          <p:nvPr/>
        </p:nvSpPr>
        <p:spPr bwMode="auto">
          <a:xfrm>
            <a:off x="6452160" y="1009155"/>
            <a:ext cx="1183448" cy="1292654"/>
          </a:xfrm>
          <a:custGeom>
            <a:avLst/>
            <a:gdLst/>
            <a:ahLst/>
            <a:cxnLst>
              <a:cxn ang="0">
                <a:pos x="215" y="843"/>
              </a:cxn>
              <a:cxn ang="0">
                <a:pos x="238" y="794"/>
              </a:cxn>
              <a:cxn ang="0">
                <a:pos x="253" y="716"/>
              </a:cxn>
              <a:cxn ang="0">
                <a:pos x="238" y="647"/>
              </a:cxn>
              <a:cxn ang="0">
                <a:pos x="238" y="559"/>
              </a:cxn>
              <a:cxn ang="0">
                <a:pos x="267" y="519"/>
              </a:cxn>
              <a:cxn ang="0">
                <a:pos x="305" y="509"/>
              </a:cxn>
              <a:cxn ang="0">
                <a:pos x="316" y="436"/>
              </a:cxn>
              <a:cxn ang="0">
                <a:pos x="339" y="349"/>
              </a:cxn>
              <a:cxn ang="0">
                <a:pos x="364" y="280"/>
              </a:cxn>
              <a:cxn ang="0">
                <a:pos x="411" y="234"/>
              </a:cxn>
              <a:cxn ang="0">
                <a:pos x="454" y="206"/>
              </a:cxn>
              <a:cxn ang="0">
                <a:pos x="463" y="162"/>
              </a:cxn>
              <a:cxn ang="0">
                <a:pos x="487" y="143"/>
              </a:cxn>
              <a:cxn ang="0">
                <a:pos x="516" y="176"/>
              </a:cxn>
              <a:cxn ang="0">
                <a:pos x="549" y="176"/>
              </a:cxn>
              <a:cxn ang="0">
                <a:pos x="583" y="171"/>
              </a:cxn>
              <a:cxn ang="0">
                <a:pos x="597" y="103"/>
              </a:cxn>
              <a:cxn ang="0">
                <a:pos x="635" y="69"/>
              </a:cxn>
              <a:cxn ang="0">
                <a:pos x="664" y="83"/>
              </a:cxn>
              <a:cxn ang="0">
                <a:pos x="674" y="118"/>
              </a:cxn>
              <a:cxn ang="0">
                <a:pos x="698" y="108"/>
              </a:cxn>
              <a:cxn ang="0">
                <a:pos x="717" y="74"/>
              </a:cxn>
              <a:cxn ang="0">
                <a:pos x="688" y="58"/>
              </a:cxn>
              <a:cxn ang="0">
                <a:pos x="626" y="0"/>
              </a:cxn>
              <a:cxn ang="0">
                <a:pos x="578" y="44"/>
              </a:cxn>
              <a:cxn ang="0">
                <a:pos x="549" y="40"/>
              </a:cxn>
              <a:cxn ang="0">
                <a:pos x="487" y="78"/>
              </a:cxn>
              <a:cxn ang="0">
                <a:pos x="406" y="127"/>
              </a:cxn>
              <a:cxn ang="0">
                <a:pos x="397" y="171"/>
              </a:cxn>
              <a:cxn ang="0">
                <a:pos x="353" y="192"/>
              </a:cxn>
              <a:cxn ang="0">
                <a:pos x="316" y="196"/>
              </a:cxn>
              <a:cxn ang="0">
                <a:pos x="278" y="250"/>
              </a:cxn>
              <a:cxn ang="0">
                <a:pos x="330" y="255"/>
              </a:cxn>
              <a:cxn ang="0">
                <a:pos x="286" y="338"/>
              </a:cxn>
              <a:cxn ang="0">
                <a:pos x="201" y="490"/>
              </a:cxn>
              <a:cxn ang="0">
                <a:pos x="133" y="559"/>
              </a:cxn>
              <a:cxn ang="0">
                <a:pos x="62" y="607"/>
              </a:cxn>
              <a:cxn ang="0">
                <a:pos x="0" y="692"/>
              </a:cxn>
              <a:cxn ang="0">
                <a:pos x="0" y="804"/>
              </a:cxn>
              <a:cxn ang="0">
                <a:pos x="10" y="843"/>
              </a:cxn>
              <a:cxn ang="0">
                <a:pos x="38" y="912"/>
              </a:cxn>
              <a:cxn ang="0">
                <a:pos x="147" y="863"/>
              </a:cxn>
              <a:cxn ang="0">
                <a:pos x="195" y="857"/>
              </a:cxn>
            </a:cxnLst>
            <a:rect l="0" t="0" r="r" b="b"/>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41" name="Freeform 916"/>
          <p:cNvSpPr>
            <a:spLocks noChangeAspect="1"/>
          </p:cNvSpPr>
          <p:nvPr/>
        </p:nvSpPr>
        <p:spPr bwMode="auto">
          <a:xfrm>
            <a:off x="6452160" y="1009155"/>
            <a:ext cx="1183448" cy="1292654"/>
          </a:xfrm>
          <a:custGeom>
            <a:avLst/>
            <a:gdLst/>
            <a:ahLst/>
            <a:cxnLst>
              <a:cxn ang="0">
                <a:pos x="215" y="843"/>
              </a:cxn>
              <a:cxn ang="0">
                <a:pos x="238" y="794"/>
              </a:cxn>
              <a:cxn ang="0">
                <a:pos x="253" y="716"/>
              </a:cxn>
              <a:cxn ang="0">
                <a:pos x="238" y="647"/>
              </a:cxn>
              <a:cxn ang="0">
                <a:pos x="238" y="559"/>
              </a:cxn>
              <a:cxn ang="0">
                <a:pos x="267" y="519"/>
              </a:cxn>
              <a:cxn ang="0">
                <a:pos x="305" y="509"/>
              </a:cxn>
              <a:cxn ang="0">
                <a:pos x="316" y="436"/>
              </a:cxn>
              <a:cxn ang="0">
                <a:pos x="339" y="349"/>
              </a:cxn>
              <a:cxn ang="0">
                <a:pos x="364" y="280"/>
              </a:cxn>
              <a:cxn ang="0">
                <a:pos x="411" y="234"/>
              </a:cxn>
              <a:cxn ang="0">
                <a:pos x="454" y="206"/>
              </a:cxn>
              <a:cxn ang="0">
                <a:pos x="463" y="162"/>
              </a:cxn>
              <a:cxn ang="0">
                <a:pos x="487" y="143"/>
              </a:cxn>
              <a:cxn ang="0">
                <a:pos x="516" y="176"/>
              </a:cxn>
              <a:cxn ang="0">
                <a:pos x="549" y="176"/>
              </a:cxn>
              <a:cxn ang="0">
                <a:pos x="583" y="171"/>
              </a:cxn>
              <a:cxn ang="0">
                <a:pos x="597" y="103"/>
              </a:cxn>
              <a:cxn ang="0">
                <a:pos x="635" y="69"/>
              </a:cxn>
              <a:cxn ang="0">
                <a:pos x="664" y="83"/>
              </a:cxn>
              <a:cxn ang="0">
                <a:pos x="674" y="118"/>
              </a:cxn>
              <a:cxn ang="0">
                <a:pos x="698" y="108"/>
              </a:cxn>
              <a:cxn ang="0">
                <a:pos x="717" y="74"/>
              </a:cxn>
              <a:cxn ang="0">
                <a:pos x="688" y="58"/>
              </a:cxn>
              <a:cxn ang="0">
                <a:pos x="626" y="0"/>
              </a:cxn>
              <a:cxn ang="0">
                <a:pos x="578" y="44"/>
              </a:cxn>
              <a:cxn ang="0">
                <a:pos x="549" y="40"/>
              </a:cxn>
              <a:cxn ang="0">
                <a:pos x="487" y="78"/>
              </a:cxn>
              <a:cxn ang="0">
                <a:pos x="406" y="127"/>
              </a:cxn>
              <a:cxn ang="0">
                <a:pos x="397" y="171"/>
              </a:cxn>
              <a:cxn ang="0">
                <a:pos x="353" y="192"/>
              </a:cxn>
              <a:cxn ang="0">
                <a:pos x="316" y="196"/>
              </a:cxn>
              <a:cxn ang="0">
                <a:pos x="278" y="250"/>
              </a:cxn>
              <a:cxn ang="0">
                <a:pos x="330" y="255"/>
              </a:cxn>
              <a:cxn ang="0">
                <a:pos x="286" y="338"/>
              </a:cxn>
              <a:cxn ang="0">
                <a:pos x="201" y="490"/>
              </a:cxn>
              <a:cxn ang="0">
                <a:pos x="133" y="559"/>
              </a:cxn>
              <a:cxn ang="0">
                <a:pos x="62" y="607"/>
              </a:cxn>
              <a:cxn ang="0">
                <a:pos x="0" y="692"/>
              </a:cxn>
              <a:cxn ang="0">
                <a:pos x="0" y="804"/>
              </a:cxn>
              <a:cxn ang="0">
                <a:pos x="10" y="843"/>
              </a:cxn>
              <a:cxn ang="0">
                <a:pos x="38" y="912"/>
              </a:cxn>
              <a:cxn ang="0">
                <a:pos x="147" y="863"/>
              </a:cxn>
              <a:cxn ang="0">
                <a:pos x="195" y="857"/>
              </a:cxn>
            </a:cxnLst>
            <a:rect l="0" t="0" r="r" b="b"/>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42" name="Freeform 917"/>
          <p:cNvSpPr>
            <a:spLocks noChangeAspect="1"/>
          </p:cNvSpPr>
          <p:nvPr/>
        </p:nvSpPr>
        <p:spPr bwMode="auto">
          <a:xfrm>
            <a:off x="6778368" y="1233354"/>
            <a:ext cx="637241" cy="1345200"/>
          </a:xfrm>
          <a:custGeom>
            <a:avLst/>
            <a:gdLst/>
            <a:ahLst/>
            <a:cxnLst>
              <a:cxn ang="0">
                <a:pos x="381" y="201"/>
              </a:cxn>
              <a:cxn ang="0">
                <a:pos x="377" y="152"/>
              </a:cxn>
              <a:cxn ang="0">
                <a:pos x="362" y="122"/>
              </a:cxn>
              <a:cxn ang="0">
                <a:pos x="352" y="58"/>
              </a:cxn>
              <a:cxn ang="0">
                <a:pos x="328" y="39"/>
              </a:cxn>
              <a:cxn ang="0">
                <a:pos x="277" y="0"/>
              </a:cxn>
              <a:cxn ang="0">
                <a:pos x="262" y="20"/>
              </a:cxn>
              <a:cxn ang="0">
                <a:pos x="258" y="44"/>
              </a:cxn>
              <a:cxn ang="0">
                <a:pos x="215" y="49"/>
              </a:cxn>
              <a:cxn ang="0">
                <a:pos x="191" y="72"/>
              </a:cxn>
              <a:cxn ang="0">
                <a:pos x="168" y="118"/>
              </a:cxn>
              <a:cxn ang="0">
                <a:pos x="162" y="157"/>
              </a:cxn>
              <a:cxn ang="0">
                <a:pos x="138" y="206"/>
              </a:cxn>
              <a:cxn ang="0">
                <a:pos x="120" y="275"/>
              </a:cxn>
              <a:cxn ang="0">
                <a:pos x="104" y="324"/>
              </a:cxn>
              <a:cxn ang="0">
                <a:pos x="95" y="353"/>
              </a:cxn>
              <a:cxn ang="0">
                <a:pos x="72" y="358"/>
              </a:cxn>
              <a:cxn ang="0">
                <a:pos x="48" y="377"/>
              </a:cxn>
              <a:cxn ang="0">
                <a:pos x="48" y="416"/>
              </a:cxn>
              <a:cxn ang="0">
                <a:pos x="42" y="485"/>
              </a:cxn>
              <a:cxn ang="0">
                <a:pos x="62" y="530"/>
              </a:cxn>
              <a:cxn ang="0">
                <a:pos x="42" y="564"/>
              </a:cxn>
              <a:cxn ang="0">
                <a:pos x="42" y="633"/>
              </a:cxn>
              <a:cxn ang="0">
                <a:pos x="19" y="658"/>
              </a:cxn>
              <a:cxn ang="0">
                <a:pos x="15" y="706"/>
              </a:cxn>
              <a:cxn ang="0">
                <a:pos x="0" y="711"/>
              </a:cxn>
              <a:cxn ang="0">
                <a:pos x="38" y="849"/>
              </a:cxn>
              <a:cxn ang="0">
                <a:pos x="48" y="902"/>
              </a:cxn>
              <a:cxn ang="0">
                <a:pos x="58" y="957"/>
              </a:cxn>
              <a:cxn ang="0">
                <a:pos x="104" y="932"/>
              </a:cxn>
              <a:cxn ang="0">
                <a:pos x="171" y="902"/>
              </a:cxn>
              <a:cxn ang="0">
                <a:pos x="196" y="794"/>
              </a:cxn>
              <a:cxn ang="0">
                <a:pos x="200" y="735"/>
              </a:cxn>
              <a:cxn ang="0">
                <a:pos x="248" y="693"/>
              </a:cxn>
              <a:cxn ang="0">
                <a:pos x="258" y="663"/>
              </a:cxn>
              <a:cxn ang="0">
                <a:pos x="258" y="623"/>
              </a:cxn>
              <a:cxn ang="0">
                <a:pos x="205" y="550"/>
              </a:cxn>
              <a:cxn ang="0">
                <a:pos x="238" y="427"/>
              </a:cxn>
              <a:cxn ang="0">
                <a:pos x="305" y="363"/>
              </a:cxn>
              <a:cxn ang="0">
                <a:pos x="328" y="314"/>
              </a:cxn>
              <a:cxn ang="0">
                <a:pos x="325" y="275"/>
              </a:cxn>
              <a:cxn ang="0">
                <a:pos x="333" y="245"/>
              </a:cxn>
              <a:cxn ang="0">
                <a:pos x="367" y="220"/>
              </a:cxn>
            </a:cxnLst>
            <a:rect l="0" t="0" r="r" b="b"/>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43" name="Freeform 918"/>
          <p:cNvSpPr>
            <a:spLocks noChangeAspect="1"/>
          </p:cNvSpPr>
          <p:nvPr/>
        </p:nvSpPr>
        <p:spPr bwMode="auto">
          <a:xfrm>
            <a:off x="6778368" y="1233354"/>
            <a:ext cx="637241" cy="1345200"/>
          </a:xfrm>
          <a:custGeom>
            <a:avLst/>
            <a:gdLst/>
            <a:ahLst/>
            <a:cxnLst>
              <a:cxn ang="0">
                <a:pos x="381" y="201"/>
              </a:cxn>
              <a:cxn ang="0">
                <a:pos x="377" y="152"/>
              </a:cxn>
              <a:cxn ang="0">
                <a:pos x="362" y="122"/>
              </a:cxn>
              <a:cxn ang="0">
                <a:pos x="352" y="58"/>
              </a:cxn>
              <a:cxn ang="0">
                <a:pos x="328" y="39"/>
              </a:cxn>
              <a:cxn ang="0">
                <a:pos x="277" y="0"/>
              </a:cxn>
              <a:cxn ang="0">
                <a:pos x="262" y="20"/>
              </a:cxn>
              <a:cxn ang="0">
                <a:pos x="258" y="44"/>
              </a:cxn>
              <a:cxn ang="0">
                <a:pos x="215" y="49"/>
              </a:cxn>
              <a:cxn ang="0">
                <a:pos x="191" y="72"/>
              </a:cxn>
              <a:cxn ang="0">
                <a:pos x="168" y="118"/>
              </a:cxn>
              <a:cxn ang="0">
                <a:pos x="162" y="157"/>
              </a:cxn>
              <a:cxn ang="0">
                <a:pos x="138" y="206"/>
              </a:cxn>
              <a:cxn ang="0">
                <a:pos x="120" y="275"/>
              </a:cxn>
              <a:cxn ang="0">
                <a:pos x="104" y="324"/>
              </a:cxn>
              <a:cxn ang="0">
                <a:pos x="95" y="353"/>
              </a:cxn>
              <a:cxn ang="0">
                <a:pos x="72" y="358"/>
              </a:cxn>
              <a:cxn ang="0">
                <a:pos x="48" y="377"/>
              </a:cxn>
              <a:cxn ang="0">
                <a:pos x="48" y="416"/>
              </a:cxn>
              <a:cxn ang="0">
                <a:pos x="42" y="485"/>
              </a:cxn>
              <a:cxn ang="0">
                <a:pos x="62" y="530"/>
              </a:cxn>
              <a:cxn ang="0">
                <a:pos x="42" y="564"/>
              </a:cxn>
              <a:cxn ang="0">
                <a:pos x="42" y="633"/>
              </a:cxn>
              <a:cxn ang="0">
                <a:pos x="19" y="658"/>
              </a:cxn>
              <a:cxn ang="0">
                <a:pos x="15" y="706"/>
              </a:cxn>
              <a:cxn ang="0">
                <a:pos x="0" y="711"/>
              </a:cxn>
              <a:cxn ang="0">
                <a:pos x="38" y="849"/>
              </a:cxn>
              <a:cxn ang="0">
                <a:pos x="48" y="902"/>
              </a:cxn>
              <a:cxn ang="0">
                <a:pos x="58" y="957"/>
              </a:cxn>
              <a:cxn ang="0">
                <a:pos x="104" y="932"/>
              </a:cxn>
              <a:cxn ang="0">
                <a:pos x="171" y="902"/>
              </a:cxn>
              <a:cxn ang="0">
                <a:pos x="196" y="794"/>
              </a:cxn>
              <a:cxn ang="0">
                <a:pos x="200" y="735"/>
              </a:cxn>
              <a:cxn ang="0">
                <a:pos x="248" y="693"/>
              </a:cxn>
              <a:cxn ang="0">
                <a:pos x="258" y="663"/>
              </a:cxn>
              <a:cxn ang="0">
                <a:pos x="258" y="623"/>
              </a:cxn>
              <a:cxn ang="0">
                <a:pos x="205" y="550"/>
              </a:cxn>
              <a:cxn ang="0">
                <a:pos x="238" y="427"/>
              </a:cxn>
              <a:cxn ang="0">
                <a:pos x="305" y="363"/>
              </a:cxn>
              <a:cxn ang="0">
                <a:pos x="328" y="314"/>
              </a:cxn>
              <a:cxn ang="0">
                <a:pos x="325" y="275"/>
              </a:cxn>
              <a:cxn ang="0">
                <a:pos x="333" y="245"/>
              </a:cxn>
              <a:cxn ang="0">
                <a:pos x="367" y="220"/>
              </a:cxn>
            </a:cxnLst>
            <a:rect l="0" t="0" r="r" b="b"/>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44" name="Freeform 919"/>
          <p:cNvSpPr>
            <a:spLocks noChangeAspect="1"/>
          </p:cNvSpPr>
          <p:nvPr/>
        </p:nvSpPr>
        <p:spPr bwMode="auto">
          <a:xfrm>
            <a:off x="7233541" y="1103740"/>
            <a:ext cx="595517" cy="1001894"/>
          </a:xfrm>
          <a:custGeom>
            <a:avLst/>
            <a:gdLst/>
            <a:ahLst/>
            <a:cxnLst>
              <a:cxn ang="0">
                <a:pos x="286" y="643"/>
              </a:cxn>
              <a:cxn ang="0">
                <a:pos x="342" y="544"/>
              </a:cxn>
              <a:cxn ang="0">
                <a:pos x="361" y="481"/>
              </a:cxn>
              <a:cxn ang="0">
                <a:pos x="347" y="451"/>
              </a:cxn>
              <a:cxn ang="0">
                <a:pos x="323" y="437"/>
              </a:cxn>
              <a:cxn ang="0">
                <a:pos x="318" y="402"/>
              </a:cxn>
              <a:cxn ang="0">
                <a:pos x="299" y="368"/>
              </a:cxn>
              <a:cxn ang="0">
                <a:pos x="280" y="333"/>
              </a:cxn>
              <a:cxn ang="0">
                <a:pos x="275" y="270"/>
              </a:cxn>
              <a:cxn ang="0">
                <a:pos x="257" y="245"/>
              </a:cxn>
              <a:cxn ang="0">
                <a:pos x="243" y="201"/>
              </a:cxn>
              <a:cxn ang="0">
                <a:pos x="247" y="147"/>
              </a:cxn>
              <a:cxn ang="0">
                <a:pos x="224" y="123"/>
              </a:cxn>
              <a:cxn ang="0">
                <a:pos x="200" y="93"/>
              </a:cxn>
              <a:cxn ang="0">
                <a:pos x="209" y="63"/>
              </a:cxn>
              <a:cxn ang="0">
                <a:pos x="209" y="39"/>
              </a:cxn>
              <a:cxn ang="0">
                <a:pos x="190" y="14"/>
              </a:cxn>
              <a:cxn ang="0">
                <a:pos x="171" y="0"/>
              </a:cxn>
              <a:cxn ang="0">
                <a:pos x="147" y="14"/>
              </a:cxn>
              <a:cxn ang="0">
                <a:pos x="123" y="34"/>
              </a:cxn>
              <a:cxn ang="0">
                <a:pos x="123" y="82"/>
              </a:cxn>
              <a:cxn ang="0">
                <a:pos x="95" y="102"/>
              </a:cxn>
              <a:cxn ang="0">
                <a:pos x="75" y="107"/>
              </a:cxn>
              <a:cxn ang="0">
                <a:pos x="52" y="107"/>
              </a:cxn>
              <a:cxn ang="0">
                <a:pos x="38" y="93"/>
              </a:cxn>
              <a:cxn ang="0">
                <a:pos x="14" y="74"/>
              </a:cxn>
              <a:cxn ang="0">
                <a:pos x="0" y="93"/>
              </a:cxn>
              <a:cxn ang="0">
                <a:pos x="52" y="132"/>
              </a:cxn>
              <a:cxn ang="0">
                <a:pos x="75" y="152"/>
              </a:cxn>
              <a:cxn ang="0">
                <a:pos x="85" y="215"/>
              </a:cxn>
              <a:cxn ang="0">
                <a:pos x="100" y="245"/>
              </a:cxn>
              <a:cxn ang="0">
                <a:pos x="104" y="294"/>
              </a:cxn>
              <a:cxn ang="0">
                <a:pos x="123" y="303"/>
              </a:cxn>
              <a:cxn ang="0">
                <a:pos x="157" y="358"/>
              </a:cxn>
              <a:cxn ang="0">
                <a:pos x="129" y="413"/>
              </a:cxn>
              <a:cxn ang="0">
                <a:pos x="62" y="510"/>
              </a:cxn>
              <a:cxn ang="0">
                <a:pos x="56" y="584"/>
              </a:cxn>
              <a:cxn ang="0">
                <a:pos x="67" y="652"/>
              </a:cxn>
              <a:cxn ang="0">
                <a:pos x="95" y="687"/>
              </a:cxn>
              <a:cxn ang="0">
                <a:pos x="142" y="712"/>
              </a:cxn>
              <a:cxn ang="0">
                <a:pos x="261" y="652"/>
              </a:cxn>
            </a:cxnLst>
            <a:rect l="0" t="0" r="r" b="b"/>
            <a:pathLst>
              <a:path w="362" h="713">
                <a:moveTo>
                  <a:pt x="275" y="652"/>
                </a:moveTo>
                <a:lnTo>
                  <a:pt x="286" y="643"/>
                </a:lnTo>
                <a:lnTo>
                  <a:pt x="323" y="579"/>
                </a:lnTo>
                <a:lnTo>
                  <a:pt x="342" y="544"/>
                </a:lnTo>
                <a:lnTo>
                  <a:pt x="357" y="506"/>
                </a:lnTo>
                <a:lnTo>
                  <a:pt x="361" y="481"/>
                </a:lnTo>
                <a:lnTo>
                  <a:pt x="357" y="456"/>
                </a:lnTo>
                <a:lnTo>
                  <a:pt x="347" y="451"/>
                </a:lnTo>
                <a:lnTo>
                  <a:pt x="339" y="441"/>
                </a:lnTo>
                <a:lnTo>
                  <a:pt x="323" y="437"/>
                </a:lnTo>
                <a:lnTo>
                  <a:pt x="314" y="421"/>
                </a:lnTo>
                <a:lnTo>
                  <a:pt x="318" y="402"/>
                </a:lnTo>
                <a:lnTo>
                  <a:pt x="314" y="378"/>
                </a:lnTo>
                <a:lnTo>
                  <a:pt x="299" y="368"/>
                </a:lnTo>
                <a:lnTo>
                  <a:pt x="294" y="349"/>
                </a:lnTo>
                <a:lnTo>
                  <a:pt x="280" y="333"/>
                </a:lnTo>
                <a:lnTo>
                  <a:pt x="275" y="313"/>
                </a:lnTo>
                <a:lnTo>
                  <a:pt x="275" y="270"/>
                </a:lnTo>
                <a:lnTo>
                  <a:pt x="267" y="255"/>
                </a:lnTo>
                <a:lnTo>
                  <a:pt x="257" y="245"/>
                </a:lnTo>
                <a:lnTo>
                  <a:pt x="247" y="225"/>
                </a:lnTo>
                <a:lnTo>
                  <a:pt x="243" y="201"/>
                </a:lnTo>
                <a:lnTo>
                  <a:pt x="247" y="176"/>
                </a:lnTo>
                <a:lnTo>
                  <a:pt x="247" y="147"/>
                </a:lnTo>
                <a:lnTo>
                  <a:pt x="233" y="132"/>
                </a:lnTo>
                <a:lnTo>
                  <a:pt x="224" y="123"/>
                </a:lnTo>
                <a:lnTo>
                  <a:pt x="205" y="118"/>
                </a:lnTo>
                <a:lnTo>
                  <a:pt x="200" y="93"/>
                </a:lnTo>
                <a:lnTo>
                  <a:pt x="200" y="74"/>
                </a:lnTo>
                <a:lnTo>
                  <a:pt x="209" y="63"/>
                </a:lnTo>
                <a:lnTo>
                  <a:pt x="200" y="49"/>
                </a:lnTo>
                <a:lnTo>
                  <a:pt x="209" y="39"/>
                </a:lnTo>
                <a:lnTo>
                  <a:pt x="200" y="19"/>
                </a:lnTo>
                <a:lnTo>
                  <a:pt x="190" y="14"/>
                </a:lnTo>
                <a:lnTo>
                  <a:pt x="185" y="9"/>
                </a:lnTo>
                <a:lnTo>
                  <a:pt x="171" y="0"/>
                </a:lnTo>
                <a:lnTo>
                  <a:pt x="161" y="0"/>
                </a:lnTo>
                <a:lnTo>
                  <a:pt x="147" y="14"/>
                </a:lnTo>
                <a:lnTo>
                  <a:pt x="129" y="19"/>
                </a:lnTo>
                <a:lnTo>
                  <a:pt x="123" y="34"/>
                </a:lnTo>
                <a:lnTo>
                  <a:pt x="123" y="58"/>
                </a:lnTo>
                <a:lnTo>
                  <a:pt x="123" y="82"/>
                </a:lnTo>
                <a:lnTo>
                  <a:pt x="109" y="102"/>
                </a:lnTo>
                <a:lnTo>
                  <a:pt x="95" y="102"/>
                </a:lnTo>
                <a:lnTo>
                  <a:pt x="85" y="97"/>
                </a:lnTo>
                <a:lnTo>
                  <a:pt x="75" y="107"/>
                </a:lnTo>
                <a:lnTo>
                  <a:pt x="67" y="113"/>
                </a:lnTo>
                <a:lnTo>
                  <a:pt x="52" y="107"/>
                </a:lnTo>
                <a:lnTo>
                  <a:pt x="43" y="107"/>
                </a:lnTo>
                <a:lnTo>
                  <a:pt x="38" y="93"/>
                </a:lnTo>
                <a:lnTo>
                  <a:pt x="24" y="77"/>
                </a:lnTo>
                <a:lnTo>
                  <a:pt x="14" y="74"/>
                </a:lnTo>
                <a:lnTo>
                  <a:pt x="5" y="88"/>
                </a:lnTo>
                <a:lnTo>
                  <a:pt x="0" y="93"/>
                </a:lnTo>
                <a:lnTo>
                  <a:pt x="38" y="127"/>
                </a:lnTo>
                <a:lnTo>
                  <a:pt x="52" y="132"/>
                </a:lnTo>
                <a:lnTo>
                  <a:pt x="62" y="137"/>
                </a:lnTo>
                <a:lnTo>
                  <a:pt x="75" y="152"/>
                </a:lnTo>
                <a:lnTo>
                  <a:pt x="81" y="171"/>
                </a:lnTo>
                <a:lnTo>
                  <a:pt x="85" y="215"/>
                </a:lnTo>
                <a:lnTo>
                  <a:pt x="90" y="231"/>
                </a:lnTo>
                <a:lnTo>
                  <a:pt x="100" y="245"/>
                </a:lnTo>
                <a:lnTo>
                  <a:pt x="100" y="264"/>
                </a:lnTo>
                <a:lnTo>
                  <a:pt x="104" y="294"/>
                </a:lnTo>
                <a:lnTo>
                  <a:pt x="109" y="299"/>
                </a:lnTo>
                <a:lnTo>
                  <a:pt x="123" y="303"/>
                </a:lnTo>
                <a:lnTo>
                  <a:pt x="152" y="324"/>
                </a:lnTo>
                <a:lnTo>
                  <a:pt x="157" y="358"/>
                </a:lnTo>
                <a:lnTo>
                  <a:pt x="138" y="372"/>
                </a:lnTo>
                <a:lnTo>
                  <a:pt x="129" y="413"/>
                </a:lnTo>
                <a:lnTo>
                  <a:pt x="85" y="481"/>
                </a:lnTo>
                <a:lnTo>
                  <a:pt x="62" y="510"/>
                </a:lnTo>
                <a:lnTo>
                  <a:pt x="52" y="550"/>
                </a:lnTo>
                <a:lnTo>
                  <a:pt x="56" y="584"/>
                </a:lnTo>
                <a:lnTo>
                  <a:pt x="72" y="613"/>
                </a:lnTo>
                <a:lnTo>
                  <a:pt x="67" y="652"/>
                </a:lnTo>
                <a:lnTo>
                  <a:pt x="67" y="672"/>
                </a:lnTo>
                <a:lnTo>
                  <a:pt x="95" y="687"/>
                </a:lnTo>
                <a:lnTo>
                  <a:pt x="115" y="702"/>
                </a:lnTo>
                <a:lnTo>
                  <a:pt x="142" y="712"/>
                </a:lnTo>
                <a:lnTo>
                  <a:pt x="176" y="702"/>
                </a:lnTo>
                <a:lnTo>
                  <a:pt x="261" y="652"/>
                </a:lnTo>
                <a:lnTo>
                  <a:pt x="275" y="652"/>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45" name="Freeform 920"/>
          <p:cNvSpPr>
            <a:spLocks noChangeAspect="1"/>
          </p:cNvSpPr>
          <p:nvPr/>
        </p:nvSpPr>
        <p:spPr bwMode="auto">
          <a:xfrm>
            <a:off x="7233541" y="1103740"/>
            <a:ext cx="595517" cy="1001894"/>
          </a:xfrm>
          <a:custGeom>
            <a:avLst/>
            <a:gdLst/>
            <a:ahLst/>
            <a:cxnLst>
              <a:cxn ang="0">
                <a:pos x="286" y="643"/>
              </a:cxn>
              <a:cxn ang="0">
                <a:pos x="342" y="544"/>
              </a:cxn>
              <a:cxn ang="0">
                <a:pos x="361" y="481"/>
              </a:cxn>
              <a:cxn ang="0">
                <a:pos x="347" y="451"/>
              </a:cxn>
              <a:cxn ang="0">
                <a:pos x="323" y="437"/>
              </a:cxn>
              <a:cxn ang="0">
                <a:pos x="318" y="402"/>
              </a:cxn>
              <a:cxn ang="0">
                <a:pos x="299" y="368"/>
              </a:cxn>
              <a:cxn ang="0">
                <a:pos x="280" y="333"/>
              </a:cxn>
              <a:cxn ang="0">
                <a:pos x="275" y="270"/>
              </a:cxn>
              <a:cxn ang="0">
                <a:pos x="257" y="245"/>
              </a:cxn>
              <a:cxn ang="0">
                <a:pos x="243" y="201"/>
              </a:cxn>
              <a:cxn ang="0">
                <a:pos x="247" y="147"/>
              </a:cxn>
              <a:cxn ang="0">
                <a:pos x="224" y="123"/>
              </a:cxn>
              <a:cxn ang="0">
                <a:pos x="200" y="93"/>
              </a:cxn>
              <a:cxn ang="0">
                <a:pos x="209" y="63"/>
              </a:cxn>
              <a:cxn ang="0">
                <a:pos x="209" y="39"/>
              </a:cxn>
              <a:cxn ang="0">
                <a:pos x="190" y="14"/>
              </a:cxn>
              <a:cxn ang="0">
                <a:pos x="171" y="0"/>
              </a:cxn>
              <a:cxn ang="0">
                <a:pos x="147" y="14"/>
              </a:cxn>
              <a:cxn ang="0">
                <a:pos x="123" y="34"/>
              </a:cxn>
              <a:cxn ang="0">
                <a:pos x="123" y="82"/>
              </a:cxn>
              <a:cxn ang="0">
                <a:pos x="95" y="102"/>
              </a:cxn>
              <a:cxn ang="0">
                <a:pos x="75" y="107"/>
              </a:cxn>
              <a:cxn ang="0">
                <a:pos x="52" y="107"/>
              </a:cxn>
              <a:cxn ang="0">
                <a:pos x="38" y="93"/>
              </a:cxn>
              <a:cxn ang="0">
                <a:pos x="14" y="74"/>
              </a:cxn>
              <a:cxn ang="0">
                <a:pos x="0" y="93"/>
              </a:cxn>
              <a:cxn ang="0">
                <a:pos x="52" y="132"/>
              </a:cxn>
              <a:cxn ang="0">
                <a:pos x="75" y="152"/>
              </a:cxn>
              <a:cxn ang="0">
                <a:pos x="85" y="215"/>
              </a:cxn>
              <a:cxn ang="0">
                <a:pos x="100" y="245"/>
              </a:cxn>
              <a:cxn ang="0">
                <a:pos x="104" y="294"/>
              </a:cxn>
              <a:cxn ang="0">
                <a:pos x="123" y="303"/>
              </a:cxn>
              <a:cxn ang="0">
                <a:pos x="157" y="358"/>
              </a:cxn>
              <a:cxn ang="0">
                <a:pos x="129" y="413"/>
              </a:cxn>
              <a:cxn ang="0">
                <a:pos x="62" y="510"/>
              </a:cxn>
              <a:cxn ang="0">
                <a:pos x="56" y="584"/>
              </a:cxn>
              <a:cxn ang="0">
                <a:pos x="67" y="652"/>
              </a:cxn>
              <a:cxn ang="0">
                <a:pos x="95" y="687"/>
              </a:cxn>
              <a:cxn ang="0">
                <a:pos x="142" y="712"/>
              </a:cxn>
              <a:cxn ang="0">
                <a:pos x="261" y="652"/>
              </a:cxn>
            </a:cxnLst>
            <a:rect l="0" t="0" r="r" b="b"/>
            <a:pathLst>
              <a:path w="362" h="713">
                <a:moveTo>
                  <a:pt x="275" y="652"/>
                </a:moveTo>
                <a:lnTo>
                  <a:pt x="286" y="643"/>
                </a:lnTo>
                <a:lnTo>
                  <a:pt x="323" y="579"/>
                </a:lnTo>
                <a:lnTo>
                  <a:pt x="342" y="544"/>
                </a:lnTo>
                <a:lnTo>
                  <a:pt x="357" y="506"/>
                </a:lnTo>
                <a:lnTo>
                  <a:pt x="361" y="481"/>
                </a:lnTo>
                <a:lnTo>
                  <a:pt x="357" y="456"/>
                </a:lnTo>
                <a:lnTo>
                  <a:pt x="347" y="451"/>
                </a:lnTo>
                <a:lnTo>
                  <a:pt x="339" y="441"/>
                </a:lnTo>
                <a:lnTo>
                  <a:pt x="323" y="437"/>
                </a:lnTo>
                <a:lnTo>
                  <a:pt x="314" y="421"/>
                </a:lnTo>
                <a:lnTo>
                  <a:pt x="318" y="402"/>
                </a:lnTo>
                <a:lnTo>
                  <a:pt x="314" y="378"/>
                </a:lnTo>
                <a:lnTo>
                  <a:pt x="299" y="368"/>
                </a:lnTo>
                <a:lnTo>
                  <a:pt x="294" y="349"/>
                </a:lnTo>
                <a:lnTo>
                  <a:pt x="280" y="333"/>
                </a:lnTo>
                <a:lnTo>
                  <a:pt x="275" y="313"/>
                </a:lnTo>
                <a:lnTo>
                  <a:pt x="275" y="270"/>
                </a:lnTo>
                <a:lnTo>
                  <a:pt x="267" y="255"/>
                </a:lnTo>
                <a:lnTo>
                  <a:pt x="257" y="245"/>
                </a:lnTo>
                <a:lnTo>
                  <a:pt x="247" y="225"/>
                </a:lnTo>
                <a:lnTo>
                  <a:pt x="243" y="201"/>
                </a:lnTo>
                <a:lnTo>
                  <a:pt x="247" y="176"/>
                </a:lnTo>
                <a:lnTo>
                  <a:pt x="247" y="147"/>
                </a:lnTo>
                <a:lnTo>
                  <a:pt x="233" y="132"/>
                </a:lnTo>
                <a:lnTo>
                  <a:pt x="224" y="123"/>
                </a:lnTo>
                <a:lnTo>
                  <a:pt x="205" y="118"/>
                </a:lnTo>
                <a:lnTo>
                  <a:pt x="200" y="93"/>
                </a:lnTo>
                <a:lnTo>
                  <a:pt x="200" y="74"/>
                </a:lnTo>
                <a:lnTo>
                  <a:pt x="209" y="63"/>
                </a:lnTo>
                <a:lnTo>
                  <a:pt x="200" y="49"/>
                </a:lnTo>
                <a:lnTo>
                  <a:pt x="209" y="39"/>
                </a:lnTo>
                <a:lnTo>
                  <a:pt x="200" y="19"/>
                </a:lnTo>
                <a:lnTo>
                  <a:pt x="190" y="14"/>
                </a:lnTo>
                <a:lnTo>
                  <a:pt x="185" y="9"/>
                </a:lnTo>
                <a:lnTo>
                  <a:pt x="171" y="0"/>
                </a:lnTo>
                <a:lnTo>
                  <a:pt x="161" y="0"/>
                </a:lnTo>
                <a:lnTo>
                  <a:pt x="147" y="14"/>
                </a:lnTo>
                <a:lnTo>
                  <a:pt x="129" y="19"/>
                </a:lnTo>
                <a:lnTo>
                  <a:pt x="123" y="34"/>
                </a:lnTo>
                <a:lnTo>
                  <a:pt x="123" y="58"/>
                </a:lnTo>
                <a:lnTo>
                  <a:pt x="123" y="82"/>
                </a:lnTo>
                <a:lnTo>
                  <a:pt x="109" y="102"/>
                </a:lnTo>
                <a:lnTo>
                  <a:pt x="95" y="102"/>
                </a:lnTo>
                <a:lnTo>
                  <a:pt x="85" y="97"/>
                </a:lnTo>
                <a:lnTo>
                  <a:pt x="75" y="107"/>
                </a:lnTo>
                <a:lnTo>
                  <a:pt x="67" y="113"/>
                </a:lnTo>
                <a:lnTo>
                  <a:pt x="52" y="107"/>
                </a:lnTo>
                <a:lnTo>
                  <a:pt x="43" y="107"/>
                </a:lnTo>
                <a:lnTo>
                  <a:pt x="38" y="93"/>
                </a:lnTo>
                <a:lnTo>
                  <a:pt x="24" y="77"/>
                </a:lnTo>
                <a:lnTo>
                  <a:pt x="14" y="74"/>
                </a:lnTo>
                <a:lnTo>
                  <a:pt x="5" y="88"/>
                </a:lnTo>
                <a:lnTo>
                  <a:pt x="0" y="93"/>
                </a:lnTo>
                <a:lnTo>
                  <a:pt x="38" y="127"/>
                </a:lnTo>
                <a:lnTo>
                  <a:pt x="52" y="132"/>
                </a:lnTo>
                <a:lnTo>
                  <a:pt x="62" y="137"/>
                </a:lnTo>
                <a:lnTo>
                  <a:pt x="75" y="152"/>
                </a:lnTo>
                <a:lnTo>
                  <a:pt x="81" y="171"/>
                </a:lnTo>
                <a:lnTo>
                  <a:pt x="85" y="215"/>
                </a:lnTo>
                <a:lnTo>
                  <a:pt x="90" y="231"/>
                </a:lnTo>
                <a:lnTo>
                  <a:pt x="100" y="245"/>
                </a:lnTo>
                <a:lnTo>
                  <a:pt x="100" y="264"/>
                </a:lnTo>
                <a:lnTo>
                  <a:pt x="104" y="294"/>
                </a:lnTo>
                <a:lnTo>
                  <a:pt x="109" y="299"/>
                </a:lnTo>
                <a:lnTo>
                  <a:pt x="123" y="303"/>
                </a:lnTo>
                <a:lnTo>
                  <a:pt x="152" y="324"/>
                </a:lnTo>
                <a:lnTo>
                  <a:pt x="157" y="358"/>
                </a:lnTo>
                <a:lnTo>
                  <a:pt x="138" y="372"/>
                </a:lnTo>
                <a:lnTo>
                  <a:pt x="129" y="413"/>
                </a:lnTo>
                <a:lnTo>
                  <a:pt x="85" y="481"/>
                </a:lnTo>
                <a:lnTo>
                  <a:pt x="62" y="510"/>
                </a:lnTo>
                <a:lnTo>
                  <a:pt x="52" y="550"/>
                </a:lnTo>
                <a:lnTo>
                  <a:pt x="56" y="584"/>
                </a:lnTo>
                <a:lnTo>
                  <a:pt x="72" y="613"/>
                </a:lnTo>
                <a:lnTo>
                  <a:pt x="67" y="652"/>
                </a:lnTo>
                <a:lnTo>
                  <a:pt x="67" y="672"/>
                </a:lnTo>
                <a:lnTo>
                  <a:pt x="95" y="687"/>
                </a:lnTo>
                <a:lnTo>
                  <a:pt x="115" y="702"/>
                </a:lnTo>
                <a:lnTo>
                  <a:pt x="142" y="712"/>
                </a:lnTo>
                <a:lnTo>
                  <a:pt x="176" y="702"/>
                </a:lnTo>
                <a:lnTo>
                  <a:pt x="261" y="652"/>
                </a:lnTo>
                <a:lnTo>
                  <a:pt x="275" y="652"/>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46" name="Freeform 921"/>
          <p:cNvSpPr>
            <a:spLocks noChangeAspect="1"/>
          </p:cNvSpPr>
          <p:nvPr/>
        </p:nvSpPr>
        <p:spPr bwMode="auto">
          <a:xfrm>
            <a:off x="7294228" y="2568047"/>
            <a:ext cx="204828" cy="101591"/>
          </a:xfrm>
          <a:custGeom>
            <a:avLst/>
            <a:gdLst/>
            <a:ahLst/>
            <a:cxnLst>
              <a:cxn ang="0">
                <a:pos x="43" y="0"/>
              </a:cxn>
              <a:cxn ang="0">
                <a:pos x="43" y="10"/>
              </a:cxn>
              <a:cxn ang="0">
                <a:pos x="14" y="30"/>
              </a:cxn>
              <a:cxn ang="0">
                <a:pos x="0" y="64"/>
              </a:cxn>
              <a:cxn ang="0">
                <a:pos x="53" y="69"/>
              </a:cxn>
              <a:cxn ang="0">
                <a:pos x="92" y="64"/>
              </a:cxn>
              <a:cxn ang="0">
                <a:pos x="124" y="55"/>
              </a:cxn>
              <a:cxn ang="0">
                <a:pos x="120" y="49"/>
              </a:cxn>
              <a:cxn ang="0">
                <a:pos x="120" y="39"/>
              </a:cxn>
              <a:cxn ang="0">
                <a:pos x="124" y="30"/>
              </a:cxn>
              <a:cxn ang="0">
                <a:pos x="115" y="10"/>
              </a:cxn>
              <a:cxn ang="0">
                <a:pos x="111" y="10"/>
              </a:cxn>
              <a:cxn ang="0">
                <a:pos x="97" y="10"/>
              </a:cxn>
              <a:cxn ang="0">
                <a:pos x="86" y="10"/>
              </a:cxn>
              <a:cxn ang="0">
                <a:pos x="72" y="5"/>
              </a:cxn>
              <a:cxn ang="0">
                <a:pos x="67" y="0"/>
              </a:cxn>
              <a:cxn ang="0">
                <a:pos x="43" y="0"/>
              </a:cxn>
            </a:cxnLst>
            <a:rect l="0" t="0" r="r" b="b"/>
            <a:pathLst>
              <a:path w="125" h="70">
                <a:moveTo>
                  <a:pt x="43" y="0"/>
                </a:moveTo>
                <a:lnTo>
                  <a:pt x="43" y="10"/>
                </a:lnTo>
                <a:lnTo>
                  <a:pt x="14" y="30"/>
                </a:lnTo>
                <a:lnTo>
                  <a:pt x="0" y="64"/>
                </a:lnTo>
                <a:lnTo>
                  <a:pt x="53" y="69"/>
                </a:lnTo>
                <a:lnTo>
                  <a:pt x="92" y="64"/>
                </a:lnTo>
                <a:lnTo>
                  <a:pt x="124" y="55"/>
                </a:lnTo>
                <a:lnTo>
                  <a:pt x="120" y="49"/>
                </a:lnTo>
                <a:lnTo>
                  <a:pt x="120" y="39"/>
                </a:lnTo>
                <a:lnTo>
                  <a:pt x="124" y="30"/>
                </a:lnTo>
                <a:lnTo>
                  <a:pt x="115" y="10"/>
                </a:lnTo>
                <a:lnTo>
                  <a:pt x="111" y="10"/>
                </a:lnTo>
                <a:lnTo>
                  <a:pt x="97" y="10"/>
                </a:lnTo>
                <a:lnTo>
                  <a:pt x="86" y="10"/>
                </a:lnTo>
                <a:lnTo>
                  <a:pt x="72" y="5"/>
                </a:lnTo>
                <a:lnTo>
                  <a:pt x="67" y="0"/>
                </a:lnTo>
                <a:lnTo>
                  <a:pt x="43" y="0"/>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47" name="Freeform 922"/>
          <p:cNvSpPr>
            <a:spLocks noChangeAspect="1"/>
          </p:cNvSpPr>
          <p:nvPr/>
        </p:nvSpPr>
        <p:spPr bwMode="auto">
          <a:xfrm>
            <a:off x="7294228" y="2568047"/>
            <a:ext cx="204828" cy="101591"/>
          </a:xfrm>
          <a:custGeom>
            <a:avLst/>
            <a:gdLst/>
            <a:ahLst/>
            <a:cxnLst>
              <a:cxn ang="0">
                <a:pos x="43" y="0"/>
              </a:cxn>
              <a:cxn ang="0">
                <a:pos x="43" y="10"/>
              </a:cxn>
              <a:cxn ang="0">
                <a:pos x="14" y="30"/>
              </a:cxn>
              <a:cxn ang="0">
                <a:pos x="0" y="64"/>
              </a:cxn>
              <a:cxn ang="0">
                <a:pos x="53" y="69"/>
              </a:cxn>
              <a:cxn ang="0">
                <a:pos x="92" y="64"/>
              </a:cxn>
              <a:cxn ang="0">
                <a:pos x="124" y="55"/>
              </a:cxn>
              <a:cxn ang="0">
                <a:pos x="120" y="49"/>
              </a:cxn>
              <a:cxn ang="0">
                <a:pos x="120" y="39"/>
              </a:cxn>
              <a:cxn ang="0">
                <a:pos x="124" y="30"/>
              </a:cxn>
              <a:cxn ang="0">
                <a:pos x="115" y="10"/>
              </a:cxn>
              <a:cxn ang="0">
                <a:pos x="111" y="10"/>
              </a:cxn>
              <a:cxn ang="0">
                <a:pos x="97" y="10"/>
              </a:cxn>
              <a:cxn ang="0">
                <a:pos x="86" y="10"/>
              </a:cxn>
              <a:cxn ang="0">
                <a:pos x="72" y="5"/>
              </a:cxn>
              <a:cxn ang="0">
                <a:pos x="67" y="0"/>
              </a:cxn>
              <a:cxn ang="0">
                <a:pos x="43" y="0"/>
              </a:cxn>
            </a:cxnLst>
            <a:rect l="0" t="0" r="r" b="b"/>
            <a:pathLst>
              <a:path w="125" h="70">
                <a:moveTo>
                  <a:pt x="43" y="0"/>
                </a:moveTo>
                <a:lnTo>
                  <a:pt x="43" y="10"/>
                </a:lnTo>
                <a:lnTo>
                  <a:pt x="14" y="30"/>
                </a:lnTo>
                <a:lnTo>
                  <a:pt x="0" y="64"/>
                </a:lnTo>
                <a:lnTo>
                  <a:pt x="53" y="69"/>
                </a:lnTo>
                <a:lnTo>
                  <a:pt x="92" y="64"/>
                </a:lnTo>
                <a:lnTo>
                  <a:pt x="124" y="55"/>
                </a:lnTo>
                <a:lnTo>
                  <a:pt x="120" y="49"/>
                </a:lnTo>
                <a:lnTo>
                  <a:pt x="120" y="39"/>
                </a:lnTo>
                <a:lnTo>
                  <a:pt x="124" y="30"/>
                </a:lnTo>
                <a:lnTo>
                  <a:pt x="115" y="10"/>
                </a:lnTo>
                <a:lnTo>
                  <a:pt x="111" y="10"/>
                </a:lnTo>
                <a:lnTo>
                  <a:pt x="97" y="10"/>
                </a:lnTo>
                <a:lnTo>
                  <a:pt x="86" y="10"/>
                </a:lnTo>
                <a:lnTo>
                  <a:pt x="72" y="5"/>
                </a:lnTo>
                <a:lnTo>
                  <a:pt x="67" y="0"/>
                </a:lnTo>
                <a:lnTo>
                  <a:pt x="43"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48" name="Freeform 923"/>
          <p:cNvSpPr>
            <a:spLocks noChangeAspect="1"/>
          </p:cNvSpPr>
          <p:nvPr/>
        </p:nvSpPr>
        <p:spPr bwMode="auto">
          <a:xfrm>
            <a:off x="7366299" y="2298306"/>
            <a:ext cx="458965" cy="220697"/>
          </a:xfrm>
          <a:custGeom>
            <a:avLst/>
            <a:gdLst/>
            <a:ahLst/>
            <a:cxnLst>
              <a:cxn ang="0">
                <a:pos x="226" y="156"/>
              </a:cxn>
              <a:cxn ang="0">
                <a:pos x="231" y="156"/>
              </a:cxn>
              <a:cxn ang="0">
                <a:pos x="236" y="141"/>
              </a:cxn>
              <a:cxn ang="0">
                <a:pos x="250" y="141"/>
              </a:cxn>
              <a:cxn ang="0">
                <a:pos x="254" y="141"/>
              </a:cxn>
              <a:cxn ang="0">
                <a:pos x="260" y="126"/>
              </a:cxn>
              <a:cxn ang="0">
                <a:pos x="264" y="118"/>
              </a:cxn>
              <a:cxn ang="0">
                <a:pos x="279" y="107"/>
              </a:cxn>
              <a:cxn ang="0">
                <a:pos x="274" y="93"/>
              </a:cxn>
              <a:cxn ang="0">
                <a:pos x="269" y="83"/>
              </a:cxn>
              <a:cxn ang="0">
                <a:pos x="254" y="68"/>
              </a:cxn>
              <a:cxn ang="0">
                <a:pos x="254" y="63"/>
              </a:cxn>
              <a:cxn ang="0">
                <a:pos x="245" y="63"/>
              </a:cxn>
              <a:cxn ang="0">
                <a:pos x="245" y="38"/>
              </a:cxn>
              <a:cxn ang="0">
                <a:pos x="245" y="33"/>
              </a:cxn>
              <a:cxn ang="0">
                <a:pos x="236" y="29"/>
              </a:cxn>
              <a:cxn ang="0">
                <a:pos x="231" y="20"/>
              </a:cxn>
              <a:cxn ang="0">
                <a:pos x="215" y="20"/>
              </a:cxn>
              <a:cxn ang="0">
                <a:pos x="196" y="25"/>
              </a:cxn>
              <a:cxn ang="0">
                <a:pos x="182" y="14"/>
              </a:cxn>
              <a:cxn ang="0">
                <a:pos x="177" y="9"/>
              </a:cxn>
              <a:cxn ang="0">
                <a:pos x="163" y="5"/>
              </a:cxn>
              <a:cxn ang="0">
                <a:pos x="159" y="0"/>
              </a:cxn>
              <a:cxn ang="0">
                <a:pos x="144" y="0"/>
              </a:cxn>
              <a:cxn ang="0">
                <a:pos x="129" y="5"/>
              </a:cxn>
              <a:cxn ang="0">
                <a:pos x="121" y="14"/>
              </a:cxn>
              <a:cxn ang="0">
                <a:pos x="115" y="14"/>
              </a:cxn>
              <a:cxn ang="0">
                <a:pos x="115" y="48"/>
              </a:cxn>
              <a:cxn ang="0">
                <a:pos x="102" y="68"/>
              </a:cxn>
              <a:cxn ang="0">
                <a:pos x="77" y="63"/>
              </a:cxn>
              <a:cxn ang="0">
                <a:pos x="62" y="44"/>
              </a:cxn>
              <a:cxn ang="0">
                <a:pos x="43" y="29"/>
              </a:cxn>
              <a:cxn ang="0">
                <a:pos x="19" y="38"/>
              </a:cxn>
              <a:cxn ang="0">
                <a:pos x="10" y="72"/>
              </a:cxn>
              <a:cxn ang="0">
                <a:pos x="0" y="97"/>
              </a:cxn>
              <a:cxn ang="0">
                <a:pos x="0" y="137"/>
              </a:cxn>
              <a:cxn ang="0">
                <a:pos x="5" y="151"/>
              </a:cxn>
              <a:cxn ang="0">
                <a:pos x="10" y="151"/>
              </a:cxn>
              <a:cxn ang="0">
                <a:pos x="19" y="141"/>
              </a:cxn>
              <a:cxn ang="0">
                <a:pos x="43" y="126"/>
              </a:cxn>
              <a:cxn ang="0">
                <a:pos x="62" y="121"/>
              </a:cxn>
              <a:cxn ang="0">
                <a:pos x="67" y="126"/>
              </a:cxn>
              <a:cxn ang="0">
                <a:pos x="77" y="121"/>
              </a:cxn>
              <a:cxn ang="0">
                <a:pos x="102" y="121"/>
              </a:cxn>
              <a:cxn ang="0">
                <a:pos x="125" y="126"/>
              </a:cxn>
              <a:cxn ang="0">
                <a:pos x="135" y="121"/>
              </a:cxn>
              <a:cxn ang="0">
                <a:pos x="144" y="113"/>
              </a:cxn>
              <a:cxn ang="0">
                <a:pos x="148" y="113"/>
              </a:cxn>
              <a:cxn ang="0">
                <a:pos x="159" y="126"/>
              </a:cxn>
              <a:cxn ang="0">
                <a:pos x="177" y="126"/>
              </a:cxn>
              <a:cxn ang="0">
                <a:pos x="196" y="137"/>
              </a:cxn>
              <a:cxn ang="0">
                <a:pos x="212" y="151"/>
              </a:cxn>
              <a:cxn ang="0">
                <a:pos x="226" y="156"/>
              </a:cxn>
            </a:cxnLst>
            <a:rect l="0" t="0" r="r" b="b"/>
            <a:pathLst>
              <a:path w="280" h="157">
                <a:moveTo>
                  <a:pt x="226" y="156"/>
                </a:moveTo>
                <a:lnTo>
                  <a:pt x="231" y="156"/>
                </a:lnTo>
                <a:lnTo>
                  <a:pt x="236" y="141"/>
                </a:lnTo>
                <a:lnTo>
                  <a:pt x="250" y="141"/>
                </a:lnTo>
                <a:lnTo>
                  <a:pt x="254" y="141"/>
                </a:lnTo>
                <a:lnTo>
                  <a:pt x="260" y="126"/>
                </a:lnTo>
                <a:lnTo>
                  <a:pt x="264" y="118"/>
                </a:lnTo>
                <a:lnTo>
                  <a:pt x="279" y="107"/>
                </a:lnTo>
                <a:lnTo>
                  <a:pt x="274" y="93"/>
                </a:lnTo>
                <a:lnTo>
                  <a:pt x="269" y="83"/>
                </a:lnTo>
                <a:lnTo>
                  <a:pt x="254" y="68"/>
                </a:lnTo>
                <a:lnTo>
                  <a:pt x="254" y="63"/>
                </a:lnTo>
                <a:lnTo>
                  <a:pt x="245" y="63"/>
                </a:lnTo>
                <a:lnTo>
                  <a:pt x="245" y="38"/>
                </a:lnTo>
                <a:lnTo>
                  <a:pt x="245" y="33"/>
                </a:lnTo>
                <a:lnTo>
                  <a:pt x="236" y="29"/>
                </a:lnTo>
                <a:lnTo>
                  <a:pt x="231" y="20"/>
                </a:lnTo>
                <a:lnTo>
                  <a:pt x="215" y="20"/>
                </a:lnTo>
                <a:lnTo>
                  <a:pt x="196" y="25"/>
                </a:lnTo>
                <a:lnTo>
                  <a:pt x="182" y="14"/>
                </a:lnTo>
                <a:lnTo>
                  <a:pt x="177" y="9"/>
                </a:lnTo>
                <a:lnTo>
                  <a:pt x="163" y="5"/>
                </a:lnTo>
                <a:lnTo>
                  <a:pt x="159" y="0"/>
                </a:lnTo>
                <a:lnTo>
                  <a:pt x="144" y="0"/>
                </a:lnTo>
                <a:lnTo>
                  <a:pt x="129" y="5"/>
                </a:lnTo>
                <a:lnTo>
                  <a:pt x="121" y="14"/>
                </a:lnTo>
                <a:lnTo>
                  <a:pt x="115" y="14"/>
                </a:lnTo>
                <a:lnTo>
                  <a:pt x="115" y="48"/>
                </a:lnTo>
                <a:lnTo>
                  <a:pt x="102" y="68"/>
                </a:lnTo>
                <a:lnTo>
                  <a:pt x="77" y="63"/>
                </a:lnTo>
                <a:lnTo>
                  <a:pt x="62" y="44"/>
                </a:lnTo>
                <a:lnTo>
                  <a:pt x="43" y="29"/>
                </a:lnTo>
                <a:lnTo>
                  <a:pt x="19" y="38"/>
                </a:lnTo>
                <a:lnTo>
                  <a:pt x="10" y="72"/>
                </a:lnTo>
                <a:lnTo>
                  <a:pt x="0" y="97"/>
                </a:lnTo>
                <a:lnTo>
                  <a:pt x="0" y="137"/>
                </a:lnTo>
                <a:lnTo>
                  <a:pt x="5" y="151"/>
                </a:lnTo>
                <a:lnTo>
                  <a:pt x="10" y="151"/>
                </a:lnTo>
                <a:lnTo>
                  <a:pt x="19" y="141"/>
                </a:lnTo>
                <a:lnTo>
                  <a:pt x="43" y="126"/>
                </a:lnTo>
                <a:lnTo>
                  <a:pt x="62" y="121"/>
                </a:lnTo>
                <a:lnTo>
                  <a:pt x="67" y="126"/>
                </a:lnTo>
                <a:lnTo>
                  <a:pt x="77" y="121"/>
                </a:lnTo>
                <a:lnTo>
                  <a:pt x="102" y="121"/>
                </a:lnTo>
                <a:lnTo>
                  <a:pt x="125" y="126"/>
                </a:lnTo>
                <a:lnTo>
                  <a:pt x="135" y="121"/>
                </a:lnTo>
                <a:lnTo>
                  <a:pt x="144" y="113"/>
                </a:lnTo>
                <a:lnTo>
                  <a:pt x="148" y="113"/>
                </a:lnTo>
                <a:lnTo>
                  <a:pt x="159" y="126"/>
                </a:lnTo>
                <a:lnTo>
                  <a:pt x="177" y="126"/>
                </a:lnTo>
                <a:lnTo>
                  <a:pt x="196" y="137"/>
                </a:lnTo>
                <a:lnTo>
                  <a:pt x="212" y="151"/>
                </a:lnTo>
                <a:lnTo>
                  <a:pt x="226" y="156"/>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49" name="Freeform 924"/>
          <p:cNvSpPr>
            <a:spLocks noChangeAspect="1"/>
          </p:cNvSpPr>
          <p:nvPr/>
        </p:nvSpPr>
        <p:spPr bwMode="auto">
          <a:xfrm>
            <a:off x="7366299" y="2298306"/>
            <a:ext cx="458965" cy="220697"/>
          </a:xfrm>
          <a:custGeom>
            <a:avLst/>
            <a:gdLst/>
            <a:ahLst/>
            <a:cxnLst>
              <a:cxn ang="0">
                <a:pos x="226" y="156"/>
              </a:cxn>
              <a:cxn ang="0">
                <a:pos x="231" y="156"/>
              </a:cxn>
              <a:cxn ang="0">
                <a:pos x="236" y="141"/>
              </a:cxn>
              <a:cxn ang="0">
                <a:pos x="250" y="141"/>
              </a:cxn>
              <a:cxn ang="0">
                <a:pos x="254" y="141"/>
              </a:cxn>
              <a:cxn ang="0">
                <a:pos x="260" y="126"/>
              </a:cxn>
              <a:cxn ang="0">
                <a:pos x="264" y="118"/>
              </a:cxn>
              <a:cxn ang="0">
                <a:pos x="279" y="107"/>
              </a:cxn>
              <a:cxn ang="0">
                <a:pos x="274" y="93"/>
              </a:cxn>
              <a:cxn ang="0">
                <a:pos x="269" y="83"/>
              </a:cxn>
              <a:cxn ang="0">
                <a:pos x="254" y="68"/>
              </a:cxn>
              <a:cxn ang="0">
                <a:pos x="254" y="63"/>
              </a:cxn>
              <a:cxn ang="0">
                <a:pos x="245" y="63"/>
              </a:cxn>
              <a:cxn ang="0">
                <a:pos x="245" y="38"/>
              </a:cxn>
              <a:cxn ang="0">
                <a:pos x="245" y="33"/>
              </a:cxn>
              <a:cxn ang="0">
                <a:pos x="236" y="29"/>
              </a:cxn>
              <a:cxn ang="0">
                <a:pos x="231" y="20"/>
              </a:cxn>
              <a:cxn ang="0">
                <a:pos x="215" y="20"/>
              </a:cxn>
              <a:cxn ang="0">
                <a:pos x="196" y="25"/>
              </a:cxn>
              <a:cxn ang="0">
                <a:pos x="182" y="14"/>
              </a:cxn>
              <a:cxn ang="0">
                <a:pos x="177" y="9"/>
              </a:cxn>
              <a:cxn ang="0">
                <a:pos x="163" y="5"/>
              </a:cxn>
              <a:cxn ang="0">
                <a:pos x="159" y="0"/>
              </a:cxn>
              <a:cxn ang="0">
                <a:pos x="144" y="0"/>
              </a:cxn>
              <a:cxn ang="0">
                <a:pos x="129" y="5"/>
              </a:cxn>
              <a:cxn ang="0">
                <a:pos x="121" y="14"/>
              </a:cxn>
              <a:cxn ang="0">
                <a:pos x="115" y="14"/>
              </a:cxn>
              <a:cxn ang="0">
                <a:pos x="115" y="48"/>
              </a:cxn>
              <a:cxn ang="0">
                <a:pos x="102" y="68"/>
              </a:cxn>
              <a:cxn ang="0">
                <a:pos x="77" y="63"/>
              </a:cxn>
              <a:cxn ang="0">
                <a:pos x="62" y="44"/>
              </a:cxn>
              <a:cxn ang="0">
                <a:pos x="43" y="29"/>
              </a:cxn>
              <a:cxn ang="0">
                <a:pos x="19" y="38"/>
              </a:cxn>
              <a:cxn ang="0">
                <a:pos x="10" y="72"/>
              </a:cxn>
              <a:cxn ang="0">
                <a:pos x="0" y="97"/>
              </a:cxn>
              <a:cxn ang="0">
                <a:pos x="0" y="137"/>
              </a:cxn>
              <a:cxn ang="0">
                <a:pos x="5" y="151"/>
              </a:cxn>
              <a:cxn ang="0">
                <a:pos x="10" y="151"/>
              </a:cxn>
              <a:cxn ang="0">
                <a:pos x="19" y="141"/>
              </a:cxn>
              <a:cxn ang="0">
                <a:pos x="43" y="126"/>
              </a:cxn>
              <a:cxn ang="0">
                <a:pos x="62" y="121"/>
              </a:cxn>
              <a:cxn ang="0">
                <a:pos x="67" y="126"/>
              </a:cxn>
              <a:cxn ang="0">
                <a:pos x="77" y="121"/>
              </a:cxn>
              <a:cxn ang="0">
                <a:pos x="102" y="121"/>
              </a:cxn>
              <a:cxn ang="0">
                <a:pos x="125" y="126"/>
              </a:cxn>
              <a:cxn ang="0">
                <a:pos x="135" y="121"/>
              </a:cxn>
              <a:cxn ang="0">
                <a:pos x="144" y="113"/>
              </a:cxn>
              <a:cxn ang="0">
                <a:pos x="148" y="113"/>
              </a:cxn>
              <a:cxn ang="0">
                <a:pos x="159" y="126"/>
              </a:cxn>
              <a:cxn ang="0">
                <a:pos x="177" y="126"/>
              </a:cxn>
              <a:cxn ang="0">
                <a:pos x="196" y="137"/>
              </a:cxn>
              <a:cxn ang="0">
                <a:pos x="212" y="151"/>
              </a:cxn>
              <a:cxn ang="0">
                <a:pos x="226" y="156"/>
              </a:cxn>
            </a:cxnLst>
            <a:rect l="0" t="0" r="r" b="b"/>
            <a:pathLst>
              <a:path w="280" h="157">
                <a:moveTo>
                  <a:pt x="226" y="156"/>
                </a:moveTo>
                <a:lnTo>
                  <a:pt x="231" y="156"/>
                </a:lnTo>
                <a:lnTo>
                  <a:pt x="236" y="141"/>
                </a:lnTo>
                <a:lnTo>
                  <a:pt x="250" y="141"/>
                </a:lnTo>
                <a:lnTo>
                  <a:pt x="254" y="141"/>
                </a:lnTo>
                <a:lnTo>
                  <a:pt x="260" y="126"/>
                </a:lnTo>
                <a:lnTo>
                  <a:pt x="264" y="118"/>
                </a:lnTo>
                <a:lnTo>
                  <a:pt x="279" y="107"/>
                </a:lnTo>
                <a:lnTo>
                  <a:pt x="274" y="93"/>
                </a:lnTo>
                <a:lnTo>
                  <a:pt x="269" y="83"/>
                </a:lnTo>
                <a:lnTo>
                  <a:pt x="254" y="68"/>
                </a:lnTo>
                <a:lnTo>
                  <a:pt x="254" y="63"/>
                </a:lnTo>
                <a:lnTo>
                  <a:pt x="245" y="63"/>
                </a:lnTo>
                <a:lnTo>
                  <a:pt x="245" y="38"/>
                </a:lnTo>
                <a:lnTo>
                  <a:pt x="245" y="33"/>
                </a:lnTo>
                <a:lnTo>
                  <a:pt x="236" y="29"/>
                </a:lnTo>
                <a:lnTo>
                  <a:pt x="231" y="20"/>
                </a:lnTo>
                <a:lnTo>
                  <a:pt x="215" y="20"/>
                </a:lnTo>
                <a:lnTo>
                  <a:pt x="196" y="25"/>
                </a:lnTo>
                <a:lnTo>
                  <a:pt x="182" y="14"/>
                </a:lnTo>
                <a:lnTo>
                  <a:pt x="177" y="9"/>
                </a:lnTo>
                <a:lnTo>
                  <a:pt x="163" y="5"/>
                </a:lnTo>
                <a:lnTo>
                  <a:pt x="159" y="0"/>
                </a:lnTo>
                <a:lnTo>
                  <a:pt x="144" y="0"/>
                </a:lnTo>
                <a:lnTo>
                  <a:pt x="129" y="5"/>
                </a:lnTo>
                <a:lnTo>
                  <a:pt x="121" y="14"/>
                </a:lnTo>
                <a:lnTo>
                  <a:pt x="115" y="14"/>
                </a:lnTo>
                <a:lnTo>
                  <a:pt x="115" y="48"/>
                </a:lnTo>
                <a:lnTo>
                  <a:pt x="102" y="68"/>
                </a:lnTo>
                <a:lnTo>
                  <a:pt x="77" y="63"/>
                </a:lnTo>
                <a:lnTo>
                  <a:pt x="62" y="44"/>
                </a:lnTo>
                <a:lnTo>
                  <a:pt x="43" y="29"/>
                </a:lnTo>
                <a:lnTo>
                  <a:pt x="19" y="38"/>
                </a:lnTo>
                <a:lnTo>
                  <a:pt x="10" y="72"/>
                </a:lnTo>
                <a:lnTo>
                  <a:pt x="0" y="97"/>
                </a:lnTo>
                <a:lnTo>
                  <a:pt x="0" y="137"/>
                </a:lnTo>
                <a:lnTo>
                  <a:pt x="5" y="151"/>
                </a:lnTo>
                <a:lnTo>
                  <a:pt x="10" y="151"/>
                </a:lnTo>
                <a:lnTo>
                  <a:pt x="19" y="141"/>
                </a:lnTo>
                <a:lnTo>
                  <a:pt x="43" y="126"/>
                </a:lnTo>
                <a:lnTo>
                  <a:pt x="62" y="121"/>
                </a:lnTo>
                <a:lnTo>
                  <a:pt x="67" y="126"/>
                </a:lnTo>
                <a:lnTo>
                  <a:pt x="77" y="121"/>
                </a:lnTo>
                <a:lnTo>
                  <a:pt x="102" y="121"/>
                </a:lnTo>
                <a:lnTo>
                  <a:pt x="125" y="126"/>
                </a:lnTo>
                <a:lnTo>
                  <a:pt x="135" y="121"/>
                </a:lnTo>
                <a:lnTo>
                  <a:pt x="144" y="113"/>
                </a:lnTo>
                <a:lnTo>
                  <a:pt x="148" y="113"/>
                </a:lnTo>
                <a:lnTo>
                  <a:pt x="159" y="126"/>
                </a:lnTo>
                <a:lnTo>
                  <a:pt x="177" y="126"/>
                </a:lnTo>
                <a:lnTo>
                  <a:pt x="196" y="137"/>
                </a:lnTo>
                <a:lnTo>
                  <a:pt x="212" y="151"/>
                </a:lnTo>
                <a:lnTo>
                  <a:pt x="226" y="156"/>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50" name="Freeform 925"/>
          <p:cNvSpPr>
            <a:spLocks noChangeAspect="1"/>
          </p:cNvSpPr>
          <p:nvPr/>
        </p:nvSpPr>
        <p:spPr bwMode="auto">
          <a:xfrm>
            <a:off x="7483883" y="2123149"/>
            <a:ext cx="269310" cy="206684"/>
          </a:xfrm>
          <a:custGeom>
            <a:avLst/>
            <a:gdLst/>
            <a:ahLst/>
            <a:cxnLst>
              <a:cxn ang="0">
                <a:pos x="157" y="142"/>
              </a:cxn>
              <a:cxn ang="0">
                <a:pos x="152" y="136"/>
              </a:cxn>
              <a:cxn ang="0">
                <a:pos x="157" y="122"/>
              </a:cxn>
              <a:cxn ang="0">
                <a:pos x="162" y="117"/>
              </a:cxn>
              <a:cxn ang="0">
                <a:pos x="162" y="107"/>
              </a:cxn>
              <a:cxn ang="0">
                <a:pos x="152" y="102"/>
              </a:cxn>
              <a:cxn ang="0">
                <a:pos x="142" y="88"/>
              </a:cxn>
              <a:cxn ang="0">
                <a:pos x="138" y="88"/>
              </a:cxn>
              <a:cxn ang="0">
                <a:pos x="134" y="68"/>
              </a:cxn>
              <a:cxn ang="0">
                <a:pos x="123" y="59"/>
              </a:cxn>
              <a:cxn ang="0">
                <a:pos x="123" y="54"/>
              </a:cxn>
              <a:cxn ang="0">
                <a:pos x="128" y="49"/>
              </a:cxn>
              <a:cxn ang="0">
                <a:pos x="152" y="38"/>
              </a:cxn>
              <a:cxn ang="0">
                <a:pos x="162" y="14"/>
              </a:cxn>
              <a:cxn ang="0">
                <a:pos x="147" y="0"/>
              </a:cxn>
              <a:cxn ang="0">
                <a:pos x="109" y="10"/>
              </a:cxn>
              <a:cxn ang="0">
                <a:pos x="75" y="5"/>
              </a:cxn>
              <a:cxn ang="0">
                <a:pos x="19" y="25"/>
              </a:cxn>
              <a:cxn ang="0">
                <a:pos x="0" y="44"/>
              </a:cxn>
              <a:cxn ang="0">
                <a:pos x="5" y="73"/>
              </a:cxn>
              <a:cxn ang="0">
                <a:pos x="14" y="98"/>
              </a:cxn>
              <a:cxn ang="0">
                <a:pos x="38" y="102"/>
              </a:cxn>
              <a:cxn ang="0">
                <a:pos x="42" y="136"/>
              </a:cxn>
              <a:cxn ang="0">
                <a:pos x="48" y="136"/>
              </a:cxn>
              <a:cxn ang="0">
                <a:pos x="57" y="127"/>
              </a:cxn>
              <a:cxn ang="0">
                <a:pos x="72" y="122"/>
              </a:cxn>
              <a:cxn ang="0">
                <a:pos x="86" y="122"/>
              </a:cxn>
              <a:cxn ang="0">
                <a:pos x="90" y="127"/>
              </a:cxn>
              <a:cxn ang="0">
                <a:pos x="104" y="131"/>
              </a:cxn>
              <a:cxn ang="0">
                <a:pos x="109" y="136"/>
              </a:cxn>
              <a:cxn ang="0">
                <a:pos x="123" y="147"/>
              </a:cxn>
              <a:cxn ang="0">
                <a:pos x="142" y="142"/>
              </a:cxn>
              <a:cxn ang="0">
                <a:pos x="157" y="142"/>
              </a:cxn>
            </a:cxnLst>
            <a:rect l="0" t="0" r="r" b="b"/>
            <a:pathLst>
              <a:path w="163" h="148">
                <a:moveTo>
                  <a:pt x="157" y="142"/>
                </a:moveTo>
                <a:lnTo>
                  <a:pt x="152" y="136"/>
                </a:lnTo>
                <a:lnTo>
                  <a:pt x="157" y="122"/>
                </a:lnTo>
                <a:lnTo>
                  <a:pt x="162" y="117"/>
                </a:lnTo>
                <a:lnTo>
                  <a:pt x="162" y="107"/>
                </a:lnTo>
                <a:lnTo>
                  <a:pt x="152" y="102"/>
                </a:lnTo>
                <a:lnTo>
                  <a:pt x="142" y="88"/>
                </a:lnTo>
                <a:lnTo>
                  <a:pt x="138" y="88"/>
                </a:lnTo>
                <a:lnTo>
                  <a:pt x="134" y="68"/>
                </a:lnTo>
                <a:lnTo>
                  <a:pt x="123" y="59"/>
                </a:lnTo>
                <a:lnTo>
                  <a:pt x="123" y="54"/>
                </a:lnTo>
                <a:lnTo>
                  <a:pt x="128" y="49"/>
                </a:lnTo>
                <a:lnTo>
                  <a:pt x="152" y="38"/>
                </a:lnTo>
                <a:lnTo>
                  <a:pt x="162" y="14"/>
                </a:lnTo>
                <a:lnTo>
                  <a:pt x="147" y="0"/>
                </a:lnTo>
                <a:lnTo>
                  <a:pt x="109" y="10"/>
                </a:lnTo>
                <a:lnTo>
                  <a:pt x="75" y="5"/>
                </a:lnTo>
                <a:lnTo>
                  <a:pt x="19" y="25"/>
                </a:lnTo>
                <a:lnTo>
                  <a:pt x="0" y="44"/>
                </a:lnTo>
                <a:lnTo>
                  <a:pt x="5" y="73"/>
                </a:lnTo>
                <a:lnTo>
                  <a:pt x="14" y="98"/>
                </a:lnTo>
                <a:lnTo>
                  <a:pt x="38" y="102"/>
                </a:lnTo>
                <a:lnTo>
                  <a:pt x="42" y="136"/>
                </a:lnTo>
                <a:lnTo>
                  <a:pt x="48" y="136"/>
                </a:lnTo>
                <a:lnTo>
                  <a:pt x="57" y="127"/>
                </a:lnTo>
                <a:lnTo>
                  <a:pt x="72" y="122"/>
                </a:lnTo>
                <a:lnTo>
                  <a:pt x="86" y="122"/>
                </a:lnTo>
                <a:lnTo>
                  <a:pt x="90" y="127"/>
                </a:lnTo>
                <a:lnTo>
                  <a:pt x="104" y="131"/>
                </a:lnTo>
                <a:lnTo>
                  <a:pt x="109" y="136"/>
                </a:lnTo>
                <a:lnTo>
                  <a:pt x="123" y="147"/>
                </a:lnTo>
                <a:lnTo>
                  <a:pt x="142" y="142"/>
                </a:lnTo>
                <a:lnTo>
                  <a:pt x="157" y="142"/>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51" name="Freeform 926"/>
          <p:cNvSpPr>
            <a:spLocks noChangeAspect="1"/>
          </p:cNvSpPr>
          <p:nvPr/>
        </p:nvSpPr>
        <p:spPr bwMode="auto">
          <a:xfrm>
            <a:off x="7483883" y="2123149"/>
            <a:ext cx="269310" cy="206684"/>
          </a:xfrm>
          <a:custGeom>
            <a:avLst/>
            <a:gdLst/>
            <a:ahLst/>
            <a:cxnLst>
              <a:cxn ang="0">
                <a:pos x="157" y="142"/>
              </a:cxn>
              <a:cxn ang="0">
                <a:pos x="152" y="136"/>
              </a:cxn>
              <a:cxn ang="0">
                <a:pos x="157" y="122"/>
              </a:cxn>
              <a:cxn ang="0">
                <a:pos x="162" y="117"/>
              </a:cxn>
              <a:cxn ang="0">
                <a:pos x="162" y="107"/>
              </a:cxn>
              <a:cxn ang="0">
                <a:pos x="152" y="102"/>
              </a:cxn>
              <a:cxn ang="0">
                <a:pos x="142" y="88"/>
              </a:cxn>
              <a:cxn ang="0">
                <a:pos x="138" y="88"/>
              </a:cxn>
              <a:cxn ang="0">
                <a:pos x="134" y="68"/>
              </a:cxn>
              <a:cxn ang="0">
                <a:pos x="123" y="59"/>
              </a:cxn>
              <a:cxn ang="0">
                <a:pos x="123" y="54"/>
              </a:cxn>
              <a:cxn ang="0">
                <a:pos x="128" y="49"/>
              </a:cxn>
              <a:cxn ang="0">
                <a:pos x="152" y="38"/>
              </a:cxn>
              <a:cxn ang="0">
                <a:pos x="162" y="14"/>
              </a:cxn>
              <a:cxn ang="0">
                <a:pos x="147" y="0"/>
              </a:cxn>
              <a:cxn ang="0">
                <a:pos x="109" y="10"/>
              </a:cxn>
              <a:cxn ang="0">
                <a:pos x="75" y="5"/>
              </a:cxn>
              <a:cxn ang="0">
                <a:pos x="19" y="25"/>
              </a:cxn>
              <a:cxn ang="0">
                <a:pos x="0" y="44"/>
              </a:cxn>
              <a:cxn ang="0">
                <a:pos x="5" y="73"/>
              </a:cxn>
              <a:cxn ang="0">
                <a:pos x="14" y="98"/>
              </a:cxn>
              <a:cxn ang="0">
                <a:pos x="38" y="102"/>
              </a:cxn>
              <a:cxn ang="0">
                <a:pos x="42" y="136"/>
              </a:cxn>
              <a:cxn ang="0">
                <a:pos x="48" y="136"/>
              </a:cxn>
              <a:cxn ang="0">
                <a:pos x="57" y="127"/>
              </a:cxn>
              <a:cxn ang="0">
                <a:pos x="72" y="122"/>
              </a:cxn>
              <a:cxn ang="0">
                <a:pos x="86" y="122"/>
              </a:cxn>
              <a:cxn ang="0">
                <a:pos x="90" y="127"/>
              </a:cxn>
              <a:cxn ang="0">
                <a:pos x="104" y="131"/>
              </a:cxn>
              <a:cxn ang="0">
                <a:pos x="109" y="136"/>
              </a:cxn>
              <a:cxn ang="0">
                <a:pos x="123" y="147"/>
              </a:cxn>
              <a:cxn ang="0">
                <a:pos x="142" y="142"/>
              </a:cxn>
              <a:cxn ang="0">
                <a:pos x="157" y="142"/>
              </a:cxn>
            </a:cxnLst>
            <a:rect l="0" t="0" r="r" b="b"/>
            <a:pathLst>
              <a:path w="163" h="148">
                <a:moveTo>
                  <a:pt x="157" y="142"/>
                </a:moveTo>
                <a:lnTo>
                  <a:pt x="152" y="136"/>
                </a:lnTo>
                <a:lnTo>
                  <a:pt x="157" y="122"/>
                </a:lnTo>
                <a:lnTo>
                  <a:pt x="162" y="117"/>
                </a:lnTo>
                <a:lnTo>
                  <a:pt x="162" y="107"/>
                </a:lnTo>
                <a:lnTo>
                  <a:pt x="152" y="102"/>
                </a:lnTo>
                <a:lnTo>
                  <a:pt x="142" y="88"/>
                </a:lnTo>
                <a:lnTo>
                  <a:pt x="138" y="88"/>
                </a:lnTo>
                <a:lnTo>
                  <a:pt x="134" y="68"/>
                </a:lnTo>
                <a:lnTo>
                  <a:pt x="123" y="59"/>
                </a:lnTo>
                <a:lnTo>
                  <a:pt x="123" y="54"/>
                </a:lnTo>
                <a:lnTo>
                  <a:pt x="128" y="49"/>
                </a:lnTo>
                <a:lnTo>
                  <a:pt x="152" y="38"/>
                </a:lnTo>
                <a:lnTo>
                  <a:pt x="162" y="14"/>
                </a:lnTo>
                <a:lnTo>
                  <a:pt x="147" y="0"/>
                </a:lnTo>
                <a:lnTo>
                  <a:pt x="109" y="10"/>
                </a:lnTo>
                <a:lnTo>
                  <a:pt x="75" y="5"/>
                </a:lnTo>
                <a:lnTo>
                  <a:pt x="19" y="25"/>
                </a:lnTo>
                <a:lnTo>
                  <a:pt x="0" y="44"/>
                </a:lnTo>
                <a:lnTo>
                  <a:pt x="5" y="73"/>
                </a:lnTo>
                <a:lnTo>
                  <a:pt x="14" y="98"/>
                </a:lnTo>
                <a:lnTo>
                  <a:pt x="38" y="102"/>
                </a:lnTo>
                <a:lnTo>
                  <a:pt x="42" y="136"/>
                </a:lnTo>
                <a:lnTo>
                  <a:pt x="48" y="136"/>
                </a:lnTo>
                <a:lnTo>
                  <a:pt x="57" y="127"/>
                </a:lnTo>
                <a:lnTo>
                  <a:pt x="72" y="122"/>
                </a:lnTo>
                <a:lnTo>
                  <a:pt x="86" y="122"/>
                </a:lnTo>
                <a:lnTo>
                  <a:pt x="90" y="127"/>
                </a:lnTo>
                <a:lnTo>
                  <a:pt x="104" y="131"/>
                </a:lnTo>
                <a:lnTo>
                  <a:pt x="109" y="136"/>
                </a:lnTo>
                <a:lnTo>
                  <a:pt x="123" y="147"/>
                </a:lnTo>
                <a:lnTo>
                  <a:pt x="142" y="142"/>
                </a:lnTo>
                <a:lnTo>
                  <a:pt x="157" y="142"/>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52" name="Freeform 927"/>
          <p:cNvSpPr>
            <a:spLocks noChangeAspect="1"/>
          </p:cNvSpPr>
          <p:nvPr/>
        </p:nvSpPr>
        <p:spPr bwMode="auto">
          <a:xfrm>
            <a:off x="6357332" y="2613586"/>
            <a:ext cx="633448" cy="735657"/>
          </a:xfrm>
          <a:custGeom>
            <a:avLst/>
            <a:gdLst/>
            <a:ahLst/>
            <a:cxnLst>
              <a:cxn ang="0">
                <a:pos x="157" y="0"/>
              </a:cxn>
              <a:cxn ang="0">
                <a:pos x="154" y="30"/>
              </a:cxn>
              <a:cxn ang="0">
                <a:pos x="154" y="58"/>
              </a:cxn>
              <a:cxn ang="0">
                <a:pos x="130" y="93"/>
              </a:cxn>
              <a:cxn ang="0">
                <a:pos x="82" y="77"/>
              </a:cxn>
              <a:cxn ang="0">
                <a:pos x="58" y="143"/>
              </a:cxn>
              <a:cxn ang="0">
                <a:pos x="58" y="171"/>
              </a:cxn>
              <a:cxn ang="0">
                <a:pos x="29" y="201"/>
              </a:cxn>
              <a:cxn ang="0">
                <a:pos x="10" y="231"/>
              </a:cxn>
              <a:cxn ang="0">
                <a:pos x="5" y="275"/>
              </a:cxn>
              <a:cxn ang="0">
                <a:pos x="0" y="314"/>
              </a:cxn>
              <a:cxn ang="0">
                <a:pos x="5" y="358"/>
              </a:cxn>
              <a:cxn ang="0">
                <a:pos x="29" y="382"/>
              </a:cxn>
              <a:cxn ang="0">
                <a:pos x="77" y="416"/>
              </a:cxn>
              <a:cxn ang="0">
                <a:pos x="48" y="481"/>
              </a:cxn>
              <a:cxn ang="0">
                <a:pos x="72" y="500"/>
              </a:cxn>
              <a:cxn ang="0">
                <a:pos x="135" y="515"/>
              </a:cxn>
              <a:cxn ang="0">
                <a:pos x="157" y="515"/>
              </a:cxn>
              <a:cxn ang="0">
                <a:pos x="183" y="515"/>
              </a:cxn>
              <a:cxn ang="0">
                <a:pos x="263" y="505"/>
              </a:cxn>
              <a:cxn ang="0">
                <a:pos x="296" y="509"/>
              </a:cxn>
              <a:cxn ang="0">
                <a:pos x="316" y="446"/>
              </a:cxn>
              <a:cxn ang="0">
                <a:pos x="302" y="402"/>
              </a:cxn>
              <a:cxn ang="0">
                <a:pos x="273" y="358"/>
              </a:cxn>
              <a:cxn ang="0">
                <a:pos x="259" y="324"/>
              </a:cxn>
              <a:cxn ang="0">
                <a:pos x="316" y="308"/>
              </a:cxn>
              <a:cxn ang="0">
                <a:pos x="349" y="289"/>
              </a:cxn>
              <a:cxn ang="0">
                <a:pos x="378" y="289"/>
              </a:cxn>
              <a:cxn ang="0">
                <a:pos x="378" y="250"/>
              </a:cxn>
              <a:cxn ang="0">
                <a:pos x="363" y="162"/>
              </a:cxn>
              <a:cxn ang="0">
                <a:pos x="358" y="127"/>
              </a:cxn>
              <a:cxn ang="0">
                <a:pos x="354" y="88"/>
              </a:cxn>
              <a:cxn ang="0">
                <a:pos x="320" y="58"/>
              </a:cxn>
              <a:cxn ang="0">
                <a:pos x="325" y="25"/>
              </a:cxn>
              <a:cxn ang="0">
                <a:pos x="283" y="49"/>
              </a:cxn>
              <a:cxn ang="0">
                <a:pos x="221" y="69"/>
              </a:cxn>
              <a:cxn ang="0">
                <a:pos x="192" y="30"/>
              </a:cxn>
              <a:cxn ang="0">
                <a:pos x="178" y="0"/>
              </a:cxn>
            </a:cxnLst>
            <a:rect l="0" t="0" r="r" b="b"/>
            <a:pathLst>
              <a:path w="383" h="526">
                <a:moveTo>
                  <a:pt x="178" y="0"/>
                </a:moveTo>
                <a:lnTo>
                  <a:pt x="157" y="0"/>
                </a:lnTo>
                <a:lnTo>
                  <a:pt x="144" y="0"/>
                </a:lnTo>
                <a:lnTo>
                  <a:pt x="154" y="30"/>
                </a:lnTo>
                <a:lnTo>
                  <a:pt x="139" y="39"/>
                </a:lnTo>
                <a:lnTo>
                  <a:pt x="154" y="58"/>
                </a:lnTo>
                <a:lnTo>
                  <a:pt x="135" y="73"/>
                </a:lnTo>
                <a:lnTo>
                  <a:pt x="130" y="93"/>
                </a:lnTo>
                <a:lnTo>
                  <a:pt x="111" y="83"/>
                </a:lnTo>
                <a:lnTo>
                  <a:pt x="82" y="77"/>
                </a:lnTo>
                <a:lnTo>
                  <a:pt x="72" y="107"/>
                </a:lnTo>
                <a:lnTo>
                  <a:pt x="58" y="143"/>
                </a:lnTo>
                <a:lnTo>
                  <a:pt x="48" y="152"/>
                </a:lnTo>
                <a:lnTo>
                  <a:pt x="58" y="171"/>
                </a:lnTo>
                <a:lnTo>
                  <a:pt x="44" y="181"/>
                </a:lnTo>
                <a:lnTo>
                  <a:pt x="29" y="201"/>
                </a:lnTo>
                <a:lnTo>
                  <a:pt x="15" y="201"/>
                </a:lnTo>
                <a:lnTo>
                  <a:pt x="10" y="231"/>
                </a:lnTo>
                <a:lnTo>
                  <a:pt x="5" y="250"/>
                </a:lnTo>
                <a:lnTo>
                  <a:pt x="5" y="275"/>
                </a:lnTo>
                <a:lnTo>
                  <a:pt x="10" y="294"/>
                </a:lnTo>
                <a:lnTo>
                  <a:pt x="0" y="314"/>
                </a:lnTo>
                <a:lnTo>
                  <a:pt x="5" y="338"/>
                </a:lnTo>
                <a:lnTo>
                  <a:pt x="5" y="358"/>
                </a:lnTo>
                <a:lnTo>
                  <a:pt x="20" y="373"/>
                </a:lnTo>
                <a:lnTo>
                  <a:pt x="29" y="382"/>
                </a:lnTo>
                <a:lnTo>
                  <a:pt x="68" y="396"/>
                </a:lnTo>
                <a:lnTo>
                  <a:pt x="77" y="416"/>
                </a:lnTo>
                <a:lnTo>
                  <a:pt x="63" y="432"/>
                </a:lnTo>
                <a:lnTo>
                  <a:pt x="48" y="481"/>
                </a:lnTo>
                <a:lnTo>
                  <a:pt x="48" y="495"/>
                </a:lnTo>
                <a:lnTo>
                  <a:pt x="72" y="500"/>
                </a:lnTo>
                <a:lnTo>
                  <a:pt x="111" y="500"/>
                </a:lnTo>
                <a:lnTo>
                  <a:pt x="135" y="515"/>
                </a:lnTo>
                <a:lnTo>
                  <a:pt x="144" y="509"/>
                </a:lnTo>
                <a:lnTo>
                  <a:pt x="157" y="515"/>
                </a:lnTo>
                <a:lnTo>
                  <a:pt x="168" y="525"/>
                </a:lnTo>
                <a:lnTo>
                  <a:pt x="183" y="515"/>
                </a:lnTo>
                <a:lnTo>
                  <a:pt x="206" y="525"/>
                </a:lnTo>
                <a:lnTo>
                  <a:pt x="263" y="505"/>
                </a:lnTo>
                <a:lnTo>
                  <a:pt x="277" y="509"/>
                </a:lnTo>
                <a:lnTo>
                  <a:pt x="296" y="509"/>
                </a:lnTo>
                <a:lnTo>
                  <a:pt x="288" y="481"/>
                </a:lnTo>
                <a:lnTo>
                  <a:pt x="316" y="446"/>
                </a:lnTo>
                <a:lnTo>
                  <a:pt x="336" y="437"/>
                </a:lnTo>
                <a:lnTo>
                  <a:pt x="302" y="402"/>
                </a:lnTo>
                <a:lnTo>
                  <a:pt x="277" y="382"/>
                </a:lnTo>
                <a:lnTo>
                  <a:pt x="273" y="358"/>
                </a:lnTo>
                <a:lnTo>
                  <a:pt x="263" y="344"/>
                </a:lnTo>
                <a:lnTo>
                  <a:pt x="259" y="324"/>
                </a:lnTo>
                <a:lnTo>
                  <a:pt x="273" y="324"/>
                </a:lnTo>
                <a:lnTo>
                  <a:pt x="316" y="308"/>
                </a:lnTo>
                <a:lnTo>
                  <a:pt x="330" y="299"/>
                </a:lnTo>
                <a:lnTo>
                  <a:pt x="349" y="289"/>
                </a:lnTo>
                <a:lnTo>
                  <a:pt x="358" y="275"/>
                </a:lnTo>
                <a:lnTo>
                  <a:pt x="378" y="289"/>
                </a:lnTo>
                <a:lnTo>
                  <a:pt x="382" y="270"/>
                </a:lnTo>
                <a:lnTo>
                  <a:pt x="378" y="250"/>
                </a:lnTo>
                <a:lnTo>
                  <a:pt x="368" y="236"/>
                </a:lnTo>
                <a:lnTo>
                  <a:pt x="363" y="162"/>
                </a:lnTo>
                <a:lnTo>
                  <a:pt x="354" y="146"/>
                </a:lnTo>
                <a:lnTo>
                  <a:pt x="358" y="127"/>
                </a:lnTo>
                <a:lnTo>
                  <a:pt x="358" y="107"/>
                </a:lnTo>
                <a:lnTo>
                  <a:pt x="354" y="88"/>
                </a:lnTo>
                <a:lnTo>
                  <a:pt x="344" y="73"/>
                </a:lnTo>
                <a:lnTo>
                  <a:pt x="320" y="58"/>
                </a:lnTo>
                <a:lnTo>
                  <a:pt x="336" y="49"/>
                </a:lnTo>
                <a:lnTo>
                  <a:pt x="325" y="25"/>
                </a:lnTo>
                <a:lnTo>
                  <a:pt x="306" y="44"/>
                </a:lnTo>
                <a:lnTo>
                  <a:pt x="283" y="49"/>
                </a:lnTo>
                <a:lnTo>
                  <a:pt x="250" y="73"/>
                </a:lnTo>
                <a:lnTo>
                  <a:pt x="221" y="69"/>
                </a:lnTo>
                <a:lnTo>
                  <a:pt x="230" y="49"/>
                </a:lnTo>
                <a:lnTo>
                  <a:pt x="192" y="30"/>
                </a:lnTo>
                <a:lnTo>
                  <a:pt x="197" y="14"/>
                </a:lnTo>
                <a:lnTo>
                  <a:pt x="178" y="0"/>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53" name="Freeform 928"/>
          <p:cNvSpPr>
            <a:spLocks noChangeAspect="1"/>
          </p:cNvSpPr>
          <p:nvPr/>
        </p:nvSpPr>
        <p:spPr bwMode="auto">
          <a:xfrm>
            <a:off x="6357332" y="2613586"/>
            <a:ext cx="633448" cy="735657"/>
          </a:xfrm>
          <a:custGeom>
            <a:avLst/>
            <a:gdLst/>
            <a:ahLst/>
            <a:cxnLst>
              <a:cxn ang="0">
                <a:pos x="157" y="0"/>
              </a:cxn>
              <a:cxn ang="0">
                <a:pos x="154" y="30"/>
              </a:cxn>
              <a:cxn ang="0">
                <a:pos x="154" y="58"/>
              </a:cxn>
              <a:cxn ang="0">
                <a:pos x="130" y="93"/>
              </a:cxn>
              <a:cxn ang="0">
                <a:pos x="82" y="77"/>
              </a:cxn>
              <a:cxn ang="0">
                <a:pos x="58" y="143"/>
              </a:cxn>
              <a:cxn ang="0">
                <a:pos x="58" y="171"/>
              </a:cxn>
              <a:cxn ang="0">
                <a:pos x="29" y="201"/>
              </a:cxn>
              <a:cxn ang="0">
                <a:pos x="10" y="231"/>
              </a:cxn>
              <a:cxn ang="0">
                <a:pos x="5" y="275"/>
              </a:cxn>
              <a:cxn ang="0">
                <a:pos x="0" y="314"/>
              </a:cxn>
              <a:cxn ang="0">
                <a:pos x="5" y="358"/>
              </a:cxn>
              <a:cxn ang="0">
                <a:pos x="29" y="382"/>
              </a:cxn>
              <a:cxn ang="0">
                <a:pos x="77" y="416"/>
              </a:cxn>
              <a:cxn ang="0">
                <a:pos x="48" y="481"/>
              </a:cxn>
              <a:cxn ang="0">
                <a:pos x="72" y="500"/>
              </a:cxn>
              <a:cxn ang="0">
                <a:pos x="135" y="515"/>
              </a:cxn>
              <a:cxn ang="0">
                <a:pos x="157" y="515"/>
              </a:cxn>
              <a:cxn ang="0">
                <a:pos x="183" y="515"/>
              </a:cxn>
              <a:cxn ang="0">
                <a:pos x="263" y="505"/>
              </a:cxn>
              <a:cxn ang="0">
                <a:pos x="296" y="509"/>
              </a:cxn>
              <a:cxn ang="0">
                <a:pos x="316" y="446"/>
              </a:cxn>
              <a:cxn ang="0">
                <a:pos x="302" y="402"/>
              </a:cxn>
              <a:cxn ang="0">
                <a:pos x="273" y="358"/>
              </a:cxn>
              <a:cxn ang="0">
                <a:pos x="259" y="324"/>
              </a:cxn>
              <a:cxn ang="0">
                <a:pos x="316" y="308"/>
              </a:cxn>
              <a:cxn ang="0">
                <a:pos x="349" y="289"/>
              </a:cxn>
              <a:cxn ang="0">
                <a:pos x="378" y="289"/>
              </a:cxn>
              <a:cxn ang="0">
                <a:pos x="378" y="250"/>
              </a:cxn>
              <a:cxn ang="0">
                <a:pos x="363" y="162"/>
              </a:cxn>
              <a:cxn ang="0">
                <a:pos x="358" y="127"/>
              </a:cxn>
              <a:cxn ang="0">
                <a:pos x="354" y="88"/>
              </a:cxn>
              <a:cxn ang="0">
                <a:pos x="320" y="58"/>
              </a:cxn>
              <a:cxn ang="0">
                <a:pos x="325" y="25"/>
              </a:cxn>
              <a:cxn ang="0">
                <a:pos x="283" y="49"/>
              </a:cxn>
              <a:cxn ang="0">
                <a:pos x="221" y="69"/>
              </a:cxn>
              <a:cxn ang="0">
                <a:pos x="192" y="30"/>
              </a:cxn>
              <a:cxn ang="0">
                <a:pos x="178" y="0"/>
              </a:cxn>
            </a:cxnLst>
            <a:rect l="0" t="0" r="r" b="b"/>
            <a:pathLst>
              <a:path w="383" h="526">
                <a:moveTo>
                  <a:pt x="178" y="0"/>
                </a:moveTo>
                <a:lnTo>
                  <a:pt x="157" y="0"/>
                </a:lnTo>
                <a:lnTo>
                  <a:pt x="144" y="0"/>
                </a:lnTo>
                <a:lnTo>
                  <a:pt x="154" y="30"/>
                </a:lnTo>
                <a:lnTo>
                  <a:pt x="139" y="39"/>
                </a:lnTo>
                <a:lnTo>
                  <a:pt x="154" y="58"/>
                </a:lnTo>
                <a:lnTo>
                  <a:pt x="135" y="73"/>
                </a:lnTo>
                <a:lnTo>
                  <a:pt x="130" y="93"/>
                </a:lnTo>
                <a:lnTo>
                  <a:pt x="111" y="83"/>
                </a:lnTo>
                <a:lnTo>
                  <a:pt x="82" y="77"/>
                </a:lnTo>
                <a:lnTo>
                  <a:pt x="72" y="107"/>
                </a:lnTo>
                <a:lnTo>
                  <a:pt x="58" y="143"/>
                </a:lnTo>
                <a:lnTo>
                  <a:pt x="48" y="152"/>
                </a:lnTo>
                <a:lnTo>
                  <a:pt x="58" y="171"/>
                </a:lnTo>
                <a:lnTo>
                  <a:pt x="44" y="181"/>
                </a:lnTo>
                <a:lnTo>
                  <a:pt x="29" y="201"/>
                </a:lnTo>
                <a:lnTo>
                  <a:pt x="15" y="201"/>
                </a:lnTo>
                <a:lnTo>
                  <a:pt x="10" y="231"/>
                </a:lnTo>
                <a:lnTo>
                  <a:pt x="5" y="250"/>
                </a:lnTo>
                <a:lnTo>
                  <a:pt x="5" y="275"/>
                </a:lnTo>
                <a:lnTo>
                  <a:pt x="10" y="294"/>
                </a:lnTo>
                <a:lnTo>
                  <a:pt x="0" y="314"/>
                </a:lnTo>
                <a:lnTo>
                  <a:pt x="5" y="338"/>
                </a:lnTo>
                <a:lnTo>
                  <a:pt x="5" y="358"/>
                </a:lnTo>
                <a:lnTo>
                  <a:pt x="20" y="373"/>
                </a:lnTo>
                <a:lnTo>
                  <a:pt x="29" y="382"/>
                </a:lnTo>
                <a:lnTo>
                  <a:pt x="68" y="396"/>
                </a:lnTo>
                <a:lnTo>
                  <a:pt x="77" y="416"/>
                </a:lnTo>
                <a:lnTo>
                  <a:pt x="63" y="432"/>
                </a:lnTo>
                <a:lnTo>
                  <a:pt x="48" y="481"/>
                </a:lnTo>
                <a:lnTo>
                  <a:pt x="48" y="495"/>
                </a:lnTo>
                <a:lnTo>
                  <a:pt x="72" y="500"/>
                </a:lnTo>
                <a:lnTo>
                  <a:pt x="111" y="500"/>
                </a:lnTo>
                <a:lnTo>
                  <a:pt x="135" y="515"/>
                </a:lnTo>
                <a:lnTo>
                  <a:pt x="144" y="509"/>
                </a:lnTo>
                <a:lnTo>
                  <a:pt x="157" y="515"/>
                </a:lnTo>
                <a:lnTo>
                  <a:pt x="168" y="525"/>
                </a:lnTo>
                <a:lnTo>
                  <a:pt x="183" y="515"/>
                </a:lnTo>
                <a:lnTo>
                  <a:pt x="206" y="525"/>
                </a:lnTo>
                <a:lnTo>
                  <a:pt x="263" y="505"/>
                </a:lnTo>
                <a:lnTo>
                  <a:pt x="277" y="509"/>
                </a:lnTo>
                <a:lnTo>
                  <a:pt x="296" y="509"/>
                </a:lnTo>
                <a:lnTo>
                  <a:pt x="288" y="481"/>
                </a:lnTo>
                <a:lnTo>
                  <a:pt x="316" y="446"/>
                </a:lnTo>
                <a:lnTo>
                  <a:pt x="336" y="437"/>
                </a:lnTo>
                <a:lnTo>
                  <a:pt x="302" y="402"/>
                </a:lnTo>
                <a:lnTo>
                  <a:pt x="277" y="382"/>
                </a:lnTo>
                <a:lnTo>
                  <a:pt x="273" y="358"/>
                </a:lnTo>
                <a:lnTo>
                  <a:pt x="263" y="344"/>
                </a:lnTo>
                <a:lnTo>
                  <a:pt x="259" y="324"/>
                </a:lnTo>
                <a:lnTo>
                  <a:pt x="273" y="324"/>
                </a:lnTo>
                <a:lnTo>
                  <a:pt x="316" y="308"/>
                </a:lnTo>
                <a:lnTo>
                  <a:pt x="330" y="299"/>
                </a:lnTo>
                <a:lnTo>
                  <a:pt x="349" y="289"/>
                </a:lnTo>
                <a:lnTo>
                  <a:pt x="358" y="275"/>
                </a:lnTo>
                <a:lnTo>
                  <a:pt x="378" y="289"/>
                </a:lnTo>
                <a:lnTo>
                  <a:pt x="382" y="270"/>
                </a:lnTo>
                <a:lnTo>
                  <a:pt x="378" y="250"/>
                </a:lnTo>
                <a:lnTo>
                  <a:pt x="368" y="236"/>
                </a:lnTo>
                <a:lnTo>
                  <a:pt x="363" y="162"/>
                </a:lnTo>
                <a:lnTo>
                  <a:pt x="354" y="146"/>
                </a:lnTo>
                <a:lnTo>
                  <a:pt x="358" y="127"/>
                </a:lnTo>
                <a:lnTo>
                  <a:pt x="358" y="107"/>
                </a:lnTo>
                <a:lnTo>
                  <a:pt x="354" y="88"/>
                </a:lnTo>
                <a:lnTo>
                  <a:pt x="344" y="73"/>
                </a:lnTo>
                <a:lnTo>
                  <a:pt x="320" y="58"/>
                </a:lnTo>
                <a:lnTo>
                  <a:pt x="336" y="49"/>
                </a:lnTo>
                <a:lnTo>
                  <a:pt x="325" y="25"/>
                </a:lnTo>
                <a:lnTo>
                  <a:pt x="306" y="44"/>
                </a:lnTo>
                <a:lnTo>
                  <a:pt x="283" y="49"/>
                </a:lnTo>
                <a:lnTo>
                  <a:pt x="250" y="73"/>
                </a:lnTo>
                <a:lnTo>
                  <a:pt x="221" y="69"/>
                </a:lnTo>
                <a:lnTo>
                  <a:pt x="230" y="49"/>
                </a:lnTo>
                <a:lnTo>
                  <a:pt x="192" y="30"/>
                </a:lnTo>
                <a:lnTo>
                  <a:pt x="197" y="14"/>
                </a:lnTo>
                <a:lnTo>
                  <a:pt x="178"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54" name="Freeform 929"/>
          <p:cNvSpPr>
            <a:spLocks noChangeAspect="1"/>
          </p:cNvSpPr>
          <p:nvPr/>
        </p:nvSpPr>
        <p:spPr bwMode="auto">
          <a:xfrm>
            <a:off x="6782160" y="2998930"/>
            <a:ext cx="455172" cy="241716"/>
          </a:xfrm>
          <a:custGeom>
            <a:avLst/>
            <a:gdLst/>
            <a:ahLst/>
            <a:cxnLst>
              <a:cxn ang="0">
                <a:pos x="120" y="14"/>
              </a:cxn>
              <a:cxn ang="0">
                <a:pos x="100" y="0"/>
              </a:cxn>
              <a:cxn ang="0">
                <a:pos x="90" y="14"/>
              </a:cxn>
              <a:cxn ang="0">
                <a:pos x="72" y="25"/>
              </a:cxn>
              <a:cxn ang="0">
                <a:pos x="57" y="34"/>
              </a:cxn>
              <a:cxn ang="0">
                <a:pos x="14" y="49"/>
              </a:cxn>
              <a:cxn ang="0">
                <a:pos x="0" y="49"/>
              </a:cxn>
              <a:cxn ang="0">
                <a:pos x="5" y="69"/>
              </a:cxn>
              <a:cxn ang="0">
                <a:pos x="14" y="83"/>
              </a:cxn>
              <a:cxn ang="0">
                <a:pos x="19" y="108"/>
              </a:cxn>
              <a:cxn ang="0">
                <a:pos x="43" y="128"/>
              </a:cxn>
              <a:cxn ang="0">
                <a:pos x="77" y="162"/>
              </a:cxn>
              <a:cxn ang="0">
                <a:pos x="100" y="171"/>
              </a:cxn>
              <a:cxn ang="0">
                <a:pos x="115" y="167"/>
              </a:cxn>
              <a:cxn ang="0">
                <a:pos x="134" y="146"/>
              </a:cxn>
              <a:cxn ang="0">
                <a:pos x="167" y="152"/>
              </a:cxn>
              <a:cxn ang="0">
                <a:pos x="176" y="162"/>
              </a:cxn>
              <a:cxn ang="0">
                <a:pos x="205" y="157"/>
              </a:cxn>
              <a:cxn ang="0">
                <a:pos x="276" y="89"/>
              </a:cxn>
              <a:cxn ang="0">
                <a:pos x="253" y="73"/>
              </a:cxn>
              <a:cxn ang="0">
                <a:pos x="238" y="53"/>
              </a:cxn>
              <a:cxn ang="0">
                <a:pos x="210" y="44"/>
              </a:cxn>
              <a:cxn ang="0">
                <a:pos x="205" y="63"/>
              </a:cxn>
              <a:cxn ang="0">
                <a:pos x="191" y="53"/>
              </a:cxn>
              <a:cxn ang="0">
                <a:pos x="176" y="30"/>
              </a:cxn>
              <a:cxn ang="0">
                <a:pos x="163" y="20"/>
              </a:cxn>
              <a:cxn ang="0">
                <a:pos x="148" y="20"/>
              </a:cxn>
              <a:cxn ang="0">
                <a:pos x="134" y="4"/>
              </a:cxn>
              <a:cxn ang="0">
                <a:pos x="120" y="14"/>
              </a:cxn>
            </a:cxnLst>
            <a:rect l="0" t="0" r="r" b="b"/>
            <a:pathLst>
              <a:path w="277" h="172">
                <a:moveTo>
                  <a:pt x="120" y="14"/>
                </a:moveTo>
                <a:lnTo>
                  <a:pt x="100" y="0"/>
                </a:lnTo>
                <a:lnTo>
                  <a:pt x="90" y="14"/>
                </a:lnTo>
                <a:lnTo>
                  <a:pt x="72" y="25"/>
                </a:lnTo>
                <a:lnTo>
                  <a:pt x="57" y="34"/>
                </a:lnTo>
                <a:lnTo>
                  <a:pt x="14" y="49"/>
                </a:lnTo>
                <a:lnTo>
                  <a:pt x="0" y="49"/>
                </a:lnTo>
                <a:lnTo>
                  <a:pt x="5" y="69"/>
                </a:lnTo>
                <a:lnTo>
                  <a:pt x="14" y="83"/>
                </a:lnTo>
                <a:lnTo>
                  <a:pt x="19" y="108"/>
                </a:lnTo>
                <a:lnTo>
                  <a:pt x="43" y="128"/>
                </a:lnTo>
                <a:lnTo>
                  <a:pt x="77" y="162"/>
                </a:lnTo>
                <a:lnTo>
                  <a:pt x="100" y="171"/>
                </a:lnTo>
                <a:lnTo>
                  <a:pt x="115" y="167"/>
                </a:lnTo>
                <a:lnTo>
                  <a:pt x="134" y="146"/>
                </a:lnTo>
                <a:lnTo>
                  <a:pt x="167" y="152"/>
                </a:lnTo>
                <a:lnTo>
                  <a:pt x="176" y="162"/>
                </a:lnTo>
                <a:lnTo>
                  <a:pt x="205" y="157"/>
                </a:lnTo>
                <a:lnTo>
                  <a:pt x="276" y="89"/>
                </a:lnTo>
                <a:lnTo>
                  <a:pt x="253" y="73"/>
                </a:lnTo>
                <a:lnTo>
                  <a:pt x="238" y="53"/>
                </a:lnTo>
                <a:lnTo>
                  <a:pt x="210" y="44"/>
                </a:lnTo>
                <a:lnTo>
                  <a:pt x="205" y="63"/>
                </a:lnTo>
                <a:lnTo>
                  <a:pt x="191" y="53"/>
                </a:lnTo>
                <a:lnTo>
                  <a:pt x="176" y="30"/>
                </a:lnTo>
                <a:lnTo>
                  <a:pt x="163" y="20"/>
                </a:lnTo>
                <a:lnTo>
                  <a:pt x="148" y="20"/>
                </a:lnTo>
                <a:lnTo>
                  <a:pt x="134" y="4"/>
                </a:lnTo>
                <a:lnTo>
                  <a:pt x="120" y="14"/>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55" name="Freeform 930"/>
          <p:cNvSpPr>
            <a:spLocks noChangeAspect="1"/>
          </p:cNvSpPr>
          <p:nvPr/>
        </p:nvSpPr>
        <p:spPr bwMode="auto">
          <a:xfrm>
            <a:off x="6782160" y="2998930"/>
            <a:ext cx="455172" cy="241716"/>
          </a:xfrm>
          <a:custGeom>
            <a:avLst/>
            <a:gdLst/>
            <a:ahLst/>
            <a:cxnLst>
              <a:cxn ang="0">
                <a:pos x="120" y="14"/>
              </a:cxn>
              <a:cxn ang="0">
                <a:pos x="100" y="0"/>
              </a:cxn>
              <a:cxn ang="0">
                <a:pos x="90" y="14"/>
              </a:cxn>
              <a:cxn ang="0">
                <a:pos x="72" y="25"/>
              </a:cxn>
              <a:cxn ang="0">
                <a:pos x="57" y="34"/>
              </a:cxn>
              <a:cxn ang="0">
                <a:pos x="14" y="49"/>
              </a:cxn>
              <a:cxn ang="0">
                <a:pos x="0" y="49"/>
              </a:cxn>
              <a:cxn ang="0">
                <a:pos x="5" y="69"/>
              </a:cxn>
              <a:cxn ang="0">
                <a:pos x="14" y="83"/>
              </a:cxn>
              <a:cxn ang="0">
                <a:pos x="19" y="108"/>
              </a:cxn>
              <a:cxn ang="0">
                <a:pos x="43" y="128"/>
              </a:cxn>
              <a:cxn ang="0">
                <a:pos x="77" y="162"/>
              </a:cxn>
              <a:cxn ang="0">
                <a:pos x="100" y="171"/>
              </a:cxn>
              <a:cxn ang="0">
                <a:pos x="115" y="167"/>
              </a:cxn>
              <a:cxn ang="0">
                <a:pos x="134" y="146"/>
              </a:cxn>
              <a:cxn ang="0">
                <a:pos x="167" y="152"/>
              </a:cxn>
              <a:cxn ang="0">
                <a:pos x="176" y="162"/>
              </a:cxn>
              <a:cxn ang="0">
                <a:pos x="205" y="157"/>
              </a:cxn>
              <a:cxn ang="0">
                <a:pos x="276" y="89"/>
              </a:cxn>
              <a:cxn ang="0">
                <a:pos x="253" y="73"/>
              </a:cxn>
              <a:cxn ang="0">
                <a:pos x="238" y="53"/>
              </a:cxn>
              <a:cxn ang="0">
                <a:pos x="210" y="44"/>
              </a:cxn>
              <a:cxn ang="0">
                <a:pos x="205" y="63"/>
              </a:cxn>
              <a:cxn ang="0">
                <a:pos x="191" y="53"/>
              </a:cxn>
              <a:cxn ang="0">
                <a:pos x="176" y="30"/>
              </a:cxn>
              <a:cxn ang="0">
                <a:pos x="163" y="20"/>
              </a:cxn>
              <a:cxn ang="0">
                <a:pos x="148" y="20"/>
              </a:cxn>
              <a:cxn ang="0">
                <a:pos x="134" y="4"/>
              </a:cxn>
              <a:cxn ang="0">
                <a:pos x="120" y="14"/>
              </a:cxn>
            </a:cxnLst>
            <a:rect l="0" t="0" r="r" b="b"/>
            <a:pathLst>
              <a:path w="277" h="172">
                <a:moveTo>
                  <a:pt x="120" y="14"/>
                </a:moveTo>
                <a:lnTo>
                  <a:pt x="100" y="0"/>
                </a:lnTo>
                <a:lnTo>
                  <a:pt x="90" y="14"/>
                </a:lnTo>
                <a:lnTo>
                  <a:pt x="72" y="25"/>
                </a:lnTo>
                <a:lnTo>
                  <a:pt x="57" y="34"/>
                </a:lnTo>
                <a:lnTo>
                  <a:pt x="14" y="49"/>
                </a:lnTo>
                <a:lnTo>
                  <a:pt x="0" y="49"/>
                </a:lnTo>
                <a:lnTo>
                  <a:pt x="5" y="69"/>
                </a:lnTo>
                <a:lnTo>
                  <a:pt x="14" y="83"/>
                </a:lnTo>
                <a:lnTo>
                  <a:pt x="19" y="108"/>
                </a:lnTo>
                <a:lnTo>
                  <a:pt x="43" y="128"/>
                </a:lnTo>
                <a:lnTo>
                  <a:pt x="77" y="162"/>
                </a:lnTo>
                <a:lnTo>
                  <a:pt x="100" y="171"/>
                </a:lnTo>
                <a:lnTo>
                  <a:pt x="115" y="167"/>
                </a:lnTo>
                <a:lnTo>
                  <a:pt x="134" y="146"/>
                </a:lnTo>
                <a:lnTo>
                  <a:pt x="167" y="152"/>
                </a:lnTo>
                <a:lnTo>
                  <a:pt x="176" y="162"/>
                </a:lnTo>
                <a:lnTo>
                  <a:pt x="205" y="157"/>
                </a:lnTo>
                <a:lnTo>
                  <a:pt x="276" y="89"/>
                </a:lnTo>
                <a:lnTo>
                  <a:pt x="253" y="73"/>
                </a:lnTo>
                <a:lnTo>
                  <a:pt x="238" y="53"/>
                </a:lnTo>
                <a:lnTo>
                  <a:pt x="210" y="44"/>
                </a:lnTo>
                <a:lnTo>
                  <a:pt x="205" y="63"/>
                </a:lnTo>
                <a:lnTo>
                  <a:pt x="191" y="53"/>
                </a:lnTo>
                <a:lnTo>
                  <a:pt x="176" y="30"/>
                </a:lnTo>
                <a:lnTo>
                  <a:pt x="163" y="20"/>
                </a:lnTo>
                <a:lnTo>
                  <a:pt x="148" y="20"/>
                </a:lnTo>
                <a:lnTo>
                  <a:pt x="134" y="4"/>
                </a:lnTo>
                <a:lnTo>
                  <a:pt x="120" y="14"/>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56" name="Rectangle 931"/>
          <p:cNvSpPr>
            <a:spLocks noChangeAspect="1" noChangeArrowheads="1"/>
          </p:cNvSpPr>
          <p:nvPr/>
        </p:nvSpPr>
        <p:spPr bwMode="auto">
          <a:xfrm>
            <a:off x="6823886" y="2536517"/>
            <a:ext cx="11379" cy="14013"/>
          </a:xfrm>
          <a:prstGeom prst="rect">
            <a:avLst/>
          </a:prstGeom>
          <a:solidFill>
            <a:srgbClr val="DEEDBF"/>
          </a:solidFill>
          <a:ln w="6350">
            <a:solidFill>
              <a:schemeClr val="bg1"/>
            </a:solidFill>
            <a:miter lim="800000"/>
            <a:headEnd/>
            <a:tailEnd/>
          </a:ln>
          <a:effectLst/>
        </p:spPr>
        <p:txBody>
          <a:bodyPr wrap="none" anchor="ctr"/>
          <a:lstStyle/>
          <a:p>
            <a:pPr algn="ctr">
              <a:defRPr/>
            </a:pPr>
            <a:endParaRPr lang="en-US" sz="900" dirty="0">
              <a:latin typeface="Univers 45 Light" pitchFamily="2" charset="0"/>
            </a:endParaRPr>
          </a:p>
        </p:txBody>
      </p:sp>
      <p:sp>
        <p:nvSpPr>
          <p:cNvPr id="357" name="Rectangle 932"/>
          <p:cNvSpPr>
            <a:spLocks noChangeAspect="1" noChangeArrowheads="1"/>
          </p:cNvSpPr>
          <p:nvPr/>
        </p:nvSpPr>
        <p:spPr bwMode="auto">
          <a:xfrm>
            <a:off x="6823886" y="2536517"/>
            <a:ext cx="11379" cy="14013"/>
          </a:xfrm>
          <a:prstGeom prst="rect">
            <a:avLst/>
          </a:prstGeom>
          <a:solidFill>
            <a:srgbClr val="DEEDBF"/>
          </a:solidFill>
          <a:ln w="6350">
            <a:solidFill>
              <a:schemeClr val="bg1"/>
            </a:solidFill>
            <a:miter lim="800000"/>
            <a:headEnd/>
            <a:tailEnd/>
          </a:ln>
          <a:effectLst/>
        </p:spPr>
        <p:txBody>
          <a:bodyPr wrap="none" anchor="ctr"/>
          <a:lstStyle/>
          <a:p>
            <a:pPr algn="ctr">
              <a:defRPr/>
            </a:pPr>
            <a:endParaRPr lang="en-US" sz="900" dirty="0">
              <a:latin typeface="Univers 45 Light" pitchFamily="2" charset="0"/>
            </a:endParaRPr>
          </a:p>
        </p:txBody>
      </p:sp>
      <p:sp>
        <p:nvSpPr>
          <p:cNvPr id="358" name="Freeform 933"/>
          <p:cNvSpPr>
            <a:spLocks noChangeAspect="1"/>
          </p:cNvSpPr>
          <p:nvPr/>
        </p:nvSpPr>
        <p:spPr bwMode="auto">
          <a:xfrm>
            <a:off x="5549401" y="2417411"/>
            <a:ext cx="144138" cy="119106"/>
          </a:xfrm>
          <a:custGeom>
            <a:avLst/>
            <a:gdLst/>
            <a:ahLst/>
            <a:cxnLst>
              <a:cxn ang="0">
                <a:pos x="27" y="0"/>
              </a:cxn>
              <a:cxn ang="0">
                <a:pos x="0" y="25"/>
              </a:cxn>
              <a:cxn ang="0">
                <a:pos x="4" y="39"/>
              </a:cxn>
              <a:cxn ang="0">
                <a:pos x="13" y="58"/>
              </a:cxn>
              <a:cxn ang="0">
                <a:pos x="27" y="50"/>
              </a:cxn>
              <a:cxn ang="0">
                <a:pos x="43" y="50"/>
              </a:cxn>
              <a:cxn ang="0">
                <a:pos x="57" y="53"/>
              </a:cxn>
              <a:cxn ang="0">
                <a:pos x="57" y="78"/>
              </a:cxn>
              <a:cxn ang="0">
                <a:pos x="57" y="83"/>
              </a:cxn>
              <a:cxn ang="0">
                <a:pos x="81" y="74"/>
              </a:cxn>
              <a:cxn ang="0">
                <a:pos x="86" y="34"/>
              </a:cxn>
              <a:cxn ang="0">
                <a:pos x="81" y="15"/>
              </a:cxn>
              <a:cxn ang="0">
                <a:pos x="27" y="0"/>
              </a:cxn>
            </a:cxnLst>
            <a:rect l="0" t="0" r="r" b="b"/>
            <a:pathLst>
              <a:path w="87" h="84">
                <a:moveTo>
                  <a:pt x="27" y="0"/>
                </a:moveTo>
                <a:lnTo>
                  <a:pt x="0" y="25"/>
                </a:lnTo>
                <a:lnTo>
                  <a:pt x="4" y="39"/>
                </a:lnTo>
                <a:lnTo>
                  <a:pt x="13" y="58"/>
                </a:lnTo>
                <a:lnTo>
                  <a:pt x="27" y="50"/>
                </a:lnTo>
                <a:lnTo>
                  <a:pt x="43" y="50"/>
                </a:lnTo>
                <a:lnTo>
                  <a:pt x="57" y="53"/>
                </a:lnTo>
                <a:lnTo>
                  <a:pt x="57" y="78"/>
                </a:lnTo>
                <a:lnTo>
                  <a:pt x="57" y="83"/>
                </a:lnTo>
                <a:lnTo>
                  <a:pt x="81" y="74"/>
                </a:lnTo>
                <a:lnTo>
                  <a:pt x="86" y="34"/>
                </a:lnTo>
                <a:lnTo>
                  <a:pt x="81" y="15"/>
                </a:lnTo>
                <a:lnTo>
                  <a:pt x="27" y="0"/>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59" name="Freeform 934"/>
          <p:cNvSpPr>
            <a:spLocks noChangeAspect="1"/>
          </p:cNvSpPr>
          <p:nvPr/>
        </p:nvSpPr>
        <p:spPr bwMode="auto">
          <a:xfrm>
            <a:off x="5549401" y="2417411"/>
            <a:ext cx="144138" cy="119106"/>
          </a:xfrm>
          <a:custGeom>
            <a:avLst/>
            <a:gdLst/>
            <a:ahLst/>
            <a:cxnLst>
              <a:cxn ang="0">
                <a:pos x="27" y="0"/>
              </a:cxn>
              <a:cxn ang="0">
                <a:pos x="0" y="25"/>
              </a:cxn>
              <a:cxn ang="0">
                <a:pos x="4" y="39"/>
              </a:cxn>
              <a:cxn ang="0">
                <a:pos x="13" y="58"/>
              </a:cxn>
              <a:cxn ang="0">
                <a:pos x="27" y="50"/>
              </a:cxn>
              <a:cxn ang="0">
                <a:pos x="43" y="50"/>
              </a:cxn>
              <a:cxn ang="0">
                <a:pos x="57" y="53"/>
              </a:cxn>
              <a:cxn ang="0">
                <a:pos x="57" y="78"/>
              </a:cxn>
              <a:cxn ang="0">
                <a:pos x="57" y="83"/>
              </a:cxn>
              <a:cxn ang="0">
                <a:pos x="81" y="74"/>
              </a:cxn>
              <a:cxn ang="0">
                <a:pos x="86" y="34"/>
              </a:cxn>
              <a:cxn ang="0">
                <a:pos x="81" y="15"/>
              </a:cxn>
              <a:cxn ang="0">
                <a:pos x="27" y="0"/>
              </a:cxn>
            </a:cxnLst>
            <a:rect l="0" t="0" r="r" b="b"/>
            <a:pathLst>
              <a:path w="87" h="84">
                <a:moveTo>
                  <a:pt x="27" y="0"/>
                </a:moveTo>
                <a:lnTo>
                  <a:pt x="0" y="25"/>
                </a:lnTo>
                <a:lnTo>
                  <a:pt x="4" y="39"/>
                </a:lnTo>
                <a:lnTo>
                  <a:pt x="13" y="58"/>
                </a:lnTo>
                <a:lnTo>
                  <a:pt x="27" y="50"/>
                </a:lnTo>
                <a:lnTo>
                  <a:pt x="43" y="50"/>
                </a:lnTo>
                <a:lnTo>
                  <a:pt x="57" y="53"/>
                </a:lnTo>
                <a:lnTo>
                  <a:pt x="57" y="78"/>
                </a:lnTo>
                <a:lnTo>
                  <a:pt x="57" y="83"/>
                </a:lnTo>
                <a:lnTo>
                  <a:pt x="81" y="74"/>
                </a:lnTo>
                <a:lnTo>
                  <a:pt x="86" y="34"/>
                </a:lnTo>
                <a:lnTo>
                  <a:pt x="81" y="15"/>
                </a:lnTo>
                <a:lnTo>
                  <a:pt x="27" y="0"/>
                </a:lnTo>
              </a:path>
            </a:pathLst>
          </a:custGeom>
          <a:solidFill>
            <a:srgbClr val="7AB800"/>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0" name="Freeform 935"/>
          <p:cNvSpPr>
            <a:spLocks noChangeAspect="1"/>
          </p:cNvSpPr>
          <p:nvPr/>
        </p:nvSpPr>
        <p:spPr bwMode="auto">
          <a:xfrm>
            <a:off x="5697334" y="2116143"/>
            <a:ext cx="87241" cy="63056"/>
          </a:xfrm>
          <a:custGeom>
            <a:avLst/>
            <a:gdLst/>
            <a:ahLst/>
            <a:cxnLst>
              <a:cxn ang="0">
                <a:pos x="0" y="44"/>
              </a:cxn>
              <a:cxn ang="0">
                <a:pos x="38" y="30"/>
              </a:cxn>
              <a:cxn ang="0">
                <a:pos x="52" y="0"/>
              </a:cxn>
              <a:cxn ang="0">
                <a:pos x="19" y="10"/>
              </a:cxn>
              <a:cxn ang="0">
                <a:pos x="14" y="35"/>
              </a:cxn>
              <a:cxn ang="0">
                <a:pos x="0" y="44"/>
              </a:cxn>
            </a:cxnLst>
            <a:rect l="0" t="0" r="r" b="b"/>
            <a:pathLst>
              <a:path w="53" h="45">
                <a:moveTo>
                  <a:pt x="0" y="44"/>
                </a:moveTo>
                <a:lnTo>
                  <a:pt x="38" y="30"/>
                </a:lnTo>
                <a:lnTo>
                  <a:pt x="52" y="0"/>
                </a:lnTo>
                <a:lnTo>
                  <a:pt x="19" y="10"/>
                </a:lnTo>
                <a:lnTo>
                  <a:pt x="14" y="35"/>
                </a:lnTo>
                <a:lnTo>
                  <a:pt x="0" y="44"/>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61" name="Freeform 936"/>
          <p:cNvSpPr>
            <a:spLocks noChangeAspect="1"/>
          </p:cNvSpPr>
          <p:nvPr/>
        </p:nvSpPr>
        <p:spPr bwMode="auto">
          <a:xfrm>
            <a:off x="5697334" y="2116143"/>
            <a:ext cx="87241" cy="63056"/>
          </a:xfrm>
          <a:custGeom>
            <a:avLst/>
            <a:gdLst/>
            <a:ahLst/>
            <a:cxnLst>
              <a:cxn ang="0">
                <a:pos x="0" y="44"/>
              </a:cxn>
              <a:cxn ang="0">
                <a:pos x="38" y="30"/>
              </a:cxn>
              <a:cxn ang="0">
                <a:pos x="52" y="0"/>
              </a:cxn>
              <a:cxn ang="0">
                <a:pos x="19" y="10"/>
              </a:cxn>
              <a:cxn ang="0">
                <a:pos x="14" y="35"/>
              </a:cxn>
              <a:cxn ang="0">
                <a:pos x="0" y="44"/>
              </a:cxn>
            </a:cxnLst>
            <a:rect l="0" t="0" r="r" b="b"/>
            <a:pathLst>
              <a:path w="53" h="45">
                <a:moveTo>
                  <a:pt x="0" y="44"/>
                </a:moveTo>
                <a:lnTo>
                  <a:pt x="38" y="30"/>
                </a:lnTo>
                <a:lnTo>
                  <a:pt x="52" y="0"/>
                </a:lnTo>
                <a:lnTo>
                  <a:pt x="19" y="10"/>
                </a:lnTo>
                <a:lnTo>
                  <a:pt x="14" y="35"/>
                </a:lnTo>
                <a:lnTo>
                  <a:pt x="0" y="44"/>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2" name="Freeform 937"/>
          <p:cNvSpPr>
            <a:spLocks noChangeAspect="1"/>
          </p:cNvSpPr>
          <p:nvPr/>
        </p:nvSpPr>
        <p:spPr bwMode="auto">
          <a:xfrm>
            <a:off x="6577334" y="2357859"/>
            <a:ext cx="174483" cy="255728"/>
          </a:xfrm>
          <a:custGeom>
            <a:avLst/>
            <a:gdLst/>
            <a:ahLst/>
            <a:cxnLst>
              <a:cxn ang="0">
                <a:pos x="12" y="181"/>
              </a:cxn>
              <a:cxn ang="0">
                <a:pos x="27" y="181"/>
              </a:cxn>
              <a:cxn ang="0">
                <a:pos x="46" y="181"/>
              </a:cxn>
              <a:cxn ang="0">
                <a:pos x="76" y="107"/>
              </a:cxn>
              <a:cxn ang="0">
                <a:pos x="105" y="96"/>
              </a:cxn>
              <a:cxn ang="0">
                <a:pos x="105" y="74"/>
              </a:cxn>
              <a:cxn ang="0">
                <a:pos x="78" y="74"/>
              </a:cxn>
              <a:cxn ang="0">
                <a:pos x="85" y="48"/>
              </a:cxn>
              <a:cxn ang="0">
                <a:pos x="93" y="22"/>
              </a:cxn>
              <a:cxn ang="0">
                <a:pos x="93" y="0"/>
              </a:cxn>
              <a:cxn ang="0">
                <a:pos x="71" y="3"/>
              </a:cxn>
              <a:cxn ang="0">
                <a:pos x="56" y="22"/>
              </a:cxn>
              <a:cxn ang="0">
                <a:pos x="27" y="26"/>
              </a:cxn>
              <a:cxn ang="0">
                <a:pos x="7" y="44"/>
              </a:cxn>
              <a:cxn ang="0">
                <a:pos x="5" y="66"/>
              </a:cxn>
              <a:cxn ang="0">
                <a:pos x="0" y="100"/>
              </a:cxn>
              <a:cxn ang="0">
                <a:pos x="0" y="129"/>
              </a:cxn>
              <a:cxn ang="0">
                <a:pos x="17" y="152"/>
              </a:cxn>
              <a:cxn ang="0">
                <a:pos x="12" y="181"/>
              </a:cxn>
            </a:cxnLst>
            <a:rect l="0" t="0" r="r" b="b"/>
            <a:pathLst>
              <a:path w="106" h="182">
                <a:moveTo>
                  <a:pt x="12" y="181"/>
                </a:moveTo>
                <a:lnTo>
                  <a:pt x="27" y="181"/>
                </a:lnTo>
                <a:lnTo>
                  <a:pt x="46" y="181"/>
                </a:lnTo>
                <a:lnTo>
                  <a:pt x="76" y="107"/>
                </a:lnTo>
                <a:lnTo>
                  <a:pt x="105" y="96"/>
                </a:lnTo>
                <a:lnTo>
                  <a:pt x="105" y="74"/>
                </a:lnTo>
                <a:lnTo>
                  <a:pt x="78" y="74"/>
                </a:lnTo>
                <a:lnTo>
                  <a:pt x="85" y="48"/>
                </a:lnTo>
                <a:lnTo>
                  <a:pt x="93" y="22"/>
                </a:lnTo>
                <a:lnTo>
                  <a:pt x="93" y="0"/>
                </a:lnTo>
                <a:lnTo>
                  <a:pt x="71" y="3"/>
                </a:lnTo>
                <a:lnTo>
                  <a:pt x="56" y="22"/>
                </a:lnTo>
                <a:lnTo>
                  <a:pt x="27" y="26"/>
                </a:lnTo>
                <a:lnTo>
                  <a:pt x="7" y="44"/>
                </a:lnTo>
                <a:lnTo>
                  <a:pt x="5" y="66"/>
                </a:lnTo>
                <a:lnTo>
                  <a:pt x="0" y="100"/>
                </a:lnTo>
                <a:lnTo>
                  <a:pt x="0" y="129"/>
                </a:lnTo>
                <a:lnTo>
                  <a:pt x="17" y="152"/>
                </a:lnTo>
                <a:lnTo>
                  <a:pt x="12" y="181"/>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63" name="Freeform 938"/>
          <p:cNvSpPr>
            <a:spLocks noChangeAspect="1"/>
          </p:cNvSpPr>
          <p:nvPr/>
        </p:nvSpPr>
        <p:spPr bwMode="auto">
          <a:xfrm>
            <a:off x="6573541" y="2357859"/>
            <a:ext cx="174483" cy="255728"/>
          </a:xfrm>
          <a:custGeom>
            <a:avLst/>
            <a:gdLst/>
            <a:ahLst/>
            <a:cxnLst>
              <a:cxn ang="0">
                <a:pos x="14" y="182"/>
              </a:cxn>
              <a:cxn ang="0">
                <a:pos x="27" y="182"/>
              </a:cxn>
              <a:cxn ang="0">
                <a:pos x="48" y="182"/>
              </a:cxn>
              <a:cxn ang="0">
                <a:pos x="76" y="108"/>
              </a:cxn>
              <a:cxn ang="0">
                <a:pos x="105" y="97"/>
              </a:cxn>
              <a:cxn ang="0">
                <a:pos x="105" y="74"/>
              </a:cxn>
              <a:cxn ang="0">
                <a:pos x="80" y="74"/>
              </a:cxn>
              <a:cxn ang="0">
                <a:pos x="86" y="49"/>
              </a:cxn>
              <a:cxn ang="0">
                <a:pos x="94" y="24"/>
              </a:cxn>
              <a:cxn ang="0">
                <a:pos x="94" y="0"/>
              </a:cxn>
              <a:cxn ang="0">
                <a:pos x="72" y="4"/>
              </a:cxn>
              <a:cxn ang="0">
                <a:pos x="57" y="24"/>
              </a:cxn>
              <a:cxn ang="0">
                <a:pos x="27" y="28"/>
              </a:cxn>
              <a:cxn ang="0">
                <a:pos x="9" y="44"/>
              </a:cxn>
              <a:cxn ang="0">
                <a:pos x="5" y="69"/>
              </a:cxn>
              <a:cxn ang="0">
                <a:pos x="0" y="102"/>
              </a:cxn>
              <a:cxn ang="0">
                <a:pos x="0" y="132"/>
              </a:cxn>
              <a:cxn ang="0">
                <a:pos x="19" y="152"/>
              </a:cxn>
              <a:cxn ang="0">
                <a:pos x="14" y="182"/>
              </a:cxn>
            </a:cxnLst>
            <a:rect l="0" t="0" r="r" b="b"/>
            <a:pathLst>
              <a:path w="106" h="183">
                <a:moveTo>
                  <a:pt x="14" y="182"/>
                </a:moveTo>
                <a:lnTo>
                  <a:pt x="27" y="182"/>
                </a:lnTo>
                <a:lnTo>
                  <a:pt x="48" y="182"/>
                </a:lnTo>
                <a:lnTo>
                  <a:pt x="76" y="108"/>
                </a:lnTo>
                <a:lnTo>
                  <a:pt x="105" y="97"/>
                </a:lnTo>
                <a:lnTo>
                  <a:pt x="105" y="74"/>
                </a:lnTo>
                <a:lnTo>
                  <a:pt x="80" y="74"/>
                </a:lnTo>
                <a:lnTo>
                  <a:pt x="86" y="49"/>
                </a:lnTo>
                <a:lnTo>
                  <a:pt x="94" y="24"/>
                </a:lnTo>
                <a:lnTo>
                  <a:pt x="94" y="0"/>
                </a:lnTo>
                <a:lnTo>
                  <a:pt x="72" y="4"/>
                </a:lnTo>
                <a:lnTo>
                  <a:pt x="57" y="24"/>
                </a:lnTo>
                <a:lnTo>
                  <a:pt x="27" y="28"/>
                </a:lnTo>
                <a:lnTo>
                  <a:pt x="9" y="44"/>
                </a:lnTo>
                <a:lnTo>
                  <a:pt x="5" y="69"/>
                </a:lnTo>
                <a:lnTo>
                  <a:pt x="0" y="102"/>
                </a:lnTo>
                <a:lnTo>
                  <a:pt x="0" y="132"/>
                </a:lnTo>
                <a:lnTo>
                  <a:pt x="19" y="152"/>
                </a:lnTo>
                <a:lnTo>
                  <a:pt x="14" y="182"/>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4" name="Freeform 939"/>
          <p:cNvSpPr>
            <a:spLocks noChangeAspect="1"/>
          </p:cNvSpPr>
          <p:nvPr/>
        </p:nvSpPr>
        <p:spPr bwMode="auto">
          <a:xfrm>
            <a:off x="6683539" y="2557536"/>
            <a:ext cx="49310" cy="49044"/>
          </a:xfrm>
          <a:custGeom>
            <a:avLst/>
            <a:gdLst/>
            <a:ahLst/>
            <a:cxnLst>
              <a:cxn ang="0">
                <a:pos x="0" y="4"/>
              </a:cxn>
              <a:cxn ang="0">
                <a:pos x="5" y="34"/>
              </a:cxn>
              <a:cxn ang="0">
                <a:pos x="28" y="34"/>
              </a:cxn>
              <a:cxn ang="0">
                <a:pos x="28" y="9"/>
              </a:cxn>
              <a:cxn ang="0">
                <a:pos x="19" y="0"/>
              </a:cxn>
              <a:cxn ang="0">
                <a:pos x="0" y="4"/>
              </a:cxn>
            </a:cxnLst>
            <a:rect l="0" t="0" r="r" b="b"/>
            <a:pathLst>
              <a:path w="29" h="35">
                <a:moveTo>
                  <a:pt x="0" y="4"/>
                </a:moveTo>
                <a:lnTo>
                  <a:pt x="5" y="34"/>
                </a:lnTo>
                <a:lnTo>
                  <a:pt x="28" y="34"/>
                </a:lnTo>
                <a:lnTo>
                  <a:pt x="28" y="9"/>
                </a:lnTo>
                <a:lnTo>
                  <a:pt x="19" y="0"/>
                </a:lnTo>
                <a:lnTo>
                  <a:pt x="0" y="4"/>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5" name="Freeform 940"/>
          <p:cNvSpPr>
            <a:spLocks noChangeAspect="1"/>
          </p:cNvSpPr>
          <p:nvPr/>
        </p:nvSpPr>
        <p:spPr bwMode="auto">
          <a:xfrm>
            <a:off x="6751815" y="2508492"/>
            <a:ext cx="94828" cy="94584"/>
          </a:xfrm>
          <a:custGeom>
            <a:avLst/>
            <a:gdLst/>
            <a:ahLst/>
            <a:cxnLst>
              <a:cxn ang="0">
                <a:pos x="0" y="25"/>
              </a:cxn>
              <a:cxn ang="0">
                <a:pos x="5" y="59"/>
              </a:cxn>
              <a:cxn ang="0">
                <a:pos x="30" y="64"/>
              </a:cxn>
              <a:cxn ang="0">
                <a:pos x="53" y="55"/>
              </a:cxn>
              <a:cxn ang="0">
                <a:pos x="44" y="45"/>
              </a:cxn>
              <a:cxn ang="0">
                <a:pos x="58" y="25"/>
              </a:cxn>
              <a:cxn ang="0">
                <a:pos x="53" y="0"/>
              </a:cxn>
              <a:cxn ang="0">
                <a:pos x="0" y="25"/>
              </a:cxn>
            </a:cxnLst>
            <a:rect l="0" t="0" r="r" b="b"/>
            <a:pathLst>
              <a:path w="59" h="65">
                <a:moveTo>
                  <a:pt x="0" y="25"/>
                </a:moveTo>
                <a:lnTo>
                  <a:pt x="5" y="59"/>
                </a:lnTo>
                <a:lnTo>
                  <a:pt x="30" y="64"/>
                </a:lnTo>
                <a:lnTo>
                  <a:pt x="53" y="55"/>
                </a:lnTo>
                <a:lnTo>
                  <a:pt x="44" y="45"/>
                </a:lnTo>
                <a:lnTo>
                  <a:pt x="58" y="25"/>
                </a:lnTo>
                <a:lnTo>
                  <a:pt x="53" y="0"/>
                </a:lnTo>
                <a:lnTo>
                  <a:pt x="0" y="25"/>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6" name="Freeform 941"/>
          <p:cNvSpPr>
            <a:spLocks noChangeAspect="1"/>
          </p:cNvSpPr>
          <p:nvPr/>
        </p:nvSpPr>
        <p:spPr bwMode="auto">
          <a:xfrm>
            <a:off x="6748022" y="2620592"/>
            <a:ext cx="68276" cy="35031"/>
          </a:xfrm>
          <a:custGeom>
            <a:avLst/>
            <a:gdLst/>
            <a:ahLst/>
            <a:cxnLst>
              <a:cxn ang="0">
                <a:pos x="0" y="4"/>
              </a:cxn>
              <a:cxn ang="0">
                <a:pos x="10" y="24"/>
              </a:cxn>
              <a:cxn ang="0">
                <a:pos x="28" y="19"/>
              </a:cxn>
              <a:cxn ang="0">
                <a:pos x="42" y="9"/>
              </a:cxn>
              <a:cxn ang="0">
                <a:pos x="24" y="0"/>
              </a:cxn>
              <a:cxn ang="0">
                <a:pos x="0" y="4"/>
              </a:cxn>
            </a:cxnLst>
            <a:rect l="0" t="0" r="r" b="b"/>
            <a:pathLst>
              <a:path w="43" h="25">
                <a:moveTo>
                  <a:pt x="0" y="4"/>
                </a:moveTo>
                <a:lnTo>
                  <a:pt x="10" y="24"/>
                </a:lnTo>
                <a:lnTo>
                  <a:pt x="28" y="19"/>
                </a:lnTo>
                <a:lnTo>
                  <a:pt x="42" y="9"/>
                </a:lnTo>
                <a:lnTo>
                  <a:pt x="24" y="0"/>
                </a:lnTo>
                <a:lnTo>
                  <a:pt x="0" y="4"/>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7" name="Freeform 942"/>
          <p:cNvSpPr>
            <a:spLocks noChangeAspect="1"/>
          </p:cNvSpPr>
          <p:nvPr/>
        </p:nvSpPr>
        <p:spPr bwMode="auto">
          <a:xfrm>
            <a:off x="5750438" y="2526009"/>
            <a:ext cx="30345" cy="21019"/>
          </a:xfrm>
          <a:custGeom>
            <a:avLst/>
            <a:gdLst/>
            <a:ahLst/>
            <a:cxnLst>
              <a:cxn ang="0">
                <a:pos x="10" y="0"/>
              </a:cxn>
              <a:cxn ang="0">
                <a:pos x="18" y="1"/>
              </a:cxn>
              <a:cxn ang="0">
                <a:pos x="19" y="6"/>
              </a:cxn>
              <a:cxn ang="0">
                <a:pos x="10" y="12"/>
              </a:cxn>
              <a:cxn ang="0">
                <a:pos x="1" y="14"/>
              </a:cxn>
              <a:cxn ang="0">
                <a:pos x="0" y="8"/>
              </a:cxn>
              <a:cxn ang="0">
                <a:pos x="10" y="0"/>
              </a:cxn>
            </a:cxnLst>
            <a:rect l="0" t="0" r="r" b="b"/>
            <a:pathLst>
              <a:path w="20" h="15">
                <a:moveTo>
                  <a:pt x="10" y="0"/>
                </a:moveTo>
                <a:lnTo>
                  <a:pt x="18" y="1"/>
                </a:lnTo>
                <a:lnTo>
                  <a:pt x="19" y="6"/>
                </a:lnTo>
                <a:lnTo>
                  <a:pt x="10" y="12"/>
                </a:lnTo>
                <a:lnTo>
                  <a:pt x="1" y="14"/>
                </a:lnTo>
                <a:lnTo>
                  <a:pt x="0" y="8"/>
                </a:lnTo>
                <a:lnTo>
                  <a:pt x="10"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8" name="Freeform 943"/>
          <p:cNvSpPr>
            <a:spLocks noChangeAspect="1"/>
          </p:cNvSpPr>
          <p:nvPr/>
        </p:nvSpPr>
        <p:spPr bwMode="auto">
          <a:xfrm>
            <a:off x="5685953" y="2322828"/>
            <a:ext cx="34138" cy="17516"/>
          </a:xfrm>
          <a:custGeom>
            <a:avLst/>
            <a:gdLst/>
            <a:ahLst/>
            <a:cxnLst>
              <a:cxn ang="0">
                <a:pos x="15" y="0"/>
              </a:cxn>
              <a:cxn ang="0">
                <a:pos x="18" y="6"/>
              </a:cxn>
              <a:cxn ang="0">
                <a:pos x="9" y="12"/>
              </a:cxn>
              <a:cxn ang="0">
                <a:pos x="1" y="14"/>
              </a:cxn>
              <a:cxn ang="0">
                <a:pos x="0" y="8"/>
              </a:cxn>
              <a:cxn ang="0">
                <a:pos x="3" y="2"/>
              </a:cxn>
              <a:cxn ang="0">
                <a:pos x="15" y="0"/>
              </a:cxn>
            </a:cxnLst>
            <a:rect l="0" t="0" r="r" b="b"/>
            <a:pathLst>
              <a:path w="19" h="15">
                <a:moveTo>
                  <a:pt x="15" y="0"/>
                </a:moveTo>
                <a:lnTo>
                  <a:pt x="18" y="6"/>
                </a:lnTo>
                <a:lnTo>
                  <a:pt x="9" y="12"/>
                </a:lnTo>
                <a:lnTo>
                  <a:pt x="1" y="14"/>
                </a:lnTo>
                <a:lnTo>
                  <a:pt x="0" y="8"/>
                </a:lnTo>
                <a:lnTo>
                  <a:pt x="3" y="2"/>
                </a:lnTo>
                <a:lnTo>
                  <a:pt x="15"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69" name="Freeform 944"/>
          <p:cNvSpPr>
            <a:spLocks noChangeAspect="1"/>
          </p:cNvSpPr>
          <p:nvPr/>
        </p:nvSpPr>
        <p:spPr bwMode="auto">
          <a:xfrm>
            <a:off x="5814918" y="4074390"/>
            <a:ext cx="26552" cy="24522"/>
          </a:xfrm>
          <a:custGeom>
            <a:avLst/>
            <a:gdLst/>
            <a:ahLst/>
            <a:cxnLst>
              <a:cxn ang="0">
                <a:pos x="17" y="0"/>
              </a:cxn>
              <a:cxn ang="0">
                <a:pos x="9" y="0"/>
              </a:cxn>
              <a:cxn ang="0">
                <a:pos x="0" y="8"/>
              </a:cxn>
              <a:cxn ang="0">
                <a:pos x="5" y="14"/>
              </a:cxn>
              <a:cxn ang="0">
                <a:pos x="13" y="14"/>
              </a:cxn>
              <a:cxn ang="0">
                <a:pos x="17" y="0"/>
              </a:cxn>
            </a:cxnLst>
            <a:rect l="0" t="0" r="r" b="b"/>
            <a:pathLst>
              <a:path w="18" h="15">
                <a:moveTo>
                  <a:pt x="17" y="0"/>
                </a:moveTo>
                <a:lnTo>
                  <a:pt x="9" y="0"/>
                </a:lnTo>
                <a:lnTo>
                  <a:pt x="0" y="8"/>
                </a:lnTo>
                <a:lnTo>
                  <a:pt x="5" y="14"/>
                </a:lnTo>
                <a:lnTo>
                  <a:pt x="13" y="14"/>
                </a:lnTo>
                <a:lnTo>
                  <a:pt x="17"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0" name="Freeform 945"/>
          <p:cNvSpPr>
            <a:spLocks noChangeAspect="1"/>
          </p:cNvSpPr>
          <p:nvPr/>
        </p:nvSpPr>
        <p:spPr bwMode="auto">
          <a:xfrm>
            <a:off x="6031125" y="4000825"/>
            <a:ext cx="26552" cy="21019"/>
          </a:xfrm>
          <a:custGeom>
            <a:avLst/>
            <a:gdLst/>
            <a:ahLst/>
            <a:cxnLst>
              <a:cxn ang="0">
                <a:pos x="9" y="0"/>
              </a:cxn>
              <a:cxn ang="0">
                <a:pos x="0" y="3"/>
              </a:cxn>
              <a:cxn ang="0">
                <a:pos x="8" y="9"/>
              </a:cxn>
              <a:cxn ang="0">
                <a:pos x="14" y="15"/>
              </a:cxn>
              <a:cxn ang="0">
                <a:pos x="9" y="0"/>
              </a:cxn>
            </a:cxnLst>
            <a:rect l="0" t="0" r="r" b="b"/>
            <a:pathLst>
              <a:path w="15" h="16">
                <a:moveTo>
                  <a:pt x="9" y="0"/>
                </a:moveTo>
                <a:lnTo>
                  <a:pt x="0" y="3"/>
                </a:lnTo>
                <a:lnTo>
                  <a:pt x="8" y="9"/>
                </a:lnTo>
                <a:lnTo>
                  <a:pt x="14" y="15"/>
                </a:lnTo>
                <a:lnTo>
                  <a:pt x="9"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1" name="Freeform 946"/>
          <p:cNvSpPr>
            <a:spLocks noChangeAspect="1"/>
          </p:cNvSpPr>
          <p:nvPr/>
        </p:nvSpPr>
        <p:spPr bwMode="auto">
          <a:xfrm>
            <a:off x="7502851" y="4228528"/>
            <a:ext cx="22759" cy="21019"/>
          </a:xfrm>
          <a:custGeom>
            <a:avLst/>
            <a:gdLst/>
            <a:ahLst/>
            <a:cxnLst>
              <a:cxn ang="0">
                <a:pos x="9" y="0"/>
              </a:cxn>
              <a:cxn ang="0">
                <a:pos x="14" y="3"/>
              </a:cxn>
              <a:cxn ang="0">
                <a:pos x="13" y="8"/>
              </a:cxn>
              <a:cxn ang="0">
                <a:pos x="14" y="13"/>
              </a:cxn>
              <a:cxn ang="0">
                <a:pos x="9" y="14"/>
              </a:cxn>
              <a:cxn ang="0">
                <a:pos x="4" y="13"/>
              </a:cxn>
              <a:cxn ang="0">
                <a:pos x="0" y="7"/>
              </a:cxn>
              <a:cxn ang="0">
                <a:pos x="9" y="0"/>
              </a:cxn>
            </a:cxnLst>
            <a:rect l="0" t="0" r="r" b="b"/>
            <a:pathLst>
              <a:path w="15" h="15">
                <a:moveTo>
                  <a:pt x="9" y="0"/>
                </a:moveTo>
                <a:lnTo>
                  <a:pt x="14" y="3"/>
                </a:lnTo>
                <a:lnTo>
                  <a:pt x="13" y="8"/>
                </a:lnTo>
                <a:lnTo>
                  <a:pt x="14" y="13"/>
                </a:lnTo>
                <a:lnTo>
                  <a:pt x="9" y="14"/>
                </a:lnTo>
                <a:lnTo>
                  <a:pt x="4" y="13"/>
                </a:lnTo>
                <a:lnTo>
                  <a:pt x="0" y="7"/>
                </a:lnTo>
                <a:lnTo>
                  <a:pt x="9"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2" name="Freeform 947"/>
          <p:cNvSpPr>
            <a:spLocks noChangeAspect="1"/>
          </p:cNvSpPr>
          <p:nvPr/>
        </p:nvSpPr>
        <p:spPr bwMode="auto">
          <a:xfrm>
            <a:off x="8124918" y="4389672"/>
            <a:ext cx="34138" cy="21019"/>
          </a:xfrm>
          <a:custGeom>
            <a:avLst/>
            <a:gdLst/>
            <a:ahLst/>
            <a:cxnLst>
              <a:cxn ang="0">
                <a:pos x="20" y="2"/>
              </a:cxn>
              <a:cxn ang="0">
                <a:pos x="10" y="14"/>
              </a:cxn>
              <a:cxn ang="0">
                <a:pos x="4" y="14"/>
              </a:cxn>
              <a:cxn ang="0">
                <a:pos x="0" y="10"/>
              </a:cxn>
              <a:cxn ang="0">
                <a:pos x="3" y="0"/>
              </a:cxn>
              <a:cxn ang="0">
                <a:pos x="13" y="0"/>
              </a:cxn>
              <a:cxn ang="0">
                <a:pos x="20" y="2"/>
              </a:cxn>
            </a:cxnLst>
            <a:rect l="0" t="0" r="r" b="b"/>
            <a:pathLst>
              <a:path w="21" h="15">
                <a:moveTo>
                  <a:pt x="20" y="2"/>
                </a:moveTo>
                <a:lnTo>
                  <a:pt x="10" y="14"/>
                </a:lnTo>
                <a:lnTo>
                  <a:pt x="4" y="14"/>
                </a:lnTo>
                <a:lnTo>
                  <a:pt x="0" y="10"/>
                </a:lnTo>
                <a:lnTo>
                  <a:pt x="3" y="0"/>
                </a:lnTo>
                <a:lnTo>
                  <a:pt x="13" y="0"/>
                </a:lnTo>
                <a:lnTo>
                  <a:pt x="20" y="2"/>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3" name="Freeform 948"/>
          <p:cNvSpPr>
            <a:spLocks noChangeAspect="1"/>
          </p:cNvSpPr>
          <p:nvPr/>
        </p:nvSpPr>
        <p:spPr bwMode="auto">
          <a:xfrm>
            <a:off x="8109747" y="4428207"/>
            <a:ext cx="37931" cy="28025"/>
          </a:xfrm>
          <a:custGeom>
            <a:avLst/>
            <a:gdLst/>
            <a:ahLst/>
            <a:cxnLst>
              <a:cxn ang="0">
                <a:pos x="21" y="0"/>
              </a:cxn>
              <a:cxn ang="0">
                <a:pos x="21" y="6"/>
              </a:cxn>
              <a:cxn ang="0">
                <a:pos x="8" y="15"/>
              </a:cxn>
              <a:cxn ang="0">
                <a:pos x="2" y="17"/>
              </a:cxn>
              <a:cxn ang="0">
                <a:pos x="0" y="17"/>
              </a:cxn>
              <a:cxn ang="0">
                <a:pos x="1" y="10"/>
              </a:cxn>
              <a:cxn ang="0">
                <a:pos x="11" y="3"/>
              </a:cxn>
              <a:cxn ang="0">
                <a:pos x="21" y="0"/>
              </a:cxn>
            </a:cxnLst>
            <a:rect l="0" t="0" r="r" b="b"/>
            <a:pathLst>
              <a:path w="22" h="18">
                <a:moveTo>
                  <a:pt x="21" y="0"/>
                </a:moveTo>
                <a:lnTo>
                  <a:pt x="21" y="6"/>
                </a:lnTo>
                <a:lnTo>
                  <a:pt x="8" y="15"/>
                </a:lnTo>
                <a:lnTo>
                  <a:pt x="2" y="17"/>
                </a:lnTo>
                <a:lnTo>
                  <a:pt x="0" y="17"/>
                </a:lnTo>
                <a:lnTo>
                  <a:pt x="1" y="10"/>
                </a:lnTo>
                <a:lnTo>
                  <a:pt x="11" y="3"/>
                </a:lnTo>
                <a:lnTo>
                  <a:pt x="21"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4" name="Freeform 949"/>
          <p:cNvSpPr>
            <a:spLocks noChangeAspect="1"/>
          </p:cNvSpPr>
          <p:nvPr/>
        </p:nvSpPr>
        <p:spPr bwMode="auto">
          <a:xfrm>
            <a:off x="7866989" y="4060378"/>
            <a:ext cx="30345" cy="21019"/>
          </a:xfrm>
          <a:custGeom>
            <a:avLst/>
            <a:gdLst/>
            <a:ahLst/>
            <a:cxnLst>
              <a:cxn ang="0">
                <a:pos x="15" y="0"/>
              </a:cxn>
              <a:cxn ang="0">
                <a:pos x="5" y="0"/>
              </a:cxn>
              <a:cxn ang="0">
                <a:pos x="1" y="3"/>
              </a:cxn>
              <a:cxn ang="0">
                <a:pos x="0" y="7"/>
              </a:cxn>
              <a:cxn ang="0">
                <a:pos x="0" y="14"/>
              </a:cxn>
              <a:cxn ang="0">
                <a:pos x="4" y="15"/>
              </a:cxn>
              <a:cxn ang="0">
                <a:pos x="13" y="9"/>
              </a:cxn>
              <a:cxn ang="0">
                <a:pos x="15" y="0"/>
              </a:cxn>
            </a:cxnLst>
            <a:rect l="0" t="0" r="r" b="b"/>
            <a:pathLst>
              <a:path w="16" h="16">
                <a:moveTo>
                  <a:pt x="15" y="0"/>
                </a:moveTo>
                <a:lnTo>
                  <a:pt x="5" y="0"/>
                </a:lnTo>
                <a:lnTo>
                  <a:pt x="1" y="3"/>
                </a:lnTo>
                <a:lnTo>
                  <a:pt x="0" y="7"/>
                </a:lnTo>
                <a:lnTo>
                  <a:pt x="0" y="14"/>
                </a:lnTo>
                <a:lnTo>
                  <a:pt x="4" y="15"/>
                </a:lnTo>
                <a:lnTo>
                  <a:pt x="13" y="9"/>
                </a:lnTo>
                <a:lnTo>
                  <a:pt x="15"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5" name="Freeform 950"/>
          <p:cNvSpPr>
            <a:spLocks noChangeAspect="1"/>
          </p:cNvSpPr>
          <p:nvPr/>
        </p:nvSpPr>
        <p:spPr bwMode="auto">
          <a:xfrm>
            <a:off x="7916297" y="4091906"/>
            <a:ext cx="41724" cy="28025"/>
          </a:xfrm>
          <a:custGeom>
            <a:avLst/>
            <a:gdLst/>
            <a:ahLst/>
            <a:cxnLst>
              <a:cxn ang="0">
                <a:pos x="13" y="0"/>
              </a:cxn>
              <a:cxn ang="0">
                <a:pos x="25" y="12"/>
              </a:cxn>
              <a:cxn ang="0">
                <a:pos x="23" y="16"/>
              </a:cxn>
              <a:cxn ang="0">
                <a:pos x="17" y="18"/>
              </a:cxn>
              <a:cxn ang="0">
                <a:pos x="15" y="13"/>
              </a:cxn>
              <a:cxn ang="0">
                <a:pos x="13" y="12"/>
              </a:cxn>
              <a:cxn ang="0">
                <a:pos x="10" y="13"/>
              </a:cxn>
              <a:cxn ang="0">
                <a:pos x="5" y="11"/>
              </a:cxn>
              <a:cxn ang="0">
                <a:pos x="3" y="8"/>
              </a:cxn>
              <a:cxn ang="0">
                <a:pos x="6" y="6"/>
              </a:cxn>
              <a:cxn ang="0">
                <a:pos x="0" y="9"/>
              </a:cxn>
              <a:cxn ang="0">
                <a:pos x="0" y="6"/>
              </a:cxn>
              <a:cxn ang="0">
                <a:pos x="7" y="3"/>
              </a:cxn>
              <a:cxn ang="0">
                <a:pos x="13" y="0"/>
              </a:cxn>
            </a:cxnLst>
            <a:rect l="0" t="0" r="r" b="b"/>
            <a:pathLst>
              <a:path w="26" h="19">
                <a:moveTo>
                  <a:pt x="13" y="0"/>
                </a:moveTo>
                <a:lnTo>
                  <a:pt x="25" y="12"/>
                </a:lnTo>
                <a:lnTo>
                  <a:pt x="23" y="16"/>
                </a:lnTo>
                <a:lnTo>
                  <a:pt x="17" y="18"/>
                </a:lnTo>
                <a:lnTo>
                  <a:pt x="15" y="13"/>
                </a:lnTo>
                <a:lnTo>
                  <a:pt x="13" y="12"/>
                </a:lnTo>
                <a:lnTo>
                  <a:pt x="10" y="13"/>
                </a:lnTo>
                <a:lnTo>
                  <a:pt x="5" y="11"/>
                </a:lnTo>
                <a:lnTo>
                  <a:pt x="3" y="8"/>
                </a:lnTo>
                <a:lnTo>
                  <a:pt x="6" y="6"/>
                </a:lnTo>
                <a:lnTo>
                  <a:pt x="0" y="9"/>
                </a:lnTo>
                <a:lnTo>
                  <a:pt x="0" y="6"/>
                </a:lnTo>
                <a:lnTo>
                  <a:pt x="7" y="3"/>
                </a:lnTo>
                <a:lnTo>
                  <a:pt x="13"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6" name="Freeform 951"/>
          <p:cNvSpPr>
            <a:spLocks noChangeAspect="1"/>
          </p:cNvSpPr>
          <p:nvPr/>
        </p:nvSpPr>
        <p:spPr bwMode="auto">
          <a:xfrm>
            <a:off x="6986987" y="2568047"/>
            <a:ext cx="26552" cy="35031"/>
          </a:xfrm>
          <a:custGeom>
            <a:avLst/>
            <a:gdLst/>
            <a:ahLst/>
            <a:cxnLst>
              <a:cxn ang="0">
                <a:pos x="5" y="0"/>
              </a:cxn>
              <a:cxn ang="0">
                <a:pos x="0" y="3"/>
              </a:cxn>
              <a:cxn ang="0">
                <a:pos x="0" y="14"/>
              </a:cxn>
              <a:cxn ang="0">
                <a:pos x="9" y="21"/>
              </a:cxn>
              <a:cxn ang="0">
                <a:pos x="15" y="11"/>
              </a:cxn>
              <a:cxn ang="0">
                <a:pos x="5" y="0"/>
              </a:cxn>
            </a:cxnLst>
            <a:rect l="0" t="0" r="r" b="b"/>
            <a:pathLst>
              <a:path w="16" h="22">
                <a:moveTo>
                  <a:pt x="5" y="0"/>
                </a:moveTo>
                <a:lnTo>
                  <a:pt x="0" y="3"/>
                </a:lnTo>
                <a:lnTo>
                  <a:pt x="0" y="14"/>
                </a:lnTo>
                <a:lnTo>
                  <a:pt x="9" y="21"/>
                </a:lnTo>
                <a:lnTo>
                  <a:pt x="15" y="11"/>
                </a:lnTo>
                <a:lnTo>
                  <a:pt x="5"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7" name="Freeform 952"/>
          <p:cNvSpPr>
            <a:spLocks noChangeAspect="1"/>
          </p:cNvSpPr>
          <p:nvPr/>
        </p:nvSpPr>
        <p:spPr bwMode="auto">
          <a:xfrm>
            <a:off x="6922504" y="2638109"/>
            <a:ext cx="34138" cy="31528"/>
          </a:xfrm>
          <a:custGeom>
            <a:avLst/>
            <a:gdLst/>
            <a:ahLst/>
            <a:cxnLst>
              <a:cxn ang="0">
                <a:pos x="1" y="0"/>
              </a:cxn>
              <a:cxn ang="0">
                <a:pos x="0" y="2"/>
              </a:cxn>
              <a:cxn ang="0">
                <a:pos x="1" y="12"/>
              </a:cxn>
              <a:cxn ang="0">
                <a:pos x="12" y="19"/>
              </a:cxn>
              <a:cxn ang="0">
                <a:pos x="20" y="9"/>
              </a:cxn>
              <a:cxn ang="0">
                <a:pos x="1" y="0"/>
              </a:cxn>
            </a:cxnLst>
            <a:rect l="0" t="0" r="r" b="b"/>
            <a:pathLst>
              <a:path w="21" h="20">
                <a:moveTo>
                  <a:pt x="1" y="0"/>
                </a:moveTo>
                <a:lnTo>
                  <a:pt x="0" y="2"/>
                </a:lnTo>
                <a:lnTo>
                  <a:pt x="1" y="12"/>
                </a:lnTo>
                <a:lnTo>
                  <a:pt x="12" y="19"/>
                </a:lnTo>
                <a:lnTo>
                  <a:pt x="20" y="9"/>
                </a:lnTo>
                <a:lnTo>
                  <a:pt x="1"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8" name="Freeform 953"/>
          <p:cNvSpPr>
            <a:spLocks noChangeAspect="1"/>
          </p:cNvSpPr>
          <p:nvPr/>
        </p:nvSpPr>
        <p:spPr bwMode="auto">
          <a:xfrm>
            <a:off x="7267679" y="2088117"/>
            <a:ext cx="37931" cy="31528"/>
          </a:xfrm>
          <a:custGeom>
            <a:avLst/>
            <a:gdLst/>
            <a:ahLst/>
            <a:cxnLst>
              <a:cxn ang="0">
                <a:pos x="18" y="0"/>
              </a:cxn>
              <a:cxn ang="0">
                <a:pos x="11" y="4"/>
              </a:cxn>
              <a:cxn ang="0">
                <a:pos x="0" y="13"/>
              </a:cxn>
              <a:cxn ang="0">
                <a:pos x="1" y="20"/>
              </a:cxn>
              <a:cxn ang="0">
                <a:pos x="6" y="20"/>
              </a:cxn>
              <a:cxn ang="0">
                <a:pos x="23" y="10"/>
              </a:cxn>
              <a:cxn ang="0">
                <a:pos x="18" y="0"/>
              </a:cxn>
            </a:cxnLst>
            <a:rect l="0" t="0" r="r" b="b"/>
            <a:pathLst>
              <a:path w="24" h="21">
                <a:moveTo>
                  <a:pt x="18" y="0"/>
                </a:moveTo>
                <a:lnTo>
                  <a:pt x="11" y="4"/>
                </a:lnTo>
                <a:lnTo>
                  <a:pt x="0" y="13"/>
                </a:lnTo>
                <a:lnTo>
                  <a:pt x="1" y="20"/>
                </a:lnTo>
                <a:lnTo>
                  <a:pt x="6" y="20"/>
                </a:lnTo>
                <a:lnTo>
                  <a:pt x="23" y="10"/>
                </a:lnTo>
                <a:lnTo>
                  <a:pt x="18"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79" name="Freeform 954"/>
          <p:cNvSpPr>
            <a:spLocks noChangeAspect="1"/>
          </p:cNvSpPr>
          <p:nvPr/>
        </p:nvSpPr>
        <p:spPr bwMode="auto">
          <a:xfrm>
            <a:off x="7096989" y="2378878"/>
            <a:ext cx="53103" cy="101591"/>
          </a:xfrm>
          <a:custGeom>
            <a:avLst/>
            <a:gdLst/>
            <a:ahLst/>
            <a:cxnLst>
              <a:cxn ang="0">
                <a:pos x="30" y="0"/>
              </a:cxn>
              <a:cxn ang="0">
                <a:pos x="29" y="24"/>
              </a:cxn>
              <a:cxn ang="0">
                <a:pos x="20" y="42"/>
              </a:cxn>
              <a:cxn ang="0">
                <a:pos x="5" y="54"/>
              </a:cxn>
              <a:cxn ang="0">
                <a:pos x="8" y="67"/>
              </a:cxn>
              <a:cxn ang="0">
                <a:pos x="2" y="72"/>
              </a:cxn>
              <a:cxn ang="0">
                <a:pos x="0" y="56"/>
              </a:cxn>
              <a:cxn ang="0">
                <a:pos x="3" y="44"/>
              </a:cxn>
              <a:cxn ang="0">
                <a:pos x="8" y="30"/>
              </a:cxn>
              <a:cxn ang="0">
                <a:pos x="30" y="0"/>
              </a:cxn>
            </a:cxnLst>
            <a:rect l="0" t="0" r="r" b="b"/>
            <a:pathLst>
              <a:path w="31" h="73">
                <a:moveTo>
                  <a:pt x="30" y="0"/>
                </a:moveTo>
                <a:lnTo>
                  <a:pt x="29" y="24"/>
                </a:lnTo>
                <a:lnTo>
                  <a:pt x="20" y="42"/>
                </a:lnTo>
                <a:lnTo>
                  <a:pt x="5" y="54"/>
                </a:lnTo>
                <a:lnTo>
                  <a:pt x="8" y="67"/>
                </a:lnTo>
                <a:lnTo>
                  <a:pt x="2" y="72"/>
                </a:lnTo>
                <a:lnTo>
                  <a:pt x="0" y="56"/>
                </a:lnTo>
                <a:lnTo>
                  <a:pt x="3" y="44"/>
                </a:lnTo>
                <a:lnTo>
                  <a:pt x="8" y="30"/>
                </a:lnTo>
                <a:lnTo>
                  <a:pt x="30"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0" name="Freeform 955"/>
          <p:cNvSpPr>
            <a:spLocks noChangeAspect="1"/>
          </p:cNvSpPr>
          <p:nvPr/>
        </p:nvSpPr>
        <p:spPr bwMode="auto">
          <a:xfrm>
            <a:off x="7021127" y="1173802"/>
            <a:ext cx="45517" cy="42038"/>
          </a:xfrm>
          <a:custGeom>
            <a:avLst/>
            <a:gdLst/>
            <a:ahLst/>
            <a:cxnLst>
              <a:cxn ang="0">
                <a:pos x="24" y="4"/>
              </a:cxn>
              <a:cxn ang="0">
                <a:pos x="22" y="10"/>
              </a:cxn>
              <a:cxn ang="0">
                <a:pos x="24" y="24"/>
              </a:cxn>
              <a:cxn ang="0">
                <a:pos x="8" y="29"/>
              </a:cxn>
              <a:cxn ang="0">
                <a:pos x="0" y="22"/>
              </a:cxn>
              <a:cxn ang="0">
                <a:pos x="0" y="10"/>
              </a:cxn>
              <a:cxn ang="0">
                <a:pos x="4" y="0"/>
              </a:cxn>
              <a:cxn ang="0">
                <a:pos x="24" y="4"/>
              </a:cxn>
            </a:cxnLst>
            <a:rect l="0" t="0" r="r" b="b"/>
            <a:pathLst>
              <a:path w="25" h="30">
                <a:moveTo>
                  <a:pt x="24" y="4"/>
                </a:moveTo>
                <a:lnTo>
                  <a:pt x="22" y="10"/>
                </a:lnTo>
                <a:lnTo>
                  <a:pt x="24" y="24"/>
                </a:lnTo>
                <a:lnTo>
                  <a:pt x="8" y="29"/>
                </a:lnTo>
                <a:lnTo>
                  <a:pt x="0" y="22"/>
                </a:lnTo>
                <a:lnTo>
                  <a:pt x="0" y="10"/>
                </a:lnTo>
                <a:lnTo>
                  <a:pt x="4" y="0"/>
                </a:lnTo>
                <a:lnTo>
                  <a:pt x="24" y="4"/>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1" name="Freeform 956"/>
          <p:cNvSpPr>
            <a:spLocks noChangeAspect="1"/>
          </p:cNvSpPr>
          <p:nvPr/>
        </p:nvSpPr>
        <p:spPr bwMode="auto">
          <a:xfrm>
            <a:off x="6960435" y="1184311"/>
            <a:ext cx="41724" cy="24522"/>
          </a:xfrm>
          <a:custGeom>
            <a:avLst/>
            <a:gdLst/>
            <a:ahLst/>
            <a:cxnLst>
              <a:cxn ang="0">
                <a:pos x="19" y="0"/>
              </a:cxn>
              <a:cxn ang="0">
                <a:pos x="22" y="12"/>
              </a:cxn>
              <a:cxn ang="0">
                <a:pos x="4" y="17"/>
              </a:cxn>
              <a:cxn ang="0">
                <a:pos x="0" y="4"/>
              </a:cxn>
              <a:cxn ang="0">
                <a:pos x="19" y="0"/>
              </a:cxn>
            </a:cxnLst>
            <a:rect l="0" t="0" r="r" b="b"/>
            <a:pathLst>
              <a:path w="23" h="18">
                <a:moveTo>
                  <a:pt x="19" y="0"/>
                </a:moveTo>
                <a:lnTo>
                  <a:pt x="22" y="12"/>
                </a:lnTo>
                <a:lnTo>
                  <a:pt x="4" y="17"/>
                </a:lnTo>
                <a:lnTo>
                  <a:pt x="0" y="4"/>
                </a:lnTo>
                <a:lnTo>
                  <a:pt x="19"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2" name="Freeform 957"/>
          <p:cNvSpPr>
            <a:spLocks noChangeAspect="1"/>
          </p:cNvSpPr>
          <p:nvPr/>
        </p:nvSpPr>
        <p:spPr bwMode="auto">
          <a:xfrm>
            <a:off x="6986987" y="1152784"/>
            <a:ext cx="41724" cy="28025"/>
          </a:xfrm>
          <a:custGeom>
            <a:avLst/>
            <a:gdLst/>
            <a:ahLst/>
            <a:cxnLst>
              <a:cxn ang="0">
                <a:pos x="0" y="13"/>
              </a:cxn>
              <a:cxn ang="0">
                <a:pos x="17" y="20"/>
              </a:cxn>
              <a:cxn ang="0">
                <a:pos x="25" y="4"/>
              </a:cxn>
              <a:cxn ang="0">
                <a:pos x="14" y="0"/>
              </a:cxn>
              <a:cxn ang="0">
                <a:pos x="6" y="4"/>
              </a:cxn>
              <a:cxn ang="0">
                <a:pos x="0" y="8"/>
              </a:cxn>
              <a:cxn ang="0">
                <a:pos x="0" y="13"/>
              </a:cxn>
            </a:cxnLst>
            <a:rect l="0" t="0" r="r" b="b"/>
            <a:pathLst>
              <a:path w="26" h="21">
                <a:moveTo>
                  <a:pt x="0" y="13"/>
                </a:moveTo>
                <a:lnTo>
                  <a:pt x="17" y="20"/>
                </a:lnTo>
                <a:lnTo>
                  <a:pt x="25" y="4"/>
                </a:lnTo>
                <a:lnTo>
                  <a:pt x="14" y="0"/>
                </a:lnTo>
                <a:lnTo>
                  <a:pt x="6" y="4"/>
                </a:lnTo>
                <a:lnTo>
                  <a:pt x="0" y="8"/>
                </a:lnTo>
                <a:lnTo>
                  <a:pt x="0" y="13"/>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3" name="Freeform 958"/>
          <p:cNvSpPr>
            <a:spLocks noChangeAspect="1"/>
          </p:cNvSpPr>
          <p:nvPr/>
        </p:nvSpPr>
        <p:spPr bwMode="auto">
          <a:xfrm>
            <a:off x="7017332" y="1135268"/>
            <a:ext cx="34138" cy="28025"/>
          </a:xfrm>
          <a:custGeom>
            <a:avLst/>
            <a:gdLst/>
            <a:ahLst/>
            <a:cxnLst>
              <a:cxn ang="0">
                <a:pos x="0" y="16"/>
              </a:cxn>
              <a:cxn ang="0">
                <a:pos x="14" y="0"/>
              </a:cxn>
              <a:cxn ang="0">
                <a:pos x="20" y="6"/>
              </a:cxn>
              <a:cxn ang="0">
                <a:pos x="0" y="16"/>
              </a:cxn>
            </a:cxnLst>
            <a:rect l="0" t="0" r="r" b="b"/>
            <a:pathLst>
              <a:path w="21" h="17">
                <a:moveTo>
                  <a:pt x="0" y="16"/>
                </a:moveTo>
                <a:lnTo>
                  <a:pt x="14" y="0"/>
                </a:lnTo>
                <a:lnTo>
                  <a:pt x="20" y="6"/>
                </a:lnTo>
                <a:lnTo>
                  <a:pt x="0" y="16"/>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4" name="Freeform 959"/>
          <p:cNvSpPr>
            <a:spLocks noChangeAspect="1"/>
          </p:cNvSpPr>
          <p:nvPr/>
        </p:nvSpPr>
        <p:spPr bwMode="auto">
          <a:xfrm>
            <a:off x="6914920" y="1191317"/>
            <a:ext cx="30345" cy="24522"/>
          </a:xfrm>
          <a:custGeom>
            <a:avLst/>
            <a:gdLst/>
            <a:ahLst/>
            <a:cxnLst>
              <a:cxn ang="0">
                <a:pos x="15" y="0"/>
              </a:cxn>
              <a:cxn ang="0">
                <a:pos x="18" y="12"/>
              </a:cxn>
              <a:cxn ang="0">
                <a:pos x="0" y="16"/>
              </a:cxn>
              <a:cxn ang="0">
                <a:pos x="15" y="0"/>
              </a:cxn>
            </a:cxnLst>
            <a:rect l="0" t="0" r="r" b="b"/>
            <a:pathLst>
              <a:path w="19" h="17">
                <a:moveTo>
                  <a:pt x="15" y="0"/>
                </a:moveTo>
                <a:lnTo>
                  <a:pt x="18" y="12"/>
                </a:lnTo>
                <a:lnTo>
                  <a:pt x="0" y="16"/>
                </a:lnTo>
                <a:lnTo>
                  <a:pt x="15"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5" name="Freeform 960"/>
          <p:cNvSpPr>
            <a:spLocks noChangeAspect="1"/>
          </p:cNvSpPr>
          <p:nvPr/>
        </p:nvSpPr>
        <p:spPr bwMode="auto">
          <a:xfrm>
            <a:off x="7169058" y="1096734"/>
            <a:ext cx="45517" cy="28025"/>
          </a:xfrm>
          <a:custGeom>
            <a:avLst/>
            <a:gdLst/>
            <a:ahLst/>
            <a:cxnLst>
              <a:cxn ang="0">
                <a:pos x="11" y="0"/>
              </a:cxn>
              <a:cxn ang="0">
                <a:pos x="0" y="8"/>
              </a:cxn>
              <a:cxn ang="0">
                <a:pos x="16" y="20"/>
              </a:cxn>
              <a:cxn ang="0">
                <a:pos x="26" y="8"/>
              </a:cxn>
              <a:cxn ang="0">
                <a:pos x="11" y="0"/>
              </a:cxn>
            </a:cxnLst>
            <a:rect l="0" t="0" r="r" b="b"/>
            <a:pathLst>
              <a:path w="27" h="21">
                <a:moveTo>
                  <a:pt x="11" y="0"/>
                </a:moveTo>
                <a:lnTo>
                  <a:pt x="0" y="8"/>
                </a:lnTo>
                <a:lnTo>
                  <a:pt x="16" y="20"/>
                </a:lnTo>
                <a:lnTo>
                  <a:pt x="26" y="8"/>
                </a:lnTo>
                <a:lnTo>
                  <a:pt x="11" y="0"/>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6" name="Freeform 961"/>
          <p:cNvSpPr>
            <a:spLocks noChangeAspect="1"/>
          </p:cNvSpPr>
          <p:nvPr/>
        </p:nvSpPr>
        <p:spPr bwMode="auto">
          <a:xfrm>
            <a:off x="7195608" y="1072212"/>
            <a:ext cx="41724" cy="31528"/>
          </a:xfrm>
          <a:custGeom>
            <a:avLst/>
            <a:gdLst/>
            <a:ahLst/>
            <a:cxnLst>
              <a:cxn ang="0">
                <a:pos x="0" y="6"/>
              </a:cxn>
              <a:cxn ang="0">
                <a:pos x="11" y="20"/>
              </a:cxn>
              <a:cxn ang="0">
                <a:pos x="26" y="10"/>
              </a:cxn>
              <a:cxn ang="0">
                <a:pos x="14" y="0"/>
              </a:cxn>
              <a:cxn ang="0">
                <a:pos x="0" y="6"/>
              </a:cxn>
            </a:cxnLst>
            <a:rect l="0" t="0" r="r" b="b"/>
            <a:pathLst>
              <a:path w="27" h="21">
                <a:moveTo>
                  <a:pt x="0" y="6"/>
                </a:moveTo>
                <a:lnTo>
                  <a:pt x="11" y="20"/>
                </a:lnTo>
                <a:lnTo>
                  <a:pt x="26" y="10"/>
                </a:lnTo>
                <a:lnTo>
                  <a:pt x="14" y="0"/>
                </a:lnTo>
                <a:lnTo>
                  <a:pt x="0" y="6"/>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7" name="Freeform 962"/>
          <p:cNvSpPr>
            <a:spLocks noChangeAspect="1"/>
          </p:cNvSpPr>
          <p:nvPr/>
        </p:nvSpPr>
        <p:spPr bwMode="auto">
          <a:xfrm>
            <a:off x="7309401" y="1009154"/>
            <a:ext cx="60690" cy="35031"/>
          </a:xfrm>
          <a:custGeom>
            <a:avLst/>
            <a:gdLst/>
            <a:ahLst/>
            <a:cxnLst>
              <a:cxn ang="0">
                <a:pos x="16" y="6"/>
              </a:cxn>
              <a:cxn ang="0">
                <a:pos x="22" y="10"/>
              </a:cxn>
              <a:cxn ang="0">
                <a:pos x="36" y="0"/>
              </a:cxn>
              <a:cxn ang="0">
                <a:pos x="29" y="22"/>
              </a:cxn>
              <a:cxn ang="0">
                <a:pos x="16" y="24"/>
              </a:cxn>
              <a:cxn ang="0">
                <a:pos x="0" y="7"/>
              </a:cxn>
              <a:cxn ang="0">
                <a:pos x="16" y="6"/>
              </a:cxn>
            </a:cxnLst>
            <a:rect l="0" t="0" r="r" b="b"/>
            <a:pathLst>
              <a:path w="37" h="25">
                <a:moveTo>
                  <a:pt x="16" y="6"/>
                </a:moveTo>
                <a:lnTo>
                  <a:pt x="22" y="10"/>
                </a:lnTo>
                <a:lnTo>
                  <a:pt x="36" y="0"/>
                </a:lnTo>
                <a:lnTo>
                  <a:pt x="29" y="22"/>
                </a:lnTo>
                <a:lnTo>
                  <a:pt x="16" y="24"/>
                </a:lnTo>
                <a:lnTo>
                  <a:pt x="0" y="7"/>
                </a:lnTo>
                <a:lnTo>
                  <a:pt x="16" y="6"/>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8" name="Freeform 963"/>
          <p:cNvSpPr>
            <a:spLocks noChangeAspect="1"/>
          </p:cNvSpPr>
          <p:nvPr/>
        </p:nvSpPr>
        <p:spPr bwMode="auto">
          <a:xfrm>
            <a:off x="7119746" y="3121541"/>
            <a:ext cx="421034" cy="196175"/>
          </a:xfrm>
          <a:custGeom>
            <a:avLst/>
            <a:gdLst/>
            <a:ahLst/>
            <a:cxnLst>
              <a:cxn ang="0">
                <a:pos x="0" y="68"/>
              </a:cxn>
              <a:cxn ang="0">
                <a:pos x="19" y="116"/>
              </a:cxn>
              <a:cxn ang="0">
                <a:pos x="48" y="136"/>
              </a:cxn>
              <a:cxn ang="0">
                <a:pos x="62" y="136"/>
              </a:cxn>
              <a:cxn ang="0">
                <a:pos x="76" y="136"/>
              </a:cxn>
              <a:cxn ang="0">
                <a:pos x="134" y="101"/>
              </a:cxn>
              <a:cxn ang="0">
                <a:pos x="158" y="97"/>
              </a:cxn>
              <a:cxn ang="0">
                <a:pos x="167" y="87"/>
              </a:cxn>
              <a:cxn ang="0">
                <a:pos x="182" y="78"/>
              </a:cxn>
              <a:cxn ang="0">
                <a:pos x="206" y="73"/>
              </a:cxn>
              <a:cxn ang="0">
                <a:pos x="244" y="81"/>
              </a:cxn>
              <a:cxn ang="0">
                <a:pos x="253" y="29"/>
              </a:cxn>
              <a:cxn ang="0">
                <a:pos x="244" y="29"/>
              </a:cxn>
              <a:cxn ang="0">
                <a:pos x="229" y="13"/>
              </a:cxn>
              <a:cxn ang="0">
                <a:pos x="206" y="10"/>
              </a:cxn>
              <a:cxn ang="0">
                <a:pos x="191" y="18"/>
              </a:cxn>
              <a:cxn ang="0">
                <a:pos x="162" y="18"/>
              </a:cxn>
              <a:cxn ang="0">
                <a:pos x="148" y="32"/>
              </a:cxn>
              <a:cxn ang="0">
                <a:pos x="119" y="10"/>
              </a:cxn>
              <a:cxn ang="0">
                <a:pos x="100" y="18"/>
              </a:cxn>
              <a:cxn ang="0">
                <a:pos x="70" y="0"/>
              </a:cxn>
              <a:cxn ang="0">
                <a:pos x="0" y="68"/>
              </a:cxn>
            </a:cxnLst>
            <a:rect l="0" t="0" r="r" b="b"/>
            <a:pathLst>
              <a:path w="254" h="137">
                <a:moveTo>
                  <a:pt x="0" y="68"/>
                </a:moveTo>
                <a:lnTo>
                  <a:pt x="19" y="116"/>
                </a:lnTo>
                <a:lnTo>
                  <a:pt x="48" y="136"/>
                </a:lnTo>
                <a:lnTo>
                  <a:pt x="62" y="136"/>
                </a:lnTo>
                <a:lnTo>
                  <a:pt x="76" y="136"/>
                </a:lnTo>
                <a:lnTo>
                  <a:pt x="134" y="101"/>
                </a:lnTo>
                <a:lnTo>
                  <a:pt x="158" y="97"/>
                </a:lnTo>
                <a:lnTo>
                  <a:pt x="167" y="87"/>
                </a:lnTo>
                <a:lnTo>
                  <a:pt x="182" y="78"/>
                </a:lnTo>
                <a:lnTo>
                  <a:pt x="206" y="73"/>
                </a:lnTo>
                <a:lnTo>
                  <a:pt x="244" y="81"/>
                </a:lnTo>
                <a:lnTo>
                  <a:pt x="253" y="29"/>
                </a:lnTo>
                <a:lnTo>
                  <a:pt x="244" y="29"/>
                </a:lnTo>
                <a:lnTo>
                  <a:pt x="229" y="13"/>
                </a:lnTo>
                <a:lnTo>
                  <a:pt x="206" y="10"/>
                </a:lnTo>
                <a:lnTo>
                  <a:pt x="191" y="18"/>
                </a:lnTo>
                <a:lnTo>
                  <a:pt x="162" y="18"/>
                </a:lnTo>
                <a:lnTo>
                  <a:pt x="148" y="32"/>
                </a:lnTo>
                <a:lnTo>
                  <a:pt x="119" y="10"/>
                </a:lnTo>
                <a:lnTo>
                  <a:pt x="100" y="18"/>
                </a:lnTo>
                <a:lnTo>
                  <a:pt x="70" y="0"/>
                </a:lnTo>
                <a:lnTo>
                  <a:pt x="0" y="68"/>
                </a:lnTo>
              </a:path>
            </a:pathLst>
          </a:custGeom>
          <a:solidFill>
            <a:srgbClr val="DEEDBF"/>
          </a:solidFill>
          <a:ln w="6350" cap="rnd" cmpd="sng">
            <a:solidFill>
              <a:schemeClr val="bg1"/>
            </a:solidFill>
            <a:prstDash val="solid"/>
            <a:round/>
            <a:headEnd type="none" w="sm" len="sm"/>
            <a:tailEnd type="none" w="sm" len="sm"/>
          </a:ln>
          <a:effectLst/>
        </p:spPr>
        <p:txBody>
          <a:bodyPr/>
          <a:lstStyle/>
          <a:p>
            <a:pPr>
              <a:defRPr/>
            </a:pPr>
            <a:endParaRPr lang="en-GB" sz="3599" dirty="0"/>
          </a:p>
        </p:txBody>
      </p:sp>
      <p:sp>
        <p:nvSpPr>
          <p:cNvPr id="389" name="Freeform 964"/>
          <p:cNvSpPr>
            <a:spLocks noChangeAspect="1"/>
          </p:cNvSpPr>
          <p:nvPr/>
        </p:nvSpPr>
        <p:spPr bwMode="auto">
          <a:xfrm>
            <a:off x="6782162" y="2998931"/>
            <a:ext cx="458965" cy="238213"/>
          </a:xfrm>
          <a:custGeom>
            <a:avLst/>
            <a:gdLst/>
            <a:ahLst/>
            <a:cxnLst>
              <a:cxn ang="0">
                <a:pos x="0" y="47"/>
              </a:cxn>
              <a:cxn ang="0">
                <a:pos x="9" y="47"/>
              </a:cxn>
              <a:cxn ang="0">
                <a:pos x="18" y="47"/>
              </a:cxn>
              <a:cxn ang="0">
                <a:pos x="63" y="29"/>
              </a:cxn>
              <a:cxn ang="0">
                <a:pos x="90" y="12"/>
              </a:cxn>
              <a:cxn ang="0">
                <a:pos x="96" y="0"/>
              </a:cxn>
              <a:cxn ang="0">
                <a:pos x="120" y="14"/>
              </a:cxn>
              <a:cxn ang="0">
                <a:pos x="135" y="3"/>
              </a:cxn>
              <a:cxn ang="0">
                <a:pos x="147" y="20"/>
              </a:cxn>
              <a:cxn ang="0">
                <a:pos x="163" y="20"/>
              </a:cxn>
              <a:cxn ang="0">
                <a:pos x="181" y="38"/>
              </a:cxn>
              <a:cxn ang="0">
                <a:pos x="201" y="62"/>
              </a:cxn>
              <a:cxn ang="0">
                <a:pos x="210" y="45"/>
              </a:cxn>
              <a:cxn ang="0">
                <a:pos x="238" y="53"/>
              </a:cxn>
              <a:cxn ang="0">
                <a:pos x="253" y="74"/>
              </a:cxn>
              <a:cxn ang="0">
                <a:pos x="276" y="87"/>
              </a:cxn>
              <a:cxn ang="0">
                <a:pos x="199" y="158"/>
              </a:cxn>
              <a:cxn ang="0">
                <a:pos x="178" y="161"/>
              </a:cxn>
              <a:cxn ang="0">
                <a:pos x="162" y="152"/>
              </a:cxn>
              <a:cxn ang="0">
                <a:pos x="132" y="147"/>
              </a:cxn>
              <a:cxn ang="0">
                <a:pos x="111" y="168"/>
              </a:cxn>
              <a:cxn ang="0">
                <a:pos x="88" y="167"/>
              </a:cxn>
              <a:cxn ang="0">
                <a:pos x="66" y="152"/>
              </a:cxn>
              <a:cxn ang="0">
                <a:pos x="16" y="105"/>
              </a:cxn>
              <a:cxn ang="0">
                <a:pos x="15" y="89"/>
              </a:cxn>
              <a:cxn ang="0">
                <a:pos x="0" y="47"/>
              </a:cxn>
            </a:cxnLst>
            <a:rect l="0" t="0" r="r" b="b"/>
            <a:pathLst>
              <a:path w="277" h="169">
                <a:moveTo>
                  <a:pt x="0" y="47"/>
                </a:moveTo>
                <a:lnTo>
                  <a:pt x="9" y="47"/>
                </a:lnTo>
                <a:lnTo>
                  <a:pt x="18" y="47"/>
                </a:lnTo>
                <a:lnTo>
                  <a:pt x="63" y="29"/>
                </a:lnTo>
                <a:lnTo>
                  <a:pt x="90" y="12"/>
                </a:lnTo>
                <a:lnTo>
                  <a:pt x="96" y="0"/>
                </a:lnTo>
                <a:lnTo>
                  <a:pt x="120" y="14"/>
                </a:lnTo>
                <a:lnTo>
                  <a:pt x="135" y="3"/>
                </a:lnTo>
                <a:lnTo>
                  <a:pt x="147" y="20"/>
                </a:lnTo>
                <a:lnTo>
                  <a:pt x="163" y="20"/>
                </a:lnTo>
                <a:lnTo>
                  <a:pt x="181" y="38"/>
                </a:lnTo>
                <a:lnTo>
                  <a:pt x="201" y="62"/>
                </a:lnTo>
                <a:lnTo>
                  <a:pt x="210" y="45"/>
                </a:lnTo>
                <a:lnTo>
                  <a:pt x="238" y="53"/>
                </a:lnTo>
                <a:lnTo>
                  <a:pt x="253" y="74"/>
                </a:lnTo>
                <a:lnTo>
                  <a:pt x="276" y="87"/>
                </a:lnTo>
                <a:lnTo>
                  <a:pt x="199" y="158"/>
                </a:lnTo>
                <a:lnTo>
                  <a:pt x="178" y="161"/>
                </a:lnTo>
                <a:lnTo>
                  <a:pt x="162" y="152"/>
                </a:lnTo>
                <a:lnTo>
                  <a:pt x="132" y="147"/>
                </a:lnTo>
                <a:lnTo>
                  <a:pt x="111" y="168"/>
                </a:lnTo>
                <a:lnTo>
                  <a:pt x="88" y="167"/>
                </a:lnTo>
                <a:lnTo>
                  <a:pt x="66" y="152"/>
                </a:lnTo>
                <a:lnTo>
                  <a:pt x="16" y="105"/>
                </a:lnTo>
                <a:lnTo>
                  <a:pt x="15" y="89"/>
                </a:lnTo>
                <a:lnTo>
                  <a:pt x="0" y="47"/>
                </a:lnTo>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
        <p:nvSpPr>
          <p:cNvPr id="390" name="Freeform 965"/>
          <p:cNvSpPr>
            <a:spLocks noChangeAspect="1"/>
          </p:cNvSpPr>
          <p:nvPr/>
        </p:nvSpPr>
        <p:spPr bwMode="auto">
          <a:xfrm>
            <a:off x="8079401" y="3731084"/>
            <a:ext cx="751034" cy="637569"/>
          </a:xfrm>
          <a:custGeom>
            <a:avLst/>
            <a:gdLst/>
            <a:ahLst/>
            <a:cxnLst>
              <a:cxn ang="0">
                <a:pos x="398" y="12"/>
              </a:cxn>
              <a:cxn ang="0">
                <a:pos x="391" y="0"/>
              </a:cxn>
              <a:cxn ang="0">
                <a:pos x="380" y="11"/>
              </a:cxn>
              <a:cxn ang="0">
                <a:pos x="338" y="17"/>
              </a:cxn>
              <a:cxn ang="0">
                <a:pos x="311" y="23"/>
              </a:cxn>
              <a:cxn ang="0">
                <a:pos x="263" y="52"/>
              </a:cxn>
              <a:cxn ang="0">
                <a:pos x="232" y="70"/>
              </a:cxn>
              <a:cxn ang="0">
                <a:pos x="206" y="83"/>
              </a:cxn>
              <a:cxn ang="0">
                <a:pos x="193" y="81"/>
              </a:cxn>
              <a:cxn ang="0">
                <a:pos x="170" y="83"/>
              </a:cxn>
              <a:cxn ang="0">
                <a:pos x="144" y="86"/>
              </a:cxn>
              <a:cxn ang="0">
                <a:pos x="127" y="99"/>
              </a:cxn>
              <a:cxn ang="0">
                <a:pos x="166" y="105"/>
              </a:cxn>
              <a:cxn ang="0">
                <a:pos x="139" y="111"/>
              </a:cxn>
              <a:cxn ang="0">
                <a:pos x="124" y="117"/>
              </a:cxn>
              <a:cxn ang="0">
                <a:pos x="117" y="131"/>
              </a:cxn>
              <a:cxn ang="0">
                <a:pos x="102" y="134"/>
              </a:cxn>
              <a:cxn ang="0">
                <a:pos x="87" y="133"/>
              </a:cxn>
              <a:cxn ang="0">
                <a:pos x="72" y="133"/>
              </a:cxn>
              <a:cxn ang="0">
                <a:pos x="56" y="136"/>
              </a:cxn>
              <a:cxn ang="0">
                <a:pos x="34" y="138"/>
              </a:cxn>
              <a:cxn ang="0">
                <a:pos x="14" y="156"/>
              </a:cxn>
              <a:cxn ang="0">
                <a:pos x="6" y="171"/>
              </a:cxn>
              <a:cxn ang="0">
                <a:pos x="24" y="180"/>
              </a:cxn>
              <a:cxn ang="0">
                <a:pos x="34" y="193"/>
              </a:cxn>
              <a:cxn ang="0">
                <a:pos x="21" y="201"/>
              </a:cxn>
              <a:cxn ang="0">
                <a:pos x="28" y="218"/>
              </a:cxn>
              <a:cxn ang="0">
                <a:pos x="31" y="235"/>
              </a:cxn>
              <a:cxn ang="0">
                <a:pos x="44" y="250"/>
              </a:cxn>
              <a:cxn ang="0">
                <a:pos x="24" y="254"/>
              </a:cxn>
              <a:cxn ang="0">
                <a:pos x="17" y="242"/>
              </a:cxn>
              <a:cxn ang="0">
                <a:pos x="10" y="262"/>
              </a:cxn>
              <a:cxn ang="0">
                <a:pos x="23" y="272"/>
              </a:cxn>
              <a:cxn ang="0">
                <a:pos x="34" y="268"/>
              </a:cxn>
              <a:cxn ang="0">
                <a:pos x="53" y="280"/>
              </a:cxn>
              <a:cxn ang="0">
                <a:pos x="42" y="298"/>
              </a:cxn>
              <a:cxn ang="0">
                <a:pos x="54" y="321"/>
              </a:cxn>
              <a:cxn ang="0">
                <a:pos x="75" y="320"/>
              </a:cxn>
              <a:cxn ang="0">
                <a:pos x="59" y="329"/>
              </a:cxn>
              <a:cxn ang="0">
                <a:pos x="77" y="342"/>
              </a:cxn>
              <a:cxn ang="0">
                <a:pos x="104" y="336"/>
              </a:cxn>
              <a:cxn ang="0">
                <a:pos x="79" y="345"/>
              </a:cxn>
              <a:cxn ang="0">
                <a:pos x="74" y="360"/>
              </a:cxn>
              <a:cxn ang="0">
                <a:pos x="97" y="362"/>
              </a:cxn>
              <a:cxn ang="0">
                <a:pos x="146" y="353"/>
              </a:cxn>
              <a:cxn ang="0">
                <a:pos x="149" y="364"/>
              </a:cxn>
              <a:cxn ang="0">
                <a:pos x="192" y="376"/>
              </a:cxn>
              <a:cxn ang="0">
                <a:pos x="229" y="348"/>
              </a:cxn>
              <a:cxn ang="0">
                <a:pos x="239" y="329"/>
              </a:cxn>
              <a:cxn ang="0">
                <a:pos x="277" y="335"/>
              </a:cxn>
              <a:cxn ang="0">
                <a:pos x="301" y="345"/>
              </a:cxn>
              <a:cxn ang="0">
                <a:pos x="330" y="357"/>
              </a:cxn>
              <a:cxn ang="0">
                <a:pos x="361" y="350"/>
              </a:cxn>
              <a:cxn ang="0">
                <a:pos x="390" y="344"/>
              </a:cxn>
              <a:cxn ang="0">
                <a:pos x="394" y="338"/>
              </a:cxn>
              <a:cxn ang="0">
                <a:pos x="404" y="325"/>
              </a:cxn>
              <a:cxn ang="0">
                <a:pos x="413" y="14"/>
              </a:cxn>
            </a:cxnLst>
            <a:rect l="0" t="0" r="r" b="b"/>
            <a:pathLst>
              <a:path w="413" h="379">
                <a:moveTo>
                  <a:pt x="413" y="14"/>
                </a:moveTo>
                <a:lnTo>
                  <a:pt x="398" y="12"/>
                </a:lnTo>
                <a:lnTo>
                  <a:pt x="398" y="0"/>
                </a:lnTo>
                <a:lnTo>
                  <a:pt x="391" y="0"/>
                </a:lnTo>
                <a:lnTo>
                  <a:pt x="391" y="0"/>
                </a:lnTo>
                <a:lnTo>
                  <a:pt x="380" y="11"/>
                </a:lnTo>
                <a:lnTo>
                  <a:pt x="348" y="13"/>
                </a:lnTo>
                <a:lnTo>
                  <a:pt x="338" y="17"/>
                </a:lnTo>
                <a:lnTo>
                  <a:pt x="314" y="16"/>
                </a:lnTo>
                <a:lnTo>
                  <a:pt x="311" y="23"/>
                </a:lnTo>
                <a:lnTo>
                  <a:pt x="290" y="32"/>
                </a:lnTo>
                <a:lnTo>
                  <a:pt x="263" y="52"/>
                </a:lnTo>
                <a:lnTo>
                  <a:pt x="232" y="63"/>
                </a:lnTo>
                <a:lnTo>
                  <a:pt x="232" y="70"/>
                </a:lnTo>
                <a:lnTo>
                  <a:pt x="220" y="82"/>
                </a:lnTo>
                <a:lnTo>
                  <a:pt x="206" y="83"/>
                </a:lnTo>
                <a:lnTo>
                  <a:pt x="204" y="80"/>
                </a:lnTo>
                <a:lnTo>
                  <a:pt x="193" y="81"/>
                </a:lnTo>
                <a:lnTo>
                  <a:pt x="179" y="85"/>
                </a:lnTo>
                <a:lnTo>
                  <a:pt x="170" y="83"/>
                </a:lnTo>
                <a:lnTo>
                  <a:pt x="155" y="83"/>
                </a:lnTo>
                <a:lnTo>
                  <a:pt x="144" y="86"/>
                </a:lnTo>
                <a:lnTo>
                  <a:pt x="137" y="84"/>
                </a:lnTo>
                <a:lnTo>
                  <a:pt x="127" y="99"/>
                </a:lnTo>
                <a:lnTo>
                  <a:pt x="136" y="105"/>
                </a:lnTo>
                <a:lnTo>
                  <a:pt x="166" y="105"/>
                </a:lnTo>
                <a:lnTo>
                  <a:pt x="168" y="111"/>
                </a:lnTo>
                <a:lnTo>
                  <a:pt x="139" y="111"/>
                </a:lnTo>
                <a:lnTo>
                  <a:pt x="132" y="118"/>
                </a:lnTo>
                <a:lnTo>
                  <a:pt x="124" y="117"/>
                </a:lnTo>
                <a:lnTo>
                  <a:pt x="116" y="121"/>
                </a:lnTo>
                <a:lnTo>
                  <a:pt x="117" y="131"/>
                </a:lnTo>
                <a:lnTo>
                  <a:pt x="109" y="136"/>
                </a:lnTo>
                <a:lnTo>
                  <a:pt x="102" y="134"/>
                </a:lnTo>
                <a:lnTo>
                  <a:pt x="90" y="139"/>
                </a:lnTo>
                <a:lnTo>
                  <a:pt x="87" y="133"/>
                </a:lnTo>
                <a:lnTo>
                  <a:pt x="81" y="131"/>
                </a:lnTo>
                <a:lnTo>
                  <a:pt x="72" y="133"/>
                </a:lnTo>
                <a:lnTo>
                  <a:pt x="73" y="140"/>
                </a:lnTo>
                <a:lnTo>
                  <a:pt x="56" y="136"/>
                </a:lnTo>
                <a:lnTo>
                  <a:pt x="51" y="133"/>
                </a:lnTo>
                <a:lnTo>
                  <a:pt x="34" y="138"/>
                </a:lnTo>
                <a:lnTo>
                  <a:pt x="17" y="149"/>
                </a:lnTo>
                <a:lnTo>
                  <a:pt x="14" y="156"/>
                </a:lnTo>
                <a:lnTo>
                  <a:pt x="4" y="164"/>
                </a:lnTo>
                <a:lnTo>
                  <a:pt x="6" y="171"/>
                </a:lnTo>
                <a:lnTo>
                  <a:pt x="0" y="186"/>
                </a:lnTo>
                <a:lnTo>
                  <a:pt x="24" y="180"/>
                </a:lnTo>
                <a:lnTo>
                  <a:pt x="30" y="184"/>
                </a:lnTo>
                <a:lnTo>
                  <a:pt x="34" y="193"/>
                </a:lnTo>
                <a:lnTo>
                  <a:pt x="25" y="191"/>
                </a:lnTo>
                <a:lnTo>
                  <a:pt x="21" y="201"/>
                </a:lnTo>
                <a:lnTo>
                  <a:pt x="27" y="206"/>
                </a:lnTo>
                <a:lnTo>
                  <a:pt x="28" y="218"/>
                </a:lnTo>
                <a:lnTo>
                  <a:pt x="41" y="226"/>
                </a:lnTo>
                <a:lnTo>
                  <a:pt x="31" y="235"/>
                </a:lnTo>
                <a:lnTo>
                  <a:pt x="36" y="247"/>
                </a:lnTo>
                <a:lnTo>
                  <a:pt x="44" y="250"/>
                </a:lnTo>
                <a:lnTo>
                  <a:pt x="34" y="256"/>
                </a:lnTo>
                <a:lnTo>
                  <a:pt x="24" y="254"/>
                </a:lnTo>
                <a:lnTo>
                  <a:pt x="21" y="242"/>
                </a:lnTo>
                <a:lnTo>
                  <a:pt x="17" y="242"/>
                </a:lnTo>
                <a:lnTo>
                  <a:pt x="17" y="255"/>
                </a:lnTo>
                <a:lnTo>
                  <a:pt x="10" y="262"/>
                </a:lnTo>
                <a:lnTo>
                  <a:pt x="18" y="267"/>
                </a:lnTo>
                <a:lnTo>
                  <a:pt x="23" y="272"/>
                </a:lnTo>
                <a:lnTo>
                  <a:pt x="31" y="263"/>
                </a:lnTo>
                <a:lnTo>
                  <a:pt x="34" y="268"/>
                </a:lnTo>
                <a:lnTo>
                  <a:pt x="34" y="272"/>
                </a:lnTo>
                <a:lnTo>
                  <a:pt x="53" y="280"/>
                </a:lnTo>
                <a:lnTo>
                  <a:pt x="51" y="288"/>
                </a:lnTo>
                <a:lnTo>
                  <a:pt x="42" y="298"/>
                </a:lnTo>
                <a:lnTo>
                  <a:pt x="48" y="297"/>
                </a:lnTo>
                <a:lnTo>
                  <a:pt x="54" y="321"/>
                </a:lnTo>
                <a:lnTo>
                  <a:pt x="65" y="312"/>
                </a:lnTo>
                <a:lnTo>
                  <a:pt x="75" y="320"/>
                </a:lnTo>
                <a:lnTo>
                  <a:pt x="70" y="326"/>
                </a:lnTo>
                <a:lnTo>
                  <a:pt x="59" y="329"/>
                </a:lnTo>
                <a:lnTo>
                  <a:pt x="58" y="337"/>
                </a:lnTo>
                <a:lnTo>
                  <a:pt x="77" y="342"/>
                </a:lnTo>
                <a:lnTo>
                  <a:pt x="99" y="331"/>
                </a:lnTo>
                <a:lnTo>
                  <a:pt x="104" y="336"/>
                </a:lnTo>
                <a:lnTo>
                  <a:pt x="91" y="345"/>
                </a:lnTo>
                <a:lnTo>
                  <a:pt x="79" y="345"/>
                </a:lnTo>
                <a:lnTo>
                  <a:pt x="70" y="354"/>
                </a:lnTo>
                <a:lnTo>
                  <a:pt x="74" y="360"/>
                </a:lnTo>
                <a:lnTo>
                  <a:pt x="101" y="347"/>
                </a:lnTo>
                <a:lnTo>
                  <a:pt x="97" y="362"/>
                </a:lnTo>
                <a:lnTo>
                  <a:pt x="116" y="347"/>
                </a:lnTo>
                <a:lnTo>
                  <a:pt x="146" y="353"/>
                </a:lnTo>
                <a:lnTo>
                  <a:pt x="133" y="360"/>
                </a:lnTo>
                <a:lnTo>
                  <a:pt x="149" y="364"/>
                </a:lnTo>
                <a:lnTo>
                  <a:pt x="164" y="379"/>
                </a:lnTo>
                <a:lnTo>
                  <a:pt x="192" y="376"/>
                </a:lnTo>
                <a:lnTo>
                  <a:pt x="216" y="371"/>
                </a:lnTo>
                <a:lnTo>
                  <a:pt x="229" y="348"/>
                </a:lnTo>
                <a:lnTo>
                  <a:pt x="225" y="336"/>
                </a:lnTo>
                <a:lnTo>
                  <a:pt x="239" y="329"/>
                </a:lnTo>
                <a:lnTo>
                  <a:pt x="261" y="329"/>
                </a:lnTo>
                <a:lnTo>
                  <a:pt x="277" y="335"/>
                </a:lnTo>
                <a:lnTo>
                  <a:pt x="286" y="345"/>
                </a:lnTo>
                <a:lnTo>
                  <a:pt x="301" y="345"/>
                </a:lnTo>
                <a:lnTo>
                  <a:pt x="321" y="362"/>
                </a:lnTo>
                <a:lnTo>
                  <a:pt x="330" y="357"/>
                </a:lnTo>
                <a:lnTo>
                  <a:pt x="348" y="355"/>
                </a:lnTo>
                <a:lnTo>
                  <a:pt x="361" y="350"/>
                </a:lnTo>
                <a:lnTo>
                  <a:pt x="374" y="353"/>
                </a:lnTo>
                <a:lnTo>
                  <a:pt x="390" y="344"/>
                </a:lnTo>
                <a:lnTo>
                  <a:pt x="398" y="344"/>
                </a:lnTo>
                <a:lnTo>
                  <a:pt x="394" y="338"/>
                </a:lnTo>
                <a:lnTo>
                  <a:pt x="406" y="324"/>
                </a:lnTo>
                <a:lnTo>
                  <a:pt x="404" y="325"/>
                </a:lnTo>
                <a:lnTo>
                  <a:pt x="413" y="317"/>
                </a:lnTo>
                <a:lnTo>
                  <a:pt x="413" y="14"/>
                </a:lnTo>
                <a:close/>
              </a:path>
            </a:pathLst>
          </a:custGeom>
          <a:solidFill>
            <a:srgbClr val="DEEDBF"/>
          </a:solidFill>
          <a:ln w="6350" cap="rnd" cmpd="sng">
            <a:solidFill>
              <a:schemeClr val="bg1"/>
            </a:solidFill>
            <a:prstDash val="solid"/>
            <a:round/>
            <a:headEnd/>
            <a:tailEnd/>
          </a:ln>
          <a:effectLst/>
        </p:spPr>
        <p:txBody>
          <a:bodyPr/>
          <a:lstStyle/>
          <a:p>
            <a:pPr>
              <a:defRPr/>
            </a:pPr>
            <a:endParaRPr lang="en-GB" sz="3599"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blinds(horizontal)">
                                      <p:cBhvr>
                                        <p:cTn id="7" dur="500"/>
                                        <p:tgtEl>
                                          <p:spTgt spid="13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3"/>
                                        </p:tgtEl>
                                        <p:attrNameLst>
                                          <p:attrName>style.visibility</p:attrName>
                                        </p:attrNameLst>
                                      </p:cBhvr>
                                      <p:to>
                                        <p:strVal val="visible"/>
                                      </p:to>
                                    </p:set>
                                    <p:animEffect transition="in" filter="blinds(horizontal)">
                                      <p:cBhvr>
                                        <p:cTn id="11" dur="500"/>
                                        <p:tgtEl>
                                          <p:spTgt spid="27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3">
                                            <p:txEl>
                                              <p:pRg st="1" end="1"/>
                                            </p:txEl>
                                          </p:spTgt>
                                        </p:tgtEl>
                                        <p:attrNameLst>
                                          <p:attrName>style.visibility</p:attrName>
                                        </p:attrNameLst>
                                      </p:cBhvr>
                                      <p:to>
                                        <p:strVal val="visible"/>
                                      </p:to>
                                    </p:set>
                                    <p:animEffect transition="in" filter="blinds(horizontal)">
                                      <p:cBhvr>
                                        <p:cTn id="15" dur="500"/>
                                        <p:tgtEl>
                                          <p:spTgt spid="13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39"/>
                                        </p:tgtEl>
                                        <p:attrNameLst>
                                          <p:attrName>style.visibility</p:attrName>
                                        </p:attrNameLst>
                                      </p:cBhvr>
                                      <p:to>
                                        <p:strVal val="visible"/>
                                      </p:to>
                                    </p:set>
                                    <p:animEffect transition="in" filter="blinds(horizontal)">
                                      <p:cBhvr>
                                        <p:cTn id="19" dur="500"/>
                                        <p:tgtEl>
                                          <p:spTgt spid="339"/>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33">
                                            <p:txEl>
                                              <p:pRg st="2" end="2"/>
                                            </p:txEl>
                                          </p:spTgt>
                                        </p:tgtEl>
                                        <p:attrNameLst>
                                          <p:attrName>style.visibility</p:attrName>
                                        </p:attrNameLst>
                                      </p:cBhvr>
                                      <p:to>
                                        <p:strVal val="visible"/>
                                      </p:to>
                                    </p:set>
                                    <p:animEffect transition="in" filter="blinds(horizontal)">
                                      <p:cBhvr>
                                        <p:cTn id="23" dur="500"/>
                                        <p:tgtEl>
                                          <p:spTgt spid="133">
                                            <p:txEl>
                                              <p:pRg st="2" end="2"/>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blinds(horizontal)">
                                      <p:cBhvr>
                                        <p:cTn id="27" dur="500"/>
                                        <p:tgtEl>
                                          <p:spTgt spid="311"/>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33">
                                            <p:txEl>
                                              <p:pRg st="3" end="3"/>
                                            </p:txEl>
                                          </p:spTgt>
                                        </p:tgtEl>
                                        <p:attrNameLst>
                                          <p:attrName>style.visibility</p:attrName>
                                        </p:attrNameLst>
                                      </p:cBhvr>
                                      <p:to>
                                        <p:strVal val="visible"/>
                                      </p:to>
                                    </p:set>
                                    <p:animEffect transition="in" filter="blinds(horizontal)">
                                      <p:cBhvr>
                                        <p:cTn id="31" dur="500"/>
                                        <p:tgtEl>
                                          <p:spTgt spid="133">
                                            <p:txEl>
                                              <p:pRg st="3" end="3"/>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75"/>
                                        </p:tgtEl>
                                        <p:attrNameLst>
                                          <p:attrName>style.visibility</p:attrName>
                                        </p:attrNameLst>
                                      </p:cBhvr>
                                      <p:to>
                                        <p:strVal val="visible"/>
                                      </p:to>
                                    </p:set>
                                    <p:animEffect transition="in" filter="blinds(horizontal)">
                                      <p:cBhvr>
                                        <p:cTn id="35" dur="500"/>
                                        <p:tgtEl>
                                          <p:spTgt spid="275"/>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133">
                                            <p:txEl>
                                              <p:pRg st="4" end="4"/>
                                            </p:txEl>
                                          </p:spTgt>
                                        </p:tgtEl>
                                        <p:attrNameLst>
                                          <p:attrName>style.visibility</p:attrName>
                                        </p:attrNameLst>
                                      </p:cBhvr>
                                      <p:to>
                                        <p:strVal val="visible"/>
                                      </p:to>
                                    </p:set>
                                    <p:animEffect transition="in" filter="blinds(horizontal)">
                                      <p:cBhvr>
                                        <p:cTn id="39" dur="500"/>
                                        <p:tgtEl>
                                          <p:spTgt spid="133">
                                            <p:txEl>
                                              <p:pRg st="4" end="4"/>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309"/>
                                        </p:tgtEl>
                                        <p:attrNameLst>
                                          <p:attrName>style.visibility</p:attrName>
                                        </p:attrNameLst>
                                      </p:cBhvr>
                                      <p:to>
                                        <p:strVal val="visible"/>
                                      </p:to>
                                    </p:set>
                                    <p:animEffect transition="in" filter="blinds(horizontal)">
                                      <p:cBhvr>
                                        <p:cTn id="43" dur="500"/>
                                        <p:tgtEl>
                                          <p:spTgt spid="309"/>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133">
                                            <p:txEl>
                                              <p:pRg st="5" end="5"/>
                                            </p:txEl>
                                          </p:spTgt>
                                        </p:tgtEl>
                                        <p:attrNameLst>
                                          <p:attrName>style.visibility</p:attrName>
                                        </p:attrNameLst>
                                      </p:cBhvr>
                                      <p:to>
                                        <p:strVal val="visible"/>
                                      </p:to>
                                    </p:set>
                                    <p:animEffect transition="in" filter="blinds(horizontal)">
                                      <p:cBhvr>
                                        <p:cTn id="47" dur="500"/>
                                        <p:tgtEl>
                                          <p:spTgt spid="133">
                                            <p:txEl>
                                              <p:pRg st="5" end="5"/>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313"/>
                                        </p:tgtEl>
                                        <p:attrNameLst>
                                          <p:attrName>style.visibility</p:attrName>
                                        </p:attrNameLst>
                                      </p:cBhvr>
                                      <p:to>
                                        <p:strVal val="visible"/>
                                      </p:to>
                                    </p:set>
                                    <p:animEffect transition="in" filter="blinds(horizontal)">
                                      <p:cBhvr>
                                        <p:cTn id="51" dur="500"/>
                                        <p:tgtEl>
                                          <p:spTgt spid="313"/>
                                        </p:tgtEl>
                                      </p:cBhvr>
                                    </p:animEffect>
                                  </p:childTnLst>
                                </p:cTn>
                              </p:par>
                            </p:childTnLst>
                          </p:cTn>
                        </p:par>
                        <p:par>
                          <p:cTn id="52" fill="hold">
                            <p:stCondLst>
                              <p:cond delay="6000"/>
                            </p:stCondLst>
                            <p:childTnLst>
                              <p:par>
                                <p:cTn id="53" presetID="3" presetClass="entr" presetSubtype="10" fill="hold" nodeType="afterEffect">
                                  <p:stCondLst>
                                    <p:cond delay="0"/>
                                  </p:stCondLst>
                                  <p:childTnLst>
                                    <p:set>
                                      <p:cBhvr>
                                        <p:cTn id="54" dur="1" fill="hold">
                                          <p:stCondLst>
                                            <p:cond delay="0"/>
                                          </p:stCondLst>
                                        </p:cTn>
                                        <p:tgtEl>
                                          <p:spTgt spid="133">
                                            <p:txEl>
                                              <p:pRg st="6" end="6"/>
                                            </p:txEl>
                                          </p:spTgt>
                                        </p:tgtEl>
                                        <p:attrNameLst>
                                          <p:attrName>style.visibility</p:attrName>
                                        </p:attrNameLst>
                                      </p:cBhvr>
                                      <p:to>
                                        <p:strVal val="visible"/>
                                      </p:to>
                                    </p:set>
                                    <p:animEffect transition="in" filter="blinds(horizontal)">
                                      <p:cBhvr>
                                        <p:cTn id="55" dur="500"/>
                                        <p:tgtEl>
                                          <p:spTgt spid="133">
                                            <p:txEl>
                                              <p:pRg st="6" end="6"/>
                                            </p:txEl>
                                          </p:spTgt>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134"/>
                                        </p:tgtEl>
                                        <p:attrNameLst>
                                          <p:attrName>style.visibility</p:attrName>
                                        </p:attrNameLst>
                                      </p:cBhvr>
                                      <p:to>
                                        <p:strVal val="visible"/>
                                      </p:to>
                                    </p:set>
                                    <p:animEffect transition="in" filter="blinds(horizontal)">
                                      <p:cBhvr>
                                        <p:cTn id="59" dur="500"/>
                                        <p:tgtEl>
                                          <p:spTgt spid="134"/>
                                        </p:tgtEl>
                                      </p:cBhvr>
                                    </p:animEffect>
                                  </p:childTnLst>
                                </p:cTn>
                              </p:par>
                            </p:childTnLst>
                          </p:cTn>
                        </p:par>
                        <p:par>
                          <p:cTn id="60" fill="hold">
                            <p:stCondLst>
                              <p:cond delay="7000"/>
                            </p:stCondLst>
                            <p:childTnLst>
                              <p:par>
                                <p:cTn id="61" presetID="3" presetClass="entr" presetSubtype="10" fill="hold" nodeType="afterEffect">
                                  <p:stCondLst>
                                    <p:cond delay="0"/>
                                  </p:stCondLst>
                                  <p:childTnLst>
                                    <p:set>
                                      <p:cBhvr>
                                        <p:cTn id="62" dur="1" fill="hold">
                                          <p:stCondLst>
                                            <p:cond delay="0"/>
                                          </p:stCondLst>
                                        </p:cTn>
                                        <p:tgtEl>
                                          <p:spTgt spid="133">
                                            <p:txEl>
                                              <p:pRg st="7" end="7"/>
                                            </p:txEl>
                                          </p:spTgt>
                                        </p:tgtEl>
                                        <p:attrNameLst>
                                          <p:attrName>style.visibility</p:attrName>
                                        </p:attrNameLst>
                                      </p:cBhvr>
                                      <p:to>
                                        <p:strVal val="visible"/>
                                      </p:to>
                                    </p:set>
                                    <p:animEffect transition="in" filter="blinds(horizontal)">
                                      <p:cBhvr>
                                        <p:cTn id="63" dur="500"/>
                                        <p:tgtEl>
                                          <p:spTgt spid="133">
                                            <p:txEl>
                                              <p:pRg st="7" end="7"/>
                                            </p:txEl>
                                          </p:spTgt>
                                        </p:tgtEl>
                                      </p:cBhvr>
                                    </p:animEffect>
                                  </p:childTnLst>
                                </p:cTn>
                              </p:par>
                            </p:childTnLst>
                          </p:cTn>
                        </p:par>
                        <p:par>
                          <p:cTn id="64" fill="hold">
                            <p:stCondLst>
                              <p:cond delay="7500"/>
                            </p:stCondLst>
                            <p:childTnLst>
                              <p:par>
                                <p:cTn id="65" presetID="3" presetClass="entr" presetSubtype="10"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linds(horizontal)">
                                      <p:cBhvr>
                                        <p:cTn id="67" dur="500"/>
                                        <p:tgtEl>
                                          <p:spTgt spid="135"/>
                                        </p:tgtEl>
                                      </p:cBhvr>
                                    </p:animEffect>
                                  </p:childTnLst>
                                </p:cTn>
                              </p:par>
                            </p:childTnLst>
                          </p:cTn>
                        </p:par>
                        <p:par>
                          <p:cTn id="68" fill="hold">
                            <p:stCondLst>
                              <p:cond delay="8000"/>
                            </p:stCondLst>
                            <p:childTnLst>
                              <p:par>
                                <p:cTn id="69" presetID="3" presetClass="entr" presetSubtype="10" fill="hold" nodeType="afterEffect">
                                  <p:stCondLst>
                                    <p:cond delay="0"/>
                                  </p:stCondLst>
                                  <p:childTnLst>
                                    <p:set>
                                      <p:cBhvr>
                                        <p:cTn id="70" dur="1" fill="hold">
                                          <p:stCondLst>
                                            <p:cond delay="0"/>
                                          </p:stCondLst>
                                        </p:cTn>
                                        <p:tgtEl>
                                          <p:spTgt spid="133">
                                            <p:txEl>
                                              <p:pRg st="8" end="8"/>
                                            </p:txEl>
                                          </p:spTgt>
                                        </p:tgtEl>
                                        <p:attrNameLst>
                                          <p:attrName>style.visibility</p:attrName>
                                        </p:attrNameLst>
                                      </p:cBhvr>
                                      <p:to>
                                        <p:strVal val="visible"/>
                                      </p:to>
                                    </p:set>
                                    <p:animEffect transition="in" filter="blinds(horizontal)">
                                      <p:cBhvr>
                                        <p:cTn id="71" dur="500"/>
                                        <p:tgtEl>
                                          <p:spTgt spid="133">
                                            <p:txEl>
                                              <p:pRg st="8" end="8"/>
                                            </p:txEl>
                                          </p:spTgt>
                                        </p:tgtEl>
                                      </p:cBhvr>
                                    </p:animEffect>
                                  </p:childTnLst>
                                </p:cTn>
                              </p:par>
                            </p:childTnLst>
                          </p:cTn>
                        </p:par>
                        <p:par>
                          <p:cTn id="72" fill="hold">
                            <p:stCondLst>
                              <p:cond delay="8500"/>
                            </p:stCondLst>
                            <p:childTnLst>
                              <p:par>
                                <p:cTn id="73" presetID="3" presetClass="entr" presetSubtype="10" fill="hold" grpId="0" nodeType="afterEffect">
                                  <p:stCondLst>
                                    <p:cond delay="0"/>
                                  </p:stCondLst>
                                  <p:childTnLst>
                                    <p:set>
                                      <p:cBhvr>
                                        <p:cTn id="74" dur="1" fill="hold">
                                          <p:stCondLst>
                                            <p:cond delay="0"/>
                                          </p:stCondLst>
                                        </p:cTn>
                                        <p:tgtEl>
                                          <p:spTgt spid="269"/>
                                        </p:tgtEl>
                                        <p:attrNameLst>
                                          <p:attrName>style.visibility</p:attrName>
                                        </p:attrNameLst>
                                      </p:cBhvr>
                                      <p:to>
                                        <p:strVal val="visible"/>
                                      </p:to>
                                    </p:set>
                                    <p:animEffect transition="in" filter="blinds(horizontal)">
                                      <p:cBhvr>
                                        <p:cTn id="75" dur="500"/>
                                        <p:tgtEl>
                                          <p:spTgt spid="269"/>
                                        </p:tgtEl>
                                      </p:cBhvr>
                                    </p:animEffect>
                                  </p:childTnLst>
                                </p:cTn>
                              </p:par>
                            </p:childTnLst>
                          </p:cTn>
                        </p:par>
                        <p:par>
                          <p:cTn id="76" fill="hold">
                            <p:stCondLst>
                              <p:cond delay="9000"/>
                            </p:stCondLst>
                            <p:childTnLst>
                              <p:par>
                                <p:cTn id="77" presetID="3" presetClass="entr" presetSubtype="10" fill="hold" grpId="0" nodeType="afterEffect">
                                  <p:stCondLst>
                                    <p:cond delay="0"/>
                                  </p:stCondLst>
                                  <p:childTnLst>
                                    <p:set>
                                      <p:cBhvr>
                                        <p:cTn id="78" dur="1" fill="hold">
                                          <p:stCondLst>
                                            <p:cond delay="0"/>
                                          </p:stCondLst>
                                        </p:cTn>
                                        <p:tgtEl>
                                          <p:spTgt spid="359"/>
                                        </p:tgtEl>
                                        <p:attrNameLst>
                                          <p:attrName>style.visibility</p:attrName>
                                        </p:attrNameLst>
                                      </p:cBhvr>
                                      <p:to>
                                        <p:strVal val="visible"/>
                                      </p:to>
                                    </p:set>
                                    <p:animEffect transition="in" filter="blinds(horizontal)">
                                      <p:cBhvr>
                                        <p:cTn id="79" dur="500"/>
                                        <p:tgtEl>
                                          <p:spTgt spid="359"/>
                                        </p:tgtEl>
                                      </p:cBhvr>
                                    </p:animEffect>
                                  </p:childTnLst>
                                </p:cTn>
                              </p:par>
                            </p:childTnLst>
                          </p:cTn>
                        </p:par>
                        <p:par>
                          <p:cTn id="80" fill="hold">
                            <p:stCondLst>
                              <p:cond delay="9500"/>
                            </p:stCondLst>
                            <p:childTnLst>
                              <p:par>
                                <p:cTn id="81" presetID="3" presetClass="entr" presetSubtype="10" fill="hold" nodeType="afterEffect">
                                  <p:stCondLst>
                                    <p:cond delay="0"/>
                                  </p:stCondLst>
                                  <p:childTnLst>
                                    <p:set>
                                      <p:cBhvr>
                                        <p:cTn id="82" dur="1" fill="hold">
                                          <p:stCondLst>
                                            <p:cond delay="0"/>
                                          </p:stCondLst>
                                        </p:cTn>
                                        <p:tgtEl>
                                          <p:spTgt spid="133">
                                            <p:txEl>
                                              <p:pRg st="9" end="9"/>
                                            </p:txEl>
                                          </p:spTgt>
                                        </p:tgtEl>
                                        <p:attrNameLst>
                                          <p:attrName>style.visibility</p:attrName>
                                        </p:attrNameLst>
                                      </p:cBhvr>
                                      <p:to>
                                        <p:strVal val="visible"/>
                                      </p:to>
                                    </p:set>
                                    <p:animEffect transition="in" filter="blinds(horizontal)">
                                      <p:cBhvr>
                                        <p:cTn id="83" dur="500"/>
                                        <p:tgtEl>
                                          <p:spTgt spid="133">
                                            <p:txEl>
                                              <p:pRg st="9" end="9"/>
                                            </p:txEl>
                                          </p:spTgt>
                                        </p:tgtEl>
                                      </p:cBhvr>
                                    </p:animEffect>
                                  </p:childTnLst>
                                </p:cTn>
                              </p:par>
                            </p:childTnLst>
                          </p:cTn>
                        </p:par>
                        <p:par>
                          <p:cTn id="84" fill="hold">
                            <p:stCondLst>
                              <p:cond delay="10000"/>
                            </p:stCondLst>
                            <p:childTnLst>
                              <p:par>
                                <p:cTn id="85" presetID="3" presetClass="entr" presetSubtype="10" fill="hold" grpId="0" nodeType="afterEffect">
                                  <p:stCondLst>
                                    <p:cond delay="0"/>
                                  </p:stCondLst>
                                  <p:childTnLst>
                                    <p:set>
                                      <p:cBhvr>
                                        <p:cTn id="86" dur="1" fill="hold">
                                          <p:stCondLst>
                                            <p:cond delay="0"/>
                                          </p:stCondLst>
                                        </p:cTn>
                                        <p:tgtEl>
                                          <p:spTgt spid="307"/>
                                        </p:tgtEl>
                                        <p:attrNameLst>
                                          <p:attrName>style.visibility</p:attrName>
                                        </p:attrNameLst>
                                      </p:cBhvr>
                                      <p:to>
                                        <p:strVal val="visible"/>
                                      </p:to>
                                    </p:set>
                                    <p:animEffect transition="in" filter="blinds(horizontal)">
                                      <p:cBhvr>
                                        <p:cTn id="87" dur="500"/>
                                        <p:tgtEl>
                                          <p:spTgt spid="307"/>
                                        </p:tgtEl>
                                      </p:cBhvr>
                                    </p:animEffect>
                                  </p:childTnLst>
                                </p:cTn>
                              </p:par>
                            </p:childTnLst>
                          </p:cTn>
                        </p:par>
                        <p:par>
                          <p:cTn id="88" fill="hold">
                            <p:stCondLst>
                              <p:cond delay="10500"/>
                            </p:stCondLst>
                            <p:childTnLst>
                              <p:par>
                                <p:cTn id="89" presetID="3" presetClass="entr" presetSubtype="10" fill="hold" nodeType="afterEffect">
                                  <p:stCondLst>
                                    <p:cond delay="0"/>
                                  </p:stCondLst>
                                  <p:childTnLst>
                                    <p:set>
                                      <p:cBhvr>
                                        <p:cTn id="90" dur="1" fill="hold">
                                          <p:stCondLst>
                                            <p:cond delay="0"/>
                                          </p:stCondLst>
                                        </p:cTn>
                                        <p:tgtEl>
                                          <p:spTgt spid="139">
                                            <p:txEl>
                                              <p:pRg st="0" end="0"/>
                                            </p:txEl>
                                          </p:spTgt>
                                        </p:tgtEl>
                                        <p:attrNameLst>
                                          <p:attrName>style.visibility</p:attrName>
                                        </p:attrNameLst>
                                      </p:cBhvr>
                                      <p:to>
                                        <p:strVal val="visible"/>
                                      </p:to>
                                    </p:set>
                                    <p:animEffect transition="in" filter="blinds(horizontal)">
                                      <p:cBhvr>
                                        <p:cTn id="91" dur="500"/>
                                        <p:tgtEl>
                                          <p:spTgt spid="139">
                                            <p:txEl>
                                              <p:pRg st="0" end="0"/>
                                            </p:txEl>
                                          </p:spTgt>
                                        </p:tgtEl>
                                      </p:cBhvr>
                                    </p:animEffect>
                                  </p:childTnLst>
                                </p:cTn>
                              </p:par>
                            </p:childTnLst>
                          </p:cTn>
                        </p:par>
                        <p:par>
                          <p:cTn id="92" fill="hold">
                            <p:stCondLst>
                              <p:cond delay="11000"/>
                            </p:stCondLst>
                            <p:childTnLst>
                              <p:par>
                                <p:cTn id="93" presetID="3" presetClass="entr" presetSubtype="10" fill="hold" nodeType="afterEffect">
                                  <p:stCondLst>
                                    <p:cond delay="0"/>
                                  </p:stCondLst>
                                  <p:childTnLst>
                                    <p:set>
                                      <p:cBhvr>
                                        <p:cTn id="94" dur="1" fill="hold">
                                          <p:stCondLst>
                                            <p:cond delay="0"/>
                                          </p:stCondLst>
                                        </p:cTn>
                                        <p:tgtEl>
                                          <p:spTgt spid="139">
                                            <p:txEl>
                                              <p:pRg st="1" end="1"/>
                                            </p:txEl>
                                          </p:spTgt>
                                        </p:tgtEl>
                                        <p:attrNameLst>
                                          <p:attrName>style.visibility</p:attrName>
                                        </p:attrNameLst>
                                      </p:cBhvr>
                                      <p:to>
                                        <p:strVal val="visible"/>
                                      </p:to>
                                    </p:set>
                                    <p:animEffect transition="in" filter="blinds(horizontal)">
                                      <p:cBhvr>
                                        <p:cTn id="95" dur="500"/>
                                        <p:tgtEl>
                                          <p:spTgt spid="139">
                                            <p:txEl>
                                              <p:pRg st="1" end="1"/>
                                            </p:txEl>
                                          </p:spTgt>
                                        </p:tgtEl>
                                      </p:cBhvr>
                                    </p:animEffect>
                                  </p:childTnLst>
                                </p:cTn>
                              </p:par>
                            </p:childTnLst>
                          </p:cTn>
                        </p:par>
                        <p:par>
                          <p:cTn id="96" fill="hold">
                            <p:stCondLst>
                              <p:cond delay="11500"/>
                            </p:stCondLst>
                            <p:childTnLst>
                              <p:par>
                                <p:cTn id="97" presetID="3" presetClass="entr" presetSubtype="10" fill="hold" nodeType="afterEffect">
                                  <p:stCondLst>
                                    <p:cond delay="0"/>
                                  </p:stCondLst>
                                  <p:childTnLst>
                                    <p:set>
                                      <p:cBhvr>
                                        <p:cTn id="98" dur="1" fill="hold">
                                          <p:stCondLst>
                                            <p:cond delay="0"/>
                                          </p:stCondLst>
                                        </p:cTn>
                                        <p:tgtEl>
                                          <p:spTgt spid="139">
                                            <p:txEl>
                                              <p:pRg st="2" end="2"/>
                                            </p:txEl>
                                          </p:spTgt>
                                        </p:tgtEl>
                                        <p:attrNameLst>
                                          <p:attrName>style.visibility</p:attrName>
                                        </p:attrNameLst>
                                      </p:cBhvr>
                                      <p:to>
                                        <p:strVal val="visible"/>
                                      </p:to>
                                    </p:set>
                                    <p:animEffect transition="in" filter="blinds(horizontal)">
                                      <p:cBhvr>
                                        <p:cTn id="99" dur="500"/>
                                        <p:tgtEl>
                                          <p:spTgt spid="139">
                                            <p:txEl>
                                              <p:pRg st="2" end="2"/>
                                            </p:txEl>
                                          </p:spTgt>
                                        </p:tgtEl>
                                      </p:cBhvr>
                                    </p:animEffect>
                                  </p:childTnLst>
                                </p:cTn>
                              </p:par>
                            </p:childTnLst>
                          </p:cTn>
                        </p:par>
                        <p:par>
                          <p:cTn id="100" fill="hold">
                            <p:stCondLst>
                              <p:cond delay="12000"/>
                            </p:stCondLst>
                            <p:childTnLst>
                              <p:par>
                                <p:cTn id="101" presetID="3" presetClass="entr" presetSubtype="10" fill="hold" nodeType="afterEffect">
                                  <p:stCondLst>
                                    <p:cond delay="0"/>
                                  </p:stCondLst>
                                  <p:childTnLst>
                                    <p:set>
                                      <p:cBhvr>
                                        <p:cTn id="102" dur="1" fill="hold">
                                          <p:stCondLst>
                                            <p:cond delay="0"/>
                                          </p:stCondLst>
                                        </p:cTn>
                                        <p:tgtEl>
                                          <p:spTgt spid="139">
                                            <p:txEl>
                                              <p:pRg st="3" end="3"/>
                                            </p:txEl>
                                          </p:spTgt>
                                        </p:tgtEl>
                                        <p:attrNameLst>
                                          <p:attrName>style.visibility</p:attrName>
                                        </p:attrNameLst>
                                      </p:cBhvr>
                                      <p:to>
                                        <p:strVal val="visible"/>
                                      </p:to>
                                    </p:set>
                                    <p:animEffect transition="in" filter="blinds(horizontal)">
                                      <p:cBhvr>
                                        <p:cTn id="103" dur="500"/>
                                        <p:tgtEl>
                                          <p:spTgt spid="139">
                                            <p:txEl>
                                              <p:pRg st="3" end="3"/>
                                            </p:txEl>
                                          </p:spTgt>
                                        </p:tgtEl>
                                      </p:cBhvr>
                                    </p:animEffect>
                                  </p:childTnLst>
                                </p:cTn>
                              </p:par>
                            </p:childTnLst>
                          </p:cTn>
                        </p:par>
                        <p:par>
                          <p:cTn id="104" fill="hold">
                            <p:stCondLst>
                              <p:cond delay="12500"/>
                            </p:stCondLst>
                            <p:childTnLst>
                              <p:par>
                                <p:cTn id="105" presetID="3" presetClass="entr" presetSubtype="10" fill="hold" grpId="0" nodeType="afterEffect">
                                  <p:stCondLst>
                                    <p:cond delay="0"/>
                                  </p:stCondLst>
                                  <p:childTnLst>
                                    <p:set>
                                      <p:cBhvr>
                                        <p:cTn id="106" dur="1" fill="hold">
                                          <p:stCondLst>
                                            <p:cond delay="0"/>
                                          </p:stCondLst>
                                        </p:cTn>
                                        <p:tgtEl>
                                          <p:spTgt spid="314"/>
                                        </p:tgtEl>
                                        <p:attrNameLst>
                                          <p:attrName>style.visibility</p:attrName>
                                        </p:attrNameLst>
                                      </p:cBhvr>
                                      <p:to>
                                        <p:strVal val="visible"/>
                                      </p:to>
                                    </p:set>
                                    <p:animEffect transition="in" filter="blinds(horizontal)">
                                      <p:cBhvr>
                                        <p:cTn id="10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269" grpId="0" animBg="1"/>
      <p:bldP spid="273" grpId="0" animBg="1"/>
      <p:bldP spid="275" grpId="0" animBg="1"/>
      <p:bldP spid="307" grpId="0" animBg="1"/>
      <p:bldP spid="309" grpId="0" animBg="1"/>
      <p:bldP spid="311" grpId="0" animBg="1"/>
      <p:bldP spid="313" grpId="0" animBg="1"/>
      <p:bldP spid="314" grpId="0" animBg="1"/>
      <p:bldP spid="339" grpId="0" animBg="1"/>
      <p:bldP spid="3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BEPS Action 5: EC State Aid review Ruling Practices</a:t>
            </a:r>
            <a:endParaRPr lang="en-US" sz="2000" dirty="0"/>
          </a:p>
        </p:txBody>
      </p:sp>
      <p:graphicFrame>
        <p:nvGraphicFramePr>
          <p:cNvPr id="3" name="Group 3"/>
          <p:cNvGraphicFramePr>
            <a:graphicFrameLocks noGrp="1"/>
          </p:cNvGraphicFramePr>
          <p:nvPr/>
        </p:nvGraphicFramePr>
        <p:xfrm>
          <a:off x="323528" y="918861"/>
          <a:ext cx="8523610" cy="3288962"/>
        </p:xfrm>
        <a:graphic>
          <a:graphicData uri="http://schemas.openxmlformats.org/drawingml/2006/table">
            <a:tbl>
              <a:tblPr/>
              <a:tblGrid>
                <a:gridCol w="2808312"/>
                <a:gridCol w="5715298"/>
              </a:tblGrid>
              <a:tr h="351840">
                <a:tc>
                  <a:txBody>
                    <a:bodyPr/>
                    <a:lstStyle/>
                    <a:p>
                      <a:pPr marL="0" marR="0" lvl="0" indent="0" algn="l" defTabSz="762000" rtl="0" eaLnBrk="1" fontAlgn="base" latinLnBrk="0" hangingPunct="1">
                        <a:lnSpc>
                          <a:spcPct val="100000"/>
                        </a:lnSpc>
                        <a:spcBef>
                          <a:spcPts val="0"/>
                        </a:spcBef>
                        <a:spcAft>
                          <a:spcPts val="0"/>
                        </a:spcAft>
                        <a:buClrTx/>
                        <a:buSzTx/>
                        <a:buFontTx/>
                        <a:buNone/>
                        <a:tabLst/>
                      </a:pPr>
                      <a:r>
                        <a:rPr kumimoji="0" lang="en-GB" sz="1600" b="1" i="0" u="none" strike="noStrike" cap="none" normalizeH="0" baseline="0" dirty="0" smtClean="0">
                          <a:ln>
                            <a:noFill/>
                          </a:ln>
                          <a:solidFill>
                            <a:schemeClr val="bg1"/>
                          </a:solidFill>
                          <a:effectLst/>
                          <a:latin typeface="Arial" charset="0"/>
                          <a:cs typeface="Arial" charset="0"/>
                        </a:rPr>
                        <a:t>Criteria and concern</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0" indent="0" algn="l" defTabSz="762000" rtl="0" eaLnBrk="1" fontAlgn="base" latinLnBrk="0" hangingPunct="1">
                        <a:lnSpc>
                          <a:spcPct val="100000"/>
                        </a:lnSpc>
                        <a:spcBef>
                          <a:spcPts val="0"/>
                        </a:spcBef>
                        <a:spcAft>
                          <a:spcPts val="0"/>
                        </a:spcAft>
                        <a:buClrTx/>
                        <a:buSzTx/>
                        <a:buFontTx/>
                        <a:buNone/>
                        <a:tabLst/>
                      </a:pPr>
                      <a:r>
                        <a:rPr kumimoji="0" lang="en-GB" sz="1400" b="1" i="0" u="none" strike="noStrike" cap="none" normalizeH="0" baseline="0" dirty="0" smtClean="0">
                          <a:ln>
                            <a:noFill/>
                          </a:ln>
                          <a:solidFill>
                            <a:schemeClr val="bg1"/>
                          </a:solidFill>
                          <a:effectLst/>
                          <a:latin typeface="Arial" charset="0"/>
                          <a:cs typeface="Arial" charset="0"/>
                        </a:rPr>
                        <a:t>Review EU Member States</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r>
              <a:tr h="2937122">
                <a:tc>
                  <a:txBody>
                    <a:bodyPr/>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r>
                        <a:rPr lang="nl-NL" sz="1400" b="1" baseline="0" dirty="0" smtClean="0">
                          <a:solidFill>
                            <a:srgbClr val="00257A"/>
                          </a:solidFill>
                        </a:rPr>
                        <a:t>Criteria art. 107 TFEU</a:t>
                      </a:r>
                    </a:p>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lang="nl-NL" sz="1400" b="0" baseline="0" dirty="0" smtClean="0">
                        <a:solidFill>
                          <a:srgbClr val="000000"/>
                        </a:solidFill>
                      </a:endParaRP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lang="nl-NL" sz="1400" b="0" baseline="0" dirty="0" err="1" smtClean="0">
                          <a:solidFill>
                            <a:srgbClr val="000000"/>
                          </a:solidFill>
                        </a:rPr>
                        <a:t>Advantage</a:t>
                      </a:r>
                      <a:endParaRPr lang="nl-NL" sz="1400" b="0" baseline="0" dirty="0" smtClean="0">
                        <a:solidFill>
                          <a:srgbClr val="000000"/>
                        </a:solidFill>
                      </a:endParaRP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lang="nl-NL" sz="1400" b="0" baseline="0" dirty="0" err="1" smtClean="0">
                          <a:solidFill>
                            <a:srgbClr val="000000"/>
                          </a:solidFill>
                        </a:rPr>
                        <a:t>Selective</a:t>
                      </a:r>
                      <a:endParaRPr lang="nl-NL" sz="1400" b="0" baseline="0" dirty="0" smtClean="0">
                        <a:solidFill>
                          <a:srgbClr val="000000"/>
                        </a:solidFill>
                      </a:endParaRP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lang="nl-NL" sz="1400" b="0" baseline="0" dirty="0" smtClean="0">
                          <a:solidFill>
                            <a:srgbClr val="000000"/>
                          </a:solidFill>
                        </a:rPr>
                        <a:t>State resource</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lang="nl-NL" sz="1400" b="0" baseline="0" dirty="0" err="1" smtClean="0">
                          <a:solidFill>
                            <a:srgbClr val="000000"/>
                          </a:solidFill>
                        </a:rPr>
                        <a:t>Distort</a:t>
                      </a:r>
                      <a:r>
                        <a:rPr lang="nl-NL" sz="1400" b="0" baseline="0" dirty="0" smtClean="0">
                          <a:solidFill>
                            <a:srgbClr val="000000"/>
                          </a:solidFill>
                        </a:rPr>
                        <a:t> </a:t>
                      </a:r>
                      <a:r>
                        <a:rPr lang="nl-NL" sz="1400" b="0" baseline="0" dirty="0" err="1" smtClean="0">
                          <a:solidFill>
                            <a:srgbClr val="000000"/>
                          </a:solidFill>
                        </a:rPr>
                        <a:t>competition</a:t>
                      </a:r>
                      <a:endParaRPr lang="nl-NL" sz="1400" b="0" baseline="0" dirty="0" smtClean="0">
                        <a:solidFill>
                          <a:srgbClr val="000000"/>
                        </a:solidFill>
                      </a:endParaRPr>
                    </a:p>
                    <a:p>
                      <a:pPr marL="177800" marR="0" lvl="2" indent="-177800" algn="l" defTabSz="914400" rtl="0" eaLnBrk="1" fontAlgn="auto" latinLnBrk="0" hangingPunct="1">
                        <a:lnSpc>
                          <a:spcPct val="100000"/>
                        </a:lnSpc>
                        <a:spcBef>
                          <a:spcPts val="0"/>
                        </a:spcBef>
                        <a:spcAft>
                          <a:spcPts val="0"/>
                        </a:spcAft>
                        <a:buClr>
                          <a:srgbClr val="7AB800"/>
                        </a:buClr>
                        <a:buSzPct val="130000"/>
                        <a:buFont typeface="Wingdings 2" pitchFamily="18" charset="2"/>
                        <a:buNone/>
                        <a:tabLst/>
                        <a:defRPr/>
                      </a:pPr>
                      <a:endParaRPr kumimoji="0" lang="nl-NL" sz="14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7800" marR="0" lvl="2" indent="-177800" algn="l" defTabSz="914400" rtl="0" eaLnBrk="1" fontAlgn="auto" latinLnBrk="0" hangingPunct="1">
                        <a:lnSpc>
                          <a:spcPct val="100000"/>
                        </a:lnSpc>
                        <a:spcBef>
                          <a:spcPts val="0"/>
                        </a:spcBef>
                        <a:spcAft>
                          <a:spcPts val="0"/>
                        </a:spcAft>
                        <a:buClr>
                          <a:srgbClr val="7AB800"/>
                        </a:buClr>
                        <a:buSzPct val="130000"/>
                        <a:buFont typeface="Wingdings 2" pitchFamily="18" charset="2"/>
                        <a:buChar char="P"/>
                        <a:tabLst/>
                        <a:defRPr/>
                      </a:pPr>
                      <a:r>
                        <a:rPr kumimoji="0" lang="nl-NL" sz="1400" b="0" i="0" u="none" strike="noStrike" kern="1200" cap="none" spc="0" normalizeH="0" baseline="0" noProof="0" dirty="0" smtClean="0">
                          <a:ln>
                            <a:noFill/>
                          </a:ln>
                          <a:solidFill>
                            <a:srgbClr val="000000"/>
                          </a:solidFill>
                          <a:effectLst/>
                          <a:uLnTx/>
                          <a:uFillTx/>
                          <a:latin typeface="+mn-lt"/>
                          <a:ea typeface="+mn-ea"/>
                          <a:cs typeface="Arial" pitchFamily="34" charset="0"/>
                        </a:rPr>
                        <a:t>EU </a:t>
                      </a:r>
                      <a:r>
                        <a:rPr kumimoji="0" lang="nl-NL" sz="1400" b="0" i="0" u="none" strike="noStrike" kern="1200" cap="none" spc="0" normalizeH="0" baseline="0" noProof="0" dirty="0" err="1" smtClean="0">
                          <a:ln>
                            <a:noFill/>
                          </a:ln>
                          <a:solidFill>
                            <a:srgbClr val="000000"/>
                          </a:solidFill>
                          <a:effectLst/>
                          <a:uLnTx/>
                          <a:uFillTx/>
                          <a:latin typeface="+mn-lt"/>
                          <a:ea typeface="+mn-ea"/>
                          <a:cs typeface="Arial" pitchFamily="34" charset="0"/>
                        </a:rPr>
                        <a:t>Procedural</a:t>
                      </a:r>
                      <a:r>
                        <a:rPr kumimoji="0" lang="nl-NL" sz="1400" b="0" i="0" u="none" strike="noStrike" kern="1200" cap="none" spc="0" normalizeH="0" baseline="0" noProof="0" dirty="0" smtClean="0">
                          <a:ln>
                            <a:noFill/>
                          </a:ln>
                          <a:solidFill>
                            <a:srgbClr val="000000"/>
                          </a:solidFill>
                          <a:effectLst/>
                          <a:uLnTx/>
                          <a:uFillTx/>
                          <a:latin typeface="+mn-lt"/>
                          <a:ea typeface="+mn-ea"/>
                          <a:cs typeface="Arial" pitchFamily="34" charset="0"/>
                        </a:rPr>
                        <a:t> </a:t>
                      </a:r>
                      <a:r>
                        <a:rPr kumimoji="0" lang="nl-NL" sz="1400" b="0" i="0" u="none" strike="noStrike" kern="1200" cap="none" spc="0" normalizeH="0" baseline="0" noProof="0" dirty="0" err="1" smtClean="0">
                          <a:ln>
                            <a:noFill/>
                          </a:ln>
                          <a:solidFill>
                            <a:srgbClr val="000000"/>
                          </a:solidFill>
                          <a:effectLst/>
                          <a:uLnTx/>
                          <a:uFillTx/>
                          <a:latin typeface="+mn-lt"/>
                          <a:ea typeface="+mn-ea"/>
                          <a:cs typeface="Arial" pitchFamily="34" charset="0"/>
                        </a:rPr>
                        <a:t>Regulation</a:t>
                      </a:r>
                      <a:endParaRPr kumimoji="0" lang="nl-NL" sz="1400" b="0" i="0" u="none" strike="noStrike" kern="1200" cap="none" spc="0" normalizeH="0" baseline="0" noProof="0" dirty="0" smtClean="0">
                        <a:ln>
                          <a:noFill/>
                        </a:ln>
                        <a:solidFill>
                          <a:srgbClr val="000000"/>
                        </a:solidFill>
                        <a:effectLst/>
                        <a:uLnTx/>
                        <a:uFillTx/>
                        <a:latin typeface="+mn-lt"/>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7800" marR="0" lvl="2" indent="-177800" algn="l" defTabSz="914400" rtl="0" eaLnBrk="1" fontAlgn="auto" latinLnBrk="0" hangingPunct="1">
                        <a:lnSpc>
                          <a:spcPct val="100000"/>
                        </a:lnSpc>
                        <a:spcBef>
                          <a:spcPts val="0"/>
                        </a:spcBef>
                        <a:spcAft>
                          <a:spcPts val="0"/>
                        </a:spcAft>
                        <a:buClr>
                          <a:srgbClr val="97989A"/>
                        </a:buClr>
                        <a:buSzTx/>
                        <a:buFont typeface="Arial" pitchFamily="34" charset="0"/>
                        <a:buChar char="■"/>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rPr>
                        <a:t>name companies </a:t>
                      </a: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rPr>
                        <a:t>sectors</a:t>
                      </a: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rPr>
                        <a:t>content of ruling</a:t>
                      </a: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rPr>
                        <a:t>including facts on activities, functions and risk</a:t>
                      </a: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7800" marR="0" lvl="2" indent="-177800" algn="l" defTabSz="914400" rtl="0" eaLnBrk="1" fontAlgn="auto" latinLnBrk="0" hangingPunct="1">
                        <a:lnSpc>
                          <a:spcPct val="100000"/>
                        </a:lnSpc>
                        <a:spcBef>
                          <a:spcPts val="300"/>
                        </a:spcBef>
                        <a:spcAft>
                          <a:spcPts val="0"/>
                        </a:spcAft>
                        <a:buClr>
                          <a:srgbClr val="7AB800"/>
                        </a:buClr>
                        <a:buSzPct val="130000"/>
                        <a:buFont typeface="Wingdings 2" pitchFamily="18" charset="2"/>
                        <a:buChar char="P"/>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Arial" pitchFamily="34" charset="0"/>
                        </a:rPr>
                        <a:t>qualifying income and benefit</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BEPS Action 5: </a:t>
            </a:r>
            <a:r>
              <a:rPr lang="nl-NL" sz="2000" dirty="0" smtClean="0"/>
              <a:t>EU State Aid </a:t>
            </a:r>
            <a:r>
              <a:rPr lang="nl-NL" sz="2000" dirty="0" err="1" smtClean="0"/>
              <a:t>Review</a:t>
            </a:r>
            <a:r>
              <a:rPr lang="nl-NL" sz="2000" dirty="0" smtClean="0"/>
              <a:t> – The </a:t>
            </a:r>
            <a:r>
              <a:rPr lang="nl-NL" sz="2000" dirty="0" err="1" smtClean="0"/>
              <a:t>Netherlands</a:t>
            </a:r>
            <a:r>
              <a:rPr lang="nl-NL" sz="2000" dirty="0" smtClean="0"/>
              <a:t> </a:t>
            </a:r>
            <a:endParaRPr lang="en-US" sz="2000" dirty="0"/>
          </a:p>
        </p:txBody>
      </p:sp>
      <p:sp>
        <p:nvSpPr>
          <p:cNvPr id="19" name="Text Placeholder 10"/>
          <p:cNvSpPr>
            <a:spLocks noGrp="1"/>
          </p:cNvSpPr>
          <p:nvPr/>
        </p:nvSpPr>
        <p:spPr>
          <a:xfrm>
            <a:off x="307539" y="984747"/>
            <a:ext cx="7653684" cy="791062"/>
          </a:xfrm>
          <a:prstGeom prst="parallelogram">
            <a:avLst>
              <a:gd name="adj" fmla="val 23638"/>
            </a:avLst>
          </a:prstGeom>
          <a:ln w="12700">
            <a:solidFill>
              <a:srgbClr val="409DAD"/>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US" sz="1400" dirty="0" smtClean="0">
                <a:solidFill>
                  <a:schemeClr val="tx1"/>
                </a:solidFill>
              </a:rPr>
              <a:t>The </a:t>
            </a:r>
            <a:r>
              <a:rPr lang="en-US" sz="1400" dirty="0">
                <a:solidFill>
                  <a:schemeClr val="tx1"/>
                </a:solidFill>
              </a:rPr>
              <a:t>individual ruling issued by the Dutch tax </a:t>
            </a:r>
            <a:r>
              <a:rPr lang="en-US" sz="1400" dirty="0" smtClean="0">
                <a:solidFill>
                  <a:schemeClr val="tx1"/>
                </a:solidFill>
              </a:rPr>
              <a:t>authorities</a:t>
            </a:r>
            <a:endParaRPr lang="en-US" sz="1400" dirty="0">
              <a:solidFill>
                <a:schemeClr val="tx1"/>
              </a:solidFill>
            </a:endParaRPr>
          </a:p>
        </p:txBody>
      </p:sp>
      <p:sp>
        <p:nvSpPr>
          <p:cNvPr id="20" name="Text Placeholder 10"/>
          <p:cNvSpPr>
            <a:spLocks noGrp="1"/>
          </p:cNvSpPr>
          <p:nvPr/>
        </p:nvSpPr>
        <p:spPr>
          <a:xfrm>
            <a:off x="659627" y="1968705"/>
            <a:ext cx="7653684" cy="791062"/>
          </a:xfrm>
          <a:prstGeom prst="parallelogram">
            <a:avLst>
              <a:gd name="adj" fmla="val 23638"/>
            </a:avLst>
          </a:prstGeom>
          <a:ln w="12700">
            <a:solidFill>
              <a:srgbClr val="AA5CAA"/>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US" sz="1400" dirty="0">
                <a:solidFill>
                  <a:schemeClr val="tx1"/>
                </a:solidFill>
              </a:rPr>
              <a:t>on the calculation of the taxable </a:t>
            </a:r>
            <a:r>
              <a:rPr lang="en-US" sz="1400" dirty="0" smtClean="0">
                <a:solidFill>
                  <a:schemeClr val="tx1"/>
                </a:solidFill>
              </a:rPr>
              <a:t>basis</a:t>
            </a:r>
            <a:endParaRPr lang="en-US" sz="1400" dirty="0">
              <a:solidFill>
                <a:schemeClr val="tx1"/>
              </a:solidFill>
            </a:endParaRPr>
          </a:p>
        </p:txBody>
      </p:sp>
      <p:sp>
        <p:nvSpPr>
          <p:cNvPr id="21" name="Text Placeholder 10"/>
          <p:cNvSpPr>
            <a:spLocks noGrp="1"/>
          </p:cNvSpPr>
          <p:nvPr/>
        </p:nvSpPr>
        <p:spPr>
          <a:xfrm>
            <a:off x="984045" y="2909811"/>
            <a:ext cx="7653684" cy="791062"/>
          </a:xfrm>
          <a:prstGeom prst="parallelogram">
            <a:avLst>
              <a:gd name="adj" fmla="val 23638"/>
            </a:avLst>
          </a:prstGeom>
          <a:ln w="12700">
            <a:solidFill>
              <a:srgbClr val="BDB694"/>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US" sz="1400" dirty="0">
                <a:solidFill>
                  <a:schemeClr val="tx1"/>
                </a:solidFill>
              </a:rPr>
              <a:t>in the Netherlands for manufacturing </a:t>
            </a:r>
            <a:r>
              <a:rPr lang="en-US" sz="1400" dirty="0" smtClean="0">
                <a:solidFill>
                  <a:schemeClr val="tx1"/>
                </a:solidFill>
              </a:rPr>
              <a:t>activities</a:t>
            </a:r>
            <a:endParaRPr lang="en-US" sz="1400" dirty="0">
              <a:solidFill>
                <a:schemeClr val="tx1"/>
              </a:solidFill>
            </a:endParaRPr>
          </a:p>
        </p:txBody>
      </p:sp>
      <p:sp>
        <p:nvSpPr>
          <p:cNvPr id="22" name="Text Placeholder 10"/>
          <p:cNvSpPr>
            <a:spLocks noGrp="1"/>
          </p:cNvSpPr>
          <p:nvPr/>
        </p:nvSpPr>
        <p:spPr>
          <a:xfrm>
            <a:off x="1308462" y="3895923"/>
            <a:ext cx="7653684" cy="791062"/>
          </a:xfrm>
          <a:prstGeom prst="parallelogram">
            <a:avLst>
              <a:gd name="adj" fmla="val 23638"/>
            </a:avLst>
          </a:prstGeom>
          <a:ln w="12700">
            <a:solidFill>
              <a:srgbClr val="9BCA40"/>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177780" indent="-177780"/>
            <a:r>
              <a:rPr lang="en-US" sz="1400" dirty="0">
                <a:solidFill>
                  <a:schemeClr val="tx1"/>
                </a:solidFill>
              </a:rPr>
              <a:t>of Starbucks Manufacturing EMEA </a:t>
            </a:r>
            <a:r>
              <a:rPr lang="en-US" sz="1400" dirty="0" smtClean="0">
                <a:solidFill>
                  <a:schemeClr val="tx1"/>
                </a:solidFill>
              </a:rPr>
              <a:t>BV</a:t>
            </a:r>
            <a:endParaRPr lang="en-US" sz="1400" dirty="0">
              <a:solidFill>
                <a:schemeClr val="tx1"/>
              </a:solidFill>
            </a:endParaRPr>
          </a:p>
        </p:txBody>
      </p:sp>
      <p:sp>
        <p:nvSpPr>
          <p:cNvPr id="23" name="Parallelogram 22"/>
          <p:cNvSpPr/>
          <p:nvPr/>
        </p:nvSpPr>
        <p:spPr>
          <a:xfrm>
            <a:off x="133839" y="894484"/>
            <a:ext cx="752700" cy="765398"/>
          </a:xfrm>
          <a:prstGeom prst="parallelogram">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1</a:t>
            </a:r>
            <a:endParaRPr lang="en-GB" dirty="0">
              <a:solidFill>
                <a:schemeClr val="bg1"/>
              </a:solidFill>
            </a:endParaRPr>
          </a:p>
        </p:txBody>
      </p:sp>
      <p:sp>
        <p:nvSpPr>
          <p:cNvPr id="24" name="Parallelogram 23"/>
          <p:cNvSpPr/>
          <p:nvPr/>
        </p:nvSpPr>
        <p:spPr>
          <a:xfrm>
            <a:off x="431540" y="1882440"/>
            <a:ext cx="752700" cy="765398"/>
          </a:xfrm>
          <a:prstGeom prst="parallelogram">
            <a:avLst/>
          </a:prstGeom>
          <a:solidFill>
            <a:srgbClr val="A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2</a:t>
            </a:r>
            <a:endParaRPr lang="en-GB" dirty="0">
              <a:solidFill>
                <a:schemeClr val="bg1"/>
              </a:solidFill>
            </a:endParaRPr>
          </a:p>
        </p:txBody>
      </p:sp>
      <p:sp>
        <p:nvSpPr>
          <p:cNvPr id="25" name="Parallelogram 24"/>
          <p:cNvSpPr/>
          <p:nvPr/>
        </p:nvSpPr>
        <p:spPr>
          <a:xfrm>
            <a:off x="701570" y="2827545"/>
            <a:ext cx="752700" cy="765398"/>
          </a:xfrm>
          <a:prstGeom prst="parallelogram">
            <a:avLst/>
          </a:prstGeom>
          <a:solidFill>
            <a:srgbClr val="BDB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3</a:t>
            </a:r>
            <a:endParaRPr lang="en-GB" dirty="0">
              <a:solidFill>
                <a:schemeClr val="bg1"/>
              </a:solidFill>
            </a:endParaRPr>
          </a:p>
        </p:txBody>
      </p:sp>
      <p:sp>
        <p:nvSpPr>
          <p:cNvPr id="26" name="Parallelogram 25"/>
          <p:cNvSpPr/>
          <p:nvPr/>
        </p:nvSpPr>
        <p:spPr>
          <a:xfrm>
            <a:off x="971600" y="3817654"/>
            <a:ext cx="752700" cy="765398"/>
          </a:xfrm>
          <a:prstGeom prst="parallelogram">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4</a:t>
            </a:r>
            <a:endParaRPr lang="en-GB" dirty="0">
              <a:solidFill>
                <a:schemeClr val="bg1"/>
              </a:solidFill>
            </a:endParaRPr>
          </a:p>
        </p:txBody>
      </p:sp>
      <p:sp>
        <p:nvSpPr>
          <p:cNvPr id="27" name="TextBox 26"/>
          <p:cNvSpPr txBox="1"/>
          <p:nvPr/>
        </p:nvSpPr>
        <p:spPr>
          <a:xfrm>
            <a:off x="5409094" y="4677984"/>
            <a:ext cx="3555395" cy="215433"/>
          </a:xfrm>
          <a:prstGeom prst="rect">
            <a:avLst/>
          </a:prstGeom>
          <a:noFill/>
        </p:spPr>
        <p:txBody>
          <a:bodyPr wrap="square" lIns="91430" tIns="45715" rIns="91430" bIns="45715" rtlCol="0">
            <a:spAutoFit/>
          </a:bodyPr>
          <a:lstStyle/>
          <a:p>
            <a:r>
              <a:rPr lang="en-US" sz="800" dirty="0" smtClean="0">
                <a:solidFill>
                  <a:schemeClr val="bg2"/>
                </a:solidFill>
              </a:rPr>
              <a:t>Source: European Commission Press Release IP/14/663 11 June 2014</a:t>
            </a:r>
            <a:endParaRPr lang="en-US" sz="800" dirty="0">
              <a:solidFill>
                <a:schemeClr val="bg2"/>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Left)">
                                      <p:cBhvr>
                                        <p:cTn id="7" dur="5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lide(from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lide(fromLeft)">
                                      <p:cBhvr>
                                        <p:cTn id="15" dur="500"/>
                                        <p:tgtEl>
                                          <p:spTgt spid="2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lide(from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lide(fromLeft)">
                                      <p:cBhvr>
                                        <p:cTn id="23" dur="500"/>
                                        <p:tgtEl>
                                          <p:spTgt spid="21"/>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lide(from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lide(fromLeft)">
                                      <p:cBhvr>
                                        <p:cTn id="31" dur="500"/>
                                        <p:tgtEl>
                                          <p:spTgt spid="22"/>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lide(from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BEPS Action 5: </a:t>
            </a:r>
            <a:r>
              <a:rPr lang="en-IE" sz="2000" dirty="0" smtClean="0"/>
              <a:t>EU State Aid Review - Ireland</a:t>
            </a:r>
            <a:endParaRPr lang="en-US" sz="2000" dirty="0"/>
          </a:p>
        </p:txBody>
      </p:sp>
      <p:sp>
        <p:nvSpPr>
          <p:cNvPr id="23" name="Text Placeholder 10"/>
          <p:cNvSpPr>
            <a:spLocks noGrp="1"/>
          </p:cNvSpPr>
          <p:nvPr/>
        </p:nvSpPr>
        <p:spPr>
          <a:xfrm>
            <a:off x="307539" y="984747"/>
            <a:ext cx="7653684" cy="791062"/>
          </a:xfrm>
          <a:prstGeom prst="parallelogram">
            <a:avLst>
              <a:gd name="adj" fmla="val 23638"/>
            </a:avLst>
          </a:prstGeom>
          <a:ln w="12700">
            <a:solidFill>
              <a:srgbClr val="409DAD"/>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lvl="0"/>
            <a:r>
              <a:rPr lang="en-GB" sz="1400" dirty="0">
                <a:solidFill>
                  <a:schemeClr val="tx1"/>
                </a:solidFill>
              </a:rPr>
              <a:t>the individual rulings issued by the Irish tax </a:t>
            </a:r>
            <a:r>
              <a:rPr lang="en-GB" sz="1400" dirty="0" smtClean="0">
                <a:solidFill>
                  <a:schemeClr val="tx1"/>
                </a:solidFill>
              </a:rPr>
              <a:t>authorities</a:t>
            </a:r>
            <a:endParaRPr lang="en-US" sz="1400" dirty="0">
              <a:solidFill>
                <a:schemeClr val="tx1"/>
              </a:solidFill>
            </a:endParaRPr>
          </a:p>
        </p:txBody>
      </p:sp>
      <p:sp>
        <p:nvSpPr>
          <p:cNvPr id="27" name="Text Placeholder 10"/>
          <p:cNvSpPr>
            <a:spLocks noGrp="1"/>
          </p:cNvSpPr>
          <p:nvPr/>
        </p:nvSpPr>
        <p:spPr>
          <a:xfrm>
            <a:off x="659627" y="1968705"/>
            <a:ext cx="7653684" cy="791062"/>
          </a:xfrm>
          <a:prstGeom prst="parallelogram">
            <a:avLst>
              <a:gd name="adj" fmla="val 23638"/>
            </a:avLst>
          </a:prstGeom>
          <a:ln w="12700">
            <a:solidFill>
              <a:srgbClr val="AA5CAA"/>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GB" sz="1400" dirty="0">
                <a:solidFill>
                  <a:schemeClr val="tx1"/>
                </a:solidFill>
              </a:rPr>
              <a:t>on the calculation of the taxable </a:t>
            </a:r>
            <a:r>
              <a:rPr lang="en-GB" sz="1400" dirty="0" smtClean="0">
                <a:solidFill>
                  <a:schemeClr val="tx1"/>
                </a:solidFill>
              </a:rPr>
              <a:t>profit</a:t>
            </a:r>
            <a:endParaRPr lang="en-US" sz="1400" dirty="0">
              <a:solidFill>
                <a:schemeClr val="tx1"/>
              </a:solidFill>
            </a:endParaRPr>
          </a:p>
        </p:txBody>
      </p:sp>
      <p:sp>
        <p:nvSpPr>
          <p:cNvPr id="28" name="Text Placeholder 10"/>
          <p:cNvSpPr>
            <a:spLocks noGrp="1"/>
          </p:cNvSpPr>
          <p:nvPr/>
        </p:nvSpPr>
        <p:spPr>
          <a:xfrm>
            <a:off x="984045" y="2909811"/>
            <a:ext cx="7653684" cy="791062"/>
          </a:xfrm>
          <a:prstGeom prst="parallelogram">
            <a:avLst>
              <a:gd name="adj" fmla="val 23638"/>
            </a:avLst>
          </a:prstGeom>
          <a:ln w="12700">
            <a:solidFill>
              <a:srgbClr val="BDB694"/>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GB" sz="1400" dirty="0">
                <a:solidFill>
                  <a:schemeClr val="tx1"/>
                </a:solidFill>
              </a:rPr>
              <a:t>allocated to the Irish </a:t>
            </a:r>
            <a:r>
              <a:rPr lang="en-GB" sz="1400" dirty="0" smtClean="0">
                <a:solidFill>
                  <a:schemeClr val="tx1"/>
                </a:solidFill>
              </a:rPr>
              <a:t>branches</a:t>
            </a:r>
            <a:endParaRPr lang="en-US" sz="1400" dirty="0">
              <a:solidFill>
                <a:schemeClr val="tx1"/>
              </a:solidFill>
            </a:endParaRPr>
          </a:p>
        </p:txBody>
      </p:sp>
      <p:sp>
        <p:nvSpPr>
          <p:cNvPr id="29" name="Text Placeholder 10"/>
          <p:cNvSpPr>
            <a:spLocks noGrp="1"/>
          </p:cNvSpPr>
          <p:nvPr/>
        </p:nvSpPr>
        <p:spPr>
          <a:xfrm>
            <a:off x="1308462" y="3895923"/>
            <a:ext cx="7653684" cy="791062"/>
          </a:xfrm>
          <a:prstGeom prst="parallelogram">
            <a:avLst>
              <a:gd name="adj" fmla="val 23638"/>
            </a:avLst>
          </a:prstGeom>
          <a:ln w="12700">
            <a:solidFill>
              <a:srgbClr val="9BCA40"/>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177780" indent="-177780"/>
            <a:r>
              <a:rPr lang="en-GB" sz="1400" dirty="0">
                <a:solidFill>
                  <a:schemeClr val="tx1"/>
                </a:solidFill>
              </a:rPr>
              <a:t>of Apple Sales International and of Apple Operations </a:t>
            </a:r>
            <a:r>
              <a:rPr lang="en-GB" sz="1400" dirty="0" smtClean="0">
                <a:solidFill>
                  <a:schemeClr val="tx1"/>
                </a:solidFill>
              </a:rPr>
              <a:t>Europe</a:t>
            </a:r>
            <a:endParaRPr lang="en-US" sz="1400" dirty="0">
              <a:solidFill>
                <a:schemeClr val="tx1"/>
              </a:solidFill>
            </a:endParaRPr>
          </a:p>
        </p:txBody>
      </p:sp>
      <p:sp>
        <p:nvSpPr>
          <p:cNvPr id="30" name="Parallelogram 29"/>
          <p:cNvSpPr/>
          <p:nvPr/>
        </p:nvSpPr>
        <p:spPr>
          <a:xfrm>
            <a:off x="133839" y="894484"/>
            <a:ext cx="752700" cy="765398"/>
          </a:xfrm>
          <a:prstGeom prst="parallelogram">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1</a:t>
            </a:r>
            <a:endParaRPr lang="en-GB" dirty="0">
              <a:solidFill>
                <a:schemeClr val="bg1"/>
              </a:solidFill>
            </a:endParaRPr>
          </a:p>
        </p:txBody>
      </p:sp>
      <p:sp>
        <p:nvSpPr>
          <p:cNvPr id="32" name="Parallelogram 31"/>
          <p:cNvSpPr/>
          <p:nvPr/>
        </p:nvSpPr>
        <p:spPr>
          <a:xfrm>
            <a:off x="431540" y="1882440"/>
            <a:ext cx="752700" cy="765398"/>
          </a:xfrm>
          <a:prstGeom prst="parallelogram">
            <a:avLst/>
          </a:prstGeom>
          <a:solidFill>
            <a:srgbClr val="A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2</a:t>
            </a:r>
            <a:endParaRPr lang="en-GB" dirty="0">
              <a:solidFill>
                <a:schemeClr val="bg1"/>
              </a:solidFill>
            </a:endParaRPr>
          </a:p>
        </p:txBody>
      </p:sp>
      <p:sp>
        <p:nvSpPr>
          <p:cNvPr id="33" name="Parallelogram 32"/>
          <p:cNvSpPr/>
          <p:nvPr/>
        </p:nvSpPr>
        <p:spPr>
          <a:xfrm>
            <a:off x="701570" y="2827545"/>
            <a:ext cx="752700" cy="765398"/>
          </a:xfrm>
          <a:prstGeom prst="parallelogram">
            <a:avLst/>
          </a:prstGeom>
          <a:solidFill>
            <a:srgbClr val="BDB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3</a:t>
            </a:r>
            <a:endParaRPr lang="en-GB" dirty="0">
              <a:solidFill>
                <a:schemeClr val="bg1"/>
              </a:solidFill>
            </a:endParaRPr>
          </a:p>
        </p:txBody>
      </p:sp>
      <p:sp>
        <p:nvSpPr>
          <p:cNvPr id="34" name="Parallelogram 33"/>
          <p:cNvSpPr/>
          <p:nvPr/>
        </p:nvSpPr>
        <p:spPr>
          <a:xfrm>
            <a:off x="971600" y="3817654"/>
            <a:ext cx="752700" cy="765398"/>
          </a:xfrm>
          <a:prstGeom prst="parallelogram">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4</a:t>
            </a:r>
            <a:endParaRPr lang="en-GB" dirty="0">
              <a:solidFill>
                <a:schemeClr val="bg1"/>
              </a:solidFill>
            </a:endParaRPr>
          </a:p>
        </p:txBody>
      </p:sp>
      <p:sp>
        <p:nvSpPr>
          <p:cNvPr id="35" name="TextBox 34"/>
          <p:cNvSpPr txBox="1"/>
          <p:nvPr/>
        </p:nvSpPr>
        <p:spPr>
          <a:xfrm>
            <a:off x="5409094" y="4677984"/>
            <a:ext cx="3555395" cy="215433"/>
          </a:xfrm>
          <a:prstGeom prst="rect">
            <a:avLst/>
          </a:prstGeom>
          <a:noFill/>
        </p:spPr>
        <p:txBody>
          <a:bodyPr wrap="square" lIns="91430" tIns="45715" rIns="91430" bIns="45715" rtlCol="0">
            <a:spAutoFit/>
          </a:bodyPr>
          <a:lstStyle/>
          <a:p>
            <a:r>
              <a:rPr lang="en-US" sz="800" dirty="0" smtClean="0">
                <a:solidFill>
                  <a:schemeClr val="bg2"/>
                </a:solidFill>
              </a:rPr>
              <a:t>Source: European Commission Press Release IP/14/663 11 June 2014</a:t>
            </a:r>
            <a:endParaRPr lang="en-US" sz="800" dirty="0">
              <a:solidFill>
                <a:schemeClr val="bg2"/>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Left)">
                                      <p:cBhvr>
                                        <p:cTn id="7" dur="500"/>
                                        <p:tgtEl>
                                          <p:spTgt spid="2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lide(fromLeft)">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lide(fromLeft)">
                                      <p:cBhvr>
                                        <p:cTn id="15" dur="500"/>
                                        <p:tgtEl>
                                          <p:spTgt spid="27"/>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slide(from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slide(fromLeft)">
                                      <p:cBhvr>
                                        <p:cTn id="23" dur="500"/>
                                        <p:tgtEl>
                                          <p:spTgt spid="28"/>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lide(fromLeft)">
                                      <p:cBhvr>
                                        <p:cTn id="31" dur="500"/>
                                        <p:tgtEl>
                                          <p:spTgt spid="29"/>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Left)">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2" grpId="0" animBg="1"/>
      <p:bldP spid="33"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BEPS Action 5: EU State Aid Review – Luxembourg</a:t>
            </a:r>
            <a:endParaRPr lang="en-US" sz="2000" dirty="0"/>
          </a:p>
        </p:txBody>
      </p:sp>
      <p:sp>
        <p:nvSpPr>
          <p:cNvPr id="18" name="Text Placeholder 10"/>
          <p:cNvSpPr>
            <a:spLocks noGrp="1"/>
          </p:cNvSpPr>
          <p:nvPr/>
        </p:nvSpPr>
        <p:spPr>
          <a:xfrm>
            <a:off x="307539" y="984747"/>
            <a:ext cx="7653684" cy="791062"/>
          </a:xfrm>
          <a:prstGeom prst="parallelogram">
            <a:avLst>
              <a:gd name="adj" fmla="val 23638"/>
            </a:avLst>
          </a:prstGeom>
          <a:ln w="12700">
            <a:solidFill>
              <a:srgbClr val="409DAD"/>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lvl="0"/>
            <a:r>
              <a:rPr lang="en-GB" sz="1400" dirty="0">
                <a:solidFill>
                  <a:schemeClr val="tx1"/>
                </a:solidFill>
              </a:rPr>
              <a:t>the individual ruling issued by the Luxembourgish tax </a:t>
            </a:r>
            <a:r>
              <a:rPr lang="en-GB" sz="1400" dirty="0" smtClean="0">
                <a:solidFill>
                  <a:schemeClr val="tx1"/>
                </a:solidFill>
              </a:rPr>
              <a:t>authorities</a:t>
            </a:r>
            <a:endParaRPr lang="en-US" sz="1400" dirty="0">
              <a:solidFill>
                <a:schemeClr val="tx1"/>
              </a:solidFill>
            </a:endParaRPr>
          </a:p>
        </p:txBody>
      </p:sp>
      <p:sp>
        <p:nvSpPr>
          <p:cNvPr id="19" name="Text Placeholder 10"/>
          <p:cNvSpPr>
            <a:spLocks noGrp="1"/>
          </p:cNvSpPr>
          <p:nvPr/>
        </p:nvSpPr>
        <p:spPr>
          <a:xfrm>
            <a:off x="659627" y="1968705"/>
            <a:ext cx="7653684" cy="791062"/>
          </a:xfrm>
          <a:prstGeom prst="parallelogram">
            <a:avLst>
              <a:gd name="adj" fmla="val 23638"/>
            </a:avLst>
          </a:prstGeom>
          <a:ln w="12700">
            <a:solidFill>
              <a:srgbClr val="AA5CAA"/>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US" sz="1400" dirty="0" smtClean="0">
                <a:solidFill>
                  <a:schemeClr val="tx1"/>
                </a:solidFill>
              </a:rPr>
              <a:t> </a:t>
            </a:r>
            <a:r>
              <a:rPr lang="en-GB" sz="1400" dirty="0">
                <a:solidFill>
                  <a:schemeClr val="tx1"/>
                </a:solidFill>
              </a:rPr>
              <a:t>on the calculation of the taxable </a:t>
            </a:r>
            <a:r>
              <a:rPr lang="en-GB" sz="1400" dirty="0" smtClean="0">
                <a:solidFill>
                  <a:schemeClr val="tx1"/>
                </a:solidFill>
              </a:rPr>
              <a:t>basis</a:t>
            </a:r>
            <a:endParaRPr lang="en-US" sz="1400" dirty="0">
              <a:solidFill>
                <a:schemeClr val="tx1"/>
              </a:solidFill>
            </a:endParaRPr>
          </a:p>
        </p:txBody>
      </p:sp>
      <p:sp>
        <p:nvSpPr>
          <p:cNvPr id="20" name="Text Placeholder 10"/>
          <p:cNvSpPr>
            <a:spLocks noGrp="1"/>
          </p:cNvSpPr>
          <p:nvPr/>
        </p:nvSpPr>
        <p:spPr>
          <a:xfrm>
            <a:off x="984045" y="2909811"/>
            <a:ext cx="7653684" cy="791062"/>
          </a:xfrm>
          <a:prstGeom prst="parallelogram">
            <a:avLst>
              <a:gd name="adj" fmla="val 23638"/>
            </a:avLst>
          </a:prstGeom>
          <a:ln w="12700">
            <a:solidFill>
              <a:srgbClr val="BDB694"/>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GB" sz="1400" dirty="0" smtClean="0">
                <a:solidFill>
                  <a:schemeClr val="tx1"/>
                </a:solidFill>
              </a:rPr>
              <a:t>in Luxembourg for </a:t>
            </a:r>
            <a:r>
              <a:rPr lang="en-GB" sz="1400" dirty="0">
                <a:solidFill>
                  <a:schemeClr val="tx1"/>
                </a:solidFill>
              </a:rPr>
              <a:t>the financing </a:t>
            </a:r>
            <a:r>
              <a:rPr lang="en-GB" sz="1400" dirty="0" smtClean="0">
                <a:solidFill>
                  <a:schemeClr val="tx1"/>
                </a:solidFill>
              </a:rPr>
              <a:t>activities</a:t>
            </a:r>
            <a:endParaRPr lang="en-US" sz="1400" dirty="0">
              <a:solidFill>
                <a:schemeClr val="tx1"/>
              </a:solidFill>
            </a:endParaRPr>
          </a:p>
        </p:txBody>
      </p:sp>
      <p:sp>
        <p:nvSpPr>
          <p:cNvPr id="21" name="Text Placeholder 10"/>
          <p:cNvSpPr>
            <a:spLocks noGrp="1"/>
          </p:cNvSpPr>
          <p:nvPr/>
        </p:nvSpPr>
        <p:spPr>
          <a:xfrm>
            <a:off x="1308462" y="3895923"/>
            <a:ext cx="7653684" cy="791062"/>
          </a:xfrm>
          <a:prstGeom prst="parallelogram">
            <a:avLst>
              <a:gd name="adj" fmla="val 23638"/>
            </a:avLst>
          </a:prstGeom>
          <a:ln w="12700">
            <a:solidFill>
              <a:srgbClr val="9BCA40"/>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177780" indent="-177780"/>
            <a:r>
              <a:rPr lang="en-GB" sz="1400" dirty="0">
                <a:solidFill>
                  <a:schemeClr val="tx1"/>
                </a:solidFill>
              </a:rPr>
              <a:t>of Fiat Finance and </a:t>
            </a:r>
            <a:r>
              <a:rPr lang="en-GB" sz="1400" dirty="0" smtClean="0">
                <a:solidFill>
                  <a:schemeClr val="tx1"/>
                </a:solidFill>
              </a:rPr>
              <a:t>Trade</a:t>
            </a:r>
            <a:endParaRPr lang="en-US" sz="1400" dirty="0">
              <a:solidFill>
                <a:schemeClr val="tx1"/>
              </a:solidFill>
            </a:endParaRPr>
          </a:p>
        </p:txBody>
      </p:sp>
      <p:sp>
        <p:nvSpPr>
          <p:cNvPr id="24" name="Parallelogram 23"/>
          <p:cNvSpPr/>
          <p:nvPr/>
        </p:nvSpPr>
        <p:spPr>
          <a:xfrm>
            <a:off x="133839" y="894484"/>
            <a:ext cx="752700" cy="765398"/>
          </a:xfrm>
          <a:prstGeom prst="parallelogram">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1</a:t>
            </a:r>
            <a:endParaRPr lang="en-GB" dirty="0">
              <a:solidFill>
                <a:schemeClr val="bg1"/>
              </a:solidFill>
            </a:endParaRPr>
          </a:p>
        </p:txBody>
      </p:sp>
      <p:sp>
        <p:nvSpPr>
          <p:cNvPr id="25" name="Parallelogram 24"/>
          <p:cNvSpPr/>
          <p:nvPr/>
        </p:nvSpPr>
        <p:spPr>
          <a:xfrm>
            <a:off x="431540" y="1882440"/>
            <a:ext cx="752700" cy="765398"/>
          </a:xfrm>
          <a:prstGeom prst="parallelogram">
            <a:avLst/>
          </a:prstGeom>
          <a:solidFill>
            <a:srgbClr val="A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2</a:t>
            </a:r>
            <a:endParaRPr lang="en-GB" dirty="0">
              <a:solidFill>
                <a:schemeClr val="bg1"/>
              </a:solidFill>
            </a:endParaRPr>
          </a:p>
        </p:txBody>
      </p:sp>
      <p:sp>
        <p:nvSpPr>
          <p:cNvPr id="26" name="Parallelogram 25"/>
          <p:cNvSpPr/>
          <p:nvPr/>
        </p:nvSpPr>
        <p:spPr>
          <a:xfrm>
            <a:off x="701570" y="2827545"/>
            <a:ext cx="752700" cy="765398"/>
          </a:xfrm>
          <a:prstGeom prst="parallelogram">
            <a:avLst/>
          </a:prstGeom>
          <a:solidFill>
            <a:srgbClr val="BDB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3</a:t>
            </a:r>
            <a:endParaRPr lang="en-GB" dirty="0">
              <a:solidFill>
                <a:schemeClr val="bg1"/>
              </a:solidFill>
            </a:endParaRPr>
          </a:p>
        </p:txBody>
      </p:sp>
      <p:sp>
        <p:nvSpPr>
          <p:cNvPr id="28" name="Parallelogram 27"/>
          <p:cNvSpPr/>
          <p:nvPr/>
        </p:nvSpPr>
        <p:spPr>
          <a:xfrm>
            <a:off x="971600" y="3817654"/>
            <a:ext cx="752700" cy="765398"/>
          </a:xfrm>
          <a:prstGeom prst="parallelogram">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4</a:t>
            </a:r>
            <a:endParaRPr lang="en-GB" dirty="0">
              <a:solidFill>
                <a:schemeClr val="bg1"/>
              </a:solidFill>
            </a:endParaRPr>
          </a:p>
        </p:txBody>
      </p:sp>
      <p:sp>
        <p:nvSpPr>
          <p:cNvPr id="12" name="TextBox 11"/>
          <p:cNvSpPr txBox="1"/>
          <p:nvPr/>
        </p:nvSpPr>
        <p:spPr>
          <a:xfrm>
            <a:off x="5364089" y="4677984"/>
            <a:ext cx="3555395" cy="215433"/>
          </a:xfrm>
          <a:prstGeom prst="rect">
            <a:avLst/>
          </a:prstGeom>
          <a:noFill/>
        </p:spPr>
        <p:txBody>
          <a:bodyPr wrap="square" lIns="91430" tIns="45715" rIns="91430" bIns="45715" rtlCol="0">
            <a:spAutoFit/>
          </a:bodyPr>
          <a:lstStyle/>
          <a:p>
            <a:r>
              <a:rPr lang="en-IE" sz="800" dirty="0" smtClean="0">
                <a:solidFill>
                  <a:schemeClr val="bg1">
                    <a:lumMod val="50000"/>
                  </a:schemeClr>
                </a:solidFill>
              </a:rPr>
              <a:t>*</a:t>
            </a:r>
            <a:r>
              <a:rPr lang="en-US" sz="800" dirty="0" smtClean="0">
                <a:solidFill>
                  <a:schemeClr val="bg1">
                    <a:lumMod val="50000"/>
                  </a:schemeClr>
                </a:solidFill>
              </a:rPr>
              <a:t>Source: European Commission Press Release IP/14/663 11 June 2014</a:t>
            </a:r>
            <a:endParaRPr lang="en-IE" sz="800" dirty="0" smtClean="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lide(from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Left)">
                                      <p:cBhvr>
                                        <p:cTn id="15" dur="500"/>
                                        <p:tgtEl>
                                          <p:spTgt spid="19"/>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lide(from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lide(fromLeft)">
                                      <p:cBhvr>
                                        <p:cTn id="23" dur="500"/>
                                        <p:tgtEl>
                                          <p:spTgt spid="2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lide(from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lide(fromLeft)">
                                      <p:cBhvr>
                                        <p:cTn id="31" dur="500"/>
                                        <p:tgtEl>
                                          <p:spTgt spid="21"/>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slide(from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BEPS Action 5: EU State Aid Review – Luxembourg</a:t>
            </a:r>
            <a:endParaRPr lang="en-US" sz="2000" dirty="0"/>
          </a:p>
        </p:txBody>
      </p:sp>
      <p:sp>
        <p:nvSpPr>
          <p:cNvPr id="18" name="Text Placeholder 10"/>
          <p:cNvSpPr>
            <a:spLocks noGrp="1"/>
          </p:cNvSpPr>
          <p:nvPr/>
        </p:nvSpPr>
        <p:spPr>
          <a:xfrm>
            <a:off x="307539" y="984747"/>
            <a:ext cx="7653684" cy="791062"/>
          </a:xfrm>
          <a:prstGeom prst="parallelogram">
            <a:avLst>
              <a:gd name="adj" fmla="val 23638"/>
            </a:avLst>
          </a:prstGeom>
          <a:ln w="12700">
            <a:solidFill>
              <a:srgbClr val="409DAD"/>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lvl="0"/>
            <a:r>
              <a:rPr lang="en-GB" sz="1400" dirty="0">
                <a:solidFill>
                  <a:schemeClr val="tx1"/>
                </a:solidFill>
              </a:rPr>
              <a:t>the individual ruling issued by the Luxembourgish tax </a:t>
            </a:r>
            <a:r>
              <a:rPr lang="en-GB" sz="1400" dirty="0" smtClean="0">
                <a:solidFill>
                  <a:schemeClr val="tx1"/>
                </a:solidFill>
              </a:rPr>
              <a:t>authorities</a:t>
            </a:r>
            <a:endParaRPr lang="en-US" sz="1400" dirty="0">
              <a:solidFill>
                <a:schemeClr val="tx1"/>
              </a:solidFill>
            </a:endParaRPr>
          </a:p>
        </p:txBody>
      </p:sp>
      <p:sp>
        <p:nvSpPr>
          <p:cNvPr id="19" name="Text Placeholder 10"/>
          <p:cNvSpPr>
            <a:spLocks noGrp="1"/>
          </p:cNvSpPr>
          <p:nvPr/>
        </p:nvSpPr>
        <p:spPr>
          <a:xfrm>
            <a:off x="659627" y="1968705"/>
            <a:ext cx="7653684" cy="791062"/>
          </a:xfrm>
          <a:prstGeom prst="parallelogram">
            <a:avLst>
              <a:gd name="adj" fmla="val 23638"/>
            </a:avLst>
          </a:prstGeom>
          <a:ln w="12700">
            <a:solidFill>
              <a:srgbClr val="AA5CAA"/>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US" sz="1400" dirty="0" smtClean="0">
                <a:solidFill>
                  <a:schemeClr val="tx1"/>
                </a:solidFill>
              </a:rPr>
              <a:t> </a:t>
            </a:r>
            <a:r>
              <a:rPr lang="en-GB" sz="1400" dirty="0">
                <a:solidFill>
                  <a:schemeClr val="tx1"/>
                </a:solidFill>
              </a:rPr>
              <a:t>on the calculation </a:t>
            </a:r>
            <a:r>
              <a:rPr lang="en-GB" sz="1400" dirty="0" smtClean="0">
                <a:solidFill>
                  <a:schemeClr val="tx1"/>
                </a:solidFill>
              </a:rPr>
              <a:t>of a tax deductible royalty</a:t>
            </a:r>
            <a:endParaRPr lang="en-US" sz="1400" dirty="0">
              <a:solidFill>
                <a:schemeClr val="tx1"/>
              </a:solidFill>
            </a:endParaRPr>
          </a:p>
        </p:txBody>
      </p:sp>
      <p:sp>
        <p:nvSpPr>
          <p:cNvPr id="20" name="Text Placeholder 10"/>
          <p:cNvSpPr>
            <a:spLocks noGrp="1"/>
          </p:cNvSpPr>
          <p:nvPr/>
        </p:nvSpPr>
        <p:spPr>
          <a:xfrm>
            <a:off x="984044" y="2909811"/>
            <a:ext cx="7592892" cy="791062"/>
          </a:xfrm>
          <a:prstGeom prst="parallelogram">
            <a:avLst>
              <a:gd name="adj" fmla="val 23638"/>
            </a:avLst>
          </a:prstGeom>
          <a:ln w="12700">
            <a:solidFill>
              <a:srgbClr val="BDB694"/>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GB" sz="1400" dirty="0">
                <a:solidFill>
                  <a:schemeClr val="tx1"/>
                </a:solidFill>
              </a:rPr>
              <a:t>p</a:t>
            </a:r>
            <a:r>
              <a:rPr lang="en-GB" sz="1400" dirty="0" smtClean="0">
                <a:solidFill>
                  <a:schemeClr val="tx1"/>
                </a:solidFill>
              </a:rPr>
              <a:t>aid by Amazon </a:t>
            </a:r>
            <a:r>
              <a:rPr lang="en-GB" sz="1400" dirty="0">
                <a:solidFill>
                  <a:schemeClr val="tx1"/>
                </a:solidFill>
              </a:rPr>
              <a:t>EU </a:t>
            </a:r>
            <a:r>
              <a:rPr lang="en-GB" sz="1400" dirty="0" err="1" smtClean="0">
                <a:solidFill>
                  <a:schemeClr val="tx1"/>
                </a:solidFill>
              </a:rPr>
              <a:t>Sarl</a:t>
            </a:r>
            <a:r>
              <a:rPr lang="en-GB" sz="1400" dirty="0" smtClean="0">
                <a:solidFill>
                  <a:schemeClr val="tx1"/>
                </a:solidFill>
              </a:rPr>
              <a:t>, recording most of Amazon’s EU sales profits,</a:t>
            </a:r>
            <a:endParaRPr lang="en-US" sz="1400" dirty="0">
              <a:solidFill>
                <a:schemeClr val="tx1"/>
              </a:solidFill>
            </a:endParaRPr>
          </a:p>
        </p:txBody>
      </p:sp>
      <p:sp>
        <p:nvSpPr>
          <p:cNvPr id="21" name="Text Placeholder 10"/>
          <p:cNvSpPr>
            <a:spLocks noGrp="1"/>
          </p:cNvSpPr>
          <p:nvPr/>
        </p:nvSpPr>
        <p:spPr>
          <a:xfrm>
            <a:off x="1308462" y="3895923"/>
            <a:ext cx="7653684" cy="791062"/>
          </a:xfrm>
          <a:prstGeom prst="parallelogram">
            <a:avLst>
              <a:gd name="adj" fmla="val 23638"/>
            </a:avLst>
          </a:prstGeom>
          <a:ln w="12700">
            <a:solidFill>
              <a:srgbClr val="9BCA40"/>
            </a:solidFill>
          </a:ln>
        </p:spPr>
        <p:txBody>
          <a:bodyPr wrap="square" lIns="0" tIns="54000" rIns="54000" bIns="54000"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177780" indent="-177780"/>
            <a:r>
              <a:rPr lang="en-GB" sz="1400" dirty="0" smtClean="0">
                <a:solidFill>
                  <a:schemeClr val="tx1"/>
                </a:solidFill>
              </a:rPr>
              <a:t>to a limited liability partnership in Luxembourg (not subject to tax)</a:t>
            </a:r>
            <a:endParaRPr lang="en-US" sz="1400" dirty="0">
              <a:solidFill>
                <a:schemeClr val="tx1"/>
              </a:solidFill>
            </a:endParaRPr>
          </a:p>
        </p:txBody>
      </p:sp>
      <p:sp>
        <p:nvSpPr>
          <p:cNvPr id="24" name="Parallelogram 23"/>
          <p:cNvSpPr/>
          <p:nvPr/>
        </p:nvSpPr>
        <p:spPr>
          <a:xfrm>
            <a:off x="133839" y="894484"/>
            <a:ext cx="752700" cy="765398"/>
          </a:xfrm>
          <a:prstGeom prst="parallelogram">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1</a:t>
            </a:r>
            <a:endParaRPr lang="en-GB" dirty="0">
              <a:solidFill>
                <a:schemeClr val="bg1"/>
              </a:solidFill>
            </a:endParaRPr>
          </a:p>
        </p:txBody>
      </p:sp>
      <p:sp>
        <p:nvSpPr>
          <p:cNvPr id="25" name="Parallelogram 24"/>
          <p:cNvSpPr/>
          <p:nvPr/>
        </p:nvSpPr>
        <p:spPr>
          <a:xfrm>
            <a:off x="431540" y="1882440"/>
            <a:ext cx="752700" cy="765398"/>
          </a:xfrm>
          <a:prstGeom prst="parallelogram">
            <a:avLst/>
          </a:prstGeom>
          <a:solidFill>
            <a:srgbClr val="A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2</a:t>
            </a:r>
            <a:endParaRPr lang="en-GB" dirty="0">
              <a:solidFill>
                <a:schemeClr val="bg1"/>
              </a:solidFill>
            </a:endParaRPr>
          </a:p>
        </p:txBody>
      </p:sp>
      <p:sp>
        <p:nvSpPr>
          <p:cNvPr id="26" name="Parallelogram 25"/>
          <p:cNvSpPr/>
          <p:nvPr/>
        </p:nvSpPr>
        <p:spPr>
          <a:xfrm>
            <a:off x="701570" y="2827545"/>
            <a:ext cx="752700" cy="765398"/>
          </a:xfrm>
          <a:prstGeom prst="parallelogram">
            <a:avLst/>
          </a:prstGeom>
          <a:solidFill>
            <a:srgbClr val="BDB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3</a:t>
            </a:r>
            <a:endParaRPr lang="en-GB" dirty="0">
              <a:solidFill>
                <a:schemeClr val="bg1"/>
              </a:solidFill>
            </a:endParaRPr>
          </a:p>
        </p:txBody>
      </p:sp>
      <p:sp>
        <p:nvSpPr>
          <p:cNvPr id="28" name="Parallelogram 27"/>
          <p:cNvSpPr/>
          <p:nvPr/>
        </p:nvSpPr>
        <p:spPr>
          <a:xfrm>
            <a:off x="971600" y="3817654"/>
            <a:ext cx="752700" cy="765398"/>
          </a:xfrm>
          <a:prstGeom prst="parallelogram">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4</a:t>
            </a:r>
            <a:endParaRPr lang="en-GB" dirty="0">
              <a:solidFill>
                <a:schemeClr val="bg1"/>
              </a:solidFill>
            </a:endParaRPr>
          </a:p>
        </p:txBody>
      </p:sp>
      <p:sp>
        <p:nvSpPr>
          <p:cNvPr id="12" name="TextBox 11"/>
          <p:cNvSpPr txBox="1"/>
          <p:nvPr/>
        </p:nvSpPr>
        <p:spPr>
          <a:xfrm>
            <a:off x="4797025" y="4822000"/>
            <a:ext cx="3779911" cy="215433"/>
          </a:xfrm>
          <a:prstGeom prst="rect">
            <a:avLst/>
          </a:prstGeom>
          <a:noFill/>
        </p:spPr>
        <p:txBody>
          <a:bodyPr wrap="square" lIns="91430" tIns="45715" rIns="91430" bIns="45715" rtlCol="0">
            <a:spAutoFit/>
          </a:bodyPr>
          <a:lstStyle/>
          <a:p>
            <a:r>
              <a:rPr lang="en-IE" sz="800" dirty="0" smtClean="0">
                <a:solidFill>
                  <a:schemeClr val="bg1">
                    <a:lumMod val="50000"/>
                  </a:schemeClr>
                </a:solidFill>
              </a:rPr>
              <a:t>*</a:t>
            </a:r>
            <a:r>
              <a:rPr lang="en-US" sz="800" dirty="0" smtClean="0">
                <a:solidFill>
                  <a:schemeClr val="bg1">
                    <a:lumMod val="50000"/>
                  </a:schemeClr>
                </a:solidFill>
              </a:rPr>
              <a:t>Source: European Commission Press Release IP/14/1105 7 October 2014</a:t>
            </a:r>
            <a:endParaRPr lang="en-IE" sz="800" dirty="0" smtClean="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lide(from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Left)">
                                      <p:cBhvr>
                                        <p:cTn id="15" dur="500"/>
                                        <p:tgtEl>
                                          <p:spTgt spid="19"/>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lide(from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lide(fromLeft)">
                                      <p:cBhvr>
                                        <p:cTn id="23" dur="500"/>
                                        <p:tgtEl>
                                          <p:spTgt spid="2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lide(from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lide(fromLeft)">
                                      <p:cBhvr>
                                        <p:cTn id="31" dur="500"/>
                                        <p:tgtEl>
                                          <p:spTgt spid="21"/>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slide(from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4" grpId="0" animBg="1"/>
      <p:bldP spid="25" grpId="0" animBg="1"/>
      <p:bldP spid="26"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lstStyle/>
          <a:p>
            <a:r>
              <a:rPr lang="en-GB" dirty="0" smtClean="0"/>
              <a:t>BEPS 5: exchange of information on rulings</a:t>
            </a:r>
            <a:endParaRPr lang="en-GB" dirty="0"/>
          </a:p>
        </p:txBody>
      </p:sp>
      <p:graphicFrame>
        <p:nvGraphicFramePr>
          <p:cNvPr id="5" name="Table 4"/>
          <p:cNvGraphicFramePr>
            <a:graphicFrameLocks noGrp="1"/>
          </p:cNvGraphicFramePr>
          <p:nvPr/>
        </p:nvGraphicFramePr>
        <p:xfrm>
          <a:off x="251520" y="1357554"/>
          <a:ext cx="8280920" cy="1844265"/>
        </p:xfrm>
        <a:graphic>
          <a:graphicData uri="http://schemas.openxmlformats.org/drawingml/2006/table">
            <a:tbl>
              <a:tblPr firstRow="1" bandRow="1">
                <a:tableStyleId>{5C22544A-7EE6-4342-B048-85BDC9FD1C3A}</a:tableStyleId>
              </a:tblPr>
              <a:tblGrid>
                <a:gridCol w="765085"/>
                <a:gridCol w="3375375"/>
                <a:gridCol w="1755195"/>
                <a:gridCol w="2385265"/>
              </a:tblGrid>
              <a:tr h="421221">
                <a:tc>
                  <a:txBody>
                    <a:bodyPr/>
                    <a:lstStyle/>
                    <a:p>
                      <a:r>
                        <a:rPr lang="en-US" sz="1400" dirty="0" smtClean="0"/>
                        <a:t>OECD</a:t>
                      </a:r>
                      <a:endParaRPr lang="en-US" sz="1400" dirty="0"/>
                    </a:p>
                  </a:txBody>
                  <a:tcPr marT="34290" marB="34290">
                    <a:solidFill>
                      <a:schemeClr val="accent5"/>
                    </a:solidFill>
                  </a:tcPr>
                </a:tc>
                <a:tc>
                  <a:txBody>
                    <a:bodyPr/>
                    <a:lstStyle/>
                    <a:p>
                      <a:endParaRPr lang="en-US" sz="1400" i="1"/>
                    </a:p>
                  </a:txBody>
                  <a:tcPr marT="34290" marB="34290">
                    <a:solidFill>
                      <a:schemeClr val="accent5"/>
                    </a:solidFill>
                  </a:tcPr>
                </a:tc>
                <a:tc>
                  <a:txBody>
                    <a:bodyPr/>
                    <a:lstStyle/>
                    <a:p>
                      <a:r>
                        <a:rPr lang="en-US" sz="1400" dirty="0" smtClean="0"/>
                        <a:t>EU</a:t>
                      </a:r>
                      <a:endParaRPr lang="en-US" sz="1400" dirty="0"/>
                    </a:p>
                  </a:txBody>
                  <a:tcPr marT="34290" marB="34290">
                    <a:solidFill>
                      <a:schemeClr val="accent5"/>
                    </a:solidFill>
                  </a:tcPr>
                </a:tc>
                <a:tc>
                  <a:txBody>
                    <a:bodyPr/>
                    <a:lstStyle/>
                    <a:p>
                      <a:endParaRPr lang="en-US" sz="1400" dirty="0"/>
                    </a:p>
                  </a:txBody>
                  <a:tcPr marT="34290" marB="34290">
                    <a:solidFill>
                      <a:schemeClr val="accent5"/>
                    </a:solidFill>
                  </a:tcPr>
                </a:tc>
              </a:tr>
              <a:tr h="1423044">
                <a:tc>
                  <a:txBody>
                    <a:bodyPr/>
                    <a:lstStyle/>
                    <a:p>
                      <a:endParaRPr lang="en-US" sz="1200" b="0" i="0" dirty="0" smtClean="0"/>
                    </a:p>
                    <a:p>
                      <a:r>
                        <a:rPr lang="en-US" sz="1200" b="0" i="0" dirty="0" smtClean="0"/>
                        <a:t>BEPS </a:t>
                      </a:r>
                      <a:endParaRPr lang="en-US" sz="1200" b="0" i="0" dirty="0"/>
                    </a:p>
                  </a:txBody>
                  <a:tcPr marT="34290" marB="34290">
                    <a:solidFill>
                      <a:schemeClr val="accent5">
                        <a:lumMod val="20000"/>
                        <a:lumOff val="80000"/>
                      </a:schemeClr>
                    </a:solidFill>
                  </a:tcPr>
                </a:tc>
                <a:tc>
                  <a:txBody>
                    <a:bodyPr/>
                    <a:lstStyle/>
                    <a:p>
                      <a:pPr marL="0" indent="0" algn="l" defTabSz="914400" rtl="0" eaLnBrk="1" latinLnBrk="0" hangingPunct="1">
                        <a:lnSpc>
                          <a:spcPct val="100000"/>
                        </a:lnSpc>
                        <a:spcBef>
                          <a:spcPts val="1200"/>
                        </a:spcBef>
                        <a:spcAft>
                          <a:spcPts val="0"/>
                        </a:spcAft>
                        <a:buClr>
                          <a:schemeClr val="bg1">
                            <a:lumMod val="50000"/>
                          </a:schemeClr>
                        </a:buClr>
                        <a:buFontTx/>
                        <a:buNone/>
                      </a:pPr>
                      <a:r>
                        <a:rPr lang="en-US" sz="1200" b="1" i="0" dirty="0" smtClean="0"/>
                        <a:t/>
                      </a:r>
                      <a:br>
                        <a:rPr lang="en-US" sz="1200" b="1" i="0" dirty="0" smtClean="0"/>
                      </a:br>
                      <a:r>
                        <a:rPr lang="en-US" sz="1200" b="1" i="0" dirty="0" smtClean="0"/>
                        <a:t>Action 5: </a:t>
                      </a:r>
                    </a:p>
                    <a:p>
                      <a:pPr marL="0" indent="0" algn="l" defTabSz="914400" rtl="0" eaLnBrk="1" latinLnBrk="0" hangingPunct="1">
                        <a:lnSpc>
                          <a:spcPct val="100000"/>
                        </a:lnSpc>
                        <a:spcBef>
                          <a:spcPts val="1200"/>
                        </a:spcBef>
                        <a:spcAft>
                          <a:spcPts val="0"/>
                        </a:spcAft>
                        <a:buClr>
                          <a:schemeClr val="bg1">
                            <a:lumMod val="50000"/>
                          </a:schemeClr>
                        </a:buClr>
                        <a:buFontTx/>
                        <a:buNone/>
                      </a:pPr>
                      <a:r>
                        <a:rPr kumimoji="0" lang="en-US" sz="1200" b="0" i="0" u="none" strike="noStrike" kern="0" cap="none" spc="0" normalizeH="0" baseline="0" noProof="0" dirty="0" smtClean="0">
                          <a:ln>
                            <a:noFill/>
                          </a:ln>
                          <a:solidFill>
                            <a:schemeClr val="tx1"/>
                          </a:solidFill>
                          <a:effectLst/>
                          <a:uLnTx/>
                          <a:uFillTx/>
                          <a:latin typeface="+mn-lt"/>
                          <a:ea typeface="+mn-ea"/>
                          <a:cs typeface="Calibri" pitchFamily="34" charset="0"/>
                        </a:rPr>
                        <a:t>Include compulsory spontaneous exchange of rulings  on preferential regimes</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European Union</a:t>
                      </a:r>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Model instruction for spontaneous</a:t>
                      </a:r>
                      <a:r>
                        <a:rPr lang="en-US" sz="1200" b="0" i="0" baseline="0" dirty="0" smtClean="0"/>
                        <a:t> exchange of rulings and unilateral APAs</a:t>
                      </a:r>
                      <a:endParaRPr lang="en-US" sz="1200" b="0" i="0" dirty="0" smtClean="0"/>
                    </a:p>
                  </a:txBody>
                  <a:tcPr marT="34290" marB="34290">
                    <a:solidFill>
                      <a:schemeClr val="accent5">
                        <a:lumMod val="20000"/>
                        <a:lumOff val="80000"/>
                      </a:scheme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descr="data:image/jpeg;base64,/9j/4AAQSkZJRgABAQAAAQABAAD/2wBDAAkGBwgHBgkIBwgKCgkLDRYPDQwMDRsUFRAWIB0iIiAdHx8kKDQsJCYxJx8fLT0tMTU3Ojo6Iys/RD84QzQ5Ojf/2wBDAQoKCg0MDRoPDxo3JR8lNzc3Nzc3Nzc3Nzc3Nzc3Nzc3Nzc3Nzc3Nzc3Nzc3Nzc3Nzc3Nzc3Nzc3Nzc3Nzc3Nzf/wAARCABQAHgDASIAAhEBAxEB/8QAGwABAQEAAwEBAAAAAAAAAAAAAAQHAQIDBQb/xAAvEAABAwICCQMEAwEAAAAAAAABAAIEAwUV0QcRNVRVdJOUshJhkSIkMVIUIYFy/8QAGwEAAgMBAQEAAAAAAAAAAAAAAAYBBAUDAgf/xAAtEQACAAMHAgUEAwAAAAAAAAAAAQIDEQQFEzEzcZEhUhIyNEGxFCJhwYGh8P/aAAwDAQACEQMRAD8A+Lcp84XKYBOlACRUAAruAA9R91NiE/f5fXfmlz2nN5mp5lTLIbdT6XKlQeCH7VkvYpxCfv8AL6780xCfv8vrvzUyKKs94UHauEU4hP3+X135piE/f5fXfmpkRVhhQdq4RTiE/f5fXfmmIT9/l9d+a8aVGrWJFGlUqEDWQxhdq+F6/wAGZucnouyRVnlwSlml/RziE/f5fXfmmIT9/l9d+a8atGrRIFalUpk/2A9hbr+V0RVkqXLfVJcIpxCfv8vrvzTEJ+/y+u/NTIirJwoO1cIpxCfv8vrvzTEJ+/y+u/NTIirDCg7Vwj6lpnzjdoLXTZTmmTSBBruII9Y90U1o2vb+apeYRW7M+jFq/YYYZkFF7HW57Tm8zU8yplTc9pzeZqeZUyqPMZZXkh2QREUHQIhIH5IC49Tf2HyioUNE0M7VuXLs8itZWS6GHA3W5aiD9uz8f9Fa2tGzaaES/PXR/wAfCMj0zbZt3LO8lny0HTOQLzbtZA+2d5LPfU39h8qnP1GNV0ehl7ftnKIHA/ggouRohERAFdo2vb+apeYRLRte381S8wiuWbJivf8AqQbHW57Tm8zU8yplTc9pzeZqeZUyqPMZJXkh2QREUHQ1DQ/EjSLfcnSI9KqW12gF7A7V9PutCwy37jF6LclnmiCbFi2+5NkyaNEurtIFSoG6/p91oGL23iMTrtzWlIphoQr2Uz62ZSv+R70IcWO4ujx6VJxGommwN1/C91NGnRJTnNjSqNZzRrIp1A7UP8VK7mXFWvU8K8OLIcHSI9Kq4DUC9gdq+V54Zb9xi9FuS7SJ0SK8MkyqNFzhrAqVA0kf6vLF7bxGH125qOh6SmU6VPwGmKJGjQbYY8elSJrvBNNgbr+n2WXrTtMEyLKg2wRpNGsW13lwp1A7UPT7LMVm2jUY83LX6KGv5+QiIuJrFdo2vb+apeYRLRte381S8wiuWbJivf8AqQbHW57Tm8zU8yplTc9pzeZqeZUyqPMZJXkh2QREUHQEA/kArj0t/UfC5RAVNC0MAC7XLUAPt2eRWtrJdDO1rly7PIrWlpWbTQiX566PZfCMj0zAG827WAftneSz30t/UfC0LTNtm3cs7yWfKlP1GNV0ehl7ftgNA/AAREXI0QiIgCu0bXt/NUvMIlo2vb+apeYRXLNkxXv/AFINjrc9pzeZqeZUy+pcrZcDcphbAmOBkVCCI7yCC4+ynwu48Om9u/JVWnUYJU2X4IfuWS9yNFZhdx4dN7d+SYXceHTe3fkoozpiy+5ckaKzC7jw6b278kwu48Om9u/JFGGLL7lyTU6tWkSaVWpTJGolji3X8L0/mS97kdZ2a9cLuPDpvbvyTC7jw6b278kUZ5ccp9W0TVKtSqQatWpUI/oF7i7V8rorMLuPDpvbvyTC7jw6b278kUZKmy1lEiNFZhdx4dN7d+SYXceHTe3fkijJxZfcuSNFZhdx4dN7d+SYXceHTe3fkijDFl9y5OLRte381S8wiqtVsuDbtBc63zA1smmSTQeAAHD2RW7MnRizfscMUyCj9j//2Q=="/>
          <p:cNvSpPr>
            <a:spLocks noChangeAspect="1" noChangeArrowheads="1"/>
          </p:cNvSpPr>
          <p:nvPr/>
        </p:nvSpPr>
        <p:spPr bwMode="auto">
          <a:xfrm>
            <a:off x="63500" y="-273844"/>
            <a:ext cx="1143000" cy="571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8548" name="AutoShape 4" descr="data:image/jpeg;base64,/9j/4AAQSkZJRgABAQAAAQABAAD/2wBDAAkGBwgHBgkIBwgKCgkLDRYPDQwMDRsUFRAWIB0iIiAdHx8kKDQsJCYxJx8fLT0tMTU3Ojo6Iys/RD84QzQ5Ojf/2wBDAQoKCg0MDRoPDxo3JR8lNzc3Nzc3Nzc3Nzc3Nzc3Nzc3Nzc3Nzc3Nzc3Nzc3Nzc3Nzc3Nzc3Nzc3Nzc3Nzc3Nzf/wAARCABQAHgDASIAAhEBAxEB/8QAGwABAQEAAwEBAAAAAAAAAAAAAAQHAQIDBQb/xAAvEAABAwICCQMEAwEAAAAAAAABAAIEAwUV0QcRNVRVdJOUshJhkSIkMVIUIYFy/8QAGwEAAgMBAQEAAAAAAAAAAAAAAAYBBAUDAgf/xAAtEQACAAMHAgUEAwAAAAAAAAAAAQIDEQQFEzEzcZEhUhIyNEGxFCJhwYGh8P/aAAwDAQACEQMRAD8A+Lcp84XKYBOlACRUAAruAA9R91NiE/f5fXfmlz2nN5mp5lTLIbdT6XKlQeCH7VkvYpxCfv8AL6780xCfv8vrvzUyKKs94UHauEU4hP3+X135piE/f5fXfmpkRVhhQdq4RTiE/f5fXfmmIT9/l9d+a8aVGrWJFGlUqEDWQxhdq+F6/wAGZucnouyRVnlwSlml/RziE/f5fXfmmIT9/l9d+a8atGrRIFalUpk/2A9hbr+V0RVkqXLfVJcIpxCfv8vrvzTEJ+/y+u/NTIirJwoO1cIpxCfv8vrvzTEJ+/y+u/NTIirDCg7Vwj6lpnzjdoLXTZTmmTSBBruII9Y90U1o2vb+apeYRW7M+jFq/YYYZkFF7HW57Tm8zU8yplTc9pzeZqeZUyqPMZZXkh2QREUHQIhIH5IC49Tf2HyioUNE0M7VuXLs8itZWS6GHA3W5aiD9uz8f9Fa2tGzaaES/PXR/wAfCMj0zbZt3LO8lny0HTOQLzbtZA+2d5LPfU39h8qnP1GNV0ehl7ftnKIHA/ggouRohERAFdo2vb+apeYRLRte381S8wiuWbJivf8AqQbHW57Tm8zU8yplTc9pzeZqeZUyqPMZJXkh2QREUHQ1DQ/EjSLfcnSI9KqW12gF7A7V9PutCwy37jF6LclnmiCbFi2+5NkyaNEurtIFSoG6/p91oGL23iMTrtzWlIphoQr2Uz62ZSv+R70IcWO4ujx6VJxGommwN1/C91NGnRJTnNjSqNZzRrIp1A7UP8VK7mXFWvU8K8OLIcHSI9Kq4DUC9gdq+V54Zb9xi9FuS7SJ0SK8MkyqNFzhrAqVA0kf6vLF7bxGH125qOh6SmU6VPwGmKJGjQbYY8elSJrvBNNgbr+n2WXrTtMEyLKg2wRpNGsW13lwp1A7UPT7LMVm2jUY83LX6KGv5+QiIuJrFdo2vb+apeYRLRte381S8wiuWbJivf8AqQbHW57Tm8zU8yplTc9pzeZqeZUyqPMZJXkh2QREUHQEA/kArj0t/UfC5RAVNC0MAC7XLUAPt2eRWtrJdDO1rly7PIrWlpWbTQiX566PZfCMj0zAG827WAftneSz30t/UfC0LTNtm3cs7yWfKlP1GNV0ehl7ftgNA/AAREXI0QiIgCu0bXt/NUvMIlo2vb+apeYRXLNkxXv/AFINjrc9pzeZqeZUy+pcrZcDcphbAmOBkVCCI7yCC4+ynwu48Om9u/JVWnUYJU2X4IfuWS9yNFZhdx4dN7d+SYXceHTe3fkoozpiy+5ckaKzC7jw6b278kwu48Om9u/JFGGLL7lyTU6tWkSaVWpTJGolji3X8L0/mS97kdZ2a9cLuPDpvbvyTC7jw6b278kUZ5ccp9W0TVKtSqQatWpUI/oF7i7V8rorMLuPDpvbvyTC7jw6b278kUZKmy1lEiNFZhdx4dN7d+SYXceHTe3fkijJxZfcuSNFZhdx4dN7d+SYXceHTe3fkijDFl9y5OLRte381S8wiqtVsuDbtBc63zA1smmSTQeAAHD2RW7MnRizfscMUyCj9j//2Q=="/>
          <p:cNvSpPr>
            <a:spLocks noChangeAspect="1" noChangeArrowheads="1"/>
          </p:cNvSpPr>
          <p:nvPr/>
        </p:nvSpPr>
        <p:spPr bwMode="auto">
          <a:xfrm>
            <a:off x="63500" y="-273844"/>
            <a:ext cx="1143000" cy="571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Rectangle 5"/>
          <p:cNvSpPr>
            <a:spLocks noChangeArrowheads="1"/>
          </p:cNvSpPr>
          <p:nvPr/>
        </p:nvSpPr>
        <p:spPr bwMode="auto">
          <a:xfrm>
            <a:off x="3577159" y="3409280"/>
            <a:ext cx="4707032" cy="1039416"/>
          </a:xfrm>
          <a:prstGeom prst="rect">
            <a:avLst/>
          </a:prstGeom>
          <a:noFill/>
          <a:ln w="9525">
            <a:noFill/>
            <a:miter lim="800000"/>
            <a:headEnd/>
            <a:tailEnd/>
          </a:ln>
        </p:spPr>
        <p:txBody>
          <a:bodyPr lIns="0" tIns="0" rIns="0" bIns="0"/>
          <a:lstStyle/>
          <a:p>
            <a:pPr marL="342900" indent="-342900"/>
            <a:endParaRPr lang="en-US" sz="1200" b="1" dirty="0">
              <a:solidFill>
                <a:srgbClr val="FFFFFF"/>
              </a:solidFill>
            </a:endParaRPr>
          </a:p>
        </p:txBody>
      </p:sp>
      <p:sp>
        <p:nvSpPr>
          <p:cNvPr id="6" name="Title 5"/>
          <p:cNvSpPr>
            <a:spLocks noGrp="1"/>
          </p:cNvSpPr>
          <p:nvPr>
            <p:ph type="title"/>
          </p:nvPr>
        </p:nvSpPr>
        <p:spPr>
          <a:xfrm>
            <a:off x="683568" y="951570"/>
            <a:ext cx="8255716" cy="1431726"/>
          </a:xfrm>
        </p:spPr>
        <p:txBody>
          <a:bodyPr>
            <a:normAutofit/>
          </a:bodyPr>
          <a:lstStyle/>
          <a:p>
            <a:r>
              <a:rPr lang="en-US" sz="2400" noProof="0" dirty="0" smtClean="0"/>
              <a:t>Conclusions ?</a:t>
            </a:r>
            <a:endParaRPr lang="en-US" sz="2400"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gray">
          <a:xfrm>
            <a:off x="6453188" y="1706630"/>
            <a:ext cx="1790700" cy="1675210"/>
          </a:xfrm>
          <a:prstGeom prst="rect">
            <a:avLst/>
          </a:prstGeom>
          <a:solidFill>
            <a:srgbClr val="00338D"/>
          </a:solidFill>
          <a:ln w="9525">
            <a:noFill/>
            <a:miter lim="800000"/>
            <a:headEnd/>
            <a:tailEnd/>
          </a:ln>
        </p:spPr>
        <p:txBody>
          <a:bodyPr anchor="b"/>
          <a:lstStyle/>
          <a:p>
            <a:pPr algn="ctr"/>
            <a:r>
              <a:rPr lang="nl-NL" sz="1600" dirty="0" smtClean="0">
                <a:solidFill>
                  <a:schemeClr val="bg1"/>
                </a:solidFill>
                <a:latin typeface="Arial" charset="0"/>
              </a:rPr>
              <a:t>2016 to 2018 </a:t>
            </a:r>
            <a:endParaRPr lang="en-US" sz="1600" dirty="0">
              <a:solidFill>
                <a:schemeClr val="bg1"/>
              </a:solidFill>
              <a:latin typeface="Arial" charset="0"/>
            </a:endParaRPr>
          </a:p>
          <a:p>
            <a:pPr algn="ctr"/>
            <a:endParaRPr lang="en-US" sz="1600" dirty="0">
              <a:solidFill>
                <a:schemeClr val="bg1"/>
              </a:solidFill>
              <a:latin typeface="Arial" charset="0"/>
            </a:endParaRPr>
          </a:p>
          <a:p>
            <a:pPr algn="ctr"/>
            <a:r>
              <a:rPr lang="nl-NL" sz="1600" dirty="0" err="1" smtClean="0">
                <a:solidFill>
                  <a:schemeClr val="bg1"/>
                </a:solidFill>
                <a:latin typeface="Arial" charset="0"/>
              </a:rPr>
              <a:t>Implementation</a:t>
            </a:r>
            <a:r>
              <a:rPr lang="nl-NL" sz="1600" dirty="0" smtClean="0">
                <a:solidFill>
                  <a:schemeClr val="bg1"/>
                </a:solidFill>
                <a:latin typeface="Arial" charset="0"/>
              </a:rPr>
              <a:t> ?</a:t>
            </a:r>
            <a:endParaRPr lang="en-US" sz="1600" dirty="0">
              <a:solidFill>
                <a:schemeClr val="bg1"/>
              </a:solidFill>
              <a:latin typeface="Arial" charset="0"/>
            </a:endParaRPr>
          </a:p>
        </p:txBody>
      </p:sp>
      <p:sp>
        <p:nvSpPr>
          <p:cNvPr id="34819" name="AutoShape 26"/>
          <p:cNvSpPr>
            <a:spLocks noChangeArrowheads="1"/>
          </p:cNvSpPr>
          <p:nvPr>
            <p:custDataLst>
              <p:tags r:id="rId1"/>
            </p:custDataLst>
          </p:nvPr>
        </p:nvSpPr>
        <p:spPr bwMode="gray">
          <a:xfrm rot="-5400000" flipH="1" flipV="1">
            <a:off x="6204546" y="2710217"/>
            <a:ext cx="432197" cy="515303"/>
          </a:xfrm>
          <a:prstGeom prst="upArrow">
            <a:avLst>
              <a:gd name="adj1" fmla="val 62472"/>
              <a:gd name="adj2" fmla="val 100145"/>
            </a:avLst>
          </a:prstGeom>
          <a:solidFill>
            <a:srgbClr val="C00000"/>
          </a:solidFill>
          <a:ln w="19050" algn="ctr">
            <a:solidFill>
              <a:schemeClr val="bg1"/>
            </a:solidFill>
            <a:miter lim="800000"/>
            <a:headEnd/>
            <a:tailEnd/>
          </a:ln>
        </p:spPr>
        <p:txBody>
          <a:bodyPr lIns="0" tIns="0" rIns="0" bIns="0" anchor="ctr">
            <a:spAutoFit/>
          </a:bodyPr>
          <a:lstStyle/>
          <a:p>
            <a:endParaRPr lang="en-GB" sz="1600">
              <a:latin typeface="Arial" charset="0"/>
            </a:endParaRPr>
          </a:p>
        </p:txBody>
      </p:sp>
      <p:sp>
        <p:nvSpPr>
          <p:cNvPr id="34820" name="Title 1"/>
          <p:cNvSpPr>
            <a:spLocks noGrp="1"/>
          </p:cNvSpPr>
          <p:nvPr>
            <p:ph type="title"/>
          </p:nvPr>
        </p:nvSpPr>
        <p:spPr>
          <a:xfrm>
            <a:off x="519113" y="-128588"/>
            <a:ext cx="8229600" cy="742950"/>
          </a:xfrm>
        </p:spPr>
        <p:txBody>
          <a:bodyPr/>
          <a:lstStyle/>
          <a:p>
            <a:r>
              <a:rPr lang="en-US" sz="2000" b="1" dirty="0" smtClean="0">
                <a:latin typeface="Arial" charset="0"/>
                <a:cs typeface="Arial" charset="0"/>
              </a:rPr>
              <a:t/>
            </a:r>
            <a:br>
              <a:rPr lang="en-US" sz="2000" b="1" dirty="0" smtClean="0">
                <a:latin typeface="Arial" charset="0"/>
                <a:cs typeface="Arial" charset="0"/>
              </a:rPr>
            </a:br>
            <a:r>
              <a:rPr lang="en-US" sz="2000" dirty="0" smtClean="0">
                <a:latin typeface="Arial" charset="0"/>
                <a:cs typeface="Arial" charset="0"/>
              </a:rPr>
              <a:t>OECD BEPS timeline?</a:t>
            </a:r>
            <a:endParaRPr lang="en-US" sz="2000" b="1" dirty="0" smtClean="0">
              <a:latin typeface="Arial" charset="0"/>
              <a:cs typeface="Arial" charset="0"/>
            </a:endParaRPr>
          </a:p>
        </p:txBody>
      </p:sp>
      <p:sp>
        <p:nvSpPr>
          <p:cNvPr id="34821" name="Text Placeholder 2"/>
          <p:cNvSpPr txBox="1">
            <a:spLocks/>
          </p:cNvSpPr>
          <p:nvPr/>
        </p:nvSpPr>
        <p:spPr bwMode="auto">
          <a:xfrm>
            <a:off x="395289" y="951310"/>
            <a:ext cx="7705725" cy="3664744"/>
          </a:xfrm>
          <a:prstGeom prst="rect">
            <a:avLst/>
          </a:prstGeom>
          <a:noFill/>
          <a:ln w="9525">
            <a:noFill/>
            <a:miter lim="800000"/>
            <a:headEnd/>
            <a:tailEnd/>
          </a:ln>
        </p:spPr>
        <p:txBody>
          <a:bodyPr lIns="0" tIns="0" rIns="0" bIns="0"/>
          <a:lstStyle/>
          <a:p>
            <a:pPr marL="360363" indent="-360363">
              <a:lnSpc>
                <a:spcPct val="114000"/>
              </a:lnSpc>
              <a:spcBef>
                <a:spcPts val="1200"/>
              </a:spcBef>
              <a:buClr>
                <a:srgbClr val="97989A"/>
              </a:buClr>
            </a:pPr>
            <a:endParaRPr lang="en-US" sz="2000"/>
          </a:p>
        </p:txBody>
      </p:sp>
      <p:sp>
        <p:nvSpPr>
          <p:cNvPr id="6" name="Rectangle 5"/>
          <p:cNvSpPr/>
          <p:nvPr/>
        </p:nvSpPr>
        <p:spPr bwMode="gray">
          <a:xfrm>
            <a:off x="538164" y="1706630"/>
            <a:ext cx="1792287" cy="1675210"/>
          </a:xfrm>
          <a:prstGeom prst="rect">
            <a:avLst/>
          </a:prstGeom>
          <a:solidFill>
            <a:schemeClr val="accent4"/>
          </a:solidFill>
          <a:ln>
            <a:noFill/>
          </a:ln>
          <a:extLst>
            <a:ext uri="{91240B29-F687-4f45-9708-019B960494DF}"/>
          </a:extLst>
        </p:spPr>
        <p:txBody>
          <a:bodyPr anchor="b"/>
          <a:lstStyle/>
          <a:p>
            <a:pPr algn="ctr">
              <a:defRPr/>
            </a:pPr>
            <a:endParaRPr lang="nl-NL" sz="1600" dirty="0">
              <a:latin typeface="Arial" pitchFamily="34" charset="0"/>
              <a:cs typeface="Arial" pitchFamily="34" charset="0"/>
            </a:endParaRPr>
          </a:p>
          <a:p>
            <a:pPr algn="ctr">
              <a:defRPr/>
            </a:pPr>
            <a:r>
              <a:rPr lang="nl-NL" sz="1600" dirty="0" smtClean="0">
                <a:latin typeface="Arial" pitchFamily="34" charset="0"/>
                <a:cs typeface="Arial" pitchFamily="34" charset="0"/>
              </a:rPr>
              <a:t>2013</a:t>
            </a:r>
            <a:endParaRPr lang="nl-NL" sz="1600" dirty="0">
              <a:latin typeface="Arial" pitchFamily="34" charset="0"/>
              <a:cs typeface="Arial" pitchFamily="34" charset="0"/>
            </a:endParaRPr>
          </a:p>
          <a:p>
            <a:pPr algn="ctr">
              <a:defRPr/>
            </a:pPr>
            <a:endParaRPr lang="nl-NL" sz="1600" dirty="0">
              <a:latin typeface="Arial" pitchFamily="34" charset="0"/>
              <a:cs typeface="Arial" pitchFamily="34" charset="0"/>
            </a:endParaRPr>
          </a:p>
          <a:p>
            <a:pPr algn="ctr">
              <a:defRPr/>
            </a:pPr>
            <a:endParaRPr lang="en-US" sz="1600" dirty="0">
              <a:latin typeface="Arial" pitchFamily="34" charset="0"/>
              <a:cs typeface="Arial" pitchFamily="34" charset="0"/>
            </a:endParaRPr>
          </a:p>
          <a:p>
            <a:pPr algn="ctr">
              <a:defRPr/>
            </a:pPr>
            <a:r>
              <a:rPr lang="en-US" sz="1600" dirty="0" smtClean="0">
                <a:latin typeface="Arial" pitchFamily="34" charset="0"/>
                <a:cs typeface="Arial" pitchFamily="34" charset="0"/>
              </a:rPr>
              <a:t>Start</a:t>
            </a:r>
            <a:endParaRPr lang="en-US" sz="1600" dirty="0">
              <a:latin typeface="Arial" pitchFamily="34" charset="0"/>
              <a:cs typeface="Arial" pitchFamily="34" charset="0"/>
            </a:endParaRPr>
          </a:p>
        </p:txBody>
      </p:sp>
      <p:sp>
        <p:nvSpPr>
          <p:cNvPr id="34823" name="Rectangle 7"/>
          <p:cNvSpPr>
            <a:spLocks noChangeArrowheads="1"/>
          </p:cNvSpPr>
          <p:nvPr/>
        </p:nvSpPr>
        <p:spPr bwMode="gray">
          <a:xfrm>
            <a:off x="4481513" y="1707357"/>
            <a:ext cx="1790700" cy="1675210"/>
          </a:xfrm>
          <a:prstGeom prst="rect">
            <a:avLst/>
          </a:prstGeom>
          <a:solidFill>
            <a:srgbClr val="4066AA"/>
          </a:solidFill>
          <a:ln w="9525">
            <a:noFill/>
            <a:miter lim="800000"/>
            <a:headEnd/>
            <a:tailEnd/>
          </a:ln>
        </p:spPr>
        <p:txBody>
          <a:bodyPr anchor="b"/>
          <a:lstStyle/>
          <a:p>
            <a:pPr algn="ctr"/>
            <a:endParaRPr lang="en-US" sz="1600" dirty="0">
              <a:solidFill>
                <a:schemeClr val="bg1"/>
              </a:solidFill>
              <a:latin typeface="Arial" charset="0"/>
            </a:endParaRPr>
          </a:p>
          <a:p>
            <a:pPr algn="ctr"/>
            <a:r>
              <a:rPr lang="nl-NL" sz="1600" dirty="0" smtClean="0">
                <a:solidFill>
                  <a:schemeClr val="bg1"/>
                </a:solidFill>
                <a:latin typeface="Arial" charset="0"/>
              </a:rPr>
              <a:t>2015 September December</a:t>
            </a:r>
          </a:p>
          <a:p>
            <a:pPr algn="ctr"/>
            <a:endParaRPr lang="nl-NL" sz="1600" dirty="0" smtClean="0">
              <a:solidFill>
                <a:schemeClr val="bg1"/>
              </a:solidFill>
              <a:latin typeface="Arial" charset="0"/>
            </a:endParaRPr>
          </a:p>
          <a:p>
            <a:pPr algn="ctr"/>
            <a:r>
              <a:rPr lang="nl-NL" sz="1600" dirty="0" smtClean="0">
                <a:solidFill>
                  <a:schemeClr val="bg1"/>
                </a:solidFill>
                <a:latin typeface="Arial" charset="0"/>
              </a:rPr>
              <a:t>8 </a:t>
            </a:r>
            <a:r>
              <a:rPr lang="nl-NL" sz="1600" dirty="0" err="1" smtClean="0">
                <a:solidFill>
                  <a:schemeClr val="bg1"/>
                </a:solidFill>
                <a:latin typeface="Arial" charset="0"/>
              </a:rPr>
              <a:t>Deliverables</a:t>
            </a:r>
            <a:endParaRPr lang="en-US" sz="1600" dirty="0">
              <a:solidFill>
                <a:schemeClr val="bg1"/>
              </a:solidFill>
              <a:latin typeface="Arial" charset="0"/>
            </a:endParaRPr>
          </a:p>
        </p:txBody>
      </p:sp>
      <p:sp>
        <p:nvSpPr>
          <p:cNvPr id="34824" name="AutoShape 26"/>
          <p:cNvSpPr>
            <a:spLocks noChangeArrowheads="1"/>
          </p:cNvSpPr>
          <p:nvPr>
            <p:custDataLst>
              <p:tags r:id="rId2"/>
            </p:custDataLst>
          </p:nvPr>
        </p:nvSpPr>
        <p:spPr bwMode="gray">
          <a:xfrm rot="-5400000" flipH="1" flipV="1">
            <a:off x="4234459" y="2665212"/>
            <a:ext cx="432197" cy="515303"/>
          </a:xfrm>
          <a:prstGeom prst="upArrow">
            <a:avLst>
              <a:gd name="adj1" fmla="val 62472"/>
              <a:gd name="adj2" fmla="val 100145"/>
            </a:avLst>
          </a:prstGeom>
          <a:solidFill>
            <a:srgbClr val="C00000"/>
          </a:solidFill>
          <a:ln w="19050" algn="ctr">
            <a:solidFill>
              <a:schemeClr val="bg1"/>
            </a:solidFill>
            <a:miter lim="800000"/>
            <a:headEnd/>
            <a:tailEnd/>
          </a:ln>
        </p:spPr>
        <p:txBody>
          <a:bodyPr lIns="0" tIns="0" rIns="0" bIns="0" anchor="ctr">
            <a:spAutoFit/>
          </a:bodyPr>
          <a:lstStyle/>
          <a:p>
            <a:endParaRPr lang="en-GB" sz="1600">
              <a:latin typeface="Arial" charset="0"/>
            </a:endParaRPr>
          </a:p>
        </p:txBody>
      </p:sp>
      <p:sp>
        <p:nvSpPr>
          <p:cNvPr id="34825" name="Rectangle 6"/>
          <p:cNvSpPr>
            <a:spLocks noChangeArrowheads="1"/>
          </p:cNvSpPr>
          <p:nvPr/>
        </p:nvSpPr>
        <p:spPr bwMode="gray">
          <a:xfrm>
            <a:off x="2509839" y="1707357"/>
            <a:ext cx="1792287" cy="1675210"/>
          </a:xfrm>
          <a:prstGeom prst="rect">
            <a:avLst/>
          </a:prstGeom>
          <a:solidFill>
            <a:srgbClr val="8099C6"/>
          </a:solidFill>
          <a:ln w="9525">
            <a:noFill/>
            <a:miter lim="800000"/>
            <a:headEnd/>
            <a:tailEnd/>
          </a:ln>
        </p:spPr>
        <p:txBody>
          <a:bodyPr anchor="b"/>
          <a:lstStyle/>
          <a:p>
            <a:pPr algn="ctr"/>
            <a:endParaRPr lang="en-US" sz="1600" dirty="0">
              <a:latin typeface="Arial" charset="0"/>
            </a:endParaRPr>
          </a:p>
          <a:p>
            <a:pPr algn="ctr"/>
            <a:r>
              <a:rPr lang="nl-NL" sz="1600" dirty="0" smtClean="0">
                <a:latin typeface="Arial" charset="0"/>
              </a:rPr>
              <a:t>2014</a:t>
            </a:r>
          </a:p>
          <a:p>
            <a:pPr algn="ctr"/>
            <a:r>
              <a:rPr lang="nl-NL" sz="1600" dirty="0" smtClean="0">
                <a:latin typeface="Arial" charset="0"/>
              </a:rPr>
              <a:t>September</a:t>
            </a:r>
            <a:endParaRPr lang="nl-NL" sz="1600" dirty="0">
              <a:latin typeface="Arial" charset="0"/>
            </a:endParaRPr>
          </a:p>
          <a:p>
            <a:pPr algn="ctr"/>
            <a:endParaRPr lang="en-US" sz="1600" dirty="0" smtClean="0">
              <a:latin typeface="Arial" charset="0"/>
            </a:endParaRPr>
          </a:p>
          <a:p>
            <a:pPr algn="ctr"/>
            <a:r>
              <a:rPr lang="en-US" sz="1600" dirty="0" smtClean="0">
                <a:latin typeface="Arial" charset="0"/>
              </a:rPr>
              <a:t>7 Deliverables</a:t>
            </a:r>
          </a:p>
        </p:txBody>
      </p:sp>
      <p:sp>
        <p:nvSpPr>
          <p:cNvPr id="34826" name="AutoShape 26"/>
          <p:cNvSpPr>
            <a:spLocks noChangeArrowheads="1"/>
          </p:cNvSpPr>
          <p:nvPr>
            <p:custDataLst>
              <p:tags r:id="rId3"/>
            </p:custDataLst>
          </p:nvPr>
        </p:nvSpPr>
        <p:spPr bwMode="gray">
          <a:xfrm rot="-5400000" flipH="1" flipV="1">
            <a:off x="2273293" y="2665212"/>
            <a:ext cx="432197" cy="515303"/>
          </a:xfrm>
          <a:prstGeom prst="upArrow">
            <a:avLst>
              <a:gd name="adj1" fmla="val 62472"/>
              <a:gd name="adj2" fmla="val 99901"/>
            </a:avLst>
          </a:prstGeom>
          <a:solidFill>
            <a:srgbClr val="C00000"/>
          </a:solidFill>
          <a:ln w="19050" algn="ctr">
            <a:solidFill>
              <a:schemeClr val="bg1"/>
            </a:solidFill>
            <a:miter lim="800000"/>
            <a:headEnd/>
            <a:tailEnd/>
          </a:ln>
        </p:spPr>
        <p:txBody>
          <a:bodyPr lIns="0" tIns="0" rIns="0" bIns="0" anchor="ctr">
            <a:spAutoFit/>
          </a:bodyPr>
          <a:lstStyle/>
          <a:p>
            <a:endParaRPr lang="en-GB" sz="160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0" dirty="0" smtClean="0"/>
              <a:t/>
            </a:r>
            <a:br>
              <a:rPr lang="en-US" b="0" dirty="0" smtClean="0"/>
            </a:br>
            <a:r>
              <a:rPr lang="nl-NL" dirty="0" smtClean="0"/>
              <a:t>OECD and EU </a:t>
            </a:r>
            <a:r>
              <a:rPr lang="nl-NL" dirty="0" err="1" smtClean="0"/>
              <a:t>expected</a:t>
            </a:r>
            <a:r>
              <a:rPr lang="nl-NL" dirty="0" smtClean="0"/>
              <a:t> </a:t>
            </a:r>
            <a:r>
              <a:rPr lang="nl-NL" dirty="0" err="1" smtClean="0"/>
              <a:t>results</a:t>
            </a:r>
            <a:r>
              <a:rPr lang="nl-NL" dirty="0" smtClean="0"/>
              <a:t>?</a:t>
            </a:r>
            <a:endParaRPr lang="en-US" dirty="0" smtClean="0"/>
          </a:p>
        </p:txBody>
      </p:sp>
      <p:grpSp>
        <p:nvGrpSpPr>
          <p:cNvPr id="2" name="Group 15"/>
          <p:cNvGrpSpPr/>
          <p:nvPr/>
        </p:nvGrpSpPr>
        <p:grpSpPr>
          <a:xfrm>
            <a:off x="225872" y="1099855"/>
            <a:ext cx="8810624" cy="3137080"/>
            <a:chOff x="0" y="1144588"/>
            <a:chExt cx="8810624" cy="4182773"/>
          </a:xfrm>
        </p:grpSpPr>
        <p:grpSp>
          <p:nvGrpSpPr>
            <p:cNvPr id="3" name="Group 18"/>
            <p:cNvGrpSpPr/>
            <p:nvPr/>
          </p:nvGrpSpPr>
          <p:grpSpPr>
            <a:xfrm>
              <a:off x="0" y="1144588"/>
              <a:ext cx="8810624" cy="755758"/>
              <a:chOff x="0" y="1237860"/>
              <a:chExt cx="5263759" cy="905256"/>
            </a:xfrm>
          </p:grpSpPr>
          <p:sp>
            <p:nvSpPr>
              <p:cNvPr id="28" name="Rectangle 27"/>
              <p:cNvSpPr/>
              <p:nvPr/>
            </p:nvSpPr>
            <p:spPr>
              <a:xfrm>
                <a:off x="0" y="1237860"/>
                <a:ext cx="1881166" cy="905256"/>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Rectangle 111"/>
              <p:cNvSpPr>
                <a:spLocks noChangeArrowheads="1"/>
              </p:cNvSpPr>
              <p:nvPr>
                <p:custDataLst>
                  <p:tags r:id="rId5"/>
                </p:custDataLst>
              </p:nvPr>
            </p:nvSpPr>
            <p:spPr bwMode="auto">
              <a:xfrm>
                <a:off x="380968" y="1237860"/>
                <a:ext cx="4882791" cy="903288"/>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500" dirty="0" smtClean="0"/>
                  <a:t>Transparency – </a:t>
                </a:r>
                <a:r>
                  <a:rPr lang="en-GB" sz="1500" dirty="0" err="1" smtClean="0"/>
                  <a:t>CbCR</a:t>
                </a:r>
                <a:r>
                  <a:rPr lang="en-GB" sz="1500" dirty="0" smtClean="0"/>
                  <a:t> and automatic exchange of information rulings</a:t>
                </a:r>
              </a:p>
            </p:txBody>
          </p:sp>
        </p:grpSp>
        <p:sp>
          <p:nvSpPr>
            <p:cNvPr id="18" name="Rectangle 17"/>
            <p:cNvSpPr/>
            <p:nvPr/>
          </p:nvSpPr>
          <p:spPr>
            <a:xfrm>
              <a:off x="0" y="1997075"/>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Rectangle 111"/>
            <p:cNvSpPr>
              <a:spLocks noChangeArrowheads="1"/>
            </p:cNvSpPr>
            <p:nvPr>
              <p:custDataLst>
                <p:tags r:id="rId1"/>
              </p:custDataLst>
            </p:nvPr>
          </p:nvSpPr>
          <p:spPr bwMode="auto">
            <a:xfrm>
              <a:off x="637675" y="1997075"/>
              <a:ext cx="7906249"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500" dirty="0" smtClean="0"/>
                <a:t>Hybrids – closing of possibilities</a:t>
              </a:r>
            </a:p>
          </p:txBody>
        </p:sp>
        <p:sp>
          <p:nvSpPr>
            <p:cNvPr id="22" name="Rectangle 21"/>
            <p:cNvSpPr/>
            <p:nvPr/>
          </p:nvSpPr>
          <p:spPr>
            <a:xfrm>
              <a:off x="0" y="2849562"/>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Rectangle 111"/>
            <p:cNvSpPr>
              <a:spLocks noChangeArrowheads="1"/>
            </p:cNvSpPr>
            <p:nvPr>
              <p:custDataLst>
                <p:tags r:id="rId2"/>
              </p:custDataLst>
            </p:nvPr>
          </p:nvSpPr>
          <p:spPr bwMode="auto">
            <a:xfrm>
              <a:off x="637676" y="2849562"/>
              <a:ext cx="7649074"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500" dirty="0" smtClean="0"/>
                <a:t>Conduits – anti-abuse provisions (unilateral and treaties)</a:t>
              </a:r>
            </a:p>
          </p:txBody>
        </p:sp>
        <p:sp>
          <p:nvSpPr>
            <p:cNvPr id="24" name="Rectangle 23"/>
            <p:cNvSpPr/>
            <p:nvPr/>
          </p:nvSpPr>
          <p:spPr>
            <a:xfrm>
              <a:off x="0" y="3702050"/>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 name="Rectangle 111"/>
            <p:cNvSpPr>
              <a:spLocks noChangeArrowheads="1"/>
            </p:cNvSpPr>
            <p:nvPr>
              <p:custDataLst>
                <p:tags r:id="rId3"/>
              </p:custDataLst>
            </p:nvPr>
          </p:nvSpPr>
          <p:spPr bwMode="auto">
            <a:xfrm>
              <a:off x="637675" y="3702050"/>
              <a:ext cx="7387137"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pPr lvl="0"/>
              <a:r>
                <a:rPr lang="en-GB" sz="1500" dirty="0" smtClean="0">
                  <a:solidFill>
                    <a:srgbClr val="000000"/>
                  </a:solidFill>
                </a:rPr>
                <a:t>Enhanced transfer pricing documentation and audits</a:t>
              </a:r>
            </a:p>
          </p:txBody>
        </p:sp>
        <p:sp>
          <p:nvSpPr>
            <p:cNvPr id="26" name="Rectangle 25"/>
            <p:cNvSpPr/>
            <p:nvPr/>
          </p:nvSpPr>
          <p:spPr>
            <a:xfrm>
              <a:off x="0" y="4571603"/>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 name="Rectangle 111"/>
            <p:cNvSpPr>
              <a:spLocks noChangeArrowheads="1"/>
            </p:cNvSpPr>
            <p:nvPr>
              <p:custDataLst>
                <p:tags r:id="rId4"/>
              </p:custDataLst>
            </p:nvPr>
          </p:nvSpPr>
          <p:spPr bwMode="auto">
            <a:xfrm>
              <a:off x="637675" y="4571603"/>
              <a:ext cx="7125200"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nl-NL" sz="1500" dirty="0" smtClean="0"/>
                <a:t>Patent/IP boxes: nexus and significant development/management</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Tax and morality on a sliding scale</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676566011"/>
              </p:ext>
            </p:extLst>
          </p:nvPr>
        </p:nvGraphicFramePr>
        <p:xfrm>
          <a:off x="179388" y="843558"/>
          <a:ext cx="8729661" cy="2943600"/>
        </p:xfrm>
        <a:graphic>
          <a:graphicData uri="http://schemas.openxmlformats.org/drawingml/2006/table">
            <a:tbl>
              <a:tblPr firstRow="1" bandRow="1">
                <a:tableStyleId>{5C22544A-7EE6-4342-B048-85BDC9FD1C3A}</a:tableStyleId>
              </a:tblPr>
              <a:tblGrid>
                <a:gridCol w="1789113"/>
                <a:gridCol w="2313516"/>
                <a:gridCol w="2313516"/>
                <a:gridCol w="2313516"/>
              </a:tblGrid>
              <a:tr h="322020">
                <a:tc>
                  <a:txBody>
                    <a:bodyPr/>
                    <a:lstStyle/>
                    <a:p>
                      <a:pPr>
                        <a:spcBef>
                          <a:spcPts val="1200"/>
                        </a:spcBef>
                      </a:pPr>
                      <a:r>
                        <a:rPr lang="en-GB" sz="1100" noProof="0" dirty="0" smtClean="0">
                          <a:solidFill>
                            <a:schemeClr val="bg1"/>
                          </a:solidFill>
                        </a:rPr>
                        <a:t>Term</a:t>
                      </a:r>
                    </a:p>
                  </a:txBody>
                  <a:tcPr marL="108000" marR="108000" marT="81000" marB="8100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spcBef>
                          <a:spcPts val="1200"/>
                        </a:spcBef>
                      </a:pPr>
                      <a:r>
                        <a:rPr lang="en-GB" sz="1100" noProof="0" dirty="0" smtClean="0">
                          <a:solidFill>
                            <a:schemeClr val="bg1"/>
                          </a:solidFill>
                        </a:rPr>
                        <a:t>Lega</a:t>
                      </a:r>
                      <a:r>
                        <a:rPr lang="en-GB" sz="1100" baseline="0" noProof="0" dirty="0" smtClean="0">
                          <a:solidFill>
                            <a:schemeClr val="bg1"/>
                          </a:solidFill>
                        </a:rPr>
                        <a:t>l basis</a:t>
                      </a: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spcBef>
                          <a:spcPts val="1200"/>
                        </a:spcBef>
                      </a:pPr>
                      <a:r>
                        <a:rPr lang="en-GB" sz="1100" noProof="0" dirty="0" smtClean="0">
                          <a:solidFill>
                            <a:schemeClr val="bg1"/>
                          </a:solidFill>
                        </a:rPr>
                        <a:t>Regimes</a:t>
                      </a: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spcBef>
                          <a:spcPts val="1200"/>
                        </a:spcBef>
                      </a:pPr>
                      <a:r>
                        <a:rPr lang="en-GB" sz="1100" noProof="0" dirty="0" smtClean="0">
                          <a:solidFill>
                            <a:schemeClr val="bg1"/>
                          </a:solidFill>
                        </a:rPr>
                        <a:t>Yardsticks</a:t>
                      </a: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r>
              <a:tr h="482040">
                <a:tc>
                  <a:txBody>
                    <a:bodyPr/>
                    <a:lstStyle/>
                    <a:p>
                      <a:pPr>
                        <a:spcBef>
                          <a:spcPts val="1200"/>
                        </a:spcBef>
                      </a:pPr>
                      <a:r>
                        <a:rPr lang="en-GB" sz="1100" b="1" i="0" noProof="0" dirty="0" smtClean="0">
                          <a:solidFill>
                            <a:schemeClr val="bg1"/>
                          </a:solidFill>
                        </a:rPr>
                        <a:t>Tax</a:t>
                      </a:r>
                      <a:r>
                        <a:rPr lang="en-GB" sz="1100" b="1" i="0" baseline="0" noProof="0" dirty="0" smtClean="0">
                          <a:solidFill>
                            <a:schemeClr val="bg1"/>
                          </a:solidFill>
                        </a:rPr>
                        <a:t> fraud</a:t>
                      </a:r>
                      <a:endParaRPr lang="en-GB" sz="1100" b="1" i="0" noProof="0" dirty="0">
                        <a:solidFill>
                          <a:schemeClr val="bg1"/>
                        </a:solidFill>
                      </a:endParaRPr>
                    </a:p>
                  </a:txBody>
                  <a:tcPr marL="108000" marR="108000" marT="81000" marB="81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a:spcBef>
                          <a:spcPts val="1200"/>
                        </a:spcBef>
                      </a:pPr>
                      <a:r>
                        <a:rPr lang="en-GB" sz="1100" noProof="0" dirty="0" smtClean="0">
                          <a:solidFill>
                            <a:schemeClr val="bg1"/>
                          </a:solidFill>
                        </a:rPr>
                        <a:t>Criminal law</a:t>
                      </a: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a:spcBef>
                          <a:spcPts val="1200"/>
                        </a:spcBef>
                      </a:pPr>
                      <a:r>
                        <a:rPr lang="en-GB" sz="1100" noProof="0" dirty="0" smtClean="0">
                          <a:solidFill>
                            <a:schemeClr val="bg1"/>
                          </a:solidFill>
                        </a:rPr>
                        <a:t>Deliberate</a:t>
                      </a:r>
                      <a:r>
                        <a:rPr lang="en-GB" sz="1100" baseline="0" noProof="0" dirty="0" smtClean="0">
                          <a:solidFill>
                            <a:schemeClr val="bg1"/>
                          </a:solidFill>
                        </a:rPr>
                        <a:t> false or misleading</a:t>
                      </a:r>
                      <a:r>
                        <a:rPr lang="en-GB" sz="1100" baseline="0" noProof="0" dirty="0" smtClean="0">
                          <a:solidFill>
                            <a:schemeClr val="tx2">
                              <a:lumMod val="50000"/>
                              <a:lumOff val="50000"/>
                            </a:schemeClr>
                          </a:solidFill>
                        </a:rPr>
                        <a:t> </a:t>
                      </a:r>
                      <a:r>
                        <a:rPr lang="en-GB" sz="1100" baseline="0" noProof="0" dirty="0" smtClean="0">
                          <a:solidFill>
                            <a:schemeClr val="bg1"/>
                          </a:solidFill>
                        </a:rPr>
                        <a:t>statements (EC)</a:t>
                      </a: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a:spcBef>
                          <a:spcPts val="1200"/>
                        </a:spcBef>
                      </a:pPr>
                      <a:r>
                        <a:rPr lang="en-GB" sz="1100" noProof="0" dirty="0" smtClean="0">
                          <a:solidFill>
                            <a:schemeClr val="bg1"/>
                          </a:solidFill>
                        </a:rPr>
                        <a:t>Legally</a:t>
                      </a:r>
                      <a:r>
                        <a:rPr lang="en-GB" sz="1100" baseline="0" noProof="0" dirty="0" smtClean="0">
                          <a:solidFill>
                            <a:schemeClr val="bg1"/>
                          </a:solidFill>
                        </a:rPr>
                        <a:t> wrong</a:t>
                      </a: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r>
              <a:tr h="642060">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b="1" i="0" noProof="0" dirty="0" smtClean="0">
                          <a:solidFill>
                            <a:schemeClr val="bg1"/>
                          </a:solidFill>
                        </a:rPr>
                        <a:t>Tax</a:t>
                      </a:r>
                      <a:r>
                        <a:rPr lang="en-GB" sz="1100" b="1" i="0" baseline="0" noProof="0" dirty="0" smtClean="0">
                          <a:solidFill>
                            <a:schemeClr val="bg1"/>
                          </a:solidFill>
                        </a:rPr>
                        <a:t> evasion</a:t>
                      </a:r>
                      <a:endParaRPr lang="en-GB" sz="1100" b="1" i="0" noProof="0" dirty="0" smtClean="0">
                        <a:solidFill>
                          <a:schemeClr val="bg1"/>
                        </a:solidFill>
                      </a:endParaRPr>
                    </a:p>
                    <a:p>
                      <a:pPr>
                        <a:spcBef>
                          <a:spcPts val="1200"/>
                        </a:spcBef>
                      </a:pPr>
                      <a:endParaRPr lang="en-GB" sz="1100" b="1" i="0" noProof="0" dirty="0">
                        <a:solidFill>
                          <a:schemeClr val="bg1"/>
                        </a:solidFill>
                      </a:endParaRPr>
                    </a:p>
                  </a:txBody>
                  <a:tcPr marL="108000" marR="108000" marT="81000" marB="81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noProof="0" dirty="0" smtClean="0">
                          <a:solidFill>
                            <a:schemeClr val="bg1"/>
                          </a:solidFill>
                        </a:rPr>
                        <a:t>Tax</a:t>
                      </a:r>
                      <a:r>
                        <a:rPr lang="en-GB" sz="1100" baseline="0" noProof="0" dirty="0" smtClean="0">
                          <a:solidFill>
                            <a:schemeClr val="bg1"/>
                          </a:solidFill>
                        </a:rPr>
                        <a:t> law</a:t>
                      </a:r>
                      <a:endParaRPr lang="en-GB" sz="1100" noProof="0" dirty="0" smtClean="0">
                        <a:solidFill>
                          <a:schemeClr val="bg1"/>
                        </a:solidFill>
                      </a:endParaRPr>
                    </a:p>
                    <a:p>
                      <a:pPr>
                        <a:spcBef>
                          <a:spcPts val="1200"/>
                        </a:spcBef>
                      </a:pP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a:spcBef>
                          <a:spcPts val="1200"/>
                        </a:spcBef>
                      </a:pPr>
                      <a:r>
                        <a:rPr lang="en-GB" sz="1100" noProof="0" dirty="0" smtClean="0">
                          <a:solidFill>
                            <a:schemeClr val="bg1"/>
                          </a:solidFill>
                        </a:rPr>
                        <a:t>Illegal arrangements</a:t>
                      </a:r>
                      <a:r>
                        <a:rPr lang="en-GB" sz="1100" baseline="0" noProof="0" dirty="0" smtClean="0">
                          <a:solidFill>
                            <a:schemeClr val="bg1"/>
                          </a:solidFill>
                        </a:rPr>
                        <a:t> by hiding income or information (EC)</a:t>
                      </a: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noProof="0" dirty="0" smtClean="0">
                          <a:solidFill>
                            <a:schemeClr val="bg1"/>
                          </a:solidFill>
                        </a:rPr>
                        <a:t>Legally</a:t>
                      </a:r>
                      <a:r>
                        <a:rPr lang="en-GB" sz="1100" baseline="0" noProof="0" dirty="0" smtClean="0">
                          <a:solidFill>
                            <a:schemeClr val="bg1"/>
                          </a:solidFill>
                        </a:rPr>
                        <a:t> wrong</a:t>
                      </a:r>
                      <a:endParaRPr lang="en-GB" sz="1100" noProof="0" dirty="0" smtClean="0">
                        <a:solidFill>
                          <a:schemeClr val="bg1"/>
                        </a:solidFill>
                      </a:endParaRPr>
                    </a:p>
                    <a:p>
                      <a:pPr>
                        <a:spcBef>
                          <a:spcPts val="1200"/>
                        </a:spcBef>
                      </a:pP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r>
              <a:tr h="596340">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b="1" i="0" noProof="0" dirty="0" smtClean="0">
                          <a:solidFill>
                            <a:schemeClr val="bg1"/>
                          </a:solidFill>
                        </a:rPr>
                        <a:t>Tax avoidance</a:t>
                      </a:r>
                      <a:endParaRPr lang="en-US" sz="1100" b="1" i="0" dirty="0">
                        <a:solidFill>
                          <a:schemeClr val="bg1"/>
                        </a:solidFill>
                      </a:endParaRPr>
                    </a:p>
                  </a:txBody>
                  <a:tcPr marL="108000" marR="108000" marT="81000" marB="81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noProof="0" dirty="0" smtClean="0">
                          <a:solidFill>
                            <a:schemeClr val="bg1"/>
                          </a:solidFill>
                        </a:rPr>
                        <a:t>EU case law </a:t>
                      </a:r>
                    </a:p>
                    <a:p>
                      <a:pPr marL="0" marR="0" indent="0" algn="l" defTabSz="914400" rtl="0" eaLnBrk="1" fontAlgn="auto" latinLnBrk="0" hangingPunct="1">
                        <a:lnSpc>
                          <a:spcPct val="100000"/>
                        </a:lnSpc>
                        <a:spcBef>
                          <a:spcPts val="1200"/>
                        </a:spcBef>
                        <a:spcAft>
                          <a:spcPts val="0"/>
                        </a:spcAft>
                        <a:buClrTx/>
                        <a:buSzTx/>
                        <a:buFontTx/>
                        <a:buNone/>
                        <a:tabLst/>
                        <a:defRPr/>
                      </a:pPr>
                      <a:r>
                        <a:rPr lang="en-GB" sz="1100" noProof="0" dirty="0" smtClean="0">
                          <a:solidFill>
                            <a:schemeClr val="bg1"/>
                          </a:solidFill>
                        </a:rPr>
                        <a:t>State</a:t>
                      </a:r>
                      <a:r>
                        <a:rPr lang="en-GB" sz="1100" baseline="0" noProof="0" dirty="0" smtClean="0">
                          <a:solidFill>
                            <a:schemeClr val="bg1"/>
                          </a:solidFill>
                        </a:rPr>
                        <a:t> aid</a:t>
                      </a:r>
                      <a:endParaRPr lang="en-US" sz="110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baseline="0" noProof="0" dirty="0" smtClean="0">
                          <a:solidFill>
                            <a:schemeClr val="bg1"/>
                          </a:solidFill>
                        </a:rPr>
                        <a:t>Tax incentives</a:t>
                      </a:r>
                    </a:p>
                    <a:p>
                      <a:pPr>
                        <a:spcBef>
                          <a:spcPts val="1200"/>
                        </a:spcBef>
                      </a:pPr>
                      <a:endParaRPr lang="en-US" sz="110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noProof="0" dirty="0" smtClean="0">
                          <a:solidFill>
                            <a:schemeClr val="bg1"/>
                          </a:solidFill>
                        </a:rPr>
                        <a:t>Legally</a:t>
                      </a:r>
                      <a:r>
                        <a:rPr lang="en-GB" sz="1100" baseline="0" noProof="0" dirty="0" smtClean="0">
                          <a:solidFill>
                            <a:schemeClr val="bg1"/>
                          </a:solidFill>
                        </a:rPr>
                        <a:t> wrong</a:t>
                      </a:r>
                    </a:p>
                    <a:p>
                      <a:pPr>
                        <a:spcBef>
                          <a:spcPts val="1200"/>
                        </a:spcBef>
                      </a:pPr>
                      <a:endParaRPr lang="en-US" sz="110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r>
              <a:tr h="756360">
                <a:tc>
                  <a:txBody>
                    <a:bodyPr/>
                    <a:lstStyle/>
                    <a:p>
                      <a:pPr>
                        <a:spcBef>
                          <a:spcPts val="1200"/>
                        </a:spcBef>
                      </a:pPr>
                      <a:r>
                        <a:rPr lang="en-GB" sz="1100" b="1" i="0" noProof="0" dirty="0" smtClean="0">
                          <a:solidFill>
                            <a:schemeClr val="bg1"/>
                          </a:solidFill>
                        </a:rPr>
                        <a:t>Tax avoidance</a:t>
                      </a:r>
                      <a:endParaRPr lang="en-GB" sz="1100" b="1" i="0" noProof="0" dirty="0">
                        <a:solidFill>
                          <a:schemeClr val="bg1"/>
                        </a:solidFill>
                      </a:endParaRPr>
                    </a:p>
                  </a:txBody>
                  <a:tcPr marL="108000" marR="108000" marT="81000" marB="81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a:spcBef>
                          <a:spcPts val="1200"/>
                        </a:spcBef>
                      </a:pPr>
                      <a:r>
                        <a:rPr lang="en-GB" sz="1100" baseline="0" noProof="0" dirty="0" smtClean="0">
                          <a:solidFill>
                            <a:schemeClr val="bg1"/>
                          </a:solidFill>
                        </a:rPr>
                        <a:t>EU code of conduct</a:t>
                      </a:r>
                    </a:p>
                    <a:p>
                      <a:pPr>
                        <a:spcBef>
                          <a:spcPts val="1200"/>
                        </a:spcBef>
                      </a:pPr>
                      <a:r>
                        <a:rPr lang="en-GB" sz="1100" baseline="0" noProof="0" dirty="0" smtClean="0">
                          <a:solidFill>
                            <a:schemeClr val="bg1"/>
                          </a:solidFill>
                        </a:rPr>
                        <a:t>OECD forum on harmful tax competition</a:t>
                      </a: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a:spcBef>
                          <a:spcPts val="1200"/>
                        </a:spcBef>
                      </a:pPr>
                      <a:r>
                        <a:rPr lang="en-GB" sz="1100" baseline="0" noProof="0" dirty="0" smtClean="0">
                          <a:solidFill>
                            <a:schemeClr val="bg1"/>
                          </a:solidFill>
                        </a:rPr>
                        <a:t>200+ decisions</a:t>
                      </a:r>
                    </a:p>
                    <a:p>
                      <a:pPr>
                        <a:spcBef>
                          <a:spcPts val="1200"/>
                        </a:spcBef>
                      </a:pPr>
                      <a:r>
                        <a:rPr lang="en-GB" sz="1100" baseline="0" noProof="0" dirty="0" smtClean="0">
                          <a:solidFill>
                            <a:schemeClr val="bg1"/>
                          </a:solidFill>
                        </a:rPr>
                        <a:t>Rules and practices</a:t>
                      </a: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a:spcBef>
                          <a:spcPts val="1200"/>
                        </a:spcBef>
                      </a:pPr>
                      <a:r>
                        <a:rPr lang="en-GB" sz="1100" baseline="0" noProof="0" dirty="0" smtClean="0">
                          <a:solidFill>
                            <a:schemeClr val="bg1"/>
                          </a:solidFill>
                        </a:rPr>
                        <a:t>Politically wrong</a:t>
                      </a: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000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Tax and morality on a sliding scale</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185849256"/>
              </p:ext>
            </p:extLst>
          </p:nvPr>
        </p:nvGraphicFramePr>
        <p:xfrm>
          <a:off x="179388" y="851198"/>
          <a:ext cx="8729661" cy="3126480"/>
        </p:xfrm>
        <a:graphic>
          <a:graphicData uri="http://schemas.openxmlformats.org/drawingml/2006/table">
            <a:tbl>
              <a:tblPr firstRow="1" bandRow="1">
                <a:tableStyleId>{5C22544A-7EE6-4342-B048-85BDC9FD1C3A}</a:tableStyleId>
              </a:tblPr>
              <a:tblGrid>
                <a:gridCol w="1800324"/>
                <a:gridCol w="2309779"/>
                <a:gridCol w="2309779"/>
                <a:gridCol w="2309779"/>
              </a:tblGrid>
              <a:tr h="322020">
                <a:tc>
                  <a:txBody>
                    <a:bodyPr/>
                    <a:lstStyle/>
                    <a:p>
                      <a:pPr>
                        <a:spcBef>
                          <a:spcPts val="1200"/>
                        </a:spcBef>
                      </a:pPr>
                      <a:r>
                        <a:rPr lang="en-GB" sz="1100" noProof="0" dirty="0" smtClean="0"/>
                        <a:t>Term</a:t>
                      </a:r>
                    </a:p>
                  </a:txBody>
                  <a:tcPr marL="108000" marR="108000" marT="81000" marB="8100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spcBef>
                          <a:spcPts val="1200"/>
                        </a:spcBef>
                      </a:pPr>
                      <a:r>
                        <a:rPr lang="en-GB" sz="1100" noProof="0" dirty="0" smtClean="0"/>
                        <a:t>Legal basis</a:t>
                      </a:r>
                      <a:endParaRPr lang="en-GB" sz="1100" noProof="0" dirty="0"/>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spcBef>
                          <a:spcPts val="1200"/>
                        </a:spcBef>
                      </a:pPr>
                      <a:r>
                        <a:rPr lang="en-GB" sz="1100" noProof="0" dirty="0" smtClean="0"/>
                        <a:t>Regimes – examples</a:t>
                      </a:r>
                      <a:endParaRPr lang="en-GB" sz="1100" noProof="0" dirty="0"/>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spcBef>
                          <a:spcPts val="1200"/>
                        </a:spcBef>
                      </a:pPr>
                      <a:r>
                        <a:rPr lang="en-GB" sz="1100" noProof="0" dirty="0" smtClean="0"/>
                        <a:t>Yardsticks</a:t>
                      </a:r>
                      <a:endParaRPr lang="en-GB" sz="1100" noProof="0" dirty="0"/>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r>
              <a:tr h="1030680">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b="1" i="0" noProof="0" dirty="0" smtClean="0">
                          <a:solidFill>
                            <a:schemeClr val="tx1"/>
                          </a:solidFill>
                        </a:rPr>
                        <a:t>Tax avoidance,</a:t>
                      </a:r>
                      <a:r>
                        <a:rPr lang="en-GB" sz="1100" b="1" i="0" baseline="0" noProof="0" dirty="0" smtClean="0">
                          <a:solidFill>
                            <a:schemeClr val="tx1"/>
                          </a:solidFill>
                        </a:rPr>
                        <a:t> </a:t>
                      </a:r>
                      <a:r>
                        <a:rPr lang="en-GB" sz="1100" b="1" i="0" noProof="0" dirty="0" smtClean="0">
                          <a:solidFill>
                            <a:schemeClr val="tx1"/>
                          </a:solidFill>
                        </a:rPr>
                        <a:t>aggressive</a:t>
                      </a:r>
                      <a:r>
                        <a:rPr lang="en-GB" sz="1100" b="1" i="0" baseline="0" noProof="0" dirty="0" smtClean="0">
                          <a:solidFill>
                            <a:schemeClr val="tx1"/>
                          </a:solidFill>
                        </a:rPr>
                        <a:t> t</a:t>
                      </a:r>
                      <a:r>
                        <a:rPr lang="en-GB" sz="1100" b="1" i="0" noProof="0" dirty="0" smtClean="0">
                          <a:solidFill>
                            <a:schemeClr val="tx1"/>
                          </a:solidFill>
                        </a:rPr>
                        <a:t>ax planning</a:t>
                      </a:r>
                    </a:p>
                    <a:p>
                      <a:pPr>
                        <a:spcBef>
                          <a:spcPts val="1200"/>
                        </a:spcBef>
                      </a:pPr>
                      <a:endParaRPr lang="en-GB" sz="1100" b="1" i="0" noProof="0" dirty="0">
                        <a:solidFill>
                          <a:schemeClr val="tx1"/>
                        </a:solidFill>
                      </a:endParaRPr>
                    </a:p>
                  </a:txBody>
                  <a:tcPr marL="108000" marR="108000" marT="81000" marB="81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1">
                            <a:tint val="44500"/>
                            <a:satMod val="160000"/>
                          </a:schemeClr>
                        </a:gs>
                        <a:gs pos="100000">
                          <a:schemeClr val="accent1">
                            <a:tint val="23500"/>
                            <a:satMod val="160000"/>
                          </a:schemeClr>
                        </a:gs>
                      </a:gsLst>
                      <a:lin ang="5400000" scaled="0"/>
                    </a:gradFill>
                  </a:tcPr>
                </a:tc>
                <a:tc>
                  <a:txBody>
                    <a:bodyPr/>
                    <a:lstStyle/>
                    <a:p>
                      <a:pPr>
                        <a:spcBef>
                          <a:spcPts val="1200"/>
                        </a:spcBef>
                      </a:pPr>
                      <a:r>
                        <a:rPr lang="en-GB" sz="1100" noProof="0" dirty="0" smtClean="0">
                          <a:solidFill>
                            <a:schemeClr val="tx1"/>
                          </a:solidFill>
                        </a:rPr>
                        <a:t>‘Could</a:t>
                      </a:r>
                      <a:r>
                        <a:rPr lang="en-GB" sz="1100" baseline="0" noProof="0" dirty="0" smtClean="0">
                          <a:solidFill>
                            <a:schemeClr val="tx1"/>
                          </a:solidFill>
                        </a:rPr>
                        <a:t> strictly be legal but in contradiction with the spirit of the law’ (EC)</a:t>
                      </a:r>
                      <a:endParaRPr lang="en-GB" sz="1100" noProof="0" dirty="0">
                        <a:solidFill>
                          <a:schemeClr val="tx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GB" sz="1100" noProof="0" dirty="0" smtClean="0">
                          <a:solidFill>
                            <a:schemeClr val="tx1"/>
                          </a:solidFill>
                        </a:rPr>
                        <a:t>Mismatches/hybrids</a:t>
                      </a:r>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GB" sz="1100" noProof="0" dirty="0" smtClean="0">
                          <a:solidFill>
                            <a:schemeClr val="tx1"/>
                          </a:solidFill>
                        </a:rPr>
                        <a:t>Using</a:t>
                      </a:r>
                      <a:r>
                        <a:rPr lang="en-GB" sz="1100" baseline="0" noProof="0" dirty="0" smtClean="0">
                          <a:solidFill>
                            <a:schemeClr val="tx1"/>
                          </a:solidFill>
                        </a:rPr>
                        <a:t> tax havens</a:t>
                      </a:r>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GB" sz="1100" baseline="0" noProof="0" dirty="0" smtClean="0">
                          <a:solidFill>
                            <a:schemeClr val="tx1"/>
                          </a:solidFill>
                        </a:rPr>
                        <a:t>Shifting profits without real economic reality </a:t>
                      </a:r>
                      <a:endParaRPr lang="en-GB" sz="1100" noProof="0" dirty="0" smtClean="0">
                        <a:solidFill>
                          <a:schemeClr val="tx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baseline="0" noProof="0" dirty="0" smtClean="0">
                          <a:solidFill>
                            <a:schemeClr val="tx1"/>
                          </a:solidFill>
                        </a:rPr>
                        <a:t>Politically wrong?</a:t>
                      </a:r>
                    </a:p>
                    <a:p>
                      <a:pPr marL="0" marR="0" indent="0" algn="l" defTabSz="914400" rtl="0" eaLnBrk="1" fontAlgn="auto" latinLnBrk="0" hangingPunct="1">
                        <a:lnSpc>
                          <a:spcPct val="100000"/>
                        </a:lnSpc>
                        <a:spcBef>
                          <a:spcPts val="1200"/>
                        </a:spcBef>
                        <a:spcAft>
                          <a:spcPts val="0"/>
                        </a:spcAft>
                        <a:buClrTx/>
                        <a:buSzTx/>
                        <a:buFontTx/>
                        <a:buNone/>
                        <a:tabLst/>
                        <a:defRPr/>
                      </a:pPr>
                      <a:endParaRPr lang="en-GB" sz="1100" baseline="0" noProof="0" dirty="0" smtClean="0">
                        <a:solidFill>
                          <a:schemeClr val="tx1"/>
                        </a:solidFill>
                      </a:endParaRPr>
                    </a:p>
                    <a:p>
                      <a:pPr marL="0" marR="0" indent="0" algn="l" defTabSz="914400" rtl="0" eaLnBrk="1" fontAlgn="auto" latinLnBrk="0" hangingPunct="1">
                        <a:lnSpc>
                          <a:spcPct val="100000"/>
                        </a:lnSpc>
                        <a:spcBef>
                          <a:spcPts val="1200"/>
                        </a:spcBef>
                        <a:spcAft>
                          <a:spcPts val="0"/>
                        </a:spcAft>
                        <a:buClrTx/>
                        <a:buSzTx/>
                        <a:buFontTx/>
                        <a:buNone/>
                        <a:tabLst/>
                        <a:defRPr/>
                      </a:pPr>
                      <a:r>
                        <a:rPr lang="en-GB" sz="1100" baseline="0" noProof="0" dirty="0" smtClean="0">
                          <a:solidFill>
                            <a:schemeClr val="tx1"/>
                          </a:solidFill>
                        </a:rPr>
                        <a:t> </a:t>
                      </a:r>
                      <a:endParaRPr lang="en-GB" sz="1100" noProof="0" dirty="0">
                        <a:solidFill>
                          <a:schemeClr val="tx1"/>
                        </a:solidFill>
                      </a:endParaRP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1">
                            <a:tint val="44500"/>
                            <a:satMod val="160000"/>
                          </a:schemeClr>
                        </a:gs>
                        <a:gs pos="100000">
                          <a:schemeClr val="accent1">
                            <a:tint val="23500"/>
                            <a:satMod val="160000"/>
                          </a:schemeClr>
                        </a:gs>
                      </a:gsLst>
                      <a:lin ang="5400000" scaled="0"/>
                    </a:gradFill>
                  </a:tcPr>
                </a:tc>
              </a:tr>
              <a:tr h="482040">
                <a:tc>
                  <a:txBody>
                    <a:bodyPr/>
                    <a:lstStyle/>
                    <a:p>
                      <a:pPr>
                        <a:spcBef>
                          <a:spcPts val="1200"/>
                        </a:spcBef>
                      </a:pPr>
                      <a:r>
                        <a:rPr lang="en-GB" sz="1100" b="1" i="0" noProof="0" dirty="0" smtClean="0">
                          <a:solidFill>
                            <a:schemeClr val="tx1"/>
                          </a:solidFill>
                        </a:rPr>
                        <a:t>Tax optimization</a:t>
                      </a:r>
                      <a:endParaRPr lang="en-GB" sz="1100" b="1" i="0" noProof="0" dirty="0">
                        <a:solidFill>
                          <a:schemeClr val="tx1"/>
                        </a:solidFill>
                      </a:endParaRPr>
                    </a:p>
                  </a:txBody>
                  <a:tcPr marL="108000" marR="108000" marT="81000" marB="81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spcBef>
                          <a:spcPts val="1200"/>
                        </a:spcBef>
                      </a:pPr>
                      <a:endParaRPr lang="en-GB" sz="1100" noProof="0" dirty="0">
                        <a:solidFill>
                          <a:schemeClr val="tx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noProof="0" dirty="0" smtClean="0">
                          <a:solidFill>
                            <a:schemeClr val="tx1"/>
                          </a:solidFill>
                        </a:rPr>
                        <a:t>Holding company to reduce</a:t>
                      </a:r>
                      <a:r>
                        <a:rPr lang="en-GB" sz="1100" baseline="0" noProof="0" dirty="0" smtClean="0">
                          <a:solidFill>
                            <a:schemeClr val="tx1"/>
                          </a:solidFill>
                        </a:rPr>
                        <a:t> </a:t>
                      </a:r>
                      <a:r>
                        <a:rPr lang="en-GB" sz="1100" noProof="0" dirty="0" smtClean="0">
                          <a:solidFill>
                            <a:schemeClr val="tx1"/>
                          </a:solidFill>
                        </a:rPr>
                        <a:t>withholding taxes</a:t>
                      </a: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baseline="0" noProof="0" dirty="0" smtClean="0">
                          <a:solidFill>
                            <a:schemeClr val="tx1"/>
                          </a:solidFill>
                        </a:rPr>
                        <a:t>Morally wrong?</a:t>
                      </a:r>
                      <a:endParaRPr lang="en-GB" sz="1100" noProof="0" dirty="0" smtClean="0">
                        <a:solidFill>
                          <a:schemeClr val="tx1"/>
                        </a:solidFill>
                      </a:endParaRP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16200000" scaled="1"/>
                      <a:tileRect/>
                    </a:gradFill>
                  </a:tcPr>
                </a:tc>
              </a:tr>
              <a:tr h="642060">
                <a:tc>
                  <a:txBody>
                    <a:bodyPr/>
                    <a:lstStyle/>
                    <a:p>
                      <a:pPr>
                        <a:spcBef>
                          <a:spcPts val="1200"/>
                        </a:spcBef>
                      </a:pPr>
                      <a:r>
                        <a:rPr lang="en-GB" sz="1100" b="1" i="0" noProof="0" dirty="0" smtClean="0">
                          <a:solidFill>
                            <a:schemeClr val="tx1"/>
                          </a:solidFill>
                        </a:rPr>
                        <a:t>Tax efficiency</a:t>
                      </a:r>
                      <a:endParaRPr lang="en-GB" sz="1100" b="1" i="0" noProof="0" dirty="0">
                        <a:solidFill>
                          <a:schemeClr val="tx1"/>
                        </a:solidFill>
                      </a:endParaRPr>
                    </a:p>
                  </a:txBody>
                  <a:tcPr marL="108000" marR="108000" marT="81000" marB="81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spcBef>
                          <a:spcPts val="1200"/>
                        </a:spcBef>
                      </a:pPr>
                      <a:endParaRPr lang="en-GB" sz="1100" noProof="0" dirty="0">
                        <a:solidFill>
                          <a:schemeClr val="tx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100" noProof="0" dirty="0" smtClean="0">
                          <a:solidFill>
                            <a:schemeClr val="tx1"/>
                          </a:solidFill>
                        </a:rPr>
                        <a:t>Value</a:t>
                      </a:r>
                      <a:r>
                        <a:rPr lang="en-GB" sz="1100" baseline="0" noProof="0" dirty="0" smtClean="0">
                          <a:solidFill>
                            <a:schemeClr val="tx1"/>
                          </a:solidFill>
                        </a:rPr>
                        <a:t> chain: manufacturing, procurement, R&amp;D, sales and logistics</a:t>
                      </a:r>
                      <a:endParaRPr lang="en-GB" sz="1100" noProof="0" dirty="0" smtClean="0">
                        <a:solidFill>
                          <a:schemeClr val="tx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endParaRPr lang="en-GB" sz="1100" noProof="0" dirty="0" smtClean="0">
                        <a:solidFill>
                          <a:schemeClr val="tx1"/>
                        </a:solidFill>
                      </a:endParaRP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482040">
                <a:tc>
                  <a:txBody>
                    <a:bodyPr/>
                    <a:lstStyle/>
                    <a:p>
                      <a:pPr>
                        <a:spcBef>
                          <a:spcPts val="1200"/>
                        </a:spcBef>
                      </a:pPr>
                      <a:r>
                        <a:rPr lang="en-GB" sz="1100" b="1" i="0" noProof="0" dirty="0" smtClean="0">
                          <a:solidFill>
                            <a:schemeClr val="bg1"/>
                          </a:solidFill>
                        </a:rPr>
                        <a:t>Tax compliance</a:t>
                      </a:r>
                      <a:endParaRPr lang="en-GB" sz="1100" b="1" i="0" noProof="0" dirty="0">
                        <a:solidFill>
                          <a:schemeClr val="bg1"/>
                        </a:solidFill>
                      </a:endParaRPr>
                    </a:p>
                  </a:txBody>
                  <a:tcPr marL="108000" marR="108000" marT="81000" marB="81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a:spcBef>
                          <a:spcPts val="1200"/>
                        </a:spcBef>
                      </a:pP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a:spcBef>
                          <a:spcPts val="1200"/>
                        </a:spcBef>
                      </a:pPr>
                      <a:r>
                        <a:rPr lang="en-GB" sz="1100" noProof="0" dirty="0" smtClean="0">
                          <a:solidFill>
                            <a:schemeClr val="bg1"/>
                          </a:solidFill>
                        </a:rPr>
                        <a:t>Using</a:t>
                      </a:r>
                      <a:r>
                        <a:rPr lang="en-GB" sz="1100" baseline="0" noProof="0" dirty="0" smtClean="0">
                          <a:solidFill>
                            <a:schemeClr val="bg1"/>
                          </a:solidFill>
                        </a:rPr>
                        <a:t> regular tax deductions (</a:t>
                      </a:r>
                      <a:r>
                        <a:rPr lang="en-GB" sz="1100" noProof="0" dirty="0" smtClean="0">
                          <a:solidFill>
                            <a:schemeClr val="bg1"/>
                          </a:solidFill>
                        </a:rPr>
                        <a:t>R&amp;D, depreciation</a:t>
                      </a:r>
                      <a:r>
                        <a:rPr lang="en-GB" sz="1100" baseline="0" noProof="0" dirty="0" smtClean="0">
                          <a:solidFill>
                            <a:schemeClr val="bg1"/>
                          </a:solidFill>
                        </a:rPr>
                        <a:t>, etc.)</a:t>
                      </a: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a:spcBef>
                          <a:spcPts val="1200"/>
                        </a:spcBef>
                      </a:pPr>
                      <a:endParaRPr lang="en-GB" sz="1100" noProof="0" dirty="0">
                        <a:solidFill>
                          <a:schemeClr val="bg1"/>
                        </a:solidFill>
                      </a:endParaRPr>
                    </a:p>
                  </a:txBody>
                  <a:tcPr marL="108000" marR="108000" marT="81000" marB="8100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Global tax future?</a:t>
            </a:r>
          </a:p>
        </p:txBody>
      </p:sp>
      <p:grpSp>
        <p:nvGrpSpPr>
          <p:cNvPr id="2" name="Group 10"/>
          <p:cNvGrpSpPr/>
          <p:nvPr/>
        </p:nvGrpSpPr>
        <p:grpSpPr>
          <a:xfrm>
            <a:off x="179512" y="1311611"/>
            <a:ext cx="8810624" cy="2520279"/>
            <a:chOff x="0" y="1138856"/>
            <a:chExt cx="8810624" cy="1613977"/>
          </a:xfrm>
        </p:grpSpPr>
        <p:grpSp>
          <p:nvGrpSpPr>
            <p:cNvPr id="3" name="Group 18"/>
            <p:cNvGrpSpPr/>
            <p:nvPr/>
          </p:nvGrpSpPr>
          <p:grpSpPr>
            <a:xfrm>
              <a:off x="0" y="1138856"/>
              <a:ext cx="8810624" cy="761489"/>
              <a:chOff x="0" y="1230995"/>
              <a:chExt cx="5263759" cy="912121"/>
            </a:xfrm>
          </p:grpSpPr>
          <p:sp>
            <p:nvSpPr>
              <p:cNvPr id="25" name="Rectangle 24"/>
              <p:cNvSpPr/>
              <p:nvPr/>
            </p:nvSpPr>
            <p:spPr>
              <a:xfrm>
                <a:off x="0" y="1237860"/>
                <a:ext cx="1881166" cy="905256"/>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Rectangle 111"/>
              <p:cNvSpPr>
                <a:spLocks noChangeArrowheads="1"/>
              </p:cNvSpPr>
              <p:nvPr>
                <p:custDataLst>
                  <p:tags r:id="rId2"/>
                </p:custDataLst>
              </p:nvPr>
            </p:nvSpPr>
            <p:spPr bwMode="auto">
              <a:xfrm>
                <a:off x="380968" y="1230995"/>
                <a:ext cx="4882791" cy="903289"/>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500" b="1" dirty="0" smtClean="0"/>
                  <a:t>Attempts at global tax coordination</a:t>
                </a:r>
              </a:p>
            </p:txBody>
          </p:sp>
        </p:grpSp>
        <p:sp>
          <p:nvSpPr>
            <p:cNvPr id="13" name="Rectangle 12"/>
            <p:cNvSpPr/>
            <p:nvPr/>
          </p:nvSpPr>
          <p:spPr>
            <a:xfrm>
              <a:off x="0" y="1997075"/>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Rectangle 111"/>
            <p:cNvSpPr>
              <a:spLocks noChangeArrowheads="1"/>
            </p:cNvSpPr>
            <p:nvPr>
              <p:custDataLst>
                <p:tags r:id="rId1"/>
              </p:custDataLst>
            </p:nvPr>
          </p:nvSpPr>
          <p:spPr bwMode="auto">
            <a:xfrm>
              <a:off x="637675" y="1997075"/>
              <a:ext cx="7906249"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US" sz="1500" b="1" dirty="0" smtClean="0"/>
                <a:t>Signs of fragmented implementation</a:t>
              </a: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Fragmented implementation OECD/G-20 members?</a:t>
            </a:r>
          </a:p>
        </p:txBody>
      </p:sp>
      <p:grpSp>
        <p:nvGrpSpPr>
          <p:cNvPr id="2" name="Group 10"/>
          <p:cNvGrpSpPr/>
          <p:nvPr/>
        </p:nvGrpSpPr>
        <p:grpSpPr>
          <a:xfrm>
            <a:off x="179512" y="896923"/>
            <a:ext cx="8286750" cy="1809842"/>
            <a:chOff x="0" y="2849562"/>
            <a:chExt cx="8286750" cy="1608246"/>
          </a:xfrm>
        </p:grpSpPr>
        <p:sp>
          <p:nvSpPr>
            <p:cNvPr id="15" name="Rectangle 14"/>
            <p:cNvSpPr/>
            <p:nvPr/>
          </p:nvSpPr>
          <p:spPr>
            <a:xfrm>
              <a:off x="0" y="2849562"/>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Rectangle 111"/>
            <p:cNvSpPr>
              <a:spLocks noChangeArrowheads="1"/>
            </p:cNvSpPr>
            <p:nvPr>
              <p:custDataLst>
                <p:tags r:id="rId3"/>
              </p:custDataLst>
            </p:nvPr>
          </p:nvSpPr>
          <p:spPr bwMode="auto">
            <a:xfrm>
              <a:off x="637676" y="2849562"/>
              <a:ext cx="7649074"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nl-NL" sz="1200" b="1" dirty="0" err="1" smtClean="0"/>
                <a:t>Hybrid</a:t>
              </a:r>
              <a:r>
                <a:rPr lang="nl-NL" sz="1200" b="1" dirty="0" smtClean="0"/>
                <a:t> mismatch </a:t>
              </a:r>
              <a:r>
                <a:rPr lang="nl-NL" sz="1200" b="1" dirty="0" err="1" smtClean="0"/>
                <a:t>arrangements</a:t>
              </a:r>
              <a:r>
                <a:rPr lang="nl-NL" sz="1200" b="1" dirty="0" smtClean="0"/>
                <a:t> (EU </a:t>
              </a:r>
              <a:r>
                <a:rPr lang="nl-NL" sz="1200" b="1" dirty="0" err="1" smtClean="0"/>
                <a:t>law</a:t>
              </a:r>
              <a:r>
                <a:rPr lang="nl-NL" sz="1200" b="1" dirty="0" smtClean="0"/>
                <a:t> </a:t>
              </a:r>
              <a:r>
                <a:rPr lang="nl-NL" sz="1200" b="1" dirty="0" err="1" smtClean="0"/>
                <a:t>for</a:t>
              </a:r>
              <a:r>
                <a:rPr lang="nl-NL" sz="1200" b="1" dirty="0" smtClean="0"/>
                <a:t> all EU </a:t>
              </a:r>
              <a:r>
                <a:rPr lang="nl-NL" sz="1200" b="1" dirty="0" err="1" smtClean="0"/>
                <a:t>Member</a:t>
              </a:r>
              <a:r>
                <a:rPr lang="nl-NL" sz="1200" b="1" dirty="0" smtClean="0"/>
                <a:t> </a:t>
              </a:r>
              <a:r>
                <a:rPr lang="nl-NL" sz="1200" b="1" dirty="0" err="1" smtClean="0"/>
                <a:t>States</a:t>
              </a:r>
              <a:r>
                <a:rPr lang="nl-NL" sz="1200" b="1" dirty="0" smtClean="0"/>
                <a:t> 2016)</a:t>
              </a:r>
              <a:endParaRPr lang="en-US" sz="1200" b="1" dirty="0" smtClean="0"/>
            </a:p>
          </p:txBody>
        </p:sp>
        <p:sp>
          <p:nvSpPr>
            <p:cNvPr id="20" name="Rectangle 19"/>
            <p:cNvSpPr/>
            <p:nvPr/>
          </p:nvSpPr>
          <p:spPr>
            <a:xfrm>
              <a:off x="0" y="3702050"/>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Rectangle 111"/>
            <p:cNvSpPr>
              <a:spLocks noChangeArrowheads="1"/>
            </p:cNvSpPr>
            <p:nvPr>
              <p:custDataLst>
                <p:tags r:id="rId4"/>
              </p:custDataLst>
            </p:nvPr>
          </p:nvSpPr>
          <p:spPr bwMode="auto">
            <a:xfrm>
              <a:off x="637675" y="3702050"/>
              <a:ext cx="7387137"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nl-NL" sz="1200" b="1" dirty="0" err="1" smtClean="0"/>
                <a:t>Treaty</a:t>
              </a:r>
              <a:r>
                <a:rPr lang="nl-NL" sz="1200" b="1" dirty="0" smtClean="0"/>
                <a:t> </a:t>
              </a:r>
              <a:r>
                <a:rPr lang="nl-NL" sz="1200" b="1" dirty="0" err="1" smtClean="0"/>
                <a:t>abuse</a:t>
              </a:r>
              <a:r>
                <a:rPr lang="nl-NL" sz="1200" b="1" dirty="0" smtClean="0"/>
                <a:t> focus (</a:t>
              </a:r>
              <a:r>
                <a:rPr lang="nl-NL" sz="1200" b="1" dirty="0" err="1" smtClean="0"/>
                <a:t>Netherlands</a:t>
              </a:r>
              <a:r>
                <a:rPr lang="nl-NL" sz="1200" b="1" dirty="0" smtClean="0"/>
                <a:t>, </a:t>
              </a:r>
              <a:r>
                <a:rPr lang="nl-NL" sz="1200" b="1" dirty="0" err="1" smtClean="0"/>
                <a:t>Italy</a:t>
              </a:r>
              <a:r>
                <a:rPr lang="nl-NL" sz="1200" b="1" dirty="0" smtClean="0"/>
                <a:t>, </a:t>
              </a:r>
              <a:r>
                <a:rPr lang="nl-NL" sz="1200" b="1" dirty="0" err="1" smtClean="0"/>
                <a:t>Turkey</a:t>
              </a:r>
              <a:r>
                <a:rPr lang="nl-NL" sz="1200" b="1" dirty="0" smtClean="0"/>
                <a:t>)</a:t>
              </a:r>
              <a:endParaRPr lang="en-US" sz="1200" b="1" dirty="0" smtClean="0"/>
            </a:p>
          </p:txBody>
        </p:sp>
      </p:grpSp>
      <p:sp>
        <p:nvSpPr>
          <p:cNvPr id="17" name="Rectangle 16"/>
          <p:cNvSpPr/>
          <p:nvPr/>
        </p:nvSpPr>
        <p:spPr>
          <a:xfrm>
            <a:off x="179513" y="2884372"/>
            <a:ext cx="3148747" cy="811856"/>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ectangle 111"/>
          <p:cNvSpPr>
            <a:spLocks noChangeArrowheads="1"/>
          </p:cNvSpPr>
          <p:nvPr>
            <p:custDataLst>
              <p:tags r:id="rId1"/>
            </p:custDataLst>
          </p:nvPr>
        </p:nvSpPr>
        <p:spPr bwMode="auto">
          <a:xfrm>
            <a:off x="739350" y="2886786"/>
            <a:ext cx="7217026" cy="810090"/>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200" b="1" dirty="0" smtClean="0"/>
              <a:t>Transfer pricing reform/audits (France, Switzerland, Belgium, Italy, Poland)</a:t>
            </a:r>
          </a:p>
        </p:txBody>
      </p:sp>
      <p:sp>
        <p:nvSpPr>
          <p:cNvPr id="12" name="Rectangle 11"/>
          <p:cNvSpPr/>
          <p:nvPr/>
        </p:nvSpPr>
        <p:spPr>
          <a:xfrm>
            <a:off x="161511" y="3874481"/>
            <a:ext cx="3034862" cy="811856"/>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ectangle 111"/>
          <p:cNvSpPr>
            <a:spLocks noChangeArrowheads="1"/>
          </p:cNvSpPr>
          <p:nvPr>
            <p:custDataLst>
              <p:tags r:id="rId2"/>
            </p:custDataLst>
          </p:nvPr>
        </p:nvSpPr>
        <p:spPr bwMode="auto">
          <a:xfrm>
            <a:off x="721347" y="3876895"/>
            <a:ext cx="6955998" cy="810090"/>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200" b="1" dirty="0" smtClean="0"/>
              <a:t>Limiting interest deduction (Austria, Belgium, France, Finland, Greece, Norway, Russia)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Fragmented implementation ASPAC?</a:t>
            </a:r>
          </a:p>
        </p:txBody>
      </p:sp>
      <p:grpSp>
        <p:nvGrpSpPr>
          <p:cNvPr id="2" name="Group 10"/>
          <p:cNvGrpSpPr/>
          <p:nvPr/>
        </p:nvGrpSpPr>
        <p:grpSpPr>
          <a:xfrm>
            <a:off x="179512" y="896923"/>
            <a:ext cx="8286750" cy="1809842"/>
            <a:chOff x="0" y="2849562"/>
            <a:chExt cx="8286750" cy="1608246"/>
          </a:xfrm>
        </p:grpSpPr>
        <p:sp>
          <p:nvSpPr>
            <p:cNvPr id="15" name="Rectangle 14"/>
            <p:cNvSpPr/>
            <p:nvPr/>
          </p:nvSpPr>
          <p:spPr>
            <a:xfrm>
              <a:off x="0" y="2849562"/>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Rectangle 111"/>
            <p:cNvSpPr>
              <a:spLocks noChangeArrowheads="1"/>
            </p:cNvSpPr>
            <p:nvPr>
              <p:custDataLst>
                <p:tags r:id="rId3"/>
              </p:custDataLst>
            </p:nvPr>
          </p:nvSpPr>
          <p:spPr bwMode="auto">
            <a:xfrm>
              <a:off x="637676" y="2849562"/>
              <a:ext cx="7649074"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nl-NL" sz="1200" b="1" dirty="0" err="1" smtClean="0"/>
                <a:t>Hybrid</a:t>
              </a:r>
              <a:r>
                <a:rPr lang="nl-NL" sz="1200" b="1" dirty="0" smtClean="0"/>
                <a:t> mismatch </a:t>
              </a:r>
              <a:r>
                <a:rPr lang="nl-NL" sz="1200" b="1" dirty="0" err="1" smtClean="0"/>
                <a:t>arrangements</a:t>
              </a:r>
              <a:r>
                <a:rPr lang="nl-NL" sz="1200" b="1" dirty="0" smtClean="0"/>
                <a:t> (Australia, China)</a:t>
              </a:r>
              <a:endParaRPr lang="en-US" sz="1200" b="1" dirty="0" smtClean="0"/>
            </a:p>
          </p:txBody>
        </p:sp>
        <p:sp>
          <p:nvSpPr>
            <p:cNvPr id="20" name="Rectangle 19"/>
            <p:cNvSpPr/>
            <p:nvPr/>
          </p:nvSpPr>
          <p:spPr>
            <a:xfrm>
              <a:off x="0" y="3702050"/>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Rectangle 111"/>
            <p:cNvSpPr>
              <a:spLocks noChangeArrowheads="1"/>
            </p:cNvSpPr>
            <p:nvPr>
              <p:custDataLst>
                <p:tags r:id="rId4"/>
              </p:custDataLst>
            </p:nvPr>
          </p:nvSpPr>
          <p:spPr bwMode="auto">
            <a:xfrm>
              <a:off x="637675" y="3702050"/>
              <a:ext cx="7387137"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nl-NL" sz="1200" b="1" dirty="0" err="1" smtClean="0"/>
                <a:t>Treaty</a:t>
              </a:r>
              <a:r>
                <a:rPr lang="nl-NL" sz="1200" b="1" dirty="0" smtClean="0"/>
                <a:t> </a:t>
              </a:r>
              <a:r>
                <a:rPr lang="nl-NL" sz="1200" b="1" dirty="0" err="1" smtClean="0"/>
                <a:t>abuse</a:t>
              </a:r>
              <a:r>
                <a:rPr lang="nl-NL" sz="1200" b="1" dirty="0" smtClean="0"/>
                <a:t> focus (India, Taiwan, Japan, China)</a:t>
              </a:r>
              <a:endParaRPr lang="en-US" sz="1200" b="1" dirty="0" smtClean="0"/>
            </a:p>
          </p:txBody>
        </p:sp>
      </p:grpSp>
      <p:sp>
        <p:nvSpPr>
          <p:cNvPr id="17" name="Rectangle 16"/>
          <p:cNvSpPr/>
          <p:nvPr/>
        </p:nvSpPr>
        <p:spPr>
          <a:xfrm>
            <a:off x="179513" y="2884372"/>
            <a:ext cx="3148747" cy="811856"/>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ectangle 111"/>
          <p:cNvSpPr>
            <a:spLocks noChangeArrowheads="1"/>
          </p:cNvSpPr>
          <p:nvPr>
            <p:custDataLst>
              <p:tags r:id="rId1"/>
            </p:custDataLst>
          </p:nvPr>
        </p:nvSpPr>
        <p:spPr bwMode="auto">
          <a:xfrm>
            <a:off x="739350" y="2886786"/>
            <a:ext cx="7217026" cy="810090"/>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200" b="1" dirty="0" smtClean="0"/>
              <a:t>Transfer pricing reform/audits (Australia, Malaysia, China, India, Taiwan)</a:t>
            </a:r>
          </a:p>
        </p:txBody>
      </p:sp>
      <p:sp>
        <p:nvSpPr>
          <p:cNvPr id="12" name="Rectangle 11"/>
          <p:cNvSpPr/>
          <p:nvPr/>
        </p:nvSpPr>
        <p:spPr>
          <a:xfrm>
            <a:off x="161511" y="3874481"/>
            <a:ext cx="3034862" cy="811856"/>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ectangle 111"/>
          <p:cNvSpPr>
            <a:spLocks noChangeArrowheads="1"/>
          </p:cNvSpPr>
          <p:nvPr>
            <p:custDataLst>
              <p:tags r:id="rId2"/>
            </p:custDataLst>
          </p:nvPr>
        </p:nvSpPr>
        <p:spPr bwMode="auto">
          <a:xfrm>
            <a:off x="721347" y="3876895"/>
            <a:ext cx="6955998" cy="810090"/>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200" b="1" dirty="0" smtClean="0"/>
              <a:t>Limiting interest deduction (Australia, Japan)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Global tax future outlook?</a:t>
            </a:r>
          </a:p>
        </p:txBody>
      </p:sp>
      <p:grpSp>
        <p:nvGrpSpPr>
          <p:cNvPr id="2" name="Group 10"/>
          <p:cNvGrpSpPr/>
          <p:nvPr/>
        </p:nvGrpSpPr>
        <p:grpSpPr>
          <a:xfrm>
            <a:off x="179512" y="896923"/>
            <a:ext cx="8286750" cy="1809842"/>
            <a:chOff x="0" y="2849562"/>
            <a:chExt cx="8286750" cy="1608246"/>
          </a:xfrm>
        </p:grpSpPr>
        <p:sp>
          <p:nvSpPr>
            <p:cNvPr id="15" name="Rectangle 14"/>
            <p:cNvSpPr/>
            <p:nvPr/>
          </p:nvSpPr>
          <p:spPr>
            <a:xfrm>
              <a:off x="0" y="2849562"/>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Rectangle 111"/>
            <p:cNvSpPr>
              <a:spLocks noChangeArrowheads="1"/>
            </p:cNvSpPr>
            <p:nvPr>
              <p:custDataLst>
                <p:tags r:id="rId3"/>
              </p:custDataLst>
            </p:nvPr>
          </p:nvSpPr>
          <p:spPr bwMode="auto">
            <a:xfrm>
              <a:off x="637676" y="2849562"/>
              <a:ext cx="7649074"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US" sz="1500" b="1" dirty="0" smtClean="0"/>
                <a:t>Leading to ever more complexities where</a:t>
              </a:r>
              <a:r>
                <a:rPr lang="en-US" sz="1500" b="1" dirty="0" smtClean="0">
                  <a:solidFill>
                    <a:srgbClr val="FF0000"/>
                  </a:solidFill>
                </a:rPr>
                <a:t> </a:t>
              </a:r>
              <a:r>
                <a:rPr lang="en-US" sz="1500" b="1" dirty="0" smtClean="0"/>
                <a:t>business</a:t>
              </a:r>
              <a:endParaRPr lang="en-US" sz="1500" b="1" dirty="0" smtClean="0">
                <a:solidFill>
                  <a:srgbClr val="FF0000"/>
                </a:solidFill>
              </a:endParaRPr>
            </a:p>
          </p:txBody>
        </p:sp>
        <p:sp>
          <p:nvSpPr>
            <p:cNvPr id="20" name="Rectangle 19"/>
            <p:cNvSpPr/>
            <p:nvPr/>
          </p:nvSpPr>
          <p:spPr>
            <a:xfrm>
              <a:off x="0" y="3702050"/>
              <a:ext cx="3148747" cy="75575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111"/>
            <p:cNvSpPr>
              <a:spLocks noChangeArrowheads="1"/>
            </p:cNvSpPr>
            <p:nvPr>
              <p:custDataLst>
                <p:tags r:id="rId4"/>
              </p:custDataLst>
            </p:nvPr>
          </p:nvSpPr>
          <p:spPr bwMode="auto">
            <a:xfrm>
              <a:off x="637675" y="3702050"/>
              <a:ext cx="7387137" cy="754115"/>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IE" sz="1500" b="1" dirty="0" smtClean="0"/>
                <a:t>grows more </a:t>
              </a:r>
              <a:r>
                <a:rPr lang="en-US" sz="1500" b="1" dirty="0" smtClean="0"/>
                <a:t>global while taxes remain local</a:t>
              </a:r>
            </a:p>
          </p:txBody>
        </p:sp>
      </p:grpSp>
      <p:sp>
        <p:nvSpPr>
          <p:cNvPr id="17" name="Rectangle 16"/>
          <p:cNvSpPr/>
          <p:nvPr/>
        </p:nvSpPr>
        <p:spPr>
          <a:xfrm>
            <a:off x="179513" y="2884372"/>
            <a:ext cx="3148747" cy="811856"/>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111"/>
          <p:cNvSpPr>
            <a:spLocks noChangeArrowheads="1"/>
          </p:cNvSpPr>
          <p:nvPr>
            <p:custDataLst>
              <p:tags r:id="rId1"/>
            </p:custDataLst>
          </p:nvPr>
        </p:nvSpPr>
        <p:spPr bwMode="auto">
          <a:xfrm>
            <a:off x="739350" y="2886786"/>
            <a:ext cx="7217026" cy="810090"/>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500" b="1" dirty="0" smtClean="0"/>
              <a:t>Increased risk of tax disputes</a:t>
            </a:r>
          </a:p>
        </p:txBody>
      </p:sp>
      <p:sp>
        <p:nvSpPr>
          <p:cNvPr id="19" name="Rectangle 18"/>
          <p:cNvSpPr/>
          <p:nvPr/>
        </p:nvSpPr>
        <p:spPr>
          <a:xfrm>
            <a:off x="161510" y="3786886"/>
            <a:ext cx="3148747" cy="854540"/>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Rectangle 111"/>
          <p:cNvSpPr>
            <a:spLocks noChangeArrowheads="1"/>
          </p:cNvSpPr>
          <p:nvPr>
            <p:custDataLst>
              <p:tags r:id="rId2"/>
            </p:custDataLst>
          </p:nvPr>
        </p:nvSpPr>
        <p:spPr bwMode="auto">
          <a:xfrm>
            <a:off x="695253" y="3789299"/>
            <a:ext cx="6955089" cy="852681"/>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pPr lvl="0"/>
            <a:r>
              <a:rPr lang="nl-NL" sz="1500" b="1" dirty="0" smtClean="0">
                <a:solidFill>
                  <a:srgbClr val="000000"/>
                </a:solidFill>
              </a:rPr>
              <a:t>Non-effective dispute resolution mechanisms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Tax health check</a:t>
            </a:r>
          </a:p>
        </p:txBody>
      </p:sp>
      <p:grpSp>
        <p:nvGrpSpPr>
          <p:cNvPr id="2" name="Group 10"/>
          <p:cNvGrpSpPr/>
          <p:nvPr/>
        </p:nvGrpSpPr>
        <p:grpSpPr>
          <a:xfrm>
            <a:off x="179512" y="906560"/>
            <a:ext cx="8172908" cy="1344512"/>
            <a:chOff x="0" y="2855374"/>
            <a:chExt cx="8286750" cy="809987"/>
          </a:xfrm>
        </p:grpSpPr>
        <p:sp>
          <p:nvSpPr>
            <p:cNvPr id="15" name="Rectangle 14"/>
            <p:cNvSpPr/>
            <p:nvPr/>
          </p:nvSpPr>
          <p:spPr>
            <a:xfrm>
              <a:off x="0" y="2855507"/>
              <a:ext cx="3148747" cy="353234"/>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Rectangle 111"/>
            <p:cNvSpPr>
              <a:spLocks noChangeArrowheads="1"/>
            </p:cNvSpPr>
            <p:nvPr>
              <p:custDataLst>
                <p:tags r:id="rId4"/>
              </p:custDataLst>
            </p:nvPr>
          </p:nvSpPr>
          <p:spPr bwMode="auto">
            <a:xfrm>
              <a:off x="637676" y="2855374"/>
              <a:ext cx="7649074" cy="352466"/>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US" sz="1400" b="1" dirty="0" smtClean="0"/>
                <a:t>Consider risk hybrid entities and financing</a:t>
              </a:r>
              <a:endParaRPr lang="en-US" sz="1400" b="1" dirty="0" smtClean="0">
                <a:solidFill>
                  <a:srgbClr val="FF0000"/>
                </a:solidFill>
              </a:endParaRPr>
            </a:p>
          </p:txBody>
        </p:sp>
        <p:sp>
          <p:nvSpPr>
            <p:cNvPr id="20" name="Rectangle 19"/>
            <p:cNvSpPr/>
            <p:nvPr/>
          </p:nvSpPr>
          <p:spPr>
            <a:xfrm>
              <a:off x="0" y="3290007"/>
              <a:ext cx="3148747" cy="375354"/>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111"/>
            <p:cNvSpPr>
              <a:spLocks noChangeArrowheads="1"/>
            </p:cNvSpPr>
            <p:nvPr>
              <p:custDataLst>
                <p:tags r:id="rId5"/>
              </p:custDataLst>
            </p:nvPr>
          </p:nvSpPr>
          <p:spPr bwMode="auto">
            <a:xfrm>
              <a:off x="637675" y="3289182"/>
              <a:ext cx="7387137" cy="374538"/>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nl-NL" sz="1400" b="1" dirty="0" err="1" smtClean="0"/>
                <a:t>Consider</a:t>
              </a:r>
              <a:r>
                <a:rPr lang="nl-NL" sz="1400" b="1" dirty="0" smtClean="0"/>
                <a:t> business </a:t>
              </a:r>
              <a:r>
                <a:rPr lang="nl-NL" sz="1400" b="1" dirty="0" err="1" smtClean="0"/>
                <a:t>substance</a:t>
              </a:r>
              <a:r>
                <a:rPr lang="nl-NL" sz="1400" b="1" dirty="0" smtClean="0"/>
                <a:t> in </a:t>
              </a:r>
              <a:r>
                <a:rPr lang="nl-NL" sz="1400" b="1" dirty="0" err="1" smtClean="0"/>
                <a:t>structures</a:t>
              </a:r>
              <a:endParaRPr lang="en-US" sz="1400" b="1" dirty="0" smtClean="0"/>
            </a:p>
          </p:txBody>
        </p:sp>
      </p:grpSp>
      <p:sp>
        <p:nvSpPr>
          <p:cNvPr id="17" name="Rectangle 16"/>
          <p:cNvSpPr/>
          <p:nvPr/>
        </p:nvSpPr>
        <p:spPr>
          <a:xfrm>
            <a:off x="179513" y="2436735"/>
            <a:ext cx="3148747" cy="695603"/>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111"/>
          <p:cNvSpPr>
            <a:spLocks noChangeArrowheads="1"/>
          </p:cNvSpPr>
          <p:nvPr>
            <p:custDataLst>
              <p:tags r:id="rId1"/>
            </p:custDataLst>
          </p:nvPr>
        </p:nvSpPr>
        <p:spPr bwMode="auto">
          <a:xfrm>
            <a:off x="739350" y="2461212"/>
            <a:ext cx="7073010" cy="650598"/>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r>
              <a:rPr lang="en-GB" sz="1400" b="1" dirty="0" smtClean="0"/>
              <a:t>Consider permanent establishment risks</a:t>
            </a:r>
          </a:p>
        </p:txBody>
      </p:sp>
      <p:sp>
        <p:nvSpPr>
          <p:cNvPr id="19" name="Rectangle 18"/>
          <p:cNvSpPr/>
          <p:nvPr/>
        </p:nvSpPr>
        <p:spPr>
          <a:xfrm>
            <a:off x="161510" y="3291830"/>
            <a:ext cx="3148747" cy="715252"/>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Rectangle 111"/>
          <p:cNvSpPr>
            <a:spLocks noChangeArrowheads="1"/>
          </p:cNvSpPr>
          <p:nvPr>
            <p:custDataLst>
              <p:tags r:id="rId2"/>
            </p:custDataLst>
          </p:nvPr>
        </p:nvSpPr>
        <p:spPr bwMode="auto">
          <a:xfrm>
            <a:off x="656565" y="3291830"/>
            <a:ext cx="6885765" cy="672661"/>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pPr lvl="0"/>
            <a:r>
              <a:rPr lang="nl-NL" sz="1400" b="1" dirty="0" err="1" smtClean="0">
                <a:solidFill>
                  <a:srgbClr val="000000"/>
                </a:solidFill>
              </a:rPr>
              <a:t>Develop</a:t>
            </a:r>
            <a:r>
              <a:rPr lang="nl-NL" sz="1400" b="1" dirty="0" smtClean="0">
                <a:solidFill>
                  <a:srgbClr val="000000"/>
                </a:solidFill>
              </a:rPr>
              <a:t>/</a:t>
            </a:r>
            <a:r>
              <a:rPr lang="nl-NL" sz="1400" b="1" dirty="0" err="1" smtClean="0">
                <a:solidFill>
                  <a:srgbClr val="000000"/>
                </a:solidFill>
              </a:rPr>
              <a:t>strengthen</a:t>
            </a:r>
            <a:r>
              <a:rPr lang="nl-NL" sz="1400" b="1" dirty="0" smtClean="0">
                <a:solidFill>
                  <a:srgbClr val="000000"/>
                </a:solidFill>
              </a:rPr>
              <a:t> transfer </a:t>
            </a:r>
            <a:r>
              <a:rPr lang="nl-NL" sz="1400" b="1" dirty="0" err="1" smtClean="0">
                <a:solidFill>
                  <a:srgbClr val="000000"/>
                </a:solidFill>
              </a:rPr>
              <a:t>pricing</a:t>
            </a:r>
            <a:r>
              <a:rPr lang="nl-NL" sz="1400" b="1" dirty="0" smtClean="0">
                <a:solidFill>
                  <a:srgbClr val="000000"/>
                </a:solidFill>
              </a:rPr>
              <a:t> </a:t>
            </a:r>
            <a:r>
              <a:rPr lang="nl-NL" sz="1400" b="1" dirty="0" err="1" smtClean="0">
                <a:solidFill>
                  <a:srgbClr val="000000"/>
                </a:solidFill>
              </a:rPr>
              <a:t>approach</a:t>
            </a:r>
            <a:r>
              <a:rPr lang="nl-NL" sz="1400" b="1" dirty="0" smtClean="0">
                <a:solidFill>
                  <a:srgbClr val="000000"/>
                </a:solidFill>
              </a:rPr>
              <a:t> </a:t>
            </a:r>
            <a:r>
              <a:rPr lang="nl-NL" sz="1400" b="1" dirty="0" err="1" smtClean="0">
                <a:solidFill>
                  <a:srgbClr val="000000"/>
                </a:solidFill>
              </a:rPr>
              <a:t>including</a:t>
            </a:r>
            <a:r>
              <a:rPr lang="nl-NL" sz="1400" b="1" dirty="0" smtClean="0">
                <a:solidFill>
                  <a:srgbClr val="000000"/>
                </a:solidFill>
              </a:rPr>
              <a:t> </a:t>
            </a:r>
            <a:r>
              <a:rPr lang="nl-NL" sz="1400" b="1" dirty="0" err="1" smtClean="0">
                <a:solidFill>
                  <a:srgbClr val="000000"/>
                </a:solidFill>
              </a:rPr>
              <a:t>documentation</a:t>
            </a:r>
            <a:r>
              <a:rPr lang="nl-NL" sz="1400" b="1" dirty="0" smtClean="0">
                <a:solidFill>
                  <a:srgbClr val="000000"/>
                </a:solidFill>
              </a:rPr>
              <a:t> and country </a:t>
            </a:r>
            <a:r>
              <a:rPr lang="nl-NL" sz="1400" b="1" dirty="0" err="1" smtClean="0">
                <a:solidFill>
                  <a:srgbClr val="000000"/>
                </a:solidFill>
              </a:rPr>
              <a:t>by</a:t>
            </a:r>
            <a:r>
              <a:rPr lang="nl-NL" sz="1400" b="1" dirty="0" smtClean="0">
                <a:solidFill>
                  <a:srgbClr val="000000"/>
                </a:solidFill>
              </a:rPr>
              <a:t> country report</a:t>
            </a:r>
          </a:p>
        </p:txBody>
      </p:sp>
      <p:sp>
        <p:nvSpPr>
          <p:cNvPr id="12" name="Rectangle 11"/>
          <p:cNvSpPr/>
          <p:nvPr/>
        </p:nvSpPr>
        <p:spPr>
          <a:xfrm>
            <a:off x="161510" y="4146598"/>
            <a:ext cx="3079472" cy="630398"/>
          </a:xfrm>
          <a:prstGeom prst="rect">
            <a:avLst/>
          </a:prstGeom>
          <a:solidFill>
            <a:srgbClr val="BFDEE4"/>
          </a:solidFill>
          <a:ln w="28575">
            <a:solidFill>
              <a:srgbClr val="BFD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Rectangle 111"/>
          <p:cNvSpPr>
            <a:spLocks noChangeArrowheads="1"/>
          </p:cNvSpPr>
          <p:nvPr>
            <p:custDataLst>
              <p:tags r:id="rId3"/>
            </p:custDataLst>
          </p:nvPr>
        </p:nvSpPr>
        <p:spPr bwMode="auto">
          <a:xfrm>
            <a:off x="656565" y="4146925"/>
            <a:ext cx="6705745" cy="630071"/>
          </a:xfrm>
          <a:prstGeom prst="parallelogram">
            <a:avLst>
              <a:gd name="adj" fmla="val 29754"/>
            </a:avLst>
          </a:prstGeom>
          <a:solidFill>
            <a:schemeClr val="bg1"/>
          </a:solidFill>
          <a:ln w="28575">
            <a:solidFill>
              <a:srgbClr val="BFDEE4"/>
            </a:solidFill>
            <a:miter lim="800000"/>
            <a:headEnd type="none" w="sm" len="sm"/>
            <a:tailEnd type="none" w="sm" len="sm"/>
          </a:ln>
        </p:spPr>
        <p:txBody>
          <a:bodyPr lIns="0" tIns="54000" rIns="0" bIns="54000" anchor="ctr"/>
          <a:lstStyle/>
          <a:p>
            <a:pPr lvl="0"/>
            <a:r>
              <a:rPr lang="nl-NL" sz="1400" b="1" dirty="0" smtClean="0">
                <a:solidFill>
                  <a:srgbClr val="000000"/>
                </a:solidFill>
              </a:rPr>
              <a:t>Prepare </a:t>
            </a:r>
            <a:r>
              <a:rPr lang="nl-NL" sz="1400" b="1" dirty="0" err="1" smtClean="0">
                <a:solidFill>
                  <a:srgbClr val="000000"/>
                </a:solidFill>
              </a:rPr>
              <a:t>strategy</a:t>
            </a:r>
            <a:r>
              <a:rPr lang="nl-NL" sz="1400" b="1" dirty="0" smtClean="0">
                <a:solidFill>
                  <a:srgbClr val="000000"/>
                </a:solidFill>
              </a:rPr>
              <a:t> </a:t>
            </a:r>
            <a:r>
              <a:rPr lang="nl-NL" sz="1400" b="1" dirty="0" err="1" smtClean="0">
                <a:solidFill>
                  <a:srgbClr val="000000"/>
                </a:solidFill>
              </a:rPr>
              <a:t>for</a:t>
            </a:r>
            <a:r>
              <a:rPr lang="nl-NL" sz="1400" b="1" dirty="0" smtClean="0">
                <a:solidFill>
                  <a:srgbClr val="000000"/>
                </a:solidFill>
              </a:rPr>
              <a:t> public </a:t>
            </a:r>
            <a:r>
              <a:rPr lang="nl-NL" sz="1400" b="1" dirty="0" err="1" smtClean="0">
                <a:solidFill>
                  <a:srgbClr val="000000"/>
                </a:solidFill>
              </a:rPr>
              <a:t>communication</a:t>
            </a:r>
            <a:r>
              <a:rPr lang="nl-NL" sz="1400" b="1" dirty="0" smtClean="0">
                <a:solidFill>
                  <a:srgbClr val="000000"/>
                </a:solidFill>
              </a:rPr>
              <a:t> </a:t>
            </a:r>
            <a:r>
              <a:rPr lang="nl-NL" sz="1400" b="1" dirty="0" err="1" smtClean="0">
                <a:solidFill>
                  <a:srgbClr val="000000"/>
                </a:solidFill>
              </a:rPr>
              <a:t>on</a:t>
            </a:r>
            <a:r>
              <a:rPr lang="nl-NL" sz="1400" b="1" dirty="0" smtClean="0">
                <a:solidFill>
                  <a:srgbClr val="000000"/>
                </a:solidFill>
              </a:rPr>
              <a:t> </a:t>
            </a:r>
            <a:r>
              <a:rPr lang="nl-NL" sz="1400" b="1" dirty="0" err="1" smtClean="0">
                <a:solidFill>
                  <a:srgbClr val="000000"/>
                </a:solidFill>
              </a:rPr>
              <a:t>tax</a:t>
            </a:r>
            <a:r>
              <a:rPr lang="nl-NL" sz="1400" b="1" dirty="0" smtClean="0">
                <a:solidFill>
                  <a:srgbClr val="000000"/>
                </a:solidFill>
              </a:rPr>
              <a:t> </a:t>
            </a:r>
            <a:r>
              <a:rPr lang="nl-NL" sz="1400" b="1" dirty="0" err="1" smtClean="0">
                <a:solidFill>
                  <a:srgbClr val="000000"/>
                </a:solidFill>
              </a:rPr>
              <a:t>positions</a:t>
            </a:r>
            <a:r>
              <a:rPr lang="nl-NL" sz="1400" b="1" dirty="0" smtClean="0">
                <a:solidFill>
                  <a:srgbClr val="000000"/>
                </a:solidFill>
              </a:rPr>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Thank you</a:t>
            </a:r>
            <a:endParaRPr lang="en-US" dirty="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bwMode="gray">
          <a:xfrm>
            <a:off x="194351" y="814660"/>
            <a:ext cx="8409277" cy="1241233"/>
          </a:xfrm>
          <a:prstGeom prst="rect">
            <a:avLst/>
          </a:prstGeom>
          <a:noFill/>
          <a:ln w="9525">
            <a:noFill/>
            <a:miter lim="800000"/>
            <a:headEnd/>
            <a:tailEnd/>
          </a:ln>
        </p:spPr>
        <p:txBody>
          <a:bodyPr lIns="0" tIns="0" rIns="0" bIns="0"/>
          <a:lstStyle/>
          <a:p>
            <a:pPr marL="106342" indent="-106342">
              <a:lnSpc>
                <a:spcPct val="120000"/>
              </a:lnSpc>
              <a:spcBef>
                <a:spcPts val="600"/>
              </a:spcBef>
              <a:defRPr/>
            </a:pPr>
            <a:endParaRPr lang="en-SG" sz="900" kern="0" dirty="0">
              <a:latin typeface="Arial"/>
              <a:cs typeface="Univers LT Std 65 Bold"/>
            </a:endParaRPr>
          </a:p>
        </p:txBody>
      </p:sp>
      <p:sp>
        <p:nvSpPr>
          <p:cNvPr id="13" name="Title 12"/>
          <p:cNvSpPr>
            <a:spLocks noGrp="1"/>
          </p:cNvSpPr>
          <p:nvPr>
            <p:ph type="title"/>
          </p:nvPr>
        </p:nvSpPr>
        <p:spPr/>
        <p:txBody>
          <a:bodyPr/>
          <a:lstStyle/>
          <a:p>
            <a:r>
              <a:rPr lang="en-GB" dirty="0" smtClean="0"/>
              <a:t>The end</a:t>
            </a:r>
            <a:endParaRPr lang="en-GB" dirty="0"/>
          </a:p>
        </p:txBody>
      </p:sp>
      <p:sp>
        <p:nvSpPr>
          <p:cNvPr id="11" name="Text Placeholder 10"/>
          <p:cNvSpPr>
            <a:spLocks noGrp="1"/>
          </p:cNvSpPr>
          <p:nvPr>
            <p:ph type="body" sz="quarter" idx="10"/>
          </p:nvPr>
        </p:nvSpPr>
        <p:spPr/>
        <p:txBody>
          <a:bodyPr/>
          <a:lstStyle/>
          <a:p>
            <a:endParaRPr lang="en-SG" sz="1100" dirty="0"/>
          </a:p>
          <a:p>
            <a:r>
              <a:rPr lang="en-SG" sz="1100" dirty="0"/>
              <a:t>© </a:t>
            </a:r>
            <a:r>
              <a:rPr lang="en-SG" sz="1100" dirty="0" smtClean="0"/>
              <a:t>2014 </a:t>
            </a:r>
            <a:r>
              <a:rPr lang="en-SG" sz="1100" dirty="0"/>
              <a:t>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vis-à-vis third parties, nor does KPMG International have any such authority to obligate or bind any member firm. All rights reserved</a:t>
            </a:r>
            <a:r>
              <a:rPr lang="en-SG" sz="1100" dirty="0" smtClean="0"/>
              <a:t>. </a:t>
            </a:r>
            <a:r>
              <a:rPr lang="en-GB" sz="1100" dirty="0"/>
              <a:t>The KPMG name, logo and “cutting through complexity” are registered trademarks or trademarks of KPMG International.</a:t>
            </a:r>
          </a:p>
          <a:p>
            <a:r>
              <a:rPr lang="en-SG" sz="1100" dirty="0" smtClean="0"/>
              <a:t>The </a:t>
            </a:r>
            <a:r>
              <a:rPr lang="en-SG" sz="1100" dirty="0"/>
              <a:t>information contained herein is of a general nature and is not intended to address the circumstances of any particular individual or entity. Although we </a:t>
            </a:r>
            <a:r>
              <a:rPr lang="en-SG" sz="1100" dirty="0" smtClean="0"/>
              <a:t>endeavour </a:t>
            </a:r>
            <a:r>
              <a:rPr lang="en-SG" sz="1100" dirty="0"/>
              <a:t>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endParaRPr lang="en-GB" sz="1100" dirty="0"/>
          </a:p>
        </p:txBody>
      </p:sp>
      <p:sp>
        <p:nvSpPr>
          <p:cNvPr id="2" name="Rectangle 1"/>
          <p:cNvSpPr/>
          <p:nvPr/>
        </p:nvSpPr>
        <p:spPr>
          <a:xfrm>
            <a:off x="194351" y="4814606"/>
            <a:ext cx="8049431" cy="3288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6996" tIns="26996" rIns="26996" bIns="26996" numCol="1" spcCol="0" rtlCol="0" fromWordArt="0" anchor="ctr" anchorCtr="0" forceAA="0" compatLnSpc="1">
            <a:prstTxWarp prst="textNoShape">
              <a:avLst/>
            </a:prstTxWarp>
            <a:noAutofit/>
          </a:bodyPr>
          <a:lstStyle/>
          <a:p>
            <a:pPr algn="ctr"/>
            <a:endParaRPr lang="en-GB" sz="900"/>
          </a:p>
        </p:txBody>
      </p:sp>
    </p:spTree>
    <p:extLst>
      <p:ext uri="{BB962C8B-B14F-4D97-AF65-F5344CB8AC3E}">
        <p14:creationId xmlns:p14="http://schemas.microsoft.com/office/powerpoint/2010/main" xmlns="" val="2714087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50825" y="922516"/>
          <a:ext cx="4176713" cy="3516274"/>
        </p:xfrm>
        <a:graphic>
          <a:graphicData uri="http://schemas.openxmlformats.org/drawingml/2006/table">
            <a:tbl>
              <a:tblPr firstRow="1" bandRow="1">
                <a:tableStyleId>{5C22544A-7EE6-4342-B048-85BDC9FD1C3A}</a:tableStyleId>
              </a:tblPr>
              <a:tblGrid>
                <a:gridCol w="2610985"/>
                <a:gridCol w="1565728"/>
              </a:tblGrid>
              <a:tr h="268020">
                <a:tc>
                  <a:txBody>
                    <a:bodyPr/>
                    <a:lstStyle/>
                    <a:p>
                      <a:r>
                        <a:rPr lang="en-GB" sz="1200" dirty="0" smtClean="0">
                          <a:solidFill>
                            <a:srgbClr val="00257A"/>
                          </a:solidFill>
                        </a:rPr>
                        <a:t>Action</a:t>
                      </a:r>
                      <a:endParaRPr lang="en-GB" sz="1200" dirty="0">
                        <a:solidFill>
                          <a:srgbClr val="00257A"/>
                        </a:solidFill>
                      </a:endParaRPr>
                    </a:p>
                  </a:txBody>
                  <a:tcPr marL="72000" marR="72000" marT="54000" marB="54000">
                    <a:lnB w="6350" cap="flat" cmpd="sng" algn="ctr">
                      <a:solidFill>
                        <a:srgbClr val="00AEEF"/>
                      </a:solidFill>
                      <a:prstDash val="solid"/>
                      <a:round/>
                      <a:headEnd type="none" w="med" len="med"/>
                      <a:tailEnd type="none" w="med" len="med"/>
                    </a:lnB>
                    <a:noFill/>
                  </a:tcPr>
                </a:tc>
                <a:tc>
                  <a:txBody>
                    <a:bodyPr/>
                    <a:lstStyle/>
                    <a:p>
                      <a:r>
                        <a:rPr lang="en-GB" sz="1200" dirty="0" smtClean="0">
                          <a:solidFill>
                            <a:srgbClr val="00257A"/>
                          </a:solidFill>
                        </a:rPr>
                        <a:t>Deliverables</a:t>
                      </a:r>
                      <a:endParaRPr lang="en-GB" sz="1200" dirty="0">
                        <a:solidFill>
                          <a:srgbClr val="00257A"/>
                        </a:solidFill>
                      </a:endParaRPr>
                    </a:p>
                  </a:txBody>
                  <a:tcPr marL="72000" marR="72000" marT="54000" marB="54000">
                    <a:lnB w="6350" cap="flat" cmpd="sng" algn="ctr">
                      <a:solidFill>
                        <a:srgbClr val="00AEEF"/>
                      </a:solidFill>
                      <a:prstDash val="solid"/>
                      <a:round/>
                      <a:headEnd type="none" w="med" len="med"/>
                      <a:tailEnd type="none" w="med" len="med"/>
                    </a:lnB>
                    <a:noFill/>
                  </a:tcPr>
                </a:tc>
              </a:tr>
              <a:tr h="382320">
                <a:tc>
                  <a:txBody>
                    <a:bodyPr/>
                    <a:lstStyle/>
                    <a:p>
                      <a:pPr marL="0" indent="0" algn="l" defTabSz="914400" rtl="0" eaLnBrk="1" latinLnBrk="0" hangingPunct="1"/>
                      <a:r>
                        <a:rPr lang="en-GB" sz="1200" kern="1200" dirty="0" smtClean="0">
                          <a:solidFill>
                            <a:schemeClr val="bg1"/>
                          </a:solidFill>
                          <a:latin typeface="+mn-lt"/>
                          <a:ea typeface="+mn-ea"/>
                          <a:cs typeface="+mn-cs"/>
                        </a:rPr>
                        <a:t>1. Digital economy</a:t>
                      </a:r>
                      <a:endParaRPr lang="en-GB" sz="1200" kern="1200" dirty="0">
                        <a:solidFill>
                          <a:schemeClr val="bg1"/>
                        </a:solidFill>
                        <a:latin typeface="+mn-lt"/>
                        <a:ea typeface="+mn-ea"/>
                        <a:cs typeface="+mn-cs"/>
                      </a:endParaRPr>
                    </a:p>
                  </a:txBody>
                  <a:tcPr marL="72000" marR="72000" marT="54000" marB="54000">
                    <a:lnT w="6350" cap="flat" cmpd="sng" algn="ctr">
                      <a:solidFill>
                        <a:srgbClr val="00AEEF"/>
                      </a:solidFill>
                      <a:prstDash val="solid"/>
                      <a:round/>
                      <a:headEnd type="none" w="med" len="med"/>
                      <a:tailEnd type="none" w="med" len="med"/>
                    </a:lnT>
                    <a:solidFill>
                      <a:schemeClr val="accent5"/>
                    </a:solidFill>
                  </a:tcPr>
                </a:tc>
                <a:tc>
                  <a:txBody>
                    <a:bodyPr/>
                    <a:lstStyle/>
                    <a:p>
                      <a:pPr marL="0" algn="l" defTabSz="914400" rtl="0" eaLnBrk="1" latinLnBrk="0" hangingPunct="1"/>
                      <a:r>
                        <a:rPr lang="en-GB" sz="1200" kern="1200" dirty="0" smtClean="0">
                          <a:solidFill>
                            <a:schemeClr val="bg1"/>
                          </a:solidFill>
                          <a:latin typeface="+mn-lt"/>
                          <a:ea typeface="+mn-ea"/>
                          <a:cs typeface="+mn-cs"/>
                        </a:rPr>
                        <a:t>Sept 2014</a:t>
                      </a:r>
                      <a:endParaRPr lang="en-GB" sz="1200" kern="1200" dirty="0">
                        <a:solidFill>
                          <a:schemeClr val="bg1"/>
                        </a:solidFill>
                        <a:latin typeface="+mn-lt"/>
                        <a:ea typeface="+mn-ea"/>
                        <a:cs typeface="+mn-cs"/>
                      </a:endParaRPr>
                    </a:p>
                  </a:txBody>
                  <a:tcPr marL="72000" marR="72000" marT="54000" marB="54000">
                    <a:lnT w="6350" cap="flat" cmpd="sng" algn="ctr">
                      <a:solidFill>
                        <a:srgbClr val="00AEEF"/>
                      </a:solidFill>
                      <a:prstDash val="solid"/>
                      <a:round/>
                      <a:headEnd type="none" w="med" len="med"/>
                      <a:tailEnd type="none" w="med" len="med"/>
                    </a:lnT>
                    <a:solidFill>
                      <a:schemeClr val="accent5"/>
                    </a:solidFill>
                  </a:tcPr>
                </a:tc>
              </a:tr>
              <a:tr h="382320">
                <a:tc>
                  <a:txBody>
                    <a:bodyPr/>
                    <a:lstStyle/>
                    <a:p>
                      <a:pPr marL="0" indent="0" algn="l" defTabSz="914400" rtl="0" eaLnBrk="1" latinLnBrk="0" hangingPunct="1"/>
                      <a:r>
                        <a:rPr lang="en-GB" sz="1200" kern="1200" dirty="0" smtClean="0">
                          <a:solidFill>
                            <a:schemeClr val="bg1"/>
                          </a:solidFill>
                          <a:latin typeface="+mn-lt"/>
                          <a:ea typeface="+mn-ea"/>
                          <a:cs typeface="+mn-cs"/>
                        </a:rPr>
                        <a:t>2. Hybrid mismatch arrangements</a:t>
                      </a:r>
                      <a:endParaRPr lang="en-GB" sz="1200" kern="1200" dirty="0">
                        <a:solidFill>
                          <a:schemeClr val="bg1"/>
                        </a:solidFill>
                        <a:latin typeface="+mn-lt"/>
                        <a:ea typeface="+mn-ea"/>
                        <a:cs typeface="+mn-cs"/>
                      </a:endParaRPr>
                    </a:p>
                  </a:txBody>
                  <a:tcPr marL="72000" marR="72000" marT="54000" marB="54000">
                    <a:solidFill>
                      <a:schemeClr val="accent5"/>
                    </a:solidFill>
                  </a:tcPr>
                </a:tc>
                <a:tc>
                  <a:txBody>
                    <a:bodyPr/>
                    <a:lstStyle/>
                    <a:p>
                      <a:pPr marL="0" algn="l" defTabSz="914400" rtl="0" eaLnBrk="1" latinLnBrk="0" hangingPunct="1"/>
                      <a:r>
                        <a:rPr lang="en-GB" sz="1200" kern="1200" dirty="0" smtClean="0">
                          <a:solidFill>
                            <a:schemeClr val="bg1"/>
                          </a:solidFill>
                          <a:latin typeface="+mn-lt"/>
                          <a:ea typeface="+mn-ea"/>
                          <a:cs typeface="+mn-cs"/>
                        </a:rPr>
                        <a:t>Sept 2014</a:t>
                      </a:r>
                      <a:endParaRPr lang="en-GB" sz="1200" kern="1200" dirty="0">
                        <a:solidFill>
                          <a:schemeClr val="bg1"/>
                        </a:solidFill>
                        <a:latin typeface="+mn-lt"/>
                        <a:ea typeface="+mn-ea"/>
                        <a:cs typeface="+mn-cs"/>
                      </a:endParaRPr>
                    </a:p>
                  </a:txBody>
                  <a:tcPr marL="72000" marR="72000" marT="54000" marB="54000">
                    <a:solidFill>
                      <a:schemeClr val="accent5"/>
                    </a:solidFill>
                  </a:tcPr>
                </a:tc>
              </a:tr>
              <a:tr h="245160">
                <a:tc>
                  <a:txBody>
                    <a:bodyPr/>
                    <a:lstStyle/>
                    <a:p>
                      <a:pPr marL="0" indent="0" algn="l" defTabSz="914400" rtl="0" eaLnBrk="1" latinLnBrk="0" hangingPunct="1"/>
                      <a:r>
                        <a:rPr lang="en-GB" sz="1200" kern="1200" dirty="0" smtClean="0">
                          <a:solidFill>
                            <a:schemeClr val="dk1"/>
                          </a:solidFill>
                          <a:latin typeface="+mn-lt"/>
                          <a:ea typeface="+mn-ea"/>
                          <a:cs typeface="+mn-cs"/>
                        </a:rPr>
                        <a:t>3. strengthen CFC rules</a:t>
                      </a:r>
                      <a:endParaRPr lang="en-GB" sz="1200" kern="1200" dirty="0">
                        <a:solidFill>
                          <a:schemeClr val="dk1"/>
                        </a:solidFill>
                        <a:latin typeface="+mn-lt"/>
                        <a:ea typeface="+mn-ea"/>
                        <a:cs typeface="+mn-cs"/>
                      </a:endParaRPr>
                    </a:p>
                  </a:txBody>
                  <a:tcPr marL="72000" marR="72000" marT="54000" marB="54000">
                    <a:solidFill>
                      <a:schemeClr val="accent5">
                        <a:lumMod val="20000"/>
                        <a:lumOff val="80000"/>
                      </a:schemeClr>
                    </a:solidFill>
                  </a:tcPr>
                </a:tc>
                <a:tc>
                  <a:txBody>
                    <a:bodyPr/>
                    <a:lstStyle/>
                    <a:p>
                      <a:pPr marL="0" algn="l" defTabSz="914400" rtl="0" eaLnBrk="1" latinLnBrk="0" hangingPunct="1"/>
                      <a:r>
                        <a:rPr lang="en-GB" sz="1200" kern="1200" dirty="0" smtClean="0">
                          <a:solidFill>
                            <a:schemeClr val="dk1"/>
                          </a:solidFill>
                          <a:latin typeface="+mn-lt"/>
                          <a:ea typeface="+mn-ea"/>
                          <a:cs typeface="+mn-cs"/>
                        </a:rPr>
                        <a:t>Sept 2015</a:t>
                      </a:r>
                      <a:endParaRPr lang="en-GB" sz="1200" kern="1200" dirty="0">
                        <a:solidFill>
                          <a:schemeClr val="dk1"/>
                        </a:solidFill>
                        <a:latin typeface="+mn-lt"/>
                        <a:ea typeface="+mn-ea"/>
                        <a:cs typeface="+mn-cs"/>
                      </a:endParaRPr>
                    </a:p>
                  </a:txBody>
                  <a:tcPr marL="72000" marR="72000" marT="54000" marB="54000">
                    <a:solidFill>
                      <a:schemeClr val="accent5">
                        <a:lumMod val="20000"/>
                        <a:lumOff val="80000"/>
                      </a:schemeClr>
                    </a:solidFill>
                  </a:tcPr>
                </a:tc>
              </a:tr>
              <a:tr h="519480">
                <a:tc>
                  <a:txBody>
                    <a:bodyPr/>
                    <a:lstStyle/>
                    <a:p>
                      <a:r>
                        <a:rPr lang="en-GB" sz="1200" dirty="0" smtClean="0">
                          <a:solidFill>
                            <a:schemeClr val="tx1"/>
                          </a:solidFill>
                        </a:rPr>
                        <a:t>4. Limit base erosion via interest deductions/other financial</a:t>
                      </a:r>
                      <a:r>
                        <a:rPr lang="en-GB" sz="1200" baseline="0" dirty="0" smtClean="0">
                          <a:solidFill>
                            <a:schemeClr val="tx1"/>
                          </a:solidFill>
                        </a:rPr>
                        <a:t> payments</a:t>
                      </a:r>
                      <a:endParaRPr lang="en-GB" sz="1200" dirty="0">
                        <a:solidFill>
                          <a:schemeClr val="tx1"/>
                        </a:solidFill>
                      </a:endParaRPr>
                    </a:p>
                  </a:txBody>
                  <a:tcPr marL="72000" marR="72000" marT="54000" marB="54000">
                    <a:solidFill>
                      <a:schemeClr val="accent5">
                        <a:lumMod val="20000"/>
                        <a:lumOff val="80000"/>
                      </a:schemeClr>
                    </a:solidFill>
                  </a:tcPr>
                </a:tc>
                <a:tc>
                  <a:txBody>
                    <a:bodyPr/>
                    <a:lstStyle/>
                    <a:p>
                      <a:r>
                        <a:rPr lang="en-GB" sz="1200" dirty="0" smtClean="0">
                          <a:solidFill>
                            <a:schemeClr val="tx1"/>
                          </a:solidFill>
                        </a:rPr>
                        <a:t>Sept/Dec</a:t>
                      </a:r>
                      <a:r>
                        <a:rPr lang="en-GB" sz="1200" baseline="0" dirty="0" smtClean="0">
                          <a:solidFill>
                            <a:schemeClr val="tx1"/>
                          </a:solidFill>
                        </a:rPr>
                        <a:t> 2015</a:t>
                      </a:r>
                      <a:endParaRPr lang="en-GB" sz="1200" dirty="0">
                        <a:solidFill>
                          <a:schemeClr val="tx1"/>
                        </a:solidFill>
                      </a:endParaRPr>
                    </a:p>
                  </a:txBody>
                  <a:tcPr marL="72000" marR="72000" marT="54000" marB="54000">
                    <a:solidFill>
                      <a:schemeClr val="accent5">
                        <a:lumMod val="20000"/>
                        <a:lumOff val="80000"/>
                      </a:schemeClr>
                    </a:solidFill>
                  </a:tcPr>
                </a:tc>
              </a:tr>
              <a:tr h="366274">
                <a:tc>
                  <a:txBody>
                    <a:bodyPr/>
                    <a:lstStyle/>
                    <a:p>
                      <a:r>
                        <a:rPr lang="en-GB" sz="1200" dirty="0" smtClean="0">
                          <a:solidFill>
                            <a:schemeClr val="bg1"/>
                          </a:solidFill>
                        </a:rPr>
                        <a:t>5. Counter harmful tax practices</a:t>
                      </a:r>
                      <a:endParaRPr lang="en-GB" sz="1200" dirty="0">
                        <a:solidFill>
                          <a:schemeClr val="bg1"/>
                        </a:solidFill>
                      </a:endParaRPr>
                    </a:p>
                  </a:txBody>
                  <a:tcPr marL="72000" marR="72000" marT="54000" marB="54000">
                    <a:solidFill>
                      <a:schemeClr val="accent5"/>
                    </a:solidFill>
                  </a:tcPr>
                </a:tc>
                <a:tc>
                  <a:txBody>
                    <a:bodyPr/>
                    <a:lstStyle/>
                    <a:p>
                      <a:r>
                        <a:rPr lang="en-GB" sz="1200" dirty="0" smtClean="0">
                          <a:solidFill>
                            <a:schemeClr val="bg1"/>
                          </a:solidFill>
                        </a:rPr>
                        <a:t>Sept 2014/2015</a:t>
                      </a:r>
                      <a:endParaRPr lang="en-GB" sz="1200" dirty="0">
                        <a:solidFill>
                          <a:schemeClr val="bg1"/>
                        </a:solidFill>
                      </a:endParaRPr>
                    </a:p>
                  </a:txBody>
                  <a:tcPr marL="72000" marR="72000" marT="54000" marB="54000">
                    <a:solidFill>
                      <a:schemeClr val="accent5"/>
                    </a:solidFill>
                  </a:tcPr>
                </a:tc>
              </a:tr>
              <a:tr h="245160">
                <a:tc>
                  <a:txBody>
                    <a:bodyPr/>
                    <a:lstStyle/>
                    <a:p>
                      <a:r>
                        <a:rPr lang="en-GB" sz="1200" dirty="0" smtClean="0">
                          <a:solidFill>
                            <a:schemeClr val="bg1"/>
                          </a:solidFill>
                        </a:rPr>
                        <a:t>6. Prevent</a:t>
                      </a:r>
                      <a:r>
                        <a:rPr lang="en-GB" sz="1200" baseline="0" dirty="0" smtClean="0">
                          <a:solidFill>
                            <a:schemeClr val="bg1"/>
                          </a:solidFill>
                        </a:rPr>
                        <a:t> treaty abuse</a:t>
                      </a:r>
                      <a:endParaRPr lang="en-GB" sz="1200" dirty="0">
                        <a:solidFill>
                          <a:schemeClr val="bg1"/>
                        </a:solidFill>
                      </a:endParaRPr>
                    </a:p>
                  </a:txBody>
                  <a:tcPr marL="72000" marR="72000" marT="54000" marB="54000">
                    <a:solidFill>
                      <a:schemeClr val="accent5"/>
                    </a:solidFill>
                  </a:tcPr>
                </a:tc>
                <a:tc>
                  <a:txBody>
                    <a:bodyPr/>
                    <a:lstStyle/>
                    <a:p>
                      <a:r>
                        <a:rPr lang="en-GB" sz="1200" dirty="0" smtClean="0">
                          <a:solidFill>
                            <a:schemeClr val="bg1"/>
                          </a:solidFill>
                        </a:rPr>
                        <a:t>Sept 2014</a:t>
                      </a:r>
                      <a:endParaRPr lang="en-GB" sz="1200" dirty="0">
                        <a:solidFill>
                          <a:schemeClr val="bg1"/>
                        </a:solidFill>
                      </a:endParaRPr>
                    </a:p>
                  </a:txBody>
                  <a:tcPr marL="72000" marR="72000" marT="54000" marB="54000">
                    <a:solidFill>
                      <a:schemeClr val="accent5"/>
                    </a:solidFill>
                  </a:tcPr>
                </a:tc>
              </a:tr>
              <a:tr h="382320">
                <a:tc>
                  <a:txBody>
                    <a:bodyPr/>
                    <a:lstStyle/>
                    <a:p>
                      <a:r>
                        <a:rPr lang="en-GB" sz="1200" dirty="0" smtClean="0"/>
                        <a:t>7. Prevent the artificial</a:t>
                      </a:r>
                      <a:r>
                        <a:rPr lang="en-GB" sz="1200" baseline="0" dirty="0" smtClean="0"/>
                        <a:t> avoidance of PE status</a:t>
                      </a:r>
                      <a:endParaRPr lang="en-GB" sz="1200" dirty="0"/>
                    </a:p>
                  </a:txBody>
                  <a:tcPr marL="72000" marR="72000" marT="54000" marB="54000">
                    <a:solidFill>
                      <a:schemeClr val="accent5">
                        <a:lumMod val="20000"/>
                        <a:lumOff val="80000"/>
                      </a:schemeClr>
                    </a:solidFill>
                  </a:tcPr>
                </a:tc>
                <a:tc>
                  <a:txBody>
                    <a:bodyPr/>
                    <a:lstStyle/>
                    <a:p>
                      <a:r>
                        <a:rPr lang="en-GB" sz="1200" dirty="0" smtClean="0"/>
                        <a:t>Sept 2015</a:t>
                      </a:r>
                      <a:endParaRPr lang="en-GB" sz="1200" dirty="0"/>
                    </a:p>
                  </a:txBody>
                  <a:tcPr marL="72000" marR="72000" marT="54000" marB="54000">
                    <a:solidFill>
                      <a:schemeClr val="accent5">
                        <a:lumMod val="20000"/>
                        <a:lumOff val="80000"/>
                      </a:schemeClr>
                    </a:solidFill>
                  </a:tcPr>
                </a:tc>
              </a:tr>
              <a:tr h="519480">
                <a:tc>
                  <a:txBody>
                    <a:bodyPr/>
                    <a:lstStyle/>
                    <a:p>
                      <a:pPr marL="0" algn="l" defTabSz="914400" rtl="0" eaLnBrk="1" latinLnBrk="0" hangingPunct="1"/>
                      <a:r>
                        <a:rPr lang="en-GB" sz="1200" kern="1200" dirty="0" smtClean="0">
                          <a:solidFill>
                            <a:schemeClr val="bg1"/>
                          </a:solidFill>
                          <a:latin typeface="+mn-lt"/>
                          <a:ea typeface="+mn-ea"/>
                          <a:cs typeface="+mn-cs"/>
                        </a:rPr>
                        <a:t>8. TP: intangibles</a:t>
                      </a:r>
                      <a:endParaRPr lang="en-GB" sz="1200" kern="1200" dirty="0">
                        <a:solidFill>
                          <a:schemeClr val="bg1"/>
                        </a:solidFill>
                        <a:latin typeface="+mn-lt"/>
                        <a:ea typeface="+mn-ea"/>
                        <a:cs typeface="+mn-cs"/>
                      </a:endParaRPr>
                    </a:p>
                  </a:txBody>
                  <a:tcPr marL="72000" marR="72000" marT="54000" marB="54000">
                    <a:solidFill>
                      <a:srgbClr val="00257A"/>
                    </a:solidFill>
                  </a:tcPr>
                </a:tc>
                <a:tc>
                  <a:txBody>
                    <a:bodyPr/>
                    <a:lstStyle/>
                    <a:p>
                      <a:pPr marL="0" algn="l" defTabSz="914400" rtl="0" eaLnBrk="1" latinLnBrk="0" hangingPunct="1"/>
                      <a:r>
                        <a:rPr lang="en-GB" sz="1200" kern="1200" dirty="0" smtClean="0">
                          <a:solidFill>
                            <a:schemeClr val="bg1"/>
                          </a:solidFill>
                          <a:latin typeface="+mn-lt"/>
                          <a:ea typeface="+mn-ea"/>
                          <a:cs typeface="+mn-cs"/>
                        </a:rPr>
                        <a:t>Sept 2014/2015</a:t>
                      </a:r>
                      <a:endParaRPr lang="en-GB" sz="1200" kern="1200" dirty="0">
                        <a:solidFill>
                          <a:schemeClr val="bg1"/>
                        </a:solidFill>
                        <a:latin typeface="+mn-lt"/>
                        <a:ea typeface="+mn-ea"/>
                        <a:cs typeface="+mn-cs"/>
                      </a:endParaRPr>
                    </a:p>
                  </a:txBody>
                  <a:tcPr marL="72000" marR="72000" marT="54000" marB="54000">
                    <a:solidFill>
                      <a:srgbClr val="00257A"/>
                    </a:solidFill>
                  </a:tcPr>
                </a:tc>
              </a:tr>
            </a:tbl>
          </a:graphicData>
        </a:graphic>
      </p:graphicFrame>
      <p:graphicFrame>
        <p:nvGraphicFramePr>
          <p:cNvPr id="35" name="Table 34"/>
          <p:cNvGraphicFramePr>
            <a:graphicFrameLocks noGrp="1"/>
          </p:cNvGraphicFramePr>
          <p:nvPr/>
        </p:nvGraphicFramePr>
        <p:xfrm>
          <a:off x="4715767" y="922516"/>
          <a:ext cx="4176713" cy="3516275"/>
        </p:xfrm>
        <a:graphic>
          <a:graphicData uri="http://schemas.openxmlformats.org/drawingml/2006/table">
            <a:tbl>
              <a:tblPr firstRow="1" bandRow="1">
                <a:tableStyleId>{5C22544A-7EE6-4342-B048-85BDC9FD1C3A}</a:tableStyleId>
              </a:tblPr>
              <a:tblGrid>
                <a:gridCol w="2691548"/>
                <a:gridCol w="1485165"/>
              </a:tblGrid>
              <a:tr h="317476">
                <a:tc>
                  <a:txBody>
                    <a:bodyPr/>
                    <a:lstStyle/>
                    <a:p>
                      <a:r>
                        <a:rPr lang="en-GB" sz="1200" dirty="0" smtClean="0">
                          <a:solidFill>
                            <a:srgbClr val="00257A"/>
                          </a:solidFill>
                        </a:rPr>
                        <a:t>Action</a:t>
                      </a:r>
                      <a:endParaRPr lang="en-GB" sz="1200" dirty="0">
                        <a:solidFill>
                          <a:srgbClr val="00257A"/>
                        </a:solidFill>
                      </a:endParaRPr>
                    </a:p>
                  </a:txBody>
                  <a:tcPr marL="72000" marR="72000" marT="54000" marB="54000">
                    <a:lnB w="6350" cap="flat" cmpd="sng" algn="ctr">
                      <a:solidFill>
                        <a:srgbClr val="00AEEF"/>
                      </a:solidFill>
                      <a:prstDash val="solid"/>
                      <a:round/>
                      <a:headEnd type="none" w="med" len="med"/>
                      <a:tailEnd type="none" w="med" len="med"/>
                    </a:lnB>
                    <a:noFill/>
                  </a:tcPr>
                </a:tc>
                <a:tc>
                  <a:txBody>
                    <a:bodyPr/>
                    <a:lstStyle/>
                    <a:p>
                      <a:r>
                        <a:rPr lang="en-GB" sz="1200" dirty="0" smtClean="0">
                          <a:solidFill>
                            <a:srgbClr val="00257A"/>
                          </a:solidFill>
                        </a:rPr>
                        <a:t>Deliverables</a:t>
                      </a:r>
                      <a:endParaRPr lang="en-GB" sz="1200" dirty="0">
                        <a:solidFill>
                          <a:srgbClr val="00257A"/>
                        </a:solidFill>
                      </a:endParaRPr>
                    </a:p>
                  </a:txBody>
                  <a:tcPr marL="72000" marR="72000" marT="54000" marB="54000">
                    <a:lnB w="6350" cap="flat" cmpd="sng" algn="ctr">
                      <a:solidFill>
                        <a:srgbClr val="00AEEF"/>
                      </a:solidFill>
                      <a:prstDash val="solid"/>
                      <a:round/>
                      <a:headEnd type="none" w="med" len="med"/>
                      <a:tailEnd type="none" w="med" len="med"/>
                    </a:lnB>
                    <a:noFill/>
                  </a:tcPr>
                </a:tc>
              </a:tr>
              <a:tr h="401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9. TP</a:t>
                      </a:r>
                      <a:r>
                        <a:rPr lang="en-GB" sz="1200" baseline="0" dirty="0" smtClean="0">
                          <a:solidFill>
                            <a:schemeClr val="tx1"/>
                          </a:solidFill>
                        </a:rPr>
                        <a:t> : risks/capital</a:t>
                      </a:r>
                      <a:endParaRPr lang="en-GB" sz="1200" dirty="0" smtClean="0">
                        <a:solidFill>
                          <a:schemeClr val="tx1"/>
                        </a:solidFill>
                      </a:endParaRPr>
                    </a:p>
                  </a:txBody>
                  <a:tcPr marL="72000" marR="72000" marT="54000" marB="54000">
                    <a:lnT w="6350" cap="flat" cmpd="sng" algn="ctr">
                      <a:solidFill>
                        <a:srgbClr val="00AEEF"/>
                      </a:solidFill>
                      <a:prstDash val="solid"/>
                      <a:round/>
                      <a:headEnd type="none" w="med" len="med"/>
                      <a:tailEnd type="none" w="med" len="med"/>
                    </a:lnT>
                    <a:solidFill>
                      <a:schemeClr val="accent5">
                        <a:lumMod val="20000"/>
                        <a:lumOff val="80000"/>
                      </a:schemeClr>
                    </a:solidFill>
                  </a:tcPr>
                </a:tc>
                <a:tc>
                  <a:txBody>
                    <a:bodyPr/>
                    <a:lstStyle/>
                    <a:p>
                      <a:r>
                        <a:rPr lang="en-GB" sz="1200" dirty="0" smtClean="0">
                          <a:solidFill>
                            <a:schemeClr val="tx1"/>
                          </a:solidFill>
                        </a:rPr>
                        <a:t>Sept</a:t>
                      </a:r>
                      <a:r>
                        <a:rPr lang="en-GB" sz="1200" baseline="0" dirty="0" smtClean="0">
                          <a:solidFill>
                            <a:schemeClr val="tx1"/>
                          </a:solidFill>
                        </a:rPr>
                        <a:t> 2015</a:t>
                      </a:r>
                      <a:endParaRPr lang="en-GB" sz="1200" dirty="0">
                        <a:solidFill>
                          <a:schemeClr val="tx1"/>
                        </a:solidFill>
                      </a:endParaRPr>
                    </a:p>
                  </a:txBody>
                  <a:tcPr marL="72000" marR="72000" marT="54000" marB="54000">
                    <a:lnT w="6350" cap="flat" cmpd="sng" algn="ctr">
                      <a:solidFill>
                        <a:srgbClr val="00AEEF"/>
                      </a:solidFill>
                      <a:prstDash val="solid"/>
                      <a:round/>
                      <a:headEnd type="none" w="med" len="med"/>
                      <a:tailEnd type="none" w="med" len="med"/>
                    </a:lnT>
                    <a:solidFill>
                      <a:schemeClr val="accent5">
                        <a:lumMod val="20000"/>
                        <a:lumOff val="80000"/>
                      </a:schemeClr>
                    </a:solidFill>
                  </a:tcPr>
                </a:tc>
              </a:tr>
              <a:tr h="442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10. TP</a:t>
                      </a:r>
                      <a:r>
                        <a:rPr lang="en-GB" sz="1200" baseline="0" dirty="0" smtClean="0">
                          <a:solidFill>
                            <a:schemeClr val="tx1"/>
                          </a:solidFill>
                        </a:rPr>
                        <a:t>: other high-risk transactions</a:t>
                      </a:r>
                      <a:endParaRPr lang="en-GB" sz="1200" dirty="0" smtClean="0">
                        <a:solidFill>
                          <a:schemeClr val="tx1"/>
                        </a:solidFill>
                      </a:endParaRPr>
                    </a:p>
                  </a:txBody>
                  <a:tcPr marL="72000" marR="72000" marT="54000" marB="54000">
                    <a:solidFill>
                      <a:schemeClr val="accent5">
                        <a:lumMod val="20000"/>
                        <a:lumOff val="80000"/>
                      </a:schemeClr>
                    </a:solidFill>
                  </a:tcPr>
                </a:tc>
                <a:tc>
                  <a:txBody>
                    <a:bodyPr/>
                    <a:lstStyle/>
                    <a:p>
                      <a:r>
                        <a:rPr lang="en-GB" sz="1200" dirty="0" smtClean="0">
                          <a:solidFill>
                            <a:schemeClr val="tx1"/>
                          </a:solidFill>
                        </a:rPr>
                        <a:t>Sept 2015</a:t>
                      </a:r>
                      <a:endParaRPr lang="en-GB" sz="1200" dirty="0">
                        <a:solidFill>
                          <a:schemeClr val="tx1"/>
                        </a:solidFill>
                      </a:endParaRPr>
                    </a:p>
                  </a:txBody>
                  <a:tcPr marL="72000" marR="72000" marT="54000" marB="54000">
                    <a:solidFill>
                      <a:schemeClr val="accent5">
                        <a:lumMod val="20000"/>
                        <a:lumOff val="80000"/>
                      </a:schemeClr>
                    </a:solidFill>
                  </a:tcPr>
                </a:tc>
              </a:tr>
              <a:tr h="392959">
                <a:tc>
                  <a:txBody>
                    <a:bodyPr/>
                    <a:lstStyle/>
                    <a:p>
                      <a:r>
                        <a:rPr lang="en-GB" sz="1200" dirty="0" smtClean="0"/>
                        <a:t>11. Collect BEPS</a:t>
                      </a:r>
                      <a:r>
                        <a:rPr lang="en-GB" sz="1200" baseline="0" dirty="0" smtClean="0"/>
                        <a:t> </a:t>
                      </a:r>
                      <a:r>
                        <a:rPr lang="en-GB" sz="1200" dirty="0" smtClean="0"/>
                        <a:t>data</a:t>
                      </a:r>
                      <a:endParaRPr lang="en-GB" sz="1200" dirty="0"/>
                    </a:p>
                  </a:txBody>
                  <a:tcPr marL="72000" marR="72000" marT="54000" marB="54000">
                    <a:solidFill>
                      <a:schemeClr val="accent5">
                        <a:lumMod val="20000"/>
                        <a:lumOff val="80000"/>
                      </a:schemeClr>
                    </a:solidFill>
                  </a:tcPr>
                </a:tc>
                <a:tc>
                  <a:txBody>
                    <a:bodyPr/>
                    <a:lstStyle/>
                    <a:p>
                      <a:r>
                        <a:rPr lang="en-GB" sz="1200" dirty="0" smtClean="0"/>
                        <a:t>Sept 2015</a:t>
                      </a:r>
                      <a:endParaRPr lang="en-GB" sz="1200" dirty="0"/>
                    </a:p>
                  </a:txBody>
                  <a:tcPr marL="72000" marR="72000" marT="54000" marB="54000">
                    <a:solidFill>
                      <a:schemeClr val="accent5">
                        <a:lumMod val="20000"/>
                        <a:lumOff val="80000"/>
                      </a:schemeClr>
                    </a:solidFill>
                  </a:tcPr>
                </a:tc>
              </a:tr>
              <a:tr h="584469">
                <a:tc>
                  <a:txBody>
                    <a:bodyPr/>
                    <a:lstStyle/>
                    <a:p>
                      <a:r>
                        <a:rPr lang="en-GB" sz="1200" dirty="0" smtClean="0"/>
                        <a:t>12.</a:t>
                      </a:r>
                      <a:r>
                        <a:rPr lang="en-GB" sz="1200" baseline="0" dirty="0" smtClean="0"/>
                        <a:t> Mandatory </a:t>
                      </a:r>
                      <a:r>
                        <a:rPr lang="en-GB" sz="1200" dirty="0" smtClean="0"/>
                        <a:t>disclosure aggressive</a:t>
                      </a:r>
                      <a:r>
                        <a:rPr lang="en-GB" sz="1200" baseline="0" dirty="0" smtClean="0"/>
                        <a:t> tax planning </a:t>
                      </a:r>
                      <a:endParaRPr lang="en-GB" sz="1200" dirty="0"/>
                    </a:p>
                  </a:txBody>
                  <a:tcPr marL="72000" marR="72000" marT="54000" marB="54000">
                    <a:solidFill>
                      <a:schemeClr val="accent5">
                        <a:lumMod val="20000"/>
                        <a:lumOff val="80000"/>
                      </a:schemeClr>
                    </a:solidFill>
                  </a:tcPr>
                </a:tc>
                <a:tc>
                  <a:txBody>
                    <a:bodyPr/>
                    <a:lstStyle/>
                    <a:p>
                      <a:r>
                        <a:rPr lang="en-GB" sz="1200" dirty="0" smtClean="0"/>
                        <a:t>Sept 2015</a:t>
                      </a:r>
                      <a:endParaRPr lang="en-GB" sz="1200" dirty="0"/>
                    </a:p>
                  </a:txBody>
                  <a:tcPr marL="72000" marR="72000" marT="54000" marB="54000">
                    <a:solidFill>
                      <a:schemeClr val="accent5">
                        <a:lumMod val="20000"/>
                        <a:lumOff val="80000"/>
                      </a:schemeClr>
                    </a:solidFill>
                  </a:tcPr>
                </a:tc>
              </a:tr>
              <a:tr h="430151">
                <a:tc>
                  <a:txBody>
                    <a:bodyPr/>
                    <a:lstStyle/>
                    <a:p>
                      <a:r>
                        <a:rPr lang="en-GB" sz="1200" dirty="0" smtClean="0">
                          <a:solidFill>
                            <a:schemeClr val="bg1"/>
                          </a:solidFill>
                        </a:rPr>
                        <a:t>13. Re-examine TP documentation</a:t>
                      </a:r>
                      <a:endParaRPr lang="en-GB" sz="1200" dirty="0">
                        <a:solidFill>
                          <a:schemeClr val="bg1"/>
                        </a:solidFill>
                      </a:endParaRPr>
                    </a:p>
                  </a:txBody>
                  <a:tcPr marL="72000" marR="72000" marT="54000" marB="54000">
                    <a:solidFill>
                      <a:srgbClr val="00257A"/>
                    </a:solidFill>
                  </a:tcPr>
                </a:tc>
                <a:tc>
                  <a:txBody>
                    <a:bodyPr/>
                    <a:lstStyle/>
                    <a:p>
                      <a:r>
                        <a:rPr lang="en-GB" sz="1200" dirty="0" smtClean="0">
                          <a:solidFill>
                            <a:schemeClr val="bg1"/>
                          </a:solidFill>
                        </a:rPr>
                        <a:t>Sept 2014</a:t>
                      </a:r>
                      <a:endParaRPr lang="en-GB" sz="1200" dirty="0">
                        <a:solidFill>
                          <a:schemeClr val="bg1"/>
                        </a:solidFill>
                      </a:endParaRPr>
                    </a:p>
                  </a:txBody>
                  <a:tcPr marL="72000" marR="72000" marT="54000" marB="54000">
                    <a:solidFill>
                      <a:srgbClr val="00257A"/>
                    </a:solidFill>
                  </a:tcPr>
                </a:tc>
              </a:tr>
              <a:tr h="430151">
                <a:tc>
                  <a:txBody>
                    <a:bodyPr/>
                    <a:lstStyle/>
                    <a:p>
                      <a:r>
                        <a:rPr lang="en-GB" sz="1200" dirty="0" smtClean="0">
                          <a:solidFill>
                            <a:schemeClr val="tx1"/>
                          </a:solidFill>
                        </a:rPr>
                        <a:t>14. Dispute resolution mechanisms</a:t>
                      </a:r>
                      <a:endParaRPr lang="en-GB" sz="1200" dirty="0">
                        <a:solidFill>
                          <a:schemeClr val="tx1"/>
                        </a:solidFill>
                      </a:endParaRPr>
                    </a:p>
                  </a:txBody>
                  <a:tcPr marL="72000" marR="72000" marT="54000" marB="54000">
                    <a:solidFill>
                      <a:schemeClr val="accent5">
                        <a:lumMod val="20000"/>
                        <a:lumOff val="80000"/>
                      </a:schemeClr>
                    </a:solidFill>
                  </a:tcPr>
                </a:tc>
                <a:tc>
                  <a:txBody>
                    <a:bodyPr/>
                    <a:lstStyle/>
                    <a:p>
                      <a:r>
                        <a:rPr lang="en-GB" sz="1200" dirty="0" smtClean="0">
                          <a:solidFill>
                            <a:schemeClr val="tx1"/>
                          </a:solidFill>
                        </a:rPr>
                        <a:t>Sept 2015</a:t>
                      </a:r>
                      <a:endParaRPr lang="en-GB" sz="1200" dirty="0">
                        <a:solidFill>
                          <a:schemeClr val="tx1"/>
                        </a:solidFill>
                      </a:endParaRPr>
                    </a:p>
                  </a:txBody>
                  <a:tcPr marL="72000" marR="72000" marT="54000" marB="54000">
                    <a:solidFill>
                      <a:schemeClr val="accent5">
                        <a:lumMod val="20000"/>
                        <a:lumOff val="80000"/>
                      </a:schemeClr>
                    </a:solidFill>
                  </a:tcPr>
                </a:tc>
              </a:tr>
              <a:tr h="517077">
                <a:tc>
                  <a:txBody>
                    <a:bodyPr/>
                    <a:lstStyle/>
                    <a:p>
                      <a:r>
                        <a:rPr lang="en-GB" sz="1200" dirty="0" smtClean="0">
                          <a:solidFill>
                            <a:schemeClr val="bg1"/>
                          </a:solidFill>
                        </a:rPr>
                        <a:t>15. Develop a multilateral instrument</a:t>
                      </a:r>
                      <a:endParaRPr lang="en-GB" sz="1200" dirty="0">
                        <a:solidFill>
                          <a:schemeClr val="bg1"/>
                        </a:solidFill>
                      </a:endParaRPr>
                    </a:p>
                  </a:txBody>
                  <a:tcPr marL="72000" marR="72000" marT="54000" marB="54000">
                    <a:solidFill>
                      <a:schemeClr val="accent5"/>
                    </a:solidFill>
                  </a:tcPr>
                </a:tc>
                <a:tc>
                  <a:txBody>
                    <a:bodyPr/>
                    <a:lstStyle/>
                    <a:p>
                      <a:r>
                        <a:rPr lang="en-GB" sz="1200" dirty="0" smtClean="0">
                          <a:solidFill>
                            <a:schemeClr val="bg1"/>
                          </a:solidFill>
                        </a:rPr>
                        <a:t>Sept 2014/2015</a:t>
                      </a:r>
                      <a:endParaRPr lang="en-GB" sz="1200" dirty="0">
                        <a:solidFill>
                          <a:schemeClr val="bg1"/>
                        </a:solidFill>
                      </a:endParaRPr>
                    </a:p>
                  </a:txBody>
                  <a:tcPr marL="72000" marR="72000" marT="54000" marB="54000">
                    <a:solidFill>
                      <a:schemeClr val="accent5"/>
                    </a:solidFill>
                  </a:tcPr>
                </a:tc>
              </a:tr>
            </a:tbl>
          </a:graphicData>
        </a:graphic>
      </p:graphicFrame>
      <p:sp>
        <p:nvSpPr>
          <p:cNvPr id="61" name="Title 1"/>
          <p:cNvSpPr txBox="1">
            <a:spLocks/>
          </p:cNvSpPr>
          <p:nvPr/>
        </p:nvSpPr>
        <p:spPr bwMode="gray">
          <a:xfrm>
            <a:off x="179512" y="141480"/>
            <a:ext cx="8229600" cy="367550"/>
          </a:xfrm>
          <a:prstGeom prst="rect">
            <a:avLst/>
          </a:prstGeom>
        </p:spPr>
        <p:txBody>
          <a:bodyPr vert="horz" lIns="91440" tIns="45720" rIns="91440" bIns="45720" rtlCol="0" anchor="ctr">
            <a:noAutofit/>
          </a:bodyPr>
          <a:lstStyle/>
          <a:p>
            <a:pPr lvl="0">
              <a:spcBef>
                <a:spcPct val="0"/>
              </a:spcBef>
            </a:pPr>
            <a:r>
              <a:rPr lang="en-US" b="1" dirty="0" smtClean="0">
                <a:solidFill>
                  <a:schemeClr val="bg1"/>
                </a:solidFill>
              </a:rPr>
              <a:t>OECD BEPS Action points and deliverables</a:t>
            </a:r>
            <a:endParaRPr kumimoji="0" lang="en-US"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Which jurisdictions</a:t>
            </a:r>
            <a:r>
              <a:rPr lang="en-US" sz="2000" dirty="0" smtClean="0"/>
              <a:t>? </a:t>
            </a:r>
            <a:endParaRPr lang="en-GB" sz="2000" dirty="0"/>
          </a:p>
        </p:txBody>
      </p:sp>
      <p:graphicFrame>
        <p:nvGraphicFramePr>
          <p:cNvPr id="6" name="Table 5"/>
          <p:cNvGraphicFramePr>
            <a:graphicFrameLocks noGrp="1"/>
          </p:cNvGraphicFramePr>
          <p:nvPr>
            <p:extLst>
              <p:ext uri="{D42A27DB-BD31-4B8C-83A1-F6EECF244321}">
                <p14:modId xmlns="" xmlns:p14="http://schemas.microsoft.com/office/powerpoint/2010/main" val="1959867215"/>
              </p:ext>
            </p:extLst>
          </p:nvPr>
        </p:nvGraphicFramePr>
        <p:xfrm>
          <a:off x="179388" y="810789"/>
          <a:ext cx="8729662" cy="3950346"/>
        </p:xfrm>
        <a:graphic>
          <a:graphicData uri="http://schemas.openxmlformats.org/drawingml/2006/table">
            <a:tbl>
              <a:tblPr firstRow="1" bandRow="1">
                <a:tableStyleId>{5C22544A-7EE6-4342-B048-85BDC9FD1C3A}</a:tableStyleId>
              </a:tblPr>
              <a:tblGrid>
                <a:gridCol w="1872332"/>
                <a:gridCol w="3428665"/>
                <a:gridCol w="3428665"/>
              </a:tblGrid>
              <a:tr h="464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i="0" u="none" noProof="0" dirty="0"/>
                    </a:p>
                  </a:txBody>
                  <a:tcPr marL="108000" marR="108000" marT="81000" marB="81000" anchor="b">
                    <a:solidFill>
                      <a:schemeClr val="tx2">
                        <a:lumMod val="90000"/>
                        <a:lumOff val="10000"/>
                      </a:schemeClr>
                    </a:solidFill>
                  </a:tcPr>
                </a:tc>
                <a:tc>
                  <a:txBody>
                    <a:bodyPr/>
                    <a:lstStyle/>
                    <a:p>
                      <a:pPr algn="l"/>
                      <a:r>
                        <a:rPr lang="en-US" sz="1100" i="0" noProof="0" dirty="0" smtClean="0"/>
                        <a:t>OECD member</a:t>
                      </a:r>
                      <a:endParaRPr lang="en-US" sz="1100" i="0" noProof="0" dirty="0"/>
                    </a:p>
                  </a:txBody>
                  <a:tcPr marL="108000" marR="108000" marT="81000" marB="81000" anchor="b">
                    <a:solidFill>
                      <a:schemeClr val="tx2">
                        <a:lumMod val="90000"/>
                        <a:lumOff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0" noProof="0" dirty="0" smtClean="0"/>
                        <a:t>Not OECD member</a:t>
                      </a:r>
                      <a:endParaRPr lang="en-US" sz="1100" i="0" noProof="0" dirty="0"/>
                    </a:p>
                  </a:txBody>
                  <a:tcPr marL="108000" marR="108000" marT="81000" marB="81000" anchor="b">
                    <a:solidFill>
                      <a:schemeClr val="tx2">
                        <a:lumMod val="90000"/>
                        <a:lumOff val="10000"/>
                      </a:schemeClr>
                    </a:solidFill>
                  </a:tcPr>
                </a:tc>
              </a:tr>
              <a:tr h="479335">
                <a:tc>
                  <a:txBody>
                    <a:bodyPr/>
                    <a:lstStyle/>
                    <a:p>
                      <a:r>
                        <a:rPr lang="en-US" sz="1100" b="1" i="0" u="none" noProof="0" dirty="0" smtClean="0">
                          <a:solidFill>
                            <a:schemeClr val="accent5"/>
                          </a:solidFill>
                        </a:rPr>
                        <a:t>EU members</a:t>
                      </a:r>
                      <a:endParaRPr lang="en-US" sz="1100" b="1" i="0" u="none" noProof="0" dirty="0">
                        <a:solidFill>
                          <a:schemeClr val="accent5"/>
                        </a:solidFill>
                      </a:endParaRPr>
                    </a:p>
                  </a:txBody>
                  <a:tcPr marL="108000" marR="108000" marT="81000" marB="81000">
                    <a:solidFill>
                      <a:srgbClr val="E5F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noProof="0" dirty="0" smtClean="0">
                          <a:solidFill>
                            <a:schemeClr val="accent5"/>
                          </a:solidFill>
                        </a:rPr>
                        <a:t>AT, BE, BG,</a:t>
                      </a:r>
                      <a:r>
                        <a:rPr lang="en-US" sz="1100" b="1" baseline="0" noProof="0" dirty="0" smtClean="0">
                          <a:solidFill>
                            <a:schemeClr val="accent5"/>
                          </a:solidFill>
                        </a:rPr>
                        <a:t> CZ, DK, EE, FI, FR, DE, EL, HU, IE, IT, LT, LU, NL, PL, PT, SK, SI, ES, SE, UK </a:t>
                      </a:r>
                      <a:endParaRPr lang="en-US" sz="1100" b="1" noProof="0" dirty="0" smtClean="0">
                        <a:solidFill>
                          <a:schemeClr val="accent5"/>
                        </a:solidFill>
                      </a:endParaRPr>
                    </a:p>
                  </a:txBody>
                  <a:tcPr marL="108000" marR="108000" marT="81000" marB="81000">
                    <a:solidFill>
                      <a:srgbClr val="E5F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noProof="0" dirty="0" smtClean="0">
                          <a:solidFill>
                            <a:schemeClr val="accent5"/>
                          </a:solidFill>
                        </a:rPr>
                        <a:t> CY, HR, LV, MT, RO</a:t>
                      </a:r>
                      <a:endParaRPr lang="en-US" sz="1100" b="1" noProof="0" dirty="0" smtClean="0">
                        <a:solidFill>
                          <a:schemeClr val="accent5"/>
                        </a:solidFill>
                      </a:endParaRPr>
                    </a:p>
                  </a:txBody>
                  <a:tcPr marL="108000" marR="108000" marT="81000" marB="81000">
                    <a:solidFill>
                      <a:srgbClr val="E5F2F4"/>
                    </a:solidFill>
                  </a:tcPr>
                </a:tc>
              </a:tr>
              <a:tr h="664021">
                <a:tc>
                  <a:txBody>
                    <a:bodyPr/>
                    <a:lstStyle/>
                    <a:p>
                      <a:r>
                        <a:rPr lang="en-US" sz="1100" b="1" i="0" u="none" noProof="0" dirty="0" smtClean="0">
                          <a:solidFill>
                            <a:schemeClr val="tx1"/>
                          </a:solidFill>
                        </a:rPr>
                        <a:t>G20</a:t>
                      </a:r>
                      <a:endParaRPr lang="en-US" sz="1100" b="1" i="0" u="none" noProof="0" dirty="0">
                        <a:solidFill>
                          <a:schemeClr val="tx1"/>
                        </a:solidFill>
                      </a:endParaRPr>
                    </a:p>
                  </a:txBody>
                  <a:tcPr marL="108000" marR="108000" marT="81000" marB="81000">
                    <a:solidFill>
                      <a:srgbClr val="E5F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noProof="0" dirty="0" smtClean="0">
                          <a:solidFill>
                            <a:schemeClr val="tx1"/>
                          </a:solidFill>
                        </a:rPr>
                        <a:t>CAN, JAP, USA, MEX, KOR,TUR, </a:t>
                      </a:r>
                      <a:r>
                        <a:rPr lang="en-US" sz="1100" b="1" noProof="0" dirty="0" smtClean="0">
                          <a:solidFill>
                            <a:schemeClr val="tx1"/>
                          </a:solidFill>
                        </a:rPr>
                        <a:t>AUS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noProof="0" dirty="0" smtClean="0">
                          <a:solidFill>
                            <a:schemeClr val="accent5"/>
                          </a:solidFill>
                        </a:rPr>
                        <a:t>FR, DE, IT, UK, (EU)</a:t>
                      </a:r>
                      <a:r>
                        <a:rPr lang="en-US" sz="1100" b="1" noProof="0" dirty="0" smtClean="0">
                          <a:solidFill>
                            <a:schemeClr val="accent5"/>
                          </a:solidFill>
                        </a:rPr>
                        <a:t> </a:t>
                      </a:r>
                    </a:p>
                  </a:txBody>
                  <a:tcPr marL="108000" marR="108000" marT="81000" marB="81000">
                    <a:solidFill>
                      <a:srgbClr val="E5F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baseline="0" noProof="0" dirty="0" err="1" smtClean="0">
                          <a:solidFill>
                            <a:schemeClr val="tx1"/>
                          </a:solidFill>
                        </a:rPr>
                        <a:t>associate</a:t>
                      </a:r>
                      <a:r>
                        <a:rPr lang="nl-NL" sz="1100" b="1" baseline="0" noProof="0" dirty="0" smtClean="0">
                          <a:solidFill>
                            <a:schemeClr val="tx1"/>
                          </a:solidFill>
                        </a:rPr>
                        <a:t> status: </a:t>
                      </a:r>
                      <a:r>
                        <a:rPr lang="nl-NL" sz="1100" b="1" baseline="0" noProof="0" dirty="0" smtClean="0">
                          <a:solidFill>
                            <a:srgbClr val="FF0000"/>
                          </a:solidFill>
                        </a:rPr>
                        <a:t>BRA, CHI, IND, RUS, SAF, </a:t>
                      </a:r>
                      <a:r>
                        <a:rPr lang="en-US" sz="1100" b="1" baseline="0" noProof="0" dirty="0" smtClean="0">
                          <a:solidFill>
                            <a:schemeClr val="tx1"/>
                          </a:solidFill>
                        </a:rPr>
                        <a:t>INO</a:t>
                      </a:r>
                      <a:r>
                        <a:rPr lang="en-US" sz="1100" b="1" baseline="0" noProof="0" dirty="0" smtClean="0">
                          <a:solidFill>
                            <a:srgbClr val="7AB800"/>
                          </a:solidFill>
                        </a:rPr>
                        <a:t>, </a:t>
                      </a:r>
                      <a:r>
                        <a:rPr lang="en-US" sz="1100" b="1" baseline="0" noProof="0" dirty="0" smtClean="0">
                          <a:solidFill>
                            <a:schemeClr val="tx1"/>
                          </a:solidFill>
                        </a:rPr>
                        <a:t>SAU,</a:t>
                      </a:r>
                      <a:r>
                        <a:rPr lang="en-US" sz="1100" b="1" noProof="0" dirty="0" smtClean="0">
                          <a:solidFill>
                            <a:schemeClr val="tx1"/>
                          </a:solidFill>
                        </a:rPr>
                        <a:t> ARG, </a:t>
                      </a:r>
                      <a:r>
                        <a:rPr lang="en-US" sz="1100" b="1" baseline="0" noProof="0" dirty="0" smtClean="0">
                          <a:solidFill>
                            <a:schemeClr val="tx1"/>
                          </a:solidFill>
                        </a:rPr>
                        <a:t>SAU</a:t>
                      </a:r>
                      <a:r>
                        <a:rPr lang="en-US" sz="1100" b="1" baseline="0" noProof="0" dirty="0" smtClean="0">
                          <a:solidFill>
                            <a:schemeClr val="accent1"/>
                          </a:solidFill>
                        </a:rPr>
                        <a:t> </a:t>
                      </a:r>
                      <a:endParaRPr lang="en-US" sz="1100" b="1" baseline="0" noProof="0" dirty="0" smtClean="0">
                        <a:solidFill>
                          <a:schemeClr val="tx1"/>
                        </a:solidFill>
                      </a:endParaRPr>
                    </a:p>
                  </a:txBody>
                  <a:tcPr marL="108000" marR="108000" marT="81000" marB="81000">
                    <a:solidFill>
                      <a:srgbClr val="E5F2F4"/>
                    </a:solidFill>
                  </a:tcPr>
                </a:tc>
              </a:tr>
              <a:tr h="479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noProof="0" dirty="0" smtClean="0">
                          <a:solidFill>
                            <a:schemeClr val="tx1"/>
                          </a:solidFill>
                        </a:rPr>
                        <a:t>G8</a:t>
                      </a:r>
                      <a:endParaRPr lang="en-US" sz="1100" b="1" i="0" u="none" noProof="0" dirty="0">
                        <a:solidFill>
                          <a:schemeClr val="tx1"/>
                        </a:solidFill>
                      </a:endParaRPr>
                    </a:p>
                  </a:txBody>
                  <a:tcPr marL="108000" marR="108000" marT="81000" marB="81000">
                    <a:solidFill>
                      <a:srgbClr val="E5F2F4"/>
                    </a:solidFill>
                  </a:tcPr>
                </a:tc>
                <a:tc>
                  <a:txBody>
                    <a:bodyPr/>
                    <a:lstStyle/>
                    <a:p>
                      <a:pPr algn="l"/>
                      <a:r>
                        <a:rPr lang="en-US" sz="1100" b="1" baseline="0" noProof="0" dirty="0" smtClean="0">
                          <a:solidFill>
                            <a:schemeClr val="tx1"/>
                          </a:solidFill>
                        </a:rPr>
                        <a:t>CAN, JAP, USA</a:t>
                      </a:r>
                    </a:p>
                    <a:p>
                      <a:pPr algn="l"/>
                      <a:r>
                        <a:rPr lang="nl-NL" sz="1100" b="1" baseline="0" noProof="0" dirty="0" smtClean="0">
                          <a:solidFill>
                            <a:schemeClr val="accent5"/>
                          </a:solidFill>
                        </a:rPr>
                        <a:t>FR, DE, UK, IT</a:t>
                      </a:r>
                      <a:endParaRPr lang="en-US" sz="1100" b="1" noProof="0" dirty="0">
                        <a:solidFill>
                          <a:schemeClr val="accent5"/>
                        </a:solidFill>
                      </a:endParaRPr>
                    </a:p>
                  </a:txBody>
                  <a:tcPr marL="108000" marR="108000" marT="81000" marB="81000">
                    <a:solidFill>
                      <a:srgbClr val="E5F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noProof="0" dirty="0" smtClean="0">
                          <a:solidFill>
                            <a:srgbClr val="FF0000"/>
                          </a:solidFill>
                        </a:rPr>
                        <a:t>RUS</a:t>
                      </a:r>
                      <a:endParaRPr lang="en-US" sz="1100" b="1" noProof="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noProof="0" dirty="0">
                        <a:solidFill>
                          <a:srgbClr val="FF0000"/>
                        </a:solidFill>
                      </a:endParaRPr>
                    </a:p>
                  </a:txBody>
                  <a:tcPr marL="108000" marR="108000" marT="81000" marB="81000">
                    <a:solidFill>
                      <a:srgbClr val="E5F2F4"/>
                    </a:solidFill>
                  </a:tcPr>
                </a:tc>
              </a:tr>
              <a:tr h="317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noProof="0" dirty="0" smtClean="0">
                          <a:solidFill>
                            <a:srgbClr val="FF0000"/>
                          </a:solidFill>
                        </a:rPr>
                        <a:t>BRICS</a:t>
                      </a:r>
                      <a:endParaRPr lang="en-US" sz="1100" b="1" i="0" u="none" noProof="0" dirty="0">
                        <a:solidFill>
                          <a:srgbClr val="FF0000"/>
                        </a:solidFill>
                      </a:endParaRPr>
                    </a:p>
                  </a:txBody>
                  <a:tcPr marL="108000" marR="108000" marT="81000" marB="81000">
                    <a:solidFill>
                      <a:srgbClr val="E5F2F4"/>
                    </a:solidFill>
                  </a:tcPr>
                </a:tc>
                <a:tc>
                  <a:txBody>
                    <a:bodyPr/>
                    <a:lstStyle/>
                    <a:p>
                      <a:pPr algn="l"/>
                      <a:endParaRPr lang="en-US" sz="1100" b="1" noProof="0" dirty="0">
                        <a:solidFill>
                          <a:srgbClr val="00B050"/>
                        </a:solidFill>
                      </a:endParaRPr>
                    </a:p>
                  </a:txBody>
                  <a:tcPr marL="108000" marR="108000" marT="81000" marB="81000">
                    <a:solidFill>
                      <a:srgbClr val="E5F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noProof="0" dirty="0" smtClean="0">
                          <a:solidFill>
                            <a:srgbClr val="FF0000"/>
                          </a:solidFill>
                        </a:rPr>
                        <a:t>BRA</a:t>
                      </a:r>
                      <a:r>
                        <a:rPr lang="en-US" sz="1100" b="1" baseline="0" noProof="0" dirty="0" smtClean="0">
                          <a:solidFill>
                            <a:srgbClr val="FF0000"/>
                          </a:solidFill>
                        </a:rPr>
                        <a:t>, </a:t>
                      </a:r>
                      <a:r>
                        <a:rPr lang="nl-NL" sz="1100" b="1" baseline="0" noProof="0" dirty="0" smtClean="0">
                          <a:solidFill>
                            <a:srgbClr val="FF0000"/>
                          </a:solidFill>
                        </a:rPr>
                        <a:t>CHI</a:t>
                      </a:r>
                      <a:r>
                        <a:rPr lang="en-US" sz="1100" b="1" baseline="0" noProof="0" dirty="0" smtClean="0">
                          <a:solidFill>
                            <a:srgbClr val="FF0000"/>
                          </a:solidFill>
                        </a:rPr>
                        <a:t>, IND, RUS, SAF</a:t>
                      </a:r>
                      <a:endParaRPr lang="en-US" sz="1100" b="1" noProof="0" dirty="0">
                        <a:solidFill>
                          <a:srgbClr val="FF0000"/>
                        </a:solidFill>
                      </a:endParaRPr>
                    </a:p>
                  </a:txBody>
                  <a:tcPr marL="108000" marR="108000" marT="81000" marB="81000">
                    <a:solidFill>
                      <a:srgbClr val="E5F2F4"/>
                    </a:solidFill>
                  </a:tcPr>
                </a:tc>
              </a:tr>
              <a:tr h="317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noProof="0" dirty="0" err="1" smtClean="0">
                          <a:solidFill>
                            <a:schemeClr val="tx1"/>
                          </a:solidFill>
                        </a:rPr>
                        <a:t>Following</a:t>
                      </a:r>
                      <a:r>
                        <a:rPr lang="nl-NL" sz="1100" b="1" i="0" u="none" noProof="0" dirty="0" smtClean="0">
                          <a:solidFill>
                            <a:schemeClr val="tx1"/>
                          </a:solidFill>
                        </a:rPr>
                        <a:t>?</a:t>
                      </a:r>
                      <a:endParaRPr lang="en-US" sz="1100" b="1" i="0" u="none" noProof="0" dirty="0" smtClean="0">
                        <a:solidFill>
                          <a:schemeClr val="tx1"/>
                        </a:solidFill>
                      </a:endParaRPr>
                    </a:p>
                  </a:txBody>
                  <a:tcPr marL="108000" marR="108000" marT="81000" marB="81000">
                    <a:solidFill>
                      <a:srgbClr val="E5F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noProof="0" dirty="0" smtClean="0">
                        <a:solidFill>
                          <a:schemeClr val="tx1"/>
                        </a:solidFill>
                      </a:endParaRPr>
                    </a:p>
                  </a:txBody>
                  <a:tcPr marL="108000" marR="108000" marT="81000" marB="81000">
                    <a:solidFill>
                      <a:srgbClr val="E5F2F4"/>
                    </a:solidFill>
                  </a:tcPr>
                </a:tc>
                <a:tc>
                  <a: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nl-NL" sz="1100" b="1" baseline="0" noProof="0" dirty="0" err="1" smtClean="0">
                          <a:solidFill>
                            <a:schemeClr val="tx1"/>
                          </a:solidFill>
                        </a:rPr>
                        <a:t>associate</a:t>
                      </a:r>
                      <a:r>
                        <a:rPr lang="nl-NL" sz="1100" b="1" baseline="0" noProof="0" dirty="0" smtClean="0">
                          <a:solidFill>
                            <a:schemeClr val="tx1"/>
                          </a:solidFill>
                        </a:rPr>
                        <a:t> status: COL, LV</a:t>
                      </a:r>
                    </a:p>
                    <a:p>
                      <a:pPr marL="0" marR="0" indent="0" algn="l" defTabSz="914217" rtl="0" eaLnBrk="1" fontAlgn="auto" latinLnBrk="0" hangingPunct="1">
                        <a:lnSpc>
                          <a:spcPct val="100000"/>
                        </a:lnSpc>
                        <a:spcBef>
                          <a:spcPts val="0"/>
                        </a:spcBef>
                        <a:spcAft>
                          <a:spcPts val="0"/>
                        </a:spcAft>
                        <a:buClrTx/>
                        <a:buSzTx/>
                        <a:buFontTx/>
                        <a:buNone/>
                        <a:tabLst/>
                        <a:defRPr/>
                      </a:pPr>
                      <a:r>
                        <a:rPr lang="nl-NL" sz="1100" b="1" noProof="0" dirty="0" smtClean="0">
                          <a:solidFill>
                            <a:schemeClr val="tx1"/>
                          </a:solidFill>
                        </a:rPr>
                        <a:t>MAL,</a:t>
                      </a:r>
                      <a:r>
                        <a:rPr lang="nl-NL" sz="1100" b="1" baseline="0" noProof="0" dirty="0" smtClean="0">
                          <a:solidFill>
                            <a:schemeClr val="tx1"/>
                          </a:solidFill>
                        </a:rPr>
                        <a:t> THA, SIN, VIE</a:t>
                      </a:r>
                    </a:p>
                  </a:txBody>
                  <a:tcPr marL="108000" marR="108000" marT="81000" marB="81000">
                    <a:solidFill>
                      <a:srgbClr val="E5F2F4"/>
                    </a:solidFill>
                  </a:tcPr>
                </a:tc>
              </a:tr>
              <a:tr h="964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noProof="0" dirty="0" smtClean="0">
                          <a:solidFill>
                            <a:schemeClr val="tx1"/>
                          </a:solidFill>
                        </a:rPr>
                        <a:t>Others?</a:t>
                      </a:r>
                      <a:r>
                        <a:rPr lang="en-US" sz="1100" b="1" i="0" u="none" baseline="0" noProof="0" dirty="0" smtClean="0">
                          <a:solidFill>
                            <a:schemeClr val="tx1"/>
                          </a:solidFill>
                        </a:rPr>
                        <a:t> </a:t>
                      </a:r>
                      <a:endParaRPr lang="en-US" sz="1100" b="1" i="0" u="none" noProof="0" dirty="0" smtClean="0">
                        <a:solidFill>
                          <a:schemeClr val="tx1"/>
                        </a:solidFill>
                      </a:endParaRPr>
                    </a:p>
                  </a:txBody>
                  <a:tcPr marL="108000" marR="108000" marT="81000" marB="81000">
                    <a:solidFill>
                      <a:srgbClr val="E5F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noProof="0" dirty="0" smtClean="0">
                          <a:solidFill>
                            <a:schemeClr val="tx1"/>
                          </a:solidFill>
                        </a:rPr>
                        <a:t>SWI, CHIL,</a:t>
                      </a:r>
                      <a:r>
                        <a:rPr lang="en-US" sz="1100" b="1" baseline="0" noProof="0" dirty="0" smtClean="0">
                          <a:solidFill>
                            <a:schemeClr val="tx1"/>
                          </a:solidFill>
                        </a:rPr>
                        <a:t> ICE, ISR, NZ, NOR</a:t>
                      </a:r>
                      <a:endParaRPr lang="en-US" sz="1100" b="1" noProof="0" dirty="0" smtClean="0">
                        <a:solidFill>
                          <a:schemeClr val="tx1"/>
                        </a:solidFill>
                      </a:endParaRPr>
                    </a:p>
                  </a:txBody>
                  <a:tcPr marL="108000" marR="108000" marT="81000" marB="81000">
                    <a:solidFill>
                      <a:srgbClr val="E5F2F4"/>
                    </a:solidFill>
                  </a:tcPr>
                </a:tc>
                <a:tc>
                  <a:txBody>
                    <a:bodyPr/>
                    <a:lstStyle/>
                    <a:p>
                      <a:pPr algn="l"/>
                      <a:r>
                        <a:rPr lang="en-US" sz="1100" b="1" noProof="0" dirty="0" smtClean="0">
                          <a:solidFill>
                            <a:schemeClr val="tx1"/>
                          </a:solidFill>
                        </a:rPr>
                        <a:t>Other</a:t>
                      </a:r>
                      <a:r>
                        <a:rPr lang="en-US" sz="1100" b="1" baseline="0" noProof="0" dirty="0" smtClean="0">
                          <a:solidFill>
                            <a:schemeClr val="tx1"/>
                          </a:solidFill>
                        </a:rPr>
                        <a:t>s in ASPAC?</a:t>
                      </a:r>
                      <a:endParaRPr lang="en-US" sz="1100" b="1" noProof="0" dirty="0" smtClean="0">
                        <a:solidFill>
                          <a:schemeClr val="tx1"/>
                        </a:solidFill>
                      </a:endParaRPr>
                    </a:p>
                    <a:p>
                      <a:pPr algn="l"/>
                      <a:r>
                        <a:rPr lang="en-US" sz="1100" b="1" noProof="0" dirty="0" smtClean="0">
                          <a:solidFill>
                            <a:schemeClr val="tx1"/>
                          </a:solidFill>
                        </a:rPr>
                        <a:t>GCC (including UAE, Abu Dhabi</a:t>
                      </a:r>
                      <a:r>
                        <a:rPr lang="en-US" sz="1100" b="1" baseline="0" noProof="0" dirty="0" smtClean="0">
                          <a:solidFill>
                            <a:schemeClr val="tx1"/>
                          </a:solidFill>
                        </a:rPr>
                        <a:t> and </a:t>
                      </a:r>
                      <a:r>
                        <a:rPr lang="en-US" sz="1100" b="1" noProof="0" dirty="0" smtClean="0">
                          <a:solidFill>
                            <a:schemeClr val="tx1"/>
                          </a:solidFill>
                        </a:rPr>
                        <a:t>Dubai)</a:t>
                      </a:r>
                    </a:p>
                    <a:p>
                      <a:pPr algn="l"/>
                      <a:r>
                        <a:rPr lang="en-US" sz="1100" b="1" noProof="0" dirty="0" smtClean="0">
                          <a:solidFill>
                            <a:schemeClr val="tx1"/>
                          </a:solidFill>
                        </a:rPr>
                        <a:t>Caribbean and Latin America</a:t>
                      </a:r>
                    </a:p>
                    <a:p>
                      <a:pPr algn="l"/>
                      <a:r>
                        <a:rPr lang="en-US" sz="1100" b="1" noProof="0" dirty="0" smtClean="0">
                          <a:solidFill>
                            <a:schemeClr val="tx1"/>
                          </a:solidFill>
                        </a:rPr>
                        <a:t>ASEAN (BRU, </a:t>
                      </a:r>
                      <a:r>
                        <a:rPr lang="en-US" sz="1100" b="1" baseline="0" noProof="0" dirty="0" smtClean="0">
                          <a:solidFill>
                            <a:schemeClr val="tx1"/>
                          </a:solidFill>
                        </a:rPr>
                        <a:t>MYA, CAM, LAO, PHI)</a:t>
                      </a:r>
                    </a:p>
                    <a:p>
                      <a:pPr algn="l"/>
                      <a:r>
                        <a:rPr lang="nl-NL" sz="1100" b="1" baseline="0" noProof="0" dirty="0" smtClean="0">
                          <a:solidFill>
                            <a:schemeClr val="tx1"/>
                          </a:solidFill>
                        </a:rPr>
                        <a:t>African countries</a:t>
                      </a:r>
                      <a:endParaRPr lang="en-US" sz="1100" b="1" noProof="0" dirty="0">
                        <a:solidFill>
                          <a:srgbClr val="FF0000"/>
                        </a:solidFill>
                      </a:endParaRPr>
                    </a:p>
                  </a:txBody>
                  <a:tcPr marL="108000" marR="108000" marT="81000" marB="81000">
                    <a:solidFill>
                      <a:srgbClr val="E5F2F4"/>
                    </a:solidFill>
                  </a:tcPr>
                </a:tc>
              </a:tr>
            </a:tbl>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8599"/>
            <a:ext cx="8229600" cy="742951"/>
          </a:xfrm>
        </p:spPr>
        <p:txBody>
          <a:bodyPr/>
          <a:lstStyle/>
          <a:p>
            <a:r>
              <a:rPr lang="nl-NL" b="1" dirty="0" smtClean="0">
                <a:latin typeface="Arial" charset="0"/>
                <a:cs typeface="Arial" charset="0"/>
              </a:rPr>
              <a:t>ASPAC </a:t>
            </a:r>
            <a:r>
              <a:rPr lang="nl-NL" b="1" dirty="0" err="1" smtClean="0">
                <a:latin typeface="Arial" charset="0"/>
                <a:cs typeface="Arial" charset="0"/>
              </a:rPr>
              <a:t>commitment</a:t>
            </a:r>
            <a:r>
              <a:rPr lang="nl-NL" b="1" dirty="0" smtClean="0">
                <a:latin typeface="Arial" charset="0"/>
                <a:cs typeface="Arial" charset="0"/>
              </a:rPr>
              <a:t> to OECD BEPS?</a:t>
            </a:r>
            <a:endParaRPr lang="en-US" b="1" dirty="0" smtClean="0">
              <a:latin typeface="Arial" charset="0"/>
              <a:cs typeface="Arial" charset="0"/>
            </a:endParaRPr>
          </a:p>
        </p:txBody>
      </p:sp>
      <p:sp>
        <p:nvSpPr>
          <p:cNvPr id="35843" name="Text Placeholder 2"/>
          <p:cNvSpPr txBox="1">
            <a:spLocks/>
          </p:cNvSpPr>
          <p:nvPr/>
        </p:nvSpPr>
        <p:spPr bwMode="auto">
          <a:xfrm>
            <a:off x="395289" y="1112251"/>
            <a:ext cx="7705725" cy="3664744"/>
          </a:xfrm>
          <a:prstGeom prst="rect">
            <a:avLst/>
          </a:prstGeom>
          <a:noFill/>
          <a:ln w="9525">
            <a:noFill/>
            <a:miter lim="800000"/>
            <a:headEnd/>
            <a:tailEnd/>
          </a:ln>
        </p:spPr>
        <p:txBody>
          <a:bodyPr lIns="0" tIns="0" rIns="0" bIns="0"/>
          <a:lstStyle/>
          <a:p>
            <a:pPr marL="360363" indent="-360363">
              <a:lnSpc>
                <a:spcPct val="114000"/>
              </a:lnSpc>
              <a:spcBef>
                <a:spcPts val="1200"/>
              </a:spcBef>
              <a:buClr>
                <a:srgbClr val="97989A"/>
              </a:buClr>
            </a:pPr>
            <a:endParaRPr lang="en-US" sz="2000" dirty="0">
              <a:solidFill>
                <a:srgbClr val="00338D"/>
              </a:solidFill>
            </a:endParaRPr>
          </a:p>
        </p:txBody>
      </p:sp>
      <p:sp>
        <p:nvSpPr>
          <p:cNvPr id="35844" name="Rectangle 5"/>
          <p:cNvSpPr>
            <a:spLocks noChangeArrowheads="1"/>
          </p:cNvSpPr>
          <p:nvPr/>
        </p:nvSpPr>
        <p:spPr bwMode="gray">
          <a:xfrm>
            <a:off x="395289" y="1664494"/>
            <a:ext cx="1431925" cy="1203722"/>
          </a:xfrm>
          <a:prstGeom prst="rect">
            <a:avLst/>
          </a:prstGeom>
          <a:solidFill>
            <a:schemeClr val="accent5">
              <a:lumMod val="50000"/>
            </a:schemeClr>
          </a:solidFill>
          <a:ln w="9525">
            <a:noFill/>
            <a:miter lim="800000"/>
            <a:headEnd/>
            <a:tailEnd/>
          </a:ln>
        </p:spPr>
        <p:txBody>
          <a:bodyPr/>
          <a:lstStyle/>
          <a:p>
            <a:pPr algn="ctr"/>
            <a:r>
              <a:rPr lang="en-GB" sz="1400" dirty="0" smtClean="0">
                <a:solidFill>
                  <a:schemeClr val="bg1"/>
                </a:solidFill>
              </a:rPr>
              <a:t>No engagement yet</a:t>
            </a:r>
            <a:endParaRPr lang="en-GB" sz="1400" dirty="0">
              <a:solidFill>
                <a:schemeClr val="bg1"/>
              </a:solidFill>
            </a:endParaRPr>
          </a:p>
        </p:txBody>
      </p:sp>
      <p:sp>
        <p:nvSpPr>
          <p:cNvPr id="7" name="Rectangle 6"/>
          <p:cNvSpPr/>
          <p:nvPr/>
        </p:nvSpPr>
        <p:spPr bwMode="gray">
          <a:xfrm>
            <a:off x="1963739" y="1664494"/>
            <a:ext cx="1431925" cy="1203722"/>
          </a:xfrm>
          <a:prstGeom prst="rect">
            <a:avLst/>
          </a:prstGeom>
          <a:gradFill flip="none" rotWithShape="1">
            <a:gsLst>
              <a:gs pos="0">
                <a:srgbClr val="00B050"/>
              </a:gs>
              <a:gs pos="50000">
                <a:schemeClr val="accent1">
                  <a:tint val="44500"/>
                  <a:satMod val="160000"/>
                </a:schemeClr>
              </a:gs>
              <a:gs pos="100000">
                <a:schemeClr val="accent1">
                  <a:tint val="23500"/>
                  <a:satMod val="160000"/>
                </a:schemeClr>
              </a:gs>
            </a:gsLst>
            <a:lin ang="0" scaled="1"/>
            <a:tileRect/>
          </a:gradFill>
          <a:ln>
            <a:noFill/>
          </a:ln>
          <a:extLst>
            <a:ext uri="{91240B29-F687-4f45-9708-019B960494DF}"/>
          </a:extLst>
        </p:spPr>
        <p:txBody>
          <a:bodyPr/>
          <a:lstStyle/>
          <a:p>
            <a:pPr algn="ctr">
              <a:defRPr/>
            </a:pPr>
            <a:r>
              <a:rPr lang="en-GB" sz="1400" dirty="0" smtClean="0">
                <a:solidFill>
                  <a:schemeClr val="bg1"/>
                </a:solidFill>
              </a:rPr>
              <a:t>Monitor with interest</a:t>
            </a:r>
            <a:endParaRPr lang="en-GB" sz="1400" dirty="0">
              <a:solidFill>
                <a:schemeClr val="bg1"/>
              </a:solidFill>
            </a:endParaRPr>
          </a:p>
        </p:txBody>
      </p:sp>
      <p:sp>
        <p:nvSpPr>
          <p:cNvPr id="8" name="Rectangle 7"/>
          <p:cNvSpPr/>
          <p:nvPr/>
        </p:nvSpPr>
        <p:spPr bwMode="gray">
          <a:xfrm>
            <a:off x="3532189" y="1664494"/>
            <a:ext cx="1431925" cy="1203722"/>
          </a:xfrm>
          <a:prstGeom prst="rect">
            <a:avLst/>
          </a:prstGeom>
          <a:solidFill>
            <a:schemeClr val="accent5">
              <a:lumMod val="60000"/>
              <a:lumOff val="40000"/>
            </a:schemeClr>
          </a:solidFill>
          <a:ln>
            <a:noFill/>
          </a:ln>
          <a:extLst>
            <a:ext uri="{91240B29-F687-4f45-9708-019B960494DF}"/>
          </a:extLst>
        </p:spPr>
        <p:txBody>
          <a:bodyPr/>
          <a:lstStyle/>
          <a:p>
            <a:pPr algn="ctr">
              <a:defRPr/>
            </a:pPr>
            <a:r>
              <a:rPr lang="en-GB" sz="1400" dirty="0" smtClean="0">
                <a:solidFill>
                  <a:schemeClr val="bg1"/>
                </a:solidFill>
              </a:rPr>
              <a:t>Partial involvement</a:t>
            </a:r>
            <a:endParaRPr lang="en-GB" sz="1400" dirty="0">
              <a:solidFill>
                <a:schemeClr val="bg1"/>
              </a:solidFill>
            </a:endParaRPr>
          </a:p>
        </p:txBody>
      </p:sp>
      <p:sp>
        <p:nvSpPr>
          <p:cNvPr id="35847" name="Rectangle 8"/>
          <p:cNvSpPr>
            <a:spLocks noChangeArrowheads="1"/>
          </p:cNvSpPr>
          <p:nvPr/>
        </p:nvSpPr>
        <p:spPr bwMode="gray">
          <a:xfrm>
            <a:off x="5100639" y="1664494"/>
            <a:ext cx="1431925" cy="1203722"/>
          </a:xfrm>
          <a:prstGeom prst="rect">
            <a:avLst/>
          </a:prstGeom>
          <a:solidFill>
            <a:schemeClr val="accent5">
              <a:lumMod val="40000"/>
              <a:lumOff val="60000"/>
            </a:schemeClr>
          </a:solidFill>
          <a:ln w="9525">
            <a:noFill/>
            <a:miter lim="800000"/>
            <a:headEnd/>
            <a:tailEnd/>
          </a:ln>
        </p:spPr>
        <p:txBody>
          <a:bodyPr/>
          <a:lstStyle/>
          <a:p>
            <a:pPr algn="ctr"/>
            <a:r>
              <a:rPr lang="en-GB" sz="1400" dirty="0" smtClean="0">
                <a:solidFill>
                  <a:schemeClr val="bg1"/>
                </a:solidFill>
              </a:rPr>
              <a:t>Involved and voluntary adoption</a:t>
            </a:r>
            <a:endParaRPr lang="en-GB" sz="1400" dirty="0">
              <a:solidFill>
                <a:schemeClr val="bg1"/>
              </a:solidFill>
            </a:endParaRPr>
          </a:p>
        </p:txBody>
      </p:sp>
      <p:sp>
        <p:nvSpPr>
          <p:cNvPr id="35848" name="Rectangle 9"/>
          <p:cNvSpPr>
            <a:spLocks noChangeArrowheads="1"/>
          </p:cNvSpPr>
          <p:nvPr/>
        </p:nvSpPr>
        <p:spPr bwMode="gray">
          <a:xfrm>
            <a:off x="6669089" y="1664494"/>
            <a:ext cx="1431925" cy="1203722"/>
          </a:xfrm>
          <a:prstGeom prst="rect">
            <a:avLst/>
          </a:prstGeom>
          <a:solidFill>
            <a:schemeClr val="accent5">
              <a:lumMod val="20000"/>
              <a:lumOff val="80000"/>
            </a:schemeClr>
          </a:solidFill>
          <a:ln w="9525">
            <a:noFill/>
            <a:miter lim="800000"/>
            <a:headEnd/>
            <a:tailEnd/>
          </a:ln>
        </p:spPr>
        <p:txBody>
          <a:bodyPr/>
          <a:lstStyle/>
          <a:p>
            <a:pPr algn="ctr"/>
            <a:r>
              <a:rPr lang="en-GB" sz="1400" dirty="0" smtClean="0"/>
              <a:t>100% involvement and adoption</a:t>
            </a:r>
            <a:endParaRPr lang="en-GB" sz="1400" dirty="0"/>
          </a:p>
        </p:txBody>
      </p:sp>
      <p:sp>
        <p:nvSpPr>
          <p:cNvPr id="35849" name="Rectangle 12"/>
          <p:cNvSpPr>
            <a:spLocks noChangeArrowheads="1"/>
          </p:cNvSpPr>
          <p:nvPr/>
        </p:nvSpPr>
        <p:spPr bwMode="gray">
          <a:xfrm>
            <a:off x="395289" y="2965847"/>
            <a:ext cx="1431925" cy="1262063"/>
          </a:xfrm>
          <a:prstGeom prst="rect">
            <a:avLst/>
          </a:prstGeom>
          <a:solidFill>
            <a:schemeClr val="bg1"/>
          </a:solidFill>
          <a:ln w="9525">
            <a:solidFill>
              <a:srgbClr val="747678"/>
            </a:solidFill>
            <a:miter lim="800000"/>
            <a:headEnd/>
            <a:tailEnd/>
          </a:ln>
        </p:spPr>
        <p:txBody>
          <a:bodyPr/>
          <a:lstStyle/>
          <a:p>
            <a:pPr algn="ctr"/>
            <a:r>
              <a:rPr lang="en-GB" sz="1200" dirty="0" smtClean="0"/>
              <a:t>Brunei, Cambodia, Myanmar, Sri Lanka, Laos</a:t>
            </a:r>
            <a:endParaRPr lang="en-GB" sz="1200" dirty="0"/>
          </a:p>
        </p:txBody>
      </p:sp>
      <p:sp>
        <p:nvSpPr>
          <p:cNvPr id="35850" name="Rectangle 13"/>
          <p:cNvSpPr>
            <a:spLocks noChangeArrowheads="1"/>
          </p:cNvSpPr>
          <p:nvPr/>
        </p:nvSpPr>
        <p:spPr bwMode="gray">
          <a:xfrm>
            <a:off x="1963739" y="2965847"/>
            <a:ext cx="1431925" cy="1262063"/>
          </a:xfrm>
          <a:prstGeom prst="rect">
            <a:avLst/>
          </a:prstGeom>
          <a:solidFill>
            <a:schemeClr val="bg1"/>
          </a:solidFill>
          <a:ln w="9525">
            <a:solidFill>
              <a:srgbClr val="747678"/>
            </a:solidFill>
            <a:miter lim="800000"/>
            <a:headEnd/>
            <a:tailEnd/>
          </a:ln>
        </p:spPr>
        <p:txBody>
          <a:bodyPr/>
          <a:lstStyle/>
          <a:p>
            <a:pPr algn="ctr"/>
            <a:r>
              <a:rPr lang="en-GB" sz="1200" dirty="0" smtClean="0"/>
              <a:t>Malaysia, Mongolia, Taiwan, Vietnam</a:t>
            </a:r>
            <a:r>
              <a:rPr lang="en-GB" sz="1200" smtClean="0"/>
              <a:t>, Philippines</a:t>
            </a:r>
            <a:endParaRPr lang="en-GB" sz="1200" i="1" dirty="0"/>
          </a:p>
        </p:txBody>
      </p:sp>
      <p:sp>
        <p:nvSpPr>
          <p:cNvPr id="35851" name="Rectangle 14"/>
          <p:cNvSpPr>
            <a:spLocks noChangeArrowheads="1"/>
          </p:cNvSpPr>
          <p:nvPr/>
        </p:nvSpPr>
        <p:spPr bwMode="gray">
          <a:xfrm>
            <a:off x="3532189" y="2965847"/>
            <a:ext cx="1431925" cy="1262063"/>
          </a:xfrm>
          <a:prstGeom prst="rect">
            <a:avLst/>
          </a:prstGeom>
          <a:solidFill>
            <a:schemeClr val="bg1"/>
          </a:solidFill>
          <a:ln w="9525">
            <a:solidFill>
              <a:srgbClr val="747678"/>
            </a:solidFill>
            <a:miter lim="800000"/>
            <a:headEnd/>
            <a:tailEnd/>
          </a:ln>
        </p:spPr>
        <p:txBody>
          <a:bodyPr/>
          <a:lstStyle/>
          <a:p>
            <a:pPr algn="ctr"/>
            <a:r>
              <a:rPr lang="en-GB" sz="1200" dirty="0"/>
              <a:t> </a:t>
            </a:r>
            <a:r>
              <a:rPr lang="en-GB" sz="1200" dirty="0" smtClean="0"/>
              <a:t>Thailand, Singapore, Pakistan</a:t>
            </a:r>
            <a:endParaRPr lang="en-GB" sz="1200" i="1" dirty="0"/>
          </a:p>
        </p:txBody>
      </p:sp>
      <p:sp>
        <p:nvSpPr>
          <p:cNvPr id="35852" name="Rectangle 15"/>
          <p:cNvSpPr>
            <a:spLocks noChangeArrowheads="1"/>
          </p:cNvSpPr>
          <p:nvPr/>
        </p:nvSpPr>
        <p:spPr bwMode="gray">
          <a:xfrm>
            <a:off x="5100639" y="2965847"/>
            <a:ext cx="1431925" cy="1262063"/>
          </a:xfrm>
          <a:prstGeom prst="rect">
            <a:avLst/>
          </a:prstGeom>
          <a:solidFill>
            <a:schemeClr val="bg1"/>
          </a:solidFill>
          <a:ln w="9525">
            <a:solidFill>
              <a:srgbClr val="747678"/>
            </a:solidFill>
            <a:miter lim="800000"/>
            <a:headEnd/>
            <a:tailEnd/>
          </a:ln>
        </p:spPr>
        <p:txBody>
          <a:bodyPr/>
          <a:lstStyle/>
          <a:p>
            <a:pPr algn="ctr"/>
            <a:r>
              <a:rPr lang="en-GB" sz="1200" dirty="0" smtClean="0"/>
              <a:t>China, India, Indonesia</a:t>
            </a:r>
            <a:endParaRPr lang="en-GB" sz="1200" dirty="0"/>
          </a:p>
        </p:txBody>
      </p:sp>
      <p:sp>
        <p:nvSpPr>
          <p:cNvPr id="35853" name="Rectangle 16"/>
          <p:cNvSpPr>
            <a:spLocks noChangeArrowheads="1"/>
          </p:cNvSpPr>
          <p:nvPr/>
        </p:nvSpPr>
        <p:spPr bwMode="gray">
          <a:xfrm>
            <a:off x="6669089" y="2965847"/>
            <a:ext cx="1431925" cy="1262063"/>
          </a:xfrm>
          <a:prstGeom prst="rect">
            <a:avLst/>
          </a:prstGeom>
          <a:solidFill>
            <a:schemeClr val="bg1"/>
          </a:solidFill>
          <a:ln w="9525">
            <a:solidFill>
              <a:srgbClr val="747678"/>
            </a:solidFill>
            <a:miter lim="800000"/>
            <a:headEnd/>
            <a:tailEnd/>
          </a:ln>
        </p:spPr>
        <p:txBody>
          <a:bodyPr/>
          <a:lstStyle/>
          <a:p>
            <a:pPr algn="ctr"/>
            <a:r>
              <a:rPr lang="en-GB" sz="1200" dirty="0" smtClean="0"/>
              <a:t>Australia, Japan, </a:t>
            </a:r>
            <a:r>
              <a:rPr lang="en-GB" sz="1200" dirty="0" err="1" smtClean="0"/>
              <a:t>S.Korea</a:t>
            </a:r>
            <a:r>
              <a:rPr lang="en-GB" sz="1200" dirty="0" smtClean="0"/>
              <a:t>, </a:t>
            </a:r>
          </a:p>
          <a:p>
            <a:pPr algn="ctr"/>
            <a:r>
              <a:rPr lang="en-GB" sz="1200" dirty="0" smtClean="0"/>
              <a:t>New Zealand</a:t>
            </a:r>
            <a:endParaRPr lang="en-GB" sz="1200" dirty="0"/>
          </a:p>
        </p:txBody>
      </p:sp>
      <p:sp>
        <p:nvSpPr>
          <p:cNvPr id="35854" name="Rectangle 17"/>
          <p:cNvSpPr>
            <a:spLocks noChangeArrowheads="1"/>
          </p:cNvSpPr>
          <p:nvPr/>
        </p:nvSpPr>
        <p:spPr bwMode="gray">
          <a:xfrm>
            <a:off x="1958975" y="1653778"/>
            <a:ext cx="1430338" cy="1203722"/>
          </a:xfrm>
          <a:prstGeom prst="rect">
            <a:avLst/>
          </a:prstGeom>
          <a:solidFill>
            <a:schemeClr val="accent5">
              <a:lumMod val="75000"/>
            </a:schemeClr>
          </a:solidFill>
          <a:ln w="9525">
            <a:noFill/>
            <a:miter lim="800000"/>
            <a:headEnd/>
            <a:tailEnd/>
          </a:ln>
        </p:spPr>
        <p:txBody>
          <a:bodyPr anchor="b"/>
          <a:lstStyle/>
          <a:p>
            <a:pPr algn="ctr"/>
            <a:r>
              <a:rPr lang="en-GB" sz="1400" dirty="0" smtClean="0">
                <a:solidFill>
                  <a:schemeClr val="bg1"/>
                </a:solidFill>
              </a:rPr>
              <a:t>Monitor with interest</a:t>
            </a:r>
          </a:p>
          <a:p>
            <a:pPr algn="ctr"/>
            <a:endParaRPr lang="en-GB" sz="1400" i="1" dirty="0" smtClean="0">
              <a:solidFill>
                <a:schemeClr val="bg1"/>
              </a:solidFill>
            </a:endParaRPr>
          </a:p>
          <a:p>
            <a:pPr algn="ctr"/>
            <a:endParaRPr lang="en-GB" sz="1400" i="1" dirty="0" smtClean="0">
              <a:solidFill>
                <a:schemeClr val="bg1"/>
              </a:solidFill>
            </a:endParaRPr>
          </a:p>
          <a:p>
            <a:pPr algn="ctr"/>
            <a:endParaRPr lang="en-GB" sz="1400" i="1" dirty="0">
              <a:solidFill>
                <a:schemeClr val="bg1"/>
              </a:solidFill>
            </a:endParaRPr>
          </a:p>
        </p:txBody>
      </p:sp>
      <p:sp>
        <p:nvSpPr>
          <p:cNvPr id="35855" name="Rectangle 18"/>
          <p:cNvSpPr>
            <a:spLocks noChangeArrowheads="1"/>
          </p:cNvSpPr>
          <p:nvPr/>
        </p:nvSpPr>
        <p:spPr bwMode="gray">
          <a:xfrm>
            <a:off x="3527425" y="1653778"/>
            <a:ext cx="1430338" cy="1203722"/>
          </a:xfrm>
          <a:prstGeom prst="rect">
            <a:avLst/>
          </a:prstGeom>
          <a:noFill/>
          <a:ln w="9525">
            <a:noFill/>
            <a:miter lim="800000"/>
            <a:headEnd/>
            <a:tailEnd/>
          </a:ln>
        </p:spPr>
        <p:txBody>
          <a:bodyPr anchor="b"/>
          <a:lstStyle/>
          <a:p>
            <a:pPr algn="ctr"/>
            <a:endParaRPr lang="en-GB" sz="1400" i="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lstStyle/>
          <a:p>
            <a:r>
              <a:rPr lang="en-GB" sz="2000" dirty="0" smtClean="0"/>
              <a:t>BEPS 2</a:t>
            </a:r>
            <a:endParaRPr lang="en-GB" sz="2000" dirty="0"/>
          </a:p>
        </p:txBody>
      </p:sp>
      <p:graphicFrame>
        <p:nvGraphicFramePr>
          <p:cNvPr id="4" name="Table 3"/>
          <p:cNvGraphicFramePr>
            <a:graphicFrameLocks noGrp="1"/>
          </p:cNvGraphicFramePr>
          <p:nvPr/>
        </p:nvGraphicFramePr>
        <p:xfrm>
          <a:off x="251520" y="1096119"/>
          <a:ext cx="8325924" cy="2330726"/>
        </p:xfrm>
        <a:graphic>
          <a:graphicData uri="http://schemas.openxmlformats.org/drawingml/2006/table">
            <a:tbl>
              <a:tblPr firstRow="1" bandRow="1">
                <a:tableStyleId>{5C22544A-7EE6-4342-B048-85BDC9FD1C3A}</a:tableStyleId>
              </a:tblPr>
              <a:tblGrid>
                <a:gridCol w="900100"/>
                <a:gridCol w="3262862"/>
                <a:gridCol w="2081481"/>
                <a:gridCol w="2081481"/>
              </a:tblGrid>
              <a:tr h="508522">
                <a:tc>
                  <a:txBody>
                    <a:bodyPr/>
                    <a:lstStyle/>
                    <a:p>
                      <a:r>
                        <a:rPr lang="en-US" sz="1200" dirty="0" smtClean="0"/>
                        <a:t>OECD</a:t>
                      </a:r>
                      <a:endParaRPr lang="en-US" sz="1200" dirty="0"/>
                    </a:p>
                  </a:txBody>
                  <a:tcPr marT="34290" marB="34290">
                    <a:solidFill>
                      <a:schemeClr val="accent5"/>
                    </a:solidFill>
                  </a:tcPr>
                </a:tc>
                <a:tc>
                  <a:txBody>
                    <a:bodyPr/>
                    <a:lstStyle/>
                    <a:p>
                      <a:endParaRPr lang="en-US" sz="1200" i="1" dirty="0"/>
                    </a:p>
                  </a:txBody>
                  <a:tcPr marT="34290" marB="34290">
                    <a:solidFill>
                      <a:schemeClr val="accent5"/>
                    </a:solidFill>
                  </a:tcPr>
                </a:tc>
                <a:tc>
                  <a:txBody>
                    <a:bodyPr/>
                    <a:lstStyle/>
                    <a:p>
                      <a:r>
                        <a:rPr lang="en-US" sz="1200" dirty="0" smtClean="0"/>
                        <a:t>EU</a:t>
                      </a:r>
                      <a:endParaRPr lang="en-US" sz="1200" dirty="0"/>
                    </a:p>
                  </a:txBody>
                  <a:tcPr marT="34290" marB="34290">
                    <a:solidFill>
                      <a:schemeClr val="accent5"/>
                    </a:solidFill>
                  </a:tcPr>
                </a:tc>
                <a:tc>
                  <a:txBody>
                    <a:bodyPr/>
                    <a:lstStyle/>
                    <a:p>
                      <a:endParaRPr lang="en-US" sz="1200" dirty="0"/>
                    </a:p>
                  </a:txBody>
                  <a:tcPr marT="34290" marB="34290">
                    <a:solidFill>
                      <a:schemeClr val="accent5"/>
                    </a:solidFill>
                  </a:tcPr>
                </a:tc>
              </a:tr>
              <a:tr h="1822204">
                <a:tc>
                  <a:txBody>
                    <a:bodyPr/>
                    <a:lstStyle/>
                    <a:p>
                      <a:endParaRPr lang="en-US" sz="1200" b="0" i="0" dirty="0" smtClean="0"/>
                    </a:p>
                    <a:p>
                      <a:r>
                        <a:rPr lang="en-US" sz="1200" b="0" i="0" dirty="0" smtClean="0"/>
                        <a:t>BEPS</a:t>
                      </a:r>
                      <a:endParaRPr lang="en-US" sz="1200" b="0" i="0" dirty="0"/>
                    </a:p>
                  </a:txBody>
                  <a:tcPr marT="34290" marB="34290">
                    <a:solidFill>
                      <a:schemeClr val="accent5">
                        <a:lumMod val="20000"/>
                        <a:lumOff val="80000"/>
                      </a:schemeClr>
                    </a:solidFill>
                  </a:tcPr>
                </a:tc>
                <a:tc>
                  <a:txBody>
                    <a:bodyPr/>
                    <a:lstStyle/>
                    <a:p>
                      <a:endParaRPr lang="en-US" sz="1200" b="1" i="0" dirty="0" smtClean="0"/>
                    </a:p>
                    <a:p>
                      <a:r>
                        <a:rPr lang="en-US" sz="1200" b="1" i="0" dirty="0" smtClean="0"/>
                        <a:t>Action 2: </a:t>
                      </a:r>
                    </a:p>
                    <a:p>
                      <a:endParaRPr kumimoji="0" lang="en-US" sz="1200" b="1" i="0" u="none" strike="noStrike" kern="0" cap="none" spc="0" normalizeH="0" baseline="0" noProof="0" dirty="0" smtClean="0">
                        <a:ln>
                          <a:noFill/>
                        </a:ln>
                        <a:solidFill>
                          <a:schemeClr val="tx1"/>
                        </a:solidFill>
                        <a:effectLst/>
                        <a:uLnTx/>
                        <a:uFillTx/>
                        <a:latin typeface="+mn-lt"/>
                        <a:ea typeface="+mn-ea"/>
                        <a:cs typeface="Calibri" pitchFamily="34" charset="0"/>
                      </a:endParaRPr>
                    </a:p>
                    <a:p>
                      <a:r>
                        <a:rPr kumimoji="0" lang="en-US" sz="1200" b="0" i="0" u="none" strike="noStrike" kern="0" cap="none" spc="0" normalizeH="0" baseline="0" noProof="0" dirty="0" smtClean="0">
                          <a:ln>
                            <a:noFill/>
                          </a:ln>
                          <a:solidFill>
                            <a:schemeClr val="tx1"/>
                          </a:solidFill>
                          <a:effectLst/>
                          <a:uLnTx/>
                          <a:uFillTx/>
                          <a:latin typeface="+mn-lt"/>
                          <a:ea typeface="+mn-ea"/>
                          <a:cs typeface="Calibri" pitchFamily="34" charset="0"/>
                        </a:rPr>
                        <a:t>Neutralize the Effects of Hybrid Mismatch Arrangements</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European</a:t>
                      </a:r>
                      <a:r>
                        <a:rPr lang="en-US" sz="1200" b="0" i="0" baseline="0" dirty="0" smtClean="0"/>
                        <a:t> Union</a:t>
                      </a:r>
                      <a:endParaRPr lang="en-US" sz="1200" b="0" i="0" dirty="0"/>
                    </a:p>
                  </a:txBody>
                  <a:tcPr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Amending Parent Subsidiary</a:t>
                      </a:r>
                      <a:r>
                        <a:rPr lang="en-US" sz="1200" b="0" i="0" baseline="0" dirty="0" smtClean="0"/>
                        <a:t> directive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Council anti-hybrid investigation</a:t>
                      </a:r>
                      <a:endParaRPr lang="en-US" sz="1200" b="0" i="0" dirty="0" smtClean="0"/>
                    </a:p>
                  </a:txBody>
                  <a:tcPr marT="34290" marB="34290">
                    <a:solidFill>
                      <a:schemeClr val="accent5">
                        <a:lumMod val="20000"/>
                        <a:lumOff val="80000"/>
                      </a:scheme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323528" y="87474"/>
            <a:ext cx="7776864" cy="432197"/>
          </a:xfrm>
        </p:spPr>
        <p:txBody>
          <a:bodyPr>
            <a:normAutofit/>
          </a:bodyPr>
          <a:lstStyle/>
          <a:p>
            <a:r>
              <a:rPr lang="en-US" sz="2000" dirty="0" smtClean="0"/>
              <a:t>OECD BEPS 2: Hybrid </a:t>
            </a:r>
            <a:r>
              <a:rPr lang="en-US" sz="2000" dirty="0"/>
              <a:t>I</a:t>
            </a:r>
            <a:r>
              <a:rPr lang="en-US" sz="2000" dirty="0" smtClean="0"/>
              <a:t>nstrument example (from D-NI to D-I)</a:t>
            </a:r>
          </a:p>
        </p:txBody>
      </p:sp>
      <p:cxnSp>
        <p:nvCxnSpPr>
          <p:cNvPr id="51220" name="Rechte verbindingslijn met pijl 24"/>
          <p:cNvCxnSpPr>
            <a:cxnSpLocks noChangeShapeType="1"/>
          </p:cNvCxnSpPr>
          <p:nvPr/>
        </p:nvCxnSpPr>
        <p:spPr bwMode="auto">
          <a:xfrm>
            <a:off x="5137638" y="411956"/>
            <a:ext cx="844062" cy="685800"/>
          </a:xfrm>
          <a:prstGeom prst="straightConnector1">
            <a:avLst/>
          </a:prstGeom>
          <a:noFill/>
          <a:ln w="9525" algn="ctr">
            <a:noFill/>
            <a:round/>
            <a:headEnd/>
            <a:tailEnd type="arrow" w="med" len="med"/>
          </a:ln>
        </p:spPr>
      </p:cxnSp>
      <p:sp>
        <p:nvSpPr>
          <p:cNvPr id="28" name="Rectangle 5"/>
          <p:cNvSpPr>
            <a:spLocks noChangeArrowheads="1"/>
          </p:cNvSpPr>
          <p:nvPr/>
        </p:nvSpPr>
        <p:spPr bwMode="auto">
          <a:xfrm>
            <a:off x="4073588" y="2092889"/>
            <a:ext cx="2616422" cy="584775"/>
          </a:xfrm>
          <a:prstGeom prst="rect">
            <a:avLst/>
          </a:prstGeom>
          <a:noFill/>
          <a:ln w="12700">
            <a:noFill/>
            <a:miter lim="800000"/>
            <a:headEnd type="none" w="sm" len="sm"/>
            <a:tailEnd type="none" w="sm" len="sm"/>
          </a:ln>
        </p:spPr>
        <p:txBody>
          <a:bodyPr wrap="square">
            <a:spAutoFit/>
          </a:bodyPr>
          <a:lstStyle/>
          <a:p>
            <a:pPr>
              <a:spcBef>
                <a:spcPct val="20000"/>
              </a:spcBef>
            </a:pPr>
            <a:r>
              <a:rPr lang="nl-NL" sz="1600" b="0" dirty="0" smtClean="0">
                <a:solidFill>
                  <a:schemeClr val="tx1"/>
                </a:solidFill>
              </a:rPr>
              <a:t>Interest </a:t>
            </a:r>
            <a:r>
              <a:rPr lang="nl-NL" sz="1600" b="0" dirty="0">
                <a:solidFill>
                  <a:schemeClr val="tx1"/>
                </a:solidFill>
              </a:rPr>
              <a:t>received qualified as dividend (exempt)</a:t>
            </a:r>
          </a:p>
        </p:txBody>
      </p:sp>
      <p:cxnSp>
        <p:nvCxnSpPr>
          <p:cNvPr id="29" name="Straight Connector 28"/>
          <p:cNvCxnSpPr/>
          <p:nvPr/>
        </p:nvCxnSpPr>
        <p:spPr>
          <a:xfrm flipH="1">
            <a:off x="1654588" y="2951405"/>
            <a:ext cx="270471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730846" y="3408650"/>
            <a:ext cx="2197100" cy="542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lt1"/>
                </a:solidFill>
              </a:rPr>
              <a:t>3</a:t>
            </a:r>
            <a:endParaRPr lang="en-US" sz="1600" dirty="0">
              <a:solidFill>
                <a:schemeClr val="lt1"/>
              </a:solidFill>
            </a:endParaRPr>
          </a:p>
        </p:txBody>
      </p:sp>
      <p:sp>
        <p:nvSpPr>
          <p:cNvPr id="31" name="Rectangle 30"/>
          <p:cNvSpPr/>
          <p:nvPr/>
        </p:nvSpPr>
        <p:spPr>
          <a:xfrm>
            <a:off x="1860278" y="2040715"/>
            <a:ext cx="2197100" cy="542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a:t>
            </a:r>
            <a:endParaRPr lang="en-US" sz="1600" dirty="0">
              <a:solidFill>
                <a:schemeClr val="lt1"/>
              </a:solidFill>
            </a:endParaRPr>
          </a:p>
        </p:txBody>
      </p:sp>
      <p:cxnSp>
        <p:nvCxnSpPr>
          <p:cNvPr id="33" name="Straight Arrow Connector 32"/>
          <p:cNvCxnSpPr/>
          <p:nvPr/>
        </p:nvCxnSpPr>
        <p:spPr>
          <a:xfrm flipH="1">
            <a:off x="4057378" y="3580524"/>
            <a:ext cx="1673468"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860278" y="3408650"/>
            <a:ext cx="2197100" cy="542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t>2</a:t>
            </a:r>
            <a:endParaRPr lang="en-US" sz="1600" dirty="0">
              <a:solidFill>
                <a:schemeClr val="lt1"/>
              </a:solidFill>
            </a:endParaRPr>
          </a:p>
        </p:txBody>
      </p:sp>
      <p:cxnSp>
        <p:nvCxnSpPr>
          <p:cNvPr id="38" name="Straight Arrow Connector 37"/>
          <p:cNvCxnSpPr/>
          <p:nvPr/>
        </p:nvCxnSpPr>
        <p:spPr>
          <a:xfrm>
            <a:off x="4057378" y="3815852"/>
            <a:ext cx="1673468"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Rectangle 7"/>
          <p:cNvSpPr>
            <a:spLocks noChangeArrowheads="1"/>
          </p:cNvSpPr>
          <p:nvPr/>
        </p:nvSpPr>
        <p:spPr bwMode="auto">
          <a:xfrm>
            <a:off x="523313" y="3460825"/>
            <a:ext cx="1336967" cy="584775"/>
          </a:xfrm>
          <a:prstGeom prst="rect">
            <a:avLst/>
          </a:prstGeom>
          <a:noFill/>
          <a:ln w="12700">
            <a:noFill/>
            <a:miter lim="800000"/>
            <a:headEnd type="none" w="sm" len="sm"/>
            <a:tailEnd type="none" w="sm" len="sm"/>
          </a:ln>
        </p:spPr>
        <p:txBody>
          <a:bodyPr wrap="square">
            <a:spAutoFit/>
          </a:bodyPr>
          <a:lstStyle/>
          <a:p>
            <a:pPr>
              <a:spcBef>
                <a:spcPct val="20000"/>
              </a:spcBef>
            </a:pPr>
            <a:r>
              <a:rPr lang="nl-NL" sz="1600" b="0" dirty="0" smtClean="0">
                <a:solidFill>
                  <a:schemeClr val="tx1"/>
                </a:solidFill>
              </a:rPr>
              <a:t>Interest </a:t>
            </a:r>
            <a:r>
              <a:rPr lang="nl-NL" sz="1600" b="0" dirty="0">
                <a:solidFill>
                  <a:schemeClr val="tx1"/>
                </a:solidFill>
              </a:rPr>
              <a:t>paid deductible</a:t>
            </a:r>
          </a:p>
        </p:txBody>
      </p:sp>
      <p:sp>
        <p:nvSpPr>
          <p:cNvPr id="40" name="Text Box 11"/>
          <p:cNvSpPr txBox="1">
            <a:spLocks noChangeArrowheads="1"/>
          </p:cNvSpPr>
          <p:nvPr/>
        </p:nvSpPr>
        <p:spPr bwMode="auto">
          <a:xfrm>
            <a:off x="523313" y="2092888"/>
            <a:ext cx="1129811" cy="584775"/>
          </a:xfrm>
          <a:prstGeom prst="rect">
            <a:avLst/>
          </a:prstGeom>
          <a:noFill/>
          <a:ln w="12700">
            <a:noFill/>
            <a:miter lim="800000"/>
            <a:headEnd type="none" w="sm" len="sm"/>
            <a:tailEnd type="none" w="sm" len="sm"/>
          </a:ln>
        </p:spPr>
        <p:txBody>
          <a:bodyPr wrap="square">
            <a:spAutoFit/>
          </a:bodyPr>
          <a:lstStyle>
            <a:defPPr>
              <a:defRPr lang="en-US"/>
            </a:defPPr>
            <a:lvl1pPr>
              <a:spcBef>
                <a:spcPct val="20000"/>
              </a:spcBef>
              <a:defRPr sz="1600"/>
            </a:lvl1pPr>
          </a:lstStyle>
          <a:p>
            <a:r>
              <a:rPr lang="nl-NL" b="0" dirty="0" smtClean="0">
                <a:solidFill>
                  <a:schemeClr val="tx1"/>
                </a:solidFill>
              </a:rPr>
              <a:t>Hybrid </a:t>
            </a:r>
            <a:r>
              <a:rPr lang="nl-NL" b="0" dirty="0">
                <a:solidFill>
                  <a:schemeClr val="tx1"/>
                </a:solidFill>
              </a:rPr>
              <a:t>loan</a:t>
            </a:r>
            <a:endParaRPr lang="en-US" b="0" dirty="0">
              <a:solidFill>
                <a:schemeClr val="tx1"/>
              </a:solidFill>
            </a:endParaRPr>
          </a:p>
        </p:txBody>
      </p:sp>
      <p:sp>
        <p:nvSpPr>
          <p:cNvPr id="41" name="Text Box 13"/>
          <p:cNvSpPr txBox="1">
            <a:spLocks noChangeArrowheads="1"/>
          </p:cNvSpPr>
          <p:nvPr/>
        </p:nvSpPr>
        <p:spPr bwMode="auto">
          <a:xfrm>
            <a:off x="4294430" y="3306916"/>
            <a:ext cx="1199367" cy="297517"/>
          </a:xfrm>
          <a:prstGeom prst="rect">
            <a:avLst/>
          </a:prstGeom>
          <a:noFill/>
          <a:ln w="12700">
            <a:noFill/>
            <a:miter lim="800000"/>
            <a:headEnd type="none" w="sm" len="sm"/>
            <a:tailEnd type="none" w="sm" len="sm"/>
          </a:ln>
        </p:spPr>
        <p:txBody>
          <a:bodyPr wrap="none">
            <a:spAutoFit/>
          </a:bodyPr>
          <a:lstStyle>
            <a:defPPr>
              <a:defRPr lang="en-US"/>
            </a:defPPr>
            <a:lvl1pPr>
              <a:spcBef>
                <a:spcPct val="20000"/>
              </a:spcBef>
              <a:defRPr sz="1600"/>
            </a:lvl1pPr>
          </a:lstStyle>
          <a:p>
            <a:pPr>
              <a:lnSpc>
                <a:spcPts val="1600"/>
              </a:lnSpc>
              <a:spcBef>
                <a:spcPts val="0"/>
              </a:spcBef>
            </a:pPr>
            <a:r>
              <a:rPr lang="nl-NL" dirty="0" smtClean="0"/>
              <a:t>Group loan</a:t>
            </a:r>
            <a:endParaRPr lang="nl-NL" dirty="0"/>
          </a:p>
        </p:txBody>
      </p:sp>
      <p:sp>
        <p:nvSpPr>
          <p:cNvPr id="42" name="Text Box 13"/>
          <p:cNvSpPr txBox="1">
            <a:spLocks noChangeArrowheads="1"/>
          </p:cNvSpPr>
          <p:nvPr/>
        </p:nvSpPr>
        <p:spPr bwMode="auto">
          <a:xfrm>
            <a:off x="4150960" y="3910272"/>
            <a:ext cx="1486304" cy="297517"/>
          </a:xfrm>
          <a:prstGeom prst="rect">
            <a:avLst/>
          </a:prstGeom>
          <a:noFill/>
          <a:ln w="12700">
            <a:noFill/>
            <a:miter lim="800000"/>
            <a:headEnd type="none" w="sm" len="sm"/>
            <a:tailEnd type="none" w="sm" len="sm"/>
          </a:ln>
        </p:spPr>
        <p:txBody>
          <a:bodyPr wrap="none">
            <a:spAutoFit/>
          </a:bodyPr>
          <a:lstStyle>
            <a:defPPr>
              <a:defRPr lang="en-US"/>
            </a:defPPr>
            <a:lvl1pPr>
              <a:spcBef>
                <a:spcPct val="20000"/>
              </a:spcBef>
              <a:defRPr sz="1600"/>
            </a:lvl1pPr>
          </a:lstStyle>
          <a:p>
            <a:pPr>
              <a:lnSpc>
                <a:spcPts val="1600"/>
              </a:lnSpc>
              <a:spcBef>
                <a:spcPts val="0"/>
              </a:spcBef>
            </a:pPr>
            <a:r>
              <a:rPr lang="nl-NL" dirty="0" smtClean="0"/>
              <a:t>Group interest</a:t>
            </a:r>
            <a:endParaRPr lang="nl-NL" dirty="0"/>
          </a:p>
        </p:txBody>
      </p:sp>
      <p:grpSp>
        <p:nvGrpSpPr>
          <p:cNvPr id="2" name="Group 9"/>
          <p:cNvGrpSpPr/>
          <p:nvPr/>
        </p:nvGrpSpPr>
        <p:grpSpPr>
          <a:xfrm>
            <a:off x="2644932" y="2583639"/>
            <a:ext cx="627797" cy="825011"/>
            <a:chOff x="2631282" y="3444853"/>
            <a:chExt cx="627797" cy="1100014"/>
          </a:xfrm>
          <a:solidFill>
            <a:schemeClr val="tx2"/>
          </a:solidFill>
        </p:grpSpPr>
        <p:cxnSp>
          <p:nvCxnSpPr>
            <p:cNvPr id="47" name="Straight Arrow Connector 46"/>
            <p:cNvCxnSpPr/>
            <p:nvPr/>
          </p:nvCxnSpPr>
          <p:spPr>
            <a:xfrm flipV="1">
              <a:off x="2631282" y="3444853"/>
              <a:ext cx="0" cy="1100014"/>
            </a:xfrm>
            <a:prstGeom prst="straightConnector1">
              <a:avLst/>
            </a:prstGeom>
            <a:grpFill/>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3259079" y="3444853"/>
              <a:ext cx="0" cy="1100014"/>
            </a:xfrm>
            <a:prstGeom prst="straightConnector1">
              <a:avLst/>
            </a:prstGeom>
            <a:grpFill/>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OECD BEPS 2: Hybrid Entity Mismatch example (from D-D to D-ND)</a:t>
            </a:r>
            <a:endParaRPr lang="en-US" sz="2000" dirty="0"/>
          </a:p>
        </p:txBody>
      </p:sp>
      <p:sp>
        <p:nvSpPr>
          <p:cNvPr id="17" name="Rectangle 16"/>
          <p:cNvSpPr/>
          <p:nvPr/>
        </p:nvSpPr>
        <p:spPr bwMode="gray">
          <a:xfrm>
            <a:off x="174008" y="3921900"/>
            <a:ext cx="8214342" cy="786167"/>
          </a:xfrm>
          <a:prstGeom prst="rect">
            <a:avLst/>
          </a:prstGeom>
          <a:solidFill>
            <a:schemeClr val="tx2"/>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rtlCol="0" anchor="ctr"/>
          <a:lstStyle/>
          <a:p>
            <a:r>
              <a:rPr lang="en-US" sz="1800" dirty="0">
                <a:solidFill>
                  <a:schemeClr val="bg1"/>
                </a:solidFill>
              </a:rPr>
              <a:t>The outcome of this mismatch is that interest can be deducted </a:t>
            </a:r>
            <a:r>
              <a:rPr lang="en-US" sz="1800" dirty="0" smtClean="0">
                <a:solidFill>
                  <a:schemeClr val="bg1"/>
                </a:solidFill>
              </a:rPr>
              <a:t>in </a:t>
            </a:r>
            <a:r>
              <a:rPr lang="en-US" sz="1800" dirty="0">
                <a:solidFill>
                  <a:schemeClr val="bg1"/>
                </a:solidFill>
              </a:rPr>
              <a:t>both countries when the 'real' expense is only incurred </a:t>
            </a:r>
            <a:r>
              <a:rPr lang="en-US" sz="1800" dirty="0" smtClean="0">
                <a:solidFill>
                  <a:schemeClr val="bg1"/>
                </a:solidFill>
              </a:rPr>
              <a:t>once.</a:t>
            </a:r>
          </a:p>
        </p:txBody>
      </p:sp>
      <p:sp>
        <p:nvSpPr>
          <p:cNvPr id="19" name="Rectangle 18"/>
          <p:cNvSpPr/>
          <p:nvPr/>
        </p:nvSpPr>
        <p:spPr>
          <a:xfrm>
            <a:off x="2699504" y="1113588"/>
            <a:ext cx="2197100" cy="542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a:t>
            </a:r>
            <a:endParaRPr lang="en-US" dirty="0"/>
          </a:p>
        </p:txBody>
      </p:sp>
      <p:sp>
        <p:nvSpPr>
          <p:cNvPr id="20" name="Rectangle 19"/>
          <p:cNvSpPr/>
          <p:nvPr/>
        </p:nvSpPr>
        <p:spPr>
          <a:xfrm>
            <a:off x="2699504" y="2853735"/>
            <a:ext cx="2197100" cy="542925"/>
          </a:xfrm>
          <a:prstGeom prst="rect">
            <a:avLst/>
          </a:prstGeom>
          <a:solidFill>
            <a:srgbClr val="80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Subsidiary</a:t>
            </a:r>
            <a:endParaRPr lang="en-US" dirty="0"/>
          </a:p>
        </p:txBody>
      </p:sp>
      <p:cxnSp>
        <p:nvCxnSpPr>
          <p:cNvPr id="21" name="Straight Connector 20"/>
          <p:cNvCxnSpPr>
            <a:stCxn id="19" idx="2"/>
            <a:endCxn id="20" idx="0"/>
          </p:cNvCxnSpPr>
          <p:nvPr/>
        </p:nvCxnSpPr>
        <p:spPr>
          <a:xfrm>
            <a:off x="3798054" y="1656513"/>
            <a:ext cx="0" cy="11972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681930" y="2206091"/>
            <a:ext cx="2232248" cy="4860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Hybrid</a:t>
            </a:r>
            <a:endParaRPr lang="en-US" dirty="0"/>
          </a:p>
        </p:txBody>
      </p:sp>
      <p:cxnSp>
        <p:nvCxnSpPr>
          <p:cNvPr id="23" name="Straight Connector 22"/>
          <p:cNvCxnSpPr/>
          <p:nvPr/>
        </p:nvCxnSpPr>
        <p:spPr>
          <a:xfrm>
            <a:off x="944808" y="1802604"/>
            <a:ext cx="615754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4809" y="1542812"/>
            <a:ext cx="1152128" cy="246221"/>
          </a:xfrm>
          <a:prstGeom prst="rect">
            <a:avLst/>
          </a:prstGeom>
          <a:noFill/>
        </p:spPr>
        <p:txBody>
          <a:bodyPr wrap="square" lIns="0" tIns="0" rIns="0" bIns="0" rtlCol="0">
            <a:spAutoFit/>
          </a:bodyPr>
          <a:lstStyle/>
          <a:p>
            <a:r>
              <a:rPr lang="nl-NL" sz="1600" dirty="0" smtClean="0">
                <a:solidFill>
                  <a:schemeClr val="tx1"/>
                </a:solidFill>
              </a:rPr>
              <a:t>Country A</a:t>
            </a:r>
            <a:endParaRPr lang="en-US" sz="1600" dirty="0" smtClean="0">
              <a:solidFill>
                <a:schemeClr val="tx1"/>
              </a:solidFill>
            </a:endParaRPr>
          </a:p>
        </p:txBody>
      </p:sp>
      <p:sp>
        <p:nvSpPr>
          <p:cNvPr id="25" name="TextBox 24"/>
          <p:cNvSpPr txBox="1"/>
          <p:nvPr/>
        </p:nvSpPr>
        <p:spPr>
          <a:xfrm>
            <a:off x="944809" y="1869674"/>
            <a:ext cx="1152128" cy="246221"/>
          </a:xfrm>
          <a:prstGeom prst="rect">
            <a:avLst/>
          </a:prstGeom>
          <a:noFill/>
        </p:spPr>
        <p:txBody>
          <a:bodyPr wrap="square" lIns="0" tIns="0" rIns="0" bIns="0" rtlCol="0">
            <a:spAutoFit/>
          </a:bodyPr>
          <a:lstStyle/>
          <a:p>
            <a:r>
              <a:rPr lang="nl-NL" sz="1600" dirty="0" smtClean="0">
                <a:solidFill>
                  <a:schemeClr val="tx1"/>
                </a:solidFill>
              </a:rPr>
              <a:t>Country B</a:t>
            </a:r>
            <a:endParaRPr lang="en-US" sz="1600" dirty="0" smtClean="0">
              <a:solidFill>
                <a:schemeClr val="tx1"/>
              </a:solidFill>
            </a:endParaRPr>
          </a:p>
        </p:txBody>
      </p:sp>
      <p:sp>
        <p:nvSpPr>
          <p:cNvPr id="26" name="Oval 25"/>
          <p:cNvSpPr/>
          <p:nvPr/>
        </p:nvSpPr>
        <p:spPr>
          <a:xfrm>
            <a:off x="2360016" y="1969206"/>
            <a:ext cx="2880000" cy="1836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049264" y="1200387"/>
            <a:ext cx="1827786" cy="492443"/>
          </a:xfrm>
          <a:prstGeom prst="rect">
            <a:avLst/>
          </a:prstGeom>
          <a:noFill/>
        </p:spPr>
        <p:txBody>
          <a:bodyPr wrap="square" lIns="0" tIns="0" rIns="0" bIns="0" rtlCol="0">
            <a:spAutoFit/>
          </a:bodyPr>
          <a:lstStyle/>
          <a:p>
            <a:r>
              <a:rPr lang="en-GB" sz="1600" smtClean="0"/>
              <a:t/>
            </a:r>
            <a:br>
              <a:rPr lang="en-GB" sz="1600" smtClean="0"/>
            </a:br>
            <a:r>
              <a:rPr lang="en-GB" sz="1600" b="0" smtClean="0">
                <a:solidFill>
                  <a:schemeClr val="tx1"/>
                </a:solidFill>
              </a:rPr>
              <a:t>Interest </a:t>
            </a:r>
            <a:r>
              <a:rPr lang="en-GB" sz="1600" b="0" dirty="0" smtClean="0">
                <a:solidFill>
                  <a:schemeClr val="tx1"/>
                </a:solidFill>
              </a:rPr>
              <a:t>deduction</a:t>
            </a:r>
          </a:p>
        </p:txBody>
      </p:sp>
      <p:sp>
        <p:nvSpPr>
          <p:cNvPr id="28" name="TextBox 27"/>
          <p:cNvSpPr txBox="1"/>
          <p:nvPr/>
        </p:nvSpPr>
        <p:spPr>
          <a:xfrm>
            <a:off x="5335872" y="2940532"/>
            <a:ext cx="1827786" cy="492443"/>
          </a:xfrm>
          <a:prstGeom prst="rect">
            <a:avLst/>
          </a:prstGeom>
          <a:solidFill>
            <a:schemeClr val="bg1"/>
          </a:solidFill>
        </p:spPr>
        <p:txBody>
          <a:bodyPr wrap="square" lIns="0" tIns="0" rIns="0" bIns="0" rtlCol="0">
            <a:spAutoFit/>
          </a:bodyPr>
          <a:lstStyle/>
          <a:p>
            <a:r>
              <a:rPr lang="en-GB" sz="1600" b="0" dirty="0" smtClean="0">
                <a:solidFill>
                  <a:schemeClr val="tx1"/>
                </a:solidFill>
              </a:rPr>
              <a:t>Interest deduction </a:t>
            </a:r>
            <a:br>
              <a:rPr lang="en-GB" sz="1600" b="0" dirty="0" smtClean="0">
                <a:solidFill>
                  <a:schemeClr val="tx1"/>
                </a:solidFill>
              </a:rPr>
            </a:br>
            <a:r>
              <a:rPr lang="en-GB" sz="1600" b="0" dirty="0" smtClean="0">
                <a:solidFill>
                  <a:schemeClr val="tx1"/>
                </a:solidFill>
              </a:rPr>
              <a:t>in the consolidation</a:t>
            </a:r>
          </a:p>
        </p:txBody>
      </p:sp>
      <p:cxnSp>
        <p:nvCxnSpPr>
          <p:cNvPr id="29" name="Straight Arrow Connector 28"/>
          <p:cNvCxnSpPr/>
          <p:nvPr/>
        </p:nvCxnSpPr>
        <p:spPr>
          <a:xfrm>
            <a:off x="4922664" y="2449118"/>
            <a:ext cx="21971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70736" y="2356787"/>
            <a:ext cx="1224136" cy="246221"/>
          </a:xfrm>
          <a:prstGeom prst="rect">
            <a:avLst/>
          </a:prstGeom>
          <a:solidFill>
            <a:schemeClr val="bg1"/>
          </a:solidFill>
        </p:spPr>
        <p:txBody>
          <a:bodyPr wrap="square" lIns="0" tIns="0" rIns="0" bIns="0" rtlCol="0">
            <a:spAutoFit/>
          </a:bodyPr>
          <a:lstStyle/>
          <a:p>
            <a:pPr algn="ctr"/>
            <a:r>
              <a:rPr lang="en-GB" sz="1600" b="0" dirty="0" smtClean="0">
                <a:solidFill>
                  <a:schemeClr val="tx1"/>
                </a:solidFill>
              </a:rPr>
              <a:t>3</a:t>
            </a:r>
            <a:r>
              <a:rPr lang="en-GB" sz="1600" b="0" baseline="30000" dirty="0" smtClean="0">
                <a:solidFill>
                  <a:schemeClr val="tx1"/>
                </a:solidFill>
              </a:rPr>
              <a:t>rd</a:t>
            </a:r>
            <a:r>
              <a:rPr lang="en-GB" sz="1600" b="0" dirty="0" smtClean="0">
                <a:solidFill>
                  <a:schemeClr val="tx1"/>
                </a:solidFill>
              </a:rPr>
              <a:t> party loan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FullPage"/>
  <p:tag name="KEYWORD" val="FULL-PAGE"/>
  <p:tag name="TEMPLATEVERSION" val="20/12/2010 14:51:48"/>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ADV_TOP" val="99.875"/>
  <p:tag name="ADV_LEFT" val="395.75"/>
  <p:tag name="ADV_HEIGHT" val="192.75"/>
  <p:tag name="ADV_WIDTH" val="362.75"/>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FONT" val="Univers55"/>
</p:tagLst>
</file>

<file path=ppt/tags/tag13.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14.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15.xml><?xml version="1.0" encoding="utf-8"?>
<p:tagLst xmlns:a="http://schemas.openxmlformats.org/drawingml/2006/main" xmlns:r="http://schemas.openxmlformats.org/officeDocument/2006/relationships" xmlns:p="http://schemas.openxmlformats.org/presentationml/2006/main">
  <p:tag name="FAS_TOP" val="390.875"/>
  <p:tag name="FAS_LEFT" val="31.375"/>
  <p:tag name="FAS_HEIGHT" val="49.5"/>
  <p:tag name="FAS_WIDTH" val="29.75"/>
</p:tagLst>
</file>

<file path=ppt/tags/tag16.xml><?xml version="1.0" encoding="utf-8"?>
<p:tagLst xmlns:a="http://schemas.openxmlformats.org/drawingml/2006/main" xmlns:r="http://schemas.openxmlformats.org/officeDocument/2006/relationships" xmlns:p="http://schemas.openxmlformats.org/presentationml/2006/main">
  <p:tag name="FASFONT" val="Univers55"/>
</p:tagLst>
</file>

<file path=ppt/tags/tag17.xml><?xml version="1.0" encoding="utf-8"?>
<p:tagLst xmlns:a="http://schemas.openxmlformats.org/drawingml/2006/main" xmlns:r="http://schemas.openxmlformats.org/officeDocument/2006/relationships" xmlns:p="http://schemas.openxmlformats.org/presentationml/2006/main">
  <p:tag name="FASFONT" val="Univers55"/>
</p:tagLst>
</file>

<file path=ppt/tags/tag18.xml><?xml version="1.0" encoding="utf-8"?>
<p:tagLst xmlns:a="http://schemas.openxmlformats.org/drawingml/2006/main" xmlns:r="http://schemas.openxmlformats.org/officeDocument/2006/relationships" xmlns:p="http://schemas.openxmlformats.org/presentationml/2006/main">
  <p:tag name="FASFONT" val="Univers55"/>
</p:tagLst>
</file>

<file path=ppt/tags/tag19.xml><?xml version="1.0" encoding="utf-8"?>
<p:tagLst xmlns:a="http://schemas.openxmlformats.org/drawingml/2006/main" xmlns:r="http://schemas.openxmlformats.org/officeDocument/2006/relationships" xmlns:p="http://schemas.openxmlformats.org/presentationml/2006/main">
  <p:tag name="ADV_TOP" val="99.87504"/>
  <p:tag name="ADV_LEFT" val="21.5"/>
  <p:tag name="ADV_HEIGHT" val="318.5197"/>
  <p:tag name="ADV_WIDTH" val="362.87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20.xml><?xml version="1.0" encoding="utf-8"?>
<p:tagLst xmlns:a="http://schemas.openxmlformats.org/drawingml/2006/main" xmlns:r="http://schemas.openxmlformats.org/officeDocument/2006/relationships" xmlns:p="http://schemas.openxmlformats.org/presentationml/2006/main">
  <p:tag name="ADV_TOP" val="99.87504"/>
  <p:tag name="ADV_LEFT" val="21.5"/>
  <p:tag name="ADV_HEIGHT" val="318.5197"/>
  <p:tag name="ADV_WIDTH" val="362.875"/>
</p:tagLst>
</file>

<file path=ppt/tags/tag21.xml><?xml version="1.0" encoding="utf-8"?>
<p:tagLst xmlns:a="http://schemas.openxmlformats.org/drawingml/2006/main" xmlns:r="http://schemas.openxmlformats.org/officeDocument/2006/relationships" xmlns:p="http://schemas.openxmlformats.org/presentationml/2006/main">
  <p:tag name="FASFONT" val="Univers55"/>
</p:tagLst>
</file>

<file path=ppt/tags/tag22.xml><?xml version="1.0" encoding="utf-8"?>
<p:tagLst xmlns:a="http://schemas.openxmlformats.org/drawingml/2006/main" xmlns:r="http://schemas.openxmlformats.org/officeDocument/2006/relationships" xmlns:p="http://schemas.openxmlformats.org/presentationml/2006/main">
  <p:tag name="FASFONT" val="Univers55"/>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Lst>
</file>

<file path=ppt/tags/tag24.xml><?xml version="1.0" encoding="utf-8"?>
<p:tagLst xmlns:a="http://schemas.openxmlformats.org/drawingml/2006/main" xmlns:r="http://schemas.openxmlformats.org/officeDocument/2006/relationships" xmlns:p="http://schemas.openxmlformats.org/presentationml/2006/main">
  <p:tag name="FASFONT" val="Univers55"/>
</p:tagLst>
</file>

<file path=ppt/tags/tag25.xml><?xml version="1.0" encoding="utf-8"?>
<p:tagLst xmlns:a="http://schemas.openxmlformats.org/drawingml/2006/main" xmlns:r="http://schemas.openxmlformats.org/officeDocument/2006/relationships" xmlns:p="http://schemas.openxmlformats.org/presentationml/2006/main">
  <p:tag name="FASFONT" val="Univers55"/>
</p:tagLst>
</file>

<file path=ppt/tags/tag26.xml><?xml version="1.0" encoding="utf-8"?>
<p:tagLst xmlns:a="http://schemas.openxmlformats.org/drawingml/2006/main" xmlns:r="http://schemas.openxmlformats.org/officeDocument/2006/relationships" xmlns:p="http://schemas.openxmlformats.org/presentationml/2006/main">
  <p:tag name="FASFONT" val="Univers55"/>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Lst>
</file>

<file path=ppt/tags/tag28.xml><?xml version="1.0" encoding="utf-8"?>
<p:tagLst xmlns:a="http://schemas.openxmlformats.org/drawingml/2006/main" xmlns:r="http://schemas.openxmlformats.org/officeDocument/2006/relationships" xmlns:p="http://schemas.openxmlformats.org/presentationml/2006/main">
  <p:tag name="FASFONT" val="Univers55"/>
</p:tagLst>
</file>

<file path=ppt/tags/tag29.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ADV_TOP" val="99.875"/>
  <p:tag name="ADV_LEFT" val="395.75"/>
  <p:tag name="ADV_HEIGHT" val="192.75"/>
  <p:tag name="ADV_WIDTH" val="362.75"/>
  <p:tag name="FASFONT" val="Univers55"/>
</p:tagLst>
</file>

<file path=ppt/tags/tag30.xml><?xml version="1.0" encoding="utf-8"?>
<p:tagLst xmlns:a="http://schemas.openxmlformats.org/drawingml/2006/main" xmlns:r="http://schemas.openxmlformats.org/officeDocument/2006/relationships" xmlns:p="http://schemas.openxmlformats.org/presentationml/2006/main">
  <p:tag name="FASFONT" val="Univers55"/>
</p:tagLst>
</file>

<file path=ppt/tags/tag31.xml><?xml version="1.0" encoding="utf-8"?>
<p:tagLst xmlns:a="http://schemas.openxmlformats.org/drawingml/2006/main" xmlns:r="http://schemas.openxmlformats.org/officeDocument/2006/relationships" xmlns:p="http://schemas.openxmlformats.org/presentationml/2006/main">
  <p:tag name="FASFONT" val="Univers55"/>
</p:tagLst>
</file>

<file path=ppt/tags/tag32.xml><?xml version="1.0" encoding="utf-8"?>
<p:tagLst xmlns:a="http://schemas.openxmlformats.org/drawingml/2006/main" xmlns:r="http://schemas.openxmlformats.org/officeDocument/2006/relationships" xmlns:p="http://schemas.openxmlformats.org/presentationml/2006/main">
  <p:tag name="FASFONT" val="Univers55"/>
</p:tagLst>
</file>

<file path=ppt/tags/tag33.xml><?xml version="1.0" encoding="utf-8"?>
<p:tagLst xmlns:a="http://schemas.openxmlformats.org/drawingml/2006/main" xmlns:r="http://schemas.openxmlformats.org/officeDocument/2006/relationships" xmlns:p="http://schemas.openxmlformats.org/presentationml/2006/main">
  <p:tag name="FASFONT" val="Univers55"/>
</p:tagLst>
</file>

<file path=ppt/tags/tag34.xml><?xml version="1.0" encoding="utf-8"?>
<p:tagLst xmlns:a="http://schemas.openxmlformats.org/drawingml/2006/main" xmlns:r="http://schemas.openxmlformats.org/officeDocument/2006/relationships" xmlns:p="http://schemas.openxmlformats.org/presentationml/2006/main">
  <p:tag name="FASFONT" val="Univers55"/>
</p:tagLst>
</file>

<file path=ppt/tags/tag35.xml><?xml version="1.0" encoding="utf-8"?>
<p:tagLst xmlns:a="http://schemas.openxmlformats.org/drawingml/2006/main" xmlns:r="http://schemas.openxmlformats.org/officeDocument/2006/relationships" xmlns:p="http://schemas.openxmlformats.org/presentationml/2006/main">
  <p:tag name="FASFONT" val="Univers55"/>
</p:tagLst>
</file>

<file path=ppt/tags/tag36.xml><?xml version="1.0" encoding="utf-8"?>
<p:tagLst xmlns:a="http://schemas.openxmlformats.org/drawingml/2006/main" xmlns:r="http://schemas.openxmlformats.org/officeDocument/2006/relationships" xmlns:p="http://schemas.openxmlformats.org/presentationml/2006/main">
  <p:tag name="FASFONT" val="Univers55"/>
</p:tagLst>
</file>

<file path=ppt/tags/tag37.xml><?xml version="1.0" encoding="utf-8"?>
<p:tagLst xmlns:a="http://schemas.openxmlformats.org/drawingml/2006/main" xmlns:r="http://schemas.openxmlformats.org/officeDocument/2006/relationships" xmlns:p="http://schemas.openxmlformats.org/presentationml/2006/main">
  <p:tag name="FASFONT" val="Univers55"/>
</p:tagLst>
</file>

<file path=ppt/tags/tag38.xml><?xml version="1.0" encoding="utf-8"?>
<p:tagLst xmlns:a="http://schemas.openxmlformats.org/drawingml/2006/main" xmlns:r="http://schemas.openxmlformats.org/officeDocument/2006/relationships" xmlns:p="http://schemas.openxmlformats.org/presentationml/2006/main">
  <p:tag name="FASFONT" val="Univers55"/>
</p:tagLst>
</file>

<file path=ppt/tags/tag39.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40.xml><?xml version="1.0" encoding="utf-8"?>
<p:tagLst xmlns:a="http://schemas.openxmlformats.org/drawingml/2006/main" xmlns:r="http://schemas.openxmlformats.org/officeDocument/2006/relationships" xmlns:p="http://schemas.openxmlformats.org/presentationml/2006/main">
  <p:tag name="FASFONT" val="Univers55"/>
</p:tagLst>
</file>

<file path=ppt/tags/tag41.xml><?xml version="1.0" encoding="utf-8"?>
<p:tagLst xmlns:a="http://schemas.openxmlformats.org/drawingml/2006/main" xmlns:r="http://schemas.openxmlformats.org/officeDocument/2006/relationships" xmlns:p="http://schemas.openxmlformats.org/presentationml/2006/main">
  <p:tag name="FASFONT" val="Univers55"/>
</p:tagLst>
</file>

<file path=ppt/tags/tag42.xml><?xml version="1.0" encoding="utf-8"?>
<p:tagLst xmlns:a="http://schemas.openxmlformats.org/drawingml/2006/main" xmlns:r="http://schemas.openxmlformats.org/officeDocument/2006/relationships" xmlns:p="http://schemas.openxmlformats.org/presentationml/2006/main">
  <p:tag name="FASFONT" val="Univers55"/>
</p:tagLst>
</file>

<file path=ppt/tags/tag43.xml><?xml version="1.0" encoding="utf-8"?>
<p:tagLst xmlns:a="http://schemas.openxmlformats.org/drawingml/2006/main" xmlns:r="http://schemas.openxmlformats.org/officeDocument/2006/relationships" xmlns:p="http://schemas.openxmlformats.org/presentationml/2006/main">
  <p:tag name="FASFONT" val="Univers55"/>
</p:tagLst>
</file>

<file path=ppt/tags/tag44.xml><?xml version="1.0" encoding="utf-8"?>
<p:tagLst xmlns:a="http://schemas.openxmlformats.org/drawingml/2006/main" xmlns:r="http://schemas.openxmlformats.org/officeDocument/2006/relationships" xmlns:p="http://schemas.openxmlformats.org/presentationml/2006/main">
  <p:tag name="FASFONT" val="Univers55"/>
</p:tagLst>
</file>

<file path=ppt/tags/tag45.xml><?xml version="1.0" encoding="utf-8"?>
<p:tagLst xmlns:a="http://schemas.openxmlformats.org/drawingml/2006/main" xmlns:r="http://schemas.openxmlformats.org/officeDocument/2006/relationships" xmlns:p="http://schemas.openxmlformats.org/presentationml/2006/main">
  <p:tag name="FASFONT" val="Univers55"/>
</p:tagLst>
</file>

<file path=ppt/tags/tag46.xml><?xml version="1.0" encoding="utf-8"?>
<p:tagLst xmlns:a="http://schemas.openxmlformats.org/drawingml/2006/main" xmlns:r="http://schemas.openxmlformats.org/officeDocument/2006/relationships" xmlns:p="http://schemas.openxmlformats.org/presentationml/2006/main">
  <p:tag name="FASFONT" val="Univers55"/>
</p:tagLst>
</file>

<file path=ppt/tags/tag47.xml><?xml version="1.0" encoding="utf-8"?>
<p:tagLst xmlns:a="http://schemas.openxmlformats.org/drawingml/2006/main" xmlns:r="http://schemas.openxmlformats.org/officeDocument/2006/relationships" xmlns:p="http://schemas.openxmlformats.org/presentationml/2006/main">
  <p:tag name="FASFONT" val="Univers55"/>
</p:tagLst>
</file>

<file path=ppt/tags/tag48.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ADV_TOP" val="99.875"/>
  <p:tag name="ADV_LEFT" val="395.75"/>
  <p:tag name="ADV_HEIGHT" val="192.75"/>
  <p:tag name="ADV_WIDTH" val="362.75"/>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ADV_TOP" val="99.875"/>
  <p:tag name="ADV_LEFT" val="395.75"/>
  <p:tag name="ADV_HEIGHT" val="192.75"/>
  <p:tag name="ADV_WIDTH" val="362.75"/>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ADV_TOP" val="99.875"/>
  <p:tag name="ADV_LEFT" val="395.75"/>
  <p:tag name="ADV_HEIGHT" val="192.75"/>
  <p:tag name="ADV_WIDTH" val="362.75"/>
  <p:tag name="FASFONT" val="Univers55"/>
</p:tagLst>
</file>

<file path=ppt/theme/theme1.xml><?xml version="1.0" encoding="utf-8"?>
<a:theme xmlns:a="http://schemas.openxmlformats.org/drawingml/2006/main" name="KPMG Talkbook template 2011">
  <a:themeElements>
    <a:clrScheme name="KPMG MASTER PALETTE">
      <a:dk1>
        <a:srgbClr val="000000"/>
      </a:dk1>
      <a:lt1>
        <a:srgbClr val="FFFFFF"/>
      </a:lt1>
      <a:dk2>
        <a:srgbClr val="007C92"/>
      </a:dk2>
      <a:lt2>
        <a:srgbClr val="747678"/>
      </a:lt2>
      <a:accent1>
        <a:srgbClr val="8E258D"/>
      </a:accent1>
      <a:accent2>
        <a:srgbClr val="A79E70"/>
      </a:accent2>
      <a:accent3>
        <a:srgbClr val="7AB800"/>
      </a:accent3>
      <a:accent4>
        <a:srgbClr val="98C6EA"/>
      </a:accent4>
      <a:accent5>
        <a:srgbClr val="00338D"/>
      </a:accent5>
      <a:accent6>
        <a:srgbClr val="EBB700"/>
      </a:accent6>
      <a:hlink>
        <a:srgbClr val="007C92"/>
      </a:hlink>
      <a:folHlink>
        <a:srgbClr val="B390BB"/>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GTP Tax Document" ma:contentTypeID="0x01010D00669A4010C5952744967B5EC340F99DCD002EC31B591F0B514A8BDF7186C9066381" ma:contentTypeVersion="99" ma:contentTypeDescription="" ma:contentTypeScope="" ma:versionID="4c0364297738d3eb9f12383b7e34963a">
  <xsd:schema xmlns:xsd="http://www.w3.org/2001/XMLSchema" xmlns:p="http://schemas.microsoft.com/office/2006/metadata/properties" xmlns:ns1="http://schemas.microsoft.com/sharepoint/v3" xmlns:ns2="http://schemas.microsoft.com/sharepoint/v3/fields" xmlns:ns3="3f2f1d6e-4264-4a1d-bdd7-316064c8e9d6" xmlns:ns4="4d65cd21-62e1-4919-98cd-bea5fd69bf56" targetNamespace="http://schemas.microsoft.com/office/2006/metadata/properties" ma:root="true" ma:fieldsID="c0d5fb42b0035ae93ba4d3362920f70f" ns1:_="" ns2:_="" ns3:_="" ns4:_="">
    <xsd:import namespace="http://schemas.microsoft.com/sharepoint/v3"/>
    <xsd:import namespace="http://schemas.microsoft.com/sharepoint/v3/fields"/>
    <xsd:import namespace="3f2f1d6e-4264-4a1d-bdd7-316064c8e9d6"/>
    <xsd:import namespace="4d65cd21-62e1-4919-98cd-bea5fd69bf56"/>
    <xsd:element name="properties">
      <xsd:complexType>
        <xsd:sequence>
          <xsd:element name="documentManagement">
            <xsd:complexType>
              <xsd:all>
                <xsd:element ref="ns2:KPMGMW3FunctionSelection"/>
                <xsd:element ref="ns2:KPMGMW3IndustrySectorSubSectorSelection" minOccurs="0"/>
                <xsd:element ref="ns1:KPMGMW3Language" minOccurs="0"/>
                <xsd:element ref="ns2:KPMGGlobalCountry" minOccurs="0"/>
                <xsd:element ref="ns1:KPMGMW3Geography" minOccurs="0"/>
                <xsd:element ref="ns2:KPMGGlobalRegion" minOccurs="0"/>
                <xsd:element ref="ns2:KPMGGlobalActiveStatus" minOccurs="0"/>
                <xsd:element ref="ns2:KPMGGlobalDocumentCategory" minOccurs="0"/>
                <xsd:element ref="ns2:KPMGGlobalDocumentType" minOccurs="0"/>
                <xsd:element ref="ns2:KPMGGlobalDocumentTypeSelection" minOccurs="0"/>
                <xsd:element ref="ns2:KPMGGlobalCoverage" minOccurs="0"/>
                <xsd:element ref="ns2:KPMGGlobalPrimaryOwner" minOccurs="0"/>
                <xsd:element ref="ns2:KPMGGlobalAbstract" minOccurs="0"/>
                <xsd:element ref="ns2:KPMGGlobalContentUse" minOccurs="0"/>
                <xsd:element ref="ns2:KPMGGlobalMediaType" minOccurs="0"/>
                <xsd:element ref="ns2:KPMGGlobalPublicationDate"/>
                <xsd:element ref="ns1:Expires" minOccurs="0"/>
                <xsd:element ref="ns2:KPMGGlobalTechnology" minOccurs="0"/>
                <xsd:element ref="ns2:KPMGMW3TaxonomySelection" minOccurs="0"/>
                <xsd:element ref="ns2:KPMGMW3TaxonomyLevel1" minOccurs="0"/>
                <xsd:element ref="ns2:KPMGMW3TaxonomyLevel2" minOccurs="0"/>
                <xsd:element ref="ns2:KPMGMW3TaxonomyLevel3" minOccurs="0"/>
                <xsd:element ref="ns2:KPMGMW3TaxonomyLevel4" minOccurs="0"/>
                <xsd:element ref="ns2:KPMGMW3TaxonomyLevel5" minOccurs="0"/>
                <xsd:element ref="ns2:KPMGMW3TaxonomyLevel6" minOccurs="0"/>
                <xsd:element ref="ns2:KPMGMW3TaxonomyID" minOccurs="0"/>
                <xsd:element ref="ns3:KPMGGlobalKeyContactPerson" minOccurs="0"/>
                <xsd:element ref="ns2:KPMGMW3Service" minOccurs="0"/>
                <xsd:element ref="ns2:KPMGMW3SubService" minOccurs="0"/>
                <xsd:element ref="ns2:KPMGMW3Function" minOccurs="0"/>
                <xsd:element ref="ns2:KPMGMW3SubSector" minOccurs="0"/>
                <xsd:element ref="ns2:KPMGMW3DocumentType" minOccurs="0"/>
                <xsd:element ref="ns4:Toolkit" minOccurs="0"/>
                <xsd:element ref="ns2:KPMGGlobalRiskReviewEntity" minOccurs="0"/>
                <xsd:element ref="ns2:KPMGGlobalAudienceLevel" minOccurs="0"/>
                <xsd:element ref="ns2:KPMGMW3Sector" minOccurs="0"/>
                <xsd:element ref="ns2:KPMGGlobalBusinessProcess" minOccurs="0"/>
                <xsd:element ref="ns2:KPMGGlobalBusinessStrategy" minOccurs="0"/>
                <xsd:element ref="ns3:Country_x0020_Tax" minOccurs="0"/>
                <xsd:element ref="ns4:Resource_x0020_Type"/>
                <xsd:element ref="ns2:KPMGGlobalRiskReviewDate" minOccurs="0"/>
                <xsd:element ref="ns2:KPMGGlobalRiskReviewer" minOccurs="0"/>
                <xsd:element ref="ns4:Toolkit0"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KPMGMW3Language" ma:index="5" nillable="true" ma:displayName="Language" ma:description="The Primary Language in which the content is written or spoken" ma:hidden="true" ma:internalName="KPMGMW3Language" ma:readOnly="false">
      <xsd:simpleType>
        <xsd:restriction base="dms:Unknown"/>
      </xsd:simpleType>
    </xsd:element>
    <xsd:element name="KPMGMW3Geography" ma:index="7" nillable="true" ma:displayName="Other Geographies" ma:description="Other Countries/Jurisdictions" ma:hidden="true" ma:internalName="KPMGMW3Geography" ma:readOnly="false">
      <xsd:simpleType>
        <xsd:restriction base="dms:Unknown"/>
      </xsd:simpleType>
    </xsd:element>
    <xsd:element name="Expires" ma:index="21" nillable="true" ma:displayName="Expiry Date" ma:description="Identifies the date the content is targeted for review or removal" ma:format="DateOnly" ma:hidden="true" ma:internalName="Expires" ma:readOnly="false">
      <xsd:simpleType>
        <xsd:restriction base="dms:DateTime"/>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KPMGMW3FunctionSelection" ma:index="3" ma:displayName="Function/Service/SubService Selection" ma:description="Identifies the KPMG Function/Service/Subservice for which the content is applicable" ma:internalName="KPMGMW3FunctionSelection" ma:readOnly="false">
      <xsd:simpleType>
        <xsd:restriction base="dms:Unknown"/>
      </xsd:simpleType>
    </xsd:element>
    <xsd:element name="KPMGMW3IndustrySectorSubSectorSelection" ma:index="4" nillable="true" ma:displayName="Industry Sector/SubSector Selection" ma:description="Classifies the Markets Industry/Sector for which the content is applicable" ma:internalName="KPMGMW3IndustrySectorSubSectorSelection" ma:readOnly="false">
      <xsd:simpleType>
        <xsd:restriction base="dms:Unknown"/>
      </xsd:simpleType>
    </xsd:element>
    <xsd:element name="KPMGGlobalCountry" ma:index="6" nillable="true" ma:displayName="Primary Country" ma:description="Identifies the Primary Country/Jurisdiction owning  the content and where it was created" ma:internalName="KPMGGlobalCountry" ma:readOnly="false">
      <xsd:simpleType>
        <xsd:restriction base="dms:Unknown"/>
      </xsd:simpleType>
    </xsd:element>
    <xsd:element name="KPMGGlobalRegion" ma:index="9" nillable="true" ma:displayName="Region" ma:description="Identifies the KPMG Region(s) for which the content is applicable" ma:hidden="true" ma:internalName="KPMGGlobalRegion" ma:readOnly="false">
      <xsd:simpleType>
        <xsd:restriction base="dms:Unknown"/>
      </xsd:simpleType>
    </xsd:element>
    <xsd:element name="KPMGGlobalActiveStatus" ma:index="11" nillable="true" ma:displayName="Active Status" ma:default="1" ma:description="Check to make content viewable and searchable; useful for maintaining freshness of site" ma:hidden="true" ma:internalName="KPMGGlobalActiveStatus" ma:readOnly="false">
      <xsd:simpleType>
        <xsd:restriction base="dms:Unknown"/>
      </xsd:simpleType>
    </xsd:element>
    <xsd:element name="KPMGGlobalDocumentCategory" ma:index="12" nillable="true" ma:displayName="Document Category" ma:description="Identifies and classifies the resource at a high level based on its role in a business process." ma:hidden="true" ma:internalName="KPMGGlobalDocumentCategory" ma:readOnly="false">
      <xsd:simpleType>
        <xsd:restriction base="dms:Unknown"/>
      </xsd:simpleType>
    </xsd:element>
    <xsd:element name="KPMGGlobalDocumentType" ma:index="13" nillable="true" ma:displayName="Document Type V2" ma:description="A child of document Category, it further describes and classifies document in more detail." ma:hidden="true" ma:internalName="KPMGGlobalDocumentType" ma:readOnly="false">
      <xsd:simpleType>
        <xsd:restriction base="dms:Unknown"/>
      </xsd:simpleType>
    </xsd:element>
    <xsd:element name="KPMGGlobalDocumentTypeSelection" ma:index="14" nillable="true" ma:displayName="Document Category / Document Type V2" ma:description="Two-level classifier of the content based on its role in a business process" ma:hidden="true" ma:internalName="KPMGGlobalDocumentTypeSelection" ma:readOnly="false">
      <xsd:simpleType>
        <xsd:restriction base="dms:Unknown"/>
      </xsd:simpleType>
    </xsd:element>
    <xsd:element name="KPMGGlobalCoverage" ma:index="15" nillable="true" ma:displayName="Global Coverage" ma:description="Click ‘yes’ if content has global applicability or use in more than one country" ma:hidden="true" ma:internalName="KPMGGlobalCoverage" ma:readOnly="false">
      <xsd:simpleType>
        <xsd:restriction base="dms:Unknown"/>
      </xsd:simpleType>
    </xsd:element>
    <xsd:element name="KPMGGlobalPrimaryOwner" ma:index="16" nillable="true" ma:displayName="Primary Owner" ma:description="Identifies the function, industry, business group which owns the content" ma:hidden="true" ma:internalName="KPMGGlobalPrimaryOwner" ma:readOnly="false">
      <xsd:simpleType>
        <xsd:restriction base="dms:Unknown"/>
      </xsd:simpleType>
    </xsd:element>
    <xsd:element name="KPMGGlobalAbstract" ma:index="17" nillable="true" ma:displayName="Abstract" ma:description="A brief description of the content introducing it to users prior to opening; helps users judge relevance (recommend 25-35 words)" ma:hidden="true" ma:internalName="KPMGGlobalAbstract" ma:readOnly="false">
      <xsd:simpleType>
        <xsd:restriction base="dms:Unknown"/>
      </xsd:simpleType>
    </xsd:element>
    <xsd:element name="KPMGGlobalContentUse" ma:index="18" nillable="true" ma:displayName="Content Use" ma:description="Select 'Internal' for internal use only or 'Internal/External' for public use" ma:hidden="true" ma:internalName="KPMGGlobalContentUse" ma:readOnly="false">
      <xsd:simpleType>
        <xsd:restriction base="dms:Unknown"/>
      </xsd:simpleType>
    </xsd:element>
    <xsd:element name="KPMGGlobalMediaType" ma:index="19" nillable="true" ma:displayName="Media Type" ma:description="Format of the content" ma:internalName="KPMGGlobalMediaType" ma:readOnly="false">
      <xsd:simpleType>
        <xsd:restriction base="dms:Unknown"/>
      </xsd:simpleType>
    </xsd:element>
    <xsd:element name="KPMGGlobalPublicationDate" ma:index="20" ma:displayName="Publication Date" ma:description="Date the content was published" ma:format="DateOnly" ma:internalName="KPMGGlobalPublicationDate" ma:readOnly="false">
      <xsd:simpleType>
        <xsd:restriction base="dms:Unknown"/>
      </xsd:simpleType>
    </xsd:element>
    <xsd:element name="KPMGGlobalTechnology" ma:index="22" nillable="true" ma:displayName="Technology" ma:description="System, application, platform or other technology component which is relevant to the content" ma:hidden="true" ma:internalName="KPMGGlobalTechnology" ma:readOnly="false">
      <xsd:simpleType>
        <xsd:restriction base="dms:Unknown"/>
      </xsd:simpleType>
    </xsd:element>
    <xsd:element name="KPMGMW3TaxonomySelection" ma:index="23" nillable="true" ma:displayName="Tax Technical Taxonomy" ma:description="Type three (3) letters in the field to begin." ma:hidden="true" ma:internalName="KPMGMW3TaxonomySelection" ma:readOnly="false">
      <xsd:simpleType>
        <xsd:restriction base="dms:Unknown"/>
      </xsd:simpleType>
    </xsd:element>
    <xsd:element name="KPMGMW3TaxonomyLevel1" ma:index="24" nillable="true" ma:displayName="Level 1" ma:description="Level 1" ma:internalName="KPMGMW3TaxonomyLevel1">
      <xsd:simpleType>
        <xsd:restriction base="dms:Note"/>
      </xsd:simpleType>
    </xsd:element>
    <xsd:element name="KPMGMW3TaxonomyLevel2" ma:index="25" nillable="true" ma:displayName="Level 2" ma:description="Level 2" ma:internalName="KPMGMW3TaxonomyLevel2">
      <xsd:simpleType>
        <xsd:restriction base="dms:Note"/>
      </xsd:simpleType>
    </xsd:element>
    <xsd:element name="KPMGMW3TaxonomyLevel3" ma:index="26" nillable="true" ma:displayName="Level 3" ma:description="Level 3" ma:internalName="KPMGMW3TaxonomyLevel3">
      <xsd:simpleType>
        <xsd:restriction base="dms:Note"/>
      </xsd:simpleType>
    </xsd:element>
    <xsd:element name="KPMGMW3TaxonomyLevel4" ma:index="27" nillable="true" ma:displayName="Level 4" ma:description="Level 4" ma:internalName="KPMGMW3TaxonomyLevel4">
      <xsd:simpleType>
        <xsd:restriction base="dms:Note"/>
      </xsd:simpleType>
    </xsd:element>
    <xsd:element name="KPMGMW3TaxonomyLevel5" ma:index="28" nillable="true" ma:displayName="Level 5" ma:description="Level 5" ma:internalName="KPMGMW3TaxonomyLevel5">
      <xsd:simpleType>
        <xsd:restriction base="dms:Note"/>
      </xsd:simpleType>
    </xsd:element>
    <xsd:element name="KPMGMW3TaxonomyLevel6" ma:index="29" nillable="true" ma:displayName="Level 6" ma:description="Level 6" ma:internalName="KPMGMW3TaxonomyLevel6">
      <xsd:simpleType>
        <xsd:restriction base="dms:Note"/>
      </xsd:simpleType>
    </xsd:element>
    <xsd:element name="KPMGMW3TaxonomyID" ma:index="30" nillable="true" ma:displayName="Taxonomy ID" ma:description="Taxonomy ID" ma:hidden="true" ma:internalName="KPMGMW3TaxonomyID" ma:readOnly="false">
      <xsd:simpleType>
        <xsd:restriction base="dms:Note"/>
      </xsd:simpleType>
    </xsd:element>
    <xsd:element name="KPMGMW3Service" ma:index="32" nillable="true" ma:displayName="Service" ma:description="Identifies the KPMG service which is discussed or targeted in this folder" ma:internalName="KPMGMW3Service" ma:readOnly="true">
      <xsd:simpleType>
        <xsd:restriction base="dms:Text"/>
      </xsd:simpleType>
    </xsd:element>
    <xsd:element name="KPMGMW3SubService" ma:index="33" nillable="true" ma:displayName="Sub Service" ma:description="Identifies the KPMG sub service which is discussed or targeted in this folder" ma:internalName="KPMGMW3SubService" ma:readOnly="true">
      <xsd:simpleType>
        <xsd:restriction base="dms:Text"/>
      </xsd:simpleType>
    </xsd:element>
    <xsd:element name="KPMGMW3Function" ma:index="34" nillable="true" ma:displayName="Function" ma:description="Function" ma:internalName="KPMGMW3Function" ma:readOnly="true">
      <xsd:simpleType>
        <xsd:restriction base="dms:Text"/>
      </xsd:simpleType>
    </xsd:element>
    <xsd:element name="KPMGMW3SubSector" ma:index="36" nillable="true" ma:displayName="Sub Sector" ma:description="Sub Sector" ma:internalName="KPMGMW3SubSector" ma:readOnly="true">
      <xsd:simpleType>
        <xsd:restriction base="dms:Text"/>
      </xsd:simpleType>
    </xsd:element>
    <xsd:element name="KPMGMW3DocumentType" ma:index="39" nillable="true" ma:displayName="Document Type" ma:description="NOTE: old field being replaced by 'Document Category / Document Type'" ma:hidden="true" ma:internalName="KPMGMW3DocumentType" ma:readOnly="false">
      <xsd:simpleType>
        <xsd:restriction base="dms:Unknown"/>
      </xsd:simpleType>
    </xsd:element>
    <xsd:element name="KPMGGlobalRiskReviewEntity" ma:index="41" nillable="true" ma:displayName="Risk Review Entity" ma:description="If the content requires a Risk Review, this element shows the entity that reviewed the content for risk exposure" ma:hidden="true" ma:internalName="KPMGGlobalRiskReviewEntity" ma:readOnly="false">
      <xsd:simpleType>
        <xsd:restriction base="dms:Unknown"/>
      </xsd:simpleType>
    </xsd:element>
    <xsd:element name="KPMGGlobalAudienceLevel" ma:index="42" nillable="true" ma:displayName="Audience Level" ma:description="All, Partner, Sr. Mgr., Mgr., Associate" ma:hidden="true" ma:internalName="KPMGGlobalAudienceLevel" ma:readOnly="false">
      <xsd:simpleType>
        <xsd:restriction base="dms:Unknown"/>
      </xsd:simpleType>
    </xsd:element>
    <xsd:element name="KPMGMW3Sector" ma:index="43" nillable="true" ma:displayName="Sector" ma:description="Sector" ma:internalName="KPMGMW3Sector" ma:readOnly="true">
      <xsd:simpleType>
        <xsd:restriction base="dms:Text"/>
      </xsd:simpleType>
    </xsd:element>
    <xsd:element name="KPMGGlobalBusinessProcess" ma:index="44" nillable="true" ma:displayName="Business Process" ma:description="Standard activities performed by a client to achieve their business objectives" ma:hidden="true" ma:internalName="KPMGGlobalBusinessProcess" ma:readOnly="false">
      <xsd:simpleType>
        <xsd:restriction base="dms:Unknown"/>
      </xsd:simpleType>
    </xsd:element>
    <xsd:element name="KPMGGlobalBusinessStrategy" ma:index="45" nillable="true" ma:displayName="Business Strategy" ma:description="The plans, approaches or policies the business has designed to meet their aims and objectives" ma:hidden="true" ma:internalName="KPMGGlobalBusinessStrategy" ma:readOnly="false">
      <xsd:simpleType>
        <xsd:restriction base="dms:Unknown"/>
      </xsd:simpleType>
    </xsd:element>
    <xsd:element name="KPMGGlobalRiskReviewDate" ma:index="50" nillable="true" ma:displayName="Risk Review Date" ma:description="Date the content was reviewed for risk exposure" ma:format="DateOnly" ma:hidden="true" ma:internalName="KPMGGlobalRiskReviewDate" ma:readOnly="false">
      <xsd:simpleType>
        <xsd:restriction base="dms:Unknown"/>
      </xsd:simpleType>
    </xsd:element>
    <xsd:element name="KPMGGlobalRiskReviewer" ma:index="51" nillable="true" ma:displayName="Risk Reviewer" ma:description="Name of the person who reviewed the content for risk exposure" ma:hidden="true" ma:list="UserInfo" ma:internalName="KPMGGlobalRiskReviewer" ma:readOnly="false" ma:showField="ImnName">
      <xsd:simpleType>
        <xsd:restriction base="dms:Unknown"/>
      </xsd:simpleType>
    </xsd:element>
  </xsd:schema>
  <xsd:schema xmlns:xsd="http://www.w3.org/2001/XMLSchema" xmlns:dms="http://schemas.microsoft.com/office/2006/documentManagement/types" targetNamespace="3f2f1d6e-4264-4a1d-bdd7-316064c8e9d6" elementFormDefault="qualified">
    <xsd:import namespace="http://schemas.microsoft.com/office/2006/documentManagement/types"/>
    <xsd:element name="KPMGGlobalKeyContactPerson" ma:index="31" nillable="true" ma:displayName="Key Contact Person" ma:description="In addition to the Author field helps identify the Author/Creator/Publisher of the document/content publication. The Key Contact Person field is resulting in end users of the content not able to reach out to the team who helped created the content" ma:hidden="true" ma:list="UserInfo" ma:internalName="KPMGGlobalKeyContactPerson" ma:readOnly="false" ma:showField="NameWithPictur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untry_x0020_Tax" ma:index="48" nillable="true" ma:displayName="Country Tax" ma:hidden="true" ma:list="{da75a137-de4e-4e72-8ae4-9a3babc447c3}" ma:internalName="Country_x0020_Tax" ma:readOnly="false" ma:showField="Title" ma:web="3f2f1d6e-4264-4a1d-bdd7-316064c8e9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dms="http://schemas.microsoft.com/office/2006/documentManagement/types" targetNamespace="4d65cd21-62e1-4919-98cd-bea5fd69bf56" elementFormDefault="qualified">
    <xsd:import namespace="http://schemas.microsoft.com/office/2006/documentManagement/types"/>
    <xsd:element name="Toolkit" ma:index="40" nillable="true" ma:displayName="Material Type" ma:default="Not Applicable" ma:internalName="Toolkit" ma:requiredMultiChoice="true">
      <xsd:complexType>
        <xsd:complexContent>
          <xsd:extension base="dms:MultiChoice">
            <xsd:sequence>
              <xsd:element name="Value" maxOccurs="unbounded" minOccurs="0" nillable="true">
                <xsd:simpleType>
                  <xsd:restriction base="dms:Choice">
                    <xsd:enumeration value="Not Applicable"/>
                    <xsd:enumeration value="Host"/>
                    <xsd:enumeration value="Issues"/>
                    <xsd:enumeration value="Presenter"/>
                    <xsd:enumeration value="M&amp;C"/>
                    <xsd:enumeration value="Supporting materials"/>
                    <xsd:enumeration value="Videos"/>
                    <xsd:enumeration value="Publication"/>
                  </xsd:restriction>
                </xsd:simpleType>
              </xsd:element>
            </xsd:sequence>
          </xsd:extension>
        </xsd:complexContent>
      </xsd:complexType>
    </xsd:element>
    <xsd:element name="Resource_x0020_Type" ma:index="49" ma:displayName="Resource Type" ma:default="Internal" ma:format="RadioButtons" ma:internalName="Resource_x0020_Type">
      <xsd:simpleType>
        <xsd:restriction base="dms:Choice">
          <xsd:enumeration value="Internal"/>
          <xsd:enumeration value="External"/>
        </xsd:restriction>
      </xsd:simpleType>
    </xsd:element>
    <xsd:element name="Toolkit0" ma:index="52" nillable="true" ma:displayName="Toolkit" ma:description="Select one or more toolkit on which this item will be profiled" ma:list="{fa935eca-6c9f-4237-ae9a-32c97e6083ea}" ma:internalName="Toolkit0" ma:readOnly="false"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53" ma:displayName="Content Type"/>
        <xsd:element ref="dc:title" maxOccurs="1" ma:index="1" ma:displayName="Title"/>
        <xsd:element ref="dc:subject" minOccurs="0" maxOccurs="1"/>
        <xsd:element ref="dc:description" minOccurs="0" maxOccurs="1" ma:index="10" ma:displayName="Comments"/>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spe:Receivers xmlns:spe="http://schemas.microsoft.com/sharepoint/events">
  <Receiver>
    <Name>Add Required Values.</Name>
    <Type>10001</Type>
    <SequenceNumber>200</SequenceNumber>
    <Assembly>KPMG.ItsGlobal.MW3.EventHandlers.Document_CheckIn, Version=1.0.0.0, Culture=neutral, PublicKeyToken=0a27d48d2dcadcba</Assembly>
    <Class>KPMG.ItsGlobal.MW3.EventHandlers.Document_CheckIn.Document_EventReceiver</Class>
    <Data/>
    <Filter/>
  </Receiver>
  <Receiver>
    <Name>Add Required Values.</Name>
    <Type>10001</Type>
    <SequenceNumber>200</SequenceNumber>
    <Assembly>KPMG.ItsGlobal.MW3.EventHandlers.Document_CheckIn, Version=1.0.0.0, Culture=neutral, PublicKeyToken=0a27d48d2dcadcba</Assembly>
    <Class>KPMG.ItsGlobal.MW3.EventHandlers.Document_CheckIn.Document_EventReceiver</Class>
    <Data/>
    <Filter/>
  </Receiver>
  <Receiver>
    <Name>Add Required Values.</Name>
    <Type>10001</Type>
    <SequenceNumber>200</SequenceNumber>
    <Assembly>KPMG.ItsGlobal.MW3.EventHandlers.Document_CheckIn, Version=1.0.0.0, Culture=neutral, PublicKeyToken=0a27d48d2dcadcba</Assembly>
    <Class>KPMG.ItsGlobal.MW3.EventHandlers.Document_CheckIn.Document_EventReceiver</Class>
    <Data/>
    <Filter/>
  </Receiver>
  <Receiver>
    <Name>Add Required Values.</Name>
    <Type>10001</Type>
    <SequenceNumber>200</SequenceNumber>
    <Assembly>KPMG.ItsGlobal.MW3.EventHandlers.Document_CheckIn, Version=1.0.0.0, Culture=neutral, PublicKeyToken=0a27d48d2dcadcba</Assembly>
    <Class>KPMG.ItsGlobal.MW3.EventHandlers.Document_CheckIn.Document_EventReceiver</Class>
    <Data/>
    <Filter/>
  </Receiver>
  <Receiver>
    <Name>Add Required Values.</Name>
    <Type>10001</Type>
    <SequenceNumber>200</SequenceNumber>
    <Assembly>KPMG.ItsGlobal.MW3.EventHandlers.Document_CheckIn, Version=1.0.0.0, Culture=neutral, PublicKeyToken=0a27d48d2dcadcba</Assembly>
    <Class>KPMG.ItsGlobal.MW3.EventHandlers.Document_CheckIn.Document_EventReceiver</Class>
    <Data/>
    <Filter/>
  </Receiver>
</spe:Receivers>
</file>

<file path=customXml/item3.xml><?xml version="1.0" encoding="utf-8"?>
<p:properties xmlns:p="http://schemas.microsoft.com/office/2006/metadata/properties" xmlns:xsi="http://www.w3.org/2001/XMLSchema-instance">
  <documentManagement>
    <KPMGMW3Language xmlns="http://schemas.microsoft.com/sharepoint/v3">English</KPMGMW3Language>
    <KPMGMW3IndustrySectorSubSectorSelection xmlns="http://schemas.microsoft.com/sharepoint/v3/fields" xsi:nil="true"/>
    <KPMGMW3FunctionSelection xmlns="http://schemas.microsoft.com/sharepoint/v3/fields">;#Tax;;;#;#;#</KPMGMW3FunctionSelection>
    <KPMGMW3DocumentType xmlns="http://schemas.microsoft.com/sharepoint/v3/fields">None Selected</KPMGMW3DocumentType>
    <KPMGMW3Geography xmlns="http://schemas.microsoft.com/sharepoint/v3">;#Global;#</KPMGMW3Geography>
    <KPMGMW3SubService xmlns="http://schemas.microsoft.com/sharepoint/v3/fields" xsi:nil="true"/>
    <KPMGMW3Service xmlns="http://schemas.microsoft.com/sharepoint/v3/fields" xsi:nil="true"/>
    <KPMGMW3Sector xmlns="http://schemas.microsoft.com/sharepoint/v3/fields" xsi:nil="true"/>
    <KPMGMW3Function xmlns="http://schemas.microsoft.com/sharepoint/v3/fields">Tax;</KPMGMW3Function>
    <KPMGMW3SubSector xmlns="http://schemas.microsoft.com/sharepoint/v3/fields" xsi:nil="true"/>
    <KPMGGlobalActiveStatus xmlns="http://schemas.microsoft.com/sharepoint/v3/fields">1</KPMGGlobalActiveStatus>
    <Expires xmlns="http://schemas.microsoft.com/sharepoint/v3" xsi:nil="true"/>
    <KPMGMW3TaxonomyLevel1 xmlns="http://schemas.microsoft.com/sharepoint/v3/fields" xsi:nil="true"/>
    <KPMGMW3TaxonomyLevel6 xmlns="http://schemas.microsoft.com/sharepoint/v3/fields" xsi:nil="true"/>
    <Toolkit0 xmlns="4d65cd21-62e1-4919-98cd-bea5fd69bf56">
      <Value>1</Value>
    </Toolkit0>
    <KPMGGlobalPrimaryOwner xmlns="http://schemas.microsoft.com/sharepoint/v3/fields" xsi:nil="true"/>
    <KPMGGlobalBusinessStrategy xmlns="http://schemas.microsoft.com/sharepoint/v3/fields" xsi:nil="true"/>
    <KPMGGlobalTechnology xmlns="http://schemas.microsoft.com/sharepoint/v3/fields" xsi:nil="true"/>
    <KPMGMW3TaxonomyLevel5 xmlns="http://schemas.microsoft.com/sharepoint/v3/fields" xsi:nil="true"/>
    <Toolkit xmlns="4d65cd21-62e1-4919-98cd-bea5fd69bf56">
      <Value>Presenter</Value>
    </Toolkit>
    <KPMGGlobalDocumentCategory xmlns="http://schemas.microsoft.com/sharepoint/v3/fields" xsi:nil="true"/>
    <KPMGGlobalRegion xmlns="http://schemas.microsoft.com/sharepoint/v3/fields" xsi:nil="true"/>
    <KPMGGlobalAbstract xmlns="http://schemas.microsoft.com/sharepoint/v3/fields" xsi:nil="true"/>
    <KPMGMW3TaxonomyID xmlns="http://schemas.microsoft.com/sharepoint/v3/fields" xsi:nil="true"/>
    <KPMGGlobalDocumentTypeSelection xmlns="http://schemas.microsoft.com/sharepoint/v3/fields" xsi:nil="true"/>
    <KPMGMW3TaxonomyLevel4 xmlns="http://schemas.microsoft.com/sharepoint/v3/fields" xsi:nil="true"/>
    <Country_x0020_Tax xmlns="3f2f1d6e-4264-4a1d-bdd7-316064c8e9d6"/>
    <Resource_x0020_Type xmlns="4d65cd21-62e1-4919-98cd-bea5fd69bf56">External</Resource_x0020_Type>
    <KPMGGlobalRiskReviewDate xmlns="http://schemas.microsoft.com/sharepoint/v3/fields" xsi:nil="true"/>
    <KPMGGlobalCoverage xmlns="http://schemas.microsoft.com/sharepoint/v3/fields" xsi:nil="true"/>
    <KPMGGlobalAudienceLevel xmlns="http://schemas.microsoft.com/sharepoint/v3/fields" xsi:nil="true"/>
    <KPMGGlobalMediaType xmlns="http://schemas.microsoft.com/sharepoint/v3/fields" xsi:nil="true"/>
    <KPMGMW3TaxonomyLevel3 xmlns="http://schemas.microsoft.com/sharepoint/v3/fields" xsi:nil="true"/>
    <KPMGGlobalBusinessProcess xmlns="http://schemas.microsoft.com/sharepoint/v3/fields" xsi:nil="true"/>
    <KPMGGlobalContentUse xmlns="http://schemas.microsoft.com/sharepoint/v3/fields" xsi:nil="true"/>
    <KPMGGlobalDocumentType xmlns="http://schemas.microsoft.com/sharepoint/v3/fields" xsi:nil="true"/>
    <KPMGMW3TaxonomyLevel2 xmlns="http://schemas.microsoft.com/sharepoint/v3/fields" xsi:nil="true"/>
    <KPMGGlobalPublicationDate xmlns="http://schemas.microsoft.com/sharepoint/v3/fields">2014-06-05T23:00:00+00:00</KPMGGlobalPublicationDate>
    <KPMGMW3TaxonomySelection xmlns="http://schemas.microsoft.com/sharepoint/v3/fields" xsi:nil="true"/>
    <KPMGGlobalKeyContactPerson xmlns="3f2f1d6e-4264-4a1d-bdd7-316064c8e9d6">
      <UserInfo>
        <DisplayName/>
        <AccountId xsi:nil="true"/>
        <AccountType/>
      </UserInfo>
    </KPMGGlobalKeyContactPerson>
    <KPMGGlobalCountry xmlns="http://schemas.microsoft.com/sharepoint/v3/fields" xsi:nil="true"/>
    <KPMGGlobalRiskReviewEntity xmlns="http://schemas.microsoft.com/sharepoint/v3/fields" xsi:nil="true"/>
    <KPMGGlobalRiskReviewer xmlns="http://schemas.microsoft.com/sharepoint/v3/fields" xsi:nil="true"/>
  </documentManagement>
</p:properties>
</file>

<file path=customXml/item4.xml><?xml version="1.0" encoding="utf-8"?>
<CustomProperties xmlns="http://www.documentaal.nl/CustomProperties"/>
</file>

<file path=customXml/item5.xml><?xml version="1.0" encoding="utf-8"?>
<?mso-contentType ?>
<FormTemplates xmlns="http://schemas.microsoft.com/sharepoint/v3/contenttype/forms">
  <Display>GlobalDocumentLibraryForm</Display>
  <Edit>GlobalDocumentLibraryForm</Edit>
</FormTemplates>
</file>

<file path=customXml/itemProps1.xml><?xml version="1.0" encoding="utf-8"?>
<ds:datastoreItem xmlns:ds="http://schemas.openxmlformats.org/officeDocument/2006/customXml" ds:itemID="{26620A85-653E-451D-BE1A-752452741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3f2f1d6e-4264-4a1d-bdd7-316064c8e9d6"/>
    <ds:schemaRef ds:uri="4d65cd21-62e1-4919-98cd-bea5fd69bf5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7321498-0733-4065-A651-A10DD487D1D1}">
  <ds:schemaRefs>
    <ds:schemaRef ds:uri="http://schemas.microsoft.com/sharepoint/events"/>
  </ds:schemaRefs>
</ds:datastoreItem>
</file>

<file path=customXml/itemProps3.xml><?xml version="1.0" encoding="utf-8"?>
<ds:datastoreItem xmlns:ds="http://schemas.openxmlformats.org/officeDocument/2006/customXml" ds:itemID="{628F8A67-7966-4614-9B9B-E679AF5ABD2B}">
  <ds:schemaRefs>
    <ds:schemaRef ds:uri="4d65cd21-62e1-4919-98cd-bea5fd69bf56"/>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http://schemas.microsoft.com/sharepoint/v3"/>
    <ds:schemaRef ds:uri="3f2f1d6e-4264-4a1d-bdd7-316064c8e9d6"/>
    <ds:schemaRef ds:uri="http://schemas.microsoft.com/sharepoint/v3/fields"/>
    <ds:schemaRef ds:uri="http://purl.org/dc/dcmitype/"/>
  </ds:schemaRefs>
</ds:datastoreItem>
</file>

<file path=customXml/itemProps4.xml><?xml version="1.0" encoding="utf-8"?>
<ds:datastoreItem xmlns:ds="http://schemas.openxmlformats.org/officeDocument/2006/customXml" ds:itemID="{9B83689C-34E2-4680-AE23-254D7A5342B8}">
  <ds:schemaRefs>
    <ds:schemaRef ds:uri="http://www.documentaal.nl/CustomProperties"/>
  </ds:schemaRefs>
</ds:datastoreItem>
</file>

<file path=customXml/itemProps5.xml><?xml version="1.0" encoding="utf-8"?>
<ds:datastoreItem xmlns:ds="http://schemas.openxmlformats.org/officeDocument/2006/customXml" ds:itemID="{9898319D-A37D-44A9-924B-A65ACB1C1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KPMG Talkbook template 2011</Template>
  <TotalTime>11388</TotalTime>
  <Words>2534</Words>
  <Application>Microsoft Office PowerPoint</Application>
  <PresentationFormat>On-screen Show (16:9)</PresentationFormat>
  <Paragraphs>620</Paragraphs>
  <Slides>39</Slides>
  <Notes>13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KPMG Talkbook template 2011</vt:lpstr>
      <vt:lpstr>Asia-Oceania Tax Consultants’ Association (AOTCA)   International Tax Conference Regent Hotel, Taipei    24 October 2014 </vt:lpstr>
      <vt:lpstr>Public scrutiny leading to government actions globally</vt:lpstr>
      <vt:lpstr> OECD BEPS timeline?</vt:lpstr>
      <vt:lpstr>Slide 4</vt:lpstr>
      <vt:lpstr>Which jurisdictions? </vt:lpstr>
      <vt:lpstr>ASPAC commitment to OECD BEPS?</vt:lpstr>
      <vt:lpstr>BEPS 2</vt:lpstr>
      <vt:lpstr>OECD BEPS 2: Hybrid Instrument example (from D-NI to D-I)</vt:lpstr>
      <vt:lpstr>OECD BEPS 2: Hybrid Entity Mismatch example (from D-D to D-ND)</vt:lpstr>
      <vt:lpstr>BEPS 2: Recommendations domestic rules - overview</vt:lpstr>
      <vt:lpstr>BEPS 8: transfer pricing and intangibles</vt:lpstr>
      <vt:lpstr>BEPS 13: Transfer pricing documentation</vt:lpstr>
      <vt:lpstr>BEPS Action 13: Country-by-Country report</vt:lpstr>
      <vt:lpstr>BEPS 6: Treaty abuse</vt:lpstr>
      <vt:lpstr>Base Erosion – An Example: Treaty Shopping</vt:lpstr>
      <vt:lpstr>BEPS Action 6  Preventing the Granting of Treaty Benefits in Inappropriate Circumstances</vt:lpstr>
      <vt:lpstr>BEPS 15: multilateral instrument </vt:lpstr>
      <vt:lpstr>BEPS Action 15: Multilateral Instrument</vt:lpstr>
      <vt:lpstr>BEPS action point 5</vt:lpstr>
      <vt:lpstr>BEPS Action 5: Three procedures in EU and OECD</vt:lpstr>
      <vt:lpstr>BEPS Action 5: OECD Forum on Harmful Tax Practices</vt:lpstr>
      <vt:lpstr>BEPS Action 5: IP Regimes review in EU and OECD</vt:lpstr>
      <vt:lpstr>BEPS Action 5: EC State Aid review Ruling Practices</vt:lpstr>
      <vt:lpstr>BEPS Action 5: EU State Aid Review – The Netherlands </vt:lpstr>
      <vt:lpstr>BEPS Action 5: EU State Aid Review - Ireland</vt:lpstr>
      <vt:lpstr>BEPS Action 5: EU State Aid Review – Luxembourg</vt:lpstr>
      <vt:lpstr>BEPS Action 5: EU State Aid Review – Luxembourg</vt:lpstr>
      <vt:lpstr>BEPS 5: exchange of information on rulings</vt:lpstr>
      <vt:lpstr>Conclusions ?</vt:lpstr>
      <vt:lpstr> OECD and EU expected results?</vt:lpstr>
      <vt:lpstr>Tax and morality on a sliding scale</vt:lpstr>
      <vt:lpstr>Tax and morality on a sliding scale</vt:lpstr>
      <vt:lpstr>Global tax future?</vt:lpstr>
      <vt:lpstr>Fragmented implementation OECD/G-20 members?</vt:lpstr>
      <vt:lpstr>Fragmented implementation ASPAC?</vt:lpstr>
      <vt:lpstr>Global tax future outlook?</vt:lpstr>
      <vt:lpstr>Tax health check</vt:lpstr>
      <vt:lpstr>Thank you</vt:lpstr>
      <vt:lpstr>The end</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KPMG EMA Tax Summit - Powerpoint Template</dc:title>
  <dc:creator>Global Tax Marketing &amp; Communications</dc:creator>
  <cp:lastModifiedBy>vkalloe</cp:lastModifiedBy>
  <cp:revision>608</cp:revision>
  <dcterms:created xsi:type="dcterms:W3CDTF">2011-03-23T17:38:25Z</dcterms:created>
  <dcterms:modified xsi:type="dcterms:W3CDTF">2014-10-18T09:41:44Z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0x01010D00669A4010C5952744967B5EC340F99DCD002EC31B591F0B514A8BDF7186C9066381</vt:lpwstr>
  </property>
</Properties>
</file>