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4" r:id="rId2"/>
    <p:sldId id="257" r:id="rId3"/>
    <p:sldId id="258" r:id="rId4"/>
    <p:sldId id="275"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0" autoAdjust="0"/>
    <p:restoredTop sz="94660"/>
  </p:normalViewPr>
  <p:slideViewPr>
    <p:cSldViewPr snapToGrid="0">
      <p:cViewPr varScale="1">
        <p:scale>
          <a:sx n="68" d="100"/>
          <a:sy n="68" d="100"/>
        </p:scale>
        <p:origin x="176" y="1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72CF0F-277F-4AA2-BA6D-F5953D67CDCB}" type="datetimeFigureOut">
              <a:rPr kumimoji="1" lang="ja-JP" altLang="en-US" smtClean="0"/>
              <a:t>2014/9/30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FF9A64-0323-497D-B281-7435AD7CC500}" type="slidenum">
              <a:rPr kumimoji="1" lang="ja-JP" altLang="en-US" smtClean="0"/>
              <a:t>‹#›</a:t>
            </a:fld>
            <a:endParaRPr kumimoji="1" lang="ja-JP" altLang="en-US"/>
          </a:p>
        </p:txBody>
      </p:sp>
    </p:spTree>
    <p:extLst>
      <p:ext uri="{BB962C8B-B14F-4D97-AF65-F5344CB8AC3E}">
        <p14:creationId xmlns:p14="http://schemas.microsoft.com/office/powerpoint/2010/main" val="13424691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5FF9A64-0323-497D-B281-7435AD7CC500}" type="slidenum">
              <a:rPr kumimoji="1" lang="ja-JP" altLang="en-US" smtClean="0"/>
              <a:t>1</a:t>
            </a:fld>
            <a:endParaRPr kumimoji="1" lang="ja-JP" altLang="en-US"/>
          </a:p>
        </p:txBody>
      </p:sp>
    </p:spTree>
    <p:extLst>
      <p:ext uri="{BB962C8B-B14F-4D97-AF65-F5344CB8AC3E}">
        <p14:creationId xmlns:p14="http://schemas.microsoft.com/office/powerpoint/2010/main" val="1104055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5FF9A64-0323-497D-B281-7435AD7CC500}" type="slidenum">
              <a:rPr kumimoji="1" lang="ja-JP" altLang="en-US" smtClean="0"/>
              <a:t>3</a:t>
            </a:fld>
            <a:endParaRPr kumimoji="1" lang="ja-JP" altLang="en-US"/>
          </a:p>
        </p:txBody>
      </p:sp>
    </p:spTree>
    <p:extLst>
      <p:ext uri="{BB962C8B-B14F-4D97-AF65-F5344CB8AC3E}">
        <p14:creationId xmlns:p14="http://schemas.microsoft.com/office/powerpoint/2010/main" val="4644224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AAA957E-1F97-4A92-93E5-D0CD61A2F0A7}" type="datetime1">
              <a:rPr kumimoji="1" lang="ja-JP" altLang="en-US" smtClean="0"/>
              <a:t>2014/9/30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A63842-0C5B-466F-BCBA-F5D507AA9304}" type="slidenum">
              <a:rPr kumimoji="1" lang="ja-JP" altLang="en-US" smtClean="0"/>
              <a:t>‹#›</a:t>
            </a:fld>
            <a:endParaRPr kumimoji="1" lang="ja-JP" altLang="en-US"/>
          </a:p>
        </p:txBody>
      </p:sp>
    </p:spTree>
    <p:extLst>
      <p:ext uri="{BB962C8B-B14F-4D97-AF65-F5344CB8AC3E}">
        <p14:creationId xmlns:p14="http://schemas.microsoft.com/office/powerpoint/2010/main" val="2486876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D841A85-F770-4710-A449-37166C98B6D3}" type="datetime1">
              <a:rPr kumimoji="1" lang="ja-JP" altLang="en-US" smtClean="0"/>
              <a:t>2014/9/30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A63842-0C5B-466F-BCBA-F5D507AA9304}" type="slidenum">
              <a:rPr kumimoji="1" lang="ja-JP" altLang="en-US" smtClean="0"/>
              <a:t>‹#›</a:t>
            </a:fld>
            <a:endParaRPr kumimoji="1" lang="ja-JP" altLang="en-US"/>
          </a:p>
        </p:txBody>
      </p:sp>
    </p:spTree>
    <p:extLst>
      <p:ext uri="{BB962C8B-B14F-4D97-AF65-F5344CB8AC3E}">
        <p14:creationId xmlns:p14="http://schemas.microsoft.com/office/powerpoint/2010/main" val="3274592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08E0E82-321E-49BA-93FA-E3439B13012C}" type="datetime1">
              <a:rPr kumimoji="1" lang="ja-JP" altLang="en-US" smtClean="0"/>
              <a:t>2014/9/30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A63842-0C5B-466F-BCBA-F5D507AA9304}" type="slidenum">
              <a:rPr kumimoji="1" lang="ja-JP" altLang="en-US" smtClean="0"/>
              <a:t>‹#›</a:t>
            </a:fld>
            <a:endParaRPr kumimoji="1" lang="ja-JP" altLang="en-US"/>
          </a:p>
        </p:txBody>
      </p:sp>
    </p:spTree>
    <p:extLst>
      <p:ext uri="{BB962C8B-B14F-4D97-AF65-F5344CB8AC3E}">
        <p14:creationId xmlns:p14="http://schemas.microsoft.com/office/powerpoint/2010/main" val="1833161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EE679AD-240F-43A9-BFE5-148001D37E76}" type="datetime1">
              <a:rPr kumimoji="1" lang="ja-JP" altLang="en-US" smtClean="0"/>
              <a:t>2014/9/30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A63842-0C5B-466F-BCBA-F5D507AA9304}" type="slidenum">
              <a:rPr kumimoji="1" lang="ja-JP" altLang="en-US" smtClean="0"/>
              <a:t>‹#›</a:t>
            </a:fld>
            <a:endParaRPr kumimoji="1" lang="ja-JP" altLang="en-US"/>
          </a:p>
        </p:txBody>
      </p:sp>
    </p:spTree>
    <p:extLst>
      <p:ext uri="{BB962C8B-B14F-4D97-AF65-F5344CB8AC3E}">
        <p14:creationId xmlns:p14="http://schemas.microsoft.com/office/powerpoint/2010/main" val="659908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CE1FE0C-0784-4CF3-BFD4-EDFF9A342EDE}" type="datetime1">
              <a:rPr kumimoji="1" lang="ja-JP" altLang="en-US" smtClean="0"/>
              <a:t>2014/9/30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A63842-0C5B-466F-BCBA-F5D507AA9304}" type="slidenum">
              <a:rPr kumimoji="1" lang="ja-JP" altLang="en-US" smtClean="0"/>
              <a:t>‹#›</a:t>
            </a:fld>
            <a:endParaRPr kumimoji="1" lang="ja-JP" altLang="en-US"/>
          </a:p>
        </p:txBody>
      </p:sp>
    </p:spTree>
    <p:extLst>
      <p:ext uri="{BB962C8B-B14F-4D97-AF65-F5344CB8AC3E}">
        <p14:creationId xmlns:p14="http://schemas.microsoft.com/office/powerpoint/2010/main" val="1962202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2205DF0-2773-4132-815D-CF09017F0E3A}" type="datetime1">
              <a:rPr kumimoji="1" lang="ja-JP" altLang="en-US" smtClean="0"/>
              <a:t>2014/9/30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A63842-0C5B-466F-BCBA-F5D507AA9304}" type="slidenum">
              <a:rPr kumimoji="1" lang="ja-JP" altLang="en-US" smtClean="0"/>
              <a:t>‹#›</a:t>
            </a:fld>
            <a:endParaRPr kumimoji="1" lang="ja-JP" altLang="en-US"/>
          </a:p>
        </p:txBody>
      </p:sp>
    </p:spTree>
    <p:extLst>
      <p:ext uri="{BB962C8B-B14F-4D97-AF65-F5344CB8AC3E}">
        <p14:creationId xmlns:p14="http://schemas.microsoft.com/office/powerpoint/2010/main" val="1854297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2307E78-6DAA-46E1-996C-AF84CDFFFF36}" type="datetime1">
              <a:rPr kumimoji="1" lang="ja-JP" altLang="en-US" smtClean="0"/>
              <a:t>2014/9/30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A63842-0C5B-466F-BCBA-F5D507AA9304}" type="slidenum">
              <a:rPr kumimoji="1" lang="ja-JP" altLang="en-US" smtClean="0"/>
              <a:t>‹#›</a:t>
            </a:fld>
            <a:endParaRPr kumimoji="1" lang="ja-JP" altLang="en-US"/>
          </a:p>
        </p:txBody>
      </p:sp>
    </p:spTree>
    <p:extLst>
      <p:ext uri="{BB962C8B-B14F-4D97-AF65-F5344CB8AC3E}">
        <p14:creationId xmlns:p14="http://schemas.microsoft.com/office/powerpoint/2010/main" val="2499460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AA9AD9B-DA92-4188-B2BB-68A18037DC41}" type="datetime1">
              <a:rPr kumimoji="1" lang="ja-JP" altLang="en-US" smtClean="0"/>
              <a:t>2014/9/30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A63842-0C5B-466F-BCBA-F5D507AA9304}" type="slidenum">
              <a:rPr kumimoji="1" lang="ja-JP" altLang="en-US" smtClean="0"/>
              <a:t>‹#›</a:t>
            </a:fld>
            <a:endParaRPr kumimoji="1" lang="ja-JP" altLang="en-US"/>
          </a:p>
        </p:txBody>
      </p:sp>
    </p:spTree>
    <p:extLst>
      <p:ext uri="{BB962C8B-B14F-4D97-AF65-F5344CB8AC3E}">
        <p14:creationId xmlns:p14="http://schemas.microsoft.com/office/powerpoint/2010/main" val="171329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FC24404-FEAB-4F17-B67C-5F70DD3589B9}" type="datetime1">
              <a:rPr kumimoji="1" lang="ja-JP" altLang="en-US" smtClean="0"/>
              <a:t>2014/9/30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A63842-0C5B-466F-BCBA-F5D507AA9304}" type="slidenum">
              <a:rPr kumimoji="1" lang="ja-JP" altLang="en-US" smtClean="0"/>
              <a:t>‹#›</a:t>
            </a:fld>
            <a:endParaRPr kumimoji="1" lang="ja-JP" altLang="en-US"/>
          </a:p>
        </p:txBody>
      </p:sp>
    </p:spTree>
    <p:extLst>
      <p:ext uri="{BB962C8B-B14F-4D97-AF65-F5344CB8AC3E}">
        <p14:creationId xmlns:p14="http://schemas.microsoft.com/office/powerpoint/2010/main" val="2289592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3BBA997-15C4-415C-BCDB-258C8B605471}" type="datetime1">
              <a:rPr kumimoji="1" lang="ja-JP" altLang="en-US" smtClean="0"/>
              <a:t>2014/9/30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A63842-0C5B-466F-BCBA-F5D507AA9304}" type="slidenum">
              <a:rPr kumimoji="1" lang="ja-JP" altLang="en-US" smtClean="0"/>
              <a:t>‹#›</a:t>
            </a:fld>
            <a:endParaRPr kumimoji="1" lang="ja-JP" altLang="en-US"/>
          </a:p>
        </p:txBody>
      </p:sp>
    </p:spTree>
    <p:extLst>
      <p:ext uri="{BB962C8B-B14F-4D97-AF65-F5344CB8AC3E}">
        <p14:creationId xmlns:p14="http://schemas.microsoft.com/office/powerpoint/2010/main" val="3514516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218AE39-E701-40BF-B89D-E3B11C5FDE3D}" type="datetime1">
              <a:rPr kumimoji="1" lang="ja-JP" altLang="en-US" smtClean="0"/>
              <a:t>2014/9/30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A63842-0C5B-466F-BCBA-F5D507AA9304}" type="slidenum">
              <a:rPr kumimoji="1" lang="ja-JP" altLang="en-US" smtClean="0"/>
              <a:t>‹#›</a:t>
            </a:fld>
            <a:endParaRPr kumimoji="1" lang="ja-JP" altLang="en-US"/>
          </a:p>
        </p:txBody>
      </p:sp>
    </p:spTree>
    <p:extLst>
      <p:ext uri="{BB962C8B-B14F-4D97-AF65-F5344CB8AC3E}">
        <p14:creationId xmlns:p14="http://schemas.microsoft.com/office/powerpoint/2010/main" val="1174905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50C3F0-5D1F-4945-B400-D2B48B882A72}" type="datetime1">
              <a:rPr kumimoji="1" lang="ja-JP" altLang="en-US" smtClean="0"/>
              <a:t>2014/9/30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A63842-0C5B-466F-BCBA-F5D507AA9304}" type="slidenum">
              <a:rPr kumimoji="1" lang="ja-JP" altLang="en-US" smtClean="0"/>
              <a:t>‹#›</a:t>
            </a:fld>
            <a:endParaRPr kumimoji="1" lang="ja-JP" altLang="en-US"/>
          </a:p>
        </p:txBody>
      </p:sp>
    </p:spTree>
    <p:extLst>
      <p:ext uri="{BB962C8B-B14F-4D97-AF65-F5344CB8AC3E}">
        <p14:creationId xmlns:p14="http://schemas.microsoft.com/office/powerpoint/2010/main" val="31760599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economist.com/node/276945" TargetMode="External"/><Relationship Id="rId2" Type="http://schemas.openxmlformats.org/officeDocument/2006/relationships/hyperlink" Target="http://www.economist.com/node/150080"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nytimes.com/2002/03/26/business/irs-says-offshore-tax-evasion-is-widespread.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nytimes.com/2011/01/27/business/global/27hsbc.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b="1" dirty="0" smtClean="0"/>
              <a:t/>
            </a:r>
            <a:br>
              <a:rPr lang="en-US" altLang="ja-JP" b="1" dirty="0" smtClean="0"/>
            </a:br>
            <a:r>
              <a:rPr lang="en-US" altLang="ja-JP" b="1" dirty="0"/>
              <a:t/>
            </a:r>
            <a:br>
              <a:rPr lang="en-US" altLang="ja-JP" b="1" dirty="0"/>
            </a:br>
            <a:r>
              <a:rPr lang="en-US" altLang="ja-JP" dirty="0"/>
              <a:t>A Talk at AOTCA on October 23 </a:t>
            </a:r>
            <a:r>
              <a:rPr lang="ja-JP" altLang="ja-JP" dirty="0"/>
              <a:t/>
            </a:r>
            <a:br>
              <a:rPr lang="ja-JP" altLang="ja-JP" dirty="0"/>
            </a:br>
            <a:r>
              <a:rPr lang="en-US" altLang="ja-JP" b="1" dirty="0" smtClean="0"/>
              <a:t/>
            </a:r>
            <a:br>
              <a:rPr lang="en-US" altLang="ja-JP" b="1" dirty="0" smtClean="0"/>
            </a:br>
            <a:r>
              <a:rPr lang="en-US" altLang="ja-JP" b="1" dirty="0" smtClean="0"/>
              <a:t>Changing </a:t>
            </a:r>
            <a:r>
              <a:rPr lang="en-US" altLang="ja-JP" b="1" dirty="0"/>
              <a:t>Attitudes toward BEPS: </a:t>
            </a:r>
            <a:br>
              <a:rPr lang="en-US" altLang="ja-JP" b="1" dirty="0"/>
            </a:br>
            <a:r>
              <a:rPr lang="en-US" altLang="ja-JP" b="1" dirty="0"/>
              <a:t>Differences in Accounting and Legal Perspectives</a:t>
            </a:r>
            <a:r>
              <a:rPr lang="ja-JP" altLang="ja-JP" dirty="0"/>
              <a:t/>
            </a:r>
            <a:br>
              <a:rPr lang="ja-JP" altLang="ja-JP" dirty="0"/>
            </a:br>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lang="en-US" altLang="ja-JP" dirty="0"/>
          </a:p>
          <a:p>
            <a:pPr marL="0" indent="0">
              <a:buNone/>
            </a:pPr>
            <a:r>
              <a:rPr lang="en-US" altLang="ja-JP" dirty="0"/>
              <a:t>Professor of Law</a:t>
            </a:r>
            <a:br>
              <a:rPr lang="en-US" altLang="ja-JP" dirty="0"/>
            </a:br>
            <a:r>
              <a:rPr lang="en-US" altLang="ja-JP" dirty="0"/>
              <a:t>Graduate School of Law</a:t>
            </a:r>
            <a:br>
              <a:rPr lang="en-US" altLang="ja-JP" dirty="0"/>
            </a:br>
            <a:r>
              <a:rPr lang="en-US" altLang="ja-JP" dirty="0"/>
              <a:t>The University of Tokyo</a:t>
            </a:r>
            <a:br>
              <a:rPr lang="en-US" altLang="ja-JP" dirty="0"/>
            </a:br>
            <a:r>
              <a:rPr lang="en-US" altLang="ja-JP" dirty="0"/>
              <a:t/>
            </a:r>
            <a:br>
              <a:rPr lang="en-US" altLang="ja-JP" dirty="0"/>
            </a:br>
            <a:r>
              <a:rPr lang="en-US" altLang="ja-JP" dirty="0"/>
              <a:t>Minoru NAKAZATO</a:t>
            </a:r>
            <a:r>
              <a:rPr lang="ja-JP" altLang="ja-JP" dirty="0"/>
              <a:t/>
            </a:r>
            <a:br>
              <a:rPr lang="ja-JP" altLang="ja-JP" dirty="0"/>
            </a:br>
            <a:endParaRPr kumimoji="1" lang="ja-JP" altLang="en-US" dirty="0"/>
          </a:p>
        </p:txBody>
      </p:sp>
      <p:sp>
        <p:nvSpPr>
          <p:cNvPr id="4" name="スライド番号プレースホルダー 3"/>
          <p:cNvSpPr>
            <a:spLocks noGrp="1"/>
          </p:cNvSpPr>
          <p:nvPr>
            <p:ph type="sldNum" sz="quarter" idx="12"/>
          </p:nvPr>
        </p:nvSpPr>
        <p:spPr/>
        <p:txBody>
          <a:bodyPr/>
          <a:lstStyle/>
          <a:p>
            <a:fld id="{03A63842-0C5B-466F-BCBA-F5D507AA9304}" type="slidenum">
              <a:rPr kumimoji="1" lang="ja-JP" altLang="en-US" smtClean="0"/>
              <a:t>1</a:t>
            </a:fld>
            <a:endParaRPr kumimoji="1" lang="ja-JP" altLang="en-US"/>
          </a:p>
        </p:txBody>
      </p:sp>
    </p:spTree>
    <p:extLst>
      <p:ext uri="{BB962C8B-B14F-4D97-AF65-F5344CB8AC3E}">
        <p14:creationId xmlns:p14="http://schemas.microsoft.com/office/powerpoint/2010/main" val="3087333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80854" y="845892"/>
            <a:ext cx="10515600" cy="1325563"/>
          </a:xfrm>
        </p:spPr>
        <p:txBody>
          <a:bodyPr>
            <a:normAutofit fontScale="90000"/>
          </a:bodyPr>
          <a:lstStyle/>
          <a:p>
            <a:r>
              <a:rPr kumimoji="0" lang="en-GB" altLang="ja-JP" b="1" dirty="0">
                <a:latin typeface="Century" panose="02040604050505020304" pitchFamily="18" charset="0"/>
                <a:ea typeface="ＭＳ Ｐ明朝" panose="02020600040205080304" pitchFamily="18" charset="-128"/>
                <a:cs typeface="ＭＳ Ｐ明朝" panose="02020600040205080304" pitchFamily="18" charset="-128"/>
              </a:rPr>
              <a:t>II </a:t>
            </a:r>
            <a:r>
              <a:rPr kumimoji="0" lang="ja-JP" altLang="en-GB" b="1" dirty="0">
                <a:latin typeface="Century" panose="02040604050505020304" pitchFamily="18" charset="0"/>
                <a:ea typeface="ＭＳ 明朝" panose="02020609040205080304" pitchFamily="17" charset="-128"/>
                <a:cs typeface="ＭＳ Ｐ明朝" panose="02020600040205080304" pitchFamily="18" charset="-128"/>
              </a:rPr>
              <a:t>　</a:t>
            </a:r>
            <a:r>
              <a:rPr kumimoji="0" lang="en-GB" altLang="ja-JP" b="1" dirty="0">
                <a:latin typeface="Century" panose="02040604050505020304" pitchFamily="18" charset="0"/>
                <a:ea typeface="ＭＳ Ｐ明朝" panose="02020600040205080304" pitchFamily="18" charset="-128"/>
                <a:cs typeface="ＭＳ Ｐ明朝" panose="02020600040205080304" pitchFamily="18" charset="-128"/>
              </a:rPr>
              <a:t>Corporate Income </a:t>
            </a:r>
            <a:r>
              <a:rPr kumimoji="0" lang="en-GB" altLang="ja-JP" b="1" dirty="0" smtClean="0">
                <a:latin typeface="Century" panose="02040604050505020304" pitchFamily="18" charset="0"/>
                <a:ea typeface="ＭＳ Ｐ明朝" panose="02020600040205080304" pitchFamily="18" charset="-128"/>
                <a:cs typeface="ＭＳ Ｐ明朝" panose="02020600040205080304" pitchFamily="18" charset="-128"/>
              </a:rPr>
              <a:t>Tax</a:t>
            </a:r>
            <a:br>
              <a:rPr kumimoji="0" lang="en-GB" altLang="ja-JP" b="1" dirty="0" smtClean="0">
                <a:latin typeface="Century" panose="02040604050505020304" pitchFamily="18" charset="0"/>
                <a:ea typeface="ＭＳ Ｐ明朝" panose="02020600040205080304" pitchFamily="18" charset="-128"/>
                <a:cs typeface="ＭＳ Ｐ明朝" panose="02020600040205080304" pitchFamily="18" charset="-128"/>
              </a:rPr>
            </a:br>
            <a:r>
              <a:rPr kumimoji="0" lang="en-GB" altLang="ja-JP" sz="2800" dirty="0"/>
              <a:t/>
            </a:r>
            <a:br>
              <a:rPr kumimoji="0" lang="en-GB" altLang="ja-JP" sz="2800" dirty="0"/>
            </a:br>
            <a:r>
              <a:rPr kumimoji="0" lang="en-GB" altLang="ja-JP" dirty="0">
                <a:latin typeface="Century" panose="02040604050505020304" pitchFamily="18" charset="0"/>
                <a:ea typeface="ＭＳ Ｐ明朝" panose="02020600040205080304" pitchFamily="18" charset="-128"/>
                <a:cs typeface="ＭＳ Ｐ明朝" panose="02020600040205080304" pitchFamily="18" charset="-128"/>
              </a:rPr>
              <a:t>A</a:t>
            </a:r>
            <a:r>
              <a:rPr kumimoji="0" lang="ja-JP" altLang="en-GB" dirty="0">
                <a:latin typeface="Century" panose="02040604050505020304" pitchFamily="18" charset="0"/>
                <a:ea typeface="ＭＳ 明朝" panose="02020609040205080304" pitchFamily="17" charset="-128"/>
                <a:cs typeface="ＭＳ Ｐ明朝" panose="02020600040205080304" pitchFamily="18" charset="-128"/>
              </a:rPr>
              <a:t>　</a:t>
            </a:r>
            <a:r>
              <a:rPr kumimoji="0" lang="en-GB" altLang="ja-JP" dirty="0">
                <a:latin typeface="Century" panose="02040604050505020304" pitchFamily="18" charset="0"/>
                <a:ea typeface="ＭＳ Ｐ明朝" panose="02020600040205080304" pitchFamily="18" charset="-128"/>
                <a:cs typeface="ＭＳ Ｐ明朝" panose="02020600040205080304" pitchFamily="18" charset="-128"/>
              </a:rPr>
              <a:t>Disappearing Taxpayer and Its Impact on the Discussions on BEPS</a:t>
            </a:r>
            <a:endParaRPr kumimoji="1" lang="ja-JP" altLang="en-US" dirty="0"/>
          </a:p>
        </p:txBody>
      </p:sp>
      <p:sp>
        <p:nvSpPr>
          <p:cNvPr id="3" name="コンテンツ プレースホルダー 2"/>
          <p:cNvSpPr>
            <a:spLocks noGrp="1"/>
          </p:cNvSpPr>
          <p:nvPr>
            <p:ph idx="1"/>
          </p:nvPr>
        </p:nvSpPr>
        <p:spPr/>
        <p:txBody>
          <a:bodyPr/>
          <a:lstStyle/>
          <a:p>
            <a:pPr marL="0" lvl="0" indent="0" eaLnBrk="0" fontAlgn="base" hangingPunct="0">
              <a:lnSpc>
                <a:spcPct val="100000"/>
              </a:lnSpc>
              <a:spcBef>
                <a:spcPct val="0"/>
              </a:spcBef>
              <a:spcAft>
                <a:spcPct val="0"/>
              </a:spcAft>
              <a:buNone/>
            </a:pPr>
            <a:endParaRPr kumimoji="0" lang="en-GB" altLang="ja-JP" b="1" dirty="0" smtClean="0">
              <a:latin typeface="Century" panose="02040604050505020304" pitchFamily="18" charset="0"/>
              <a:ea typeface="ＭＳ Ｐ明朝" panose="02020600040205080304" pitchFamily="18" charset="-128"/>
              <a:cs typeface="ＭＳ Ｐ明朝" panose="02020600040205080304" pitchFamily="18" charset="-128"/>
            </a:endParaRPr>
          </a:p>
          <a:p>
            <a:pPr marL="0" lvl="0" indent="0" eaLnBrk="0" fontAlgn="base" hangingPunct="0">
              <a:lnSpc>
                <a:spcPct val="100000"/>
              </a:lnSpc>
              <a:spcBef>
                <a:spcPct val="0"/>
              </a:spcBef>
              <a:spcAft>
                <a:spcPct val="0"/>
              </a:spcAft>
              <a:buNone/>
            </a:pPr>
            <a:endParaRPr kumimoji="0" lang="en-GB" altLang="ja-JP" dirty="0" smtClean="0">
              <a:latin typeface="Century" panose="02040604050505020304" pitchFamily="18" charset="0"/>
              <a:ea typeface="ＭＳ Ｐ明朝" panose="02020600040205080304" pitchFamily="18" charset="-128"/>
              <a:cs typeface="ＭＳ Ｐ明朝" panose="02020600040205080304" pitchFamily="18" charset="-128"/>
            </a:endParaRPr>
          </a:p>
          <a:p>
            <a:pPr marL="0" lvl="0" indent="0" eaLnBrk="0" fontAlgn="base" hangingPunct="0">
              <a:lnSpc>
                <a:spcPct val="100000"/>
              </a:lnSpc>
              <a:spcBef>
                <a:spcPct val="0"/>
              </a:spcBef>
              <a:spcAft>
                <a:spcPct val="0"/>
              </a:spcAft>
              <a:buNone/>
            </a:pPr>
            <a:r>
              <a:rPr kumimoji="0" lang="en-GB" altLang="ja-JP" dirty="0" smtClean="0">
                <a:latin typeface="Century" panose="02040604050505020304" pitchFamily="18" charset="0"/>
                <a:ea typeface="ＭＳ Ｐ明朝" panose="02020600040205080304" pitchFamily="18" charset="-128"/>
                <a:cs typeface="ＭＳ Ｐ明朝" panose="02020600040205080304" pitchFamily="18" charset="-128"/>
              </a:rPr>
              <a:t>Disappearing Taxpayer</a:t>
            </a:r>
          </a:p>
          <a:p>
            <a:pPr marL="0" lvl="0" indent="0" eaLnBrk="0" fontAlgn="base" hangingPunct="0">
              <a:lnSpc>
                <a:spcPct val="100000"/>
              </a:lnSpc>
              <a:spcBef>
                <a:spcPct val="0"/>
              </a:spcBef>
              <a:spcAft>
                <a:spcPct val="0"/>
              </a:spcAft>
              <a:buNone/>
            </a:pPr>
            <a:endParaRPr kumimoji="0" lang="en-GB" altLang="ja-JP" sz="1600" dirty="0"/>
          </a:p>
          <a:p>
            <a:pPr marL="0" lvl="0" indent="0" eaLnBrk="0" fontAlgn="base" hangingPunct="0">
              <a:lnSpc>
                <a:spcPct val="100000"/>
              </a:lnSpc>
              <a:spcBef>
                <a:spcPct val="0"/>
              </a:spcBef>
              <a:spcAft>
                <a:spcPct val="0"/>
              </a:spcAft>
              <a:buNone/>
            </a:pPr>
            <a:r>
              <a:rPr kumimoji="0" lang="en-US" altLang="ja-JP" dirty="0">
                <a:latin typeface="Arial" panose="020B0604020202020204" pitchFamily="34" charset="0"/>
                <a:ea typeface="ＭＳ 明朝" panose="02020609040205080304" pitchFamily="17" charset="-128"/>
                <a:cs typeface="Century" panose="02040604050505020304" pitchFamily="18" charset="0"/>
              </a:rPr>
              <a:t>The disappearing taxpayer, May 29, 1997, </a:t>
            </a:r>
            <a:r>
              <a:rPr kumimoji="0" lang="en-US" altLang="ja-JP" dirty="0">
                <a:latin typeface="Arial" panose="020B0604020202020204" pitchFamily="34" charset="0"/>
                <a:ea typeface="ＭＳ 明朝" panose="02020609040205080304" pitchFamily="17" charset="-128"/>
                <a:cs typeface="Century" panose="02040604050505020304" pitchFamily="18" charset="0"/>
                <a:hlinkClick r:id="rId2"/>
              </a:rPr>
              <a:t>http://www.economist.com/node/150080</a:t>
            </a:r>
            <a:r>
              <a:rPr kumimoji="0" lang="en-US" altLang="ja-JP" dirty="0">
                <a:latin typeface="Arial" panose="020B0604020202020204" pitchFamily="34" charset="0"/>
                <a:ea typeface="ＭＳ 明朝" panose="02020609040205080304" pitchFamily="17" charset="-128"/>
                <a:cs typeface="Century" panose="02040604050505020304" pitchFamily="18" charset="0"/>
              </a:rPr>
              <a:t>; </a:t>
            </a:r>
            <a:endParaRPr kumimoji="0" lang="en-US" altLang="ja-JP" sz="1600" dirty="0">
              <a:latin typeface="Arial" panose="020B0604020202020204" pitchFamily="34" charset="0"/>
            </a:endParaRPr>
          </a:p>
          <a:p>
            <a:pPr marL="0" lvl="0" indent="0" eaLnBrk="0" fontAlgn="base" hangingPunct="0">
              <a:lnSpc>
                <a:spcPct val="100000"/>
              </a:lnSpc>
              <a:spcBef>
                <a:spcPct val="0"/>
              </a:spcBef>
              <a:spcAft>
                <a:spcPct val="0"/>
              </a:spcAft>
              <a:buNone/>
            </a:pPr>
            <a:r>
              <a:rPr kumimoji="0" lang="en-US" altLang="ja-JP" dirty="0">
                <a:latin typeface="Arial" panose="020B0604020202020204" pitchFamily="34" charset="0"/>
                <a:ea typeface="ＭＳ 明朝" panose="02020609040205080304" pitchFamily="17" charset="-128"/>
                <a:cs typeface="Century" panose="02040604050505020304" pitchFamily="18" charset="0"/>
              </a:rPr>
              <a:t>The mystery of the vanishing taxpayers, Jan 27, 2000, </a:t>
            </a:r>
            <a:r>
              <a:rPr kumimoji="0" lang="en-US" altLang="ja-JP" dirty="0">
                <a:latin typeface="Arial" panose="020B0604020202020204" pitchFamily="34" charset="0"/>
                <a:ea typeface="ＭＳ 明朝" panose="02020609040205080304" pitchFamily="17" charset="-128"/>
                <a:cs typeface="Century" panose="02040604050505020304" pitchFamily="18" charset="0"/>
                <a:hlinkClick r:id="rId3"/>
              </a:rPr>
              <a:t>http://www.economist.com/node/276945</a:t>
            </a:r>
            <a:endParaRPr kumimoji="1" lang="ja-JP" altLang="en-US" dirty="0"/>
          </a:p>
        </p:txBody>
      </p:sp>
      <p:sp>
        <p:nvSpPr>
          <p:cNvPr id="4" name="スライド番号プレースホルダー 3"/>
          <p:cNvSpPr>
            <a:spLocks noGrp="1"/>
          </p:cNvSpPr>
          <p:nvPr>
            <p:ph type="sldNum" sz="quarter" idx="12"/>
          </p:nvPr>
        </p:nvSpPr>
        <p:spPr/>
        <p:txBody>
          <a:bodyPr/>
          <a:lstStyle/>
          <a:p>
            <a:fld id="{03A63842-0C5B-466F-BCBA-F5D507AA9304}" type="slidenum">
              <a:rPr kumimoji="1" lang="ja-JP" altLang="en-US" smtClean="0"/>
              <a:t>10</a:t>
            </a:fld>
            <a:endParaRPr kumimoji="1" lang="ja-JP" altLang="en-US"/>
          </a:p>
        </p:txBody>
      </p:sp>
    </p:spTree>
    <p:extLst>
      <p:ext uri="{BB962C8B-B14F-4D97-AF65-F5344CB8AC3E}">
        <p14:creationId xmlns:p14="http://schemas.microsoft.com/office/powerpoint/2010/main" val="335502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0" lang="en-GB" altLang="ja-JP" b="1" dirty="0">
                <a:latin typeface="Century" panose="02040604050505020304" pitchFamily="18" charset="0"/>
                <a:ea typeface="ＭＳ Ｐ明朝" panose="02020600040205080304" pitchFamily="18" charset="-128"/>
                <a:cs typeface="ＭＳ Ｐ明朝" panose="02020600040205080304" pitchFamily="18" charset="-128"/>
              </a:rPr>
              <a:t>II </a:t>
            </a:r>
            <a:r>
              <a:rPr kumimoji="0" lang="ja-JP" altLang="en-GB" b="1" dirty="0">
                <a:latin typeface="Century" panose="02040604050505020304" pitchFamily="18" charset="0"/>
                <a:ea typeface="ＭＳ 明朝" panose="02020609040205080304" pitchFamily="17" charset="-128"/>
                <a:cs typeface="ＭＳ Ｐ明朝" panose="02020600040205080304" pitchFamily="18" charset="-128"/>
              </a:rPr>
              <a:t>　</a:t>
            </a:r>
            <a:r>
              <a:rPr kumimoji="0" lang="en-GB" altLang="ja-JP" b="1" dirty="0">
                <a:latin typeface="Century" panose="02040604050505020304" pitchFamily="18" charset="0"/>
                <a:ea typeface="ＭＳ Ｐ明朝" panose="02020600040205080304" pitchFamily="18" charset="-128"/>
                <a:cs typeface="ＭＳ Ｐ明朝" panose="02020600040205080304" pitchFamily="18" charset="-128"/>
              </a:rPr>
              <a:t>Corporate Income Tax</a:t>
            </a:r>
            <a:br>
              <a:rPr kumimoji="0" lang="en-GB" altLang="ja-JP" b="1" dirty="0">
                <a:latin typeface="Century" panose="02040604050505020304" pitchFamily="18" charset="0"/>
                <a:ea typeface="ＭＳ Ｐ明朝" panose="02020600040205080304" pitchFamily="18" charset="-128"/>
                <a:cs typeface="ＭＳ Ｐ明朝" panose="02020600040205080304" pitchFamily="18" charset="-128"/>
              </a:rPr>
            </a:br>
            <a:r>
              <a:rPr kumimoji="0" lang="en-GB" altLang="ja-JP" sz="2800" dirty="0"/>
              <a:t/>
            </a:r>
            <a:br>
              <a:rPr kumimoji="0" lang="en-GB" altLang="ja-JP" sz="2800" dirty="0"/>
            </a:br>
            <a:r>
              <a:rPr kumimoji="0" lang="en-GB" altLang="ja-JP" dirty="0">
                <a:latin typeface="Century" panose="02040604050505020304" pitchFamily="18" charset="0"/>
                <a:ea typeface="ＭＳ Ｐ明朝" panose="02020600040205080304" pitchFamily="18" charset="-128"/>
                <a:cs typeface="ＭＳ Ｐ明朝" panose="02020600040205080304" pitchFamily="18" charset="-128"/>
              </a:rPr>
              <a:t>A</a:t>
            </a:r>
            <a:r>
              <a:rPr kumimoji="0" lang="ja-JP" altLang="en-GB" dirty="0">
                <a:latin typeface="Century" panose="02040604050505020304" pitchFamily="18" charset="0"/>
                <a:ea typeface="ＭＳ 明朝" panose="02020609040205080304" pitchFamily="17" charset="-128"/>
                <a:cs typeface="ＭＳ Ｐ明朝" panose="02020600040205080304" pitchFamily="18" charset="-128"/>
              </a:rPr>
              <a:t>　</a:t>
            </a:r>
            <a:r>
              <a:rPr kumimoji="0" lang="en-GB" altLang="ja-JP" dirty="0">
                <a:latin typeface="Century" panose="02040604050505020304" pitchFamily="18" charset="0"/>
                <a:ea typeface="ＭＳ Ｐ明朝" panose="02020600040205080304" pitchFamily="18" charset="-128"/>
                <a:cs typeface="ＭＳ Ｐ明朝" panose="02020600040205080304" pitchFamily="18" charset="-128"/>
              </a:rPr>
              <a:t>Disappearing Taxpayer and Its Impact on the Discussions on BEPS</a:t>
            </a:r>
            <a:endParaRPr kumimoji="1" lang="ja-JP" altLang="en-US" dirty="0"/>
          </a:p>
        </p:txBody>
      </p:sp>
      <p:sp>
        <p:nvSpPr>
          <p:cNvPr id="3" name="コンテンツ プレースホルダー 2"/>
          <p:cNvSpPr>
            <a:spLocks noGrp="1"/>
          </p:cNvSpPr>
          <p:nvPr>
            <p:ph idx="1"/>
          </p:nvPr>
        </p:nvSpPr>
        <p:spPr/>
        <p:txBody>
          <a:bodyPr/>
          <a:lstStyle/>
          <a:p>
            <a:endParaRPr lang="en-US" altLang="ja-JP" dirty="0" smtClean="0"/>
          </a:p>
          <a:p>
            <a:r>
              <a:rPr lang="en-US" altLang="ja-JP" dirty="0" smtClean="0"/>
              <a:t>This </a:t>
            </a:r>
            <a:r>
              <a:rPr lang="en-US" altLang="ja-JP" dirty="0"/>
              <a:t>problem has a long history.  </a:t>
            </a:r>
            <a:endParaRPr lang="ja-JP" altLang="ja-JP" dirty="0"/>
          </a:p>
          <a:p>
            <a:r>
              <a:rPr lang="en-US" altLang="ja-JP" dirty="0"/>
              <a:t>1981 Gordon report </a:t>
            </a:r>
            <a:r>
              <a:rPr lang="ja-JP" altLang="ja-JP" dirty="0"/>
              <a:t>（</a:t>
            </a:r>
            <a:r>
              <a:rPr lang="en-US" altLang="ja-JP" dirty="0" err="1"/>
              <a:t>RichardA</a:t>
            </a:r>
            <a:r>
              <a:rPr lang="en-US" altLang="ja-JP" dirty="0"/>
              <a:t>. Gordon, Tax havens and their use by United States taxpayers: an overview : a report to the Commissioner of Internal Revenue, the Assistant Attorney General (Tax Division) and the Assistant Secretary of the Treasury (Tax Policy) )</a:t>
            </a:r>
            <a:endParaRPr lang="ja-JP" altLang="ja-JP" dirty="0"/>
          </a:p>
          <a:p>
            <a:r>
              <a:rPr lang="en-US" altLang="ja-JP" dirty="0"/>
              <a:t>    January 1984 U.S. Treasury report to the House Ways &amp; Means Committee on "Tax Havens in the Caribbean Basin." </a:t>
            </a:r>
            <a:endParaRPr lang="ja-JP"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fld id="{03A63842-0C5B-466F-BCBA-F5D507AA9304}" type="slidenum">
              <a:rPr kumimoji="1" lang="ja-JP" altLang="en-US" smtClean="0"/>
              <a:t>11</a:t>
            </a:fld>
            <a:endParaRPr kumimoji="1" lang="ja-JP" altLang="en-US"/>
          </a:p>
        </p:txBody>
      </p:sp>
    </p:spTree>
    <p:extLst>
      <p:ext uri="{BB962C8B-B14F-4D97-AF65-F5344CB8AC3E}">
        <p14:creationId xmlns:p14="http://schemas.microsoft.com/office/powerpoint/2010/main" val="18617342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0" lang="en-GB" altLang="ja-JP" b="1" dirty="0">
                <a:latin typeface="Century" panose="02040604050505020304" pitchFamily="18" charset="0"/>
                <a:ea typeface="ＭＳ Ｐ明朝" panose="02020600040205080304" pitchFamily="18" charset="-128"/>
                <a:cs typeface="ＭＳ Ｐ明朝" panose="02020600040205080304" pitchFamily="18" charset="-128"/>
              </a:rPr>
              <a:t>II </a:t>
            </a:r>
            <a:r>
              <a:rPr kumimoji="0" lang="ja-JP" altLang="en-GB" b="1" dirty="0">
                <a:latin typeface="Century" panose="02040604050505020304" pitchFamily="18" charset="0"/>
                <a:ea typeface="ＭＳ 明朝" panose="02020609040205080304" pitchFamily="17" charset="-128"/>
                <a:cs typeface="ＭＳ Ｐ明朝" panose="02020600040205080304" pitchFamily="18" charset="-128"/>
              </a:rPr>
              <a:t>　</a:t>
            </a:r>
            <a:r>
              <a:rPr kumimoji="0" lang="en-GB" altLang="ja-JP" b="1" dirty="0">
                <a:latin typeface="Century" panose="02040604050505020304" pitchFamily="18" charset="0"/>
                <a:ea typeface="ＭＳ Ｐ明朝" panose="02020600040205080304" pitchFamily="18" charset="-128"/>
                <a:cs typeface="ＭＳ Ｐ明朝" panose="02020600040205080304" pitchFamily="18" charset="-128"/>
              </a:rPr>
              <a:t>Corporate Income Tax</a:t>
            </a:r>
            <a:br>
              <a:rPr kumimoji="0" lang="en-GB" altLang="ja-JP" b="1" dirty="0">
                <a:latin typeface="Century" panose="02040604050505020304" pitchFamily="18" charset="0"/>
                <a:ea typeface="ＭＳ Ｐ明朝" panose="02020600040205080304" pitchFamily="18" charset="-128"/>
                <a:cs typeface="ＭＳ Ｐ明朝" panose="02020600040205080304" pitchFamily="18" charset="-128"/>
              </a:rPr>
            </a:br>
            <a:r>
              <a:rPr kumimoji="0" lang="en-GB" altLang="ja-JP" sz="2800" dirty="0"/>
              <a:t/>
            </a:r>
            <a:br>
              <a:rPr kumimoji="0" lang="en-GB" altLang="ja-JP" sz="2800" dirty="0"/>
            </a:br>
            <a:r>
              <a:rPr kumimoji="0" lang="en-GB" altLang="ja-JP" dirty="0">
                <a:latin typeface="Century" panose="02040604050505020304" pitchFamily="18" charset="0"/>
                <a:ea typeface="ＭＳ Ｐ明朝" panose="02020600040205080304" pitchFamily="18" charset="-128"/>
                <a:cs typeface="ＭＳ Ｐ明朝" panose="02020600040205080304" pitchFamily="18" charset="-128"/>
              </a:rPr>
              <a:t>A</a:t>
            </a:r>
            <a:r>
              <a:rPr kumimoji="0" lang="ja-JP" altLang="en-GB" dirty="0">
                <a:latin typeface="Century" panose="02040604050505020304" pitchFamily="18" charset="0"/>
                <a:ea typeface="ＭＳ 明朝" panose="02020609040205080304" pitchFamily="17" charset="-128"/>
                <a:cs typeface="ＭＳ Ｐ明朝" panose="02020600040205080304" pitchFamily="18" charset="-128"/>
              </a:rPr>
              <a:t>　</a:t>
            </a:r>
            <a:r>
              <a:rPr kumimoji="0" lang="en-GB" altLang="ja-JP" dirty="0">
                <a:latin typeface="Century" panose="02040604050505020304" pitchFamily="18" charset="0"/>
                <a:ea typeface="ＭＳ Ｐ明朝" panose="02020600040205080304" pitchFamily="18" charset="-128"/>
                <a:cs typeface="ＭＳ Ｐ明朝" panose="02020600040205080304" pitchFamily="18" charset="-128"/>
              </a:rPr>
              <a:t>Disappearing Taxpayer and Its Impact on the Discussions on BEPS</a:t>
            </a:r>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lang="en-US" altLang="ja-JP" dirty="0"/>
          </a:p>
          <a:p>
            <a:r>
              <a:rPr lang="en-US" altLang="ja-JP" dirty="0"/>
              <a:t>David Cay Johnston, I.R.S. Says Offshore Tax Evasion Is Widespread, </a:t>
            </a:r>
            <a:r>
              <a:rPr lang="en-US" altLang="ja-JP" u="sng" dirty="0">
                <a:hlinkClick r:id="rId2"/>
              </a:rPr>
              <a:t>http://www.nytimes.com/2002/03/26/business/irs-says-offshore-tax-evasion-is-widespread.html</a:t>
            </a:r>
            <a:endParaRPr lang="ja-JP" altLang="ja-JP" dirty="0"/>
          </a:p>
          <a:p>
            <a:r>
              <a:rPr lang="en-US" altLang="ja-JP" dirty="0"/>
              <a:t> </a:t>
            </a:r>
            <a:r>
              <a:rPr lang="ja-JP" altLang="ja-JP" dirty="0"/>
              <a:t>“Ｔ</a:t>
            </a:r>
            <a:r>
              <a:rPr lang="en-US" altLang="ja-JP" dirty="0"/>
              <a:t>he I.R.S. said yesterday that Americans in far greater numbers than it had once thought were evading taxes by secretly depositing money in tax havens like the Cayman Islands and withdrawing it using American Express, MasterCard and Visa cards.</a:t>
            </a:r>
            <a:r>
              <a:rPr lang="ja-JP" altLang="ja-JP" dirty="0"/>
              <a:t>”</a:t>
            </a:r>
          </a:p>
          <a:p>
            <a:endParaRPr kumimoji="1" lang="ja-JP" altLang="en-US" dirty="0"/>
          </a:p>
        </p:txBody>
      </p:sp>
      <p:sp>
        <p:nvSpPr>
          <p:cNvPr id="4" name="スライド番号プレースホルダー 3"/>
          <p:cNvSpPr>
            <a:spLocks noGrp="1"/>
          </p:cNvSpPr>
          <p:nvPr>
            <p:ph type="sldNum" sz="quarter" idx="12"/>
          </p:nvPr>
        </p:nvSpPr>
        <p:spPr/>
        <p:txBody>
          <a:bodyPr/>
          <a:lstStyle/>
          <a:p>
            <a:fld id="{03A63842-0C5B-466F-BCBA-F5D507AA9304}" type="slidenum">
              <a:rPr kumimoji="1" lang="ja-JP" altLang="en-US" smtClean="0"/>
              <a:t>12</a:t>
            </a:fld>
            <a:endParaRPr kumimoji="1" lang="ja-JP" altLang="en-US"/>
          </a:p>
        </p:txBody>
      </p:sp>
    </p:spTree>
    <p:extLst>
      <p:ext uri="{BB962C8B-B14F-4D97-AF65-F5344CB8AC3E}">
        <p14:creationId xmlns:p14="http://schemas.microsoft.com/office/powerpoint/2010/main" val="3918489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0" lang="en-GB" altLang="ja-JP" b="1" dirty="0">
                <a:latin typeface="Century" panose="02040604050505020304" pitchFamily="18" charset="0"/>
                <a:ea typeface="ＭＳ Ｐ明朝" panose="02020600040205080304" pitchFamily="18" charset="-128"/>
                <a:cs typeface="ＭＳ Ｐ明朝" panose="02020600040205080304" pitchFamily="18" charset="-128"/>
              </a:rPr>
              <a:t>II </a:t>
            </a:r>
            <a:r>
              <a:rPr kumimoji="0" lang="ja-JP" altLang="en-GB" b="1" dirty="0">
                <a:latin typeface="Century" panose="02040604050505020304" pitchFamily="18" charset="0"/>
                <a:ea typeface="ＭＳ 明朝" panose="02020609040205080304" pitchFamily="17" charset="-128"/>
                <a:cs typeface="ＭＳ Ｐ明朝" panose="02020600040205080304" pitchFamily="18" charset="-128"/>
              </a:rPr>
              <a:t>　</a:t>
            </a:r>
            <a:r>
              <a:rPr kumimoji="0" lang="en-GB" altLang="ja-JP" b="1" dirty="0">
                <a:latin typeface="Century" panose="02040604050505020304" pitchFamily="18" charset="0"/>
                <a:ea typeface="ＭＳ Ｐ明朝" panose="02020600040205080304" pitchFamily="18" charset="-128"/>
                <a:cs typeface="ＭＳ Ｐ明朝" panose="02020600040205080304" pitchFamily="18" charset="-128"/>
              </a:rPr>
              <a:t>Corporate Income Tax</a:t>
            </a:r>
            <a:br>
              <a:rPr kumimoji="0" lang="en-GB" altLang="ja-JP" b="1" dirty="0">
                <a:latin typeface="Century" panose="02040604050505020304" pitchFamily="18" charset="0"/>
                <a:ea typeface="ＭＳ Ｐ明朝" panose="02020600040205080304" pitchFamily="18" charset="-128"/>
                <a:cs typeface="ＭＳ Ｐ明朝" panose="02020600040205080304" pitchFamily="18" charset="-128"/>
              </a:rPr>
            </a:br>
            <a:r>
              <a:rPr kumimoji="0" lang="en-GB" altLang="ja-JP" sz="2800" dirty="0"/>
              <a:t/>
            </a:r>
            <a:br>
              <a:rPr kumimoji="0" lang="en-GB" altLang="ja-JP" sz="2800" dirty="0"/>
            </a:br>
            <a:r>
              <a:rPr kumimoji="0" lang="en-GB" altLang="ja-JP" dirty="0">
                <a:latin typeface="Century" panose="02040604050505020304" pitchFamily="18" charset="0"/>
                <a:ea typeface="ＭＳ Ｐ明朝" panose="02020600040205080304" pitchFamily="18" charset="-128"/>
                <a:cs typeface="ＭＳ Ｐ明朝" panose="02020600040205080304" pitchFamily="18" charset="-128"/>
              </a:rPr>
              <a:t>A</a:t>
            </a:r>
            <a:r>
              <a:rPr kumimoji="0" lang="ja-JP" altLang="en-GB" dirty="0">
                <a:latin typeface="Century" panose="02040604050505020304" pitchFamily="18" charset="0"/>
                <a:ea typeface="ＭＳ 明朝" panose="02020609040205080304" pitchFamily="17" charset="-128"/>
                <a:cs typeface="ＭＳ Ｐ明朝" panose="02020600040205080304" pitchFamily="18" charset="-128"/>
              </a:rPr>
              <a:t>　</a:t>
            </a:r>
            <a:r>
              <a:rPr kumimoji="0" lang="en-GB" altLang="ja-JP" dirty="0">
                <a:latin typeface="Century" panose="02040604050505020304" pitchFamily="18" charset="0"/>
                <a:ea typeface="ＭＳ Ｐ明朝" panose="02020600040205080304" pitchFamily="18" charset="-128"/>
                <a:cs typeface="ＭＳ Ｐ明朝" panose="02020600040205080304" pitchFamily="18" charset="-128"/>
              </a:rPr>
              <a:t>Disappearing Taxpayer and Its Impact on the Discussions on BEPS</a:t>
            </a:r>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r>
              <a:rPr lang="en-US" altLang="ja-JP" dirty="0" err="1"/>
              <a:t>Lynnley</a:t>
            </a:r>
            <a:r>
              <a:rPr lang="en-US" altLang="ja-JP" dirty="0"/>
              <a:t> Browning, HSBC Is Said to Be the Focus of a Tax-Evasion Investigation,</a:t>
            </a:r>
            <a:endParaRPr lang="ja-JP" altLang="ja-JP" dirty="0"/>
          </a:p>
          <a:p>
            <a:r>
              <a:rPr lang="en-US" altLang="ja-JP" u="sng" dirty="0">
                <a:hlinkClick r:id="rId2"/>
              </a:rPr>
              <a:t>http://www.nytimes.com/2011/01/27/business/global/27hsbc.html</a:t>
            </a:r>
            <a:endParaRPr lang="ja-JP" altLang="ja-JP" dirty="0"/>
          </a:p>
          <a:p>
            <a:r>
              <a:rPr lang="en-US" altLang="ja-JP" dirty="0"/>
              <a:t>“Federal authorities are considering whether to serve a broad legal summons on HSBC to ascertain whether it sold tax-evasion services to scores of wealthy American clients, people briefed on the matter said Wednesday.”</a:t>
            </a:r>
            <a:r>
              <a:rPr lang="ja-JP" altLang="ja-JP" dirty="0"/>
              <a:t>　</a:t>
            </a:r>
          </a:p>
          <a:p>
            <a:endParaRPr kumimoji="1" lang="ja-JP" altLang="en-US" dirty="0"/>
          </a:p>
        </p:txBody>
      </p:sp>
      <p:sp>
        <p:nvSpPr>
          <p:cNvPr id="4" name="スライド番号プレースホルダー 3"/>
          <p:cNvSpPr>
            <a:spLocks noGrp="1"/>
          </p:cNvSpPr>
          <p:nvPr>
            <p:ph type="sldNum" sz="quarter" idx="12"/>
          </p:nvPr>
        </p:nvSpPr>
        <p:spPr/>
        <p:txBody>
          <a:bodyPr/>
          <a:lstStyle/>
          <a:p>
            <a:fld id="{03A63842-0C5B-466F-BCBA-F5D507AA9304}" type="slidenum">
              <a:rPr kumimoji="1" lang="ja-JP" altLang="en-US" smtClean="0"/>
              <a:t>13</a:t>
            </a:fld>
            <a:endParaRPr kumimoji="1" lang="ja-JP" altLang="en-US"/>
          </a:p>
        </p:txBody>
      </p:sp>
    </p:spTree>
    <p:extLst>
      <p:ext uri="{BB962C8B-B14F-4D97-AF65-F5344CB8AC3E}">
        <p14:creationId xmlns:p14="http://schemas.microsoft.com/office/powerpoint/2010/main" val="1199831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0" lang="en-GB" altLang="ja-JP" b="1" dirty="0">
                <a:latin typeface="Century" panose="02040604050505020304" pitchFamily="18" charset="0"/>
                <a:ea typeface="ＭＳ Ｐ明朝" panose="02020600040205080304" pitchFamily="18" charset="-128"/>
                <a:cs typeface="ＭＳ Ｐ明朝" panose="02020600040205080304" pitchFamily="18" charset="-128"/>
              </a:rPr>
              <a:t>II </a:t>
            </a:r>
            <a:r>
              <a:rPr kumimoji="0" lang="ja-JP" altLang="en-GB" b="1" dirty="0">
                <a:latin typeface="Century" panose="02040604050505020304" pitchFamily="18" charset="0"/>
                <a:ea typeface="ＭＳ 明朝" panose="02020609040205080304" pitchFamily="17" charset="-128"/>
                <a:cs typeface="ＭＳ Ｐ明朝" panose="02020600040205080304" pitchFamily="18" charset="-128"/>
              </a:rPr>
              <a:t>　</a:t>
            </a:r>
            <a:r>
              <a:rPr kumimoji="0" lang="en-GB" altLang="ja-JP" b="1" dirty="0">
                <a:latin typeface="Century" panose="02040604050505020304" pitchFamily="18" charset="0"/>
                <a:ea typeface="ＭＳ Ｐ明朝" panose="02020600040205080304" pitchFamily="18" charset="-128"/>
                <a:cs typeface="ＭＳ Ｐ明朝" panose="02020600040205080304" pitchFamily="18" charset="-128"/>
              </a:rPr>
              <a:t>Corporate Income Tax</a:t>
            </a:r>
            <a:br>
              <a:rPr kumimoji="0" lang="en-GB" altLang="ja-JP" b="1" dirty="0">
                <a:latin typeface="Century" panose="02040604050505020304" pitchFamily="18" charset="0"/>
                <a:ea typeface="ＭＳ Ｐ明朝" panose="02020600040205080304" pitchFamily="18" charset="-128"/>
                <a:cs typeface="ＭＳ Ｐ明朝" panose="02020600040205080304" pitchFamily="18" charset="-128"/>
              </a:rPr>
            </a:br>
            <a:r>
              <a:rPr kumimoji="0" lang="en-GB" altLang="ja-JP" sz="2800" dirty="0"/>
              <a:t/>
            </a:r>
            <a:br>
              <a:rPr kumimoji="0" lang="en-GB" altLang="ja-JP" sz="2800" dirty="0"/>
            </a:br>
            <a:r>
              <a:rPr kumimoji="0" lang="en-GB" altLang="ja-JP" dirty="0">
                <a:latin typeface="Century" panose="02040604050505020304" pitchFamily="18" charset="0"/>
                <a:ea typeface="ＭＳ Ｐ明朝" panose="02020600040205080304" pitchFamily="18" charset="-128"/>
                <a:cs typeface="ＭＳ Ｐ明朝" panose="02020600040205080304" pitchFamily="18" charset="-128"/>
              </a:rPr>
              <a:t>A</a:t>
            </a:r>
            <a:r>
              <a:rPr kumimoji="0" lang="ja-JP" altLang="en-GB" dirty="0">
                <a:latin typeface="Century" panose="02040604050505020304" pitchFamily="18" charset="0"/>
                <a:ea typeface="ＭＳ 明朝" panose="02020609040205080304" pitchFamily="17" charset="-128"/>
                <a:cs typeface="ＭＳ Ｐ明朝" panose="02020600040205080304" pitchFamily="18" charset="-128"/>
              </a:rPr>
              <a:t>　</a:t>
            </a:r>
            <a:r>
              <a:rPr kumimoji="0" lang="en-GB" altLang="ja-JP" dirty="0">
                <a:latin typeface="Century" panose="02040604050505020304" pitchFamily="18" charset="0"/>
                <a:ea typeface="ＭＳ Ｐ明朝" panose="02020600040205080304" pitchFamily="18" charset="-128"/>
                <a:cs typeface="ＭＳ Ｐ明朝" panose="02020600040205080304" pitchFamily="18" charset="-128"/>
              </a:rPr>
              <a:t>Disappearing Taxpayer and Its Impact on the Discussions on BEPS</a:t>
            </a:r>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lang="en-US" altLang="ja-JP" dirty="0"/>
          </a:p>
          <a:p>
            <a:r>
              <a:rPr lang="en-GB" altLang="ja-JP" dirty="0"/>
              <a:t>Current situation of BEPS discussion is open to public</a:t>
            </a:r>
            <a:endParaRPr lang="ja-JP" altLang="ja-JP" dirty="0"/>
          </a:p>
          <a:p>
            <a:r>
              <a:rPr lang="en-GB" altLang="ja-JP" dirty="0"/>
              <a:t>Contradictions facing tax experts: discussing responses to schemes of their own making</a:t>
            </a:r>
            <a:endParaRPr lang="ja-JP" altLang="ja-JP" dirty="0"/>
          </a:p>
          <a:p>
            <a:r>
              <a:rPr lang="en-GB" altLang="ja-JP" dirty="0"/>
              <a:t>Issues facing law experts: How much of the technical issues involved in such schemes do they understand?</a:t>
            </a:r>
            <a:endParaRPr lang="ja-JP" altLang="ja-JP" dirty="0"/>
          </a:p>
          <a:p>
            <a:endParaRPr lang="ja-JP" altLang="ja-JP" dirty="0"/>
          </a:p>
        </p:txBody>
      </p:sp>
      <p:sp>
        <p:nvSpPr>
          <p:cNvPr id="4" name="スライド番号プレースホルダー 3"/>
          <p:cNvSpPr>
            <a:spLocks noGrp="1"/>
          </p:cNvSpPr>
          <p:nvPr>
            <p:ph type="sldNum" sz="quarter" idx="12"/>
          </p:nvPr>
        </p:nvSpPr>
        <p:spPr/>
        <p:txBody>
          <a:bodyPr/>
          <a:lstStyle/>
          <a:p>
            <a:fld id="{03A63842-0C5B-466F-BCBA-F5D507AA9304}" type="slidenum">
              <a:rPr kumimoji="1" lang="ja-JP" altLang="en-US" smtClean="0"/>
              <a:t>14</a:t>
            </a:fld>
            <a:endParaRPr kumimoji="1" lang="ja-JP" altLang="en-US"/>
          </a:p>
        </p:txBody>
      </p:sp>
    </p:spTree>
    <p:extLst>
      <p:ext uri="{BB962C8B-B14F-4D97-AF65-F5344CB8AC3E}">
        <p14:creationId xmlns:p14="http://schemas.microsoft.com/office/powerpoint/2010/main" val="34842731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0" lang="en-GB" altLang="ja-JP" b="1" dirty="0">
                <a:latin typeface="Century" panose="02040604050505020304" pitchFamily="18" charset="0"/>
                <a:ea typeface="ＭＳ Ｐ明朝" panose="02020600040205080304" pitchFamily="18" charset="-128"/>
                <a:cs typeface="ＭＳ Ｐ明朝" panose="02020600040205080304" pitchFamily="18" charset="-128"/>
              </a:rPr>
              <a:t>II </a:t>
            </a:r>
            <a:r>
              <a:rPr kumimoji="0" lang="ja-JP" altLang="en-GB" b="1" dirty="0">
                <a:latin typeface="Century" panose="02040604050505020304" pitchFamily="18" charset="0"/>
                <a:ea typeface="ＭＳ 明朝" panose="02020609040205080304" pitchFamily="17" charset="-128"/>
                <a:cs typeface="ＭＳ Ｐ明朝" panose="02020600040205080304" pitchFamily="18" charset="-128"/>
              </a:rPr>
              <a:t>　</a:t>
            </a:r>
            <a:r>
              <a:rPr kumimoji="0" lang="en-GB" altLang="ja-JP" b="1" dirty="0">
                <a:latin typeface="Century" panose="02040604050505020304" pitchFamily="18" charset="0"/>
                <a:ea typeface="ＭＳ Ｐ明朝" panose="02020600040205080304" pitchFamily="18" charset="-128"/>
                <a:cs typeface="ＭＳ Ｐ明朝" panose="02020600040205080304" pitchFamily="18" charset="-128"/>
              </a:rPr>
              <a:t>Corporate Income Tax</a:t>
            </a:r>
            <a:br>
              <a:rPr kumimoji="0" lang="en-GB" altLang="ja-JP" b="1" dirty="0">
                <a:latin typeface="Century" panose="02040604050505020304" pitchFamily="18" charset="0"/>
                <a:ea typeface="ＭＳ Ｐ明朝" panose="02020600040205080304" pitchFamily="18" charset="-128"/>
                <a:cs typeface="ＭＳ Ｐ明朝" panose="02020600040205080304" pitchFamily="18" charset="-128"/>
              </a:rPr>
            </a:br>
            <a:r>
              <a:rPr kumimoji="0" lang="en-GB" altLang="ja-JP" b="1" dirty="0" smtClean="0">
                <a:latin typeface="Century" panose="02040604050505020304" pitchFamily="18" charset="0"/>
                <a:ea typeface="ＭＳ Ｐ明朝" panose="02020600040205080304" pitchFamily="18" charset="-128"/>
                <a:cs typeface="ＭＳ Ｐ明朝" panose="02020600040205080304" pitchFamily="18" charset="-128"/>
              </a:rPr>
              <a:t/>
            </a:r>
            <a:br>
              <a:rPr kumimoji="0" lang="en-GB" altLang="ja-JP" b="1" dirty="0" smtClean="0">
                <a:latin typeface="Century" panose="02040604050505020304" pitchFamily="18" charset="0"/>
                <a:ea typeface="ＭＳ Ｐ明朝" panose="02020600040205080304" pitchFamily="18" charset="-128"/>
                <a:cs typeface="ＭＳ Ｐ明朝" panose="02020600040205080304" pitchFamily="18" charset="-128"/>
              </a:rPr>
            </a:br>
            <a:r>
              <a:rPr lang="ja-JP" altLang="en-US" dirty="0" smtClean="0"/>
              <a:t>Ｂ</a:t>
            </a:r>
            <a:r>
              <a:rPr lang="ja-JP" altLang="ja-JP" dirty="0"/>
              <a:t>　</a:t>
            </a:r>
            <a:r>
              <a:rPr lang="en-GB" altLang="ja-JP" dirty="0"/>
              <a:t>Importance of Corporate Income Tax for Tax Specialists</a:t>
            </a:r>
            <a:r>
              <a:rPr lang="ja-JP" altLang="ja-JP" dirty="0"/>
              <a:t/>
            </a:r>
            <a:br>
              <a:rPr lang="ja-JP" altLang="ja-JP" dirty="0"/>
            </a:b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endParaRPr lang="en-GB" altLang="ja-JP" dirty="0" smtClean="0"/>
          </a:p>
          <a:p>
            <a:r>
              <a:rPr lang="en-GB" altLang="ja-JP" dirty="0" smtClean="0"/>
              <a:t>For </a:t>
            </a:r>
            <a:r>
              <a:rPr lang="en-GB" altLang="ja-JP" dirty="0"/>
              <a:t>any tax practitioner, the ideal is one where he himself successfully tells his clients how to avoid the tax, but other firms continue to pay large amounts.</a:t>
            </a:r>
            <a:endParaRPr lang="ja-JP" altLang="ja-JP" dirty="0"/>
          </a:p>
          <a:p>
            <a:r>
              <a:rPr lang="en-GB" altLang="ja-JP" dirty="0"/>
              <a:t> </a:t>
            </a:r>
            <a:endParaRPr lang="ja-JP" altLang="ja-JP" dirty="0"/>
          </a:p>
          <a:p>
            <a:r>
              <a:rPr lang="en-GB" altLang="ja-JP" dirty="0"/>
              <a:t>The government's role in creating generating the specialist's income is two-fold.  </a:t>
            </a:r>
            <a:endParaRPr lang="ja-JP" altLang="ja-JP" dirty="0"/>
          </a:p>
          <a:p>
            <a:r>
              <a:rPr lang="en-GB" altLang="ja-JP" dirty="0"/>
              <a:t>First, the corporate tax's high tax rates encourages the development of the high-priced tax avoidance schemes that lie at the heart of the tax specialist's income.  </a:t>
            </a:r>
            <a:endParaRPr lang="ja-JP" altLang="ja-JP" dirty="0"/>
          </a:p>
          <a:p>
            <a:r>
              <a:rPr lang="en-GB" altLang="ja-JP" dirty="0"/>
              <a:t>Second, the government's efforts to eliminate those schemes then creates the market demand for replacement schemes from the specialist.  </a:t>
            </a:r>
            <a:endParaRPr lang="ja-JP" altLang="ja-JP" dirty="0"/>
          </a:p>
          <a:p>
            <a:endParaRPr kumimoji="1" lang="ja-JP" altLang="en-US" dirty="0"/>
          </a:p>
        </p:txBody>
      </p:sp>
      <p:sp>
        <p:nvSpPr>
          <p:cNvPr id="5" name="スライド番号プレースホルダー 4"/>
          <p:cNvSpPr>
            <a:spLocks noGrp="1"/>
          </p:cNvSpPr>
          <p:nvPr>
            <p:ph type="sldNum" sz="quarter" idx="12"/>
          </p:nvPr>
        </p:nvSpPr>
        <p:spPr/>
        <p:txBody>
          <a:bodyPr/>
          <a:lstStyle/>
          <a:p>
            <a:fld id="{03A63842-0C5B-466F-BCBA-F5D507AA9304}" type="slidenum">
              <a:rPr kumimoji="1" lang="ja-JP" altLang="en-US" smtClean="0"/>
              <a:t>15</a:t>
            </a:fld>
            <a:endParaRPr kumimoji="1" lang="ja-JP" altLang="en-US"/>
          </a:p>
        </p:txBody>
      </p:sp>
    </p:spTree>
    <p:extLst>
      <p:ext uri="{BB962C8B-B14F-4D97-AF65-F5344CB8AC3E}">
        <p14:creationId xmlns:p14="http://schemas.microsoft.com/office/powerpoint/2010/main" val="38845901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0" lang="en-GB" altLang="ja-JP" b="1" dirty="0">
                <a:latin typeface="Century" panose="02040604050505020304" pitchFamily="18" charset="0"/>
                <a:ea typeface="ＭＳ Ｐ明朝" panose="02020600040205080304" pitchFamily="18" charset="-128"/>
                <a:cs typeface="ＭＳ Ｐ明朝" panose="02020600040205080304" pitchFamily="18" charset="-128"/>
              </a:rPr>
              <a:t>II </a:t>
            </a:r>
            <a:r>
              <a:rPr kumimoji="0" lang="ja-JP" altLang="en-GB" b="1" dirty="0">
                <a:latin typeface="Century" panose="02040604050505020304" pitchFamily="18" charset="0"/>
                <a:ea typeface="ＭＳ 明朝" panose="02020609040205080304" pitchFamily="17" charset="-128"/>
                <a:cs typeface="ＭＳ Ｐ明朝" panose="02020600040205080304" pitchFamily="18" charset="-128"/>
              </a:rPr>
              <a:t>　</a:t>
            </a:r>
            <a:r>
              <a:rPr kumimoji="0" lang="en-GB" altLang="ja-JP" b="1" dirty="0">
                <a:latin typeface="Century" panose="02040604050505020304" pitchFamily="18" charset="0"/>
                <a:ea typeface="ＭＳ Ｐ明朝" panose="02020600040205080304" pitchFamily="18" charset="-128"/>
                <a:cs typeface="ＭＳ Ｐ明朝" panose="02020600040205080304" pitchFamily="18" charset="-128"/>
              </a:rPr>
              <a:t>Corporate Income Tax</a:t>
            </a:r>
            <a:br>
              <a:rPr kumimoji="0" lang="en-GB" altLang="ja-JP" b="1" dirty="0">
                <a:latin typeface="Century" panose="02040604050505020304" pitchFamily="18" charset="0"/>
                <a:ea typeface="ＭＳ Ｐ明朝" panose="02020600040205080304" pitchFamily="18" charset="-128"/>
                <a:cs typeface="ＭＳ Ｐ明朝" panose="02020600040205080304" pitchFamily="18" charset="-128"/>
              </a:rPr>
            </a:br>
            <a:r>
              <a:rPr kumimoji="0" lang="en-GB" altLang="ja-JP" b="1" dirty="0" smtClean="0">
                <a:latin typeface="Century" panose="02040604050505020304" pitchFamily="18" charset="0"/>
                <a:ea typeface="ＭＳ Ｐ明朝" panose="02020600040205080304" pitchFamily="18" charset="-128"/>
                <a:cs typeface="ＭＳ Ｐ明朝" panose="02020600040205080304" pitchFamily="18" charset="-128"/>
              </a:rPr>
              <a:t/>
            </a:r>
            <a:br>
              <a:rPr kumimoji="0" lang="en-GB" altLang="ja-JP" b="1" dirty="0" smtClean="0">
                <a:latin typeface="Century" panose="02040604050505020304" pitchFamily="18" charset="0"/>
                <a:ea typeface="ＭＳ Ｐ明朝" panose="02020600040205080304" pitchFamily="18" charset="-128"/>
                <a:cs typeface="ＭＳ Ｐ明朝" panose="02020600040205080304" pitchFamily="18" charset="-128"/>
              </a:rPr>
            </a:br>
            <a:r>
              <a:rPr lang="ja-JP" altLang="ja-JP" sz="4000" dirty="0" smtClean="0"/>
              <a:t>Ｃ</a:t>
            </a:r>
            <a:r>
              <a:rPr lang="ja-JP" altLang="ja-JP" sz="4000" dirty="0"/>
              <a:t>　</a:t>
            </a:r>
            <a:r>
              <a:rPr lang="en-GB" altLang="ja-JP" sz="4000" dirty="0"/>
              <a:t>How Long Could Corporate Income Tax Survive</a:t>
            </a:r>
            <a:r>
              <a:rPr lang="en-GB" altLang="ja-JP" sz="4000" dirty="0" smtClean="0"/>
              <a:t>?</a:t>
            </a:r>
            <a:br>
              <a:rPr lang="en-GB" altLang="ja-JP" sz="4000" dirty="0" smtClean="0"/>
            </a:br>
            <a:r>
              <a:rPr lang="ja-JP" altLang="ja-JP" dirty="0"/>
              <a:t/>
            </a:r>
            <a:br>
              <a:rPr lang="ja-JP" altLang="ja-JP" dirty="0"/>
            </a:br>
            <a:endParaRPr kumimoji="1" lang="ja-JP" altLang="en-US" dirty="0"/>
          </a:p>
        </p:txBody>
      </p:sp>
      <p:sp>
        <p:nvSpPr>
          <p:cNvPr id="3" name="コンテンツ プレースホルダー 2"/>
          <p:cNvSpPr>
            <a:spLocks noGrp="1"/>
          </p:cNvSpPr>
          <p:nvPr>
            <p:ph idx="1"/>
          </p:nvPr>
        </p:nvSpPr>
        <p:spPr/>
        <p:txBody>
          <a:bodyPr/>
          <a:lstStyle/>
          <a:p>
            <a:r>
              <a:rPr lang="en-GB" altLang="ja-JP" dirty="0"/>
              <a:t>The corporate tax itself may become endangered, but the development will continue.  </a:t>
            </a:r>
            <a:endParaRPr lang="ja-JP" altLang="ja-JP" dirty="0"/>
          </a:p>
          <a:p>
            <a:r>
              <a:rPr lang="en-GB" altLang="ja-JP" dirty="0"/>
              <a:t>The question that remains, then, is whether the tax specialists whose livelihood depends on that corporate tax will be able to survive.</a:t>
            </a:r>
            <a:endParaRPr lang="ja-JP" altLang="ja-JP" dirty="0"/>
          </a:p>
          <a:p>
            <a:endParaRPr lang="ja-JP" altLang="ja-JP" dirty="0"/>
          </a:p>
        </p:txBody>
      </p:sp>
      <p:sp>
        <p:nvSpPr>
          <p:cNvPr id="4" name="スライド番号プレースホルダー 3"/>
          <p:cNvSpPr>
            <a:spLocks noGrp="1"/>
          </p:cNvSpPr>
          <p:nvPr>
            <p:ph type="sldNum" sz="quarter" idx="12"/>
          </p:nvPr>
        </p:nvSpPr>
        <p:spPr/>
        <p:txBody>
          <a:bodyPr/>
          <a:lstStyle/>
          <a:p>
            <a:fld id="{03A63842-0C5B-466F-BCBA-F5D507AA9304}" type="slidenum">
              <a:rPr kumimoji="1" lang="ja-JP" altLang="en-US" smtClean="0"/>
              <a:t>16</a:t>
            </a:fld>
            <a:endParaRPr kumimoji="1" lang="ja-JP" altLang="en-US"/>
          </a:p>
        </p:txBody>
      </p:sp>
    </p:spTree>
    <p:extLst>
      <p:ext uri="{BB962C8B-B14F-4D97-AF65-F5344CB8AC3E}">
        <p14:creationId xmlns:p14="http://schemas.microsoft.com/office/powerpoint/2010/main" val="16842623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0" lang="en-GB" altLang="ja-JP" b="1" dirty="0">
                <a:latin typeface="Century" panose="02040604050505020304" pitchFamily="18" charset="0"/>
                <a:ea typeface="ＭＳ Ｐ明朝" panose="02020600040205080304" pitchFamily="18" charset="-128"/>
                <a:cs typeface="ＭＳ Ｐ明朝" panose="02020600040205080304" pitchFamily="18" charset="-128"/>
              </a:rPr>
              <a:t>II </a:t>
            </a:r>
            <a:r>
              <a:rPr kumimoji="0" lang="ja-JP" altLang="en-GB" b="1" dirty="0">
                <a:latin typeface="Century" panose="02040604050505020304" pitchFamily="18" charset="0"/>
                <a:ea typeface="ＭＳ 明朝" panose="02020609040205080304" pitchFamily="17" charset="-128"/>
                <a:cs typeface="ＭＳ Ｐ明朝" panose="02020600040205080304" pitchFamily="18" charset="-128"/>
              </a:rPr>
              <a:t>　</a:t>
            </a:r>
            <a:r>
              <a:rPr kumimoji="0" lang="en-GB" altLang="ja-JP" b="1" dirty="0">
                <a:latin typeface="Century" panose="02040604050505020304" pitchFamily="18" charset="0"/>
                <a:ea typeface="ＭＳ Ｐ明朝" panose="02020600040205080304" pitchFamily="18" charset="-128"/>
                <a:cs typeface="ＭＳ Ｐ明朝" panose="02020600040205080304" pitchFamily="18" charset="-128"/>
              </a:rPr>
              <a:t>Corporate Income </a:t>
            </a:r>
            <a:r>
              <a:rPr kumimoji="0" lang="en-GB" altLang="ja-JP" b="1" dirty="0" smtClean="0">
                <a:latin typeface="Century" panose="02040604050505020304" pitchFamily="18" charset="0"/>
                <a:ea typeface="ＭＳ Ｐ明朝" panose="02020600040205080304" pitchFamily="18" charset="-128"/>
                <a:cs typeface="ＭＳ Ｐ明朝" panose="02020600040205080304" pitchFamily="18" charset="-128"/>
              </a:rPr>
              <a:t>Tax</a:t>
            </a:r>
            <a:br>
              <a:rPr kumimoji="0" lang="en-GB" altLang="ja-JP" b="1" dirty="0" smtClean="0">
                <a:latin typeface="Century" panose="02040604050505020304" pitchFamily="18" charset="0"/>
                <a:ea typeface="ＭＳ Ｐ明朝" panose="02020600040205080304" pitchFamily="18" charset="-128"/>
                <a:cs typeface="ＭＳ Ｐ明朝" panose="02020600040205080304" pitchFamily="18" charset="-128"/>
              </a:rPr>
            </a:br>
            <a:r>
              <a:rPr kumimoji="0" lang="en-GB" altLang="ja-JP" b="1" dirty="0" smtClean="0">
                <a:latin typeface="Century" panose="02040604050505020304" pitchFamily="18" charset="0"/>
                <a:ea typeface="ＭＳ Ｐ明朝" panose="02020600040205080304" pitchFamily="18" charset="-128"/>
                <a:cs typeface="ＭＳ Ｐ明朝" panose="02020600040205080304" pitchFamily="18" charset="-128"/>
              </a:rPr>
              <a:t/>
            </a:r>
            <a:br>
              <a:rPr kumimoji="0" lang="en-GB" altLang="ja-JP" b="1" dirty="0" smtClean="0">
                <a:latin typeface="Century" panose="02040604050505020304" pitchFamily="18" charset="0"/>
                <a:ea typeface="ＭＳ Ｐ明朝" panose="02020600040205080304" pitchFamily="18" charset="-128"/>
                <a:cs typeface="ＭＳ Ｐ明朝" panose="02020600040205080304" pitchFamily="18" charset="-128"/>
              </a:rPr>
            </a:br>
            <a:r>
              <a:rPr lang="ja-JP" altLang="ja-JP" dirty="0" smtClean="0"/>
              <a:t>Ｄ</a:t>
            </a:r>
            <a:r>
              <a:rPr lang="ja-JP" altLang="ja-JP" dirty="0"/>
              <a:t>　</a:t>
            </a:r>
            <a:r>
              <a:rPr lang="en-GB" altLang="ja-JP" dirty="0"/>
              <a:t>What Japan is Doing</a:t>
            </a:r>
            <a:r>
              <a:rPr lang="ja-JP" altLang="ja-JP" dirty="0"/>
              <a:t/>
            </a:r>
            <a:br>
              <a:rPr lang="ja-JP" altLang="ja-JP" dirty="0"/>
            </a:br>
            <a:endParaRPr kumimoji="1" lang="ja-JP" altLang="en-US" dirty="0"/>
          </a:p>
        </p:txBody>
      </p:sp>
      <p:sp>
        <p:nvSpPr>
          <p:cNvPr id="3" name="コンテンツ プレースホルダー 2"/>
          <p:cNvSpPr>
            <a:spLocks noGrp="1"/>
          </p:cNvSpPr>
          <p:nvPr>
            <p:ph idx="1"/>
          </p:nvPr>
        </p:nvSpPr>
        <p:spPr/>
        <p:txBody>
          <a:bodyPr/>
          <a:lstStyle/>
          <a:p>
            <a:endParaRPr lang="en-US" altLang="ja-JP" dirty="0" smtClean="0"/>
          </a:p>
          <a:p>
            <a:r>
              <a:rPr kumimoji="1" lang="en-US" altLang="ja-JP" dirty="0" smtClean="0"/>
              <a:t>Attributable Income Principle</a:t>
            </a:r>
          </a:p>
          <a:p>
            <a:r>
              <a:rPr lang="en-US" altLang="ja-JP" dirty="0" smtClean="0"/>
              <a:t>Consumption Tax on International Internet Transactions</a:t>
            </a:r>
          </a:p>
          <a:p>
            <a:r>
              <a:rPr kumimoji="1" lang="en-US" altLang="ja-JP" dirty="0" smtClean="0"/>
              <a:t>Administrative Aspects</a:t>
            </a:r>
            <a:endParaRPr kumimoji="1" lang="ja-JP" altLang="en-US" dirty="0"/>
          </a:p>
        </p:txBody>
      </p:sp>
      <p:sp>
        <p:nvSpPr>
          <p:cNvPr id="4" name="スライド番号プレースホルダー 3"/>
          <p:cNvSpPr>
            <a:spLocks noGrp="1"/>
          </p:cNvSpPr>
          <p:nvPr>
            <p:ph type="sldNum" sz="quarter" idx="12"/>
          </p:nvPr>
        </p:nvSpPr>
        <p:spPr/>
        <p:txBody>
          <a:bodyPr/>
          <a:lstStyle/>
          <a:p>
            <a:fld id="{03A63842-0C5B-466F-BCBA-F5D507AA9304}" type="slidenum">
              <a:rPr kumimoji="1" lang="ja-JP" altLang="en-US" smtClean="0"/>
              <a:t>17</a:t>
            </a:fld>
            <a:endParaRPr kumimoji="1" lang="ja-JP" altLang="en-US"/>
          </a:p>
        </p:txBody>
      </p:sp>
    </p:spTree>
    <p:extLst>
      <p:ext uri="{BB962C8B-B14F-4D97-AF65-F5344CB8AC3E}">
        <p14:creationId xmlns:p14="http://schemas.microsoft.com/office/powerpoint/2010/main" val="2908730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b="1" dirty="0"/>
              <a:t>III   New confrontation – practitioners vs. </a:t>
            </a:r>
            <a:r>
              <a:rPr lang="en-US" altLang="ja-JP" b="1" dirty="0" smtClean="0"/>
              <a:t>theorists</a:t>
            </a:r>
            <a:br>
              <a:rPr lang="en-US" altLang="ja-JP" b="1" dirty="0" smtClean="0"/>
            </a:br>
            <a:endParaRPr lang="ja-JP" altLang="ja-JP" dirty="0"/>
          </a:p>
        </p:txBody>
      </p:sp>
      <p:sp>
        <p:nvSpPr>
          <p:cNvPr id="3" name="コンテンツ プレースホルダー 2"/>
          <p:cNvSpPr>
            <a:spLocks noGrp="1"/>
          </p:cNvSpPr>
          <p:nvPr>
            <p:ph idx="1"/>
          </p:nvPr>
        </p:nvSpPr>
        <p:spPr/>
        <p:txBody>
          <a:bodyPr/>
          <a:lstStyle/>
          <a:p>
            <a:endParaRPr kumimoji="1" lang="en-US" altLang="ja-JP" dirty="0" smtClean="0"/>
          </a:p>
          <a:p>
            <a:endParaRPr lang="en-US" altLang="ja-JP" dirty="0"/>
          </a:p>
          <a:p>
            <a:r>
              <a:rPr lang="en-GB" altLang="ja-JP" dirty="0"/>
              <a:t>Practitioners vs. experts of finance/managerial economics</a:t>
            </a:r>
            <a:endParaRPr lang="ja-JP" altLang="ja-JP" dirty="0"/>
          </a:p>
          <a:p>
            <a:r>
              <a:rPr lang="en-US" altLang="ja-JP" dirty="0"/>
              <a:t>(</a:t>
            </a:r>
            <a:r>
              <a:rPr lang="en-US" altLang="ja-JP" dirty="0" err="1"/>
              <a:t>i</a:t>
            </a:r>
            <a:r>
              <a:rPr lang="en-US" altLang="ja-JP" dirty="0"/>
              <a:t>)	Development of tax-saving financial products</a:t>
            </a:r>
            <a:r>
              <a:rPr lang="ja-JP" altLang="ja-JP" dirty="0"/>
              <a:t>　</a:t>
            </a:r>
          </a:p>
          <a:p>
            <a:r>
              <a:rPr lang="en-GB" altLang="ja-JP" dirty="0"/>
              <a:t>	Crystallized by financial theory, economics + jurisprudence, accounting</a:t>
            </a:r>
            <a:endParaRPr lang="ja-JP" altLang="ja-JP" dirty="0"/>
          </a:p>
          <a:p>
            <a:r>
              <a:rPr lang="en-US" altLang="ja-JP" dirty="0"/>
              <a:t>(ii)	Positioning of economic theory and financial theory in transfer pricing related issues</a:t>
            </a:r>
            <a:endParaRPr lang="ja-JP" altLang="ja-JP" dirty="0"/>
          </a:p>
          <a:p>
            <a:r>
              <a:rPr lang="en-US" altLang="ja-JP" dirty="0"/>
              <a:t>(iii)	Pitfalls in economist-proposed legislation</a:t>
            </a:r>
            <a:endParaRPr lang="ja-JP"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fld id="{03A63842-0C5B-466F-BCBA-F5D507AA9304}" type="slidenum">
              <a:rPr kumimoji="1" lang="ja-JP" altLang="en-US" smtClean="0"/>
              <a:t>18</a:t>
            </a:fld>
            <a:endParaRPr kumimoji="1" lang="ja-JP" altLang="en-US"/>
          </a:p>
        </p:txBody>
      </p:sp>
    </p:spTree>
    <p:extLst>
      <p:ext uri="{BB962C8B-B14F-4D97-AF65-F5344CB8AC3E}">
        <p14:creationId xmlns:p14="http://schemas.microsoft.com/office/powerpoint/2010/main" val="2511091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dirty="0"/>
              <a:t>VI   Efforts toward integration</a:t>
            </a:r>
            <a:r>
              <a:rPr lang="ja-JP" altLang="ja-JP" dirty="0"/>
              <a:t/>
            </a:r>
            <a:br>
              <a:rPr lang="ja-JP" altLang="ja-JP" dirty="0"/>
            </a:br>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r>
              <a:rPr lang="en-GB" altLang="ja-JP" dirty="0"/>
              <a:t>Need for experts with cross-disciplinary knowledge</a:t>
            </a:r>
            <a:endParaRPr lang="ja-JP"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fld id="{03A63842-0C5B-466F-BCBA-F5D507AA9304}" type="slidenum">
              <a:rPr kumimoji="1" lang="ja-JP" altLang="en-US" smtClean="0"/>
              <a:t>19</a:t>
            </a:fld>
            <a:endParaRPr kumimoji="1" lang="ja-JP" altLang="en-US"/>
          </a:p>
        </p:txBody>
      </p:sp>
    </p:spTree>
    <p:extLst>
      <p:ext uri="{BB962C8B-B14F-4D97-AF65-F5344CB8AC3E}">
        <p14:creationId xmlns:p14="http://schemas.microsoft.com/office/powerpoint/2010/main" val="558924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838200" y="500062"/>
            <a:ext cx="10515600" cy="1325563"/>
          </a:xfrm>
        </p:spPr>
        <p:txBody>
          <a:bodyPr/>
          <a:lstStyle/>
          <a:p>
            <a:r>
              <a:rPr lang="en-US" altLang="ja-JP" b="1" dirty="0"/>
              <a:t>Introduction</a:t>
            </a:r>
            <a:r>
              <a:rPr lang="ja-JP" altLang="ja-JP" dirty="0"/>
              <a:t/>
            </a:r>
            <a:br>
              <a:rPr lang="ja-JP" altLang="ja-JP" dirty="0"/>
            </a:br>
            <a:endParaRPr kumimoji="1" lang="ja-JP" altLang="en-US" dirty="0"/>
          </a:p>
        </p:txBody>
      </p:sp>
      <p:sp>
        <p:nvSpPr>
          <p:cNvPr id="5" name="コンテンツ プレースホルダー 4"/>
          <p:cNvSpPr>
            <a:spLocks noGrp="1"/>
          </p:cNvSpPr>
          <p:nvPr>
            <p:ph idx="1"/>
          </p:nvPr>
        </p:nvSpPr>
        <p:spPr/>
        <p:txBody>
          <a:bodyPr/>
          <a:lstStyle/>
          <a:p>
            <a:r>
              <a:rPr lang="en-US" altLang="ja-JP" dirty="0"/>
              <a:t>There are several ways of distinguishing among tax specialists. </a:t>
            </a:r>
            <a:endParaRPr lang="ja-JP" altLang="ja-JP" dirty="0"/>
          </a:p>
          <a:p>
            <a:r>
              <a:rPr lang="en-US" altLang="ja-JP" dirty="0"/>
              <a:t>(</a:t>
            </a:r>
            <a:r>
              <a:rPr lang="en-US" altLang="ja-JP" dirty="0" err="1"/>
              <a:t>i</a:t>
            </a:r>
            <a:r>
              <a:rPr lang="en-US" altLang="ja-JP" dirty="0"/>
              <a:t>) among tax professionals, we could distinguish between practitioners and </a:t>
            </a:r>
            <a:r>
              <a:rPr lang="en-US" altLang="ja-JP" dirty="0" smtClean="0"/>
              <a:t>economists.</a:t>
            </a:r>
            <a:endParaRPr lang="ja-JP" altLang="ja-JP" dirty="0"/>
          </a:p>
          <a:p>
            <a:r>
              <a:rPr lang="en-US" altLang="ja-JP" dirty="0"/>
              <a:t>(ii)among practitioners, we could distinguish between lawyers and non-lawyers.</a:t>
            </a:r>
            <a:endParaRPr lang="ja-JP" altLang="ja-JP" dirty="0"/>
          </a:p>
          <a:p>
            <a:r>
              <a:rPr lang="en-US" altLang="ja-JP" dirty="0"/>
              <a:t>Deep-rooted contrasts between lawyers and tax experts in tax issues</a:t>
            </a:r>
            <a:endParaRPr lang="ja-JP" altLang="ja-JP" dirty="0"/>
          </a:p>
          <a:p>
            <a:endParaRPr kumimoji="1" lang="ja-JP" altLang="en-US" dirty="0"/>
          </a:p>
        </p:txBody>
      </p:sp>
      <p:sp>
        <p:nvSpPr>
          <p:cNvPr id="2" name="スライド番号プレースホルダー 1"/>
          <p:cNvSpPr>
            <a:spLocks noGrp="1"/>
          </p:cNvSpPr>
          <p:nvPr>
            <p:ph type="sldNum" sz="quarter" idx="12"/>
          </p:nvPr>
        </p:nvSpPr>
        <p:spPr/>
        <p:txBody>
          <a:bodyPr/>
          <a:lstStyle/>
          <a:p>
            <a:fld id="{03A63842-0C5B-466F-BCBA-F5D507AA9304}" type="slidenum">
              <a:rPr kumimoji="1" lang="ja-JP" altLang="en-US" smtClean="0"/>
              <a:t>2</a:t>
            </a:fld>
            <a:endParaRPr kumimoji="1" lang="ja-JP" altLang="en-US"/>
          </a:p>
        </p:txBody>
      </p:sp>
    </p:spTree>
    <p:extLst>
      <p:ext uri="{BB962C8B-B14F-4D97-AF65-F5344CB8AC3E}">
        <p14:creationId xmlns:p14="http://schemas.microsoft.com/office/powerpoint/2010/main" val="58437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b="1" dirty="0"/>
              <a:t>I  The mentality of a tax lawyer and the mentality of other tax specialists</a:t>
            </a:r>
            <a:r>
              <a:rPr lang="ja-JP" altLang="ja-JP" dirty="0"/>
              <a:t/>
            </a:r>
            <a:br>
              <a:rPr lang="ja-JP" altLang="ja-JP" dirty="0"/>
            </a:br>
            <a:endParaRPr kumimoji="1" lang="ja-JP" altLang="en-US" dirty="0"/>
          </a:p>
        </p:txBody>
      </p:sp>
      <p:sp>
        <p:nvSpPr>
          <p:cNvPr id="3" name="コンテンツ プレースホルダー 2"/>
          <p:cNvSpPr>
            <a:spLocks noGrp="1"/>
          </p:cNvSpPr>
          <p:nvPr>
            <p:ph idx="1"/>
          </p:nvPr>
        </p:nvSpPr>
        <p:spPr/>
        <p:txBody>
          <a:bodyPr/>
          <a:lstStyle/>
          <a:p>
            <a:r>
              <a:rPr lang="ja-JP" altLang="ja-JP" dirty="0"/>
              <a:t>Ａ　</a:t>
            </a:r>
            <a:r>
              <a:rPr lang="en-US" altLang="ja-JP" dirty="0"/>
              <a:t>The mentality of a tax </a:t>
            </a:r>
            <a:r>
              <a:rPr lang="en-US" altLang="ja-JP" dirty="0" smtClean="0"/>
              <a:t>lawyer</a:t>
            </a:r>
            <a:r>
              <a:rPr lang="en-US" altLang="ja-JP" dirty="0"/>
              <a:t>	</a:t>
            </a:r>
            <a:endParaRPr lang="ja-JP" altLang="ja-JP" dirty="0"/>
          </a:p>
          <a:p>
            <a:r>
              <a:rPr lang="ja-JP" altLang="ja-JP" dirty="0" smtClean="0"/>
              <a:t>Ｂ</a:t>
            </a:r>
            <a:r>
              <a:rPr lang="en-US" altLang="ja-JP" dirty="0" smtClean="0"/>
              <a:t>   The </a:t>
            </a:r>
            <a:r>
              <a:rPr lang="en-US" altLang="ja-JP" dirty="0"/>
              <a:t>mentality of other tax specialists</a:t>
            </a:r>
            <a:endParaRPr lang="ja-JP" altLang="ja-JP" dirty="0"/>
          </a:p>
          <a:p>
            <a:r>
              <a:rPr lang="ja-JP" altLang="ja-JP" dirty="0"/>
              <a:t>Ｃ </a:t>
            </a:r>
            <a:r>
              <a:rPr lang="en-US" altLang="ja-JP" dirty="0" smtClean="0"/>
              <a:t>  Tug-of-war </a:t>
            </a:r>
            <a:r>
              <a:rPr lang="en-US" altLang="ja-JP" dirty="0"/>
              <a:t>between legal department and accounting department in a </a:t>
            </a:r>
            <a:r>
              <a:rPr lang="en-US" altLang="ja-JP" dirty="0" smtClean="0"/>
              <a:t>company</a:t>
            </a:r>
          </a:p>
          <a:p>
            <a:r>
              <a:rPr lang="ja-JP" altLang="ja-JP" dirty="0"/>
              <a:t>Ｄ　</a:t>
            </a:r>
            <a:r>
              <a:rPr lang="en-GB" altLang="ja-JP" dirty="0"/>
              <a:t>The role of Courts</a:t>
            </a:r>
            <a:endParaRPr lang="ja-JP" altLang="ja-JP" dirty="0"/>
          </a:p>
          <a:p>
            <a:endParaRPr lang="ja-JP"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fld id="{03A63842-0C5B-466F-BCBA-F5D507AA9304}" type="slidenum">
              <a:rPr kumimoji="1" lang="ja-JP" altLang="en-US" smtClean="0"/>
              <a:t>3</a:t>
            </a:fld>
            <a:endParaRPr kumimoji="1" lang="ja-JP" altLang="en-US"/>
          </a:p>
        </p:txBody>
      </p:sp>
    </p:spTree>
    <p:extLst>
      <p:ext uri="{BB962C8B-B14F-4D97-AF65-F5344CB8AC3E}">
        <p14:creationId xmlns:p14="http://schemas.microsoft.com/office/powerpoint/2010/main" val="104342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b="1" dirty="0"/>
              <a:t>I  The mentality of a tax lawyer and the mentality of other tax specialists</a:t>
            </a:r>
            <a:r>
              <a:rPr lang="ja-JP" altLang="ja-JP" dirty="0"/>
              <a:t/>
            </a:r>
            <a:br>
              <a:rPr lang="ja-JP" altLang="ja-JP" dirty="0"/>
            </a:br>
            <a:endParaRPr kumimoji="1" lang="ja-JP" altLang="en-US" dirty="0"/>
          </a:p>
        </p:txBody>
      </p:sp>
      <p:sp>
        <p:nvSpPr>
          <p:cNvPr id="3" name="コンテンツ プレースホルダー 2"/>
          <p:cNvSpPr>
            <a:spLocks noGrp="1"/>
          </p:cNvSpPr>
          <p:nvPr>
            <p:ph idx="1"/>
          </p:nvPr>
        </p:nvSpPr>
        <p:spPr/>
        <p:txBody>
          <a:bodyPr/>
          <a:lstStyle/>
          <a:p>
            <a:r>
              <a:rPr lang="ja-JP" altLang="ja-JP" dirty="0"/>
              <a:t>Ａ　</a:t>
            </a:r>
            <a:r>
              <a:rPr lang="en-US" altLang="ja-JP" dirty="0"/>
              <a:t>The mentality of a tax </a:t>
            </a:r>
            <a:r>
              <a:rPr lang="en-US" altLang="ja-JP" dirty="0" smtClean="0"/>
              <a:t>lawyer</a:t>
            </a:r>
          </a:p>
          <a:p>
            <a:pPr marL="0" indent="0">
              <a:buNone/>
            </a:pPr>
            <a:r>
              <a:rPr lang="en-US" altLang="ja-JP" dirty="0"/>
              <a:t>	</a:t>
            </a:r>
            <a:endParaRPr lang="ja-JP" altLang="ja-JP" dirty="0"/>
          </a:p>
          <a:p>
            <a:r>
              <a:rPr lang="ja-JP" altLang="ja-JP" dirty="0"/>
              <a:t>Ｂ</a:t>
            </a:r>
            <a:r>
              <a:rPr lang="en-US" altLang="ja-JP" dirty="0"/>
              <a:t>   The mentality of other tax specialists</a:t>
            </a:r>
            <a:endParaRPr lang="ja-JP" altLang="ja-JP" dirty="0"/>
          </a:p>
        </p:txBody>
      </p:sp>
      <p:sp>
        <p:nvSpPr>
          <p:cNvPr id="4" name="スライド番号プレースホルダー 3"/>
          <p:cNvSpPr>
            <a:spLocks noGrp="1"/>
          </p:cNvSpPr>
          <p:nvPr>
            <p:ph type="sldNum" sz="quarter" idx="12"/>
          </p:nvPr>
        </p:nvSpPr>
        <p:spPr/>
        <p:txBody>
          <a:bodyPr/>
          <a:lstStyle/>
          <a:p>
            <a:fld id="{03A63842-0C5B-466F-BCBA-F5D507AA9304}" type="slidenum">
              <a:rPr kumimoji="1" lang="ja-JP" altLang="en-US" smtClean="0"/>
              <a:t>4</a:t>
            </a:fld>
            <a:endParaRPr kumimoji="1" lang="ja-JP" altLang="en-US"/>
          </a:p>
        </p:txBody>
      </p:sp>
    </p:spTree>
    <p:extLst>
      <p:ext uri="{BB962C8B-B14F-4D97-AF65-F5344CB8AC3E}">
        <p14:creationId xmlns:p14="http://schemas.microsoft.com/office/powerpoint/2010/main" val="273335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b="1" dirty="0"/>
              <a:t>I  The mentality of a tax lawyer and the mentality of other tax </a:t>
            </a:r>
            <a:r>
              <a:rPr lang="en-US" altLang="ja-JP" b="1" dirty="0" smtClean="0"/>
              <a:t>specialists</a:t>
            </a:r>
            <a:br>
              <a:rPr lang="en-US" altLang="ja-JP" b="1" dirty="0" smtClean="0"/>
            </a:br>
            <a:r>
              <a:rPr lang="en-US" altLang="ja-JP" b="1" dirty="0" smtClean="0"/>
              <a:t/>
            </a:r>
            <a:br>
              <a:rPr lang="en-US" altLang="ja-JP" b="1" dirty="0" smtClean="0"/>
            </a:br>
            <a:r>
              <a:rPr lang="ja-JP" altLang="ja-JP" sz="3600" b="1" dirty="0" smtClean="0"/>
              <a:t>Ｃ </a:t>
            </a:r>
            <a:r>
              <a:rPr lang="en-US" altLang="ja-JP" sz="3600" b="1" dirty="0" smtClean="0"/>
              <a:t> </a:t>
            </a:r>
            <a:r>
              <a:rPr lang="en-US" altLang="ja-JP" sz="3600" b="1" dirty="0" smtClean="0"/>
              <a:t>Tug-of-war </a:t>
            </a:r>
            <a:r>
              <a:rPr lang="en-US" altLang="ja-JP" sz="3600" b="1" dirty="0"/>
              <a:t>between legal department and accounting department in a company</a:t>
            </a:r>
            <a:r>
              <a:rPr lang="ja-JP" altLang="ja-JP" sz="3600" dirty="0"/>
              <a:t/>
            </a:r>
            <a:br>
              <a:rPr lang="ja-JP" altLang="ja-JP" sz="3600" dirty="0"/>
            </a:br>
            <a:endParaRPr kumimoji="1" lang="ja-JP" altLang="en-US" sz="3600" dirty="0"/>
          </a:p>
        </p:txBody>
      </p:sp>
      <p:sp>
        <p:nvSpPr>
          <p:cNvPr id="3" name="コンテンツ プレースホルダー 2"/>
          <p:cNvSpPr>
            <a:spLocks noGrp="1"/>
          </p:cNvSpPr>
          <p:nvPr>
            <p:ph idx="1"/>
          </p:nvPr>
        </p:nvSpPr>
        <p:spPr/>
        <p:txBody>
          <a:bodyPr>
            <a:normAutofit lnSpcReduction="10000"/>
          </a:bodyPr>
          <a:lstStyle/>
          <a:p>
            <a:endParaRPr lang="en-US" altLang="ja-JP" dirty="0" smtClean="0"/>
          </a:p>
          <a:p>
            <a:endParaRPr lang="en-US" altLang="ja-JP" dirty="0" smtClean="0"/>
          </a:p>
          <a:p>
            <a:r>
              <a:rPr lang="en-US" altLang="ja-JP" dirty="0" smtClean="0"/>
              <a:t>Legal </a:t>
            </a:r>
            <a:r>
              <a:rPr lang="en-US" altLang="ja-JP" dirty="0"/>
              <a:t>department/law firm vs. accounting department/tax accountant office</a:t>
            </a:r>
            <a:endParaRPr lang="ja-JP" altLang="ja-JP" dirty="0"/>
          </a:p>
          <a:p>
            <a:r>
              <a:rPr lang="en-US" altLang="ja-JP" dirty="0"/>
              <a:t>Is litigation presupposed?</a:t>
            </a:r>
            <a:endParaRPr lang="ja-JP" altLang="ja-JP" dirty="0"/>
          </a:p>
          <a:p>
            <a:r>
              <a:rPr lang="en-US" altLang="ja-JP" dirty="0"/>
              <a:t>Tax experts deal with immediate phenomenon: </a:t>
            </a:r>
            <a:endParaRPr lang="ja-JP" altLang="ja-JP" dirty="0"/>
          </a:p>
          <a:p>
            <a:pPr marL="0" indent="0">
              <a:buNone/>
            </a:pPr>
            <a:r>
              <a:rPr lang="en-US" altLang="ja-JP" dirty="0" smtClean="0"/>
              <a:t>       Seek </a:t>
            </a:r>
            <a:r>
              <a:rPr lang="en-US" altLang="ja-JP" dirty="0"/>
              <a:t>solution through </a:t>
            </a:r>
            <a:r>
              <a:rPr lang="en-US" altLang="ja-JP" dirty="0" smtClean="0"/>
              <a:t>negotiations </a:t>
            </a:r>
            <a:r>
              <a:rPr lang="en-US" altLang="ja-JP" dirty="0"/>
              <a:t>with tax </a:t>
            </a:r>
            <a:r>
              <a:rPr lang="en-US" altLang="ja-JP" dirty="0" smtClean="0"/>
              <a:t>inspectors of the NTA</a:t>
            </a:r>
            <a:endParaRPr lang="ja-JP" altLang="ja-JP" dirty="0"/>
          </a:p>
          <a:p>
            <a:r>
              <a:rPr lang="en-US" altLang="ja-JP" dirty="0"/>
              <a:t>Law experts deal with future phenomenon:</a:t>
            </a:r>
            <a:endParaRPr lang="ja-JP" altLang="ja-JP" dirty="0"/>
          </a:p>
          <a:p>
            <a:pPr marL="0" indent="0">
              <a:buNone/>
            </a:pPr>
            <a:r>
              <a:rPr lang="en-US" altLang="ja-JP" dirty="0" smtClean="0"/>
              <a:t>        Seek </a:t>
            </a:r>
            <a:r>
              <a:rPr lang="en-US" altLang="ja-JP" dirty="0"/>
              <a:t>solution with an eye toward future litigation</a:t>
            </a:r>
            <a:endParaRPr lang="ja-JP"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fld id="{03A63842-0C5B-466F-BCBA-F5D507AA9304}" type="slidenum">
              <a:rPr kumimoji="1" lang="ja-JP" altLang="en-US" smtClean="0"/>
              <a:t>5</a:t>
            </a:fld>
            <a:endParaRPr kumimoji="1" lang="ja-JP" altLang="en-US"/>
          </a:p>
        </p:txBody>
      </p:sp>
    </p:spTree>
    <p:extLst>
      <p:ext uri="{BB962C8B-B14F-4D97-AF65-F5344CB8AC3E}">
        <p14:creationId xmlns:p14="http://schemas.microsoft.com/office/powerpoint/2010/main" val="3133900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b="1" dirty="0"/>
              <a:t>I  The mentality of a tax lawyer and the mentality of other tax </a:t>
            </a:r>
            <a:r>
              <a:rPr lang="en-US" altLang="ja-JP" b="1" dirty="0" smtClean="0"/>
              <a:t>specialists</a:t>
            </a:r>
            <a:br>
              <a:rPr lang="en-US" altLang="ja-JP" b="1" dirty="0" smtClean="0"/>
            </a:br>
            <a:r>
              <a:rPr lang="en-US" altLang="ja-JP" b="1" dirty="0" smtClean="0"/>
              <a:t/>
            </a:r>
            <a:br>
              <a:rPr lang="en-US" altLang="ja-JP" b="1" dirty="0" smtClean="0"/>
            </a:br>
            <a:r>
              <a:rPr lang="ja-JP" altLang="ja-JP" sz="3600" b="1" dirty="0" smtClean="0"/>
              <a:t>Ｃ </a:t>
            </a:r>
            <a:r>
              <a:rPr lang="en-US" altLang="ja-JP" sz="3600" b="1" dirty="0" smtClean="0"/>
              <a:t> </a:t>
            </a:r>
            <a:r>
              <a:rPr lang="en-US" altLang="ja-JP" sz="3600" b="1" dirty="0" smtClean="0"/>
              <a:t>Tug-of-war between legal department and accounting department in a company</a:t>
            </a:r>
            <a:r>
              <a:rPr lang="ja-JP" altLang="ja-JP" sz="3600" dirty="0" smtClean="0"/>
              <a:t/>
            </a:r>
            <a:br>
              <a:rPr lang="ja-JP" altLang="ja-JP" sz="3600" dirty="0" smtClean="0"/>
            </a:br>
            <a:endParaRPr kumimoji="1" lang="ja-JP" altLang="en-US" sz="3600" dirty="0"/>
          </a:p>
        </p:txBody>
      </p:sp>
      <p:sp>
        <p:nvSpPr>
          <p:cNvPr id="3" name="コンテンツ プレースホルダー 2"/>
          <p:cNvSpPr>
            <a:spLocks noGrp="1"/>
          </p:cNvSpPr>
          <p:nvPr>
            <p:ph idx="1"/>
          </p:nvPr>
        </p:nvSpPr>
        <p:spPr/>
        <p:txBody>
          <a:bodyPr/>
          <a:lstStyle/>
          <a:p>
            <a:pPr marL="0" indent="0">
              <a:buNone/>
            </a:pPr>
            <a:endParaRPr lang="en-US" altLang="ja-JP" dirty="0" smtClean="0"/>
          </a:p>
          <a:p>
            <a:pPr marL="0" indent="0">
              <a:buNone/>
            </a:pPr>
            <a:endParaRPr lang="en-US" altLang="ja-JP" dirty="0" smtClean="0"/>
          </a:p>
          <a:p>
            <a:pPr marL="0" indent="0">
              <a:buNone/>
            </a:pPr>
            <a:r>
              <a:rPr lang="en-US" altLang="ja-JP" dirty="0" smtClean="0"/>
              <a:t>Example</a:t>
            </a:r>
            <a:endParaRPr lang="ja-JP" altLang="ja-JP" dirty="0"/>
          </a:p>
          <a:p>
            <a:r>
              <a:rPr lang="en-US" altLang="ja-JP" dirty="0"/>
              <a:t>Extent of materials to submit in dealing with tax audits</a:t>
            </a:r>
            <a:endParaRPr lang="ja-JP" altLang="ja-JP" dirty="0"/>
          </a:p>
          <a:p>
            <a:r>
              <a:rPr lang="en-US" altLang="ja-JP" dirty="0"/>
              <a:t>“Privilege” applies only to lawyers</a:t>
            </a:r>
            <a:endParaRPr lang="ja-JP" altLang="ja-JP" dirty="0"/>
          </a:p>
          <a:p>
            <a:r>
              <a:rPr lang="en-US" altLang="ja-JP" dirty="0"/>
              <a:t>Choice between MAP and litigation</a:t>
            </a:r>
            <a:endParaRPr lang="ja-JP"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fld id="{03A63842-0C5B-466F-BCBA-F5D507AA9304}" type="slidenum">
              <a:rPr kumimoji="1" lang="ja-JP" altLang="en-US" smtClean="0"/>
              <a:t>6</a:t>
            </a:fld>
            <a:endParaRPr kumimoji="1" lang="ja-JP" altLang="en-US"/>
          </a:p>
        </p:txBody>
      </p:sp>
    </p:spTree>
    <p:extLst>
      <p:ext uri="{BB962C8B-B14F-4D97-AF65-F5344CB8AC3E}">
        <p14:creationId xmlns:p14="http://schemas.microsoft.com/office/powerpoint/2010/main" val="3498878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b="1" dirty="0"/>
              <a:t>I  The mentality of a tax lawyer and the mentality of other tax </a:t>
            </a:r>
            <a:r>
              <a:rPr lang="en-US" altLang="ja-JP" b="1" dirty="0" smtClean="0"/>
              <a:t>specialists</a:t>
            </a:r>
            <a:br>
              <a:rPr lang="en-US" altLang="ja-JP" b="1" dirty="0" smtClean="0"/>
            </a:br>
            <a:r>
              <a:rPr lang="en-US" altLang="ja-JP" b="1" dirty="0" smtClean="0"/>
              <a:t/>
            </a:r>
            <a:br>
              <a:rPr lang="en-US" altLang="ja-JP" b="1" dirty="0" smtClean="0"/>
            </a:br>
            <a:r>
              <a:rPr lang="ja-JP" altLang="ja-JP" sz="3600" b="1" dirty="0" smtClean="0"/>
              <a:t>Ｃ </a:t>
            </a:r>
            <a:r>
              <a:rPr lang="en-US" altLang="ja-JP" sz="3600" b="1" dirty="0" smtClean="0"/>
              <a:t> </a:t>
            </a:r>
            <a:r>
              <a:rPr lang="en-US" altLang="ja-JP" sz="3600" b="1" dirty="0" smtClean="0"/>
              <a:t>Tug-of-war </a:t>
            </a:r>
            <a:r>
              <a:rPr lang="en-US" altLang="ja-JP" sz="3600" b="1" dirty="0"/>
              <a:t>between legal department and accounting department in a company</a:t>
            </a:r>
            <a:r>
              <a:rPr lang="ja-JP" altLang="ja-JP" sz="3600" dirty="0"/>
              <a:t/>
            </a:r>
            <a:br>
              <a:rPr lang="ja-JP" altLang="ja-JP" sz="3600" dirty="0"/>
            </a:br>
            <a:endParaRPr kumimoji="1" lang="ja-JP" altLang="en-US" sz="3600" dirty="0"/>
          </a:p>
        </p:txBody>
      </p:sp>
      <p:sp>
        <p:nvSpPr>
          <p:cNvPr id="3" name="コンテンツ プレースホルダー 2"/>
          <p:cNvSpPr>
            <a:spLocks noGrp="1"/>
          </p:cNvSpPr>
          <p:nvPr>
            <p:ph idx="1"/>
          </p:nvPr>
        </p:nvSpPr>
        <p:spPr/>
        <p:txBody>
          <a:bodyPr/>
          <a:lstStyle/>
          <a:p>
            <a:endParaRPr lang="en-US" altLang="ja-JP" dirty="0" smtClean="0"/>
          </a:p>
          <a:p>
            <a:r>
              <a:rPr lang="en-US" altLang="ja-JP" dirty="0" smtClean="0"/>
              <a:t>The </a:t>
            </a:r>
            <a:r>
              <a:rPr lang="en-US" altLang="ja-JP" dirty="0"/>
              <a:t>conflicts between law and accounting are in behind the scene.</a:t>
            </a:r>
            <a:endParaRPr lang="ja-JP" altLang="ja-JP" dirty="0"/>
          </a:p>
          <a:p>
            <a:r>
              <a:rPr lang="en-US" altLang="ja-JP" dirty="0"/>
              <a:t> </a:t>
            </a:r>
            <a:r>
              <a:rPr lang="en-US" altLang="ja-JP" dirty="0" smtClean="0"/>
              <a:t>This </a:t>
            </a:r>
            <a:r>
              <a:rPr lang="en-US" altLang="ja-JP" dirty="0"/>
              <a:t>is ultimately because they have different opinions on how much the accounting principles are binding.</a:t>
            </a:r>
            <a:endParaRPr lang="ja-JP"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fld id="{03A63842-0C5B-466F-BCBA-F5D507AA9304}" type="slidenum">
              <a:rPr kumimoji="1" lang="ja-JP" altLang="en-US" smtClean="0"/>
              <a:t>7</a:t>
            </a:fld>
            <a:endParaRPr kumimoji="1" lang="ja-JP" altLang="en-US"/>
          </a:p>
        </p:txBody>
      </p:sp>
    </p:spTree>
    <p:extLst>
      <p:ext uri="{BB962C8B-B14F-4D97-AF65-F5344CB8AC3E}">
        <p14:creationId xmlns:p14="http://schemas.microsoft.com/office/powerpoint/2010/main" val="4063792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b="1" dirty="0"/>
              <a:t>I  The mentality of a tax lawyer and the mentality of other tax </a:t>
            </a:r>
            <a:r>
              <a:rPr lang="en-US" altLang="ja-JP" b="1" dirty="0" smtClean="0"/>
              <a:t>specialists</a:t>
            </a:r>
            <a:br>
              <a:rPr lang="en-US" altLang="ja-JP" b="1" dirty="0" smtClean="0"/>
            </a:br>
            <a:r>
              <a:rPr lang="en-US" altLang="ja-JP" b="1" dirty="0" smtClean="0"/>
              <a:t/>
            </a:r>
            <a:br>
              <a:rPr lang="en-US" altLang="ja-JP" b="1" dirty="0" smtClean="0"/>
            </a:br>
            <a:r>
              <a:rPr lang="ja-JP" altLang="ja-JP" sz="3600" b="1" dirty="0" smtClean="0"/>
              <a:t>Ｄ</a:t>
            </a:r>
            <a:r>
              <a:rPr lang="ja-JP" altLang="ja-JP" sz="3600" b="1" dirty="0"/>
              <a:t>　</a:t>
            </a:r>
            <a:r>
              <a:rPr lang="en-GB" altLang="ja-JP" sz="3600" b="1" dirty="0"/>
              <a:t>The role of Courts</a:t>
            </a:r>
            <a:r>
              <a:rPr lang="ja-JP" altLang="ja-JP" sz="3600" dirty="0"/>
              <a:t/>
            </a:r>
            <a:br>
              <a:rPr lang="ja-JP" altLang="ja-JP" sz="3600" dirty="0"/>
            </a:br>
            <a:endParaRPr kumimoji="1" lang="ja-JP" altLang="en-US" sz="3600" dirty="0"/>
          </a:p>
        </p:txBody>
      </p:sp>
      <p:sp>
        <p:nvSpPr>
          <p:cNvPr id="3" name="コンテンツ プレースホルダー 2"/>
          <p:cNvSpPr>
            <a:spLocks noGrp="1"/>
          </p:cNvSpPr>
          <p:nvPr>
            <p:ph idx="1"/>
          </p:nvPr>
        </p:nvSpPr>
        <p:spPr/>
        <p:txBody>
          <a:bodyPr/>
          <a:lstStyle/>
          <a:p>
            <a:endParaRPr lang="en-GB" altLang="ja-JP" dirty="0" smtClean="0"/>
          </a:p>
          <a:p>
            <a:r>
              <a:rPr lang="en-GB" altLang="ja-JP" dirty="0" smtClean="0"/>
              <a:t>Ultimate </a:t>
            </a:r>
            <a:r>
              <a:rPr lang="en-GB" altLang="ja-JP" dirty="0"/>
              <a:t>resolution of a dispute will turn on the courts.  In that sense, it really doesn't matter what a specialist might think.  </a:t>
            </a:r>
            <a:endParaRPr lang="ja-JP" altLang="ja-JP" dirty="0"/>
          </a:p>
          <a:p>
            <a:r>
              <a:rPr lang="en-GB" altLang="ja-JP" dirty="0"/>
              <a:t>Lawyers instinctively understand this.  </a:t>
            </a:r>
            <a:endParaRPr lang="ja-JP" altLang="ja-JP" dirty="0"/>
          </a:p>
          <a:p>
            <a:r>
              <a:rPr lang="en-GB" altLang="ja-JP" dirty="0"/>
              <a:t>And perhaps part of the reason that accountants do not always like the courts may lie here as well.</a:t>
            </a:r>
            <a:endParaRPr lang="ja-JP"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fld id="{03A63842-0C5B-466F-BCBA-F5D507AA9304}" type="slidenum">
              <a:rPr kumimoji="1" lang="ja-JP" altLang="en-US" smtClean="0"/>
              <a:t>8</a:t>
            </a:fld>
            <a:endParaRPr kumimoji="1" lang="ja-JP" altLang="en-US"/>
          </a:p>
        </p:txBody>
      </p:sp>
    </p:spTree>
    <p:extLst>
      <p:ext uri="{BB962C8B-B14F-4D97-AF65-F5344CB8AC3E}">
        <p14:creationId xmlns:p14="http://schemas.microsoft.com/office/powerpoint/2010/main" val="1759037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0" lang="en-GB" altLang="ja-JP" b="1" dirty="0">
                <a:latin typeface="Century" panose="02040604050505020304" pitchFamily="18" charset="0"/>
                <a:ea typeface="ＭＳ Ｐ明朝" panose="02020600040205080304" pitchFamily="18" charset="-128"/>
                <a:cs typeface="ＭＳ Ｐ明朝" panose="02020600040205080304" pitchFamily="18" charset="-128"/>
              </a:rPr>
              <a:t>II </a:t>
            </a:r>
            <a:r>
              <a:rPr kumimoji="0" lang="ja-JP" altLang="en-GB" b="1" dirty="0">
                <a:latin typeface="Century" panose="02040604050505020304" pitchFamily="18" charset="0"/>
                <a:ea typeface="ＭＳ 明朝" panose="02020609040205080304" pitchFamily="17" charset="-128"/>
                <a:cs typeface="ＭＳ Ｐ明朝" panose="02020600040205080304" pitchFamily="18" charset="-128"/>
              </a:rPr>
              <a:t>　</a:t>
            </a:r>
            <a:r>
              <a:rPr kumimoji="0" lang="en-GB" altLang="ja-JP" b="1" dirty="0">
                <a:latin typeface="Century" panose="02040604050505020304" pitchFamily="18" charset="0"/>
                <a:ea typeface="ＭＳ Ｐ明朝" panose="02020600040205080304" pitchFamily="18" charset="-128"/>
                <a:cs typeface="ＭＳ Ｐ明朝" panose="02020600040205080304" pitchFamily="18" charset="-128"/>
              </a:rPr>
              <a:t>Corporate Income Tax</a:t>
            </a:r>
            <a:r>
              <a:rPr kumimoji="0" lang="en-GB" altLang="ja-JP" sz="2800" dirty="0"/>
              <a:t/>
            </a:r>
            <a:br>
              <a:rPr kumimoji="0" lang="en-GB" altLang="ja-JP" sz="2800" dirty="0"/>
            </a:b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Ａ</a:t>
            </a:r>
            <a:r>
              <a:rPr lang="ja-JP" altLang="ja-JP" dirty="0" smtClean="0"/>
              <a:t>　</a:t>
            </a:r>
            <a:r>
              <a:rPr lang="en-GB" altLang="ja-JP" dirty="0" smtClean="0"/>
              <a:t>Disappearing </a:t>
            </a:r>
            <a:r>
              <a:rPr lang="en-GB" altLang="ja-JP" dirty="0" smtClean="0"/>
              <a:t>Taxpayers </a:t>
            </a:r>
            <a:r>
              <a:rPr lang="en-GB" altLang="ja-JP" dirty="0" smtClean="0"/>
              <a:t>and Its Impact on the Discussions on BEPS</a:t>
            </a:r>
          </a:p>
          <a:p>
            <a:r>
              <a:rPr lang="ja-JP" altLang="en-US" dirty="0" smtClean="0"/>
              <a:t>Ｂ</a:t>
            </a:r>
            <a:r>
              <a:rPr lang="ja-JP" altLang="ja-JP" dirty="0"/>
              <a:t>　</a:t>
            </a:r>
            <a:r>
              <a:rPr lang="en-GB" altLang="ja-JP" dirty="0"/>
              <a:t>Importance of Corporate Income Tax for Tax Specialists</a:t>
            </a:r>
            <a:endParaRPr lang="ja-JP" altLang="ja-JP" dirty="0"/>
          </a:p>
          <a:p>
            <a:r>
              <a:rPr lang="ja-JP" altLang="ja-JP" dirty="0"/>
              <a:t>Ｃ　</a:t>
            </a:r>
            <a:r>
              <a:rPr lang="en-GB" altLang="ja-JP" dirty="0"/>
              <a:t>How Long Could Corporate Income Tax </a:t>
            </a:r>
            <a:r>
              <a:rPr lang="en-GB" altLang="ja-JP" dirty="0" smtClean="0"/>
              <a:t>Survive</a:t>
            </a:r>
            <a:r>
              <a:rPr lang="en-GB" altLang="ja-JP" dirty="0"/>
              <a:t>?</a:t>
            </a:r>
            <a:endParaRPr lang="ja-JP" altLang="ja-JP" dirty="0"/>
          </a:p>
          <a:p>
            <a:r>
              <a:rPr lang="ja-JP" altLang="ja-JP" dirty="0"/>
              <a:t>Ｄ　</a:t>
            </a:r>
            <a:r>
              <a:rPr lang="en-GB" altLang="ja-JP" dirty="0"/>
              <a:t>What Japan is Doing</a:t>
            </a:r>
            <a:r>
              <a:rPr lang="ja-JP" altLang="ja-JP" dirty="0" smtClean="0"/>
              <a:t/>
            </a:r>
            <a:br>
              <a:rPr lang="ja-JP" altLang="ja-JP" dirty="0" smtClean="0"/>
            </a:br>
            <a:endParaRPr kumimoji="1" lang="ja-JP" altLang="en-US" dirty="0"/>
          </a:p>
        </p:txBody>
      </p:sp>
      <p:sp>
        <p:nvSpPr>
          <p:cNvPr id="5" name="スライド番号プレースホルダー 4"/>
          <p:cNvSpPr>
            <a:spLocks noGrp="1"/>
          </p:cNvSpPr>
          <p:nvPr>
            <p:ph type="sldNum" sz="quarter" idx="12"/>
          </p:nvPr>
        </p:nvSpPr>
        <p:spPr/>
        <p:txBody>
          <a:bodyPr/>
          <a:lstStyle/>
          <a:p>
            <a:fld id="{03A63842-0C5B-466F-BCBA-F5D507AA9304}" type="slidenum">
              <a:rPr kumimoji="1" lang="ja-JP" altLang="en-US" smtClean="0"/>
              <a:t>9</a:t>
            </a:fld>
            <a:endParaRPr kumimoji="1" lang="ja-JP" altLang="en-US"/>
          </a:p>
        </p:txBody>
      </p:sp>
    </p:spTree>
    <p:extLst>
      <p:ext uri="{BB962C8B-B14F-4D97-AF65-F5344CB8AC3E}">
        <p14:creationId xmlns:p14="http://schemas.microsoft.com/office/powerpoint/2010/main" val="79543127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694</Words>
  <Application>Microsoft Office PowerPoint</Application>
  <PresentationFormat>ワイド画面</PresentationFormat>
  <Paragraphs>123</Paragraphs>
  <Slides>19</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19</vt:i4>
      </vt:variant>
    </vt:vector>
  </HeadingPairs>
  <TitlesOfParts>
    <vt:vector size="27" baseType="lpstr">
      <vt:lpstr>ＭＳ Ｐゴシック</vt:lpstr>
      <vt:lpstr>ＭＳ Ｐ明朝</vt:lpstr>
      <vt:lpstr>ＭＳ 明朝</vt:lpstr>
      <vt:lpstr>Arial</vt:lpstr>
      <vt:lpstr>Calibri</vt:lpstr>
      <vt:lpstr>Calibri Light</vt:lpstr>
      <vt:lpstr>Century</vt:lpstr>
      <vt:lpstr>Office テーマ</vt:lpstr>
      <vt:lpstr>  A Talk at AOTCA on October 23   Changing Attitudes toward BEPS:  Differences in Accounting and Legal Perspectives </vt:lpstr>
      <vt:lpstr>Introduction </vt:lpstr>
      <vt:lpstr>I  The mentality of a tax lawyer and the mentality of other tax specialists </vt:lpstr>
      <vt:lpstr>I  The mentality of a tax lawyer and the mentality of other tax specialists </vt:lpstr>
      <vt:lpstr>I  The mentality of a tax lawyer and the mentality of other tax specialists  Ｃ  Tug-of-war between legal department and accounting department in a company </vt:lpstr>
      <vt:lpstr>I  The mentality of a tax lawyer and the mentality of other tax specialists  Ｃ  Tug-of-war between legal department and accounting department in a company </vt:lpstr>
      <vt:lpstr>I  The mentality of a tax lawyer and the mentality of other tax specialists  Ｃ  Tug-of-war between legal department and accounting department in a company </vt:lpstr>
      <vt:lpstr>I  The mentality of a tax lawyer and the mentality of other tax specialists  Ｄ　The role of Courts </vt:lpstr>
      <vt:lpstr>II 　Corporate Income Tax </vt:lpstr>
      <vt:lpstr>II 　Corporate Income Tax  A　Disappearing Taxpayer and Its Impact on the Discussions on BEPS</vt:lpstr>
      <vt:lpstr>II 　Corporate Income Tax  A　Disappearing Taxpayer and Its Impact on the Discussions on BEPS</vt:lpstr>
      <vt:lpstr>II 　Corporate Income Tax  A　Disappearing Taxpayer and Its Impact on the Discussions on BEPS</vt:lpstr>
      <vt:lpstr>II 　Corporate Income Tax  A　Disappearing Taxpayer and Its Impact on the Discussions on BEPS</vt:lpstr>
      <vt:lpstr>II 　Corporate Income Tax  A　Disappearing Taxpayer and Its Impact on the Discussions on BEPS</vt:lpstr>
      <vt:lpstr>II 　Corporate Income Tax  Ｂ　Importance of Corporate Income Tax for Tax Specialists </vt:lpstr>
      <vt:lpstr>II 　Corporate Income Tax  Ｃ　How Long Could Corporate Income Tax Survive?  </vt:lpstr>
      <vt:lpstr>II 　Corporate Income Tax  Ｄ　What Japan is Doing </vt:lpstr>
      <vt:lpstr>III   New confrontation – practitioners vs. theorists </vt:lpstr>
      <vt:lpstr>VI   Efforts toward integration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Talk at AOTCA on October 23     Changing attitudes toward BEPS:  differences in accounting and legal perspectives   Professor at University of Tokyo Graduate School of Law  Minoru NAKAZATO</dc:title>
  <dc:creator>Nakazato M</dc:creator>
  <cp:lastModifiedBy>Nakazato M</cp:lastModifiedBy>
  <cp:revision>7</cp:revision>
  <dcterms:created xsi:type="dcterms:W3CDTF">2014-09-28T08:39:59Z</dcterms:created>
  <dcterms:modified xsi:type="dcterms:W3CDTF">2014-09-30T13:57:11Z</dcterms:modified>
</cp:coreProperties>
</file>