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9"/>
  </p:notesMasterIdLst>
  <p:handoutMasterIdLst>
    <p:handoutMasterId r:id="rId20"/>
  </p:handoutMasterIdLst>
  <p:sldIdLst>
    <p:sldId id="298" r:id="rId2"/>
    <p:sldId id="317" r:id="rId3"/>
    <p:sldId id="323" r:id="rId4"/>
    <p:sldId id="324" r:id="rId5"/>
    <p:sldId id="318" r:id="rId6"/>
    <p:sldId id="299" r:id="rId7"/>
    <p:sldId id="304" r:id="rId8"/>
    <p:sldId id="305" r:id="rId9"/>
    <p:sldId id="329" r:id="rId10"/>
    <p:sldId id="326" r:id="rId11"/>
    <p:sldId id="330" r:id="rId12"/>
    <p:sldId id="306" r:id="rId13"/>
    <p:sldId id="331" r:id="rId14"/>
    <p:sldId id="314" r:id="rId15"/>
    <p:sldId id="316" r:id="rId16"/>
    <p:sldId id="320" r:id="rId17"/>
    <p:sldId id="332" r:id="rId18"/>
  </p:sldIdLst>
  <p:sldSz cx="9144000" cy="6858000" type="screen4x3"/>
  <p:notesSz cx="6797675" cy="9926638"/>
  <p:defaultTextStyle>
    <a:defPPr>
      <a:defRPr lang="en-AU"/>
    </a:defPPr>
    <a:lvl1pPr algn="l" rtl="0" fontAlgn="base">
      <a:spcBef>
        <a:spcPct val="0"/>
      </a:spcBef>
      <a:spcAft>
        <a:spcPct val="0"/>
      </a:spcAft>
      <a:defRPr kumimoji="1" sz="2400" kern="1200">
        <a:solidFill>
          <a:schemeClr val="bg1"/>
        </a:solidFill>
        <a:latin typeface="Arial" charset="0"/>
        <a:ea typeface="ＭＳ Ｐゴシック" pitchFamily="50" charset="-128"/>
        <a:cs typeface="+mn-cs"/>
      </a:defRPr>
    </a:lvl1pPr>
    <a:lvl2pPr marL="457200" algn="l" rtl="0" fontAlgn="base">
      <a:spcBef>
        <a:spcPct val="0"/>
      </a:spcBef>
      <a:spcAft>
        <a:spcPct val="0"/>
      </a:spcAft>
      <a:defRPr kumimoji="1" sz="2400" kern="1200">
        <a:solidFill>
          <a:schemeClr val="bg1"/>
        </a:solidFill>
        <a:latin typeface="Arial" charset="0"/>
        <a:ea typeface="ＭＳ Ｐゴシック" pitchFamily="50" charset="-128"/>
        <a:cs typeface="+mn-cs"/>
      </a:defRPr>
    </a:lvl2pPr>
    <a:lvl3pPr marL="914400" algn="l" rtl="0" fontAlgn="base">
      <a:spcBef>
        <a:spcPct val="0"/>
      </a:spcBef>
      <a:spcAft>
        <a:spcPct val="0"/>
      </a:spcAft>
      <a:defRPr kumimoji="1" sz="2400" kern="1200">
        <a:solidFill>
          <a:schemeClr val="bg1"/>
        </a:solidFill>
        <a:latin typeface="Arial" charset="0"/>
        <a:ea typeface="ＭＳ Ｐゴシック" pitchFamily="50" charset="-128"/>
        <a:cs typeface="+mn-cs"/>
      </a:defRPr>
    </a:lvl3pPr>
    <a:lvl4pPr marL="1371600" algn="l" rtl="0" fontAlgn="base">
      <a:spcBef>
        <a:spcPct val="0"/>
      </a:spcBef>
      <a:spcAft>
        <a:spcPct val="0"/>
      </a:spcAft>
      <a:defRPr kumimoji="1" sz="2400" kern="1200">
        <a:solidFill>
          <a:schemeClr val="bg1"/>
        </a:solidFill>
        <a:latin typeface="Arial" charset="0"/>
        <a:ea typeface="ＭＳ Ｐゴシック" pitchFamily="50" charset="-128"/>
        <a:cs typeface="+mn-cs"/>
      </a:defRPr>
    </a:lvl4pPr>
    <a:lvl5pPr marL="1828800" algn="l" rtl="0" fontAlgn="base">
      <a:spcBef>
        <a:spcPct val="0"/>
      </a:spcBef>
      <a:spcAft>
        <a:spcPct val="0"/>
      </a:spcAft>
      <a:defRPr kumimoji="1" sz="2400" kern="1200">
        <a:solidFill>
          <a:schemeClr val="bg1"/>
        </a:solidFill>
        <a:latin typeface="Arial" charset="0"/>
        <a:ea typeface="ＭＳ Ｐゴシック" pitchFamily="50" charset="-128"/>
        <a:cs typeface="+mn-cs"/>
      </a:defRPr>
    </a:lvl5pPr>
    <a:lvl6pPr marL="2286000" algn="l" defTabSz="914400" rtl="0" eaLnBrk="1" latinLnBrk="0" hangingPunct="1">
      <a:defRPr kumimoji="1" sz="2400" kern="1200">
        <a:solidFill>
          <a:schemeClr val="bg1"/>
        </a:solidFill>
        <a:latin typeface="Arial" charset="0"/>
        <a:ea typeface="ＭＳ Ｐゴシック" pitchFamily="50" charset="-128"/>
        <a:cs typeface="+mn-cs"/>
      </a:defRPr>
    </a:lvl6pPr>
    <a:lvl7pPr marL="2743200" algn="l" defTabSz="914400" rtl="0" eaLnBrk="1" latinLnBrk="0" hangingPunct="1">
      <a:defRPr kumimoji="1" sz="2400" kern="1200">
        <a:solidFill>
          <a:schemeClr val="bg1"/>
        </a:solidFill>
        <a:latin typeface="Arial" charset="0"/>
        <a:ea typeface="ＭＳ Ｐゴシック" pitchFamily="50" charset="-128"/>
        <a:cs typeface="+mn-cs"/>
      </a:defRPr>
    </a:lvl7pPr>
    <a:lvl8pPr marL="3200400" algn="l" defTabSz="914400" rtl="0" eaLnBrk="1" latinLnBrk="0" hangingPunct="1">
      <a:defRPr kumimoji="1" sz="2400" kern="1200">
        <a:solidFill>
          <a:schemeClr val="bg1"/>
        </a:solidFill>
        <a:latin typeface="Arial" charset="0"/>
        <a:ea typeface="ＭＳ Ｐゴシック" pitchFamily="50" charset="-128"/>
        <a:cs typeface="+mn-cs"/>
      </a:defRPr>
    </a:lvl8pPr>
    <a:lvl9pPr marL="3657600" algn="l" defTabSz="914400" rtl="0" eaLnBrk="1" latinLnBrk="0" hangingPunct="1">
      <a:defRPr kumimoji="1" sz="2400" kern="1200">
        <a:solidFill>
          <a:schemeClr val="bg1"/>
        </a:solidFill>
        <a:latin typeface="Arial"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006699"/>
    <a:srgbClr val="FF3300"/>
    <a:srgbClr val="009900"/>
    <a:srgbClr val="FF9900"/>
    <a:srgbClr val="183A68"/>
    <a:srgbClr val="000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95" autoAdjust="0"/>
    <p:restoredTop sz="94720" autoAdjust="0"/>
  </p:normalViewPr>
  <p:slideViewPr>
    <p:cSldViewPr>
      <p:cViewPr varScale="1">
        <p:scale>
          <a:sx n="64" d="100"/>
          <a:sy n="64" d="100"/>
        </p:scale>
        <p:origin x="-1709"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2"/>
            <a:ext cx="2946673" cy="4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93" tIns="45846" rIns="91693" bIns="45846" numCol="1" anchor="t" anchorCtr="0" compatLnSpc="1">
            <a:prstTxWarp prst="textNoShape">
              <a:avLst/>
            </a:prstTxWarp>
          </a:bodyPr>
          <a:lstStyle>
            <a:lvl1pPr defTabSz="917567" eaLnBrk="0" hangingPunct="0">
              <a:defRPr kumimoji="0" sz="1200">
                <a:solidFill>
                  <a:schemeClr val="tx1"/>
                </a:solidFill>
                <a:latin typeface="Times New Roman" pitchFamily="18" charset="0"/>
                <a:ea typeface="ＭＳ Ｐゴシック" charset="-128"/>
                <a:cs typeface="+mn-cs"/>
              </a:defRPr>
            </a:lvl1pPr>
          </a:lstStyle>
          <a:p>
            <a:pPr>
              <a:defRPr/>
            </a:pPr>
            <a:endParaRPr lang="en-AU" altLang="ja-JP" dirty="0"/>
          </a:p>
        </p:txBody>
      </p:sp>
      <p:sp>
        <p:nvSpPr>
          <p:cNvPr id="23555" name="Rectangle 3"/>
          <p:cNvSpPr>
            <a:spLocks noGrp="1" noChangeArrowheads="1"/>
          </p:cNvSpPr>
          <p:nvPr>
            <p:ph type="dt" sz="quarter" idx="1"/>
          </p:nvPr>
        </p:nvSpPr>
        <p:spPr bwMode="auto">
          <a:xfrm>
            <a:off x="3849403" y="2"/>
            <a:ext cx="2946672" cy="4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93" tIns="45846" rIns="91693" bIns="45846" numCol="1" anchor="t" anchorCtr="0" compatLnSpc="1">
            <a:prstTxWarp prst="textNoShape">
              <a:avLst/>
            </a:prstTxWarp>
          </a:bodyPr>
          <a:lstStyle>
            <a:lvl1pPr algn="r" defTabSz="917567" eaLnBrk="0" hangingPunct="0">
              <a:defRPr kumimoji="0" sz="1200">
                <a:solidFill>
                  <a:schemeClr val="tx1"/>
                </a:solidFill>
                <a:latin typeface="Times New Roman" pitchFamily="18" charset="0"/>
              </a:defRPr>
            </a:lvl1pPr>
          </a:lstStyle>
          <a:p>
            <a:pPr>
              <a:defRPr/>
            </a:pPr>
            <a:fld id="{1828A001-E42E-42C9-BCEC-046175E8C53C}" type="datetimeFigureOut">
              <a:rPr lang="en-AU" altLang="ja-JP"/>
              <a:pPr>
                <a:defRPr/>
              </a:pPr>
              <a:t>9/10/2014</a:t>
            </a:fld>
            <a:endParaRPr lang="en-AU" altLang="ja-JP" dirty="0"/>
          </a:p>
        </p:txBody>
      </p:sp>
      <p:sp>
        <p:nvSpPr>
          <p:cNvPr id="23556" name="Rectangle 4"/>
          <p:cNvSpPr>
            <a:spLocks noGrp="1" noChangeArrowheads="1"/>
          </p:cNvSpPr>
          <p:nvPr>
            <p:ph type="ftr" sz="quarter" idx="2"/>
          </p:nvPr>
        </p:nvSpPr>
        <p:spPr bwMode="auto">
          <a:xfrm>
            <a:off x="0" y="9428630"/>
            <a:ext cx="2946673"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93" tIns="45846" rIns="91693" bIns="45846" numCol="1" anchor="b" anchorCtr="0" compatLnSpc="1">
            <a:prstTxWarp prst="textNoShape">
              <a:avLst/>
            </a:prstTxWarp>
          </a:bodyPr>
          <a:lstStyle>
            <a:lvl1pPr defTabSz="917567" eaLnBrk="0" hangingPunct="0">
              <a:defRPr kumimoji="0" sz="1200">
                <a:solidFill>
                  <a:schemeClr val="tx1"/>
                </a:solidFill>
                <a:latin typeface="Times New Roman" pitchFamily="18" charset="0"/>
                <a:ea typeface="ＭＳ Ｐゴシック" charset="-128"/>
                <a:cs typeface="+mn-cs"/>
              </a:defRPr>
            </a:lvl1pPr>
          </a:lstStyle>
          <a:p>
            <a:pPr>
              <a:defRPr/>
            </a:pPr>
            <a:endParaRPr lang="en-AU" altLang="ja-JP" dirty="0"/>
          </a:p>
        </p:txBody>
      </p:sp>
      <p:sp>
        <p:nvSpPr>
          <p:cNvPr id="23557" name="Rectangle 5"/>
          <p:cNvSpPr>
            <a:spLocks noGrp="1" noChangeArrowheads="1"/>
          </p:cNvSpPr>
          <p:nvPr>
            <p:ph type="sldNum" sz="quarter" idx="3"/>
          </p:nvPr>
        </p:nvSpPr>
        <p:spPr bwMode="auto">
          <a:xfrm>
            <a:off x="3849403" y="9428630"/>
            <a:ext cx="2946672"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93" tIns="45846" rIns="91693" bIns="45846" numCol="1" anchor="b" anchorCtr="0" compatLnSpc="1">
            <a:prstTxWarp prst="textNoShape">
              <a:avLst/>
            </a:prstTxWarp>
          </a:bodyPr>
          <a:lstStyle>
            <a:lvl1pPr algn="r" defTabSz="917567" eaLnBrk="0" hangingPunct="0">
              <a:defRPr kumimoji="0" sz="1200">
                <a:solidFill>
                  <a:schemeClr val="tx1"/>
                </a:solidFill>
                <a:latin typeface="Times New Roman" pitchFamily="18" charset="0"/>
              </a:defRPr>
            </a:lvl1pPr>
          </a:lstStyle>
          <a:p>
            <a:pPr>
              <a:defRPr/>
            </a:pPr>
            <a:fld id="{814125A4-368A-497B-82F3-8FD14F2D70FE}" type="slidenum">
              <a:rPr lang="en-AU" altLang="ja-JP"/>
              <a:pPr>
                <a:defRPr/>
              </a:pPr>
              <a:t>‹#›</a:t>
            </a:fld>
            <a:endParaRPr lang="en-AU" altLang="ja-JP" dirty="0"/>
          </a:p>
        </p:txBody>
      </p:sp>
    </p:spTree>
    <p:extLst>
      <p:ext uri="{BB962C8B-B14F-4D97-AF65-F5344CB8AC3E}">
        <p14:creationId xmlns:p14="http://schemas.microsoft.com/office/powerpoint/2010/main" val="2250247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2"/>
            <a:ext cx="2946673" cy="4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93" tIns="45846" rIns="91693" bIns="45846" numCol="1" anchor="t" anchorCtr="0" compatLnSpc="1">
            <a:prstTxWarp prst="textNoShape">
              <a:avLst/>
            </a:prstTxWarp>
          </a:bodyPr>
          <a:lstStyle>
            <a:lvl1pPr defTabSz="917567">
              <a:defRPr kumimoji="0" sz="1200">
                <a:solidFill>
                  <a:schemeClr val="tx1"/>
                </a:solidFill>
                <a:latin typeface="Times New Roman" pitchFamily="18" charset="0"/>
                <a:ea typeface="ＭＳ Ｐゴシック" charset="-128"/>
                <a:cs typeface="+mn-cs"/>
              </a:defRPr>
            </a:lvl1pPr>
          </a:lstStyle>
          <a:p>
            <a:pPr>
              <a:defRPr/>
            </a:pPr>
            <a:endParaRPr lang="en-US" altLang="ja-JP" dirty="0"/>
          </a:p>
        </p:txBody>
      </p:sp>
      <p:sp>
        <p:nvSpPr>
          <p:cNvPr id="50179" name="Rectangle 3"/>
          <p:cNvSpPr>
            <a:spLocks noGrp="1" noChangeArrowheads="1"/>
          </p:cNvSpPr>
          <p:nvPr>
            <p:ph type="dt" idx="1"/>
          </p:nvPr>
        </p:nvSpPr>
        <p:spPr bwMode="auto">
          <a:xfrm>
            <a:off x="3849403" y="2"/>
            <a:ext cx="2946672" cy="4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93" tIns="45846" rIns="91693" bIns="45846" numCol="1" anchor="t" anchorCtr="0" compatLnSpc="1">
            <a:prstTxWarp prst="textNoShape">
              <a:avLst/>
            </a:prstTxWarp>
          </a:bodyPr>
          <a:lstStyle>
            <a:lvl1pPr algn="r" defTabSz="917567">
              <a:defRPr kumimoji="0" sz="1200">
                <a:solidFill>
                  <a:schemeClr val="tx1"/>
                </a:solidFill>
                <a:latin typeface="Times New Roman" pitchFamily="18" charset="0"/>
                <a:ea typeface="ＭＳ Ｐゴシック" charset="-128"/>
                <a:cs typeface="+mn-cs"/>
              </a:defRPr>
            </a:lvl1pPr>
          </a:lstStyle>
          <a:p>
            <a:pPr>
              <a:defRPr/>
            </a:pPr>
            <a:endParaRPr lang="en-US" altLang="ja-JP" dirty="0"/>
          </a:p>
        </p:txBody>
      </p:sp>
      <p:sp>
        <p:nvSpPr>
          <p:cNvPr id="23556" name="Rectangle 4"/>
          <p:cNvSpPr>
            <a:spLocks noGrp="1" noRot="1" noChangeAspect="1" noChangeArrowheads="1" noTextEdit="1"/>
          </p:cNvSpPr>
          <p:nvPr>
            <p:ph type="sldImg" idx="2"/>
          </p:nvPr>
        </p:nvSpPr>
        <p:spPr bwMode="auto">
          <a:xfrm>
            <a:off x="919163" y="746125"/>
            <a:ext cx="4962525"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678649" y="4716710"/>
            <a:ext cx="5440381" cy="446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93" tIns="45846" rIns="91693" bIns="458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9428630"/>
            <a:ext cx="2946673"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93" tIns="45846" rIns="91693" bIns="45846" numCol="1" anchor="b" anchorCtr="0" compatLnSpc="1">
            <a:prstTxWarp prst="textNoShape">
              <a:avLst/>
            </a:prstTxWarp>
          </a:bodyPr>
          <a:lstStyle>
            <a:lvl1pPr defTabSz="917567">
              <a:defRPr kumimoji="0" sz="1200">
                <a:solidFill>
                  <a:schemeClr val="tx1"/>
                </a:solidFill>
                <a:latin typeface="Times New Roman" pitchFamily="18" charset="0"/>
                <a:ea typeface="ＭＳ Ｐゴシック" charset="-128"/>
                <a:cs typeface="+mn-cs"/>
              </a:defRPr>
            </a:lvl1pPr>
          </a:lstStyle>
          <a:p>
            <a:pPr>
              <a:defRPr/>
            </a:pPr>
            <a:endParaRPr lang="en-US" altLang="ja-JP" dirty="0"/>
          </a:p>
        </p:txBody>
      </p:sp>
      <p:sp>
        <p:nvSpPr>
          <p:cNvPr id="50183" name="Rectangle 7"/>
          <p:cNvSpPr>
            <a:spLocks noGrp="1" noChangeArrowheads="1"/>
          </p:cNvSpPr>
          <p:nvPr>
            <p:ph type="sldNum" sz="quarter" idx="5"/>
          </p:nvPr>
        </p:nvSpPr>
        <p:spPr bwMode="auto">
          <a:xfrm>
            <a:off x="3849403" y="9428630"/>
            <a:ext cx="2946672"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93" tIns="45846" rIns="91693" bIns="45846" numCol="1" anchor="b" anchorCtr="0" compatLnSpc="1">
            <a:prstTxWarp prst="textNoShape">
              <a:avLst/>
            </a:prstTxWarp>
          </a:bodyPr>
          <a:lstStyle>
            <a:lvl1pPr algn="r" defTabSz="917567">
              <a:defRPr kumimoji="0" sz="1200">
                <a:solidFill>
                  <a:schemeClr val="tx1"/>
                </a:solidFill>
                <a:latin typeface="Times New Roman" pitchFamily="18" charset="0"/>
              </a:defRPr>
            </a:lvl1pPr>
          </a:lstStyle>
          <a:p>
            <a:pPr>
              <a:defRPr/>
            </a:pPr>
            <a:fld id="{19D3F58F-8C5E-4CA5-860F-16FDDDD5F0EF}" type="slidenum">
              <a:rPr lang="en-US" altLang="ja-JP"/>
              <a:pPr>
                <a:defRPr/>
              </a:pPr>
              <a:t>‹#›</a:t>
            </a:fld>
            <a:endParaRPr lang="en-US" altLang="ja-JP" dirty="0"/>
          </a:p>
        </p:txBody>
      </p:sp>
    </p:spTree>
    <p:extLst>
      <p:ext uri="{BB962C8B-B14F-4D97-AF65-F5344CB8AC3E}">
        <p14:creationId xmlns:p14="http://schemas.microsoft.com/office/powerpoint/2010/main" val="1151075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endParaRPr kumimoji="1" lang="ja-JP" altLang="en-US" b="1" dirty="0" smtClean="0">
              <a:latin typeface="Arial" charset="0"/>
              <a:ea typeface="ＭＳ Ｐゴシック" pitchFamily="50" charset="-128"/>
              <a:cs typeface="Arial" charset="0"/>
            </a:endParaRP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1</a:t>
            </a:fld>
            <a:endParaRPr lang="en-US" altLang="ja-JP" dirty="0" smtClean="0"/>
          </a:p>
        </p:txBody>
      </p:sp>
    </p:spTree>
    <p:extLst>
      <p:ext uri="{BB962C8B-B14F-4D97-AF65-F5344CB8AC3E}">
        <p14:creationId xmlns:p14="http://schemas.microsoft.com/office/powerpoint/2010/main" val="1949117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r>
              <a:rPr kumimoji="1" lang="ja-JP" altLang="en-US" b="1" dirty="0" smtClean="0">
                <a:latin typeface="Arial" charset="0"/>
                <a:ea typeface="ＭＳ Ｐゴシック" pitchFamily="50" charset="-128"/>
                <a:cs typeface="Arial" charset="0"/>
              </a:rPr>
              <a:t>再検討</a:t>
            </a: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10</a:t>
            </a:fld>
            <a:endParaRPr lang="en-US" altLang="ja-JP" dirty="0" smtClean="0"/>
          </a:p>
        </p:txBody>
      </p:sp>
    </p:spTree>
    <p:extLst>
      <p:ext uri="{BB962C8B-B14F-4D97-AF65-F5344CB8AC3E}">
        <p14:creationId xmlns:p14="http://schemas.microsoft.com/office/powerpoint/2010/main" val="438861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endParaRPr kumimoji="1" lang="ja-JP" altLang="en-US" b="1" dirty="0" smtClean="0">
              <a:latin typeface="Arial" charset="0"/>
              <a:ea typeface="ＭＳ Ｐゴシック" pitchFamily="50" charset="-128"/>
              <a:cs typeface="Arial" charset="0"/>
            </a:endParaRP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11</a:t>
            </a:fld>
            <a:endParaRPr lang="en-US" altLang="ja-JP" dirty="0" smtClean="0"/>
          </a:p>
        </p:txBody>
      </p:sp>
    </p:spTree>
    <p:extLst>
      <p:ext uri="{BB962C8B-B14F-4D97-AF65-F5344CB8AC3E}">
        <p14:creationId xmlns:p14="http://schemas.microsoft.com/office/powerpoint/2010/main" val="214130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endParaRPr kumimoji="1" lang="ja-JP" altLang="en-US" b="1" dirty="0" smtClean="0">
              <a:latin typeface="Arial" charset="0"/>
              <a:ea typeface="ＭＳ Ｐゴシック" pitchFamily="50" charset="-128"/>
              <a:cs typeface="Arial" charset="0"/>
            </a:endParaRP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12</a:t>
            </a:fld>
            <a:endParaRPr lang="en-US" altLang="ja-JP" dirty="0" smtClean="0"/>
          </a:p>
        </p:txBody>
      </p:sp>
    </p:spTree>
    <p:extLst>
      <p:ext uri="{BB962C8B-B14F-4D97-AF65-F5344CB8AC3E}">
        <p14:creationId xmlns:p14="http://schemas.microsoft.com/office/powerpoint/2010/main" val="2864744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endParaRPr kumimoji="1" lang="ja-JP" altLang="en-US" b="1" dirty="0" smtClean="0">
              <a:latin typeface="Arial" charset="0"/>
              <a:ea typeface="ＭＳ Ｐゴシック" pitchFamily="50" charset="-128"/>
              <a:cs typeface="Arial" charset="0"/>
            </a:endParaRP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13</a:t>
            </a:fld>
            <a:endParaRPr lang="en-US" altLang="ja-JP" dirty="0" smtClean="0"/>
          </a:p>
        </p:txBody>
      </p:sp>
    </p:spTree>
    <p:extLst>
      <p:ext uri="{BB962C8B-B14F-4D97-AF65-F5344CB8AC3E}">
        <p14:creationId xmlns:p14="http://schemas.microsoft.com/office/powerpoint/2010/main" val="3009036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endParaRPr kumimoji="1" lang="ja-JP" altLang="en-US" b="1" dirty="0" smtClean="0">
              <a:latin typeface="Arial" charset="0"/>
              <a:ea typeface="ＭＳ Ｐゴシック" pitchFamily="50" charset="-128"/>
              <a:cs typeface="Arial" charset="0"/>
            </a:endParaRP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14</a:t>
            </a:fld>
            <a:endParaRPr lang="en-US" altLang="ja-JP" dirty="0" smtClean="0"/>
          </a:p>
        </p:txBody>
      </p:sp>
    </p:spTree>
    <p:extLst>
      <p:ext uri="{BB962C8B-B14F-4D97-AF65-F5344CB8AC3E}">
        <p14:creationId xmlns:p14="http://schemas.microsoft.com/office/powerpoint/2010/main" val="1382922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endParaRPr kumimoji="1" lang="ja-JP" altLang="en-US" b="1" dirty="0" smtClean="0">
              <a:latin typeface="Arial" charset="0"/>
              <a:ea typeface="ＭＳ Ｐゴシック" pitchFamily="50" charset="-128"/>
              <a:cs typeface="Arial" charset="0"/>
            </a:endParaRP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15</a:t>
            </a:fld>
            <a:endParaRPr lang="en-US" altLang="ja-JP" dirty="0" smtClean="0"/>
          </a:p>
        </p:txBody>
      </p:sp>
    </p:spTree>
    <p:extLst>
      <p:ext uri="{BB962C8B-B14F-4D97-AF65-F5344CB8AC3E}">
        <p14:creationId xmlns:p14="http://schemas.microsoft.com/office/powerpoint/2010/main" val="1697272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endParaRPr kumimoji="1" lang="ja-JP" altLang="en-US" b="1" dirty="0" smtClean="0">
              <a:latin typeface="Arial" charset="0"/>
              <a:ea typeface="ＭＳ Ｐゴシック" pitchFamily="50" charset="-128"/>
              <a:cs typeface="Arial" charset="0"/>
            </a:endParaRP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16</a:t>
            </a:fld>
            <a:endParaRPr lang="en-US" altLang="ja-JP" dirty="0" smtClean="0"/>
          </a:p>
        </p:txBody>
      </p:sp>
    </p:spTree>
    <p:extLst>
      <p:ext uri="{BB962C8B-B14F-4D97-AF65-F5344CB8AC3E}">
        <p14:creationId xmlns:p14="http://schemas.microsoft.com/office/powerpoint/2010/main" val="2055687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endParaRPr kumimoji="1" lang="ja-JP" altLang="en-US" b="1" dirty="0" smtClean="0">
              <a:latin typeface="Arial" charset="0"/>
              <a:ea typeface="ＭＳ Ｐゴシック" pitchFamily="50" charset="-128"/>
              <a:cs typeface="Arial" charset="0"/>
            </a:endParaRP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17</a:t>
            </a:fld>
            <a:endParaRPr lang="en-US" altLang="ja-JP" dirty="0" smtClean="0"/>
          </a:p>
        </p:txBody>
      </p:sp>
    </p:spTree>
    <p:extLst>
      <p:ext uri="{BB962C8B-B14F-4D97-AF65-F5344CB8AC3E}">
        <p14:creationId xmlns:p14="http://schemas.microsoft.com/office/powerpoint/2010/main" val="2055687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pPr marL="172564" indent="-172564">
              <a:buFont typeface="Wingdings" panose="05000000000000000000" pitchFamily="2" charset="2"/>
              <a:buChar char="Ø"/>
            </a:pPr>
            <a:r>
              <a:rPr kumimoji="1" lang="en-US" altLang="ja-JP" b="1" dirty="0" smtClean="0">
                <a:latin typeface="Arial" charset="0"/>
                <a:ea typeface="ＭＳ Ｐゴシック" pitchFamily="50" charset="-128"/>
                <a:cs typeface="Arial" charset="0"/>
              </a:rPr>
              <a:t>VAT</a:t>
            </a:r>
            <a:r>
              <a:rPr kumimoji="1" lang="ja-JP" altLang="en-US" b="1" dirty="0" smtClean="0">
                <a:latin typeface="Arial" charset="0"/>
                <a:ea typeface="ＭＳ Ｐゴシック" pitchFamily="50" charset="-128"/>
                <a:cs typeface="Arial" charset="0"/>
              </a:rPr>
              <a:t> </a:t>
            </a:r>
            <a:r>
              <a:rPr kumimoji="1" lang="en-US" altLang="ja-JP" b="1" dirty="0" smtClean="0">
                <a:latin typeface="Arial" charset="0"/>
                <a:ea typeface="ＭＳ Ｐゴシック" pitchFamily="50" charset="-128"/>
                <a:cs typeface="Arial" charset="0"/>
              </a:rPr>
              <a:t>now</a:t>
            </a:r>
            <a:r>
              <a:rPr kumimoji="1" lang="ja-JP" altLang="en-US" b="1" dirty="0" smtClean="0">
                <a:latin typeface="Arial" charset="0"/>
                <a:ea typeface="ＭＳ Ｐゴシック" pitchFamily="50" charset="-128"/>
                <a:cs typeface="Arial" charset="0"/>
              </a:rPr>
              <a:t> </a:t>
            </a:r>
            <a:r>
              <a:rPr kumimoji="1" lang="en-US" altLang="ja-JP" b="1" dirty="0" smtClean="0">
                <a:latin typeface="Arial" charset="0"/>
                <a:ea typeface="ＭＳ Ｐゴシック" pitchFamily="50" charset="-128"/>
                <a:cs typeface="Arial" charset="0"/>
              </a:rPr>
              <a:t>operates</a:t>
            </a:r>
            <a:r>
              <a:rPr kumimoji="1" lang="ja-JP" altLang="en-US" b="1" dirty="0" smtClean="0">
                <a:latin typeface="Arial" charset="0"/>
                <a:ea typeface="ＭＳ Ｐゴシック" pitchFamily="50" charset="-128"/>
                <a:cs typeface="Arial" charset="0"/>
              </a:rPr>
              <a:t> </a:t>
            </a:r>
            <a:r>
              <a:rPr kumimoji="1" lang="en-US" altLang="ja-JP" b="1" dirty="0" smtClean="0">
                <a:latin typeface="Arial" charset="0"/>
                <a:ea typeface="ＭＳ Ｐゴシック" pitchFamily="50" charset="-128"/>
                <a:cs typeface="Arial" charset="0"/>
              </a:rPr>
              <a:t>in</a:t>
            </a:r>
            <a:r>
              <a:rPr kumimoji="1" lang="ja-JP" altLang="en-US" b="1" dirty="0" smtClean="0">
                <a:latin typeface="Arial" charset="0"/>
                <a:ea typeface="ＭＳ Ｐゴシック" pitchFamily="50" charset="-128"/>
                <a:cs typeface="Arial" charset="0"/>
              </a:rPr>
              <a:t> </a:t>
            </a:r>
            <a:r>
              <a:rPr kumimoji="1" lang="en-US" altLang="ja-JP" b="1" dirty="0" smtClean="0">
                <a:latin typeface="Arial" charset="0"/>
                <a:ea typeface="ＭＳ Ｐゴシック" pitchFamily="50" charset="-128"/>
                <a:cs typeface="Arial" charset="0"/>
              </a:rPr>
              <a:t>about</a:t>
            </a:r>
            <a:r>
              <a:rPr kumimoji="1" lang="ja-JP" altLang="en-US" b="1" dirty="0" smtClean="0">
                <a:latin typeface="Arial" charset="0"/>
                <a:ea typeface="ＭＳ Ｐゴシック" pitchFamily="50" charset="-128"/>
                <a:cs typeface="Arial" charset="0"/>
              </a:rPr>
              <a:t> </a:t>
            </a:r>
            <a:r>
              <a:rPr kumimoji="1" lang="en-US" altLang="ja-JP" b="1" dirty="0" smtClean="0">
                <a:latin typeface="Arial" charset="0"/>
                <a:ea typeface="ＭＳ Ｐゴシック" pitchFamily="50" charset="-128"/>
                <a:cs typeface="Arial" charset="0"/>
              </a:rPr>
              <a:t>150</a:t>
            </a:r>
            <a:r>
              <a:rPr kumimoji="1" lang="ja-JP" altLang="en-US" b="1" dirty="0" smtClean="0">
                <a:latin typeface="Arial" charset="0"/>
                <a:ea typeface="ＭＳ Ｐゴシック" pitchFamily="50" charset="-128"/>
                <a:cs typeface="Arial" charset="0"/>
              </a:rPr>
              <a:t> </a:t>
            </a:r>
            <a:r>
              <a:rPr kumimoji="1" lang="en-US" altLang="ja-JP" b="1" dirty="0" smtClean="0">
                <a:latin typeface="Arial" charset="0"/>
                <a:ea typeface="ＭＳ Ｐゴシック" pitchFamily="50" charset="-128"/>
                <a:cs typeface="Arial" charset="0"/>
              </a:rPr>
              <a:t>countries.</a:t>
            </a:r>
            <a:r>
              <a:rPr kumimoji="1" lang="ja-JP" altLang="en-US" b="1" dirty="0" smtClean="0">
                <a:latin typeface="Arial" charset="0"/>
                <a:ea typeface="ＭＳ Ｐゴシック" pitchFamily="50" charset="-128"/>
                <a:cs typeface="Arial" charset="0"/>
              </a:rPr>
              <a:t> </a:t>
            </a:r>
            <a:r>
              <a:rPr kumimoji="1" lang="en-US" altLang="ja-JP" b="1" dirty="0" smtClean="0">
                <a:latin typeface="Arial" charset="0"/>
                <a:ea typeface="ＭＳ Ｐゴシック" pitchFamily="50" charset="-128"/>
                <a:cs typeface="Arial" charset="0"/>
              </a:rPr>
              <a:t>VAT</a:t>
            </a:r>
            <a:r>
              <a:rPr kumimoji="1" lang="ja-JP" altLang="en-US" b="1" dirty="0" smtClean="0">
                <a:latin typeface="Arial" charset="0"/>
                <a:ea typeface="ＭＳ Ｐゴシック" pitchFamily="50" charset="-128"/>
                <a:cs typeface="Arial" charset="0"/>
              </a:rPr>
              <a:t> </a:t>
            </a:r>
            <a:r>
              <a:rPr kumimoji="1" lang="en-US" altLang="ja-JP" b="1" dirty="0" smtClean="0">
                <a:latin typeface="Arial" charset="0"/>
                <a:ea typeface="ＭＳ Ｐゴシック" pitchFamily="50" charset="-128"/>
                <a:cs typeface="Arial" charset="0"/>
              </a:rPr>
              <a:t>affects</a:t>
            </a:r>
            <a:r>
              <a:rPr kumimoji="1" lang="ja-JP" altLang="en-US" b="1" dirty="0" smtClean="0">
                <a:latin typeface="Arial" charset="0"/>
                <a:ea typeface="ＭＳ Ｐゴシック" pitchFamily="50" charset="-128"/>
                <a:cs typeface="Arial" charset="0"/>
              </a:rPr>
              <a:t> </a:t>
            </a:r>
            <a:r>
              <a:rPr kumimoji="1" lang="en-US" altLang="ja-JP" b="1" dirty="0" smtClean="0">
                <a:latin typeface="Arial" charset="0"/>
                <a:ea typeface="ＭＳ Ｐゴシック" pitchFamily="50" charset="-128"/>
                <a:cs typeface="Arial" charset="0"/>
              </a:rPr>
              <a:t>4</a:t>
            </a:r>
            <a:r>
              <a:rPr kumimoji="1" lang="ja-JP" altLang="en-US" b="1" dirty="0" smtClean="0">
                <a:latin typeface="Arial" charset="0"/>
                <a:ea typeface="ＭＳ Ｐゴシック" pitchFamily="50" charset="-128"/>
                <a:cs typeface="Arial" charset="0"/>
              </a:rPr>
              <a:t> </a:t>
            </a:r>
            <a:r>
              <a:rPr kumimoji="1" lang="en-US" altLang="ja-JP" b="1" dirty="0" smtClean="0">
                <a:latin typeface="Arial" charset="0"/>
                <a:ea typeface="ＭＳ Ｐゴシック" pitchFamily="50" charset="-128"/>
                <a:cs typeface="Arial" charset="0"/>
              </a:rPr>
              <a:t>billion</a:t>
            </a:r>
            <a:r>
              <a:rPr kumimoji="1" lang="ja-JP" altLang="en-US" b="1" dirty="0" smtClean="0">
                <a:latin typeface="Arial" charset="0"/>
                <a:ea typeface="ＭＳ Ｐゴシック" pitchFamily="50" charset="-128"/>
                <a:cs typeface="Arial" charset="0"/>
              </a:rPr>
              <a:t> </a:t>
            </a:r>
            <a:r>
              <a:rPr kumimoji="1" lang="en-US" altLang="ja-JP" b="1" dirty="0" smtClean="0">
                <a:latin typeface="Arial" charset="0"/>
                <a:ea typeface="ＭＳ Ｐゴシック" pitchFamily="50" charset="-128"/>
                <a:cs typeface="Arial" charset="0"/>
              </a:rPr>
              <a:t>people and</a:t>
            </a:r>
            <a:r>
              <a:rPr kumimoji="1" lang="en-US" altLang="ja-JP" b="1" baseline="0" dirty="0" smtClean="0">
                <a:latin typeface="Arial" charset="0"/>
                <a:ea typeface="ＭＳ Ｐゴシック" pitchFamily="50" charset="-128"/>
                <a:cs typeface="Arial" charset="0"/>
              </a:rPr>
              <a:t> represents 20% of the world’s tax revenue. </a:t>
            </a:r>
          </a:p>
          <a:p>
            <a:pPr marL="172564" indent="-172564">
              <a:buFont typeface="Wingdings" panose="05000000000000000000" pitchFamily="2" charset="2"/>
              <a:buChar char="Ø"/>
            </a:pPr>
            <a:r>
              <a:rPr kumimoji="1" lang="en-US" altLang="ja-JP" b="1" baseline="0" dirty="0" smtClean="0">
                <a:latin typeface="Arial" charset="0"/>
                <a:ea typeface="ＭＳ Ｐゴシック" pitchFamily="50" charset="-128"/>
                <a:cs typeface="Arial" charset="0"/>
              </a:rPr>
              <a:t>Continuing shift from direct taxation to indirect taxation</a:t>
            </a:r>
            <a:endParaRPr kumimoji="1" lang="en-US" altLang="ja-JP" b="1" dirty="0" smtClean="0">
              <a:latin typeface="Arial" charset="0"/>
              <a:ea typeface="ＭＳ Ｐゴシック" pitchFamily="50" charset="-128"/>
              <a:cs typeface="Arial" charset="0"/>
            </a:endParaRP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2</a:t>
            </a:fld>
            <a:endParaRPr lang="en-US" altLang="ja-JP" dirty="0" smtClean="0"/>
          </a:p>
        </p:txBody>
      </p:sp>
    </p:spTree>
    <p:extLst>
      <p:ext uri="{BB962C8B-B14F-4D97-AF65-F5344CB8AC3E}">
        <p14:creationId xmlns:p14="http://schemas.microsoft.com/office/powerpoint/2010/main" val="55218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r>
              <a:rPr kumimoji="1" lang="en-US" altLang="ja-JP" b="1" baseline="0" dirty="0" smtClean="0">
                <a:latin typeface="Arial" charset="0"/>
                <a:ea typeface="ＭＳ Ｐゴシック" pitchFamily="50" charset="-128"/>
                <a:cs typeface="Arial" charset="0"/>
              </a:rPr>
              <a:t>Background</a:t>
            </a:r>
          </a:p>
          <a:p>
            <a:pPr marL="172564" indent="-172564">
              <a:buFont typeface="Arial" panose="020B0604020202020204" pitchFamily="34" charset="0"/>
              <a:buChar char="•"/>
            </a:pPr>
            <a:r>
              <a:rPr kumimoji="1" lang="en-US" altLang="ja-JP" b="1" baseline="0" dirty="0" smtClean="0">
                <a:latin typeface="Arial" charset="0"/>
                <a:ea typeface="ＭＳ Ｐゴシック" pitchFamily="50" charset="-128"/>
                <a:cs typeface="Arial" charset="0"/>
              </a:rPr>
              <a:t>Greater interaction of VAT systems </a:t>
            </a:r>
          </a:p>
          <a:p>
            <a:r>
              <a:rPr kumimoji="1" lang="ja-JP" altLang="en-US" b="1" baseline="0" dirty="0" smtClean="0">
                <a:latin typeface="Arial" charset="0"/>
                <a:ea typeface="ＭＳ Ｐゴシック" pitchFamily="50" charset="-128"/>
                <a:cs typeface="Arial" charset="0"/>
              </a:rPr>
              <a:t>　　　</a:t>
            </a:r>
            <a:r>
              <a:rPr kumimoji="1" lang="en-US" altLang="ja-JP" b="1" baseline="0" dirty="0" smtClean="0">
                <a:latin typeface="Arial" charset="0"/>
                <a:ea typeface="ＭＳ Ｐゴシック" pitchFamily="50" charset="-128"/>
                <a:cs typeface="Arial" charset="0"/>
              </a:rPr>
              <a:t> Growing risk of double taxation</a:t>
            </a:r>
          </a:p>
          <a:p>
            <a:r>
              <a:rPr kumimoji="1" lang="ja-JP" altLang="en-US" b="1" baseline="0" dirty="0" smtClean="0">
                <a:latin typeface="Arial" charset="0"/>
                <a:ea typeface="ＭＳ Ｐゴシック" pitchFamily="50" charset="-128"/>
                <a:cs typeface="Arial" charset="0"/>
              </a:rPr>
              <a:t>　　　</a:t>
            </a:r>
            <a:r>
              <a:rPr kumimoji="1" lang="en-US" altLang="ja-JP" b="1" baseline="0" dirty="0" smtClean="0">
                <a:latin typeface="Arial" charset="0"/>
                <a:ea typeface="ＭＳ Ｐゴシック" pitchFamily="50" charset="-128"/>
                <a:cs typeface="Arial" charset="0"/>
              </a:rPr>
              <a:t> Growing risk of unintended non-taxation</a:t>
            </a:r>
          </a:p>
          <a:p>
            <a:pPr marL="172564" indent="-172564">
              <a:buFont typeface="Arial" panose="020B0604020202020204" pitchFamily="34" charset="0"/>
              <a:buChar char="•"/>
            </a:pPr>
            <a:r>
              <a:rPr kumimoji="1" lang="en-US" altLang="ja-JP" b="1" baseline="0" dirty="0" smtClean="0">
                <a:latin typeface="Arial" charset="0"/>
                <a:ea typeface="ＭＳ Ｐゴシック" pitchFamily="50" charset="-128"/>
                <a:cs typeface="Arial" charset="0"/>
              </a:rPr>
              <a:t>Distortion of cross-border trade, in particular, in services and intangibles</a:t>
            </a:r>
          </a:p>
          <a:p>
            <a:r>
              <a:rPr kumimoji="1" lang="ja-JP" altLang="en-US" b="1" baseline="0" dirty="0" smtClean="0">
                <a:latin typeface="Arial" charset="0"/>
                <a:ea typeface="ＭＳ Ｐゴシック" pitchFamily="50" charset="-128"/>
                <a:cs typeface="Arial" charset="0"/>
              </a:rPr>
              <a:t>　　　　⇒　</a:t>
            </a:r>
            <a:r>
              <a:rPr kumimoji="1" lang="en-US" altLang="ja-JP" b="1" baseline="0" dirty="0" smtClean="0">
                <a:latin typeface="Arial" charset="0"/>
                <a:ea typeface="ＭＳ Ｐゴシック" pitchFamily="50" charset="-128"/>
                <a:cs typeface="Arial" charset="0"/>
              </a:rPr>
              <a:t>Demand</a:t>
            </a:r>
            <a:r>
              <a:rPr kumimoji="1" lang="ja-JP" altLang="en-US" b="1" baseline="0" dirty="0" smtClean="0">
                <a:latin typeface="Arial" charset="0"/>
                <a:ea typeface="ＭＳ Ｐゴシック" pitchFamily="50" charset="-128"/>
                <a:cs typeface="Arial" charset="0"/>
              </a:rPr>
              <a:t> </a:t>
            </a:r>
            <a:r>
              <a:rPr kumimoji="1" lang="en-US" altLang="ja-JP" b="1" baseline="0" dirty="0" smtClean="0">
                <a:latin typeface="Arial" charset="0"/>
                <a:ea typeface="ＭＳ Ｐゴシック" pitchFamily="50" charset="-128"/>
                <a:cs typeface="Arial" charset="0"/>
              </a:rPr>
              <a:t>for</a:t>
            </a:r>
            <a:r>
              <a:rPr kumimoji="1" lang="ja-JP" altLang="en-US" b="1" baseline="0" dirty="0" smtClean="0">
                <a:latin typeface="Arial" charset="0"/>
                <a:ea typeface="ＭＳ Ｐゴシック" pitchFamily="50" charset="-128"/>
                <a:cs typeface="Arial" charset="0"/>
              </a:rPr>
              <a:t> </a:t>
            </a:r>
            <a:r>
              <a:rPr kumimoji="1" lang="en-US" altLang="ja-JP" b="1" baseline="0" dirty="0" smtClean="0">
                <a:latin typeface="Arial" charset="0"/>
                <a:ea typeface="ＭＳ Ｐゴシック" pitchFamily="50" charset="-128"/>
                <a:cs typeface="Arial" charset="0"/>
              </a:rPr>
              <a:t>greater</a:t>
            </a:r>
            <a:r>
              <a:rPr kumimoji="1" lang="ja-JP" altLang="en-US" b="1" baseline="0" dirty="0" smtClean="0">
                <a:latin typeface="Arial" charset="0"/>
                <a:ea typeface="ＭＳ Ｐゴシック" pitchFamily="50" charset="-128"/>
                <a:cs typeface="Arial" charset="0"/>
              </a:rPr>
              <a:t> </a:t>
            </a:r>
            <a:r>
              <a:rPr kumimoji="1" lang="en-US" altLang="ja-JP" b="1" baseline="0" dirty="0" smtClean="0">
                <a:latin typeface="Arial" charset="0"/>
                <a:ea typeface="ＭＳ Ｐゴシック" pitchFamily="50" charset="-128"/>
                <a:cs typeface="Arial" charset="0"/>
              </a:rPr>
              <a:t>coherence</a:t>
            </a:r>
            <a:r>
              <a:rPr kumimoji="1" lang="ja-JP" altLang="en-US" b="1" baseline="0" dirty="0" smtClean="0">
                <a:latin typeface="Arial" charset="0"/>
                <a:ea typeface="ＭＳ Ｐゴシック" pitchFamily="50" charset="-128"/>
                <a:cs typeface="Arial" charset="0"/>
              </a:rPr>
              <a:t> </a:t>
            </a:r>
            <a:r>
              <a:rPr kumimoji="1" lang="en-US" altLang="ja-JP" b="1" baseline="0" dirty="0" smtClean="0">
                <a:latin typeface="Arial" charset="0"/>
                <a:ea typeface="ＭＳ Ｐゴシック" pitchFamily="50" charset="-128"/>
                <a:cs typeface="Arial" charset="0"/>
              </a:rPr>
              <a:t>of</a:t>
            </a:r>
            <a:r>
              <a:rPr kumimoji="1" lang="ja-JP" altLang="en-US" b="1" baseline="0" dirty="0" smtClean="0">
                <a:latin typeface="Arial" charset="0"/>
                <a:ea typeface="ＭＳ Ｐゴシック" pitchFamily="50" charset="-128"/>
                <a:cs typeface="Arial" charset="0"/>
              </a:rPr>
              <a:t> </a:t>
            </a:r>
            <a:r>
              <a:rPr kumimoji="1" lang="en-US" altLang="ja-JP" b="1" baseline="0" dirty="0" smtClean="0">
                <a:latin typeface="Arial" charset="0"/>
                <a:ea typeface="ＭＳ Ｐゴシック" pitchFamily="50" charset="-128"/>
                <a:cs typeface="Arial" charset="0"/>
              </a:rPr>
              <a:t>VAT</a:t>
            </a:r>
            <a:r>
              <a:rPr kumimoji="1" lang="ja-JP" altLang="en-US" b="1" baseline="0" dirty="0" smtClean="0">
                <a:latin typeface="Arial" charset="0"/>
                <a:ea typeface="ＭＳ Ｐゴシック" pitchFamily="50" charset="-128"/>
                <a:cs typeface="Arial" charset="0"/>
              </a:rPr>
              <a:t> </a:t>
            </a:r>
            <a:r>
              <a:rPr kumimoji="1" lang="en-US" altLang="ja-JP" b="1" baseline="0" dirty="0" smtClean="0">
                <a:latin typeface="Arial" charset="0"/>
                <a:ea typeface="ＭＳ Ｐゴシック" pitchFamily="50" charset="-128"/>
                <a:cs typeface="Arial" charset="0"/>
              </a:rPr>
              <a:t>systems</a:t>
            </a:r>
            <a:r>
              <a:rPr kumimoji="1" lang="ja-JP" altLang="en-US" b="1" baseline="0" dirty="0" smtClean="0">
                <a:latin typeface="Arial" charset="0"/>
                <a:ea typeface="ＭＳ Ｐゴシック" pitchFamily="50" charset="-128"/>
                <a:cs typeface="Arial" charset="0"/>
              </a:rPr>
              <a:t> </a:t>
            </a:r>
            <a:r>
              <a:rPr kumimoji="1" lang="en-US" altLang="ja-JP" b="1" baseline="0" dirty="0" smtClean="0">
                <a:latin typeface="Arial" charset="0"/>
                <a:ea typeface="ＭＳ Ｐゴシック" pitchFamily="50" charset="-128"/>
                <a:cs typeface="Arial" charset="0"/>
              </a:rPr>
              <a:t>and</a:t>
            </a:r>
            <a:r>
              <a:rPr kumimoji="1" lang="ja-JP" altLang="en-US" b="1" baseline="0" dirty="0" smtClean="0">
                <a:latin typeface="Arial" charset="0"/>
                <a:ea typeface="ＭＳ Ｐゴシック" pitchFamily="50" charset="-128"/>
                <a:cs typeface="Arial" charset="0"/>
              </a:rPr>
              <a:t> </a:t>
            </a:r>
            <a:r>
              <a:rPr kumimoji="1" lang="en-US" altLang="ja-JP" b="1" baseline="0" dirty="0" smtClean="0">
                <a:latin typeface="Arial" charset="0"/>
                <a:ea typeface="ＭＳ Ｐゴシック" pitchFamily="50" charset="-128"/>
                <a:cs typeface="Arial" charset="0"/>
              </a:rPr>
              <a:t>VAT</a:t>
            </a:r>
            <a:r>
              <a:rPr kumimoji="1" lang="ja-JP" altLang="en-US" b="1" baseline="0" dirty="0" smtClean="0">
                <a:latin typeface="Arial" charset="0"/>
                <a:ea typeface="ＭＳ Ｐゴシック" pitchFamily="50" charset="-128"/>
                <a:cs typeface="Arial" charset="0"/>
              </a:rPr>
              <a:t> </a:t>
            </a:r>
            <a:r>
              <a:rPr kumimoji="1" lang="en-US" altLang="ja-JP" b="1" baseline="0" dirty="0" smtClean="0">
                <a:latin typeface="Arial" charset="0"/>
                <a:ea typeface="ＭＳ Ｐゴシック" pitchFamily="50" charset="-128"/>
                <a:cs typeface="Arial" charset="0"/>
              </a:rPr>
              <a:t>rules</a:t>
            </a:r>
          </a:p>
          <a:p>
            <a:r>
              <a:rPr kumimoji="1" lang="en-US" altLang="ja-JP" b="1" baseline="0" dirty="0" smtClean="0">
                <a:latin typeface="Arial" charset="0"/>
                <a:ea typeface="ＭＳ Ｐゴシック" pitchFamily="50" charset="-128"/>
                <a:cs typeface="Arial" charset="0"/>
              </a:rPr>
              <a:t>    </a:t>
            </a:r>
          </a:p>
          <a:p>
            <a:pPr marL="172564" indent="-172564">
              <a:buFont typeface="Arial" panose="020B0604020202020204" pitchFamily="34" charset="0"/>
              <a:buChar char="•"/>
            </a:pPr>
            <a:endParaRPr kumimoji="1" lang="en-US" altLang="ja-JP" b="1" baseline="0" dirty="0" smtClean="0">
              <a:latin typeface="Arial" charset="0"/>
              <a:ea typeface="ＭＳ Ｐゴシック" pitchFamily="50" charset="-128"/>
              <a:cs typeface="Arial" charset="0"/>
            </a:endParaRPr>
          </a:p>
          <a:p>
            <a:pPr marL="172564" indent="-172564">
              <a:buFont typeface="Arial" panose="020B0604020202020204" pitchFamily="34" charset="0"/>
              <a:buChar char="•"/>
            </a:pPr>
            <a:endParaRPr kumimoji="1" lang="en-US" altLang="ja-JP" b="1" baseline="0" dirty="0" smtClean="0">
              <a:latin typeface="Arial" charset="0"/>
              <a:ea typeface="ＭＳ Ｐゴシック" pitchFamily="50" charset="-128"/>
              <a:cs typeface="Arial" charset="0"/>
            </a:endParaRPr>
          </a:p>
          <a:p>
            <a:pPr marL="172564" indent="-172564">
              <a:buFont typeface="Arial" panose="020B0604020202020204" pitchFamily="34" charset="0"/>
              <a:buChar char="•"/>
            </a:pPr>
            <a:endParaRPr kumimoji="1" lang="en-US" altLang="ja-JP" b="1" baseline="0" dirty="0" smtClean="0">
              <a:latin typeface="Arial" charset="0"/>
              <a:ea typeface="ＭＳ Ｐゴシック" pitchFamily="50" charset="-128"/>
              <a:cs typeface="Arial" charset="0"/>
            </a:endParaRPr>
          </a:p>
          <a:p>
            <a:pPr marL="172564" indent="-172564">
              <a:buFont typeface="Arial" panose="020B0604020202020204" pitchFamily="34" charset="0"/>
              <a:buChar char="•"/>
            </a:pPr>
            <a:endParaRPr kumimoji="1" lang="en-US" altLang="ja-JP" b="1" baseline="0" dirty="0" smtClean="0">
              <a:latin typeface="Arial" charset="0"/>
              <a:ea typeface="ＭＳ Ｐゴシック" pitchFamily="50" charset="-128"/>
              <a:cs typeface="Arial" charset="0"/>
            </a:endParaRPr>
          </a:p>
          <a:p>
            <a:pPr marL="172564" indent="-172564">
              <a:buFont typeface="Arial" panose="020B0604020202020204" pitchFamily="34" charset="0"/>
              <a:buChar char="•"/>
            </a:pPr>
            <a:endParaRPr kumimoji="1" lang="en-US" altLang="ja-JP" b="1" baseline="0" dirty="0" smtClean="0">
              <a:latin typeface="Arial" charset="0"/>
              <a:ea typeface="ＭＳ Ｐゴシック" pitchFamily="50" charset="-128"/>
              <a:cs typeface="Arial" charset="0"/>
            </a:endParaRP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3</a:t>
            </a:fld>
            <a:endParaRPr lang="en-US" altLang="ja-JP" dirty="0" smtClean="0"/>
          </a:p>
        </p:txBody>
      </p:sp>
    </p:spTree>
    <p:extLst>
      <p:ext uri="{BB962C8B-B14F-4D97-AF65-F5344CB8AC3E}">
        <p14:creationId xmlns:p14="http://schemas.microsoft.com/office/powerpoint/2010/main" val="48432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endParaRPr kumimoji="1" lang="ja-JP" altLang="en-US" b="1" dirty="0" smtClean="0">
              <a:latin typeface="Arial" charset="0"/>
              <a:ea typeface="ＭＳ Ｐゴシック" pitchFamily="50" charset="-128"/>
              <a:cs typeface="Arial" charset="0"/>
            </a:endParaRP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4</a:t>
            </a:fld>
            <a:endParaRPr lang="en-US" altLang="ja-JP" dirty="0" smtClean="0"/>
          </a:p>
        </p:txBody>
      </p:sp>
    </p:spTree>
    <p:extLst>
      <p:ext uri="{BB962C8B-B14F-4D97-AF65-F5344CB8AC3E}">
        <p14:creationId xmlns:p14="http://schemas.microsoft.com/office/powerpoint/2010/main" val="2949601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endParaRPr kumimoji="1" lang="ja-JP" altLang="en-US" b="1" dirty="0" smtClean="0">
              <a:latin typeface="Arial" charset="0"/>
              <a:ea typeface="ＭＳ Ｐゴシック" pitchFamily="50" charset="-128"/>
              <a:cs typeface="Arial" charset="0"/>
            </a:endParaRP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5</a:t>
            </a:fld>
            <a:endParaRPr lang="en-US" altLang="ja-JP" dirty="0" smtClean="0"/>
          </a:p>
        </p:txBody>
      </p:sp>
    </p:spTree>
    <p:extLst>
      <p:ext uri="{BB962C8B-B14F-4D97-AF65-F5344CB8AC3E}">
        <p14:creationId xmlns:p14="http://schemas.microsoft.com/office/powerpoint/2010/main" val="869280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endParaRPr kumimoji="1" lang="ja-JP" altLang="en-US" b="1" dirty="0" smtClean="0">
              <a:latin typeface="Arial" charset="0"/>
              <a:ea typeface="ＭＳ Ｐゴシック" pitchFamily="50" charset="-128"/>
              <a:cs typeface="Arial" charset="0"/>
            </a:endParaRP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6</a:t>
            </a:fld>
            <a:endParaRPr lang="en-US" altLang="ja-JP" dirty="0" smtClean="0"/>
          </a:p>
        </p:txBody>
      </p:sp>
    </p:spTree>
    <p:extLst>
      <p:ext uri="{BB962C8B-B14F-4D97-AF65-F5344CB8AC3E}">
        <p14:creationId xmlns:p14="http://schemas.microsoft.com/office/powerpoint/2010/main" val="2997666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endParaRPr kumimoji="1" lang="ja-JP" altLang="en-US" b="1" dirty="0" smtClean="0">
              <a:latin typeface="Arial" charset="0"/>
              <a:ea typeface="ＭＳ Ｐゴシック" pitchFamily="50" charset="-128"/>
              <a:cs typeface="Arial" charset="0"/>
            </a:endParaRP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7</a:t>
            </a:fld>
            <a:endParaRPr lang="en-US" altLang="ja-JP" dirty="0" smtClean="0"/>
          </a:p>
        </p:txBody>
      </p:sp>
    </p:spTree>
    <p:extLst>
      <p:ext uri="{BB962C8B-B14F-4D97-AF65-F5344CB8AC3E}">
        <p14:creationId xmlns:p14="http://schemas.microsoft.com/office/powerpoint/2010/main" val="2635822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endParaRPr kumimoji="1" lang="ja-JP" altLang="en-US" b="1" dirty="0" smtClean="0">
              <a:latin typeface="Arial" charset="0"/>
              <a:ea typeface="ＭＳ Ｐゴシック" pitchFamily="50" charset="-128"/>
              <a:cs typeface="Arial" charset="0"/>
            </a:endParaRP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8</a:t>
            </a:fld>
            <a:endParaRPr lang="en-US" altLang="ja-JP" dirty="0" smtClean="0"/>
          </a:p>
        </p:txBody>
      </p:sp>
    </p:spTree>
    <p:extLst>
      <p:ext uri="{BB962C8B-B14F-4D97-AF65-F5344CB8AC3E}">
        <p14:creationId xmlns:p14="http://schemas.microsoft.com/office/powerpoint/2010/main" val="227344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endParaRPr kumimoji="1" lang="ja-JP" altLang="en-US" b="1" dirty="0" smtClean="0">
              <a:latin typeface="Arial" charset="0"/>
              <a:ea typeface="ＭＳ Ｐゴシック" pitchFamily="50" charset="-128"/>
              <a:cs typeface="Arial" charset="0"/>
            </a:endParaRPr>
          </a:p>
        </p:txBody>
      </p:sp>
      <p:sp>
        <p:nvSpPr>
          <p:cNvPr id="24580" name="スライド番号プレースホルダー 3"/>
          <p:cNvSpPr>
            <a:spLocks noGrp="1"/>
          </p:cNvSpPr>
          <p:nvPr>
            <p:ph type="sldNum" sz="quarter" idx="5"/>
          </p:nvPr>
        </p:nvSpPr>
        <p:spPr>
          <a:noFill/>
        </p:spPr>
        <p:txBody>
          <a:bodyPr/>
          <a:lstStyle>
            <a:lvl1pPr defTabSz="915458" eaLnBrk="0" hangingPunct="0">
              <a:spcBef>
                <a:spcPct val="30000"/>
              </a:spcBef>
              <a:defRPr sz="1200">
                <a:solidFill>
                  <a:schemeClr val="tx1"/>
                </a:solidFill>
                <a:latin typeface="Times New Roman" pitchFamily="18" charset="0"/>
                <a:ea typeface="ＭＳ Ｐゴシック" pitchFamily="50" charset="-128"/>
              </a:defRPr>
            </a:lvl1pPr>
            <a:lvl2pPr marL="718947" indent="-274798" defTabSz="915458" eaLnBrk="0" hangingPunct="0">
              <a:spcBef>
                <a:spcPct val="30000"/>
              </a:spcBef>
              <a:defRPr sz="1200">
                <a:solidFill>
                  <a:schemeClr val="tx1"/>
                </a:solidFill>
                <a:latin typeface="Times New Roman" pitchFamily="18" charset="0"/>
                <a:ea typeface="ＭＳ Ｐゴシック" pitchFamily="50" charset="-128"/>
              </a:defRPr>
            </a:lvl2pPr>
            <a:lvl3pPr marL="1105579" indent="-218880" defTabSz="915458" eaLnBrk="0" hangingPunct="0">
              <a:spcBef>
                <a:spcPct val="30000"/>
              </a:spcBef>
              <a:defRPr sz="1200">
                <a:solidFill>
                  <a:schemeClr val="tx1"/>
                </a:solidFill>
                <a:latin typeface="Times New Roman" pitchFamily="18" charset="0"/>
                <a:ea typeface="ＭＳ Ｐゴシック" pitchFamily="50" charset="-128"/>
              </a:defRPr>
            </a:lvl3pPr>
            <a:lvl4pPr marL="1549728" indent="-218880" defTabSz="915458" eaLnBrk="0" hangingPunct="0">
              <a:spcBef>
                <a:spcPct val="30000"/>
              </a:spcBef>
              <a:defRPr sz="1200">
                <a:solidFill>
                  <a:schemeClr val="tx1"/>
                </a:solidFill>
                <a:latin typeface="Times New Roman" pitchFamily="18" charset="0"/>
                <a:ea typeface="ＭＳ Ｐゴシック" pitchFamily="50" charset="-128"/>
              </a:defRPr>
            </a:lvl4pPr>
            <a:lvl5pPr marL="1992280" indent="-218880" defTabSz="915458" eaLnBrk="0" hangingPunct="0">
              <a:spcBef>
                <a:spcPct val="30000"/>
              </a:spcBef>
              <a:defRPr sz="1200">
                <a:solidFill>
                  <a:schemeClr val="tx1"/>
                </a:solidFill>
                <a:latin typeface="Times New Roman" pitchFamily="18" charset="0"/>
                <a:ea typeface="ＭＳ Ｐゴシック" pitchFamily="50" charset="-128"/>
              </a:defRPr>
            </a:lvl5pPr>
            <a:lvl6pPr marL="2452406"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6pPr>
            <a:lvl7pPr marL="2912531"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7pPr>
            <a:lvl8pPr marL="3372657"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8pPr>
            <a:lvl9pPr marL="3832782" indent="-218880" defTabSz="915458" eaLnBrk="0" fontAlgn="base" hangingPunct="0">
              <a:spcBef>
                <a:spcPct val="30000"/>
              </a:spcBef>
              <a:spcAft>
                <a:spcPct val="0"/>
              </a:spcAft>
              <a:defRPr sz="1200">
                <a:solidFill>
                  <a:schemeClr val="tx1"/>
                </a:solidFill>
                <a:latin typeface="Times New Roman" pitchFamily="18" charset="0"/>
                <a:ea typeface="ＭＳ Ｐゴシック" pitchFamily="50" charset="-128"/>
              </a:defRPr>
            </a:lvl9pPr>
          </a:lstStyle>
          <a:p>
            <a:pPr eaLnBrk="1" hangingPunct="1">
              <a:spcBef>
                <a:spcPct val="0"/>
              </a:spcBef>
            </a:pPr>
            <a:fld id="{863DC999-E968-4DA7-B61B-39D9FA4A57B2}" type="slidenum">
              <a:rPr lang="en-US" altLang="ja-JP" smtClean="0"/>
              <a:pPr eaLnBrk="1" hangingPunct="1">
                <a:spcBef>
                  <a:spcPct val="0"/>
                </a:spcBef>
              </a:pPr>
              <a:t>9</a:t>
            </a:fld>
            <a:endParaRPr lang="en-US" altLang="ja-JP" dirty="0" smtClean="0"/>
          </a:p>
        </p:txBody>
      </p:sp>
    </p:spTree>
    <p:extLst>
      <p:ext uri="{BB962C8B-B14F-4D97-AF65-F5344CB8AC3E}">
        <p14:creationId xmlns:p14="http://schemas.microsoft.com/office/powerpoint/2010/main" val="333481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Untitled-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92175"/>
            <a:ext cx="91440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AOTCA.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84888" y="6165850"/>
            <a:ext cx="1524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a:cxnSpLocks noChangeShapeType="1"/>
          </p:cNvCxnSpPr>
          <p:nvPr userDrawn="1"/>
        </p:nvCxnSpPr>
        <p:spPr bwMode="auto">
          <a:xfrm rot="5400000">
            <a:off x="7296944" y="6190456"/>
            <a:ext cx="914400" cy="1588"/>
          </a:xfrm>
          <a:prstGeom prst="line">
            <a:avLst/>
          </a:prstGeom>
          <a:noFill/>
          <a:ln w="6350">
            <a:solidFill>
              <a:srgbClr val="C0C0C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7" name="Picture 33" descr="TIA LOGO_cmyk_large_master copy"/>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97813" y="5734050"/>
            <a:ext cx="100806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p:nvPr userDrawn="1"/>
        </p:nvSpPr>
        <p:spPr>
          <a:xfrm>
            <a:off x="0" y="4365625"/>
            <a:ext cx="9144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AU"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9" name="Date Placeholder 3"/>
          <p:cNvSpPr>
            <a:spLocks noGrp="1"/>
          </p:cNvSpPr>
          <p:nvPr>
            <p:ph type="dt" sz="half" idx="10"/>
          </p:nvPr>
        </p:nvSpPr>
        <p:spPr/>
        <p:txBody>
          <a:bodyPr/>
          <a:lstStyle>
            <a:lvl1pPr>
              <a:defRPr/>
            </a:lvl1pPr>
          </a:lstStyle>
          <a:p>
            <a:pPr>
              <a:defRPr/>
            </a:pPr>
            <a:fld id="{6FBF48FE-8BF8-4D2C-8F18-DA3DB3809501}" type="datetime1">
              <a:rPr lang="id-ID" altLang="ja-JP"/>
              <a:pPr>
                <a:defRPr/>
              </a:pPr>
              <a:t>09/10/2014</a:t>
            </a:fld>
            <a:endParaRPr lang="id-ID" altLang="ja-JP"/>
          </a:p>
        </p:txBody>
      </p:sp>
      <p:sp>
        <p:nvSpPr>
          <p:cNvPr id="10" name="Footer Placeholder 4"/>
          <p:cNvSpPr>
            <a:spLocks noGrp="1"/>
          </p:cNvSpPr>
          <p:nvPr>
            <p:ph type="ftr" sz="quarter" idx="11"/>
          </p:nvPr>
        </p:nvSpPr>
        <p:spPr/>
        <p:txBody>
          <a:bodyPr/>
          <a:lstStyle>
            <a:lvl1pPr>
              <a:defRPr/>
            </a:lvl1pPr>
          </a:lstStyle>
          <a:p>
            <a:pPr>
              <a:defRPr/>
            </a:pPr>
            <a:endParaRPr lang="id-ID"/>
          </a:p>
        </p:txBody>
      </p:sp>
      <p:sp>
        <p:nvSpPr>
          <p:cNvPr id="11" name="Slide Number Placeholder 5"/>
          <p:cNvSpPr>
            <a:spLocks noGrp="1"/>
          </p:cNvSpPr>
          <p:nvPr>
            <p:ph type="sldNum" sz="quarter" idx="12"/>
          </p:nvPr>
        </p:nvSpPr>
        <p:spPr/>
        <p:txBody>
          <a:bodyPr/>
          <a:lstStyle>
            <a:lvl1pPr>
              <a:defRPr/>
            </a:lvl1pPr>
          </a:lstStyle>
          <a:p>
            <a:pPr>
              <a:defRPr/>
            </a:pPr>
            <a:fld id="{FA720CFF-0C92-432C-87B2-61C455E60E15}" type="slidenum">
              <a:rPr lang="id-ID" altLang="ja-JP"/>
              <a:pPr>
                <a:defRPr/>
              </a:pPr>
              <a:t>‹#›</a:t>
            </a:fld>
            <a:endParaRPr lang="id-ID" altLang="ja-JP"/>
          </a:p>
        </p:txBody>
      </p:sp>
    </p:spTree>
    <p:extLst>
      <p:ext uri="{BB962C8B-B14F-4D97-AF65-F5344CB8AC3E}">
        <p14:creationId xmlns:p14="http://schemas.microsoft.com/office/powerpoint/2010/main" val="23360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AEDEFFB4-53AF-474F-A0CC-08A6288EAF12}" type="datetime1">
              <a:rPr lang="id-ID" altLang="ja-JP"/>
              <a:pPr>
                <a:defRPr/>
              </a:pPr>
              <a:t>09/10/2014</a:t>
            </a:fld>
            <a:endParaRPr lang="id-ID" altLang="ja-JP"/>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E73D17CC-0915-444C-BC35-100665E3B26A}" type="slidenum">
              <a:rPr lang="id-ID" altLang="ja-JP"/>
              <a:pPr>
                <a:defRPr/>
              </a:pPr>
              <a:t>‹#›</a:t>
            </a:fld>
            <a:endParaRPr lang="id-ID" altLang="ja-JP"/>
          </a:p>
        </p:txBody>
      </p:sp>
    </p:spTree>
    <p:extLst>
      <p:ext uri="{BB962C8B-B14F-4D97-AF65-F5344CB8AC3E}">
        <p14:creationId xmlns:p14="http://schemas.microsoft.com/office/powerpoint/2010/main" val="385873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A69D2E6B-0148-4DBA-8CE6-2C51FF5A4F83}" type="datetime1">
              <a:rPr lang="id-ID" altLang="ja-JP"/>
              <a:pPr>
                <a:defRPr/>
              </a:pPr>
              <a:t>09/10/2014</a:t>
            </a:fld>
            <a:endParaRPr lang="id-ID" altLang="ja-JP"/>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A652FF8C-8E39-4568-951E-67E135663196}" type="slidenum">
              <a:rPr lang="id-ID" altLang="ja-JP"/>
              <a:pPr>
                <a:defRPr/>
              </a:pPr>
              <a:t>‹#›</a:t>
            </a:fld>
            <a:endParaRPr lang="id-ID" altLang="ja-JP"/>
          </a:p>
        </p:txBody>
      </p:sp>
    </p:spTree>
    <p:extLst>
      <p:ext uri="{BB962C8B-B14F-4D97-AF65-F5344CB8AC3E}">
        <p14:creationId xmlns:p14="http://schemas.microsoft.com/office/powerpoint/2010/main" val="1217728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881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373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75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ABD39D3F-A590-4D34-A24F-B37283E46BF6}" type="datetime1">
              <a:rPr lang="id-ID" altLang="ja-JP"/>
              <a:pPr>
                <a:defRPr/>
              </a:pPr>
              <a:t>09/10/2014</a:t>
            </a:fld>
            <a:endParaRPr lang="id-ID" altLang="ja-JP"/>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7D4F25D9-7AAE-4669-9C82-6AB78494E2EE}" type="slidenum">
              <a:rPr lang="id-ID" altLang="ja-JP"/>
              <a:pPr>
                <a:defRPr/>
              </a:pPr>
              <a:t>‹#›</a:t>
            </a:fld>
            <a:endParaRPr lang="id-ID" altLang="ja-JP"/>
          </a:p>
        </p:txBody>
      </p:sp>
    </p:spTree>
    <p:extLst>
      <p:ext uri="{BB962C8B-B14F-4D97-AF65-F5344CB8AC3E}">
        <p14:creationId xmlns:p14="http://schemas.microsoft.com/office/powerpoint/2010/main" val="256928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BF36D8-E89C-4752-BC47-68B1C599B141}" type="datetime1">
              <a:rPr lang="id-ID" altLang="ja-JP"/>
              <a:pPr>
                <a:defRPr/>
              </a:pPr>
              <a:t>09/10/2014</a:t>
            </a:fld>
            <a:endParaRPr lang="id-ID" altLang="ja-JP"/>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C06C84BD-F815-42D3-B037-3A1663A5A359}" type="slidenum">
              <a:rPr lang="id-ID" altLang="ja-JP"/>
              <a:pPr>
                <a:defRPr/>
              </a:pPr>
              <a:t>‹#›</a:t>
            </a:fld>
            <a:endParaRPr lang="id-ID" altLang="ja-JP"/>
          </a:p>
        </p:txBody>
      </p:sp>
    </p:spTree>
    <p:extLst>
      <p:ext uri="{BB962C8B-B14F-4D97-AF65-F5344CB8AC3E}">
        <p14:creationId xmlns:p14="http://schemas.microsoft.com/office/powerpoint/2010/main" val="40730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776D5ECC-E89D-4441-8640-CA09B96CEE2A}" type="datetime1">
              <a:rPr lang="id-ID" altLang="ja-JP"/>
              <a:pPr>
                <a:defRPr/>
              </a:pPr>
              <a:t>09/10/2014</a:t>
            </a:fld>
            <a:endParaRPr lang="id-ID" altLang="ja-JP"/>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DEE88C38-5915-4ECA-ABAE-F25CC0576ACE}" type="slidenum">
              <a:rPr lang="id-ID" altLang="ja-JP"/>
              <a:pPr>
                <a:defRPr/>
              </a:pPr>
              <a:t>‹#›</a:t>
            </a:fld>
            <a:endParaRPr lang="id-ID" altLang="ja-JP"/>
          </a:p>
        </p:txBody>
      </p:sp>
    </p:spTree>
    <p:extLst>
      <p:ext uri="{BB962C8B-B14F-4D97-AF65-F5344CB8AC3E}">
        <p14:creationId xmlns:p14="http://schemas.microsoft.com/office/powerpoint/2010/main" val="151770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CAF82A9D-1555-4EFC-BE7B-72B5D3BD10DF}" type="datetime1">
              <a:rPr lang="id-ID" altLang="ja-JP"/>
              <a:pPr>
                <a:defRPr/>
              </a:pPr>
              <a:t>09/10/2014</a:t>
            </a:fld>
            <a:endParaRPr lang="id-ID" altLang="ja-JP"/>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87BADF24-1C60-4121-9630-C3F527553EFD}" type="slidenum">
              <a:rPr lang="id-ID" altLang="ja-JP"/>
              <a:pPr>
                <a:defRPr/>
              </a:pPr>
              <a:t>‹#›</a:t>
            </a:fld>
            <a:endParaRPr lang="id-ID" altLang="ja-JP"/>
          </a:p>
        </p:txBody>
      </p:sp>
    </p:spTree>
    <p:extLst>
      <p:ext uri="{BB962C8B-B14F-4D97-AF65-F5344CB8AC3E}">
        <p14:creationId xmlns:p14="http://schemas.microsoft.com/office/powerpoint/2010/main" val="2998652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B5FD00A6-58E7-429E-AD92-FBE742B5A501}" type="datetime1">
              <a:rPr lang="id-ID" altLang="ja-JP"/>
              <a:pPr>
                <a:defRPr/>
              </a:pPr>
              <a:t>09/10/2014</a:t>
            </a:fld>
            <a:endParaRPr lang="id-ID" altLang="ja-JP"/>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940E1C20-3D69-442D-9B57-45BD8FEF3934}" type="slidenum">
              <a:rPr lang="id-ID" altLang="ja-JP"/>
              <a:pPr>
                <a:defRPr/>
              </a:pPr>
              <a:t>‹#›</a:t>
            </a:fld>
            <a:endParaRPr lang="id-ID" altLang="ja-JP"/>
          </a:p>
        </p:txBody>
      </p:sp>
    </p:spTree>
    <p:extLst>
      <p:ext uri="{BB962C8B-B14F-4D97-AF65-F5344CB8AC3E}">
        <p14:creationId xmlns:p14="http://schemas.microsoft.com/office/powerpoint/2010/main" val="283287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1F6077-6B1B-4C40-830C-F4FE760307EA}" type="datetime1">
              <a:rPr lang="id-ID" altLang="ja-JP"/>
              <a:pPr>
                <a:defRPr/>
              </a:pPr>
              <a:t>09/10/2014</a:t>
            </a:fld>
            <a:endParaRPr lang="id-ID" altLang="ja-JP"/>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BA11B19E-D1B9-408D-A873-219285CFF227}" type="slidenum">
              <a:rPr lang="id-ID" altLang="ja-JP"/>
              <a:pPr>
                <a:defRPr/>
              </a:pPr>
              <a:t>‹#›</a:t>
            </a:fld>
            <a:endParaRPr lang="id-ID" altLang="ja-JP"/>
          </a:p>
        </p:txBody>
      </p:sp>
    </p:spTree>
    <p:extLst>
      <p:ext uri="{BB962C8B-B14F-4D97-AF65-F5344CB8AC3E}">
        <p14:creationId xmlns:p14="http://schemas.microsoft.com/office/powerpoint/2010/main" val="222261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9D86A4-A50F-46B5-A8C1-67D1511C2469}" type="datetime1">
              <a:rPr lang="id-ID" altLang="ja-JP"/>
              <a:pPr>
                <a:defRPr/>
              </a:pPr>
              <a:t>09/10/2014</a:t>
            </a:fld>
            <a:endParaRPr lang="id-ID" altLang="ja-JP"/>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CCBEB67B-45C1-4550-A6BD-FFE6D8B7697F}" type="slidenum">
              <a:rPr lang="id-ID" altLang="ja-JP"/>
              <a:pPr>
                <a:defRPr/>
              </a:pPr>
              <a:t>‹#›</a:t>
            </a:fld>
            <a:endParaRPr lang="id-ID" altLang="ja-JP"/>
          </a:p>
        </p:txBody>
      </p:sp>
    </p:spTree>
    <p:extLst>
      <p:ext uri="{BB962C8B-B14F-4D97-AF65-F5344CB8AC3E}">
        <p14:creationId xmlns:p14="http://schemas.microsoft.com/office/powerpoint/2010/main" val="54030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41FFF9-491D-448F-85E7-37804D2F3C1C}" type="datetime1">
              <a:rPr lang="id-ID" altLang="ja-JP"/>
              <a:pPr>
                <a:defRPr/>
              </a:pPr>
              <a:t>09/10/2014</a:t>
            </a:fld>
            <a:endParaRPr lang="id-ID" altLang="ja-JP"/>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B6BFC950-D1B9-4554-9745-020180AD61F8}" type="slidenum">
              <a:rPr lang="id-ID" altLang="ja-JP"/>
              <a:pPr>
                <a:defRPr/>
              </a:pPr>
              <a:t>‹#›</a:t>
            </a:fld>
            <a:endParaRPr lang="id-ID" altLang="ja-JP"/>
          </a:p>
        </p:txBody>
      </p:sp>
    </p:spTree>
    <p:extLst>
      <p:ext uri="{BB962C8B-B14F-4D97-AF65-F5344CB8AC3E}">
        <p14:creationId xmlns:p14="http://schemas.microsoft.com/office/powerpoint/2010/main" val="3385995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endParaRPr lang="id-ID" altLang="ja-JP"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id-ID" altLang="ja-JP"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Arial" pitchFamily="34" charset="0"/>
              </a:defRPr>
            </a:lvl1pPr>
          </a:lstStyle>
          <a:p>
            <a:pPr>
              <a:defRPr/>
            </a:pPr>
            <a:fld id="{CC6F3C4B-65D6-4DFE-9A59-06DE347DA6D3}" type="datetime1">
              <a:rPr lang="id-ID" altLang="ja-JP"/>
              <a:pPr>
                <a:defRPr/>
              </a:pPr>
              <a:t>09/10/2014</a:t>
            </a:fld>
            <a:endParaRPr lang="id-ID" altLang="ja-JP"/>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kumimoji="0" sz="1200">
                <a:solidFill>
                  <a:schemeClr val="tx1">
                    <a:tint val="75000"/>
                  </a:schemeClr>
                </a:solidFill>
                <a:latin typeface="Arial" charset="0"/>
                <a:ea typeface="+mn-ea"/>
                <a:cs typeface="+mn-cs"/>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Arial" pitchFamily="34" charset="0"/>
              </a:defRPr>
            </a:lvl1pPr>
          </a:lstStyle>
          <a:p>
            <a:pPr>
              <a:defRPr/>
            </a:pPr>
            <a:fld id="{D1DCEE06-FA3C-493D-973D-FC3E40E51D83}" type="slidenum">
              <a:rPr lang="id-ID" altLang="ja-JP"/>
              <a:pPr>
                <a:defRPr/>
              </a:pPr>
              <a:t>‹#›</a:t>
            </a:fld>
            <a:endParaRPr lang="id-ID" altLang="ja-JP"/>
          </a:p>
        </p:txBody>
      </p:sp>
      <p:pic>
        <p:nvPicPr>
          <p:cNvPr id="1031" name="Picture 10" descr="AOTCA.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9563" y="549275"/>
            <a:ext cx="13795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152525"/>
            <a:ext cx="9144000"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AU" dirty="0"/>
          </a:p>
        </p:txBody>
      </p:sp>
    </p:spTree>
  </p:cSld>
  <p:clrMap bg1="lt1" tx1="dk1" bg2="lt2" tx2="dk2" accent1="accent1" accent2="accent2" accent3="accent3" accent4="accent4" accent5="accent5" accent6="accent6" hlink="hlink" folHlink="folHlink"/>
  <p:sldLayoutIdLst>
    <p:sldLayoutId id="2147484407"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 id="2147484408" r:id="rId12"/>
    <p:sldLayoutId id="2147484409" r:id="rId13"/>
    <p:sldLayoutId id="2147484410" r:id="rId14"/>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ChangeArrowheads="1"/>
          </p:cNvSpPr>
          <p:nvPr/>
        </p:nvSpPr>
        <p:spPr bwMode="auto">
          <a:xfrm>
            <a:off x="285750" y="285750"/>
            <a:ext cx="8858250" cy="37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r>
              <a:rPr lang="ja-JP" altLang="en-AU" sz="4400" dirty="0">
                <a:latin typeface="Arial" panose="020B0604020202020204" pitchFamily="34" charset="0"/>
                <a:cs typeface="Arial" panose="020B0604020202020204" pitchFamily="34" charset="0"/>
              </a:rPr>
              <a:t>　</a:t>
            </a:r>
            <a:r>
              <a:rPr kumimoji="0" lang="en-US" altLang="zh-TW" sz="4000" b="1" i="1" dirty="0">
                <a:solidFill>
                  <a:srgbClr val="FF0000"/>
                </a:solidFill>
                <a:effectLst>
                  <a:outerShdw blurRad="50800" dist="38100" algn="l" rotWithShape="0">
                    <a:prstClr val="black">
                      <a:alpha val="40000"/>
                    </a:prstClr>
                  </a:outerShdw>
                </a:effectLst>
                <a:latin typeface="+mn-lt"/>
                <a:ea typeface="PMingLiU" pitchFamily="18" charset="-120"/>
                <a:cs typeface="Arial" panose="020B0604020202020204" pitchFamily="34" charset="0"/>
              </a:rPr>
              <a:t>AOTCA</a:t>
            </a:r>
            <a:r>
              <a:rPr kumimoji="0" lang="en-US" altLang="zh-TW" sz="4000" b="1" i="1" dirty="0">
                <a:effectLst>
                  <a:outerShdw blurRad="50800" dist="38100" algn="l" rotWithShape="0">
                    <a:prstClr val="black">
                      <a:alpha val="40000"/>
                    </a:prstClr>
                  </a:outerShdw>
                </a:effectLst>
                <a:latin typeface="+mn-lt"/>
                <a:ea typeface="PMingLiU" pitchFamily="18" charset="-120"/>
                <a:cs typeface="Arial" panose="020B0604020202020204" pitchFamily="34" charset="0"/>
              </a:rPr>
              <a:t> </a:t>
            </a:r>
            <a:r>
              <a:rPr kumimoji="0" lang="en-US" altLang="zh-TW" sz="4000" b="1" i="1" dirty="0" smtClean="0">
                <a:effectLst>
                  <a:outerShdw blurRad="50800" dist="38100" algn="l" rotWithShape="0">
                    <a:prstClr val="black">
                      <a:alpha val="40000"/>
                    </a:prstClr>
                  </a:outerShdw>
                </a:effectLst>
                <a:latin typeface="+mn-lt"/>
                <a:ea typeface="PMingLiU" pitchFamily="18" charset="-120"/>
                <a:cs typeface="Arial" panose="020B0604020202020204" pitchFamily="34" charset="0"/>
              </a:rPr>
              <a:t>Taipei </a:t>
            </a:r>
            <a:r>
              <a:rPr kumimoji="0" lang="id-ID" altLang="zh-TW" sz="4000" b="1" i="1" dirty="0">
                <a:effectLst>
                  <a:outerShdw blurRad="50800" dist="38100" algn="l" rotWithShape="0">
                    <a:prstClr val="black">
                      <a:alpha val="40000"/>
                    </a:prstClr>
                  </a:outerShdw>
                </a:effectLst>
                <a:latin typeface="+mn-lt"/>
                <a:ea typeface="PMingLiU" pitchFamily="18" charset="-120"/>
                <a:cs typeface="Arial" panose="020B0604020202020204" pitchFamily="34" charset="0"/>
              </a:rPr>
              <a:t>Meeting</a:t>
            </a:r>
            <a:r>
              <a:rPr kumimoji="0" lang="en-US" altLang="zh-TW" sz="4000" b="1" i="1" dirty="0">
                <a:effectLst>
                  <a:outerShdw blurRad="50800" dist="38100" algn="l" rotWithShape="0">
                    <a:prstClr val="black">
                      <a:alpha val="40000"/>
                    </a:prstClr>
                  </a:outerShdw>
                </a:effectLst>
                <a:latin typeface="+mn-lt"/>
                <a:ea typeface="PMingLiU" pitchFamily="18" charset="-120"/>
                <a:cs typeface="Arial" panose="020B0604020202020204" pitchFamily="34" charset="0"/>
              </a:rPr>
              <a:t> </a:t>
            </a:r>
            <a:r>
              <a:rPr kumimoji="0" lang="en-US" altLang="zh-TW" sz="4000" b="1" i="1" dirty="0" smtClean="0">
                <a:effectLst>
                  <a:outerShdw blurRad="50800" dist="38100" algn="l" rotWithShape="0">
                    <a:prstClr val="black">
                      <a:alpha val="40000"/>
                    </a:prstClr>
                  </a:outerShdw>
                </a:effectLst>
                <a:latin typeface="+mn-lt"/>
                <a:ea typeface="PMingLiU" pitchFamily="18" charset="-120"/>
                <a:cs typeface="Arial" panose="020B0604020202020204" pitchFamily="34" charset="0"/>
              </a:rPr>
              <a:t>2014 </a:t>
            </a:r>
            <a:endParaRPr kumimoji="0" lang="en-US" altLang="zh-TW" sz="4000" b="1" i="1" dirty="0">
              <a:effectLst>
                <a:outerShdw blurRad="50800" dist="38100" algn="l" rotWithShape="0">
                  <a:prstClr val="black">
                    <a:alpha val="40000"/>
                  </a:prstClr>
                </a:outerShdw>
              </a:effectLst>
              <a:latin typeface="+mn-lt"/>
              <a:ea typeface="PMingLiU" pitchFamily="18" charset="-120"/>
              <a:cs typeface="Arial" panose="020B0604020202020204" pitchFamily="34" charset="0"/>
            </a:endParaRPr>
          </a:p>
          <a:p>
            <a:pPr algn="ctr" eaLnBrk="1" hangingPunct="1">
              <a:lnSpc>
                <a:spcPct val="85000"/>
              </a:lnSpc>
              <a:buFontTx/>
              <a:buNone/>
            </a:pPr>
            <a:endParaRPr kumimoji="0" lang="en-US" altLang="zh-TW" sz="3600" b="1" i="1" dirty="0">
              <a:latin typeface="Arial" panose="020B0604020202020204" pitchFamily="34" charset="0"/>
              <a:ea typeface="PMingLiU" pitchFamily="18" charset="-120"/>
              <a:cs typeface="Arial" panose="020B0604020202020204" pitchFamily="34" charset="0"/>
            </a:endParaRPr>
          </a:p>
          <a:p>
            <a:pPr marL="0" indent="0" eaLnBrk="1" hangingPunct="1">
              <a:lnSpc>
                <a:spcPct val="85000"/>
              </a:lnSpc>
              <a:buFontTx/>
              <a:buNone/>
            </a:pPr>
            <a:r>
              <a:rPr kumimoji="0" lang="en-US" altLang="ja-JP" sz="3600" b="1" i="1" dirty="0" smtClean="0">
                <a:solidFill>
                  <a:srgbClr val="FF0000"/>
                </a:solidFill>
                <a:effectLst>
                  <a:outerShdw blurRad="50800" dist="38100" algn="l" rotWithShape="0">
                    <a:prstClr val="black">
                      <a:alpha val="40000"/>
                    </a:prstClr>
                  </a:outerShdw>
                </a:effectLst>
                <a:latin typeface="+mn-lt"/>
                <a:ea typeface="PMingLiU" pitchFamily="18" charset="-120"/>
                <a:cs typeface="Arial" panose="020B0604020202020204" pitchFamily="34" charset="0"/>
              </a:rPr>
              <a:t>D</a:t>
            </a:r>
            <a:r>
              <a:rPr kumimoji="0" lang="en-US" altLang="ja-JP" sz="3600" b="1" i="1" dirty="0" smtClean="0">
                <a:effectLst>
                  <a:outerShdw blurRad="50800" dist="38100" algn="l" rotWithShape="0">
                    <a:prstClr val="black">
                      <a:alpha val="40000"/>
                    </a:prstClr>
                  </a:outerShdw>
                </a:effectLst>
                <a:latin typeface="+mn-lt"/>
                <a:ea typeface="PMingLiU" pitchFamily="18" charset="-120"/>
                <a:cs typeface="Arial" panose="020B0604020202020204" pitchFamily="34" charset="0"/>
              </a:rPr>
              <a:t>estination-based </a:t>
            </a:r>
            <a:r>
              <a:rPr kumimoji="0" lang="en-US" altLang="ja-JP" sz="3600" b="1" i="1" dirty="0" smtClean="0">
                <a:solidFill>
                  <a:srgbClr val="FF0000"/>
                </a:solidFill>
                <a:effectLst>
                  <a:outerShdw blurRad="50800" dist="38100" algn="l" rotWithShape="0">
                    <a:prstClr val="black">
                      <a:alpha val="40000"/>
                    </a:prstClr>
                  </a:outerShdw>
                </a:effectLst>
                <a:latin typeface="+mn-lt"/>
                <a:ea typeface="PMingLiU" pitchFamily="18" charset="-120"/>
                <a:cs typeface="Arial" panose="020B0604020202020204" pitchFamily="34" charset="0"/>
              </a:rPr>
              <a:t>C</a:t>
            </a:r>
            <a:r>
              <a:rPr kumimoji="0" lang="en-US" altLang="ja-JP" sz="3600" b="1" i="1" dirty="0" smtClean="0">
                <a:effectLst>
                  <a:outerShdw blurRad="50800" dist="38100" algn="l" rotWithShape="0">
                    <a:prstClr val="black">
                      <a:alpha val="40000"/>
                    </a:prstClr>
                  </a:outerShdw>
                </a:effectLst>
                <a:latin typeface="+mn-lt"/>
                <a:ea typeface="PMingLiU" pitchFamily="18" charset="-120"/>
                <a:cs typeface="Arial" panose="020B0604020202020204" pitchFamily="34" charset="0"/>
              </a:rPr>
              <a:t>onsumption </a:t>
            </a:r>
            <a:r>
              <a:rPr kumimoji="0" lang="en-US" altLang="ja-JP" sz="3600" b="1" i="1" dirty="0" smtClean="0">
                <a:solidFill>
                  <a:srgbClr val="FF0000"/>
                </a:solidFill>
                <a:effectLst>
                  <a:outerShdw blurRad="50800" dist="38100" algn="l" rotWithShape="0">
                    <a:prstClr val="black">
                      <a:alpha val="40000"/>
                    </a:prstClr>
                  </a:outerShdw>
                </a:effectLst>
                <a:latin typeface="+mn-lt"/>
                <a:ea typeface="PMingLiU" pitchFamily="18" charset="-120"/>
                <a:cs typeface="Arial" panose="020B0604020202020204" pitchFamily="34" charset="0"/>
              </a:rPr>
              <a:t>T</a:t>
            </a:r>
            <a:r>
              <a:rPr kumimoji="0" lang="en-US" altLang="ja-JP" sz="3600" b="1" i="1" dirty="0" smtClean="0">
                <a:effectLst>
                  <a:outerShdw blurRad="50800" dist="38100" algn="l" rotWithShape="0">
                    <a:prstClr val="black">
                      <a:alpha val="40000"/>
                    </a:prstClr>
                  </a:outerShdw>
                </a:effectLst>
                <a:latin typeface="+mn-lt"/>
                <a:ea typeface="PMingLiU" pitchFamily="18" charset="-120"/>
                <a:cs typeface="Arial" panose="020B0604020202020204" pitchFamily="34" charset="0"/>
              </a:rPr>
              <a:t>axation </a:t>
            </a:r>
          </a:p>
          <a:p>
            <a:pPr marL="0" indent="0" eaLnBrk="1" hangingPunct="1">
              <a:lnSpc>
                <a:spcPct val="85000"/>
              </a:lnSpc>
              <a:buFontTx/>
              <a:buNone/>
            </a:pPr>
            <a:r>
              <a:rPr kumimoji="0" lang="en-US" altLang="ja-JP" sz="3600" b="1" i="1" dirty="0" smtClean="0">
                <a:effectLst>
                  <a:outerShdw blurRad="50800" dist="38100" algn="l" rotWithShape="0">
                    <a:prstClr val="black">
                      <a:alpha val="40000"/>
                    </a:prstClr>
                  </a:outerShdw>
                </a:effectLst>
                <a:latin typeface="+mn-lt"/>
                <a:ea typeface="PMingLiU" pitchFamily="18" charset="-120"/>
                <a:cs typeface="Arial" panose="020B0604020202020204" pitchFamily="34" charset="0"/>
              </a:rPr>
              <a:t>for </a:t>
            </a:r>
            <a:r>
              <a:rPr kumimoji="0" lang="en-US" altLang="ja-JP" sz="3600" b="1" i="1" dirty="0" smtClean="0">
                <a:solidFill>
                  <a:srgbClr val="FF0000"/>
                </a:solidFill>
                <a:effectLst>
                  <a:outerShdw blurRad="50800" dist="38100" algn="l" rotWithShape="0">
                    <a:prstClr val="black">
                      <a:alpha val="40000"/>
                    </a:prstClr>
                  </a:outerShdw>
                </a:effectLst>
                <a:latin typeface="+mn-lt"/>
                <a:ea typeface="PMingLiU" pitchFamily="18" charset="-120"/>
                <a:cs typeface="Arial" panose="020B0604020202020204" pitchFamily="34" charset="0"/>
              </a:rPr>
              <a:t>D</a:t>
            </a:r>
            <a:r>
              <a:rPr kumimoji="0" lang="en-US" altLang="ja-JP" sz="3600" b="1" i="1" dirty="0" smtClean="0">
                <a:effectLst>
                  <a:outerShdw blurRad="50800" dist="38100" algn="l" rotWithShape="0">
                    <a:prstClr val="black">
                      <a:alpha val="40000"/>
                    </a:prstClr>
                  </a:outerShdw>
                </a:effectLst>
                <a:latin typeface="+mn-lt"/>
                <a:ea typeface="PMingLiU" pitchFamily="18" charset="-120"/>
                <a:cs typeface="Arial" panose="020B0604020202020204" pitchFamily="34" charset="0"/>
              </a:rPr>
              <a:t>igital </a:t>
            </a:r>
            <a:r>
              <a:rPr kumimoji="0" lang="en-US" altLang="ja-JP" sz="3600" b="1" i="1" dirty="0" smtClean="0">
                <a:solidFill>
                  <a:srgbClr val="FF0000"/>
                </a:solidFill>
                <a:effectLst>
                  <a:outerShdw blurRad="50800" dist="38100" algn="l" rotWithShape="0">
                    <a:prstClr val="black">
                      <a:alpha val="40000"/>
                    </a:prstClr>
                  </a:outerShdw>
                </a:effectLst>
                <a:latin typeface="+mn-lt"/>
                <a:ea typeface="PMingLiU" pitchFamily="18" charset="-120"/>
                <a:cs typeface="Arial" panose="020B0604020202020204" pitchFamily="34" charset="0"/>
              </a:rPr>
              <a:t>S</a:t>
            </a:r>
            <a:r>
              <a:rPr kumimoji="0" lang="en-US" altLang="ja-JP" sz="3600" b="1" i="1" dirty="0" smtClean="0">
                <a:effectLst>
                  <a:outerShdw blurRad="50800" dist="38100" algn="l" rotWithShape="0">
                    <a:prstClr val="black">
                      <a:alpha val="40000"/>
                    </a:prstClr>
                  </a:outerShdw>
                </a:effectLst>
                <a:latin typeface="+mn-lt"/>
                <a:ea typeface="PMingLiU" pitchFamily="18" charset="-120"/>
                <a:cs typeface="Arial" panose="020B0604020202020204" pitchFamily="34" charset="0"/>
              </a:rPr>
              <a:t>ervices based on </a:t>
            </a:r>
          </a:p>
          <a:p>
            <a:pPr marL="0" indent="0" eaLnBrk="1" hangingPunct="1">
              <a:lnSpc>
                <a:spcPct val="85000"/>
              </a:lnSpc>
              <a:buFontTx/>
              <a:buNone/>
            </a:pPr>
            <a:r>
              <a:rPr lang="en-US" altLang="ja-JP" sz="3600" b="1" i="1" dirty="0" smtClean="0">
                <a:solidFill>
                  <a:srgbClr val="FF0000"/>
                </a:solidFill>
                <a:effectLst>
                  <a:outerShdw blurRad="50800" dist="38100" algn="l" rotWithShape="0">
                    <a:prstClr val="black">
                      <a:alpha val="40000"/>
                    </a:prstClr>
                  </a:outerShdw>
                </a:effectLst>
                <a:latin typeface="+mn-lt"/>
              </a:rPr>
              <a:t>P</a:t>
            </a:r>
            <a:r>
              <a:rPr lang="en-US" altLang="ja-JP" sz="3600" b="1" i="1" dirty="0" smtClean="0">
                <a:effectLst>
                  <a:outerShdw blurRad="50800" dist="38100" algn="l" rotWithShape="0">
                    <a:prstClr val="black">
                      <a:alpha val="40000"/>
                    </a:prstClr>
                  </a:outerShdw>
                </a:effectLst>
                <a:latin typeface="+mn-lt"/>
              </a:rPr>
              <a:t>roposals </a:t>
            </a:r>
            <a:r>
              <a:rPr lang="en-US" altLang="ja-JP" sz="3600" b="1" i="1" dirty="0">
                <a:effectLst>
                  <a:outerShdw blurRad="50800" dist="38100" algn="l" rotWithShape="0">
                    <a:prstClr val="black">
                      <a:alpha val="40000"/>
                    </a:prstClr>
                  </a:outerShdw>
                </a:effectLst>
                <a:latin typeface="+mn-lt"/>
              </a:rPr>
              <a:t>of the </a:t>
            </a:r>
            <a:r>
              <a:rPr lang="en-US" altLang="ja-JP" sz="3600" b="1" i="1" dirty="0">
                <a:solidFill>
                  <a:srgbClr val="FF0000"/>
                </a:solidFill>
                <a:effectLst>
                  <a:outerShdw blurRad="50800" dist="38100" algn="l" rotWithShape="0">
                    <a:prstClr val="black">
                      <a:alpha val="40000"/>
                    </a:prstClr>
                  </a:outerShdw>
                </a:effectLst>
                <a:latin typeface="+mn-lt"/>
              </a:rPr>
              <a:t>J</a:t>
            </a:r>
            <a:r>
              <a:rPr lang="en-US" altLang="ja-JP" sz="3600" b="1" i="1" dirty="0">
                <a:effectLst>
                  <a:outerShdw blurRad="50800" dist="38100" algn="l" rotWithShape="0">
                    <a:prstClr val="black">
                      <a:alpha val="40000"/>
                    </a:prstClr>
                  </a:outerShdw>
                </a:effectLst>
                <a:latin typeface="+mn-lt"/>
              </a:rPr>
              <a:t>apanese </a:t>
            </a:r>
            <a:r>
              <a:rPr lang="en-US" altLang="ja-JP" sz="3600" b="1" i="1" dirty="0" smtClean="0">
                <a:solidFill>
                  <a:srgbClr val="FF0000"/>
                </a:solidFill>
                <a:effectLst>
                  <a:outerShdw blurRad="50800" dist="38100" algn="l" rotWithShape="0">
                    <a:prstClr val="black">
                      <a:alpha val="40000"/>
                    </a:prstClr>
                  </a:outerShdw>
                </a:effectLst>
                <a:latin typeface="+mn-lt"/>
              </a:rPr>
              <a:t>G</a:t>
            </a:r>
            <a:r>
              <a:rPr lang="en-US" altLang="ja-JP" sz="3600" b="1" i="1" dirty="0" smtClean="0">
                <a:effectLst>
                  <a:outerShdw blurRad="50800" dist="38100" algn="l" rotWithShape="0">
                    <a:prstClr val="black">
                      <a:alpha val="40000"/>
                    </a:prstClr>
                  </a:outerShdw>
                </a:effectLst>
                <a:latin typeface="+mn-lt"/>
              </a:rPr>
              <a:t>overnment</a:t>
            </a:r>
            <a:endParaRPr kumimoji="0" lang="en-US" altLang="zh-TW" sz="3600" b="1" dirty="0" smtClean="0">
              <a:solidFill>
                <a:srgbClr val="FFFFFF"/>
              </a:solidFill>
              <a:latin typeface="Arial" panose="020B0604020202020204" pitchFamily="34" charset="0"/>
              <a:ea typeface="PMingLiU" pitchFamily="18" charset="-120"/>
              <a:cs typeface="Arial" panose="020B0604020202020204" pitchFamily="34" charset="0"/>
            </a:endParaRPr>
          </a:p>
          <a:p>
            <a:pPr algn="ctr" eaLnBrk="1" hangingPunct="1">
              <a:lnSpc>
                <a:spcPct val="85000"/>
              </a:lnSpc>
              <a:buFontTx/>
              <a:buNone/>
            </a:pPr>
            <a:endParaRPr kumimoji="0" lang="en-AU" altLang="zh-CN" sz="3600" b="1" dirty="0">
              <a:solidFill>
                <a:srgbClr val="FFFFFF"/>
              </a:solidFill>
              <a:latin typeface="Arial" panose="020B0604020202020204" pitchFamily="34" charset="0"/>
              <a:ea typeface="PMingLiU" pitchFamily="18" charset="-120"/>
              <a:cs typeface="Arial" panose="020B0604020202020204" pitchFamily="34" charset="0"/>
            </a:endParaRPr>
          </a:p>
        </p:txBody>
      </p:sp>
      <p:sp>
        <p:nvSpPr>
          <p:cNvPr id="6147" name="コンテンツ プレースホルダー 2"/>
          <p:cNvSpPr>
            <a:spLocks/>
          </p:cNvSpPr>
          <p:nvPr/>
        </p:nvSpPr>
        <p:spPr bwMode="auto">
          <a:xfrm>
            <a:off x="510542" y="4725144"/>
            <a:ext cx="8085138"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r>
              <a:rPr lang="en-US" altLang="ja-JP" sz="2400" b="1" i="1" dirty="0" smtClean="0">
                <a:solidFill>
                  <a:srgbClr val="FF0000"/>
                </a:solidFill>
                <a:latin typeface="+mn-lt"/>
                <a:ea typeface="PMingLiU" pitchFamily="18" charset="-120"/>
                <a:cs typeface="Arial" panose="020B0604020202020204" pitchFamily="34" charset="0"/>
              </a:rPr>
              <a:t>Y</a:t>
            </a:r>
            <a:r>
              <a:rPr lang="en-US" altLang="ja-JP" sz="2400" b="1" i="1" dirty="0" smtClean="0">
                <a:latin typeface="+mn-lt"/>
                <a:ea typeface="PMingLiU" pitchFamily="18" charset="-120"/>
                <a:cs typeface="Arial" panose="020B0604020202020204" pitchFamily="34" charset="0"/>
              </a:rPr>
              <a:t>oshihiko </a:t>
            </a:r>
            <a:r>
              <a:rPr lang="en-US" altLang="ja-JP" sz="2400" b="1" i="1" dirty="0" smtClean="0">
                <a:solidFill>
                  <a:srgbClr val="FF0000"/>
                </a:solidFill>
                <a:latin typeface="+mn-lt"/>
                <a:ea typeface="PMingLiU" pitchFamily="18" charset="-120"/>
                <a:cs typeface="Arial" panose="020B0604020202020204" pitchFamily="34" charset="0"/>
              </a:rPr>
              <a:t>N</a:t>
            </a:r>
            <a:r>
              <a:rPr lang="en-US" altLang="ja-JP" sz="2400" b="1" i="1" dirty="0" smtClean="0">
                <a:latin typeface="+mn-lt"/>
                <a:ea typeface="PMingLiU" pitchFamily="18" charset="-120"/>
                <a:cs typeface="Arial" panose="020B0604020202020204" pitchFamily="34" charset="0"/>
              </a:rPr>
              <a:t>akanishi </a:t>
            </a:r>
          </a:p>
          <a:p>
            <a:pPr eaLnBrk="1" hangingPunct="1">
              <a:lnSpc>
                <a:spcPct val="85000"/>
              </a:lnSpc>
              <a:buFontTx/>
              <a:buNone/>
            </a:pPr>
            <a:r>
              <a:rPr lang="en-US" altLang="zh-TW" sz="2000" b="1" i="1" dirty="0" smtClean="0">
                <a:solidFill>
                  <a:srgbClr val="FF0000"/>
                </a:solidFill>
                <a:latin typeface="+mn-lt"/>
                <a:ea typeface="PMingLiU" pitchFamily="18" charset="-120"/>
                <a:cs typeface="Arial" panose="020B0604020202020204" pitchFamily="34" charset="0"/>
              </a:rPr>
              <a:t>ZEIRISHI</a:t>
            </a:r>
            <a:r>
              <a:rPr lang="en-US" altLang="zh-TW" sz="2000" b="1" i="1" dirty="0" smtClean="0">
                <a:latin typeface="+mn-lt"/>
                <a:ea typeface="PMingLiU" pitchFamily="18" charset="-120"/>
                <a:cs typeface="Arial" panose="020B0604020202020204" pitchFamily="34" charset="0"/>
              </a:rPr>
              <a:t>, </a:t>
            </a:r>
            <a:r>
              <a:rPr lang="en-US" altLang="zh-TW" sz="2000" b="1" i="1" dirty="0">
                <a:solidFill>
                  <a:srgbClr val="FF0000"/>
                </a:solidFill>
                <a:latin typeface="+mn-lt"/>
                <a:ea typeface="PMingLiU" pitchFamily="18" charset="-120"/>
                <a:cs typeface="Arial" panose="020B0604020202020204" pitchFamily="34" charset="0"/>
              </a:rPr>
              <a:t>C</a:t>
            </a:r>
            <a:r>
              <a:rPr lang="en-US" altLang="zh-TW" sz="2000" b="1" i="1" dirty="0">
                <a:latin typeface="+mn-lt"/>
                <a:ea typeface="PMingLiU" pitchFamily="18" charset="-120"/>
                <a:cs typeface="Arial" panose="020B0604020202020204" pitchFamily="34" charset="0"/>
              </a:rPr>
              <a:t>ertified </a:t>
            </a:r>
            <a:r>
              <a:rPr lang="en-US" altLang="zh-TW" sz="2000" b="1" i="1" dirty="0">
                <a:solidFill>
                  <a:srgbClr val="FF0000"/>
                </a:solidFill>
                <a:latin typeface="+mn-lt"/>
                <a:ea typeface="PMingLiU" pitchFamily="18" charset="-120"/>
                <a:cs typeface="Arial" panose="020B0604020202020204" pitchFamily="34" charset="0"/>
              </a:rPr>
              <a:t>P</a:t>
            </a:r>
            <a:r>
              <a:rPr lang="en-US" altLang="zh-TW" sz="2000" b="1" i="1" dirty="0">
                <a:latin typeface="+mn-lt"/>
                <a:ea typeface="PMingLiU" pitchFamily="18" charset="-120"/>
                <a:cs typeface="Arial" panose="020B0604020202020204" pitchFamily="34" charset="0"/>
              </a:rPr>
              <a:t>ublic </a:t>
            </a:r>
            <a:r>
              <a:rPr lang="en-US" altLang="zh-TW" sz="2000" b="1" i="1" dirty="0">
                <a:solidFill>
                  <a:srgbClr val="FF0000"/>
                </a:solidFill>
                <a:latin typeface="+mn-lt"/>
                <a:ea typeface="PMingLiU" pitchFamily="18" charset="-120"/>
                <a:cs typeface="Arial" panose="020B0604020202020204" pitchFamily="34" charset="0"/>
              </a:rPr>
              <a:t>T</a:t>
            </a:r>
            <a:r>
              <a:rPr lang="en-US" altLang="zh-TW" sz="2000" b="1" i="1" dirty="0">
                <a:latin typeface="+mn-lt"/>
                <a:ea typeface="PMingLiU" pitchFamily="18" charset="-120"/>
                <a:cs typeface="Arial" panose="020B0604020202020204" pitchFamily="34" charset="0"/>
              </a:rPr>
              <a:t>ax </a:t>
            </a:r>
            <a:r>
              <a:rPr lang="en-US" altLang="zh-TW" sz="2000" b="1" i="1" dirty="0">
                <a:solidFill>
                  <a:srgbClr val="FF0000"/>
                </a:solidFill>
                <a:latin typeface="+mn-lt"/>
                <a:ea typeface="PMingLiU" pitchFamily="18" charset="-120"/>
                <a:cs typeface="Arial" panose="020B0604020202020204" pitchFamily="34" charset="0"/>
              </a:rPr>
              <a:t>A</a:t>
            </a:r>
            <a:r>
              <a:rPr lang="en-US" altLang="zh-TW" sz="2000" b="1" i="1" dirty="0">
                <a:latin typeface="+mn-lt"/>
                <a:ea typeface="PMingLiU" pitchFamily="18" charset="-120"/>
                <a:cs typeface="Arial" panose="020B0604020202020204" pitchFamily="34" charset="0"/>
              </a:rPr>
              <a:t>ccountant</a:t>
            </a:r>
          </a:p>
          <a:p>
            <a:pPr eaLnBrk="1" hangingPunct="1">
              <a:lnSpc>
                <a:spcPct val="85000"/>
              </a:lnSpc>
              <a:buFontTx/>
              <a:buNone/>
            </a:pPr>
            <a:r>
              <a:rPr lang="en-US" altLang="ja-JP" sz="2000" b="1" i="1" dirty="0">
                <a:latin typeface="+mn-lt"/>
                <a:ea typeface="PMingLiU" pitchFamily="18" charset="-120"/>
                <a:cs typeface="Arial" panose="020B0604020202020204" pitchFamily="34" charset="0"/>
              </a:rPr>
              <a:t>Member, International Relations </a:t>
            </a:r>
            <a:r>
              <a:rPr lang="en-US" altLang="ja-JP" sz="2000" b="1" i="1" dirty="0" smtClean="0">
                <a:latin typeface="+mn-lt"/>
                <a:ea typeface="PMingLiU" pitchFamily="18" charset="-120"/>
                <a:cs typeface="Arial" panose="020B0604020202020204" pitchFamily="34" charset="0"/>
              </a:rPr>
              <a:t>Department, JFCPTAA</a:t>
            </a:r>
            <a:endParaRPr lang="en-US" altLang="zh-TW" sz="2000" b="1" i="1" dirty="0">
              <a:latin typeface="+mn-lt"/>
              <a:ea typeface="PMingLiU" pitchFamily="18" charset="-120"/>
              <a:cs typeface="Arial" panose="020B0604020202020204" pitchFamily="34" charset="0"/>
            </a:endParaRPr>
          </a:p>
          <a:p>
            <a:pPr eaLnBrk="1" hangingPunct="1">
              <a:lnSpc>
                <a:spcPct val="85000"/>
              </a:lnSpc>
              <a:buFontTx/>
              <a:buNone/>
            </a:pPr>
            <a:r>
              <a:rPr lang="en-US" altLang="zh-TW" sz="2000" b="1" i="1" dirty="0" smtClean="0">
                <a:solidFill>
                  <a:srgbClr val="FF0000"/>
                </a:solidFill>
                <a:latin typeface="+mn-lt"/>
                <a:ea typeface="PMingLiU" pitchFamily="18" charset="-120"/>
                <a:cs typeface="Arial" panose="020B0604020202020204" pitchFamily="34" charset="0"/>
              </a:rPr>
              <a:t>F</a:t>
            </a:r>
            <a:r>
              <a:rPr lang="en-US" altLang="zh-TW" sz="2000" b="1" i="1" dirty="0" smtClean="0">
                <a:latin typeface="+mn-lt"/>
                <a:ea typeface="PMingLiU" pitchFamily="18" charset="-120"/>
                <a:cs typeface="Arial" panose="020B0604020202020204" pitchFamily="34" charset="0"/>
              </a:rPr>
              <a:t>riday,</a:t>
            </a:r>
            <a:r>
              <a:rPr lang="en-US" altLang="ja-JP" sz="2000" b="1" i="1" dirty="0" smtClean="0">
                <a:latin typeface="+mn-lt"/>
                <a:ea typeface="PMingLiU" pitchFamily="18" charset="-120"/>
                <a:cs typeface="Arial" panose="020B0604020202020204" pitchFamily="34" charset="0"/>
              </a:rPr>
              <a:t> </a:t>
            </a:r>
            <a:r>
              <a:rPr lang="en-US" altLang="ja-JP" sz="2000" b="1" i="1" dirty="0">
                <a:latin typeface="+mn-lt"/>
                <a:ea typeface="PMingLiU" pitchFamily="18" charset="-120"/>
                <a:cs typeface="Arial" panose="020B0604020202020204" pitchFamily="34" charset="0"/>
              </a:rPr>
              <a:t>October </a:t>
            </a:r>
            <a:r>
              <a:rPr lang="en-US" altLang="ja-JP" sz="2000" b="1" i="1" dirty="0" smtClean="0">
                <a:latin typeface="+mn-lt"/>
                <a:ea typeface="PMingLiU" pitchFamily="18" charset="-120"/>
                <a:cs typeface="Arial" panose="020B0604020202020204" pitchFamily="34" charset="0"/>
              </a:rPr>
              <a:t>24, 2014</a:t>
            </a:r>
          </a:p>
          <a:p>
            <a:pPr eaLnBrk="1" hangingPunct="1">
              <a:lnSpc>
                <a:spcPct val="85000"/>
              </a:lnSpc>
              <a:buFontTx/>
              <a:buNone/>
            </a:pPr>
            <a:endParaRPr lang="en-US" altLang="zh-TW"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zh-CN" altLang="en-AU" sz="2000" b="1" i="1" dirty="0">
              <a:latin typeface="Arial" panose="020B0604020202020204" pitchFamily="34" charset="0"/>
              <a:ea typeface="SimSun" pitchFamily="2" charset="-122"/>
              <a:cs typeface="Arial" panose="020B0604020202020204" pitchFamily="34" charset="0"/>
            </a:endParaRPr>
          </a:p>
        </p:txBody>
      </p:sp>
      <p:sp>
        <p:nvSpPr>
          <p:cNvPr id="6148"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1</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 7"/>
          <p:cNvSpPr/>
          <p:nvPr/>
        </p:nvSpPr>
        <p:spPr>
          <a:xfrm>
            <a:off x="179512" y="1434589"/>
            <a:ext cx="8280920" cy="1872208"/>
          </a:xfrm>
          <a:prstGeom prst="roundRect">
            <a:avLst/>
          </a:prstGeom>
          <a:solidFill>
            <a:schemeClr val="accent1">
              <a:alpha val="2000"/>
            </a:schemeClr>
          </a:solidFill>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ChangeArrowheads="1"/>
          </p:cNvSpPr>
          <p:nvPr/>
        </p:nvSpPr>
        <p:spPr bwMode="auto">
          <a:xfrm>
            <a:off x="310802" y="492396"/>
            <a:ext cx="8534722" cy="6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None/>
            </a:pPr>
            <a:r>
              <a:rPr lang="en-US" altLang="ja-JP" sz="2600" b="1" dirty="0" smtClean="0">
                <a:latin typeface="+mj-lt"/>
                <a:cs typeface="Arial" panose="020B0604020202020204" pitchFamily="34" charset="0"/>
              </a:rPr>
              <a:t>5-3. </a:t>
            </a:r>
            <a:r>
              <a:rPr lang="en-US" altLang="ja-JP" sz="2600" b="1" dirty="0">
                <a:solidFill>
                  <a:srgbClr val="FF0000"/>
                </a:solidFill>
                <a:latin typeface="+mj-lt"/>
                <a:cs typeface="Arial" panose="020B0604020202020204" pitchFamily="34" charset="0"/>
              </a:rPr>
              <a:t>P</a:t>
            </a:r>
            <a:r>
              <a:rPr lang="en-US" altLang="ja-JP" sz="2600" b="1" dirty="0">
                <a:latin typeface="+mj-lt"/>
                <a:cs typeface="Arial" panose="020B0604020202020204" pitchFamily="34" charset="0"/>
              </a:rPr>
              <a:t>roposals by </a:t>
            </a:r>
            <a:r>
              <a:rPr lang="en-US" altLang="ja-JP" sz="2600" b="1" dirty="0">
                <a:solidFill>
                  <a:srgbClr val="FF0000"/>
                </a:solidFill>
                <a:latin typeface="+mj-lt"/>
                <a:cs typeface="Arial" panose="020B0604020202020204" pitchFamily="34" charset="0"/>
              </a:rPr>
              <a:t>J</a:t>
            </a:r>
            <a:r>
              <a:rPr lang="en-US" altLang="ja-JP" sz="2600" b="1" dirty="0">
                <a:latin typeface="+mj-lt"/>
                <a:cs typeface="Arial" panose="020B0604020202020204" pitchFamily="34" charset="0"/>
              </a:rPr>
              <a:t>apan’s </a:t>
            </a:r>
            <a:r>
              <a:rPr lang="en-US" altLang="ja-JP" sz="2600" b="1" dirty="0">
                <a:solidFill>
                  <a:srgbClr val="FF0000"/>
                </a:solidFill>
                <a:latin typeface="+mj-lt"/>
                <a:cs typeface="Arial" panose="020B0604020202020204" pitchFamily="34" charset="0"/>
              </a:rPr>
              <a:t>M</a:t>
            </a:r>
            <a:r>
              <a:rPr lang="en-US" altLang="ja-JP" sz="2600" b="1" dirty="0">
                <a:latin typeface="+mj-lt"/>
                <a:cs typeface="Arial" panose="020B0604020202020204" pitchFamily="34" charset="0"/>
              </a:rPr>
              <a:t>inistry of </a:t>
            </a:r>
            <a:r>
              <a:rPr lang="en-US" altLang="ja-JP" sz="2600" b="1" dirty="0">
                <a:solidFill>
                  <a:srgbClr val="FF0000"/>
                </a:solidFill>
                <a:latin typeface="+mj-lt"/>
                <a:cs typeface="Arial" panose="020B0604020202020204" pitchFamily="34" charset="0"/>
              </a:rPr>
              <a:t>F</a:t>
            </a:r>
            <a:r>
              <a:rPr lang="en-US" altLang="ja-JP" sz="2600" b="1" dirty="0">
                <a:latin typeface="+mj-lt"/>
                <a:cs typeface="Arial" panose="020B0604020202020204" pitchFamily="34" charset="0"/>
              </a:rPr>
              <a:t>inance </a:t>
            </a:r>
            <a:endParaRPr kumimoji="0" lang="en-AU" altLang="zh-CN" sz="2600" b="1" dirty="0">
              <a:solidFill>
                <a:srgbClr val="FFFFFF"/>
              </a:solidFill>
              <a:latin typeface="+mj-lt"/>
              <a:ea typeface="PMingLiU" pitchFamily="18" charset="-120"/>
              <a:cs typeface="Arial" panose="020B0604020202020204" pitchFamily="34" charset="0"/>
            </a:endParaRPr>
          </a:p>
        </p:txBody>
      </p:sp>
      <p:sp>
        <p:nvSpPr>
          <p:cNvPr id="6147" name="コンテンツ プレースホルダー 2"/>
          <p:cNvSpPr>
            <a:spLocks/>
          </p:cNvSpPr>
          <p:nvPr/>
        </p:nvSpPr>
        <p:spPr bwMode="auto">
          <a:xfrm>
            <a:off x="459287" y="3381272"/>
            <a:ext cx="80851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zh-TW"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zh-CN" altLang="en-AU" sz="2000" b="1" i="1" dirty="0">
              <a:latin typeface="Arial" panose="020B0604020202020204" pitchFamily="34" charset="0"/>
              <a:ea typeface="SimSun" pitchFamily="2" charset="-122"/>
              <a:cs typeface="Arial" panose="020B0604020202020204" pitchFamily="34" charset="0"/>
            </a:endParaRPr>
          </a:p>
        </p:txBody>
      </p:sp>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10</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 name="テキスト ボックス 1"/>
          <p:cNvSpPr txBox="1"/>
          <p:nvPr/>
        </p:nvSpPr>
        <p:spPr>
          <a:xfrm>
            <a:off x="413719" y="1208212"/>
            <a:ext cx="8046713" cy="5078313"/>
          </a:xfrm>
          <a:prstGeom prst="rect">
            <a:avLst/>
          </a:prstGeom>
        </p:spPr>
        <p:txBody>
          <a:bodyPr wrap="square" rtlCol="0">
            <a:spAutoFit/>
          </a:bodyPr>
          <a:lstStyle/>
          <a:p>
            <a:r>
              <a:rPr lang="en-US" altLang="ja-JP" sz="1600" b="1" dirty="0" smtClean="0">
                <a:solidFill>
                  <a:srgbClr val="0000FF"/>
                </a:solidFill>
                <a:latin typeface="Arial" panose="020B0604020202020204" pitchFamily="34" charset="0"/>
                <a:cs typeface="Arial" panose="020B0604020202020204" pitchFamily="34" charset="0"/>
              </a:rPr>
              <a:t>2) Clarification of transactions </a:t>
            </a:r>
            <a:r>
              <a:rPr lang="en-US" altLang="ja-JP" sz="1600" b="1" dirty="0" smtClean="0">
                <a:solidFill>
                  <a:srgbClr val="FF0000"/>
                </a:solidFill>
                <a:latin typeface="Arial" panose="020B0604020202020204" pitchFamily="34" charset="0"/>
                <a:cs typeface="Arial" panose="020B0604020202020204" pitchFamily="34" charset="0"/>
              </a:rPr>
              <a:t>not</a:t>
            </a:r>
            <a:r>
              <a:rPr lang="en-US" altLang="ja-JP" sz="1600" b="1" dirty="0" smtClean="0">
                <a:solidFill>
                  <a:srgbClr val="0000FF"/>
                </a:solidFill>
                <a:latin typeface="Arial" panose="020B0604020202020204" pitchFamily="34" charset="0"/>
                <a:cs typeface="Arial" panose="020B0604020202020204" pitchFamily="34" charset="0"/>
              </a:rPr>
              <a:t> subject to change concerning current taxation</a:t>
            </a:r>
            <a:endParaRPr lang="en-US" altLang="ja-JP" sz="1600" b="1" dirty="0">
              <a:solidFill>
                <a:schemeClr val="tx1"/>
              </a:solidFill>
              <a:latin typeface="Arial" panose="020B0604020202020204" pitchFamily="34" charset="0"/>
              <a:cs typeface="Arial" panose="020B0604020202020204" pitchFamily="34" charset="0"/>
            </a:endParaRPr>
          </a:p>
          <a:p>
            <a:r>
              <a:rPr lang="en-US" altLang="ja-JP" sz="1400" dirty="0">
                <a:solidFill>
                  <a:schemeClr val="tx1"/>
                </a:solidFill>
                <a:latin typeface="Arial" panose="020B0604020202020204" pitchFamily="34" charset="0"/>
                <a:cs typeface="Arial" panose="020B0604020202020204" pitchFamily="34" charset="0"/>
              </a:rPr>
              <a:t>If the supply of service is completed outside Japan in substance, such supply is to be treated as a foreign </a:t>
            </a:r>
            <a:r>
              <a:rPr lang="en-US" altLang="ja-JP" sz="1400" dirty="0" smtClean="0">
                <a:solidFill>
                  <a:schemeClr val="tx1"/>
                </a:solidFill>
                <a:latin typeface="Arial" panose="020B0604020202020204" pitchFamily="34" charset="0"/>
                <a:cs typeface="Arial" panose="020B0604020202020204" pitchFamily="34" charset="0"/>
              </a:rPr>
              <a:t>transaction—not </a:t>
            </a:r>
            <a:r>
              <a:rPr lang="en-US" altLang="ja-JP" sz="1400" dirty="0">
                <a:solidFill>
                  <a:schemeClr val="tx1"/>
                </a:solidFill>
                <a:latin typeface="Arial" panose="020B0604020202020204" pitchFamily="34" charset="0"/>
                <a:cs typeface="Arial" panose="020B0604020202020204" pitchFamily="34" charset="0"/>
              </a:rPr>
              <a:t>subject to consumption tax. In order to address concerns from businesses that certain transactions might inadvertently be treated as domestic transactions—subject to consumption </a:t>
            </a:r>
            <a:r>
              <a:rPr lang="en-US" altLang="ja-JP" sz="1400" dirty="0" smtClean="0">
                <a:solidFill>
                  <a:schemeClr val="tx1"/>
                </a:solidFill>
                <a:latin typeface="Arial" panose="020B0604020202020204" pitchFamily="34" charset="0"/>
                <a:cs typeface="Arial" panose="020B0604020202020204" pitchFamily="34" charset="0"/>
              </a:rPr>
              <a:t>tax—the </a:t>
            </a:r>
            <a:r>
              <a:rPr lang="en-US" altLang="ja-JP" sz="1400" dirty="0">
                <a:solidFill>
                  <a:schemeClr val="tx1"/>
                </a:solidFill>
                <a:latin typeface="Arial" panose="020B0604020202020204" pitchFamily="34" charset="0"/>
                <a:cs typeface="Arial" panose="020B0604020202020204" pitchFamily="34" charset="0"/>
              </a:rPr>
              <a:t>treatment of certain transactions expected to be foreign transactions is to be clarified under the law. This would be, for example:</a:t>
            </a:r>
          </a:p>
          <a:p>
            <a:pPr marL="285750" indent="-285750">
              <a:buFont typeface="Wingdings" panose="05000000000000000000" pitchFamily="2" charset="2"/>
              <a:buChar char="§"/>
            </a:pPr>
            <a:r>
              <a:rPr lang="en-US" altLang="ja-JP" sz="1400" dirty="0">
                <a:solidFill>
                  <a:schemeClr val="tx1"/>
                </a:solidFill>
                <a:latin typeface="Arial" panose="020B0604020202020204" pitchFamily="34" charset="0"/>
                <a:cs typeface="Arial" panose="020B0604020202020204" pitchFamily="34" charset="0"/>
              </a:rPr>
              <a:t>Outsourcing the collection, digestion, and analysis of information relating to things outside of Japan, where such activities are performed outside Japan (including the delivery of the result from such activities); and</a:t>
            </a:r>
          </a:p>
          <a:p>
            <a:pPr marL="285750" indent="-285750">
              <a:buFont typeface="Wingdings" panose="05000000000000000000" pitchFamily="2" charset="2"/>
              <a:buChar char="§"/>
            </a:pPr>
            <a:r>
              <a:rPr lang="en-US" altLang="ja-JP" sz="1400" dirty="0">
                <a:solidFill>
                  <a:schemeClr val="tx1"/>
                </a:solidFill>
                <a:latin typeface="Arial" panose="020B0604020202020204" pitchFamily="34" charset="0"/>
                <a:cs typeface="Arial" panose="020B0604020202020204" pitchFamily="34" charset="0"/>
              </a:rPr>
              <a:t>Provision of services in connection with the acquisition, management, or transfer of assets located outside Japan, where such activities are performed outside Japan (including the reporting of the results from such activities).</a:t>
            </a:r>
          </a:p>
          <a:p>
            <a:endParaRPr lang="en-US" altLang="ja-JP" sz="1400" dirty="0">
              <a:solidFill>
                <a:schemeClr val="tx1"/>
              </a:solidFill>
              <a:latin typeface="Arial" panose="020B0604020202020204" pitchFamily="34" charset="0"/>
              <a:cs typeface="Arial" panose="020B0604020202020204" pitchFamily="34" charset="0"/>
            </a:endParaRPr>
          </a:p>
          <a:p>
            <a:r>
              <a:rPr lang="en-US" altLang="ja-JP" sz="1400" dirty="0" smtClean="0">
                <a:solidFill>
                  <a:schemeClr val="tx1"/>
                </a:solidFill>
                <a:latin typeface="Arial" panose="020B0604020202020204" pitchFamily="34" charset="0"/>
                <a:cs typeface="Arial" panose="020B0604020202020204" pitchFamily="34" charset="0"/>
              </a:rPr>
              <a:t>However, even if the provision of a service appears to have been completed outside Japan, the new principle on the place of taxation for cross-border supplies of services discussed in Slide 8 and </a:t>
            </a:r>
            <a:r>
              <a:rPr lang="en-US" altLang="ja-JP" sz="1400" dirty="0">
                <a:solidFill>
                  <a:schemeClr val="tx1"/>
                </a:solidFill>
                <a:latin typeface="Arial" panose="020B0604020202020204" pitchFamily="34" charset="0"/>
                <a:cs typeface="Arial" panose="020B0604020202020204" pitchFamily="34" charset="0"/>
              </a:rPr>
              <a:t>9</a:t>
            </a:r>
            <a:r>
              <a:rPr lang="en-US" altLang="ja-JP" sz="1400" dirty="0" smtClean="0">
                <a:solidFill>
                  <a:schemeClr val="tx1"/>
                </a:solidFill>
                <a:latin typeface="Arial" panose="020B0604020202020204" pitchFamily="34" charset="0"/>
                <a:cs typeface="Arial" panose="020B0604020202020204" pitchFamily="34" charset="0"/>
              </a:rPr>
              <a:t> is to be applied</a:t>
            </a:r>
            <a:r>
              <a:rPr lang="en-US" altLang="ja-JP" sz="1400" dirty="0">
                <a:solidFill>
                  <a:schemeClr val="tx1"/>
                </a:solidFill>
                <a:latin typeface="Arial" panose="020B0604020202020204" pitchFamily="34" charset="0"/>
                <a:cs typeface="Arial" panose="020B0604020202020204" pitchFamily="34" charset="0"/>
              </a:rPr>
              <a:t> </a:t>
            </a:r>
            <a:r>
              <a:rPr lang="en-US" altLang="ja-JP" sz="1400" dirty="0" smtClean="0">
                <a:solidFill>
                  <a:schemeClr val="tx1"/>
                </a:solidFill>
                <a:latin typeface="Arial" panose="020B0604020202020204" pitchFamily="34" charset="0"/>
                <a:cs typeface="Arial" panose="020B0604020202020204" pitchFamily="34" charset="0"/>
              </a:rPr>
              <a:t>where such services are provided as a package with a service provided in Japan.  </a:t>
            </a:r>
          </a:p>
          <a:p>
            <a:r>
              <a:rPr kumimoji="1" lang="en-US" altLang="ja-JP" sz="1400" b="1" dirty="0" smtClean="0">
                <a:solidFill>
                  <a:schemeClr val="tx1"/>
                </a:solidFill>
                <a:latin typeface="Arial" panose="020B0604020202020204" pitchFamily="34" charset="0"/>
                <a:cs typeface="Arial" panose="020B0604020202020204" pitchFamily="34" charset="0"/>
              </a:rPr>
              <a:t>Example: Cases where services are provided outside/inside Japan as a package</a:t>
            </a:r>
          </a:p>
          <a:p>
            <a:pPr marL="285750" indent="-285750">
              <a:buFont typeface="Wingdings" panose="05000000000000000000" pitchFamily="2" charset="2"/>
              <a:buChar char="Ø"/>
            </a:pPr>
            <a:r>
              <a:rPr lang="en-US" altLang="ja-JP" sz="1400" dirty="0" smtClean="0">
                <a:solidFill>
                  <a:schemeClr val="tx1"/>
                </a:solidFill>
                <a:latin typeface="Arial" panose="020B0604020202020204" pitchFamily="34" charset="0"/>
                <a:cs typeface="Arial" panose="020B0604020202020204" pitchFamily="34" charset="0"/>
              </a:rPr>
              <a:t>Provision of two kinds of services as a package upon request from a domestic business customer (i) outsourcing a system development performed outside Japan and (ii) installing systems at offices located in Japan </a:t>
            </a:r>
          </a:p>
          <a:p>
            <a:pPr marL="285750" indent="-285750">
              <a:buFont typeface="Wingdings" panose="05000000000000000000" pitchFamily="2" charset="2"/>
              <a:buChar char="Ø"/>
            </a:pPr>
            <a:r>
              <a:rPr lang="en-US" altLang="ja-JP" sz="1400" dirty="0" smtClean="0">
                <a:solidFill>
                  <a:schemeClr val="tx1"/>
                </a:solidFill>
                <a:latin typeface="Arial" panose="020B0604020202020204" pitchFamily="34" charset="0"/>
                <a:cs typeface="Arial" panose="020B0604020202020204" pitchFamily="34" charset="0"/>
              </a:rPr>
              <a:t>Provision of two kinds of services </a:t>
            </a:r>
            <a:r>
              <a:rPr lang="en-US" altLang="ja-JP" sz="1400" dirty="0">
                <a:solidFill>
                  <a:schemeClr val="tx1"/>
                </a:solidFill>
                <a:latin typeface="Arial" panose="020B0604020202020204" pitchFamily="34" charset="0"/>
                <a:cs typeface="Arial" panose="020B0604020202020204" pitchFamily="34" charset="0"/>
              </a:rPr>
              <a:t>as a package upon </a:t>
            </a:r>
            <a:r>
              <a:rPr lang="en-US" altLang="ja-JP" sz="1400" dirty="0" smtClean="0">
                <a:solidFill>
                  <a:schemeClr val="tx1"/>
                </a:solidFill>
                <a:latin typeface="Arial" panose="020B0604020202020204" pitchFamily="34" charset="0"/>
                <a:cs typeface="Arial" panose="020B0604020202020204" pitchFamily="34" charset="0"/>
              </a:rPr>
              <a:t>request </a:t>
            </a:r>
            <a:r>
              <a:rPr lang="en-US" altLang="ja-JP" sz="1400" dirty="0">
                <a:solidFill>
                  <a:schemeClr val="tx1"/>
                </a:solidFill>
                <a:latin typeface="Arial" panose="020B0604020202020204" pitchFamily="34" charset="0"/>
                <a:cs typeface="Arial" panose="020B0604020202020204" pitchFamily="34" charset="0"/>
              </a:rPr>
              <a:t>from a domestic business customer </a:t>
            </a:r>
            <a:r>
              <a:rPr lang="en-US" altLang="ja-JP" sz="1400" dirty="0" smtClean="0">
                <a:solidFill>
                  <a:schemeClr val="tx1"/>
                </a:solidFill>
                <a:latin typeface="Arial" panose="020B0604020202020204" pitchFamily="34" charset="0"/>
                <a:cs typeface="Arial" panose="020B0604020202020204" pitchFamily="34" charset="0"/>
              </a:rPr>
              <a:t>(i) outsourcing R&amp;D activities performed outside Japan and (ii) the adoption of the result of R&amp;D activities for product manufacturing conducted in Japan</a:t>
            </a:r>
            <a:endParaRPr kumimoji="1" lang="ja-JP" altLang="en-US" sz="1600" b="1" dirty="0">
              <a:solidFill>
                <a:schemeClr val="tx1"/>
              </a:solidFill>
              <a:latin typeface="Arial" panose="020B0604020202020204" pitchFamily="34" charset="0"/>
              <a:cs typeface="Arial" panose="020B0604020202020204" pitchFamily="34" charset="0"/>
            </a:endParaRPr>
          </a:p>
        </p:txBody>
      </p:sp>
      <p:sp>
        <p:nvSpPr>
          <p:cNvPr id="8"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130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ChangeArrowheads="1"/>
          </p:cNvSpPr>
          <p:nvPr/>
        </p:nvSpPr>
        <p:spPr bwMode="auto">
          <a:xfrm>
            <a:off x="124618" y="188641"/>
            <a:ext cx="853472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None/>
            </a:pPr>
            <a:r>
              <a:rPr lang="en-US" altLang="ja-JP" b="1" dirty="0" smtClean="0">
                <a:latin typeface="+mj-lt"/>
                <a:cs typeface="Arial" panose="020B0604020202020204" pitchFamily="34" charset="0"/>
              </a:rPr>
              <a:t> 6-1. </a:t>
            </a:r>
            <a:r>
              <a:rPr lang="en-US" altLang="ja-JP" b="1" dirty="0" smtClean="0">
                <a:solidFill>
                  <a:srgbClr val="FF0000"/>
                </a:solidFill>
                <a:latin typeface="+mj-lt"/>
                <a:cs typeface="Arial" panose="020B0604020202020204" pitchFamily="34" charset="0"/>
              </a:rPr>
              <a:t>C</a:t>
            </a:r>
            <a:r>
              <a:rPr lang="en-US" altLang="ja-JP" b="1" dirty="0" smtClean="0">
                <a:latin typeface="+mj-lt"/>
                <a:cs typeface="Arial" panose="020B0604020202020204" pitchFamily="34" charset="0"/>
              </a:rPr>
              <a:t>hange </a:t>
            </a:r>
            <a:r>
              <a:rPr lang="en-US" altLang="ja-JP" b="1" dirty="0">
                <a:latin typeface="+mj-lt"/>
                <a:cs typeface="Arial" panose="020B0604020202020204" pitchFamily="34" charset="0"/>
              </a:rPr>
              <a:t>of </a:t>
            </a:r>
            <a:r>
              <a:rPr lang="en-US" altLang="ja-JP" b="1" dirty="0" smtClean="0">
                <a:solidFill>
                  <a:srgbClr val="FF0000"/>
                </a:solidFill>
                <a:latin typeface="+mj-lt"/>
                <a:cs typeface="Arial" panose="020B0604020202020204" pitchFamily="34" charset="0"/>
              </a:rPr>
              <a:t>T</a:t>
            </a:r>
            <a:r>
              <a:rPr lang="en-US" altLang="ja-JP" b="1" dirty="0" smtClean="0">
                <a:latin typeface="+mj-lt"/>
                <a:cs typeface="Arial" panose="020B0604020202020204" pitchFamily="34" charset="0"/>
              </a:rPr>
              <a:t>ax </a:t>
            </a:r>
            <a:r>
              <a:rPr lang="en-US" altLang="ja-JP" b="1" dirty="0" smtClean="0">
                <a:solidFill>
                  <a:srgbClr val="FF0000"/>
                </a:solidFill>
                <a:latin typeface="+mj-lt"/>
                <a:cs typeface="Arial" panose="020B0604020202020204" pitchFamily="34" charset="0"/>
              </a:rPr>
              <a:t>M</a:t>
            </a:r>
            <a:r>
              <a:rPr lang="en-US" altLang="ja-JP" b="1" dirty="0" smtClean="0">
                <a:latin typeface="+mj-lt"/>
                <a:cs typeface="Arial" panose="020B0604020202020204" pitchFamily="34" charset="0"/>
              </a:rPr>
              <a:t>ethods: </a:t>
            </a:r>
          </a:p>
          <a:p>
            <a:pPr eaLnBrk="1" hangingPunct="1">
              <a:lnSpc>
                <a:spcPct val="85000"/>
              </a:lnSpc>
              <a:buNone/>
            </a:pPr>
            <a:r>
              <a:rPr lang="en-US" altLang="ja-JP" b="1" dirty="0" smtClean="0">
                <a:solidFill>
                  <a:srgbClr val="FF0000"/>
                </a:solidFill>
                <a:latin typeface="+mj-lt"/>
                <a:cs typeface="Arial" panose="020B0604020202020204" pitchFamily="34" charset="0"/>
              </a:rPr>
              <a:t>         </a:t>
            </a:r>
            <a:r>
              <a:rPr lang="en-US" altLang="ja-JP" sz="2800" b="1" dirty="0" smtClean="0">
                <a:solidFill>
                  <a:srgbClr val="FF0000"/>
                </a:solidFill>
                <a:latin typeface="+mj-lt"/>
                <a:cs typeface="Arial" panose="020B0604020202020204" pitchFamily="34" charset="0"/>
              </a:rPr>
              <a:t>T</a:t>
            </a:r>
            <a:r>
              <a:rPr lang="en-US" altLang="ja-JP" sz="2800" b="1" dirty="0" smtClean="0">
                <a:latin typeface="+mj-lt"/>
                <a:cs typeface="Arial" panose="020B0604020202020204" pitchFamily="34" charset="0"/>
              </a:rPr>
              <a:t>wo </a:t>
            </a:r>
            <a:r>
              <a:rPr lang="en-US" altLang="ja-JP" sz="2800" b="1" dirty="0" smtClean="0">
                <a:solidFill>
                  <a:srgbClr val="FF0000"/>
                </a:solidFill>
                <a:latin typeface="+mj-lt"/>
                <a:cs typeface="Arial" panose="020B0604020202020204" pitchFamily="34" charset="0"/>
              </a:rPr>
              <a:t>M</a:t>
            </a:r>
            <a:r>
              <a:rPr lang="en-US" altLang="ja-JP" sz="2800" b="1" dirty="0" smtClean="0">
                <a:latin typeface="+mj-lt"/>
                <a:cs typeface="Arial" panose="020B0604020202020204" pitchFamily="34" charset="0"/>
              </a:rPr>
              <a:t>ethods of </a:t>
            </a:r>
            <a:r>
              <a:rPr lang="en-US" altLang="ja-JP" sz="2800" b="1" dirty="0" smtClean="0">
                <a:solidFill>
                  <a:srgbClr val="FF0000"/>
                </a:solidFill>
                <a:latin typeface="+mj-lt"/>
                <a:cs typeface="Arial" panose="020B0604020202020204" pitchFamily="34" charset="0"/>
              </a:rPr>
              <a:t>T</a:t>
            </a:r>
            <a:r>
              <a:rPr lang="en-US" altLang="ja-JP" sz="2800" b="1" dirty="0" smtClean="0">
                <a:latin typeface="+mj-lt"/>
                <a:cs typeface="Arial" panose="020B0604020202020204" pitchFamily="34" charset="0"/>
              </a:rPr>
              <a:t>axation</a:t>
            </a:r>
            <a:endParaRPr kumimoji="0" lang="en-AU" altLang="zh-CN" sz="2800" b="1" dirty="0">
              <a:solidFill>
                <a:srgbClr val="FFFFFF"/>
              </a:solidFill>
              <a:latin typeface="+mj-lt"/>
              <a:ea typeface="PMingLiU" pitchFamily="18" charset="-120"/>
              <a:cs typeface="Arial" panose="020B0604020202020204" pitchFamily="34" charset="0"/>
            </a:endParaRPr>
          </a:p>
          <a:p>
            <a:pPr eaLnBrk="1" hangingPunct="1">
              <a:lnSpc>
                <a:spcPct val="85000"/>
              </a:lnSpc>
              <a:buNone/>
            </a:pPr>
            <a:r>
              <a:rPr lang="en-US" altLang="ja-JP" sz="2400" b="1" dirty="0" smtClean="0">
                <a:latin typeface="Arial" panose="020B0604020202020204" pitchFamily="34" charset="0"/>
                <a:cs typeface="Arial" panose="020B0604020202020204" pitchFamily="34" charset="0"/>
              </a:rPr>
              <a:t> </a:t>
            </a:r>
            <a:endParaRPr kumimoji="0" lang="en-AU" altLang="zh-CN" sz="2400" b="1" dirty="0">
              <a:solidFill>
                <a:srgbClr val="FFFFFF"/>
              </a:solidFill>
              <a:latin typeface="Arial" panose="020B0604020202020204" pitchFamily="34" charset="0"/>
              <a:ea typeface="PMingLiU" pitchFamily="18" charset="-120"/>
              <a:cs typeface="Arial" panose="020B0604020202020204" pitchFamily="34" charset="0"/>
            </a:endParaRPr>
          </a:p>
        </p:txBody>
      </p:sp>
      <p:sp>
        <p:nvSpPr>
          <p:cNvPr id="6147" name="コンテンツ プレースホルダー 2"/>
          <p:cNvSpPr>
            <a:spLocks/>
          </p:cNvSpPr>
          <p:nvPr/>
        </p:nvSpPr>
        <p:spPr bwMode="auto">
          <a:xfrm>
            <a:off x="459287" y="3381272"/>
            <a:ext cx="80851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zh-TW"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zh-CN" altLang="en-AU" sz="2000" b="1" i="1" dirty="0">
              <a:latin typeface="Arial" panose="020B0604020202020204" pitchFamily="34" charset="0"/>
              <a:ea typeface="SimSun" pitchFamily="2" charset="-122"/>
              <a:cs typeface="Arial" panose="020B0604020202020204" pitchFamily="34" charset="0"/>
            </a:endParaRPr>
          </a:p>
        </p:txBody>
      </p:sp>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11</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 name="テキスト ボックス 1"/>
          <p:cNvSpPr txBox="1"/>
          <p:nvPr/>
        </p:nvSpPr>
        <p:spPr>
          <a:xfrm>
            <a:off x="611559" y="1412949"/>
            <a:ext cx="7560841" cy="4832092"/>
          </a:xfrm>
          <a:prstGeom prst="rect">
            <a:avLst/>
          </a:prstGeom>
        </p:spPr>
        <p:txBody>
          <a:bodyPr wrap="square" rtlCol="0">
            <a:spAutoFit/>
          </a:bodyPr>
          <a:lstStyle/>
          <a:p>
            <a:r>
              <a:rPr lang="en-US" altLang="ja-JP" sz="20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Two Methods of Taxation</a:t>
            </a:r>
          </a:p>
          <a:p>
            <a:endParaRPr kumimoji="1" lang="en-US" altLang="ja-JP" sz="1600" dirty="0" smtClean="0">
              <a:solidFill>
                <a:schemeClr val="tx1"/>
              </a:solidFill>
              <a:latin typeface="Arial" panose="020B0604020202020204" pitchFamily="34" charset="0"/>
              <a:cs typeface="Arial" panose="020B0604020202020204" pitchFamily="34" charset="0"/>
            </a:endParaRPr>
          </a:p>
          <a:p>
            <a:r>
              <a:rPr kumimoji="1" lang="en-US" altLang="ja-JP" sz="2000" dirty="0" smtClean="0">
                <a:solidFill>
                  <a:schemeClr val="tx1"/>
                </a:solidFill>
                <a:latin typeface="Arial" panose="020B0604020202020204" pitchFamily="34" charset="0"/>
                <a:cs typeface="Arial" panose="020B0604020202020204" pitchFamily="34" charset="0"/>
              </a:rPr>
              <a:t>The supplies of services by foreign suppliers that will be newly categorized as domestic transactions due to the change in the principle of taxation will be subject to consumption tax.</a:t>
            </a:r>
          </a:p>
          <a:p>
            <a:endParaRPr lang="en-US" altLang="ja-JP" sz="2000" dirty="0">
              <a:solidFill>
                <a:schemeClr val="tx1"/>
              </a:solidFill>
              <a:latin typeface="Arial" panose="020B0604020202020204" pitchFamily="34" charset="0"/>
              <a:cs typeface="Arial" panose="020B0604020202020204" pitchFamily="34" charset="0"/>
            </a:endParaRPr>
          </a:p>
          <a:p>
            <a:r>
              <a:rPr lang="en-US" altLang="ja-JP" sz="2000" dirty="0" smtClean="0">
                <a:solidFill>
                  <a:schemeClr val="tx1"/>
                </a:solidFill>
                <a:latin typeface="Arial" panose="020B0604020202020204" pitchFamily="34" charset="0"/>
                <a:cs typeface="Arial" panose="020B0604020202020204" pitchFamily="34" charset="0"/>
              </a:rPr>
              <a:t>The methods of taxation will defer to the characteristics of the services.  </a:t>
            </a:r>
          </a:p>
          <a:p>
            <a:endParaRPr kumimoji="1" lang="en-US" altLang="ja-JP" sz="800" dirty="0" smtClean="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kumimoji="1" lang="en-US" altLang="ja-JP" sz="2000" dirty="0" smtClean="0">
                <a:solidFill>
                  <a:schemeClr val="tx1"/>
                </a:solidFill>
                <a:latin typeface="Arial" panose="020B0604020202020204" pitchFamily="34" charset="0"/>
                <a:cs typeface="Arial" panose="020B0604020202020204" pitchFamily="34" charset="0"/>
              </a:rPr>
              <a:t>In case of “B2</a:t>
            </a:r>
            <a:r>
              <a:rPr kumimoji="1" lang="en-US" altLang="ja-JP" sz="2000" dirty="0" smtClean="0">
                <a:solidFill>
                  <a:srgbClr val="FF0000"/>
                </a:solidFill>
                <a:latin typeface="Arial" panose="020B0604020202020204" pitchFamily="34" charset="0"/>
                <a:cs typeface="Arial" panose="020B0604020202020204" pitchFamily="34" charset="0"/>
              </a:rPr>
              <a:t>B</a:t>
            </a:r>
            <a:r>
              <a:rPr kumimoji="1" lang="en-US" altLang="ja-JP" sz="2000" dirty="0" smtClean="0">
                <a:solidFill>
                  <a:schemeClr val="tx1"/>
                </a:solidFill>
                <a:latin typeface="Arial" panose="020B0604020202020204" pitchFamily="34" charset="0"/>
                <a:cs typeface="Arial" panose="020B0604020202020204" pitchFamily="34" charset="0"/>
              </a:rPr>
              <a:t> supplies,” the </a:t>
            </a:r>
            <a:r>
              <a:rPr kumimoji="1" lang="en-US" altLang="ja-JP" sz="2000" b="1" dirty="0" smtClean="0">
                <a:solidFill>
                  <a:srgbClr val="FF0000"/>
                </a:solidFill>
                <a:latin typeface="Arial" panose="020B0604020202020204" pitchFamily="34" charset="0"/>
                <a:cs typeface="Arial" panose="020B0604020202020204" pitchFamily="34" charset="0"/>
              </a:rPr>
              <a:t>reverse charge arrangement </a:t>
            </a:r>
            <a:r>
              <a:rPr kumimoji="1" lang="en-US" altLang="ja-JP" sz="2000" dirty="0" smtClean="0">
                <a:solidFill>
                  <a:schemeClr val="tx1"/>
                </a:solidFill>
                <a:latin typeface="Arial" panose="020B0604020202020204" pitchFamily="34" charset="0"/>
                <a:cs typeface="Arial" panose="020B0604020202020204" pitchFamily="34" charset="0"/>
              </a:rPr>
              <a:t>will be applied.</a:t>
            </a:r>
          </a:p>
          <a:p>
            <a:pPr marL="342900" indent="-342900">
              <a:buFont typeface="Wingdings" panose="05000000000000000000" pitchFamily="2" charset="2"/>
              <a:buChar char="Ø"/>
            </a:pPr>
            <a:r>
              <a:rPr kumimoji="1" lang="en-US" altLang="ja-JP" sz="2000" dirty="0" smtClean="0">
                <a:solidFill>
                  <a:schemeClr val="tx1"/>
                </a:solidFill>
                <a:latin typeface="Arial" panose="020B0604020202020204" pitchFamily="34" charset="0"/>
                <a:cs typeface="Arial" panose="020B0604020202020204" pitchFamily="34" charset="0"/>
              </a:rPr>
              <a:t>In case of “B2</a:t>
            </a:r>
            <a:r>
              <a:rPr kumimoji="1" lang="en-US" altLang="ja-JP" sz="2000" dirty="0" smtClean="0">
                <a:solidFill>
                  <a:srgbClr val="FF0000"/>
                </a:solidFill>
                <a:latin typeface="Arial" panose="020B0604020202020204" pitchFamily="34" charset="0"/>
                <a:cs typeface="Arial" panose="020B0604020202020204" pitchFamily="34" charset="0"/>
              </a:rPr>
              <a:t>C</a:t>
            </a:r>
            <a:r>
              <a:rPr kumimoji="1" lang="en-US" altLang="ja-JP" sz="2000" dirty="0" smtClean="0">
                <a:solidFill>
                  <a:schemeClr val="tx1"/>
                </a:solidFill>
                <a:latin typeface="Arial" panose="020B0604020202020204" pitchFamily="34" charset="0"/>
                <a:cs typeface="Arial" panose="020B0604020202020204" pitchFamily="34" charset="0"/>
              </a:rPr>
              <a:t> supplies,” the </a:t>
            </a:r>
            <a:r>
              <a:rPr kumimoji="1" lang="en-US" altLang="ja-JP" sz="2000" b="1" dirty="0" smtClean="0">
                <a:solidFill>
                  <a:srgbClr val="FF0000"/>
                </a:solidFill>
                <a:latin typeface="Arial" panose="020B0604020202020204" pitchFamily="34" charset="0"/>
                <a:cs typeface="Arial" panose="020B0604020202020204" pitchFamily="34" charset="0"/>
              </a:rPr>
              <a:t>foreign supplier filing system </a:t>
            </a:r>
            <a:r>
              <a:rPr kumimoji="1" lang="en-US" altLang="ja-JP" sz="2000" dirty="0" smtClean="0">
                <a:solidFill>
                  <a:schemeClr val="tx1"/>
                </a:solidFill>
                <a:latin typeface="Arial" panose="020B0604020202020204" pitchFamily="34" charset="0"/>
                <a:cs typeface="Arial" panose="020B0604020202020204" pitchFamily="34" charset="0"/>
              </a:rPr>
              <a:t>will be applied</a:t>
            </a:r>
            <a:r>
              <a:rPr kumimoji="1" lang="en-US" altLang="ja-JP" sz="1800" dirty="0" smtClean="0">
                <a:solidFill>
                  <a:schemeClr val="tx1"/>
                </a:solidFill>
                <a:latin typeface="Arial" panose="020B0604020202020204" pitchFamily="34" charset="0"/>
                <a:cs typeface="Arial" panose="020B0604020202020204" pitchFamily="34" charset="0"/>
              </a:rPr>
              <a:t>.    </a:t>
            </a:r>
            <a:endParaRPr lang="en-US" altLang="ja-JP" sz="1600" b="1" dirty="0" smtClean="0">
              <a:solidFill>
                <a:schemeClr val="tx1"/>
              </a:solidFill>
              <a:latin typeface="Arial" panose="020B0604020202020204" pitchFamily="34" charset="0"/>
              <a:cs typeface="Arial" panose="020B0604020202020204" pitchFamily="34" charset="0"/>
            </a:endParaRPr>
          </a:p>
          <a:p>
            <a:endParaRPr lang="en-US" altLang="ja-JP" sz="1600" b="1" dirty="0">
              <a:solidFill>
                <a:schemeClr val="tx1"/>
              </a:solidFill>
              <a:latin typeface="Arial" panose="020B0604020202020204" pitchFamily="34" charset="0"/>
              <a:cs typeface="Arial" panose="020B0604020202020204" pitchFamily="34" charset="0"/>
            </a:endParaRPr>
          </a:p>
          <a:p>
            <a:endParaRPr kumimoji="1" lang="en-US" altLang="ja-JP" sz="1600" b="1" dirty="0" smtClean="0">
              <a:solidFill>
                <a:schemeClr val="tx1"/>
              </a:solidFill>
              <a:latin typeface="Arial" panose="020B0604020202020204" pitchFamily="34" charset="0"/>
              <a:cs typeface="Arial" panose="020B0604020202020204" pitchFamily="34" charset="0"/>
            </a:endParaRPr>
          </a:p>
          <a:p>
            <a:endParaRPr lang="en-US" altLang="ja-JP" sz="1600" b="1" dirty="0">
              <a:solidFill>
                <a:schemeClr val="tx1"/>
              </a:solidFill>
              <a:latin typeface="Arial" panose="020B0604020202020204" pitchFamily="34" charset="0"/>
              <a:cs typeface="Arial" panose="020B0604020202020204" pitchFamily="34" charset="0"/>
            </a:endParaRPr>
          </a:p>
          <a:p>
            <a:endParaRPr kumimoji="1" lang="ja-JP" altLang="en-US" sz="1600" b="1" dirty="0">
              <a:solidFill>
                <a:schemeClr val="tx1"/>
              </a:solidFill>
              <a:latin typeface="Arial" panose="020B0604020202020204" pitchFamily="34" charset="0"/>
              <a:cs typeface="Arial" panose="020B0604020202020204" pitchFamily="34" charset="0"/>
            </a:endParaRPr>
          </a:p>
        </p:txBody>
      </p:sp>
      <p:sp>
        <p:nvSpPr>
          <p:cNvPr id="8"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610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ChangeArrowheads="1"/>
          </p:cNvSpPr>
          <p:nvPr/>
        </p:nvSpPr>
        <p:spPr bwMode="auto">
          <a:xfrm>
            <a:off x="107504" y="175399"/>
            <a:ext cx="8534722" cy="6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None/>
            </a:pPr>
            <a:r>
              <a:rPr lang="en-US" altLang="ja-JP" b="1" dirty="0">
                <a:cs typeface="Arial" panose="020B0604020202020204" pitchFamily="34" charset="0"/>
              </a:rPr>
              <a:t> </a:t>
            </a:r>
            <a:r>
              <a:rPr lang="en-US" altLang="ja-JP" b="1" dirty="0" smtClean="0">
                <a:cs typeface="Arial" panose="020B0604020202020204" pitchFamily="34" charset="0"/>
              </a:rPr>
              <a:t>6-2. </a:t>
            </a:r>
            <a:r>
              <a:rPr lang="en-US" altLang="ja-JP" b="1" dirty="0">
                <a:solidFill>
                  <a:srgbClr val="FF0000"/>
                </a:solidFill>
                <a:cs typeface="Arial" panose="020B0604020202020204" pitchFamily="34" charset="0"/>
              </a:rPr>
              <a:t>C</a:t>
            </a:r>
            <a:r>
              <a:rPr lang="en-US" altLang="ja-JP" b="1" dirty="0">
                <a:cs typeface="Arial" panose="020B0604020202020204" pitchFamily="34" charset="0"/>
              </a:rPr>
              <a:t>hange of </a:t>
            </a:r>
            <a:r>
              <a:rPr lang="en-US" altLang="ja-JP" b="1" dirty="0">
                <a:solidFill>
                  <a:srgbClr val="FF0000"/>
                </a:solidFill>
                <a:cs typeface="Arial" panose="020B0604020202020204" pitchFamily="34" charset="0"/>
              </a:rPr>
              <a:t>T</a:t>
            </a:r>
            <a:r>
              <a:rPr lang="en-US" altLang="ja-JP" b="1" dirty="0">
                <a:cs typeface="Arial" panose="020B0604020202020204" pitchFamily="34" charset="0"/>
              </a:rPr>
              <a:t>ax </a:t>
            </a:r>
            <a:r>
              <a:rPr lang="en-US" altLang="ja-JP" b="1" dirty="0">
                <a:solidFill>
                  <a:srgbClr val="FF0000"/>
                </a:solidFill>
                <a:cs typeface="Arial" panose="020B0604020202020204" pitchFamily="34" charset="0"/>
              </a:rPr>
              <a:t>M</a:t>
            </a:r>
            <a:r>
              <a:rPr lang="en-US" altLang="ja-JP" b="1" dirty="0">
                <a:cs typeface="Arial" panose="020B0604020202020204" pitchFamily="34" charset="0"/>
              </a:rPr>
              <a:t>ethods: </a:t>
            </a:r>
          </a:p>
          <a:p>
            <a:pPr eaLnBrk="1" hangingPunct="1">
              <a:lnSpc>
                <a:spcPct val="85000"/>
              </a:lnSpc>
              <a:buNone/>
            </a:pPr>
            <a:r>
              <a:rPr lang="en-US" altLang="ja-JP" b="1" dirty="0">
                <a:solidFill>
                  <a:srgbClr val="FF0000"/>
                </a:solidFill>
                <a:cs typeface="Arial" panose="020B0604020202020204" pitchFamily="34" charset="0"/>
              </a:rPr>
              <a:t>         </a:t>
            </a:r>
            <a:r>
              <a:rPr lang="en-US" altLang="ja-JP" sz="2800" b="1" dirty="0">
                <a:solidFill>
                  <a:srgbClr val="FF0000"/>
                </a:solidFill>
                <a:cs typeface="Arial" panose="020B0604020202020204" pitchFamily="34" charset="0"/>
              </a:rPr>
              <a:t>T</a:t>
            </a:r>
            <a:r>
              <a:rPr lang="en-US" altLang="ja-JP" sz="2800" b="1" dirty="0">
                <a:cs typeface="Arial" panose="020B0604020202020204" pitchFamily="34" charset="0"/>
              </a:rPr>
              <a:t>wo </a:t>
            </a:r>
            <a:r>
              <a:rPr lang="en-US" altLang="ja-JP" sz="2800" b="1" dirty="0">
                <a:solidFill>
                  <a:srgbClr val="FF0000"/>
                </a:solidFill>
                <a:cs typeface="Arial" panose="020B0604020202020204" pitchFamily="34" charset="0"/>
              </a:rPr>
              <a:t>M</a:t>
            </a:r>
            <a:r>
              <a:rPr lang="en-US" altLang="ja-JP" sz="2800" b="1" dirty="0">
                <a:cs typeface="Arial" panose="020B0604020202020204" pitchFamily="34" charset="0"/>
              </a:rPr>
              <a:t>ethods of </a:t>
            </a:r>
            <a:r>
              <a:rPr lang="en-US" altLang="ja-JP" sz="2800" b="1" dirty="0">
                <a:solidFill>
                  <a:srgbClr val="FF0000"/>
                </a:solidFill>
                <a:cs typeface="Arial" panose="020B0604020202020204" pitchFamily="34" charset="0"/>
              </a:rPr>
              <a:t>T</a:t>
            </a:r>
            <a:r>
              <a:rPr lang="en-US" altLang="ja-JP" sz="2800" b="1" dirty="0">
                <a:cs typeface="Arial" panose="020B0604020202020204" pitchFamily="34" charset="0"/>
              </a:rPr>
              <a:t>axation</a:t>
            </a:r>
            <a:endParaRPr kumimoji="0" lang="en-AU" altLang="zh-CN" sz="2800" b="1" dirty="0">
              <a:solidFill>
                <a:srgbClr val="FFFFFF"/>
              </a:solidFill>
              <a:ea typeface="PMingLiU" pitchFamily="18" charset="-120"/>
              <a:cs typeface="Arial" panose="020B0604020202020204" pitchFamily="34" charset="0"/>
            </a:endParaRPr>
          </a:p>
          <a:p>
            <a:pPr eaLnBrk="1" hangingPunct="1">
              <a:lnSpc>
                <a:spcPct val="85000"/>
              </a:lnSpc>
              <a:buFontTx/>
              <a:buNone/>
            </a:pPr>
            <a:endParaRPr kumimoji="0" lang="en-AU" altLang="zh-CN" sz="3600" b="1" dirty="0">
              <a:solidFill>
                <a:srgbClr val="FFFFFF"/>
              </a:solidFill>
              <a:latin typeface="+mj-lt"/>
              <a:ea typeface="PMingLiU" pitchFamily="18" charset="-120"/>
              <a:cs typeface="Arial" panose="020B0604020202020204" pitchFamily="34" charset="0"/>
            </a:endParaRPr>
          </a:p>
        </p:txBody>
      </p:sp>
      <p:sp>
        <p:nvSpPr>
          <p:cNvPr id="6147" name="コンテンツ プレースホルダー 2"/>
          <p:cNvSpPr>
            <a:spLocks/>
          </p:cNvSpPr>
          <p:nvPr/>
        </p:nvSpPr>
        <p:spPr bwMode="auto">
          <a:xfrm>
            <a:off x="459287" y="3381272"/>
            <a:ext cx="80851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zh-TW"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zh-CN" altLang="en-AU" sz="2000" b="1" i="1" dirty="0">
              <a:latin typeface="Arial" panose="020B0604020202020204" pitchFamily="34" charset="0"/>
              <a:ea typeface="SimSun" pitchFamily="2" charset="-122"/>
              <a:cs typeface="Arial" panose="020B0604020202020204" pitchFamily="34" charset="0"/>
            </a:endParaRPr>
          </a:p>
        </p:txBody>
      </p:sp>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12</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156" y="2924944"/>
            <a:ext cx="8330316"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10" name="角丸四角形 9"/>
          <p:cNvSpPr/>
          <p:nvPr/>
        </p:nvSpPr>
        <p:spPr>
          <a:xfrm>
            <a:off x="308372" y="1519343"/>
            <a:ext cx="8499574" cy="1408397"/>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600" dirty="0">
                <a:solidFill>
                  <a:schemeClr val="tx1"/>
                </a:solidFill>
                <a:latin typeface="Arial" panose="020B0604020202020204" pitchFamily="34" charset="0"/>
                <a:cs typeface="Arial" panose="020B0604020202020204" pitchFamily="34" charset="0"/>
              </a:rPr>
              <a:t>For B2B supplies, the obligation to self-access and pay output tax on B2B supplies will be imposed on </a:t>
            </a:r>
            <a:r>
              <a:rPr lang="en-US" altLang="ja-JP" sz="1600" dirty="0" smtClean="0">
                <a:solidFill>
                  <a:schemeClr val="tx1"/>
                </a:solidFill>
                <a:latin typeface="Arial" panose="020B0604020202020204" pitchFamily="34" charset="0"/>
                <a:cs typeface="Arial" panose="020B0604020202020204" pitchFamily="34" charset="0"/>
              </a:rPr>
              <a:t>domestic </a:t>
            </a:r>
            <a:r>
              <a:rPr lang="en-US" altLang="ja-JP" sz="1600" dirty="0">
                <a:solidFill>
                  <a:schemeClr val="tx1"/>
                </a:solidFill>
                <a:latin typeface="Arial" panose="020B0604020202020204" pitchFamily="34" charset="0"/>
                <a:cs typeface="Arial" panose="020B0604020202020204" pitchFamily="34" charset="0"/>
              </a:rPr>
              <a:t>business </a:t>
            </a:r>
            <a:r>
              <a:rPr lang="en-US" altLang="ja-JP" sz="1600" dirty="0" smtClean="0">
                <a:solidFill>
                  <a:schemeClr val="tx1"/>
                </a:solidFill>
                <a:latin typeface="Arial" panose="020B0604020202020204" pitchFamily="34" charset="0"/>
                <a:cs typeface="Arial" panose="020B0604020202020204" pitchFamily="34" charset="0"/>
              </a:rPr>
              <a:t>customers </a:t>
            </a:r>
            <a:r>
              <a:rPr lang="en-US" altLang="ja-JP" sz="1600" dirty="0">
                <a:solidFill>
                  <a:schemeClr val="tx1"/>
                </a:solidFill>
                <a:latin typeface="Arial" panose="020B0604020202020204" pitchFamily="34" charset="0"/>
                <a:cs typeface="Arial" panose="020B0604020202020204" pitchFamily="34" charset="0"/>
              </a:rPr>
              <a:t>under the reverse charge </a:t>
            </a:r>
            <a:r>
              <a:rPr lang="en-US" altLang="ja-JP" sz="1600" dirty="0" smtClean="0">
                <a:solidFill>
                  <a:schemeClr val="tx1"/>
                </a:solidFill>
                <a:latin typeface="Arial" panose="020B0604020202020204" pitchFamily="34" charset="0"/>
                <a:cs typeface="Arial" panose="020B0604020202020204" pitchFamily="34" charset="0"/>
              </a:rPr>
              <a:t>arrangement.    </a:t>
            </a:r>
            <a:endParaRPr lang="en-US" altLang="ja-JP" sz="1600" dirty="0">
              <a:solidFill>
                <a:schemeClr val="tx1"/>
              </a:solidFill>
              <a:latin typeface="Arial" panose="020B0604020202020204" pitchFamily="34" charset="0"/>
              <a:cs typeface="Arial" panose="020B0604020202020204" pitchFamily="34" charset="0"/>
            </a:endParaRPr>
          </a:p>
          <a:p>
            <a:r>
              <a:rPr lang="en-US" altLang="ja-JP" sz="1600" dirty="0">
                <a:solidFill>
                  <a:schemeClr val="tx1"/>
                </a:solidFill>
                <a:latin typeface="Arial" panose="020B0604020202020204" pitchFamily="34" charset="0"/>
                <a:cs typeface="Arial" panose="020B0604020202020204" pitchFamily="34" charset="0"/>
              </a:rPr>
              <a:t>(i) </a:t>
            </a:r>
            <a:r>
              <a:rPr lang="en-US" altLang="ja-JP" sz="1600" dirty="0" smtClean="0">
                <a:solidFill>
                  <a:schemeClr val="tx1"/>
                </a:solidFill>
                <a:latin typeface="Arial" panose="020B0604020202020204" pitchFamily="34" charset="0"/>
                <a:cs typeface="Arial" panose="020B0604020202020204" pitchFamily="34" charset="0"/>
              </a:rPr>
              <a:t>Judging </a:t>
            </a:r>
            <a:r>
              <a:rPr lang="en-US" altLang="ja-JP" sz="1600" dirty="0">
                <a:solidFill>
                  <a:schemeClr val="tx1"/>
                </a:solidFill>
                <a:latin typeface="Arial" panose="020B0604020202020204" pitchFamily="34" charset="0"/>
                <a:cs typeface="Arial" panose="020B0604020202020204" pitchFamily="34" charset="0"/>
              </a:rPr>
              <a:t>from the characteristics of B2B supplies as usual (Internet advertising, etc.). </a:t>
            </a:r>
          </a:p>
          <a:p>
            <a:r>
              <a:rPr lang="en-US" altLang="ja-JP" sz="1600" dirty="0">
                <a:solidFill>
                  <a:schemeClr val="tx1"/>
                </a:solidFill>
                <a:latin typeface="Arial" panose="020B0604020202020204" pitchFamily="34" charset="0"/>
                <a:cs typeface="Arial" panose="020B0604020202020204" pitchFamily="34" charset="0"/>
              </a:rPr>
              <a:t>(ii) Supplies to both consumers and businesses (</a:t>
            </a:r>
            <a:r>
              <a:rPr lang="en-US" altLang="ja-JP" sz="1600" dirty="0" smtClean="0">
                <a:solidFill>
                  <a:schemeClr val="tx1"/>
                </a:solidFill>
                <a:latin typeface="Arial" panose="020B0604020202020204" pitchFamily="34" charset="0"/>
                <a:cs typeface="Arial" panose="020B0604020202020204" pitchFamily="34" charset="0"/>
              </a:rPr>
              <a:t>crowd </a:t>
            </a:r>
            <a:r>
              <a:rPr lang="en-US" altLang="ja-JP" sz="1600" dirty="0">
                <a:solidFill>
                  <a:schemeClr val="tx1"/>
                </a:solidFill>
                <a:latin typeface="Arial" panose="020B0604020202020204" pitchFamily="34" charset="0"/>
                <a:cs typeface="Arial" panose="020B0604020202020204" pitchFamily="34" charset="0"/>
              </a:rPr>
              <a:t>computing, etc.), clarified as to the business through the terms and conditions of the transactions</a:t>
            </a:r>
          </a:p>
          <a:p>
            <a:endParaRPr lang="en-US" altLang="ja-JP" sz="1600" dirty="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1159424" y="1225720"/>
            <a:ext cx="6101790" cy="40308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chemeClr val="bg1"/>
                </a:solidFill>
                <a:latin typeface="Arial" panose="020B0604020202020204" pitchFamily="34" charset="0"/>
                <a:cs typeface="Arial" panose="020B0604020202020204" pitchFamily="34" charset="0"/>
              </a:rPr>
              <a:t>B2B supplies: Reverse charge arrangement</a:t>
            </a:r>
            <a:endParaRPr kumimoji="1" lang="ja-JP" altLang="en-US" sz="2000" b="1" dirty="0">
              <a:solidFill>
                <a:schemeClr val="bg1"/>
              </a:solidFill>
              <a:latin typeface="Arial" panose="020B0604020202020204" pitchFamily="34" charset="0"/>
              <a:cs typeface="Arial" panose="020B0604020202020204" pitchFamily="34" charset="0"/>
            </a:endParaRPr>
          </a:p>
        </p:txBody>
      </p:sp>
      <p:sp useBgFill="1">
        <p:nvSpPr>
          <p:cNvPr id="12" name="角丸四角形 11"/>
          <p:cNvSpPr/>
          <p:nvPr/>
        </p:nvSpPr>
        <p:spPr>
          <a:xfrm>
            <a:off x="1159424" y="2994482"/>
            <a:ext cx="2379412" cy="312406"/>
          </a:xfrm>
          <a:prstGeom prst="roundRect">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latin typeface="Arial" panose="020B0604020202020204" pitchFamily="34" charset="0"/>
                <a:cs typeface="Arial" panose="020B0604020202020204" pitchFamily="34" charset="0"/>
              </a:rPr>
              <a:t>Domestic</a:t>
            </a:r>
            <a:endParaRPr kumimoji="1" lang="ja-JP" altLang="en-US" sz="1600" b="1" dirty="0">
              <a:solidFill>
                <a:schemeClr val="tx1"/>
              </a:solidFill>
              <a:latin typeface="Arial" panose="020B0604020202020204" pitchFamily="34" charset="0"/>
              <a:cs typeface="Arial" panose="020B0604020202020204" pitchFamily="34" charset="0"/>
            </a:endParaRPr>
          </a:p>
        </p:txBody>
      </p:sp>
      <p:sp useBgFill="1">
        <p:nvSpPr>
          <p:cNvPr id="13" name="角丸四角形 12"/>
          <p:cNvSpPr/>
          <p:nvPr/>
        </p:nvSpPr>
        <p:spPr>
          <a:xfrm>
            <a:off x="6357799" y="3020211"/>
            <a:ext cx="1901011" cy="336781"/>
          </a:xfrm>
          <a:prstGeom prst="roundRect">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latin typeface="Arial" panose="020B0604020202020204" pitchFamily="34" charset="0"/>
                <a:cs typeface="Arial" panose="020B0604020202020204" pitchFamily="34" charset="0"/>
              </a:rPr>
              <a:t>Overseas</a:t>
            </a:r>
            <a:endParaRPr kumimoji="1" lang="ja-JP" altLang="en-US" sz="1600" b="1" dirty="0">
              <a:solidFill>
                <a:schemeClr val="tx1"/>
              </a:solidFill>
              <a:latin typeface="Arial" panose="020B0604020202020204" pitchFamily="34" charset="0"/>
              <a:cs typeface="Arial" panose="020B0604020202020204" pitchFamily="34" charset="0"/>
            </a:endParaRPr>
          </a:p>
        </p:txBody>
      </p:sp>
      <p:sp useBgFill="1">
        <p:nvSpPr>
          <p:cNvPr id="14" name="テキスト ボックス 13"/>
          <p:cNvSpPr txBox="1"/>
          <p:nvPr/>
        </p:nvSpPr>
        <p:spPr>
          <a:xfrm>
            <a:off x="1309927" y="4004642"/>
            <a:ext cx="2078641" cy="276999"/>
          </a:xfrm>
          <a:prstGeom prst="rect">
            <a:avLst/>
          </a:prstGeom>
        </p:spPr>
        <p:txBody>
          <a:bodyPr wrap="square" rtlCol="0">
            <a:spAutoFit/>
          </a:bodyPr>
          <a:lstStyle/>
          <a:p>
            <a:r>
              <a:rPr kumimoji="1" lang="en-US" altLang="ja-JP" sz="1200" b="1" dirty="0" smtClean="0">
                <a:solidFill>
                  <a:schemeClr val="tx1"/>
                </a:solidFill>
                <a:latin typeface="Arial" panose="020B0604020202020204" pitchFamily="34" charset="0"/>
                <a:cs typeface="Arial" panose="020B0604020202020204" pitchFamily="34" charset="0"/>
              </a:rPr>
              <a:t>Domestic bus, consumer </a:t>
            </a:r>
            <a:endParaRPr kumimoji="1" lang="ja-JP" altLang="en-US" sz="1200" b="1" dirty="0" smtClean="0">
              <a:solidFill>
                <a:schemeClr val="tx1"/>
              </a:solidFill>
              <a:latin typeface="Arial" panose="020B0604020202020204" pitchFamily="34" charset="0"/>
              <a:cs typeface="Arial" panose="020B0604020202020204" pitchFamily="34" charset="0"/>
            </a:endParaRPr>
          </a:p>
        </p:txBody>
      </p:sp>
      <p:sp useBgFill="1">
        <p:nvSpPr>
          <p:cNvPr id="15" name="テキスト ボックス 14"/>
          <p:cNvSpPr txBox="1"/>
          <p:nvPr/>
        </p:nvSpPr>
        <p:spPr>
          <a:xfrm>
            <a:off x="1838512" y="5949280"/>
            <a:ext cx="1293328" cy="307777"/>
          </a:xfrm>
          <a:prstGeom prst="rect">
            <a:avLst/>
          </a:prstGeom>
        </p:spPr>
        <p:txBody>
          <a:bodyPr wrap="square" rtlCol="0">
            <a:spAutoFit/>
          </a:bodyPr>
          <a:lstStyle/>
          <a:p>
            <a:r>
              <a:rPr kumimoji="1" lang="en-US" altLang="ja-JP" sz="1400" dirty="0" smtClean="0">
                <a:solidFill>
                  <a:schemeClr val="tx1"/>
                </a:solidFill>
                <a:latin typeface="Arial" panose="020B0604020202020204" pitchFamily="34" charset="0"/>
                <a:cs typeface="Arial" panose="020B0604020202020204" pitchFamily="34" charset="0"/>
              </a:rPr>
              <a:t>Tax office</a:t>
            </a:r>
            <a:endParaRPr kumimoji="1" lang="ja-JP" altLang="en-US" sz="1400" dirty="0" smtClean="0">
              <a:solidFill>
                <a:schemeClr val="tx1"/>
              </a:solidFill>
              <a:latin typeface="Arial" panose="020B0604020202020204" pitchFamily="34" charset="0"/>
              <a:cs typeface="Arial" panose="020B0604020202020204" pitchFamily="34" charset="0"/>
            </a:endParaRPr>
          </a:p>
        </p:txBody>
      </p:sp>
      <p:sp useBgFill="1">
        <p:nvSpPr>
          <p:cNvPr id="16" name="テキスト ボックス 15"/>
          <p:cNvSpPr txBox="1"/>
          <p:nvPr/>
        </p:nvSpPr>
        <p:spPr>
          <a:xfrm>
            <a:off x="1294060" y="4376137"/>
            <a:ext cx="2056816" cy="307777"/>
          </a:xfrm>
          <a:prstGeom prst="rect">
            <a:avLst/>
          </a:prstGeom>
        </p:spPr>
        <p:txBody>
          <a:bodyPr wrap="square" rtlCol="0">
            <a:spAutoFit/>
          </a:bodyPr>
          <a:lstStyle/>
          <a:p>
            <a:pPr algn="ctr"/>
            <a:r>
              <a:rPr kumimoji="1" lang="en-US" altLang="ja-JP" sz="1400" b="1" dirty="0" smtClean="0">
                <a:solidFill>
                  <a:srgbClr val="FF0000"/>
                </a:solidFill>
                <a:latin typeface="Arial" panose="020B0604020202020204" pitchFamily="34" charset="0"/>
                <a:cs typeface="Arial" panose="020B0604020202020204" pitchFamily="34" charset="0"/>
              </a:rPr>
              <a:t>Tax obligation</a:t>
            </a:r>
            <a:endParaRPr kumimoji="1" lang="ja-JP" altLang="en-US" sz="1400" b="1" dirty="0" smtClean="0">
              <a:solidFill>
                <a:srgbClr val="FF0000"/>
              </a:solidFill>
              <a:latin typeface="Arial" panose="020B0604020202020204" pitchFamily="34" charset="0"/>
              <a:cs typeface="Arial" panose="020B0604020202020204" pitchFamily="34" charset="0"/>
            </a:endParaRPr>
          </a:p>
        </p:txBody>
      </p:sp>
      <p:sp useBgFill="1">
        <p:nvSpPr>
          <p:cNvPr id="17" name="テキスト ボックス 16"/>
          <p:cNvSpPr txBox="1"/>
          <p:nvPr/>
        </p:nvSpPr>
        <p:spPr>
          <a:xfrm>
            <a:off x="4374865" y="3103390"/>
            <a:ext cx="1449655" cy="1273473"/>
          </a:xfrm>
          <a:prstGeom prst="rect">
            <a:avLst/>
          </a:prstGeom>
        </p:spPr>
        <p:txBody>
          <a:bodyPr wrap="square" rtlCol="0" anchor="ctr">
            <a:noAutofit/>
          </a:bodyPr>
          <a:lstStyle/>
          <a:p>
            <a:r>
              <a:rPr kumimoji="1" lang="en-US" altLang="ja-JP" sz="1200" b="1" dirty="0" smtClean="0">
                <a:solidFill>
                  <a:schemeClr val="tx1"/>
                </a:solidFill>
                <a:latin typeface="Arial" panose="020B0604020202020204" pitchFamily="34" charset="0"/>
                <a:cs typeface="Arial" panose="020B0604020202020204" pitchFamily="34" charset="0"/>
              </a:rPr>
              <a:t>Supplies of the services above (i) &amp; (ii) </a:t>
            </a:r>
          </a:p>
          <a:p>
            <a:r>
              <a:rPr kumimoji="1" lang="en-US" altLang="ja-JP" sz="1200" b="1" dirty="0" smtClean="0">
                <a:solidFill>
                  <a:schemeClr val="tx1"/>
                </a:solidFill>
                <a:latin typeface="Arial" panose="020B0604020202020204" pitchFamily="34" charset="0"/>
                <a:cs typeface="Arial" panose="020B0604020202020204" pitchFamily="34" charset="0"/>
              </a:rPr>
              <a:t>(no consumption tax)</a:t>
            </a:r>
            <a:endParaRPr kumimoji="1" lang="ja-JP" altLang="en-US" sz="1200" b="1" dirty="0" smtClean="0">
              <a:solidFill>
                <a:schemeClr val="tx1"/>
              </a:solidFill>
              <a:latin typeface="Arial" panose="020B0604020202020204" pitchFamily="34" charset="0"/>
              <a:cs typeface="Arial" panose="020B0604020202020204" pitchFamily="34" charset="0"/>
            </a:endParaRPr>
          </a:p>
        </p:txBody>
      </p:sp>
      <p:sp useBgFill="1">
        <p:nvSpPr>
          <p:cNvPr id="18" name="テキスト ボックス 17"/>
          <p:cNvSpPr txBox="1"/>
          <p:nvPr/>
        </p:nvSpPr>
        <p:spPr>
          <a:xfrm>
            <a:off x="6627434" y="4064546"/>
            <a:ext cx="1549945" cy="276999"/>
          </a:xfrm>
          <a:prstGeom prst="rect">
            <a:avLst/>
          </a:prstGeom>
        </p:spPr>
        <p:txBody>
          <a:bodyPr wrap="square" rtlCol="0">
            <a:spAutoFit/>
          </a:bodyPr>
          <a:lstStyle/>
          <a:p>
            <a:r>
              <a:rPr kumimoji="1" lang="en-US" altLang="ja-JP" sz="1200" b="1" dirty="0" smtClean="0">
                <a:solidFill>
                  <a:schemeClr val="tx1"/>
                </a:solidFill>
                <a:latin typeface="Arial" panose="020B0604020202020204" pitchFamily="34" charset="0"/>
                <a:cs typeface="Arial" panose="020B0604020202020204" pitchFamily="34" charset="0"/>
              </a:rPr>
              <a:t>Foreign supplier  </a:t>
            </a:r>
            <a:endParaRPr kumimoji="1" lang="ja-JP" altLang="en-US" sz="1200" b="1" dirty="0" smtClean="0">
              <a:solidFill>
                <a:schemeClr val="tx1"/>
              </a:solidFill>
              <a:latin typeface="Arial" panose="020B0604020202020204" pitchFamily="34" charset="0"/>
              <a:cs typeface="Arial" panose="020B0604020202020204" pitchFamily="34" charset="0"/>
            </a:endParaRPr>
          </a:p>
        </p:txBody>
      </p:sp>
      <p:sp useBgFill="1">
        <p:nvSpPr>
          <p:cNvPr id="19" name="正方形/長方形 18"/>
          <p:cNvSpPr/>
          <p:nvPr/>
        </p:nvSpPr>
        <p:spPr>
          <a:xfrm>
            <a:off x="787308" y="4737670"/>
            <a:ext cx="1120396" cy="497975"/>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Arial" panose="020B0604020202020204" pitchFamily="34" charset="0"/>
                <a:cs typeface="Arial" panose="020B0604020202020204" pitchFamily="34" charset="0"/>
              </a:rPr>
              <a:t>Payment</a:t>
            </a:r>
          </a:p>
          <a:p>
            <a:pPr algn="ctr"/>
            <a:r>
              <a:rPr kumimoji="1" lang="en-US" altLang="ja-JP" sz="1400" dirty="0" smtClean="0">
                <a:solidFill>
                  <a:schemeClr val="tx1"/>
                </a:solidFill>
                <a:latin typeface="Arial" panose="020B0604020202020204" pitchFamily="34" charset="0"/>
                <a:cs typeface="Arial" panose="020B0604020202020204" pitchFamily="34" charset="0"/>
              </a:rPr>
              <a:t>of tax</a:t>
            </a:r>
            <a:endParaRPr kumimoji="1" lang="ja-JP" altLang="en-US" sz="1400" dirty="0">
              <a:solidFill>
                <a:schemeClr val="tx1"/>
              </a:solidFill>
              <a:latin typeface="Arial" panose="020B0604020202020204" pitchFamily="34" charset="0"/>
              <a:cs typeface="Arial" panose="020B0604020202020204" pitchFamily="34" charset="0"/>
            </a:endParaRPr>
          </a:p>
        </p:txBody>
      </p:sp>
      <p:sp useBgFill="1">
        <p:nvSpPr>
          <p:cNvPr id="20" name="正方形/長方形 19"/>
          <p:cNvSpPr/>
          <p:nvPr/>
        </p:nvSpPr>
        <p:spPr>
          <a:xfrm>
            <a:off x="2641818" y="4750196"/>
            <a:ext cx="1512168" cy="488626"/>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Arial" panose="020B0604020202020204" pitchFamily="34" charset="0"/>
                <a:cs typeface="Arial" panose="020B0604020202020204" pitchFamily="34" charset="0"/>
              </a:rPr>
              <a:t>Input tax credit</a:t>
            </a:r>
            <a:endParaRPr kumimoji="1" lang="ja-JP" altLang="en-US" sz="1400" dirty="0">
              <a:solidFill>
                <a:schemeClr val="tx1"/>
              </a:solidFill>
              <a:latin typeface="Arial" panose="020B0604020202020204" pitchFamily="34" charset="0"/>
              <a:cs typeface="Arial" panose="020B0604020202020204" pitchFamily="34" charset="0"/>
            </a:endParaRPr>
          </a:p>
        </p:txBody>
      </p:sp>
      <p:sp useBgFill="1">
        <p:nvSpPr>
          <p:cNvPr id="21" name="正方形/長方形 20"/>
          <p:cNvSpPr/>
          <p:nvPr/>
        </p:nvSpPr>
        <p:spPr>
          <a:xfrm>
            <a:off x="4499992" y="4994509"/>
            <a:ext cx="4142234" cy="1170795"/>
          </a:xfrm>
          <a:prstGeom prst="rect">
            <a:avLst/>
          </a:prstGeom>
          <a:ln w="12700">
            <a:solidFill>
              <a:schemeClr val="tx1"/>
            </a:solidFill>
            <a:prstDash val="sysDo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en-US" altLang="ja-JP" sz="1800" dirty="0" smtClean="0">
                <a:solidFill>
                  <a:srgbClr val="0000FF"/>
                </a:solidFill>
                <a:latin typeface="Arial" panose="020B0604020202020204" pitchFamily="34" charset="0"/>
                <a:cs typeface="Arial" panose="020B0604020202020204" pitchFamily="34" charset="0"/>
              </a:rPr>
              <a:t>Foreign suppliers </a:t>
            </a:r>
            <a:r>
              <a:rPr kumimoji="1" lang="en-US" altLang="ja-JP" sz="1800" dirty="0" smtClean="0">
                <a:solidFill>
                  <a:schemeClr val="tx1"/>
                </a:solidFill>
                <a:latin typeface="Arial" panose="020B0604020202020204" pitchFamily="34" charset="0"/>
                <a:cs typeface="Arial" panose="020B0604020202020204" pitchFamily="34" charset="0"/>
              </a:rPr>
              <a:t>provide services at </a:t>
            </a:r>
            <a:r>
              <a:rPr kumimoji="1" lang="en-US" altLang="ja-JP" sz="1800" dirty="0" smtClean="0">
                <a:solidFill>
                  <a:srgbClr val="800000"/>
                </a:solidFill>
                <a:latin typeface="Arial" panose="020B0604020202020204" pitchFamily="34" charset="0"/>
                <a:cs typeface="Arial" panose="020B0604020202020204" pitchFamily="34" charset="0"/>
              </a:rPr>
              <a:t>no</a:t>
            </a:r>
            <a:r>
              <a:rPr kumimoji="1" lang="en-US" altLang="ja-JP" sz="1800" dirty="0" smtClean="0">
                <a:solidFill>
                  <a:schemeClr val="tx1"/>
                </a:solidFill>
                <a:latin typeface="Arial" panose="020B0604020202020204" pitchFamily="34" charset="0"/>
                <a:cs typeface="Arial" panose="020B0604020202020204" pitchFamily="34" charset="0"/>
              </a:rPr>
              <a:t> tax, while </a:t>
            </a:r>
            <a:r>
              <a:rPr kumimoji="1" lang="en-US" altLang="ja-JP" sz="1800" dirty="0" smtClean="0">
                <a:solidFill>
                  <a:srgbClr val="0000FF"/>
                </a:solidFill>
                <a:latin typeface="Arial" panose="020B0604020202020204" pitchFamily="34" charset="0"/>
                <a:cs typeface="Arial" panose="020B0604020202020204" pitchFamily="34" charset="0"/>
              </a:rPr>
              <a:t>domestic business consumers</a:t>
            </a:r>
            <a:r>
              <a:rPr kumimoji="1" lang="en-US" altLang="ja-JP" sz="1800" dirty="0" smtClean="0">
                <a:solidFill>
                  <a:schemeClr val="tx1"/>
                </a:solidFill>
                <a:latin typeface="Arial" panose="020B0604020202020204" pitchFamily="34" charset="0"/>
                <a:cs typeface="Arial" panose="020B0604020202020204" pitchFamily="34" charset="0"/>
              </a:rPr>
              <a:t> are obliged to </a:t>
            </a:r>
            <a:r>
              <a:rPr lang="en-US" altLang="ja-JP" sz="1800" dirty="0" smtClean="0">
                <a:solidFill>
                  <a:schemeClr val="tx1"/>
                </a:solidFill>
                <a:latin typeface="Arial" panose="020B0604020202020204" pitchFamily="34" charset="0"/>
                <a:cs typeface="Arial" panose="020B0604020202020204" pitchFamily="34" charset="0"/>
              </a:rPr>
              <a:t>self-a</a:t>
            </a:r>
            <a:r>
              <a:rPr kumimoji="1" lang="en-US" altLang="ja-JP" sz="1800" dirty="0" smtClean="0">
                <a:solidFill>
                  <a:schemeClr val="tx1"/>
                </a:solidFill>
                <a:latin typeface="Arial" panose="020B0604020202020204" pitchFamily="34" charset="0"/>
                <a:cs typeface="Arial" panose="020B0604020202020204" pitchFamily="34" charset="0"/>
              </a:rPr>
              <a:t>ccess and pay tax.</a:t>
            </a:r>
            <a:endParaRPr kumimoji="1" lang="ja-JP" altLang="en-US" sz="1800" dirty="0">
              <a:solidFill>
                <a:schemeClr val="tx1"/>
              </a:solidFill>
              <a:latin typeface="Arial" panose="020B0604020202020204" pitchFamily="34" charset="0"/>
              <a:cs typeface="Arial" panose="020B0604020202020204" pitchFamily="34" charset="0"/>
            </a:endParaRPr>
          </a:p>
        </p:txBody>
      </p:sp>
      <p:sp>
        <p:nvSpPr>
          <p:cNvPr id="22"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818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ChangeArrowheads="1"/>
          </p:cNvSpPr>
          <p:nvPr/>
        </p:nvSpPr>
        <p:spPr bwMode="auto">
          <a:xfrm>
            <a:off x="285750" y="250868"/>
            <a:ext cx="8534722" cy="6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None/>
            </a:pPr>
            <a:r>
              <a:rPr lang="en-US" altLang="ja-JP" b="1" dirty="0">
                <a:cs typeface="Arial" panose="020B0604020202020204" pitchFamily="34" charset="0"/>
              </a:rPr>
              <a:t> </a:t>
            </a:r>
            <a:r>
              <a:rPr lang="en-US" altLang="ja-JP" b="1" dirty="0" smtClean="0">
                <a:cs typeface="Arial" panose="020B0604020202020204" pitchFamily="34" charset="0"/>
              </a:rPr>
              <a:t>6-3. </a:t>
            </a:r>
            <a:r>
              <a:rPr lang="en-US" altLang="ja-JP" b="1" dirty="0">
                <a:solidFill>
                  <a:srgbClr val="FF0000"/>
                </a:solidFill>
                <a:cs typeface="Arial" panose="020B0604020202020204" pitchFamily="34" charset="0"/>
              </a:rPr>
              <a:t>C</a:t>
            </a:r>
            <a:r>
              <a:rPr lang="en-US" altLang="ja-JP" b="1" dirty="0">
                <a:cs typeface="Arial" panose="020B0604020202020204" pitchFamily="34" charset="0"/>
              </a:rPr>
              <a:t>hange of </a:t>
            </a:r>
            <a:r>
              <a:rPr lang="en-US" altLang="ja-JP" b="1" dirty="0">
                <a:solidFill>
                  <a:srgbClr val="FF0000"/>
                </a:solidFill>
                <a:cs typeface="Arial" panose="020B0604020202020204" pitchFamily="34" charset="0"/>
              </a:rPr>
              <a:t>T</a:t>
            </a:r>
            <a:r>
              <a:rPr lang="en-US" altLang="ja-JP" b="1" dirty="0">
                <a:cs typeface="Arial" panose="020B0604020202020204" pitchFamily="34" charset="0"/>
              </a:rPr>
              <a:t>ax </a:t>
            </a:r>
            <a:r>
              <a:rPr lang="en-US" altLang="ja-JP" b="1" dirty="0">
                <a:solidFill>
                  <a:srgbClr val="FF0000"/>
                </a:solidFill>
                <a:cs typeface="Arial" panose="020B0604020202020204" pitchFamily="34" charset="0"/>
              </a:rPr>
              <a:t>M</a:t>
            </a:r>
            <a:r>
              <a:rPr lang="en-US" altLang="ja-JP" b="1" dirty="0">
                <a:cs typeface="Arial" panose="020B0604020202020204" pitchFamily="34" charset="0"/>
              </a:rPr>
              <a:t>ethods: </a:t>
            </a:r>
          </a:p>
          <a:p>
            <a:pPr eaLnBrk="1" hangingPunct="1">
              <a:lnSpc>
                <a:spcPct val="85000"/>
              </a:lnSpc>
              <a:buNone/>
            </a:pPr>
            <a:r>
              <a:rPr lang="en-US" altLang="ja-JP" b="1" dirty="0">
                <a:solidFill>
                  <a:srgbClr val="FF0000"/>
                </a:solidFill>
                <a:cs typeface="Arial" panose="020B0604020202020204" pitchFamily="34" charset="0"/>
              </a:rPr>
              <a:t>         </a:t>
            </a:r>
            <a:r>
              <a:rPr lang="en-US" altLang="ja-JP" sz="2800" b="1" dirty="0">
                <a:solidFill>
                  <a:srgbClr val="FF0000"/>
                </a:solidFill>
                <a:cs typeface="Arial" panose="020B0604020202020204" pitchFamily="34" charset="0"/>
              </a:rPr>
              <a:t>T</a:t>
            </a:r>
            <a:r>
              <a:rPr lang="en-US" altLang="ja-JP" sz="2800" b="1" dirty="0">
                <a:cs typeface="Arial" panose="020B0604020202020204" pitchFamily="34" charset="0"/>
              </a:rPr>
              <a:t>wo </a:t>
            </a:r>
            <a:r>
              <a:rPr lang="en-US" altLang="ja-JP" sz="2800" b="1" dirty="0">
                <a:solidFill>
                  <a:srgbClr val="FF0000"/>
                </a:solidFill>
                <a:cs typeface="Arial" panose="020B0604020202020204" pitchFamily="34" charset="0"/>
              </a:rPr>
              <a:t>M</a:t>
            </a:r>
            <a:r>
              <a:rPr lang="en-US" altLang="ja-JP" sz="2800" b="1" dirty="0">
                <a:cs typeface="Arial" panose="020B0604020202020204" pitchFamily="34" charset="0"/>
              </a:rPr>
              <a:t>ethods of </a:t>
            </a:r>
            <a:r>
              <a:rPr lang="en-US" altLang="ja-JP" sz="2800" b="1" dirty="0">
                <a:solidFill>
                  <a:srgbClr val="FF0000"/>
                </a:solidFill>
                <a:cs typeface="Arial" panose="020B0604020202020204" pitchFamily="34" charset="0"/>
              </a:rPr>
              <a:t>T</a:t>
            </a:r>
            <a:r>
              <a:rPr lang="en-US" altLang="ja-JP" sz="2800" b="1" dirty="0">
                <a:cs typeface="Arial" panose="020B0604020202020204" pitchFamily="34" charset="0"/>
              </a:rPr>
              <a:t>axation</a:t>
            </a:r>
            <a:endParaRPr kumimoji="0" lang="en-AU" altLang="zh-CN" sz="2800" b="1" dirty="0">
              <a:solidFill>
                <a:srgbClr val="FFFFFF"/>
              </a:solidFill>
              <a:ea typeface="PMingLiU" pitchFamily="18" charset="-120"/>
              <a:cs typeface="Arial" panose="020B0604020202020204" pitchFamily="34" charset="0"/>
            </a:endParaRPr>
          </a:p>
          <a:p>
            <a:pPr eaLnBrk="1" hangingPunct="1">
              <a:lnSpc>
                <a:spcPct val="85000"/>
              </a:lnSpc>
              <a:buNone/>
            </a:pPr>
            <a:endParaRPr kumimoji="0" lang="en-AU" altLang="zh-CN" sz="2400" b="1" dirty="0">
              <a:solidFill>
                <a:srgbClr val="FFFFFF"/>
              </a:solidFill>
              <a:latin typeface="Arial" panose="020B0604020202020204" pitchFamily="34" charset="0"/>
              <a:ea typeface="PMingLiU" pitchFamily="18" charset="-120"/>
              <a:cs typeface="Arial" panose="020B0604020202020204" pitchFamily="34" charset="0"/>
            </a:endParaRPr>
          </a:p>
        </p:txBody>
      </p:sp>
      <p:sp>
        <p:nvSpPr>
          <p:cNvPr id="6147" name="コンテンツ プレースホルダー 2"/>
          <p:cNvSpPr>
            <a:spLocks/>
          </p:cNvSpPr>
          <p:nvPr/>
        </p:nvSpPr>
        <p:spPr bwMode="auto">
          <a:xfrm>
            <a:off x="459287" y="3381272"/>
            <a:ext cx="80851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zh-TW"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zh-CN" altLang="en-AU" sz="2000" b="1" i="1" dirty="0">
              <a:latin typeface="Arial" panose="020B0604020202020204" pitchFamily="34" charset="0"/>
              <a:ea typeface="SimSun" pitchFamily="2" charset="-122"/>
              <a:cs typeface="Arial" panose="020B0604020202020204" pitchFamily="34" charset="0"/>
            </a:endParaRPr>
          </a:p>
        </p:txBody>
      </p:sp>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13</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 name="テキスト ボックス 1"/>
          <p:cNvSpPr txBox="1"/>
          <p:nvPr/>
        </p:nvSpPr>
        <p:spPr>
          <a:xfrm>
            <a:off x="459287" y="1405220"/>
            <a:ext cx="7921798" cy="4832092"/>
          </a:xfrm>
          <a:prstGeom prst="rect">
            <a:avLst/>
          </a:prstGeom>
        </p:spPr>
        <p:txBody>
          <a:bodyPr wrap="square" rtlCol="0">
            <a:spAutoFit/>
          </a:bodyPr>
          <a:lstStyle/>
          <a:p>
            <a:endParaRPr kumimoji="1" lang="en-US" altLang="ja-JP" sz="1400" b="1" dirty="0" smtClean="0">
              <a:solidFill>
                <a:schemeClr val="tx1"/>
              </a:solidFill>
              <a:latin typeface="Arial" panose="020B0604020202020204" pitchFamily="34" charset="0"/>
              <a:cs typeface="Arial" panose="020B0604020202020204" pitchFamily="34" charset="0"/>
            </a:endParaRPr>
          </a:p>
          <a:p>
            <a:r>
              <a:rPr lang="en-US" altLang="ja-JP" sz="1400" b="1" dirty="0" smtClean="0">
                <a:solidFill>
                  <a:srgbClr val="0000FF"/>
                </a:solidFill>
                <a:latin typeface="Arial" panose="020B0604020202020204" pitchFamily="34" charset="0"/>
                <a:cs typeface="Arial" panose="020B0604020202020204" pitchFamily="34" charset="0"/>
              </a:rPr>
              <a:t>Definition of B2B supplies</a:t>
            </a:r>
          </a:p>
          <a:p>
            <a:r>
              <a:rPr lang="en-US" altLang="ja-JP" sz="1400" dirty="0">
                <a:solidFill>
                  <a:schemeClr val="tx1"/>
                </a:solidFill>
                <a:latin typeface="Arial" panose="020B0604020202020204" pitchFamily="34" charset="0"/>
                <a:cs typeface="Arial" panose="020B0604020202020204" pitchFamily="34" charset="0"/>
              </a:rPr>
              <a:t>“B2B supplies” is defined as the cross-border supply of services provided to a business, which is clarified as a business by nature or by the terms and </a:t>
            </a:r>
            <a:r>
              <a:rPr lang="en-US" altLang="ja-JP" sz="1400" dirty="0" smtClean="0">
                <a:solidFill>
                  <a:schemeClr val="tx1"/>
                </a:solidFill>
                <a:latin typeface="Arial" panose="020B0604020202020204" pitchFamily="34" charset="0"/>
                <a:cs typeface="Arial" panose="020B0604020202020204" pitchFamily="34" charset="0"/>
              </a:rPr>
              <a:t>conditions </a:t>
            </a:r>
            <a:r>
              <a:rPr lang="en-US" altLang="ja-JP" sz="1400" dirty="0">
                <a:solidFill>
                  <a:schemeClr val="tx1"/>
                </a:solidFill>
                <a:latin typeface="Arial" panose="020B0604020202020204" pitchFamily="34" charset="0"/>
                <a:cs typeface="Arial" panose="020B0604020202020204" pitchFamily="34" charset="0"/>
              </a:rPr>
              <a:t>of the service, among supplies of services performed through telecommunications lines (Internet, telephones, etc.). Regarding the B2B supplies that </a:t>
            </a:r>
            <a:r>
              <a:rPr lang="en-US" altLang="ja-JP" sz="1400" dirty="0" smtClean="0">
                <a:solidFill>
                  <a:schemeClr val="tx1"/>
                </a:solidFill>
                <a:latin typeface="Arial" panose="020B0604020202020204" pitchFamily="34" charset="0"/>
                <a:cs typeface="Arial" panose="020B0604020202020204" pitchFamily="34" charset="0"/>
              </a:rPr>
              <a:t>a foreign </a:t>
            </a:r>
            <a:r>
              <a:rPr lang="en-US" altLang="ja-JP" sz="1400" dirty="0">
                <a:solidFill>
                  <a:schemeClr val="tx1"/>
                </a:solidFill>
                <a:latin typeface="Arial" panose="020B0604020202020204" pitchFamily="34" charset="0"/>
                <a:cs typeface="Arial" panose="020B0604020202020204" pitchFamily="34" charset="0"/>
              </a:rPr>
              <a:t>business is providing, the duty to pay tax is changed to that of a domestic business.</a:t>
            </a:r>
          </a:p>
          <a:p>
            <a:endParaRPr lang="en-US" altLang="ja-JP" sz="1400" b="1" dirty="0" smtClean="0">
              <a:solidFill>
                <a:srgbClr val="0000FF"/>
              </a:solidFill>
              <a:latin typeface="Arial" panose="020B0604020202020204" pitchFamily="34" charset="0"/>
              <a:cs typeface="Arial" panose="020B0604020202020204" pitchFamily="34" charset="0"/>
            </a:endParaRPr>
          </a:p>
          <a:p>
            <a:r>
              <a:rPr lang="en-US" altLang="ja-JP" sz="1400" b="1" dirty="0" smtClean="0">
                <a:solidFill>
                  <a:srgbClr val="0000FF"/>
                </a:solidFill>
                <a:latin typeface="Arial" panose="020B0604020202020204" pitchFamily="34" charset="0"/>
                <a:cs typeface="Arial" panose="020B0604020202020204" pitchFamily="34" charset="0"/>
              </a:rPr>
              <a:t>Obligations imposed on foreign suppliers </a:t>
            </a:r>
          </a:p>
          <a:p>
            <a:r>
              <a:rPr lang="en-US" altLang="ja-JP" sz="1400" dirty="0" smtClean="0">
                <a:solidFill>
                  <a:schemeClr val="tx1"/>
                </a:solidFill>
                <a:latin typeface="Arial" panose="020B0604020202020204" pitchFamily="34" charset="0"/>
                <a:cs typeface="Arial" panose="020B0604020202020204" pitchFamily="34" charset="0"/>
              </a:rPr>
              <a:t>A foreign </a:t>
            </a:r>
            <a:r>
              <a:rPr lang="en-US" altLang="ja-JP" sz="1400" dirty="0">
                <a:solidFill>
                  <a:schemeClr val="tx1"/>
                </a:solidFill>
                <a:latin typeface="Arial" panose="020B0604020202020204" pitchFamily="34" charset="0"/>
                <a:cs typeface="Arial" panose="020B0604020202020204" pitchFamily="34" charset="0"/>
              </a:rPr>
              <a:t>supplier has the obligation to notify the service recipients that the services are subject to </a:t>
            </a:r>
            <a:r>
              <a:rPr lang="en-US" altLang="ja-JP" sz="1400" dirty="0" smtClean="0">
                <a:solidFill>
                  <a:schemeClr val="tx1"/>
                </a:solidFill>
                <a:latin typeface="Arial" panose="020B0604020202020204" pitchFamily="34" charset="0"/>
                <a:cs typeface="Arial" panose="020B0604020202020204" pitchFamily="34" charset="0"/>
              </a:rPr>
              <a:t>the reverse </a:t>
            </a:r>
            <a:r>
              <a:rPr lang="en-US" altLang="ja-JP" sz="1400" dirty="0">
                <a:solidFill>
                  <a:schemeClr val="tx1"/>
                </a:solidFill>
                <a:latin typeface="Arial" panose="020B0604020202020204" pitchFamily="34" charset="0"/>
                <a:cs typeface="Arial" panose="020B0604020202020204" pitchFamily="34" charset="0"/>
              </a:rPr>
              <a:t>charge </a:t>
            </a:r>
            <a:r>
              <a:rPr lang="en-US" altLang="ja-JP" sz="1400" dirty="0" smtClean="0">
                <a:solidFill>
                  <a:schemeClr val="tx1"/>
                </a:solidFill>
                <a:latin typeface="Arial" panose="020B0604020202020204" pitchFamily="34" charset="0"/>
                <a:cs typeface="Arial" panose="020B0604020202020204" pitchFamily="34" charset="0"/>
              </a:rPr>
              <a:t>arrangement. </a:t>
            </a:r>
            <a:r>
              <a:rPr lang="en-US" altLang="ja-JP" sz="1400" dirty="0">
                <a:solidFill>
                  <a:schemeClr val="tx1"/>
                </a:solidFill>
                <a:latin typeface="Arial" panose="020B0604020202020204" pitchFamily="34" charset="0"/>
                <a:cs typeface="Arial" panose="020B0604020202020204" pitchFamily="34" charset="0"/>
              </a:rPr>
              <a:t>The timing of the notification is to be further considered, taking into account the fairness of transaction terms between domestic and foreign businesses. </a:t>
            </a:r>
          </a:p>
          <a:p>
            <a:r>
              <a:rPr lang="en-US" altLang="ja-JP" sz="1400" dirty="0">
                <a:solidFill>
                  <a:schemeClr val="tx1"/>
                </a:solidFill>
                <a:latin typeface="Arial" panose="020B0604020202020204" pitchFamily="34" charset="0"/>
                <a:cs typeface="Arial" panose="020B0604020202020204" pitchFamily="34" charset="0"/>
              </a:rPr>
              <a:t>The method of taxation will not be affected by whether the foreign supplier makes proper notification or not.</a:t>
            </a:r>
          </a:p>
          <a:p>
            <a:endParaRPr lang="en-US" altLang="ja-JP" sz="1400" b="1" dirty="0" smtClean="0">
              <a:solidFill>
                <a:srgbClr val="0000FF"/>
              </a:solidFill>
              <a:latin typeface="Arial" panose="020B0604020202020204" pitchFamily="34" charset="0"/>
              <a:cs typeface="Arial" panose="020B0604020202020204" pitchFamily="34" charset="0"/>
            </a:endParaRPr>
          </a:p>
          <a:p>
            <a:r>
              <a:rPr lang="en-US" altLang="ja-JP" sz="1400" b="1" dirty="0" smtClean="0">
                <a:solidFill>
                  <a:srgbClr val="0000FF"/>
                </a:solidFill>
                <a:latin typeface="Arial" panose="020B0604020202020204" pitchFamily="34" charset="0"/>
                <a:cs typeface="Arial" panose="020B0604020202020204" pitchFamily="34" charset="0"/>
              </a:rPr>
              <a:t>Countermeasures related to administrative burden for domestic business customers</a:t>
            </a:r>
            <a:endParaRPr kumimoji="1" lang="en-US" altLang="ja-JP" sz="1400" b="1" dirty="0" smtClean="0">
              <a:solidFill>
                <a:srgbClr val="0000FF"/>
              </a:solidFill>
              <a:latin typeface="Arial" panose="020B0604020202020204" pitchFamily="34" charset="0"/>
              <a:cs typeface="Arial" panose="020B0604020202020204" pitchFamily="34" charset="0"/>
            </a:endParaRPr>
          </a:p>
          <a:p>
            <a:r>
              <a:rPr lang="en-US" altLang="ja-JP" sz="1400" dirty="0">
                <a:solidFill>
                  <a:schemeClr val="tx1"/>
                </a:solidFill>
                <a:latin typeface="Arial" panose="020B0604020202020204" pitchFamily="34" charset="0"/>
                <a:cs typeface="Arial" panose="020B0604020202020204" pitchFamily="34" charset="0"/>
              </a:rPr>
              <a:t>In order to minimize the incremental administrative burden due to the introduction of reverse charge </a:t>
            </a:r>
            <a:r>
              <a:rPr lang="en-US" altLang="ja-JP" sz="1400" dirty="0" smtClean="0">
                <a:solidFill>
                  <a:schemeClr val="tx1"/>
                </a:solidFill>
                <a:latin typeface="Arial" panose="020B0604020202020204" pitchFamily="34" charset="0"/>
                <a:cs typeface="Arial" panose="020B0604020202020204" pitchFamily="34" charset="0"/>
              </a:rPr>
              <a:t>arrangement, </a:t>
            </a:r>
            <a:r>
              <a:rPr lang="en-US" altLang="ja-JP" sz="1400" dirty="0">
                <a:solidFill>
                  <a:schemeClr val="tx1"/>
                </a:solidFill>
                <a:latin typeface="Arial" panose="020B0604020202020204" pitchFamily="34" charset="0"/>
                <a:cs typeface="Arial" panose="020B0604020202020204" pitchFamily="34" charset="0"/>
              </a:rPr>
              <a:t>certain domestic business customers, such as, those whose taxable input ratio (the ratio of taxable inputs over the sum of taxable and non-taxable inputs) is greater than or equal to a certain threshold (e.g., 95%), are not required to apply the reverse charge </a:t>
            </a:r>
            <a:r>
              <a:rPr lang="en-US" altLang="ja-JP" sz="1400" dirty="0" smtClean="0">
                <a:solidFill>
                  <a:schemeClr val="tx1"/>
                </a:solidFill>
                <a:latin typeface="Arial" panose="020B0604020202020204" pitchFamily="34" charset="0"/>
                <a:cs typeface="Arial" panose="020B0604020202020204" pitchFamily="34" charset="0"/>
              </a:rPr>
              <a:t>arrangement </a:t>
            </a:r>
            <a:r>
              <a:rPr lang="en-US" altLang="ja-JP" sz="1400" dirty="0">
                <a:solidFill>
                  <a:schemeClr val="tx1"/>
                </a:solidFill>
                <a:latin typeface="Arial" panose="020B0604020202020204" pitchFamily="34" charset="0"/>
                <a:cs typeface="Arial" panose="020B0604020202020204" pitchFamily="34" charset="0"/>
              </a:rPr>
              <a:t>for a certain period of time, on the assumption that the output tax on services subject to the reverse charge is the same as the creditable input tax on the services. </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9"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
        <p:nvSpPr>
          <p:cNvPr id="10" name="正方形/長方形 9"/>
          <p:cNvSpPr/>
          <p:nvPr/>
        </p:nvSpPr>
        <p:spPr>
          <a:xfrm>
            <a:off x="611560" y="1225720"/>
            <a:ext cx="6101790" cy="40308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chemeClr val="bg1"/>
                </a:solidFill>
                <a:latin typeface="Arial" panose="020B0604020202020204" pitchFamily="34" charset="0"/>
                <a:cs typeface="Arial" panose="020B0604020202020204" pitchFamily="34" charset="0"/>
              </a:rPr>
              <a:t>B2B supplies: Reverse charge arrangement</a:t>
            </a:r>
            <a:endParaRPr kumimoji="1" lang="ja-JP" alt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627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ChangeArrowheads="1"/>
          </p:cNvSpPr>
          <p:nvPr/>
        </p:nvSpPr>
        <p:spPr bwMode="auto">
          <a:xfrm>
            <a:off x="302173" y="215242"/>
            <a:ext cx="8534722" cy="6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None/>
            </a:pPr>
            <a:r>
              <a:rPr lang="en-US" altLang="ja-JP" b="1" dirty="0">
                <a:cs typeface="Arial" panose="020B0604020202020204" pitchFamily="34" charset="0"/>
              </a:rPr>
              <a:t> </a:t>
            </a:r>
            <a:r>
              <a:rPr lang="en-US" altLang="ja-JP" b="1" dirty="0" smtClean="0">
                <a:cs typeface="Arial" panose="020B0604020202020204" pitchFamily="34" charset="0"/>
              </a:rPr>
              <a:t>6-4. </a:t>
            </a:r>
            <a:r>
              <a:rPr lang="en-US" altLang="ja-JP" sz="3000" b="1" dirty="0">
                <a:solidFill>
                  <a:srgbClr val="FF0000"/>
                </a:solidFill>
                <a:cs typeface="Arial" panose="020B0604020202020204" pitchFamily="34" charset="0"/>
              </a:rPr>
              <a:t>C</a:t>
            </a:r>
            <a:r>
              <a:rPr lang="en-US" altLang="ja-JP" sz="3000" b="1" dirty="0">
                <a:cs typeface="Arial" panose="020B0604020202020204" pitchFamily="34" charset="0"/>
              </a:rPr>
              <a:t>hange of </a:t>
            </a:r>
            <a:r>
              <a:rPr lang="en-US" altLang="ja-JP" sz="3000" b="1" dirty="0">
                <a:solidFill>
                  <a:srgbClr val="FF0000"/>
                </a:solidFill>
                <a:cs typeface="Arial" panose="020B0604020202020204" pitchFamily="34" charset="0"/>
              </a:rPr>
              <a:t>T</a:t>
            </a:r>
            <a:r>
              <a:rPr lang="en-US" altLang="ja-JP" sz="3000" b="1" dirty="0">
                <a:cs typeface="Arial" panose="020B0604020202020204" pitchFamily="34" charset="0"/>
              </a:rPr>
              <a:t>ax </a:t>
            </a:r>
            <a:r>
              <a:rPr lang="en-US" altLang="ja-JP" sz="3000" b="1" dirty="0">
                <a:solidFill>
                  <a:srgbClr val="FF0000"/>
                </a:solidFill>
                <a:cs typeface="Arial" panose="020B0604020202020204" pitchFamily="34" charset="0"/>
              </a:rPr>
              <a:t>M</a:t>
            </a:r>
            <a:r>
              <a:rPr lang="en-US" altLang="ja-JP" sz="3000" b="1" dirty="0">
                <a:cs typeface="Arial" panose="020B0604020202020204" pitchFamily="34" charset="0"/>
              </a:rPr>
              <a:t>ethods</a:t>
            </a:r>
            <a:r>
              <a:rPr lang="en-US" altLang="ja-JP" sz="3000" b="1" dirty="0" smtClean="0">
                <a:cs typeface="Arial" panose="020B0604020202020204" pitchFamily="34" charset="0"/>
              </a:rPr>
              <a:t>:  </a:t>
            </a:r>
            <a:r>
              <a:rPr lang="en-US" altLang="ja-JP" sz="3000" b="1" dirty="0" smtClean="0">
                <a:solidFill>
                  <a:srgbClr val="FF0000"/>
                </a:solidFill>
                <a:cs typeface="Arial" panose="020B0604020202020204" pitchFamily="34" charset="0"/>
              </a:rPr>
              <a:t>T</a:t>
            </a:r>
            <a:r>
              <a:rPr lang="en-US" altLang="ja-JP" sz="3000" b="1" dirty="0" smtClean="0">
                <a:cs typeface="Arial" panose="020B0604020202020204" pitchFamily="34" charset="0"/>
              </a:rPr>
              <a:t>wo </a:t>
            </a:r>
            <a:r>
              <a:rPr lang="en-US" altLang="ja-JP" sz="3000" b="1" dirty="0">
                <a:solidFill>
                  <a:srgbClr val="FF0000"/>
                </a:solidFill>
                <a:cs typeface="Arial" panose="020B0604020202020204" pitchFamily="34" charset="0"/>
              </a:rPr>
              <a:t>M</a:t>
            </a:r>
            <a:r>
              <a:rPr lang="en-US" altLang="ja-JP" sz="3000" b="1" dirty="0">
                <a:cs typeface="Arial" panose="020B0604020202020204" pitchFamily="34" charset="0"/>
              </a:rPr>
              <a:t>ethods of </a:t>
            </a:r>
            <a:r>
              <a:rPr lang="en-US" altLang="ja-JP" sz="3000" b="1" dirty="0">
                <a:solidFill>
                  <a:srgbClr val="FF0000"/>
                </a:solidFill>
                <a:cs typeface="Arial" panose="020B0604020202020204" pitchFamily="34" charset="0"/>
              </a:rPr>
              <a:t>T</a:t>
            </a:r>
            <a:r>
              <a:rPr lang="en-US" altLang="ja-JP" sz="3000" b="1" dirty="0">
                <a:cs typeface="Arial" panose="020B0604020202020204" pitchFamily="34" charset="0"/>
              </a:rPr>
              <a:t>axation</a:t>
            </a:r>
            <a:endParaRPr kumimoji="0" lang="en-AU" altLang="zh-CN" sz="3000" b="1" dirty="0">
              <a:solidFill>
                <a:srgbClr val="FFFFFF"/>
              </a:solidFill>
              <a:ea typeface="PMingLiU" pitchFamily="18" charset="-120"/>
              <a:cs typeface="Arial" panose="020B0604020202020204" pitchFamily="34" charset="0"/>
            </a:endParaRPr>
          </a:p>
          <a:p>
            <a:pPr eaLnBrk="1" hangingPunct="1">
              <a:lnSpc>
                <a:spcPct val="85000"/>
              </a:lnSpc>
              <a:buFontTx/>
              <a:buNone/>
            </a:pPr>
            <a:endParaRPr kumimoji="0" lang="en-AU" altLang="zh-CN" sz="3600" b="1" dirty="0">
              <a:solidFill>
                <a:srgbClr val="FFFFFF"/>
              </a:solidFill>
              <a:latin typeface="Arial" panose="020B0604020202020204" pitchFamily="34" charset="0"/>
              <a:ea typeface="PMingLiU" pitchFamily="18" charset="-120"/>
              <a:cs typeface="Arial" panose="020B0604020202020204" pitchFamily="34" charset="0"/>
            </a:endParaRPr>
          </a:p>
        </p:txBody>
      </p:sp>
      <p:sp>
        <p:nvSpPr>
          <p:cNvPr id="6147" name="コンテンツ プレースホルダー 2"/>
          <p:cNvSpPr>
            <a:spLocks/>
          </p:cNvSpPr>
          <p:nvPr/>
        </p:nvSpPr>
        <p:spPr bwMode="auto">
          <a:xfrm>
            <a:off x="459287" y="3381272"/>
            <a:ext cx="80851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zh-TW"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zh-CN" altLang="en-AU" sz="2000" b="1" i="1" dirty="0">
              <a:latin typeface="Arial" panose="020B0604020202020204" pitchFamily="34" charset="0"/>
              <a:ea typeface="SimSun" pitchFamily="2" charset="-122"/>
              <a:cs typeface="Arial" panose="020B0604020202020204" pitchFamily="34" charset="0"/>
            </a:endParaRPr>
          </a:p>
        </p:txBody>
      </p:sp>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14</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0" name="角丸四角形 9"/>
          <p:cNvSpPr/>
          <p:nvPr/>
        </p:nvSpPr>
        <p:spPr>
          <a:xfrm>
            <a:off x="302173" y="1451855"/>
            <a:ext cx="8499574" cy="132907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400" dirty="0" smtClean="0">
                <a:solidFill>
                  <a:schemeClr val="tx1"/>
                </a:solidFill>
                <a:latin typeface="Arial" panose="020B0604020202020204" pitchFamily="34" charset="0"/>
                <a:cs typeface="Arial" panose="020B0604020202020204" pitchFamily="34" charset="0"/>
              </a:rPr>
              <a:t>The obligation to file a consumption tax return and pay consumption tax to the Japanese government is to be imposed on foreign suppliers in “B2C supplies.”    </a:t>
            </a:r>
          </a:p>
          <a:p>
            <a:r>
              <a:rPr lang="en-US" altLang="ja-JP" sz="1400" dirty="0" smtClean="0">
                <a:solidFill>
                  <a:schemeClr val="tx1"/>
                </a:solidFill>
                <a:latin typeface="Arial" panose="020B0604020202020204" pitchFamily="34" charset="0"/>
                <a:cs typeface="Arial" panose="020B0604020202020204" pitchFamily="34" charset="0"/>
              </a:rPr>
              <a:t>(i</a:t>
            </a:r>
            <a:r>
              <a:rPr lang="en-US" altLang="ja-JP" sz="1400" dirty="0">
                <a:solidFill>
                  <a:schemeClr val="tx1"/>
                </a:solidFill>
                <a:latin typeface="Arial" panose="020B0604020202020204" pitchFamily="34" charset="0"/>
                <a:cs typeface="Arial" panose="020B0604020202020204" pitchFamily="34" charset="0"/>
              </a:rPr>
              <a:t>) </a:t>
            </a:r>
            <a:r>
              <a:rPr lang="en-US" altLang="ja-JP" sz="1400" dirty="0" smtClean="0">
                <a:solidFill>
                  <a:schemeClr val="tx1"/>
                </a:solidFill>
                <a:latin typeface="Arial" panose="020B0604020202020204" pitchFamily="34" charset="0"/>
                <a:cs typeface="Arial" panose="020B0604020202020204" pitchFamily="34" charset="0"/>
              </a:rPr>
              <a:t>Judging </a:t>
            </a:r>
            <a:r>
              <a:rPr lang="en-US" altLang="ja-JP" sz="1400" dirty="0">
                <a:solidFill>
                  <a:schemeClr val="tx1"/>
                </a:solidFill>
                <a:latin typeface="Arial" panose="020B0604020202020204" pitchFamily="34" charset="0"/>
                <a:cs typeface="Arial" panose="020B0604020202020204" pitchFamily="34" charset="0"/>
              </a:rPr>
              <a:t>from the characteristics, </a:t>
            </a:r>
            <a:r>
              <a:rPr lang="en-US" altLang="ja-JP" sz="1400" dirty="0" smtClean="0">
                <a:solidFill>
                  <a:schemeClr val="tx1"/>
                </a:solidFill>
                <a:latin typeface="Arial" panose="020B0604020202020204" pitchFamily="34" charset="0"/>
                <a:cs typeface="Arial" panose="020B0604020202020204" pitchFamily="34" charset="0"/>
              </a:rPr>
              <a:t>B2C </a:t>
            </a:r>
            <a:r>
              <a:rPr lang="en-US" altLang="ja-JP" sz="1400" dirty="0">
                <a:solidFill>
                  <a:schemeClr val="tx1"/>
                </a:solidFill>
                <a:latin typeface="Arial" panose="020B0604020202020204" pitchFamily="34" charset="0"/>
                <a:cs typeface="Arial" panose="020B0604020202020204" pitchFamily="34" charset="0"/>
              </a:rPr>
              <a:t>supplies as usual </a:t>
            </a:r>
            <a:r>
              <a:rPr lang="en-US" altLang="ja-JP" sz="1400" dirty="0" smtClean="0">
                <a:solidFill>
                  <a:schemeClr val="tx1"/>
                </a:solidFill>
                <a:latin typeface="Arial" panose="020B0604020202020204" pitchFamily="34" charset="0"/>
                <a:cs typeface="Arial" panose="020B0604020202020204" pitchFamily="34" charset="0"/>
              </a:rPr>
              <a:t>(downloading of e-books, music, etc.) </a:t>
            </a:r>
            <a:endParaRPr lang="en-US" altLang="ja-JP" sz="1400" dirty="0">
              <a:solidFill>
                <a:schemeClr val="tx1"/>
              </a:solidFill>
              <a:latin typeface="Arial" panose="020B0604020202020204" pitchFamily="34" charset="0"/>
              <a:cs typeface="Arial" panose="020B0604020202020204" pitchFamily="34" charset="0"/>
            </a:endParaRPr>
          </a:p>
          <a:p>
            <a:r>
              <a:rPr lang="en-US" altLang="ja-JP" sz="1400" dirty="0">
                <a:solidFill>
                  <a:schemeClr val="tx1"/>
                </a:solidFill>
                <a:latin typeface="Arial" panose="020B0604020202020204" pitchFamily="34" charset="0"/>
                <a:cs typeface="Arial" panose="020B0604020202020204" pitchFamily="34" charset="0"/>
              </a:rPr>
              <a:t>(ii) Supplies to both consumers and businesses (</a:t>
            </a:r>
            <a:r>
              <a:rPr lang="en-US" altLang="ja-JP" sz="1400" dirty="0" smtClean="0">
                <a:solidFill>
                  <a:schemeClr val="tx1"/>
                </a:solidFill>
                <a:latin typeface="Arial" panose="020B0604020202020204" pitchFamily="34" charset="0"/>
                <a:cs typeface="Arial" panose="020B0604020202020204" pitchFamily="34" charset="0"/>
              </a:rPr>
              <a:t>crowd </a:t>
            </a:r>
            <a:r>
              <a:rPr lang="en-US" altLang="ja-JP" sz="1400" dirty="0">
                <a:solidFill>
                  <a:schemeClr val="tx1"/>
                </a:solidFill>
                <a:latin typeface="Arial" panose="020B0604020202020204" pitchFamily="34" charset="0"/>
                <a:cs typeface="Arial" panose="020B0604020202020204" pitchFamily="34" charset="0"/>
              </a:rPr>
              <a:t>computing, </a:t>
            </a:r>
            <a:r>
              <a:rPr lang="en-US" altLang="ja-JP" sz="1400" dirty="0" smtClean="0">
                <a:solidFill>
                  <a:schemeClr val="tx1"/>
                </a:solidFill>
                <a:latin typeface="Arial" panose="020B0604020202020204" pitchFamily="34" charset="0"/>
                <a:cs typeface="Arial" panose="020B0604020202020204" pitchFamily="34" charset="0"/>
              </a:rPr>
              <a:t>etc.), </a:t>
            </a:r>
            <a:r>
              <a:rPr lang="en-US" altLang="ja-JP" sz="1400" dirty="0">
                <a:solidFill>
                  <a:schemeClr val="tx1"/>
                </a:solidFill>
                <a:latin typeface="Arial" panose="020B0604020202020204" pitchFamily="34" charset="0"/>
                <a:cs typeface="Arial" panose="020B0604020202020204" pitchFamily="34" charset="0"/>
              </a:rPr>
              <a:t>clarified </a:t>
            </a:r>
            <a:r>
              <a:rPr lang="en-US" altLang="ja-JP" sz="1400" dirty="0" smtClean="0">
                <a:solidFill>
                  <a:schemeClr val="tx1"/>
                </a:solidFill>
                <a:latin typeface="Arial" panose="020B0604020202020204" pitchFamily="34" charset="0"/>
                <a:cs typeface="Arial" panose="020B0604020202020204" pitchFamily="34" charset="0"/>
              </a:rPr>
              <a:t>supplies to </a:t>
            </a:r>
            <a:r>
              <a:rPr lang="en-US" altLang="ja-JP" sz="1400" dirty="0">
                <a:solidFill>
                  <a:schemeClr val="tx1"/>
                </a:solidFill>
                <a:latin typeface="Arial" panose="020B0604020202020204" pitchFamily="34" charset="0"/>
                <a:cs typeface="Arial" panose="020B0604020202020204" pitchFamily="34" charset="0"/>
              </a:rPr>
              <a:t>businesses </a:t>
            </a:r>
            <a:r>
              <a:rPr lang="en-US" altLang="ja-JP" sz="1400" dirty="0" smtClean="0">
                <a:solidFill>
                  <a:schemeClr val="tx1"/>
                </a:solidFill>
                <a:latin typeface="Arial" panose="020B0604020202020204" pitchFamily="34" charset="0"/>
                <a:cs typeface="Arial" panose="020B0604020202020204" pitchFamily="34" charset="0"/>
              </a:rPr>
              <a:t>through the </a:t>
            </a:r>
            <a:r>
              <a:rPr lang="en-US" altLang="ja-JP" sz="1400" dirty="0">
                <a:solidFill>
                  <a:schemeClr val="tx1"/>
                </a:solidFill>
                <a:latin typeface="Arial" panose="020B0604020202020204" pitchFamily="34" charset="0"/>
                <a:cs typeface="Arial" panose="020B0604020202020204" pitchFamily="34" charset="0"/>
              </a:rPr>
              <a:t>terms and conditions of the </a:t>
            </a:r>
            <a:r>
              <a:rPr lang="en-US" altLang="ja-JP" sz="1400" dirty="0" smtClean="0">
                <a:solidFill>
                  <a:schemeClr val="tx1"/>
                </a:solidFill>
                <a:latin typeface="Arial" panose="020B0604020202020204" pitchFamily="34" charset="0"/>
                <a:cs typeface="Arial" panose="020B0604020202020204" pitchFamily="34" charset="0"/>
              </a:rPr>
              <a:t>transactions</a:t>
            </a:r>
            <a:endParaRPr kumimoji="1" lang="ja-JP" altLang="en-US" sz="1400" dirty="0">
              <a:latin typeface="Arial" panose="020B0604020202020204" pitchFamily="34" charset="0"/>
              <a:cs typeface="Arial" panose="020B0604020202020204" pitchFamily="34" charset="0"/>
            </a:endParaRPr>
          </a:p>
        </p:txBody>
      </p:sp>
      <p:sp>
        <p:nvSpPr>
          <p:cNvPr id="11" name="正方形/長方形 10"/>
          <p:cNvSpPr/>
          <p:nvPr/>
        </p:nvSpPr>
        <p:spPr>
          <a:xfrm>
            <a:off x="466626" y="1048775"/>
            <a:ext cx="6101790" cy="40308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latin typeface="Arial" panose="020B0604020202020204" pitchFamily="34" charset="0"/>
                <a:cs typeface="Arial" panose="020B0604020202020204" pitchFamily="34" charset="0"/>
              </a:rPr>
              <a:t>B2C supplies: Foreign supplier filing system</a:t>
            </a:r>
            <a:endParaRPr kumimoji="1" lang="ja-JP" altLang="en-US" sz="1600" b="1" dirty="0">
              <a:solidFill>
                <a:schemeClr val="tx1"/>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87" y="2908197"/>
            <a:ext cx="8361185" cy="347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12" name="角丸四角形 11"/>
          <p:cNvSpPr/>
          <p:nvPr/>
        </p:nvSpPr>
        <p:spPr>
          <a:xfrm>
            <a:off x="1121891" y="3053667"/>
            <a:ext cx="2304256" cy="327605"/>
          </a:xfrm>
          <a:prstGeom prst="roundRect">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Arial" panose="020B0604020202020204" pitchFamily="34" charset="0"/>
                <a:cs typeface="Arial" panose="020B0604020202020204" pitchFamily="34" charset="0"/>
              </a:rPr>
              <a:t>Domestic</a:t>
            </a:r>
            <a:endParaRPr kumimoji="1" lang="ja-JP" altLang="en-US" sz="1600" dirty="0">
              <a:solidFill>
                <a:schemeClr val="tx1"/>
              </a:solidFill>
              <a:latin typeface="Arial" panose="020B0604020202020204" pitchFamily="34" charset="0"/>
              <a:cs typeface="Arial" panose="020B0604020202020204" pitchFamily="34" charset="0"/>
            </a:endParaRPr>
          </a:p>
        </p:txBody>
      </p:sp>
      <p:sp useBgFill="1">
        <p:nvSpPr>
          <p:cNvPr id="13" name="角丸四角形 12"/>
          <p:cNvSpPr/>
          <p:nvPr/>
        </p:nvSpPr>
        <p:spPr>
          <a:xfrm>
            <a:off x="6123309" y="2977165"/>
            <a:ext cx="2304256" cy="327605"/>
          </a:xfrm>
          <a:prstGeom prst="roundRect">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Arial" panose="020B0604020202020204" pitchFamily="34" charset="0"/>
                <a:cs typeface="Arial" panose="020B0604020202020204" pitchFamily="34" charset="0"/>
              </a:rPr>
              <a:t>Overseas</a:t>
            </a:r>
            <a:endParaRPr kumimoji="1" lang="ja-JP" altLang="en-US" sz="1600" dirty="0">
              <a:solidFill>
                <a:schemeClr val="tx1"/>
              </a:solidFill>
              <a:latin typeface="Arial" panose="020B0604020202020204" pitchFamily="34" charset="0"/>
              <a:cs typeface="Arial" panose="020B0604020202020204" pitchFamily="34" charset="0"/>
            </a:endParaRPr>
          </a:p>
        </p:txBody>
      </p:sp>
      <p:sp useBgFill="1">
        <p:nvSpPr>
          <p:cNvPr id="14" name="テキスト ボックス 13"/>
          <p:cNvSpPr txBox="1"/>
          <p:nvPr/>
        </p:nvSpPr>
        <p:spPr>
          <a:xfrm>
            <a:off x="4166512" y="3140967"/>
            <a:ext cx="1440159" cy="1015663"/>
          </a:xfrm>
          <a:prstGeom prst="rect">
            <a:avLst/>
          </a:prstGeom>
        </p:spPr>
        <p:txBody>
          <a:bodyPr wrap="square" rtlCol="0">
            <a:spAutoFit/>
          </a:bodyPr>
          <a:lstStyle/>
          <a:p>
            <a:r>
              <a:rPr lang="en-US" altLang="ja-JP" sz="1200" b="1" dirty="0">
                <a:solidFill>
                  <a:schemeClr val="tx1"/>
                </a:solidFill>
                <a:latin typeface="Arial" panose="020B0604020202020204" pitchFamily="34" charset="0"/>
                <a:cs typeface="Arial" panose="020B0604020202020204" pitchFamily="34" charset="0"/>
              </a:rPr>
              <a:t>Supplies of services above (i) &amp; (ii) </a:t>
            </a:r>
            <a:r>
              <a:rPr lang="en-US" altLang="ja-JP" sz="1200" b="1" dirty="0" smtClean="0">
                <a:solidFill>
                  <a:schemeClr val="tx1"/>
                </a:solidFill>
                <a:latin typeface="Arial" panose="020B0604020202020204" pitchFamily="34" charset="0"/>
                <a:cs typeface="Arial" panose="020B0604020202020204" pitchFamily="34" charset="0"/>
              </a:rPr>
              <a:t>(subject to </a:t>
            </a:r>
            <a:r>
              <a:rPr lang="en-US" altLang="ja-JP" sz="1200" b="1" dirty="0">
                <a:solidFill>
                  <a:schemeClr val="tx1"/>
                </a:solidFill>
                <a:latin typeface="Arial" panose="020B0604020202020204" pitchFamily="34" charset="0"/>
                <a:cs typeface="Arial" panose="020B0604020202020204" pitchFamily="34" charset="0"/>
              </a:rPr>
              <a:t>consumption </a:t>
            </a:r>
            <a:r>
              <a:rPr lang="en-US" altLang="ja-JP" sz="1200" b="1" dirty="0" smtClean="0">
                <a:solidFill>
                  <a:schemeClr val="tx1"/>
                </a:solidFill>
                <a:latin typeface="Arial" panose="020B0604020202020204" pitchFamily="34" charset="0"/>
                <a:cs typeface="Arial" panose="020B0604020202020204" pitchFamily="34" charset="0"/>
              </a:rPr>
              <a:t>tax)</a:t>
            </a:r>
            <a:endParaRPr kumimoji="1" lang="ja-JP" altLang="en-US" sz="1200" dirty="0" smtClean="0">
              <a:solidFill>
                <a:schemeClr val="tx1"/>
              </a:solidFill>
              <a:latin typeface="Arial" panose="020B0604020202020204" pitchFamily="34" charset="0"/>
              <a:cs typeface="Arial" panose="020B0604020202020204" pitchFamily="34" charset="0"/>
            </a:endParaRPr>
          </a:p>
        </p:txBody>
      </p:sp>
      <p:sp useBgFill="1">
        <p:nvSpPr>
          <p:cNvPr id="15" name="テキスト ボックス 14"/>
          <p:cNvSpPr txBox="1"/>
          <p:nvPr/>
        </p:nvSpPr>
        <p:spPr>
          <a:xfrm>
            <a:off x="1835696" y="5879997"/>
            <a:ext cx="1440159" cy="338554"/>
          </a:xfrm>
          <a:prstGeom prst="rect">
            <a:avLst/>
          </a:prstGeom>
        </p:spPr>
        <p:txBody>
          <a:bodyPr wrap="square" rtlCol="0">
            <a:spAutoFit/>
          </a:bodyPr>
          <a:lstStyle/>
          <a:p>
            <a:r>
              <a:rPr kumimoji="1" lang="en-US" altLang="ja-JP" sz="1600" b="1" dirty="0" smtClean="0">
                <a:solidFill>
                  <a:schemeClr val="tx1"/>
                </a:solidFill>
                <a:latin typeface="Arial" panose="020B0604020202020204" pitchFamily="34" charset="0"/>
                <a:cs typeface="Arial" panose="020B0604020202020204" pitchFamily="34" charset="0"/>
              </a:rPr>
              <a:t>Tax office</a:t>
            </a:r>
            <a:endParaRPr kumimoji="1" lang="ja-JP" altLang="en-US" sz="1600" b="1" dirty="0" smtClean="0">
              <a:solidFill>
                <a:schemeClr val="tx1"/>
              </a:solidFill>
              <a:latin typeface="Arial" panose="020B0604020202020204" pitchFamily="34" charset="0"/>
              <a:cs typeface="Arial" panose="020B0604020202020204" pitchFamily="34" charset="0"/>
            </a:endParaRPr>
          </a:p>
        </p:txBody>
      </p:sp>
      <p:sp useBgFill="1">
        <p:nvSpPr>
          <p:cNvPr id="16" name="テキスト ボックス 15"/>
          <p:cNvSpPr txBox="1"/>
          <p:nvPr/>
        </p:nvSpPr>
        <p:spPr>
          <a:xfrm>
            <a:off x="1259632" y="4464498"/>
            <a:ext cx="1944215" cy="307777"/>
          </a:xfrm>
          <a:prstGeom prst="rect">
            <a:avLst/>
          </a:prstGeom>
        </p:spPr>
        <p:txBody>
          <a:bodyPr wrap="square" rtlCol="0">
            <a:spAutoFit/>
          </a:bodyPr>
          <a:lstStyle/>
          <a:p>
            <a:r>
              <a:rPr kumimoji="1" lang="en-US" altLang="ja-JP" sz="1400" b="1" dirty="0" smtClean="0">
                <a:solidFill>
                  <a:schemeClr val="tx1"/>
                </a:solidFill>
                <a:latin typeface="Arial" panose="020B0604020202020204" pitchFamily="34" charset="0"/>
                <a:cs typeface="Arial" panose="020B0604020202020204" pitchFamily="34" charset="0"/>
              </a:rPr>
              <a:t>Domestic consumer</a:t>
            </a:r>
            <a:endParaRPr kumimoji="1" lang="ja-JP" altLang="en-US" sz="1400" b="1" dirty="0" smtClean="0">
              <a:solidFill>
                <a:schemeClr val="tx1"/>
              </a:solidFill>
              <a:latin typeface="Arial" panose="020B0604020202020204" pitchFamily="34" charset="0"/>
              <a:cs typeface="Arial" panose="020B0604020202020204" pitchFamily="34" charset="0"/>
            </a:endParaRPr>
          </a:p>
        </p:txBody>
      </p:sp>
      <p:sp useBgFill="1">
        <p:nvSpPr>
          <p:cNvPr id="17" name="テキスト ボックス 16"/>
          <p:cNvSpPr txBox="1"/>
          <p:nvPr/>
        </p:nvSpPr>
        <p:spPr>
          <a:xfrm>
            <a:off x="6028904" y="4365104"/>
            <a:ext cx="2657896" cy="677108"/>
          </a:xfrm>
          <a:prstGeom prst="rect">
            <a:avLst/>
          </a:prstGeom>
        </p:spPr>
        <p:txBody>
          <a:bodyPr wrap="square" rtlCol="0">
            <a:spAutoFit/>
          </a:bodyPr>
          <a:lstStyle/>
          <a:p>
            <a:pPr algn="ctr"/>
            <a:r>
              <a:rPr kumimoji="1" lang="en-US" altLang="ja-JP" sz="1400" b="1" dirty="0" smtClean="0">
                <a:solidFill>
                  <a:srgbClr val="C00000"/>
                </a:solidFill>
                <a:latin typeface="Arial" panose="020B0604020202020204" pitchFamily="34" charset="0"/>
                <a:cs typeface="Arial" panose="020B0604020202020204" pitchFamily="34" charset="0"/>
              </a:rPr>
              <a:t>Tax obligation</a:t>
            </a:r>
          </a:p>
          <a:p>
            <a:pPr algn="ctr"/>
            <a:r>
              <a:rPr kumimoji="1" lang="en-US" altLang="ja-JP" sz="1200" b="1" dirty="0" smtClean="0">
                <a:solidFill>
                  <a:schemeClr val="tx1"/>
                </a:solidFill>
                <a:latin typeface="Arial" panose="020B0604020202020204" pitchFamily="34" charset="0"/>
                <a:cs typeface="Arial" panose="020B0604020202020204" pitchFamily="34" charset="0"/>
              </a:rPr>
              <a:t>Tax filing exemption for certain suppliers is applicable.</a:t>
            </a:r>
            <a:endParaRPr kumimoji="1" lang="ja-JP" altLang="en-US" sz="1200" b="1" strike="dblStrike" dirty="0" smtClean="0">
              <a:solidFill>
                <a:schemeClr val="tx1"/>
              </a:solidFill>
              <a:latin typeface="Arial" panose="020B0604020202020204" pitchFamily="34" charset="0"/>
              <a:cs typeface="Arial" panose="020B0604020202020204" pitchFamily="34" charset="0"/>
            </a:endParaRPr>
          </a:p>
        </p:txBody>
      </p:sp>
      <p:sp useBgFill="1">
        <p:nvSpPr>
          <p:cNvPr id="18" name="正方形/長方形 17"/>
          <p:cNvSpPr/>
          <p:nvPr/>
        </p:nvSpPr>
        <p:spPr>
          <a:xfrm>
            <a:off x="4092996" y="5219835"/>
            <a:ext cx="4896544" cy="112480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latin typeface="Arial" panose="020B0604020202020204" pitchFamily="34" charset="0"/>
                <a:cs typeface="Arial" panose="020B0604020202020204" pitchFamily="34" charset="0"/>
              </a:rPr>
              <a:t>Foreign suppliers </a:t>
            </a:r>
            <a:r>
              <a:rPr lang="en-US" altLang="ja-JP" sz="1600" b="1" dirty="0" smtClean="0">
                <a:solidFill>
                  <a:schemeClr val="tx1"/>
                </a:solidFill>
                <a:latin typeface="Arial" panose="020B0604020202020204" pitchFamily="34" charset="0"/>
                <a:cs typeface="Arial" panose="020B0604020202020204" pitchFamily="34" charset="0"/>
              </a:rPr>
              <a:t>provide services at prices including tax and must file tax returns with the Japanese tax office.</a:t>
            </a:r>
          </a:p>
          <a:p>
            <a:r>
              <a:rPr lang="ja-JP" altLang="en-US" sz="1600" b="1" dirty="0" smtClean="0">
                <a:solidFill>
                  <a:schemeClr val="tx1"/>
                </a:solidFill>
                <a:latin typeface="Arial" panose="020B0604020202020204" pitchFamily="34" charset="0"/>
                <a:cs typeface="Arial" panose="020B0604020202020204" pitchFamily="34" charset="0"/>
              </a:rPr>
              <a:t>＊</a:t>
            </a:r>
            <a:r>
              <a:rPr lang="en-US" altLang="ja-JP" sz="1600" b="1" dirty="0" smtClean="0">
                <a:solidFill>
                  <a:schemeClr val="tx1"/>
                </a:solidFill>
                <a:latin typeface="Arial" panose="020B0604020202020204" pitchFamily="34" charset="0"/>
                <a:cs typeface="Arial" panose="020B0604020202020204" pitchFamily="34" charset="0"/>
              </a:rPr>
              <a:t>Very</a:t>
            </a:r>
            <a:r>
              <a:rPr lang="ja-JP" altLang="en-US" sz="1600" b="1" dirty="0" smtClean="0">
                <a:solidFill>
                  <a:schemeClr val="tx1"/>
                </a:solidFill>
                <a:latin typeface="Arial" panose="020B0604020202020204" pitchFamily="34" charset="0"/>
                <a:cs typeface="Arial" panose="020B0604020202020204" pitchFamily="34" charset="0"/>
              </a:rPr>
              <a:t> </a:t>
            </a:r>
            <a:r>
              <a:rPr lang="en-US" altLang="ja-JP" sz="1600" b="1" dirty="0" smtClean="0">
                <a:solidFill>
                  <a:schemeClr val="tx1"/>
                </a:solidFill>
                <a:latin typeface="Arial" panose="020B0604020202020204" pitchFamily="34" charset="0"/>
                <a:cs typeface="Arial" panose="020B0604020202020204" pitchFamily="34" charset="0"/>
              </a:rPr>
              <a:t>similar</a:t>
            </a:r>
            <a:r>
              <a:rPr lang="ja-JP" altLang="en-US" sz="1600" b="1" dirty="0" smtClean="0">
                <a:solidFill>
                  <a:schemeClr val="tx1"/>
                </a:solidFill>
                <a:latin typeface="Arial" panose="020B0604020202020204" pitchFamily="34" charset="0"/>
                <a:cs typeface="Arial" panose="020B0604020202020204" pitchFamily="34" charset="0"/>
              </a:rPr>
              <a:t> </a:t>
            </a:r>
            <a:r>
              <a:rPr lang="en-US" altLang="ja-JP" sz="1600" b="1" dirty="0" smtClean="0">
                <a:solidFill>
                  <a:schemeClr val="tx1"/>
                </a:solidFill>
                <a:latin typeface="Arial" panose="020B0604020202020204" pitchFamily="34" charset="0"/>
                <a:cs typeface="Arial" panose="020B0604020202020204" pitchFamily="34" charset="0"/>
              </a:rPr>
              <a:t>to</a:t>
            </a:r>
            <a:r>
              <a:rPr lang="ja-JP" altLang="en-US" sz="1600" b="1" dirty="0" smtClean="0">
                <a:solidFill>
                  <a:srgbClr val="800000"/>
                </a:solidFill>
                <a:latin typeface="Arial" panose="020B0604020202020204" pitchFamily="34" charset="0"/>
                <a:cs typeface="Arial" panose="020B0604020202020204" pitchFamily="34" charset="0"/>
              </a:rPr>
              <a:t> </a:t>
            </a:r>
            <a:r>
              <a:rPr lang="en-US" altLang="ja-JP" sz="1600" b="1" dirty="0" smtClean="0">
                <a:solidFill>
                  <a:srgbClr val="800000"/>
                </a:solidFill>
                <a:latin typeface="Arial" panose="020B0604020202020204" pitchFamily="34" charset="0"/>
                <a:cs typeface="Arial" panose="020B0604020202020204" pitchFamily="34" charset="0"/>
              </a:rPr>
              <a:t>the “one-stop-shop</a:t>
            </a:r>
            <a:r>
              <a:rPr lang="ja-JP" altLang="en-US" sz="1600" b="1" dirty="0" smtClean="0">
                <a:solidFill>
                  <a:srgbClr val="800000"/>
                </a:solidFill>
                <a:latin typeface="Arial" panose="020B0604020202020204" pitchFamily="34" charset="0"/>
                <a:cs typeface="Arial" panose="020B0604020202020204" pitchFamily="34" charset="0"/>
              </a:rPr>
              <a:t>” </a:t>
            </a:r>
            <a:r>
              <a:rPr lang="en-US" altLang="ja-JP" sz="1600" b="1" dirty="0" smtClean="0">
                <a:solidFill>
                  <a:srgbClr val="800000"/>
                </a:solidFill>
                <a:latin typeface="Arial" panose="020B0604020202020204" pitchFamily="34" charset="0"/>
                <a:cs typeface="Arial" panose="020B0604020202020204" pitchFamily="34" charset="0"/>
              </a:rPr>
              <a:t>scheme.</a:t>
            </a:r>
            <a:endParaRPr kumimoji="1" lang="ja-JP" altLang="en-US" sz="1400" dirty="0">
              <a:solidFill>
                <a:schemeClr val="tx1"/>
              </a:solidFill>
              <a:latin typeface="Arial" panose="020B0604020202020204" pitchFamily="34" charset="0"/>
              <a:cs typeface="Arial" panose="020B0604020202020204" pitchFamily="34" charset="0"/>
            </a:endParaRPr>
          </a:p>
        </p:txBody>
      </p:sp>
      <p:sp useBgFill="1">
        <p:nvSpPr>
          <p:cNvPr id="19" name="正方形/長方形 18"/>
          <p:cNvSpPr/>
          <p:nvPr/>
        </p:nvSpPr>
        <p:spPr>
          <a:xfrm>
            <a:off x="3844577" y="4602997"/>
            <a:ext cx="1042014" cy="546937"/>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Arial" panose="020B0604020202020204" pitchFamily="34" charset="0"/>
                <a:cs typeface="Arial" panose="020B0604020202020204" pitchFamily="34" charset="0"/>
              </a:rPr>
              <a:t>Tax filing</a:t>
            </a:r>
            <a:endParaRPr kumimoji="1" lang="ja-JP" altLang="en-US" sz="1600" dirty="0">
              <a:solidFill>
                <a:schemeClr val="tx1"/>
              </a:solidFill>
              <a:latin typeface="Arial" panose="020B0604020202020204" pitchFamily="34" charset="0"/>
              <a:cs typeface="Arial" panose="020B0604020202020204" pitchFamily="34" charset="0"/>
            </a:endParaRPr>
          </a:p>
        </p:txBody>
      </p:sp>
      <p:sp useBgFill="1">
        <p:nvSpPr>
          <p:cNvPr id="20" name="テキスト ボックス 19"/>
          <p:cNvSpPr txBox="1"/>
          <p:nvPr/>
        </p:nvSpPr>
        <p:spPr>
          <a:xfrm>
            <a:off x="6547048" y="4005064"/>
            <a:ext cx="1553344" cy="307777"/>
          </a:xfrm>
          <a:prstGeom prst="rect">
            <a:avLst/>
          </a:prstGeom>
        </p:spPr>
        <p:txBody>
          <a:bodyPr wrap="square" rtlCol="0">
            <a:spAutoFit/>
          </a:bodyPr>
          <a:lstStyle/>
          <a:p>
            <a:r>
              <a:rPr kumimoji="1" lang="en-US" altLang="ja-JP" sz="1400" dirty="0" smtClean="0">
                <a:solidFill>
                  <a:schemeClr val="tx1"/>
                </a:solidFill>
                <a:latin typeface="Arial" panose="020B0604020202020204" pitchFamily="34" charset="0"/>
                <a:cs typeface="Arial" panose="020B0604020202020204" pitchFamily="34" charset="0"/>
              </a:rPr>
              <a:t>Foreign supplier</a:t>
            </a:r>
            <a:endParaRPr kumimoji="1" lang="ja-JP" altLang="en-US" sz="1400" dirty="0" smtClean="0">
              <a:solidFill>
                <a:schemeClr val="tx1"/>
              </a:solidFill>
              <a:latin typeface="Arial" panose="020B0604020202020204" pitchFamily="34" charset="0"/>
              <a:cs typeface="Arial" panose="020B0604020202020204" pitchFamily="34" charset="0"/>
            </a:endParaRPr>
          </a:p>
        </p:txBody>
      </p:sp>
      <p:sp>
        <p:nvSpPr>
          <p:cNvPr id="21"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1788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ChangeArrowheads="1"/>
          </p:cNvSpPr>
          <p:nvPr/>
        </p:nvSpPr>
        <p:spPr bwMode="auto">
          <a:xfrm>
            <a:off x="285750" y="188640"/>
            <a:ext cx="8534722" cy="6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None/>
            </a:pPr>
            <a:r>
              <a:rPr lang="en-US" altLang="ja-JP" b="1" dirty="0">
                <a:cs typeface="Arial" panose="020B0604020202020204" pitchFamily="34" charset="0"/>
              </a:rPr>
              <a:t> </a:t>
            </a:r>
            <a:r>
              <a:rPr lang="en-US" altLang="ja-JP" b="1" dirty="0" smtClean="0">
                <a:cs typeface="Arial" panose="020B0604020202020204" pitchFamily="34" charset="0"/>
              </a:rPr>
              <a:t>6-5. </a:t>
            </a:r>
            <a:r>
              <a:rPr lang="en-US" altLang="ja-JP" b="1" dirty="0">
                <a:solidFill>
                  <a:srgbClr val="FF0000"/>
                </a:solidFill>
                <a:cs typeface="Arial" panose="020B0604020202020204" pitchFamily="34" charset="0"/>
              </a:rPr>
              <a:t>C</a:t>
            </a:r>
            <a:r>
              <a:rPr lang="en-US" altLang="ja-JP" b="1" dirty="0">
                <a:cs typeface="Arial" panose="020B0604020202020204" pitchFamily="34" charset="0"/>
              </a:rPr>
              <a:t>hange of </a:t>
            </a:r>
            <a:r>
              <a:rPr lang="en-US" altLang="ja-JP" b="1" dirty="0">
                <a:solidFill>
                  <a:srgbClr val="FF0000"/>
                </a:solidFill>
                <a:cs typeface="Arial" panose="020B0604020202020204" pitchFamily="34" charset="0"/>
              </a:rPr>
              <a:t>T</a:t>
            </a:r>
            <a:r>
              <a:rPr lang="en-US" altLang="ja-JP" b="1" dirty="0">
                <a:cs typeface="Arial" panose="020B0604020202020204" pitchFamily="34" charset="0"/>
              </a:rPr>
              <a:t>ax </a:t>
            </a:r>
            <a:r>
              <a:rPr lang="en-US" altLang="ja-JP" b="1" dirty="0">
                <a:solidFill>
                  <a:srgbClr val="FF0000"/>
                </a:solidFill>
                <a:cs typeface="Arial" panose="020B0604020202020204" pitchFamily="34" charset="0"/>
              </a:rPr>
              <a:t>M</a:t>
            </a:r>
            <a:r>
              <a:rPr lang="en-US" altLang="ja-JP" b="1" dirty="0">
                <a:cs typeface="Arial" panose="020B0604020202020204" pitchFamily="34" charset="0"/>
              </a:rPr>
              <a:t>ethods: </a:t>
            </a:r>
            <a:r>
              <a:rPr lang="en-US" altLang="ja-JP" sz="2800" b="1" dirty="0" smtClean="0">
                <a:solidFill>
                  <a:srgbClr val="FF0000"/>
                </a:solidFill>
                <a:cs typeface="Arial" panose="020B0604020202020204" pitchFamily="34" charset="0"/>
              </a:rPr>
              <a:t>T</a:t>
            </a:r>
            <a:r>
              <a:rPr lang="en-US" altLang="ja-JP" sz="2800" b="1" dirty="0" smtClean="0">
                <a:cs typeface="Arial" panose="020B0604020202020204" pitchFamily="34" charset="0"/>
              </a:rPr>
              <a:t>wo </a:t>
            </a:r>
            <a:r>
              <a:rPr lang="en-US" altLang="ja-JP" sz="2800" b="1" dirty="0">
                <a:solidFill>
                  <a:srgbClr val="FF0000"/>
                </a:solidFill>
                <a:cs typeface="Arial" panose="020B0604020202020204" pitchFamily="34" charset="0"/>
              </a:rPr>
              <a:t>M</a:t>
            </a:r>
            <a:r>
              <a:rPr lang="en-US" altLang="ja-JP" sz="2800" b="1" dirty="0">
                <a:cs typeface="Arial" panose="020B0604020202020204" pitchFamily="34" charset="0"/>
              </a:rPr>
              <a:t>ethods of </a:t>
            </a:r>
            <a:r>
              <a:rPr lang="en-US" altLang="ja-JP" sz="2800" b="1" dirty="0" smtClean="0">
                <a:solidFill>
                  <a:srgbClr val="FF0000"/>
                </a:solidFill>
                <a:cs typeface="Arial" panose="020B0604020202020204" pitchFamily="34" charset="0"/>
              </a:rPr>
              <a:t>T</a:t>
            </a:r>
            <a:r>
              <a:rPr lang="en-US" altLang="ja-JP" sz="2800" b="1" dirty="0" smtClean="0">
                <a:cs typeface="Arial" panose="020B0604020202020204" pitchFamily="34" charset="0"/>
              </a:rPr>
              <a:t>axation</a:t>
            </a:r>
          </a:p>
          <a:p>
            <a:pPr eaLnBrk="1" hangingPunct="1">
              <a:lnSpc>
                <a:spcPct val="85000"/>
              </a:lnSpc>
              <a:buNone/>
            </a:pPr>
            <a:endParaRPr kumimoji="0" lang="en-AU" altLang="zh-CN" sz="3600" b="1" dirty="0">
              <a:solidFill>
                <a:srgbClr val="FFFFFF"/>
              </a:solidFill>
              <a:latin typeface="Arial" panose="020B0604020202020204" pitchFamily="34" charset="0"/>
              <a:ea typeface="PMingLiU" pitchFamily="18" charset="-120"/>
              <a:cs typeface="Arial" panose="020B0604020202020204" pitchFamily="34" charset="0"/>
            </a:endParaRPr>
          </a:p>
        </p:txBody>
      </p:sp>
      <p:sp>
        <p:nvSpPr>
          <p:cNvPr id="6147" name="コンテンツ プレースホルダー 2"/>
          <p:cNvSpPr>
            <a:spLocks/>
          </p:cNvSpPr>
          <p:nvPr/>
        </p:nvSpPr>
        <p:spPr bwMode="auto">
          <a:xfrm>
            <a:off x="459287" y="3381272"/>
            <a:ext cx="80851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zh-TW"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zh-CN" altLang="en-AU" sz="2000" b="1" i="1" dirty="0">
              <a:latin typeface="Arial" panose="020B0604020202020204" pitchFamily="34" charset="0"/>
              <a:ea typeface="SimSun" pitchFamily="2" charset="-122"/>
              <a:cs typeface="Arial" panose="020B0604020202020204" pitchFamily="34" charset="0"/>
            </a:endParaRPr>
          </a:p>
        </p:txBody>
      </p:sp>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15</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466626" y="1412949"/>
            <a:ext cx="8346227" cy="4801314"/>
          </a:xfrm>
          <a:prstGeom prst="rect">
            <a:avLst/>
          </a:prstGeom>
          <a:noFill/>
        </p:spPr>
        <p:txBody>
          <a:bodyPr wrap="square" rtlCol="0">
            <a:spAutoFit/>
          </a:bodyPr>
          <a:lstStyle/>
          <a:p>
            <a:r>
              <a:rPr lang="en-US" altLang="ja-JP" sz="1400" b="1" dirty="0">
                <a:solidFill>
                  <a:srgbClr val="0000FF"/>
                </a:solidFill>
                <a:latin typeface="Arial" panose="020B0604020202020204" pitchFamily="34" charset="0"/>
                <a:cs typeface="Arial" panose="020B0604020202020204" pitchFamily="34" charset="0"/>
              </a:rPr>
              <a:t>Definition of B2C supplies</a:t>
            </a:r>
          </a:p>
          <a:p>
            <a:r>
              <a:rPr lang="en-US" altLang="ja-JP" sz="1200" dirty="0" smtClean="0">
                <a:solidFill>
                  <a:schemeClr val="tx1"/>
                </a:solidFill>
                <a:latin typeface="Arial" panose="020B0604020202020204" pitchFamily="34" charset="0"/>
                <a:cs typeface="Arial" panose="020B0604020202020204" pitchFamily="34" charset="0"/>
              </a:rPr>
              <a:t>B2C supplies are defined as cross-border </a:t>
            </a:r>
            <a:r>
              <a:rPr lang="en-US" altLang="ja-JP" sz="1200" dirty="0">
                <a:solidFill>
                  <a:schemeClr val="tx1"/>
                </a:solidFill>
                <a:latin typeface="Arial" panose="020B0604020202020204" pitchFamily="34" charset="0"/>
                <a:cs typeface="Arial" panose="020B0604020202020204" pitchFamily="34" charset="0"/>
              </a:rPr>
              <a:t>supplies of services through </a:t>
            </a:r>
            <a:r>
              <a:rPr lang="en-US" altLang="ja-JP" sz="1200" dirty="0" smtClean="0">
                <a:solidFill>
                  <a:schemeClr val="tx1"/>
                </a:solidFill>
                <a:latin typeface="Arial" panose="020B0604020202020204" pitchFamily="34" charset="0"/>
                <a:cs typeface="Arial" panose="020B0604020202020204" pitchFamily="34" charset="0"/>
              </a:rPr>
              <a:t>telecommunication lines that are ambiguous regarding whether the recipients </a:t>
            </a:r>
            <a:r>
              <a:rPr lang="en-US" altLang="ja-JP" sz="1200" dirty="0">
                <a:solidFill>
                  <a:schemeClr val="tx1"/>
                </a:solidFill>
                <a:latin typeface="Arial" panose="020B0604020202020204" pitchFamily="34" charset="0"/>
                <a:cs typeface="Arial" panose="020B0604020202020204" pitchFamily="34" charset="0"/>
              </a:rPr>
              <a:t>of the services are </a:t>
            </a:r>
            <a:r>
              <a:rPr lang="en-US" altLang="ja-JP" sz="1200" dirty="0" smtClean="0">
                <a:solidFill>
                  <a:schemeClr val="tx1"/>
                </a:solidFill>
                <a:latin typeface="Arial" panose="020B0604020202020204" pitchFamily="34" charset="0"/>
                <a:cs typeface="Arial" panose="020B0604020202020204" pitchFamily="34" charset="0"/>
              </a:rPr>
              <a:t>businesses </a:t>
            </a:r>
            <a:r>
              <a:rPr lang="en-US" altLang="ja-JP" sz="1200" dirty="0">
                <a:solidFill>
                  <a:schemeClr val="tx1"/>
                </a:solidFill>
                <a:latin typeface="Arial" panose="020B0604020202020204" pitchFamily="34" charset="0"/>
                <a:cs typeface="Arial" panose="020B0604020202020204" pitchFamily="34" charset="0"/>
              </a:rPr>
              <a:t>by </a:t>
            </a:r>
            <a:r>
              <a:rPr lang="en-US" altLang="ja-JP" sz="1200" dirty="0" smtClean="0">
                <a:solidFill>
                  <a:schemeClr val="tx1"/>
                </a:solidFill>
                <a:latin typeface="Arial" panose="020B0604020202020204" pitchFamily="34" charset="0"/>
                <a:cs typeface="Arial" panose="020B0604020202020204" pitchFamily="34" charset="0"/>
              </a:rPr>
              <a:t>nature </a:t>
            </a:r>
            <a:r>
              <a:rPr lang="en-US" altLang="ja-JP" sz="1200" dirty="0">
                <a:solidFill>
                  <a:schemeClr val="tx1"/>
                </a:solidFill>
                <a:latin typeface="Arial" panose="020B0604020202020204" pitchFamily="34" charset="0"/>
                <a:cs typeface="Arial" panose="020B0604020202020204" pitchFamily="34" charset="0"/>
              </a:rPr>
              <a:t>or </a:t>
            </a:r>
            <a:r>
              <a:rPr lang="en-US" altLang="ja-JP" sz="1200" dirty="0" smtClean="0">
                <a:solidFill>
                  <a:schemeClr val="tx1"/>
                </a:solidFill>
                <a:latin typeface="Arial" panose="020B0604020202020204" pitchFamily="34" charset="0"/>
                <a:cs typeface="Arial" panose="020B0604020202020204" pitchFamily="34" charset="0"/>
              </a:rPr>
              <a:t>regarding the terms </a:t>
            </a:r>
            <a:r>
              <a:rPr lang="en-US" altLang="ja-JP" sz="1200" dirty="0">
                <a:solidFill>
                  <a:schemeClr val="tx1"/>
                </a:solidFill>
                <a:latin typeface="Arial" panose="020B0604020202020204" pitchFamily="34" charset="0"/>
                <a:cs typeface="Arial" panose="020B0604020202020204" pitchFamily="34" charset="0"/>
              </a:rPr>
              <a:t>and </a:t>
            </a:r>
            <a:r>
              <a:rPr lang="en-US" altLang="ja-JP" sz="1200" dirty="0" smtClean="0">
                <a:solidFill>
                  <a:schemeClr val="tx1"/>
                </a:solidFill>
                <a:latin typeface="Arial" panose="020B0604020202020204" pitchFamily="34" charset="0"/>
                <a:cs typeface="Arial" panose="020B0604020202020204" pitchFamily="34" charset="0"/>
              </a:rPr>
              <a:t>conditions </a:t>
            </a:r>
            <a:r>
              <a:rPr lang="en-US" altLang="ja-JP" sz="1200" dirty="0">
                <a:solidFill>
                  <a:schemeClr val="tx1"/>
                </a:solidFill>
                <a:latin typeface="Arial" panose="020B0604020202020204" pitchFamily="34" charset="0"/>
                <a:cs typeface="Arial" panose="020B0604020202020204" pitchFamily="34" charset="0"/>
              </a:rPr>
              <a:t>of the </a:t>
            </a:r>
            <a:r>
              <a:rPr lang="en-US" altLang="ja-JP" sz="1200" dirty="0" smtClean="0">
                <a:solidFill>
                  <a:schemeClr val="tx1"/>
                </a:solidFill>
                <a:latin typeface="Arial" panose="020B0604020202020204" pitchFamily="34" charset="0"/>
                <a:cs typeface="Arial" panose="020B0604020202020204" pitchFamily="34" charset="0"/>
              </a:rPr>
              <a:t>services</a:t>
            </a:r>
            <a:r>
              <a:rPr lang="en-US" altLang="ja-JP" sz="1200" b="1" dirty="0" smtClean="0">
                <a:solidFill>
                  <a:schemeClr val="tx1"/>
                </a:solidFill>
                <a:latin typeface="Arial" panose="020B0604020202020204" pitchFamily="34" charset="0"/>
                <a:cs typeface="Arial" panose="020B0604020202020204" pitchFamily="34" charset="0"/>
              </a:rPr>
              <a:t>. </a:t>
            </a:r>
            <a:r>
              <a:rPr lang="en-US" altLang="ja-JP" sz="1200" dirty="0" smtClean="0">
                <a:solidFill>
                  <a:schemeClr val="tx1"/>
                </a:solidFill>
                <a:latin typeface="Arial" panose="020B0604020202020204" pitchFamily="34" charset="0"/>
                <a:cs typeface="Arial" panose="020B0604020202020204" pitchFamily="34" charset="0"/>
              </a:rPr>
              <a:t>For </a:t>
            </a:r>
            <a:r>
              <a:rPr lang="en-US" altLang="ja-JP" sz="1200" dirty="0">
                <a:solidFill>
                  <a:schemeClr val="tx1"/>
                </a:solidFill>
                <a:latin typeface="Arial" panose="020B0604020202020204" pitchFamily="34" charset="0"/>
                <a:cs typeface="Arial" panose="020B0604020202020204" pitchFamily="34" charset="0"/>
              </a:rPr>
              <a:t>B2C supplies by foreign businesses, the foreign businesses are obliged to file </a:t>
            </a:r>
            <a:r>
              <a:rPr lang="en-US" altLang="ja-JP" sz="1200" dirty="0" smtClean="0">
                <a:solidFill>
                  <a:schemeClr val="tx1"/>
                </a:solidFill>
                <a:latin typeface="Arial" panose="020B0604020202020204" pitchFamily="34" charset="0"/>
                <a:cs typeface="Arial" panose="020B0604020202020204" pitchFamily="34" charset="0"/>
              </a:rPr>
              <a:t>consumption </a:t>
            </a:r>
            <a:r>
              <a:rPr lang="en-US" altLang="ja-JP" sz="1200" dirty="0">
                <a:solidFill>
                  <a:schemeClr val="tx1"/>
                </a:solidFill>
                <a:latin typeface="Arial" panose="020B0604020202020204" pitchFamily="34" charset="0"/>
                <a:cs typeface="Arial" panose="020B0604020202020204" pitchFamily="34" charset="0"/>
              </a:rPr>
              <a:t>tax </a:t>
            </a:r>
            <a:r>
              <a:rPr lang="en-US" altLang="ja-JP" sz="1200" dirty="0" smtClean="0">
                <a:solidFill>
                  <a:schemeClr val="tx1"/>
                </a:solidFill>
                <a:latin typeface="Arial" panose="020B0604020202020204" pitchFamily="34" charset="0"/>
                <a:cs typeface="Arial" panose="020B0604020202020204" pitchFamily="34" charset="0"/>
              </a:rPr>
              <a:t>returns </a:t>
            </a:r>
            <a:r>
              <a:rPr lang="en-US" altLang="ja-JP" sz="1200" dirty="0">
                <a:solidFill>
                  <a:schemeClr val="tx1"/>
                </a:solidFill>
                <a:latin typeface="Arial" panose="020B0604020202020204" pitchFamily="34" charset="0"/>
                <a:cs typeface="Arial" panose="020B0604020202020204" pitchFamily="34" charset="0"/>
              </a:rPr>
              <a:t>under the current law.    </a:t>
            </a:r>
            <a:endParaRPr lang="en-US" altLang="ja-JP" sz="1400" b="1" dirty="0">
              <a:solidFill>
                <a:schemeClr val="tx1"/>
              </a:solidFill>
              <a:latin typeface="Arial" panose="020B0604020202020204" pitchFamily="34" charset="0"/>
              <a:cs typeface="Arial" panose="020B0604020202020204" pitchFamily="34" charset="0"/>
            </a:endParaRPr>
          </a:p>
          <a:p>
            <a:r>
              <a:rPr lang="en-US" altLang="ja-JP" sz="1400" b="1" dirty="0">
                <a:solidFill>
                  <a:srgbClr val="0000FF"/>
                </a:solidFill>
                <a:latin typeface="Arial" panose="020B0604020202020204" pitchFamily="34" charset="0"/>
                <a:cs typeface="Arial" panose="020B0604020202020204" pitchFamily="34" charset="0"/>
              </a:rPr>
              <a:t>Filing obligations by foreign suppliers </a:t>
            </a:r>
            <a:endParaRPr lang="en-US" altLang="ja-JP" sz="1400" b="1" dirty="0">
              <a:solidFill>
                <a:schemeClr val="tx1"/>
              </a:solidFill>
              <a:latin typeface="Arial" panose="020B0604020202020204" pitchFamily="34" charset="0"/>
              <a:cs typeface="Arial" panose="020B0604020202020204" pitchFamily="34" charset="0"/>
            </a:endParaRPr>
          </a:p>
          <a:p>
            <a:r>
              <a:rPr lang="en-US" altLang="ja-JP" sz="1200" dirty="0">
                <a:solidFill>
                  <a:schemeClr val="tx1"/>
                </a:solidFill>
                <a:latin typeface="Arial" panose="020B0604020202020204" pitchFamily="34" charset="0"/>
                <a:cs typeface="Arial" panose="020B0604020202020204" pitchFamily="34" charset="0"/>
              </a:rPr>
              <a:t>The Japanese government </a:t>
            </a:r>
            <a:r>
              <a:rPr lang="en-US" altLang="ja-JP" sz="1200" dirty="0" smtClean="0">
                <a:solidFill>
                  <a:schemeClr val="tx1"/>
                </a:solidFill>
                <a:latin typeface="Arial" panose="020B0604020202020204" pitchFamily="34" charset="0"/>
                <a:cs typeface="Arial" panose="020B0604020202020204" pitchFamily="34" charset="0"/>
              </a:rPr>
              <a:t>aims </a:t>
            </a:r>
            <a:r>
              <a:rPr lang="en-US" altLang="ja-JP" sz="1200" dirty="0">
                <a:solidFill>
                  <a:schemeClr val="tx1"/>
                </a:solidFill>
                <a:latin typeface="Arial" panose="020B0604020202020204" pitchFamily="34" charset="0"/>
                <a:cs typeface="Arial" panose="020B0604020202020204" pitchFamily="34" charset="0"/>
              </a:rPr>
              <a:t>to ensure that foreign suppliers fulfill their obligation to lodge consumption tax returns through cooperation with foreign tax authorities under cross-border information exchange agreements and treaties of assistance in the collection of taxes.</a:t>
            </a:r>
          </a:p>
          <a:p>
            <a:r>
              <a:rPr lang="en-US" altLang="ja-JP" sz="1200" dirty="0">
                <a:solidFill>
                  <a:schemeClr val="tx1"/>
                </a:solidFill>
                <a:latin typeface="Arial" panose="020B0604020202020204" pitchFamily="34" charset="0"/>
                <a:cs typeface="Arial" panose="020B0604020202020204" pitchFamily="34" charset="0"/>
              </a:rPr>
              <a:t>The current rules, which provide an exemption from filing a consumption tax return for certain suppliers, are to apply to foreign suppliers as well as domestic suppliers. Thus, foreign suppliers are generally only to be obliged to file consumption tax returns under the new rule if their taxable outputs in Japan are over 10 million yen in a taxable year.</a:t>
            </a:r>
          </a:p>
          <a:p>
            <a:r>
              <a:rPr lang="en-US" altLang="ja-JP" sz="1400" b="1" dirty="0" smtClean="0">
                <a:solidFill>
                  <a:srgbClr val="0000FF"/>
                </a:solidFill>
                <a:latin typeface="Arial" panose="020B0604020202020204" pitchFamily="34" charset="0"/>
                <a:cs typeface="Arial" panose="020B0604020202020204" pitchFamily="34" charset="0"/>
              </a:rPr>
              <a:t>Issues when </a:t>
            </a:r>
            <a:r>
              <a:rPr lang="en-US" altLang="ja-JP" sz="1400" b="1" dirty="0">
                <a:solidFill>
                  <a:srgbClr val="0000FF"/>
                </a:solidFill>
                <a:latin typeface="Arial" panose="020B0604020202020204" pitchFamily="34" charset="0"/>
                <a:cs typeface="Arial" panose="020B0604020202020204" pitchFamily="34" charset="0"/>
              </a:rPr>
              <a:t>domestic business customers receive services from foreign suppliers</a:t>
            </a:r>
          </a:p>
          <a:p>
            <a:r>
              <a:rPr lang="en-US" altLang="ja-JP" sz="1200" dirty="0">
                <a:solidFill>
                  <a:schemeClr val="tx1"/>
                </a:solidFill>
                <a:latin typeface="Arial" panose="020B0604020202020204" pitchFamily="34" charset="0"/>
                <a:cs typeface="Arial" panose="020B0604020202020204" pitchFamily="34" charset="0"/>
              </a:rPr>
              <a:t>Supposed domestic business customers receive B2C services from foreign suppliers (downloading of e-books, music, etc.), the foreign suppliers are obliged to file a consumption tax return and the domestic business customers may claim input tax credits, in general. However, the foreign suppliers have an offshore residence where the Japanese government has no jurisdiction over tax. There is a natural limit on Japanese tax administration regarding compliance for domestic and foreign taxpayers as per Japanese consumption tax laws. Subsequently, issues on "input tax credits without tax payment" might arise. </a:t>
            </a:r>
          </a:p>
          <a:p>
            <a:r>
              <a:rPr lang="en-US" altLang="ja-JP" sz="1200" dirty="0">
                <a:solidFill>
                  <a:schemeClr val="tx1"/>
                </a:solidFill>
                <a:latin typeface="Arial" panose="020B0604020202020204" pitchFamily="34" charset="0"/>
                <a:cs typeface="Arial" panose="020B0604020202020204" pitchFamily="34" charset="0"/>
              </a:rPr>
              <a:t>Thus, in the context to prevent these newly raised problems, which would hinder the fairness of taxation rules, the new proposals of the government will not allow an input tax credit for services provided by foreign suppliers to domestic business customers. </a:t>
            </a:r>
          </a:p>
          <a:p>
            <a:r>
              <a:rPr lang="en-US" altLang="ja-JP" sz="1200" dirty="0">
                <a:solidFill>
                  <a:schemeClr val="tx1"/>
                </a:solidFill>
                <a:latin typeface="Arial" panose="020B0604020202020204" pitchFamily="34" charset="0"/>
                <a:cs typeface="Arial" panose="020B0604020202020204" pitchFamily="34" charset="0"/>
              </a:rPr>
              <a:t>However, in terms of the services regarded as B2B in general but regarded as B2C (e.g., e-books, cloud computing, etc.) judged from the characteristics and terms of transactions, if it is clear that a certain transaction will be B2B due to the change in the terms of transactions, etc., afterward, the reverse charge </a:t>
            </a:r>
            <a:r>
              <a:rPr lang="en-US" altLang="ja-JP" sz="1200" dirty="0" smtClean="0">
                <a:solidFill>
                  <a:schemeClr val="tx1"/>
                </a:solidFill>
                <a:latin typeface="Arial" panose="020B0604020202020204" pitchFamily="34" charset="0"/>
                <a:cs typeface="Arial" panose="020B0604020202020204" pitchFamily="34" charset="0"/>
              </a:rPr>
              <a:t>arrangement </a:t>
            </a:r>
            <a:r>
              <a:rPr lang="en-US" altLang="ja-JP" sz="1200" dirty="0">
                <a:solidFill>
                  <a:schemeClr val="tx1"/>
                </a:solidFill>
                <a:latin typeface="Arial" panose="020B0604020202020204" pitchFamily="34" charset="0"/>
                <a:cs typeface="Arial" panose="020B0604020202020204" pitchFamily="34" charset="0"/>
              </a:rPr>
              <a:t>will be applied to that transaction. </a:t>
            </a:r>
            <a:endParaRPr kumimoji="1" lang="ja-JP" altLang="en-US" sz="1800" dirty="0">
              <a:solidFill>
                <a:schemeClr val="tx1"/>
              </a:solidFill>
              <a:latin typeface="Arial" panose="020B0604020202020204" pitchFamily="34" charset="0"/>
              <a:cs typeface="Arial" panose="020B0604020202020204" pitchFamily="34" charset="0"/>
            </a:endParaRPr>
          </a:p>
        </p:txBody>
      </p:sp>
      <p:sp>
        <p:nvSpPr>
          <p:cNvPr id="8" name="正方形/長方形 7"/>
          <p:cNvSpPr/>
          <p:nvPr/>
        </p:nvSpPr>
        <p:spPr>
          <a:xfrm>
            <a:off x="466626" y="980729"/>
            <a:ext cx="6101790" cy="40308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latin typeface="Arial" panose="020B0604020202020204" pitchFamily="34" charset="0"/>
                <a:cs typeface="Arial" panose="020B0604020202020204" pitchFamily="34" charset="0"/>
              </a:rPr>
              <a:t>B2C supplies: Foreign supplier filing system</a:t>
            </a:r>
            <a:endParaRPr kumimoji="1" lang="ja-JP" altLang="en-US" sz="1600" b="1" dirty="0">
              <a:solidFill>
                <a:schemeClr val="tx1"/>
              </a:solidFill>
              <a:latin typeface="Arial" panose="020B0604020202020204" pitchFamily="34" charset="0"/>
              <a:cs typeface="Arial" panose="020B0604020202020204" pitchFamily="34" charset="0"/>
            </a:endParaRPr>
          </a:p>
        </p:txBody>
      </p:sp>
      <p:sp>
        <p:nvSpPr>
          <p:cNvPr id="9"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985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ChangeArrowheads="1"/>
          </p:cNvSpPr>
          <p:nvPr/>
        </p:nvSpPr>
        <p:spPr bwMode="auto">
          <a:xfrm>
            <a:off x="278131" y="285751"/>
            <a:ext cx="8534722" cy="6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None/>
            </a:pPr>
            <a:r>
              <a:rPr lang="en-US" altLang="ja-JP" b="1" dirty="0" smtClean="0">
                <a:latin typeface="+mj-lt"/>
                <a:cs typeface="Arial" panose="020B0604020202020204" pitchFamily="34" charset="0"/>
              </a:rPr>
              <a:t>7. </a:t>
            </a:r>
            <a:r>
              <a:rPr lang="en-US" altLang="ja-JP" b="1" dirty="0" smtClean="0">
                <a:solidFill>
                  <a:srgbClr val="FF0000"/>
                </a:solidFill>
                <a:latin typeface="+mj-lt"/>
                <a:cs typeface="Arial" panose="020B0604020202020204" pitchFamily="34" charset="0"/>
              </a:rPr>
              <a:t>C</a:t>
            </a:r>
            <a:r>
              <a:rPr lang="en-US" altLang="ja-JP" b="1" dirty="0" smtClean="0">
                <a:latin typeface="+mj-lt"/>
                <a:cs typeface="Arial" panose="020B0604020202020204" pitchFamily="34" charset="0"/>
              </a:rPr>
              <a:t>onclusion </a:t>
            </a:r>
            <a:endParaRPr kumimoji="0" lang="en-AU" altLang="zh-CN" b="1" dirty="0">
              <a:solidFill>
                <a:srgbClr val="FFFFFF"/>
              </a:solidFill>
              <a:latin typeface="+mj-lt"/>
              <a:ea typeface="PMingLiU" pitchFamily="18" charset="-120"/>
              <a:cs typeface="Arial" panose="020B0604020202020204" pitchFamily="34" charset="0"/>
            </a:endParaRPr>
          </a:p>
        </p:txBody>
      </p:sp>
      <p:sp>
        <p:nvSpPr>
          <p:cNvPr id="6147" name="コンテンツ プレースホルダー 2"/>
          <p:cNvSpPr>
            <a:spLocks/>
          </p:cNvSpPr>
          <p:nvPr/>
        </p:nvSpPr>
        <p:spPr bwMode="auto">
          <a:xfrm>
            <a:off x="459287" y="3381272"/>
            <a:ext cx="80851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zh-TW"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zh-CN" altLang="en-AU" sz="2000" b="1" i="1" dirty="0">
              <a:latin typeface="Arial" panose="020B0604020202020204" pitchFamily="34" charset="0"/>
              <a:ea typeface="SimSun" pitchFamily="2" charset="-122"/>
              <a:cs typeface="Arial" panose="020B0604020202020204" pitchFamily="34" charset="0"/>
            </a:endParaRPr>
          </a:p>
        </p:txBody>
      </p:sp>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16</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 name="テキスト ボックス 1"/>
          <p:cNvSpPr txBox="1"/>
          <p:nvPr/>
        </p:nvSpPr>
        <p:spPr>
          <a:xfrm>
            <a:off x="325073" y="1389393"/>
            <a:ext cx="8353566" cy="4708981"/>
          </a:xfrm>
          <a:prstGeom prst="rect">
            <a:avLst/>
          </a:prstGeom>
        </p:spPr>
        <p:txBody>
          <a:bodyPr wrap="square" rtlCol="0">
            <a:spAutoFit/>
          </a:bodyPr>
          <a:lstStyle/>
          <a:p>
            <a:r>
              <a:rPr lang="en-US" altLang="ja-JP" sz="1500" dirty="0">
                <a:solidFill>
                  <a:schemeClr val="tx1"/>
                </a:solidFill>
                <a:latin typeface="Arial" panose="020B0604020202020204" pitchFamily="34" charset="0"/>
                <a:cs typeface="Arial" panose="020B0604020202020204" pitchFamily="34" charset="0"/>
              </a:rPr>
              <a:t>In terms of the consumption tax treatment of the cross-border supply of services and intangibles, the Ministry of Finance has presented proposals to revise the current rules, taking into account technical views on determination criteria for businesses domestic and foreign, along with how and whom is to be taxed. These proposals have been made in view of the present status of e-commerce in Japan and the approaches in OECD and EU states. Basically, the proposals look similar to the system in the EU, i.e., the "one-stop-shop" </a:t>
            </a:r>
            <a:r>
              <a:rPr lang="en-US" altLang="ja-JP" sz="1500" dirty="0" smtClean="0">
                <a:solidFill>
                  <a:schemeClr val="tx1"/>
                </a:solidFill>
                <a:latin typeface="Arial" panose="020B0604020202020204" pitchFamily="34" charset="0"/>
                <a:cs typeface="Arial" panose="020B0604020202020204" pitchFamily="34" charset="0"/>
              </a:rPr>
              <a:t>scheme and </a:t>
            </a:r>
            <a:r>
              <a:rPr lang="en-US" altLang="ja-JP" sz="1500" dirty="0">
                <a:solidFill>
                  <a:schemeClr val="tx1"/>
                </a:solidFill>
                <a:latin typeface="Arial" panose="020B0604020202020204" pitchFamily="34" charset="0"/>
                <a:cs typeface="Arial" panose="020B0604020202020204" pitchFamily="34" charset="0"/>
              </a:rPr>
              <a:t>the reverse </a:t>
            </a:r>
            <a:r>
              <a:rPr lang="en-US" altLang="ja-JP" sz="1500" dirty="0" smtClean="0">
                <a:solidFill>
                  <a:schemeClr val="tx1"/>
                </a:solidFill>
                <a:latin typeface="Arial" panose="020B0604020202020204" pitchFamily="34" charset="0"/>
                <a:cs typeface="Arial" panose="020B0604020202020204" pitchFamily="34" charset="0"/>
              </a:rPr>
              <a:t>charge arrangement. </a:t>
            </a:r>
          </a:p>
          <a:p>
            <a:endParaRPr lang="en-US" altLang="ja-JP" sz="1500" b="1" dirty="0">
              <a:solidFill>
                <a:schemeClr val="tx1"/>
              </a:solidFill>
              <a:latin typeface="Arial" panose="020B0604020202020204" pitchFamily="34" charset="0"/>
              <a:cs typeface="Arial" panose="020B0604020202020204" pitchFamily="34" charset="0"/>
            </a:endParaRPr>
          </a:p>
          <a:p>
            <a:r>
              <a:rPr lang="en-US" altLang="ja-JP" sz="1500" dirty="0">
                <a:solidFill>
                  <a:schemeClr val="tx1"/>
                </a:solidFill>
                <a:latin typeface="Arial" panose="020B0604020202020204" pitchFamily="34" charset="0"/>
                <a:cs typeface="Arial" panose="020B0604020202020204" pitchFamily="34" charset="0"/>
              </a:rPr>
              <a:t>However, the proposals have a characteristic feature regarding the categorization of B2B and B2C transactions. The definition of B2B transactions has been limitedly made for consumption tax purposes. B2B transactions that do not fall under that definition are, in principle, categorized as B2C, even though they are generally considered as B2B. In other words, blanket rules are imposed on legitimate businesses in fear of fraud or revenue losses.</a:t>
            </a:r>
          </a:p>
          <a:p>
            <a:endParaRPr lang="en-US" altLang="ja-JP" sz="1500" b="1" dirty="0">
              <a:solidFill>
                <a:schemeClr val="tx1"/>
              </a:solidFill>
              <a:latin typeface="Arial" panose="020B0604020202020204" pitchFamily="34" charset="0"/>
              <a:cs typeface="Arial" panose="020B0604020202020204" pitchFamily="34" charset="0"/>
            </a:endParaRPr>
          </a:p>
          <a:p>
            <a:r>
              <a:rPr lang="en-US" altLang="ja-JP" sz="1500" dirty="0">
                <a:solidFill>
                  <a:schemeClr val="tx1"/>
                </a:solidFill>
                <a:latin typeface="Arial" panose="020B0604020202020204" pitchFamily="34" charset="0"/>
                <a:cs typeface="Arial" panose="020B0604020202020204" pitchFamily="34" charset="0"/>
              </a:rPr>
              <a:t>In Japan, neither the registration system nor the credit invoice method are introduced for claiming input tax credits, but the account method does and is unique to Japan. The proposals </a:t>
            </a:r>
            <a:r>
              <a:rPr lang="en-US" altLang="ja-JP" sz="1500" dirty="0" smtClean="0">
                <a:solidFill>
                  <a:schemeClr val="tx1"/>
                </a:solidFill>
                <a:latin typeface="Arial" panose="020B0604020202020204" pitchFamily="34" charset="0"/>
                <a:cs typeface="Arial" panose="020B0604020202020204" pitchFamily="34" charset="0"/>
              </a:rPr>
              <a:t>focus </a:t>
            </a:r>
            <a:r>
              <a:rPr lang="en-US" altLang="ja-JP" sz="1500" dirty="0">
                <a:solidFill>
                  <a:schemeClr val="tx1"/>
                </a:solidFill>
                <a:latin typeface="Arial" panose="020B0604020202020204" pitchFamily="34" charset="0"/>
                <a:cs typeface="Arial" panose="020B0604020202020204" pitchFamily="34" charset="0"/>
              </a:rPr>
              <a:t>mainly on </a:t>
            </a:r>
            <a:r>
              <a:rPr lang="en-US" altLang="ja-JP" sz="1500" dirty="0" smtClean="0">
                <a:solidFill>
                  <a:schemeClr val="tx1"/>
                </a:solidFill>
                <a:latin typeface="Arial" panose="020B0604020202020204" pitchFamily="34" charset="0"/>
                <a:cs typeface="Arial" panose="020B0604020202020204" pitchFamily="34" charset="0"/>
              </a:rPr>
              <a:t>control </a:t>
            </a:r>
            <a:r>
              <a:rPr lang="en-US" altLang="ja-JP" sz="1500" dirty="0">
                <a:solidFill>
                  <a:schemeClr val="tx1"/>
                </a:solidFill>
                <a:latin typeface="Arial" panose="020B0604020202020204" pitchFamily="34" charset="0"/>
                <a:cs typeface="Arial" panose="020B0604020202020204" pitchFamily="34" charset="0"/>
              </a:rPr>
              <a:t>over claiming excessive input tax credits, as foreign suppliers are not covered by Japan’s taxing jurisdiction. The National Tax Agency has no enforcing power outside Japan. However, the proposals are extremely suitable for the current Japanese consumption tax practices of both the tax administration and taxpayers, which may be appreciated. </a:t>
            </a:r>
            <a:endParaRPr lang="ja-JP" altLang="en-US" sz="1500" dirty="0">
              <a:solidFill>
                <a:schemeClr val="tx1"/>
              </a:solidFill>
              <a:latin typeface="Arial" panose="020B0604020202020204" pitchFamily="34" charset="0"/>
              <a:cs typeface="Arial" panose="020B0604020202020204" pitchFamily="34" charset="0"/>
            </a:endParaRPr>
          </a:p>
        </p:txBody>
      </p:sp>
      <p:sp>
        <p:nvSpPr>
          <p:cNvPr id="8"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171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ChangeArrowheads="1"/>
          </p:cNvSpPr>
          <p:nvPr/>
        </p:nvSpPr>
        <p:spPr bwMode="auto">
          <a:xfrm>
            <a:off x="285750" y="285751"/>
            <a:ext cx="8534722" cy="6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None/>
            </a:pPr>
            <a:r>
              <a:rPr lang="en-US" altLang="ja-JP" b="1" dirty="0" smtClean="0">
                <a:latin typeface="+mj-lt"/>
                <a:cs typeface="Arial" panose="020B0604020202020204" pitchFamily="34" charset="0"/>
              </a:rPr>
              <a:t>8. </a:t>
            </a:r>
            <a:r>
              <a:rPr lang="en-US" altLang="ja-JP" b="1" dirty="0" smtClean="0">
                <a:solidFill>
                  <a:srgbClr val="FF0000"/>
                </a:solidFill>
                <a:latin typeface="+mj-lt"/>
                <a:cs typeface="Arial" panose="020B0604020202020204" pitchFamily="34" charset="0"/>
              </a:rPr>
              <a:t>R</a:t>
            </a:r>
            <a:r>
              <a:rPr lang="en-US" altLang="ja-JP" b="1" dirty="0" smtClean="0">
                <a:latin typeface="+mj-lt"/>
                <a:cs typeface="Arial" panose="020B0604020202020204" pitchFamily="34" charset="0"/>
              </a:rPr>
              <a:t>eference </a:t>
            </a:r>
            <a:endParaRPr kumimoji="0" lang="en-AU" altLang="zh-CN" b="1" dirty="0">
              <a:solidFill>
                <a:srgbClr val="FFFFFF"/>
              </a:solidFill>
              <a:latin typeface="+mj-lt"/>
              <a:ea typeface="PMingLiU" pitchFamily="18" charset="-120"/>
              <a:cs typeface="Arial" panose="020B0604020202020204" pitchFamily="34" charset="0"/>
            </a:endParaRPr>
          </a:p>
        </p:txBody>
      </p:sp>
      <p:sp>
        <p:nvSpPr>
          <p:cNvPr id="6147" name="コンテンツ プレースホルダー 2"/>
          <p:cNvSpPr>
            <a:spLocks/>
          </p:cNvSpPr>
          <p:nvPr/>
        </p:nvSpPr>
        <p:spPr bwMode="auto">
          <a:xfrm>
            <a:off x="459287" y="3381272"/>
            <a:ext cx="80851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zh-TW"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zh-CN" altLang="en-AU" sz="2000" b="1" i="1" dirty="0">
              <a:latin typeface="Arial" panose="020B0604020202020204" pitchFamily="34" charset="0"/>
              <a:ea typeface="SimSun" pitchFamily="2" charset="-122"/>
              <a:cs typeface="Arial" panose="020B0604020202020204" pitchFamily="34" charset="0"/>
            </a:endParaRPr>
          </a:p>
        </p:txBody>
      </p:sp>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17</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 name="テキスト ボックス 1"/>
          <p:cNvSpPr txBox="1"/>
          <p:nvPr/>
        </p:nvSpPr>
        <p:spPr>
          <a:xfrm>
            <a:off x="450199" y="1268759"/>
            <a:ext cx="7921366" cy="5016758"/>
          </a:xfrm>
          <a:prstGeom prst="rect">
            <a:avLst/>
          </a:prstGeom>
        </p:spPr>
        <p:txBody>
          <a:bodyPr wrap="square" rtlCol="0">
            <a:spAutoFit/>
          </a:bodyPr>
          <a:lstStyle/>
          <a:p>
            <a:r>
              <a:rPr lang="en-US" altLang="ja-JP" sz="1600" b="1" dirty="0">
                <a:solidFill>
                  <a:srgbClr val="0000FF"/>
                </a:solidFill>
                <a:latin typeface="Arial" panose="020B0604020202020204" pitchFamily="34" charset="0"/>
                <a:cs typeface="Arial" panose="020B0604020202020204" pitchFamily="34" charset="0"/>
              </a:rPr>
              <a:t>Tax Commission of Japan, </a:t>
            </a:r>
            <a:r>
              <a:rPr lang="en-US" altLang="ja-JP" sz="1600" b="1" dirty="0" smtClean="0">
                <a:solidFill>
                  <a:srgbClr val="0000FF"/>
                </a:solidFill>
                <a:latin typeface="Arial" panose="020B0604020202020204" pitchFamily="34" charset="0"/>
                <a:cs typeface="Arial" panose="020B0604020202020204" pitchFamily="34" charset="0"/>
              </a:rPr>
              <a:t>International </a:t>
            </a:r>
            <a:r>
              <a:rPr lang="en-US" altLang="ja-JP" sz="1600" b="1" dirty="0">
                <a:solidFill>
                  <a:srgbClr val="0000FF"/>
                </a:solidFill>
                <a:latin typeface="Arial" panose="020B0604020202020204" pitchFamily="34" charset="0"/>
                <a:cs typeface="Arial" panose="020B0604020202020204" pitchFamily="34" charset="0"/>
              </a:rPr>
              <a:t>Taxation Discussion Group, </a:t>
            </a:r>
            <a:r>
              <a:rPr lang="en-US" altLang="ja-JP" sz="1600" b="1" i="1" dirty="0" smtClean="0">
                <a:solidFill>
                  <a:schemeClr val="tx1"/>
                </a:solidFill>
                <a:latin typeface="Arial" panose="020B0604020202020204" pitchFamily="34" charset="0"/>
                <a:cs typeface="Arial" panose="020B0604020202020204" pitchFamily="34" charset="0"/>
              </a:rPr>
              <a:t>Consumption </a:t>
            </a:r>
            <a:r>
              <a:rPr lang="en-US" altLang="ja-JP" sz="1600" b="1" i="1" dirty="0">
                <a:solidFill>
                  <a:schemeClr val="tx1"/>
                </a:solidFill>
                <a:latin typeface="Arial" panose="020B0604020202020204" pitchFamily="34" charset="0"/>
                <a:cs typeface="Arial" panose="020B0604020202020204" pitchFamily="34" charset="0"/>
              </a:rPr>
              <a:t>Tax Treatment of Cross-Border Supplies of </a:t>
            </a:r>
            <a:r>
              <a:rPr lang="en-US" altLang="ja-JP" sz="1600" b="1" i="1" dirty="0" smtClean="0">
                <a:solidFill>
                  <a:schemeClr val="tx1"/>
                </a:solidFill>
                <a:latin typeface="Arial" panose="020B0604020202020204" pitchFamily="34" charset="0"/>
                <a:cs typeface="Arial" panose="020B0604020202020204" pitchFamily="34" charset="0"/>
              </a:rPr>
              <a:t>Services</a:t>
            </a:r>
            <a:r>
              <a:rPr lang="en-US" altLang="ja-JP" sz="1600" b="1" dirty="0" smtClean="0">
                <a:solidFill>
                  <a:srgbClr val="0000FF"/>
                </a:solidFill>
                <a:latin typeface="Arial" panose="020B0604020202020204" pitchFamily="34" charset="0"/>
                <a:cs typeface="Arial" panose="020B0604020202020204" pitchFamily="34" charset="0"/>
              </a:rPr>
              <a:t>, </a:t>
            </a:r>
            <a:r>
              <a:rPr lang="en-US" altLang="ja-JP" sz="1600" b="1" dirty="0" smtClean="0">
                <a:solidFill>
                  <a:schemeClr val="tx1"/>
                </a:solidFill>
                <a:latin typeface="Arial" panose="020B0604020202020204" pitchFamily="34" charset="0"/>
                <a:cs typeface="Arial" panose="020B0604020202020204" pitchFamily="34" charset="0"/>
              </a:rPr>
              <a:t>July 6, 2014</a:t>
            </a:r>
          </a:p>
          <a:p>
            <a:endParaRPr lang="en-US" altLang="ja-JP" sz="1600" b="1" dirty="0" smtClean="0">
              <a:solidFill>
                <a:schemeClr val="tx1"/>
              </a:solidFill>
              <a:latin typeface="Arial" panose="020B0604020202020204" pitchFamily="34" charset="0"/>
              <a:cs typeface="Arial" panose="020B0604020202020204" pitchFamily="34" charset="0"/>
            </a:endParaRPr>
          </a:p>
          <a:p>
            <a:r>
              <a:rPr lang="en-US" altLang="ja-JP" sz="1600" b="1" dirty="0" smtClean="0">
                <a:solidFill>
                  <a:srgbClr val="0000FF"/>
                </a:solidFill>
                <a:latin typeface="Arial" panose="020B0604020202020204" pitchFamily="34" charset="0"/>
                <a:cs typeface="Arial" panose="020B0604020202020204" pitchFamily="34" charset="0"/>
              </a:rPr>
              <a:t>KPMG Tax Corporation, KPMG Japan tax newsletter, </a:t>
            </a:r>
            <a:r>
              <a:rPr lang="en-US" altLang="ja-JP" sz="1600" b="1" i="1" dirty="0" smtClean="0">
                <a:solidFill>
                  <a:schemeClr val="tx1"/>
                </a:solidFill>
                <a:latin typeface="Arial" panose="020B0604020202020204" pitchFamily="34" charset="0"/>
                <a:cs typeface="Arial" panose="020B0604020202020204" pitchFamily="34" charset="0"/>
              </a:rPr>
              <a:t>Report on “Consumption Tax Treatment of Cross-Border Supplies of Services and Intangibles”</a:t>
            </a:r>
            <a:r>
              <a:rPr lang="en-US" altLang="ja-JP" sz="1600" b="1" dirty="0" smtClean="0">
                <a:solidFill>
                  <a:schemeClr val="tx1"/>
                </a:solidFill>
                <a:latin typeface="Arial" panose="020B0604020202020204" pitchFamily="34" charset="0"/>
                <a:cs typeface="Arial" panose="020B0604020202020204" pitchFamily="34" charset="0"/>
              </a:rPr>
              <a:t>, </a:t>
            </a:r>
            <a:r>
              <a:rPr lang="en-US" altLang="ja-JP" sz="1600" b="1" dirty="0">
                <a:solidFill>
                  <a:schemeClr val="tx1"/>
                </a:solidFill>
                <a:latin typeface="Arial" panose="020B0604020202020204" pitchFamily="34" charset="0"/>
                <a:cs typeface="Arial" panose="020B0604020202020204" pitchFamily="34" charset="0"/>
              </a:rPr>
              <a:t>November </a:t>
            </a:r>
            <a:r>
              <a:rPr lang="en-US" altLang="ja-JP" sz="1600" b="1" dirty="0" smtClean="0">
                <a:solidFill>
                  <a:schemeClr val="tx1"/>
                </a:solidFill>
                <a:latin typeface="Arial" panose="020B0604020202020204" pitchFamily="34" charset="0"/>
                <a:cs typeface="Arial" panose="020B0604020202020204" pitchFamily="34" charset="0"/>
              </a:rPr>
              <a:t>20, 2013</a:t>
            </a:r>
            <a:endParaRPr lang="en-US" altLang="ja-JP" sz="1600" b="1" dirty="0" smtClean="0">
              <a:solidFill>
                <a:srgbClr val="0000FF"/>
              </a:solidFill>
              <a:latin typeface="Arial" panose="020B0604020202020204" pitchFamily="34" charset="0"/>
              <a:cs typeface="Arial" panose="020B0604020202020204" pitchFamily="34" charset="0"/>
            </a:endParaRPr>
          </a:p>
          <a:p>
            <a:endParaRPr lang="en-US" altLang="ja-JP" sz="1600" b="1" dirty="0">
              <a:solidFill>
                <a:srgbClr val="0000FF"/>
              </a:solidFill>
              <a:latin typeface="Arial" panose="020B0604020202020204" pitchFamily="34" charset="0"/>
              <a:cs typeface="Arial" panose="020B0604020202020204" pitchFamily="34" charset="0"/>
            </a:endParaRPr>
          </a:p>
          <a:p>
            <a:r>
              <a:rPr lang="en-US" altLang="ja-JP" sz="1600" b="1" dirty="0" smtClean="0">
                <a:solidFill>
                  <a:srgbClr val="0000FF"/>
                </a:solidFill>
                <a:latin typeface="Arial" panose="020B0604020202020204" pitchFamily="34" charset="0"/>
                <a:cs typeface="Arial" panose="020B0604020202020204" pitchFamily="34" charset="0"/>
              </a:rPr>
              <a:t>KPMG </a:t>
            </a:r>
            <a:r>
              <a:rPr lang="en-US" altLang="ja-JP" sz="1600" b="1" dirty="0">
                <a:solidFill>
                  <a:srgbClr val="0000FF"/>
                </a:solidFill>
                <a:latin typeface="Arial" panose="020B0604020202020204" pitchFamily="34" charset="0"/>
                <a:cs typeface="Arial" panose="020B0604020202020204" pitchFamily="34" charset="0"/>
              </a:rPr>
              <a:t>Tax </a:t>
            </a:r>
            <a:r>
              <a:rPr lang="en-US" altLang="ja-JP" sz="1600" b="1" dirty="0" smtClean="0">
                <a:solidFill>
                  <a:srgbClr val="0000FF"/>
                </a:solidFill>
                <a:latin typeface="Arial" panose="020B0604020202020204" pitchFamily="34" charset="0"/>
                <a:cs typeface="Arial" panose="020B0604020202020204" pitchFamily="34" charset="0"/>
              </a:rPr>
              <a:t>Corporation, </a:t>
            </a:r>
            <a:r>
              <a:rPr lang="en-US" altLang="ja-JP" sz="1600" b="1" dirty="0">
                <a:solidFill>
                  <a:srgbClr val="0000FF"/>
                </a:solidFill>
                <a:latin typeface="Arial" panose="020B0604020202020204" pitchFamily="34" charset="0"/>
                <a:cs typeface="Arial" panose="020B0604020202020204" pitchFamily="34" charset="0"/>
              </a:rPr>
              <a:t>KPMG Japan tax </a:t>
            </a:r>
            <a:r>
              <a:rPr lang="en-US" altLang="ja-JP" sz="1600" b="1" dirty="0" smtClean="0">
                <a:solidFill>
                  <a:srgbClr val="0000FF"/>
                </a:solidFill>
                <a:latin typeface="Arial" panose="020B0604020202020204" pitchFamily="34" charset="0"/>
                <a:cs typeface="Arial" panose="020B0604020202020204" pitchFamily="34" charset="0"/>
              </a:rPr>
              <a:t>newsletter</a:t>
            </a:r>
            <a:r>
              <a:rPr lang="en-US" altLang="ja-JP" sz="1600" b="1" dirty="0" smtClean="0">
                <a:solidFill>
                  <a:schemeClr val="tx1"/>
                </a:solidFill>
                <a:latin typeface="Arial" panose="020B0604020202020204" pitchFamily="34" charset="0"/>
                <a:cs typeface="Arial" panose="020B0604020202020204" pitchFamily="34" charset="0"/>
              </a:rPr>
              <a:t>, </a:t>
            </a:r>
            <a:r>
              <a:rPr lang="en-US" altLang="ja-JP" sz="1600" b="1" i="1" dirty="0" smtClean="0">
                <a:solidFill>
                  <a:schemeClr val="tx1"/>
                </a:solidFill>
                <a:latin typeface="Arial" panose="020B0604020202020204" pitchFamily="34" charset="0"/>
                <a:cs typeface="Arial" panose="020B0604020202020204" pitchFamily="34" charset="0"/>
              </a:rPr>
              <a:t>Consumption Tax Treatment of Cross-Border Supplies of Services</a:t>
            </a:r>
            <a:r>
              <a:rPr lang="en-US" altLang="ja-JP" sz="1600" b="1" dirty="0" smtClean="0">
                <a:solidFill>
                  <a:schemeClr val="tx1"/>
                </a:solidFill>
                <a:latin typeface="Arial" panose="020B0604020202020204" pitchFamily="34" charset="0"/>
                <a:cs typeface="Arial" panose="020B0604020202020204" pitchFamily="34" charset="0"/>
              </a:rPr>
              <a:t>, July 8, 2014</a:t>
            </a:r>
          </a:p>
          <a:p>
            <a:endParaRPr lang="en-US" altLang="ja-JP" sz="1600" b="1" dirty="0">
              <a:solidFill>
                <a:srgbClr val="0000FF"/>
              </a:solidFill>
              <a:latin typeface="Arial" panose="020B0604020202020204" pitchFamily="34" charset="0"/>
              <a:cs typeface="Arial" panose="020B0604020202020204" pitchFamily="34" charset="0"/>
            </a:endParaRPr>
          </a:p>
          <a:p>
            <a:r>
              <a:rPr lang="en-US" altLang="ja-JP" sz="1600" b="1" dirty="0">
                <a:solidFill>
                  <a:srgbClr val="0000FF"/>
                </a:solidFill>
                <a:latin typeface="Arial" panose="020B0604020202020204" pitchFamily="34" charset="0"/>
                <a:cs typeface="Arial" panose="020B0604020202020204" pitchFamily="34" charset="0"/>
              </a:rPr>
              <a:t>OECD,</a:t>
            </a:r>
            <a:r>
              <a:rPr lang="en-US" altLang="ja-JP" sz="1600" b="1" dirty="0">
                <a:solidFill>
                  <a:srgbClr val="FF0000"/>
                </a:solidFill>
                <a:latin typeface="Arial" panose="020B0604020202020204" pitchFamily="34" charset="0"/>
                <a:cs typeface="Arial" panose="020B0604020202020204" pitchFamily="34" charset="0"/>
              </a:rPr>
              <a:t> </a:t>
            </a:r>
            <a:r>
              <a:rPr lang="en-US" altLang="ja-JP" sz="1600" b="1" dirty="0" smtClean="0">
                <a:solidFill>
                  <a:schemeClr val="tx1"/>
                </a:solidFill>
                <a:latin typeface="Arial" panose="020B0604020202020204" pitchFamily="34" charset="0"/>
                <a:cs typeface="Arial" panose="020B0604020202020204" pitchFamily="34" charset="0"/>
              </a:rPr>
              <a:t>Global </a:t>
            </a:r>
            <a:r>
              <a:rPr lang="en-US" altLang="ja-JP" sz="1600" b="1" dirty="0">
                <a:solidFill>
                  <a:schemeClr val="tx1"/>
                </a:solidFill>
                <a:latin typeface="Arial" panose="020B0604020202020204" pitchFamily="34" charset="0"/>
                <a:cs typeface="Arial" panose="020B0604020202020204" pitchFamily="34" charset="0"/>
              </a:rPr>
              <a:t>Forum on VAT, </a:t>
            </a:r>
            <a:r>
              <a:rPr lang="en-US" altLang="ja-JP" sz="1600" b="1" i="1" dirty="0" smtClean="0">
                <a:solidFill>
                  <a:schemeClr val="tx1"/>
                </a:solidFill>
                <a:latin typeface="Arial" panose="020B0604020202020204" pitchFamily="34" charset="0"/>
                <a:cs typeface="Arial" panose="020B0604020202020204" pitchFamily="34" charset="0"/>
              </a:rPr>
              <a:t>International </a:t>
            </a:r>
            <a:r>
              <a:rPr lang="en-US" altLang="ja-JP" sz="1600" b="1" i="1" dirty="0">
                <a:solidFill>
                  <a:schemeClr val="tx1"/>
                </a:solidFill>
                <a:latin typeface="Arial" panose="020B0604020202020204" pitchFamily="34" charset="0"/>
                <a:cs typeface="Arial" panose="020B0604020202020204" pitchFamily="34" charset="0"/>
              </a:rPr>
              <a:t>VAT/GST </a:t>
            </a:r>
            <a:r>
              <a:rPr lang="en-US" altLang="ja-JP" sz="1600" b="1" i="1" dirty="0" smtClean="0">
                <a:solidFill>
                  <a:schemeClr val="tx1"/>
                </a:solidFill>
                <a:latin typeface="Arial" panose="020B0604020202020204" pitchFamily="34" charset="0"/>
                <a:cs typeface="Arial" panose="020B0604020202020204" pitchFamily="34" charset="0"/>
              </a:rPr>
              <a:t>Guidelines</a:t>
            </a:r>
            <a:r>
              <a:rPr lang="en-US" altLang="ja-JP" sz="1600" b="1" dirty="0">
                <a:solidFill>
                  <a:schemeClr val="tx1"/>
                </a:solidFill>
                <a:latin typeface="Arial" panose="020B0604020202020204" pitchFamily="34" charset="0"/>
                <a:cs typeface="Arial" panose="020B0604020202020204" pitchFamily="34" charset="0"/>
              </a:rPr>
              <a:t>,</a:t>
            </a:r>
            <a:r>
              <a:rPr lang="en-US" altLang="ja-JP" sz="1600" b="1" dirty="0" smtClean="0">
                <a:solidFill>
                  <a:schemeClr val="tx1"/>
                </a:solidFill>
                <a:latin typeface="Arial" panose="020B0604020202020204" pitchFamily="34" charset="0"/>
                <a:cs typeface="Arial" panose="020B0604020202020204" pitchFamily="34" charset="0"/>
              </a:rPr>
              <a:t> April 17 and 18, 2014</a:t>
            </a:r>
          </a:p>
          <a:p>
            <a:endParaRPr lang="en-US" altLang="ja-JP" sz="1600" b="1" dirty="0" smtClean="0">
              <a:solidFill>
                <a:srgbClr val="FF0000"/>
              </a:solidFill>
              <a:latin typeface="Arial" panose="020B0604020202020204" pitchFamily="34" charset="0"/>
              <a:cs typeface="Arial" panose="020B0604020202020204" pitchFamily="34" charset="0"/>
            </a:endParaRPr>
          </a:p>
          <a:p>
            <a:r>
              <a:rPr lang="en-US" altLang="ja-JP" sz="1600" b="1" dirty="0" smtClean="0">
                <a:solidFill>
                  <a:srgbClr val="0000FF"/>
                </a:solidFill>
                <a:latin typeface="Arial" panose="020B0604020202020204" pitchFamily="34" charset="0"/>
                <a:cs typeface="Arial" panose="020B0604020202020204" pitchFamily="34" charset="0"/>
              </a:rPr>
              <a:t>European </a:t>
            </a:r>
            <a:r>
              <a:rPr lang="en-US" altLang="ja-JP" sz="1600" b="1" dirty="0">
                <a:solidFill>
                  <a:srgbClr val="0000FF"/>
                </a:solidFill>
                <a:latin typeface="Arial" panose="020B0604020202020204" pitchFamily="34" charset="0"/>
                <a:cs typeface="Arial" panose="020B0604020202020204" pitchFamily="34" charset="0"/>
              </a:rPr>
              <a:t>Commission, </a:t>
            </a:r>
            <a:r>
              <a:rPr lang="en-US" altLang="ja-JP" sz="1600" b="1" i="1" dirty="0" smtClean="0">
                <a:solidFill>
                  <a:schemeClr val="tx1"/>
                </a:solidFill>
                <a:latin typeface="Arial" panose="020B0604020202020204" pitchFamily="34" charset="0"/>
                <a:cs typeface="Arial" panose="020B0604020202020204" pitchFamily="34" charset="0"/>
              </a:rPr>
              <a:t>Report of the Commission </a:t>
            </a:r>
            <a:r>
              <a:rPr lang="en-US" altLang="ja-JP" sz="1600" b="1" i="1" dirty="0">
                <a:solidFill>
                  <a:schemeClr val="tx1"/>
                </a:solidFill>
                <a:latin typeface="Arial" panose="020B0604020202020204" pitchFamily="34" charset="0"/>
                <a:cs typeface="Arial" panose="020B0604020202020204" pitchFamily="34" charset="0"/>
              </a:rPr>
              <a:t>Expert Group on Taxation of the Digital </a:t>
            </a:r>
            <a:r>
              <a:rPr lang="en-US" altLang="ja-JP" sz="1600" b="1" i="1" dirty="0" smtClean="0">
                <a:solidFill>
                  <a:schemeClr val="tx1"/>
                </a:solidFill>
                <a:latin typeface="Arial" panose="020B0604020202020204" pitchFamily="34" charset="0"/>
                <a:cs typeface="Arial" panose="020B0604020202020204" pitchFamily="34" charset="0"/>
              </a:rPr>
              <a:t>Economy</a:t>
            </a:r>
            <a:r>
              <a:rPr lang="en-US" altLang="ja-JP" sz="1600" b="1" dirty="0" smtClean="0">
                <a:solidFill>
                  <a:schemeClr val="tx1"/>
                </a:solidFill>
                <a:latin typeface="Arial" panose="020B0604020202020204" pitchFamily="34" charset="0"/>
                <a:cs typeface="Arial" panose="020B0604020202020204" pitchFamily="34" charset="0"/>
              </a:rPr>
              <a:t>, March 28, 2014 </a:t>
            </a:r>
          </a:p>
          <a:p>
            <a:endParaRPr lang="en-US" altLang="ja-JP" sz="1600" b="1" dirty="0" smtClean="0">
              <a:solidFill>
                <a:srgbClr val="FF0000"/>
              </a:solidFill>
              <a:latin typeface="Arial" panose="020B0604020202020204" pitchFamily="34" charset="0"/>
              <a:cs typeface="Arial" panose="020B0604020202020204" pitchFamily="34" charset="0"/>
            </a:endParaRPr>
          </a:p>
          <a:p>
            <a:r>
              <a:rPr lang="en-US" altLang="ja-JP" sz="1600" b="1" dirty="0">
                <a:solidFill>
                  <a:srgbClr val="0000FF"/>
                </a:solidFill>
                <a:latin typeface="Arial" panose="020B0604020202020204" pitchFamily="34" charset="0"/>
                <a:cs typeface="Arial" panose="020B0604020202020204" pitchFamily="34" charset="0"/>
              </a:rPr>
              <a:t>European Commission, </a:t>
            </a:r>
            <a:r>
              <a:rPr lang="en-US" altLang="ja-JP" sz="1600" b="1" i="1" dirty="0" smtClean="0">
                <a:solidFill>
                  <a:schemeClr val="tx1"/>
                </a:solidFill>
                <a:latin typeface="Arial" panose="020B0604020202020204" pitchFamily="34" charset="0"/>
                <a:cs typeface="Arial" panose="020B0604020202020204" pitchFamily="34" charset="0"/>
              </a:rPr>
              <a:t>Explanatory </a:t>
            </a:r>
            <a:r>
              <a:rPr lang="en-US" altLang="ja-JP" sz="1600" b="1" i="1" dirty="0">
                <a:solidFill>
                  <a:schemeClr val="tx1"/>
                </a:solidFill>
                <a:latin typeface="Arial" panose="020B0604020202020204" pitchFamily="34" charset="0"/>
                <a:cs typeface="Arial" panose="020B0604020202020204" pitchFamily="34" charset="0"/>
              </a:rPr>
              <a:t>notes on the EU VAT changes to the place of supply of </a:t>
            </a:r>
            <a:r>
              <a:rPr lang="en-US" altLang="ja-JP" sz="1600" b="1" i="1" dirty="0" smtClean="0">
                <a:solidFill>
                  <a:schemeClr val="tx1"/>
                </a:solidFill>
                <a:latin typeface="Arial" panose="020B0604020202020204" pitchFamily="34" charset="0"/>
                <a:cs typeface="Arial" panose="020B0604020202020204" pitchFamily="34" charset="0"/>
              </a:rPr>
              <a:t>telecommunications, </a:t>
            </a:r>
            <a:r>
              <a:rPr lang="en-US" altLang="ja-JP" sz="1600" b="1" i="1" dirty="0">
                <a:solidFill>
                  <a:schemeClr val="tx1"/>
                </a:solidFill>
                <a:latin typeface="Arial" panose="020B0604020202020204" pitchFamily="34" charset="0"/>
                <a:cs typeface="Arial" panose="020B0604020202020204" pitchFamily="34" charset="0"/>
              </a:rPr>
              <a:t>broadcasting and electronic services that enter into force in </a:t>
            </a:r>
            <a:r>
              <a:rPr lang="en-US" altLang="ja-JP" sz="1600" b="1" i="1" dirty="0" smtClean="0">
                <a:solidFill>
                  <a:schemeClr val="tx1"/>
                </a:solidFill>
                <a:latin typeface="Arial" panose="020B0604020202020204" pitchFamily="34" charset="0"/>
                <a:cs typeface="Arial" panose="020B0604020202020204" pitchFamily="34" charset="0"/>
              </a:rPr>
              <a:t>2015 </a:t>
            </a:r>
            <a:r>
              <a:rPr lang="en-US" altLang="ja-JP" sz="1600" b="1" i="1" dirty="0">
                <a:solidFill>
                  <a:schemeClr val="tx1"/>
                </a:solidFill>
                <a:latin typeface="Arial" panose="020B0604020202020204" pitchFamily="34" charset="0"/>
                <a:cs typeface="Arial" panose="020B0604020202020204" pitchFamily="34" charset="0"/>
              </a:rPr>
              <a:t>(Council Implementing Regulation (EU) </a:t>
            </a:r>
            <a:r>
              <a:rPr lang="en-US" altLang="ja-JP" sz="1600" b="1" i="1" dirty="0" smtClean="0">
                <a:solidFill>
                  <a:schemeClr val="tx1"/>
                </a:solidFill>
                <a:latin typeface="Arial" panose="020B0604020202020204" pitchFamily="34" charset="0"/>
                <a:cs typeface="Arial" panose="020B0604020202020204" pitchFamily="34" charset="0"/>
              </a:rPr>
              <a:t>No. </a:t>
            </a:r>
            <a:r>
              <a:rPr lang="en-US" altLang="ja-JP" sz="1600" b="1" i="1" dirty="0">
                <a:solidFill>
                  <a:schemeClr val="tx1"/>
                </a:solidFill>
                <a:latin typeface="Arial" panose="020B0604020202020204" pitchFamily="34" charset="0"/>
                <a:cs typeface="Arial" panose="020B0604020202020204" pitchFamily="34" charset="0"/>
              </a:rPr>
              <a:t>1042/2013</a:t>
            </a:r>
            <a:r>
              <a:rPr lang="en-US" altLang="ja-JP" sz="1600" b="1" i="1" dirty="0" smtClean="0">
                <a:solidFill>
                  <a:schemeClr val="tx1"/>
                </a:solidFill>
                <a:latin typeface="Arial" panose="020B0604020202020204" pitchFamily="34" charset="0"/>
                <a:cs typeface="Arial" panose="020B0604020202020204" pitchFamily="34" charset="0"/>
              </a:rPr>
              <a:t>)</a:t>
            </a:r>
            <a:r>
              <a:rPr lang="en-US" altLang="ja-JP" sz="1600" b="1" dirty="0" smtClean="0">
                <a:solidFill>
                  <a:schemeClr val="tx1"/>
                </a:solidFill>
                <a:latin typeface="Arial" panose="020B0604020202020204" pitchFamily="34" charset="0"/>
                <a:cs typeface="Arial" panose="020B0604020202020204" pitchFamily="34" charset="0"/>
              </a:rPr>
              <a:t>,</a:t>
            </a:r>
            <a:endParaRPr lang="en-US" altLang="ja-JP" sz="1600" b="1" dirty="0">
              <a:solidFill>
                <a:schemeClr val="tx1"/>
              </a:solidFill>
              <a:latin typeface="Arial" panose="020B0604020202020204" pitchFamily="34" charset="0"/>
              <a:cs typeface="Arial" panose="020B0604020202020204" pitchFamily="34" charset="0"/>
            </a:endParaRPr>
          </a:p>
          <a:p>
            <a:r>
              <a:rPr lang="en-US" altLang="ja-JP" sz="1600" b="1" dirty="0" smtClean="0">
                <a:solidFill>
                  <a:schemeClr val="tx1"/>
                </a:solidFill>
                <a:latin typeface="Arial" panose="020B0604020202020204" pitchFamily="34" charset="0"/>
                <a:cs typeface="Arial" panose="020B0604020202020204" pitchFamily="34" charset="0"/>
              </a:rPr>
              <a:t>April 3, 2014</a:t>
            </a:r>
            <a:endParaRPr lang="ja-JP" altLang="en-US" sz="1600" b="1" dirty="0">
              <a:solidFill>
                <a:schemeClr val="tx1"/>
              </a:solidFill>
              <a:latin typeface="Arial" panose="020B0604020202020204" pitchFamily="34" charset="0"/>
              <a:cs typeface="Arial" panose="020B0604020202020204" pitchFamily="34" charset="0"/>
            </a:endParaRPr>
          </a:p>
        </p:txBody>
      </p:sp>
      <p:sp>
        <p:nvSpPr>
          <p:cNvPr id="8"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948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ChangeArrowheads="1"/>
          </p:cNvSpPr>
          <p:nvPr/>
        </p:nvSpPr>
        <p:spPr bwMode="auto">
          <a:xfrm>
            <a:off x="285750" y="404664"/>
            <a:ext cx="8534722" cy="6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r>
              <a:rPr lang="ja-JP" altLang="en-AU" sz="2400" dirty="0">
                <a:latin typeface="Arial" panose="020B0604020202020204" pitchFamily="34" charset="0"/>
                <a:cs typeface="Arial" panose="020B0604020202020204" pitchFamily="34" charset="0"/>
              </a:rPr>
              <a:t>　</a:t>
            </a:r>
            <a:r>
              <a:rPr lang="en-US" altLang="ja-JP" b="1" dirty="0" smtClean="0">
                <a:latin typeface="+mn-lt"/>
                <a:cs typeface="Arial" panose="020B0604020202020204" pitchFamily="34" charset="0"/>
              </a:rPr>
              <a:t>1. </a:t>
            </a:r>
            <a:r>
              <a:rPr lang="en-US" altLang="ja-JP" b="1" dirty="0" smtClean="0">
                <a:solidFill>
                  <a:srgbClr val="FF0000"/>
                </a:solidFill>
                <a:latin typeface="+mn-lt"/>
                <a:cs typeface="Arial" panose="020B0604020202020204" pitchFamily="34" charset="0"/>
              </a:rPr>
              <a:t>I</a:t>
            </a:r>
            <a:r>
              <a:rPr lang="en-US" altLang="ja-JP" b="1" dirty="0" smtClean="0">
                <a:latin typeface="+mn-lt"/>
                <a:cs typeface="Arial" panose="020B0604020202020204" pitchFamily="34" charset="0"/>
              </a:rPr>
              <a:t>ntroduction </a:t>
            </a:r>
            <a:endParaRPr kumimoji="0" lang="en-US" altLang="zh-TW" b="1" dirty="0">
              <a:latin typeface="+mn-lt"/>
              <a:ea typeface="PMingLiU" pitchFamily="18" charset="-120"/>
              <a:cs typeface="Arial" panose="020B0604020202020204" pitchFamily="34" charset="0"/>
            </a:endParaRPr>
          </a:p>
          <a:p>
            <a:pPr eaLnBrk="1" hangingPunct="1">
              <a:lnSpc>
                <a:spcPct val="85000"/>
              </a:lnSpc>
              <a:buFontTx/>
              <a:buNone/>
            </a:pPr>
            <a:endParaRPr kumimoji="0" lang="en-US" altLang="zh-TW" sz="3600" b="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r>
              <a:rPr kumimoji="0" lang="en-US" altLang="zh-TW" sz="3600" b="1" dirty="0">
                <a:solidFill>
                  <a:srgbClr val="FFFFFF"/>
                </a:solidFill>
                <a:latin typeface="Arial" panose="020B0604020202020204" pitchFamily="34" charset="0"/>
                <a:ea typeface="PMingLiU" pitchFamily="18" charset="-120"/>
                <a:cs typeface="Arial" panose="020B0604020202020204" pitchFamily="34" charset="0"/>
              </a:rPr>
              <a:t/>
            </a:r>
            <a:br>
              <a:rPr kumimoji="0" lang="en-US" altLang="zh-TW" sz="3600" b="1" dirty="0">
                <a:solidFill>
                  <a:srgbClr val="FFFFFF"/>
                </a:solidFill>
                <a:latin typeface="Arial" panose="020B0604020202020204" pitchFamily="34" charset="0"/>
                <a:ea typeface="PMingLiU" pitchFamily="18" charset="-120"/>
                <a:cs typeface="Arial" panose="020B0604020202020204" pitchFamily="34" charset="0"/>
              </a:rPr>
            </a:br>
            <a:endParaRPr kumimoji="0" lang="en-AU" altLang="zh-CN" sz="3600" b="1" dirty="0">
              <a:solidFill>
                <a:srgbClr val="FFFFFF"/>
              </a:solidFill>
              <a:latin typeface="Arial" panose="020B0604020202020204" pitchFamily="34" charset="0"/>
              <a:ea typeface="PMingLiU" pitchFamily="18" charset="-120"/>
              <a:cs typeface="Arial" panose="020B0604020202020204" pitchFamily="34" charset="0"/>
            </a:endParaRPr>
          </a:p>
        </p:txBody>
      </p:sp>
      <p:sp>
        <p:nvSpPr>
          <p:cNvPr id="6147" name="コンテンツ プレースホルダー 2"/>
          <p:cNvSpPr>
            <a:spLocks/>
          </p:cNvSpPr>
          <p:nvPr/>
        </p:nvSpPr>
        <p:spPr bwMode="auto">
          <a:xfrm>
            <a:off x="459287" y="3381272"/>
            <a:ext cx="80851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zh-TW"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zh-CN" altLang="en-AU" sz="2000" b="1" i="1" dirty="0">
              <a:latin typeface="Arial" panose="020B0604020202020204" pitchFamily="34" charset="0"/>
              <a:ea typeface="SimSun" pitchFamily="2" charset="-122"/>
              <a:cs typeface="Arial" panose="020B0604020202020204" pitchFamily="34" charset="0"/>
            </a:endParaRPr>
          </a:p>
        </p:txBody>
      </p:sp>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2</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350202" y="980728"/>
            <a:ext cx="8303308" cy="169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a:lnSpc>
                <a:spcPts val="1800"/>
              </a:lnSpc>
            </a:pPr>
            <a:endParaRPr lang="ja-JP" altLang="ja-JP" sz="800" dirty="0">
              <a:cs typeface="Arial" panose="020B0604020202020204" pitchFamily="34" charset="0"/>
            </a:endParaRPr>
          </a:p>
          <a:p>
            <a:pPr marL="342900" lvl="0" indent="-342900" eaLnBrk="0" hangingPunct="0">
              <a:lnSpc>
                <a:spcPts val="1800"/>
              </a:lnSpc>
              <a:buFont typeface="Wingdings" panose="05000000000000000000" pitchFamily="2" charset="2"/>
              <a:buChar char="Ø"/>
            </a:pPr>
            <a:r>
              <a:rPr lang="en-US" altLang="ja-JP" sz="1800" dirty="0" smtClean="0">
                <a:cs typeface="Arial" panose="020B0604020202020204" pitchFamily="34" charset="0"/>
              </a:rPr>
              <a:t>International e-commerce through the Internet is expanding.</a:t>
            </a:r>
          </a:p>
          <a:p>
            <a:pPr marL="342900" lvl="0" indent="-342900" eaLnBrk="0" hangingPunct="0">
              <a:lnSpc>
                <a:spcPts val="1800"/>
              </a:lnSpc>
              <a:buFont typeface="Wingdings" panose="05000000000000000000" pitchFamily="2" charset="2"/>
              <a:buChar char="Ø"/>
            </a:pPr>
            <a:r>
              <a:rPr lang="en-US" altLang="ja-JP" sz="1800" dirty="0" smtClean="0">
                <a:cs typeface="Arial" panose="020B0604020202020204" pitchFamily="34" charset="0"/>
              </a:rPr>
              <a:t>The cross-border markets for digital content in Japan is estimated to be at </a:t>
            </a:r>
            <a:r>
              <a:rPr lang="en-US" altLang="ja-JP" sz="1800" dirty="0" smtClean="0">
                <a:cs typeface="Arial" panose="020B0604020202020204" pitchFamily="34" charset="0"/>
              </a:rPr>
              <a:t>US$5,119,000,000 </a:t>
            </a:r>
            <a:r>
              <a:rPr lang="en-US" altLang="ja-JP" sz="1800" dirty="0" smtClean="0">
                <a:cs typeface="Arial" panose="020B0604020202020204" pitchFamily="34" charset="0"/>
              </a:rPr>
              <a:t>as of 2012.  </a:t>
            </a:r>
          </a:p>
          <a:p>
            <a:pPr marL="342900" lvl="0" indent="-342900" eaLnBrk="0" hangingPunct="0">
              <a:lnSpc>
                <a:spcPts val="1800"/>
              </a:lnSpc>
              <a:buFont typeface="Wingdings" panose="05000000000000000000" pitchFamily="2" charset="2"/>
              <a:buChar char="Ø"/>
            </a:pPr>
            <a:r>
              <a:rPr lang="en-US" altLang="ja-JP" sz="1800" dirty="0" smtClean="0">
                <a:cs typeface="Arial" panose="020B0604020202020204" pitchFamily="34" charset="0"/>
              </a:rPr>
              <a:t>The Japanese government seeks new approaches to consumption taxation regarding cross-border e-commerce. </a:t>
            </a:r>
            <a:r>
              <a:rPr lang="en-US" altLang="ja-JP" sz="2000" dirty="0" smtClean="0">
                <a:cs typeface="Arial" panose="020B0604020202020204" pitchFamily="34" charset="0"/>
              </a:rPr>
              <a:t>       </a:t>
            </a:r>
          </a:p>
          <a:p>
            <a:pPr lvl="0" indent="0" algn="r" eaLnBrk="0" hangingPunct="0">
              <a:lnSpc>
                <a:spcPts val="1800"/>
              </a:lnSpc>
            </a:pPr>
            <a:r>
              <a:rPr lang="en-US" altLang="ja-JP" sz="1100" dirty="0" smtClean="0">
                <a:cs typeface="Arial" panose="020B0604020202020204" pitchFamily="34" charset="0"/>
              </a:rPr>
              <a:t>Source: Materials prepared by Makoto Yonekawa for the Tax Commission, April 4, 2014 </a:t>
            </a:r>
            <a:endParaRPr kumimoji="1" lang="ja-JP" altLang="en-US" sz="1100" b="0" i="0" u="none" strike="noStrike" cap="none" normalizeH="0" baseline="0" dirty="0" smtClean="0">
              <a:ln>
                <a:noFill/>
              </a:ln>
              <a:solidFill>
                <a:schemeClr val="tx1"/>
              </a:solidFill>
              <a:effectLst/>
              <a:cs typeface="Arial" panose="020B0604020202020204"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2542787891"/>
              </p:ext>
            </p:extLst>
          </p:nvPr>
        </p:nvGraphicFramePr>
        <p:xfrm>
          <a:off x="488249" y="2732811"/>
          <a:ext cx="8208912" cy="3563104"/>
        </p:xfrm>
        <a:graphic>
          <a:graphicData uri="http://schemas.openxmlformats.org/drawingml/2006/table">
            <a:tbl>
              <a:tblPr firstRow="1" firstCol="1" bandRow="1">
                <a:tableStyleId>{5C22544A-7EE6-4342-B048-85BDC9FD1C3A}</a:tableStyleId>
              </a:tblPr>
              <a:tblGrid>
                <a:gridCol w="2448272"/>
                <a:gridCol w="4011743"/>
                <a:gridCol w="1748897"/>
              </a:tblGrid>
              <a:tr h="576064">
                <a:tc>
                  <a:txBody>
                    <a:bodyPr/>
                    <a:lstStyle/>
                    <a:p>
                      <a:pPr algn="l">
                        <a:spcAft>
                          <a:spcPts val="0"/>
                        </a:spcAft>
                      </a:pPr>
                      <a:r>
                        <a:rPr lang="en-US" sz="1200" kern="100" baseline="0" dirty="0">
                          <a:effectLst/>
                        </a:rPr>
                        <a:t> </a:t>
                      </a:r>
                      <a:endParaRPr lang="ja-JP" sz="1200" kern="100" baseline="0" dirty="0">
                        <a:effectLst/>
                        <a:latin typeface="Century"/>
                        <a:ea typeface="ＭＳ 明朝"/>
                        <a:cs typeface="Times New Roman"/>
                      </a:endParaRPr>
                    </a:p>
                  </a:txBody>
                  <a:tcPr marL="68580" marR="68580" marT="0" marB="0" anchor="ctr"/>
                </a:tc>
                <a:tc>
                  <a:txBody>
                    <a:bodyPr/>
                    <a:lstStyle/>
                    <a:p>
                      <a:pPr algn="ctr">
                        <a:spcAft>
                          <a:spcPts val="0"/>
                        </a:spcAft>
                      </a:pPr>
                      <a:r>
                        <a:rPr lang="en-US" altLang="ja-JP" sz="1800" kern="100" baseline="0" dirty="0" smtClean="0">
                          <a:solidFill>
                            <a:schemeClr val="bg1"/>
                          </a:solidFill>
                          <a:effectLst/>
                        </a:rPr>
                        <a:t>Cross-border markets for digital content</a:t>
                      </a:r>
                    </a:p>
                    <a:p>
                      <a:pPr algn="ctr">
                        <a:spcAft>
                          <a:spcPts val="0"/>
                        </a:spcAft>
                      </a:pPr>
                      <a:r>
                        <a:rPr lang="en-US" altLang="ja-JP" sz="1800" kern="100" baseline="0" dirty="0" smtClean="0">
                          <a:solidFill>
                            <a:schemeClr val="bg1"/>
                          </a:solidFill>
                          <a:effectLst/>
                        </a:rPr>
                        <a:t>Estimate value </a:t>
                      </a:r>
                      <a:r>
                        <a:rPr lang="en-US" altLang="ja-JP" sz="1400" kern="100" baseline="0" dirty="0" smtClean="0">
                          <a:solidFill>
                            <a:schemeClr val="bg1"/>
                          </a:solidFill>
                          <a:effectLst/>
                        </a:rPr>
                        <a:t> (</a:t>
                      </a:r>
                      <a:r>
                        <a:rPr lang="en-US" altLang="ja-JP" sz="1400" kern="100" baseline="0" dirty="0" smtClean="0">
                          <a:effectLst/>
                        </a:rPr>
                        <a:t>Unit: mil. USD, USD1=\100) </a:t>
                      </a:r>
                      <a:endParaRPr lang="ja-JP" sz="1400" kern="100" baseline="0" dirty="0">
                        <a:effectLst/>
                        <a:latin typeface="Century"/>
                        <a:ea typeface="ＭＳ 明朝"/>
                        <a:cs typeface="Times New Roman"/>
                      </a:endParaRPr>
                    </a:p>
                  </a:txBody>
                  <a:tcPr marL="68580" marR="68580" marT="0" marB="0" anchor="ctr"/>
                </a:tc>
                <a:tc>
                  <a:txBody>
                    <a:bodyPr/>
                    <a:lstStyle/>
                    <a:p>
                      <a:pPr algn="ctr">
                        <a:spcAft>
                          <a:spcPts val="0"/>
                        </a:spcAft>
                      </a:pPr>
                      <a:r>
                        <a:rPr lang="en-US" altLang="ja-JP" sz="1800" kern="100" baseline="0" dirty="0" smtClean="0">
                          <a:effectLst/>
                        </a:rPr>
                        <a:t>Share</a:t>
                      </a:r>
                      <a:endParaRPr lang="ja-JP" sz="1800" kern="100" baseline="0" dirty="0">
                        <a:effectLst/>
                        <a:latin typeface="Century"/>
                        <a:ea typeface="ＭＳ 明朝"/>
                        <a:cs typeface="Times New Roman"/>
                      </a:endParaRPr>
                    </a:p>
                  </a:txBody>
                  <a:tcPr marL="68580" marR="68580" marT="0" marB="0" anchor="ctr"/>
                </a:tc>
              </a:tr>
              <a:tr h="279434">
                <a:tc>
                  <a:txBody>
                    <a:bodyPr/>
                    <a:lstStyle/>
                    <a:p>
                      <a:pPr algn="ctr">
                        <a:spcAft>
                          <a:spcPts val="0"/>
                        </a:spcAft>
                      </a:pPr>
                      <a:r>
                        <a:rPr lang="en-US" altLang="ja-JP" sz="1800" kern="100" baseline="0" dirty="0" smtClean="0">
                          <a:effectLst/>
                        </a:rPr>
                        <a:t>Internet Advertising</a:t>
                      </a:r>
                      <a:endParaRPr lang="ja-JP" sz="18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2,668</a:t>
                      </a:r>
                      <a:endParaRPr lang="ja-JP" sz="20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52.1</a:t>
                      </a:r>
                      <a:r>
                        <a:rPr lang="ja-JP" sz="2000" kern="100" baseline="0" dirty="0">
                          <a:effectLst/>
                        </a:rPr>
                        <a:t>％</a:t>
                      </a:r>
                      <a:endParaRPr lang="ja-JP" sz="2000" kern="100" baseline="0" dirty="0">
                        <a:effectLst/>
                        <a:latin typeface="Century"/>
                        <a:ea typeface="ＭＳ 明朝"/>
                        <a:cs typeface="Times New Roman"/>
                      </a:endParaRPr>
                    </a:p>
                  </a:txBody>
                  <a:tcPr marL="68580" marR="68580" marT="0" marB="0" anchor="ctr"/>
                </a:tc>
              </a:tr>
              <a:tr h="279434">
                <a:tc>
                  <a:txBody>
                    <a:bodyPr/>
                    <a:lstStyle/>
                    <a:p>
                      <a:pPr algn="ctr">
                        <a:spcAft>
                          <a:spcPts val="0"/>
                        </a:spcAft>
                      </a:pPr>
                      <a:r>
                        <a:rPr lang="en-US" altLang="ja-JP" sz="1800" kern="100" baseline="0" dirty="0" smtClean="0">
                          <a:effectLst/>
                        </a:rPr>
                        <a:t>e-books</a:t>
                      </a:r>
                      <a:endParaRPr lang="ja-JP" sz="18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352</a:t>
                      </a:r>
                      <a:endParaRPr lang="ja-JP" sz="20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6.9</a:t>
                      </a:r>
                      <a:r>
                        <a:rPr lang="ja-JP" sz="2000" kern="100" baseline="0" dirty="0">
                          <a:effectLst/>
                        </a:rPr>
                        <a:t>％</a:t>
                      </a:r>
                      <a:endParaRPr lang="ja-JP" sz="2000" kern="100" baseline="0" dirty="0">
                        <a:effectLst/>
                        <a:latin typeface="Century"/>
                        <a:ea typeface="ＭＳ 明朝"/>
                        <a:cs typeface="Times New Roman"/>
                      </a:endParaRPr>
                    </a:p>
                  </a:txBody>
                  <a:tcPr marL="68580" marR="68580" marT="0" marB="0" anchor="ctr"/>
                </a:tc>
              </a:tr>
              <a:tr h="279434">
                <a:tc>
                  <a:txBody>
                    <a:bodyPr/>
                    <a:lstStyle/>
                    <a:p>
                      <a:pPr algn="ctr">
                        <a:spcAft>
                          <a:spcPts val="0"/>
                        </a:spcAft>
                      </a:pPr>
                      <a:r>
                        <a:rPr lang="en-US" altLang="ja-JP" sz="1800" kern="100" baseline="0" dirty="0" smtClean="0">
                          <a:effectLst/>
                        </a:rPr>
                        <a:t>Cloud computing</a:t>
                      </a:r>
                      <a:endParaRPr lang="ja-JP" sz="18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1,482</a:t>
                      </a:r>
                      <a:endParaRPr lang="ja-JP" sz="20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29.0</a:t>
                      </a:r>
                      <a:r>
                        <a:rPr lang="ja-JP" sz="2000" kern="100" baseline="0" dirty="0">
                          <a:effectLst/>
                        </a:rPr>
                        <a:t>％</a:t>
                      </a:r>
                      <a:endParaRPr lang="ja-JP" sz="2000" kern="100" baseline="0" dirty="0">
                        <a:effectLst/>
                        <a:latin typeface="Century"/>
                        <a:ea typeface="ＭＳ 明朝"/>
                        <a:cs typeface="Times New Roman"/>
                      </a:endParaRPr>
                    </a:p>
                  </a:txBody>
                  <a:tcPr marL="68580" marR="68580" marT="0" marB="0" anchor="ctr"/>
                </a:tc>
              </a:tr>
              <a:tr h="279434">
                <a:tc>
                  <a:txBody>
                    <a:bodyPr/>
                    <a:lstStyle/>
                    <a:p>
                      <a:pPr algn="ctr">
                        <a:spcAft>
                          <a:spcPts val="0"/>
                        </a:spcAft>
                      </a:pPr>
                      <a:r>
                        <a:rPr lang="en-US" altLang="ja-JP" sz="1800" kern="100" baseline="0" dirty="0" smtClean="0">
                          <a:effectLst/>
                        </a:rPr>
                        <a:t>Music</a:t>
                      </a:r>
                      <a:endParaRPr lang="ja-JP" sz="18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231</a:t>
                      </a:r>
                      <a:endParaRPr lang="ja-JP" sz="20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4.5</a:t>
                      </a:r>
                      <a:r>
                        <a:rPr lang="ja-JP" sz="2000" kern="100" baseline="0" dirty="0">
                          <a:effectLst/>
                        </a:rPr>
                        <a:t>％</a:t>
                      </a:r>
                      <a:endParaRPr lang="ja-JP" sz="2000" kern="100" baseline="0" dirty="0">
                        <a:effectLst/>
                        <a:latin typeface="Century"/>
                        <a:ea typeface="ＭＳ 明朝"/>
                        <a:cs typeface="Times New Roman"/>
                      </a:endParaRPr>
                    </a:p>
                  </a:txBody>
                  <a:tcPr marL="68580" marR="68580" marT="0" marB="0" anchor="ctr"/>
                </a:tc>
              </a:tr>
              <a:tr h="279434">
                <a:tc>
                  <a:txBody>
                    <a:bodyPr/>
                    <a:lstStyle/>
                    <a:p>
                      <a:pPr algn="ctr">
                        <a:spcAft>
                          <a:spcPts val="0"/>
                        </a:spcAft>
                      </a:pPr>
                      <a:r>
                        <a:rPr lang="en-US" altLang="ja-JP" sz="1800" kern="100" baseline="0" dirty="0" smtClean="0">
                          <a:effectLst/>
                        </a:rPr>
                        <a:t>Software</a:t>
                      </a:r>
                      <a:endParaRPr lang="ja-JP" sz="18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133</a:t>
                      </a:r>
                      <a:endParaRPr lang="ja-JP" sz="20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smtClean="0">
                          <a:effectLst/>
                        </a:rPr>
                        <a:t>2.6</a:t>
                      </a:r>
                      <a:r>
                        <a:rPr lang="ja-JP" sz="2000" kern="100" baseline="0" dirty="0" smtClean="0">
                          <a:effectLst/>
                        </a:rPr>
                        <a:t>％</a:t>
                      </a:r>
                      <a:endParaRPr lang="ja-JP" sz="2000" kern="100" baseline="0" dirty="0">
                        <a:effectLst/>
                        <a:latin typeface="Century"/>
                        <a:ea typeface="ＭＳ 明朝"/>
                        <a:cs typeface="Times New Roman"/>
                      </a:endParaRPr>
                    </a:p>
                  </a:txBody>
                  <a:tcPr marL="68580" marR="68580" marT="0" marB="0" anchor="ctr"/>
                </a:tc>
              </a:tr>
              <a:tr h="279434">
                <a:tc>
                  <a:txBody>
                    <a:bodyPr/>
                    <a:lstStyle/>
                    <a:p>
                      <a:pPr algn="ctr">
                        <a:spcAft>
                          <a:spcPts val="0"/>
                        </a:spcAft>
                      </a:pPr>
                      <a:r>
                        <a:rPr lang="en-US" altLang="ja-JP" sz="1800" kern="100" baseline="0" dirty="0" smtClean="0">
                          <a:effectLst/>
                        </a:rPr>
                        <a:t>Movies</a:t>
                      </a:r>
                      <a:endParaRPr lang="ja-JP" sz="18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105</a:t>
                      </a:r>
                      <a:endParaRPr lang="ja-JP" sz="20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2.1</a:t>
                      </a:r>
                      <a:r>
                        <a:rPr lang="ja-JP" sz="2000" kern="100" baseline="0" dirty="0">
                          <a:effectLst/>
                        </a:rPr>
                        <a:t>％</a:t>
                      </a:r>
                      <a:endParaRPr lang="ja-JP" sz="2000" kern="100" baseline="0" dirty="0">
                        <a:effectLst/>
                        <a:latin typeface="Century"/>
                        <a:ea typeface="ＭＳ 明朝"/>
                        <a:cs typeface="Times New Roman"/>
                      </a:endParaRPr>
                    </a:p>
                  </a:txBody>
                  <a:tcPr marL="68580" marR="68580" marT="0" marB="0" anchor="ctr"/>
                </a:tc>
              </a:tr>
              <a:tr h="279434">
                <a:tc>
                  <a:txBody>
                    <a:bodyPr/>
                    <a:lstStyle/>
                    <a:p>
                      <a:pPr algn="ctr">
                        <a:spcAft>
                          <a:spcPts val="0"/>
                        </a:spcAft>
                      </a:pPr>
                      <a:r>
                        <a:rPr lang="en-US" altLang="ja-JP" sz="1800" kern="100" baseline="0" dirty="0" smtClean="0">
                          <a:effectLst/>
                        </a:rPr>
                        <a:t>Games</a:t>
                      </a:r>
                      <a:endParaRPr lang="ja-JP" sz="18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126</a:t>
                      </a:r>
                      <a:endParaRPr lang="ja-JP" sz="20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2.5</a:t>
                      </a:r>
                      <a:r>
                        <a:rPr lang="ja-JP" sz="2000" kern="100" baseline="0" dirty="0">
                          <a:effectLst/>
                        </a:rPr>
                        <a:t>％</a:t>
                      </a:r>
                      <a:endParaRPr lang="ja-JP" sz="2000" kern="100" baseline="0" dirty="0">
                        <a:effectLst/>
                        <a:latin typeface="Century"/>
                        <a:ea typeface="ＭＳ 明朝"/>
                        <a:cs typeface="Times New Roman"/>
                      </a:endParaRPr>
                    </a:p>
                  </a:txBody>
                  <a:tcPr marL="68580" marR="68580" marT="0" marB="0" anchor="ctr"/>
                </a:tc>
              </a:tr>
              <a:tr h="502981">
                <a:tc>
                  <a:txBody>
                    <a:bodyPr/>
                    <a:lstStyle/>
                    <a:p>
                      <a:pPr algn="ctr">
                        <a:spcAft>
                          <a:spcPts val="0"/>
                        </a:spcAft>
                      </a:pPr>
                      <a:r>
                        <a:rPr lang="en-US" altLang="ja-JP" sz="1800" kern="100" baseline="0" dirty="0" smtClean="0">
                          <a:effectLst/>
                        </a:rPr>
                        <a:t>Pay-based e-mail magazines</a:t>
                      </a:r>
                      <a:endParaRPr lang="ja-JP" sz="18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22</a:t>
                      </a:r>
                      <a:endParaRPr lang="ja-JP" sz="20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0.4</a:t>
                      </a:r>
                      <a:r>
                        <a:rPr lang="ja-JP" sz="2000" kern="100" baseline="0" dirty="0">
                          <a:effectLst/>
                        </a:rPr>
                        <a:t>％</a:t>
                      </a:r>
                      <a:endParaRPr lang="ja-JP" sz="2000" kern="100" baseline="0" dirty="0">
                        <a:effectLst/>
                        <a:latin typeface="Century"/>
                        <a:ea typeface="ＭＳ 明朝"/>
                        <a:cs typeface="Times New Roman"/>
                      </a:endParaRPr>
                    </a:p>
                  </a:txBody>
                  <a:tcPr marL="68580" marR="68580" marT="0" marB="0" anchor="ctr"/>
                </a:tc>
              </a:tr>
              <a:tr h="279434">
                <a:tc>
                  <a:txBody>
                    <a:bodyPr/>
                    <a:lstStyle/>
                    <a:p>
                      <a:pPr algn="ctr">
                        <a:spcAft>
                          <a:spcPts val="0"/>
                        </a:spcAft>
                      </a:pPr>
                      <a:r>
                        <a:rPr lang="en-US" altLang="ja-JP" sz="1800" kern="100" baseline="0" dirty="0" smtClean="0">
                          <a:effectLst/>
                        </a:rPr>
                        <a:t>Total </a:t>
                      </a:r>
                      <a:endParaRPr lang="ja-JP" sz="18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5,119</a:t>
                      </a:r>
                      <a:endParaRPr lang="ja-JP" sz="2000" kern="100" baseline="0" dirty="0">
                        <a:effectLst/>
                        <a:latin typeface="Century"/>
                        <a:ea typeface="ＭＳ 明朝"/>
                        <a:cs typeface="Times New Roman"/>
                      </a:endParaRPr>
                    </a:p>
                  </a:txBody>
                  <a:tcPr marL="68580" marR="68580" marT="0" marB="0" anchor="ctr"/>
                </a:tc>
                <a:tc>
                  <a:txBody>
                    <a:bodyPr/>
                    <a:lstStyle/>
                    <a:p>
                      <a:pPr algn="r">
                        <a:spcAft>
                          <a:spcPts val="0"/>
                        </a:spcAft>
                      </a:pPr>
                      <a:r>
                        <a:rPr lang="en-US" sz="2000" kern="100" baseline="0" dirty="0">
                          <a:effectLst/>
                        </a:rPr>
                        <a:t>100.0</a:t>
                      </a:r>
                      <a:r>
                        <a:rPr lang="ja-JP" sz="2000" kern="100" baseline="0" dirty="0">
                          <a:effectLst/>
                        </a:rPr>
                        <a:t>％</a:t>
                      </a:r>
                      <a:endParaRPr lang="ja-JP" sz="2000" kern="100" baseline="0" dirty="0">
                        <a:effectLst/>
                        <a:latin typeface="Century"/>
                        <a:ea typeface="ＭＳ 明朝"/>
                        <a:cs typeface="Times New Roman"/>
                      </a:endParaRPr>
                    </a:p>
                  </a:txBody>
                  <a:tcPr marL="68580" marR="68580" marT="0" marB="0" anchor="ctr"/>
                </a:tc>
              </a:tr>
            </a:tbl>
          </a:graphicData>
        </a:graphic>
      </p:graphicFrame>
      <p:sp>
        <p:nvSpPr>
          <p:cNvPr id="11"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69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ChangeArrowheads="1"/>
          </p:cNvSpPr>
          <p:nvPr/>
        </p:nvSpPr>
        <p:spPr bwMode="auto">
          <a:xfrm>
            <a:off x="69926" y="454818"/>
            <a:ext cx="8534722" cy="6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r>
              <a:rPr lang="ja-JP" altLang="en-AU" sz="2400" dirty="0">
                <a:latin typeface="Arial" panose="020B0604020202020204" pitchFamily="34" charset="0"/>
                <a:cs typeface="Arial" panose="020B0604020202020204" pitchFamily="34" charset="0"/>
              </a:rPr>
              <a:t>　</a:t>
            </a:r>
            <a:r>
              <a:rPr lang="en-US" altLang="ja-JP" b="1" dirty="0" smtClean="0">
                <a:latin typeface="+mj-lt"/>
                <a:cs typeface="Arial" panose="020B0604020202020204" pitchFamily="34" charset="0"/>
              </a:rPr>
              <a:t>2-1. </a:t>
            </a:r>
            <a:r>
              <a:rPr lang="en-US" altLang="ja-JP" b="1" dirty="0" smtClean="0">
                <a:solidFill>
                  <a:srgbClr val="FF0000"/>
                </a:solidFill>
                <a:latin typeface="+mj-lt"/>
                <a:cs typeface="Arial" panose="020B0604020202020204" pitchFamily="34" charset="0"/>
              </a:rPr>
              <a:t>D</a:t>
            </a:r>
            <a:r>
              <a:rPr lang="en-US" altLang="ja-JP" b="1" dirty="0" smtClean="0">
                <a:latin typeface="+mj-lt"/>
                <a:cs typeface="Arial" panose="020B0604020202020204" pitchFamily="34" charset="0"/>
              </a:rPr>
              <a:t>evelopments in the </a:t>
            </a:r>
            <a:r>
              <a:rPr lang="en-US" altLang="ja-JP" b="1" dirty="0" smtClean="0">
                <a:solidFill>
                  <a:srgbClr val="FF0000"/>
                </a:solidFill>
                <a:latin typeface="+mj-lt"/>
                <a:cs typeface="Arial" panose="020B0604020202020204" pitchFamily="34" charset="0"/>
              </a:rPr>
              <a:t>O</a:t>
            </a:r>
            <a:r>
              <a:rPr lang="en-US" altLang="ja-JP" b="1" dirty="0" smtClean="0">
                <a:latin typeface="+mj-lt"/>
                <a:cs typeface="Arial" panose="020B0604020202020204" pitchFamily="34" charset="0"/>
              </a:rPr>
              <a:t>ECD &amp; </a:t>
            </a:r>
            <a:r>
              <a:rPr lang="en-US" altLang="ja-JP" b="1" dirty="0" smtClean="0">
                <a:solidFill>
                  <a:srgbClr val="FF0000"/>
                </a:solidFill>
                <a:latin typeface="+mj-lt"/>
                <a:cs typeface="Arial" panose="020B0604020202020204" pitchFamily="34" charset="0"/>
              </a:rPr>
              <a:t>E</a:t>
            </a:r>
            <a:r>
              <a:rPr lang="en-US" altLang="ja-JP" b="1" dirty="0" smtClean="0">
                <a:latin typeface="+mj-lt"/>
                <a:cs typeface="Arial" panose="020B0604020202020204" pitchFamily="34" charset="0"/>
              </a:rPr>
              <a:t>U  </a:t>
            </a:r>
            <a:endParaRPr kumimoji="0" lang="en-US" altLang="zh-TW" b="1" dirty="0">
              <a:latin typeface="+mj-lt"/>
              <a:ea typeface="PMingLiU" pitchFamily="18" charset="-120"/>
              <a:cs typeface="Arial" panose="020B0604020202020204" pitchFamily="34" charset="0"/>
            </a:endParaRPr>
          </a:p>
          <a:p>
            <a:pPr eaLnBrk="1" hangingPunct="1">
              <a:lnSpc>
                <a:spcPct val="85000"/>
              </a:lnSpc>
              <a:buFontTx/>
              <a:buNone/>
            </a:pPr>
            <a:endParaRPr kumimoji="0" lang="en-US" altLang="zh-TW" sz="3600" b="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r>
              <a:rPr kumimoji="0" lang="en-US" altLang="zh-TW" sz="3600" b="1" dirty="0">
                <a:solidFill>
                  <a:srgbClr val="FFFFFF"/>
                </a:solidFill>
                <a:latin typeface="Arial" panose="020B0604020202020204" pitchFamily="34" charset="0"/>
                <a:ea typeface="PMingLiU" pitchFamily="18" charset="-120"/>
                <a:cs typeface="Arial" panose="020B0604020202020204" pitchFamily="34" charset="0"/>
              </a:rPr>
              <a:t/>
            </a:r>
            <a:br>
              <a:rPr kumimoji="0" lang="en-US" altLang="zh-TW" sz="3600" b="1" dirty="0">
                <a:solidFill>
                  <a:srgbClr val="FFFFFF"/>
                </a:solidFill>
                <a:latin typeface="Arial" panose="020B0604020202020204" pitchFamily="34" charset="0"/>
                <a:ea typeface="PMingLiU" pitchFamily="18" charset="-120"/>
                <a:cs typeface="Arial" panose="020B0604020202020204" pitchFamily="34" charset="0"/>
              </a:rPr>
            </a:br>
            <a:endParaRPr kumimoji="0" lang="en-US" altLang="zh-TW" sz="3600" b="1" dirty="0" smtClean="0">
              <a:solidFill>
                <a:srgbClr val="FFFFFF"/>
              </a:solidFill>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kumimoji="0" lang="en-AU" altLang="zh-CN" sz="3600" b="1" dirty="0">
              <a:solidFill>
                <a:srgbClr val="FFFFFF"/>
              </a:solidFill>
              <a:latin typeface="Arial" panose="020B0604020202020204" pitchFamily="34" charset="0"/>
              <a:ea typeface="PMingLiU" pitchFamily="18" charset="-120"/>
              <a:cs typeface="Arial" panose="020B0604020202020204" pitchFamily="34" charset="0"/>
            </a:endParaRPr>
          </a:p>
        </p:txBody>
      </p:sp>
      <p:sp>
        <p:nvSpPr>
          <p:cNvPr id="6147" name="コンテンツ プレースホルダー 2"/>
          <p:cNvSpPr>
            <a:spLocks/>
          </p:cNvSpPr>
          <p:nvPr/>
        </p:nvSpPr>
        <p:spPr bwMode="auto">
          <a:xfrm>
            <a:off x="459287" y="3381272"/>
            <a:ext cx="80851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zh-TW"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zh-CN" altLang="en-AU" sz="2000" b="1" i="1" dirty="0">
              <a:latin typeface="Arial" panose="020B0604020202020204" pitchFamily="34" charset="0"/>
              <a:ea typeface="SimSun" pitchFamily="2" charset="-122"/>
              <a:cs typeface="Arial" panose="020B0604020202020204" pitchFamily="34" charset="0"/>
            </a:endParaRPr>
          </a:p>
        </p:txBody>
      </p:sp>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3</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59287" y="808719"/>
            <a:ext cx="7929137"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a:endParaRPr lang="ja-JP" altLang="ja-JP" sz="800" dirty="0">
              <a:cs typeface="Arial" panose="020B0604020202020204" pitchFamily="34" charset="0"/>
            </a:endParaRPr>
          </a:p>
          <a:p>
            <a:pPr lvl="0" indent="0"/>
            <a:endParaRPr lang="en-US" altLang="ja-JP" sz="1600" dirty="0" smtClean="0">
              <a:solidFill>
                <a:srgbClr val="FF0000"/>
              </a:solidFill>
              <a:cs typeface="Arial" panose="020B0604020202020204" pitchFamily="34" charset="0"/>
            </a:endParaRPr>
          </a:p>
          <a:p>
            <a:pPr lvl="0" indent="0"/>
            <a:r>
              <a:rPr lang="en-US" altLang="ja-JP" sz="1600" dirty="0" smtClean="0">
                <a:solidFill>
                  <a:srgbClr val="0000FF"/>
                </a:solidFill>
                <a:cs typeface="Arial" panose="020B0604020202020204" pitchFamily="34" charset="0"/>
              </a:rPr>
              <a:t>In </a:t>
            </a:r>
            <a:r>
              <a:rPr lang="en-US" altLang="ja-JP" sz="1600" b="1" dirty="0" smtClean="0">
                <a:solidFill>
                  <a:srgbClr val="FF0000"/>
                </a:solidFill>
                <a:cs typeface="Arial" panose="020B0604020202020204" pitchFamily="34" charset="0"/>
              </a:rPr>
              <a:t>1998</a:t>
            </a:r>
            <a:r>
              <a:rPr lang="en-US" altLang="ja-JP" sz="1600" dirty="0" smtClean="0">
                <a:solidFill>
                  <a:srgbClr val="0000FF"/>
                </a:solidFill>
                <a:cs typeface="Arial" panose="020B0604020202020204" pitchFamily="34" charset="0"/>
              </a:rPr>
              <a:t>, the </a:t>
            </a:r>
            <a:r>
              <a:rPr lang="en-US" altLang="ja-JP" sz="1600" dirty="0">
                <a:solidFill>
                  <a:srgbClr val="0000FF"/>
                </a:solidFill>
                <a:cs typeface="Arial" panose="020B0604020202020204" pitchFamily="34" charset="0"/>
              </a:rPr>
              <a:t>OECD’s Committee on Fiscal Affairs (CFA) </a:t>
            </a:r>
            <a:r>
              <a:rPr lang="en-US" altLang="ja-JP" sz="1600" dirty="0" smtClean="0">
                <a:solidFill>
                  <a:srgbClr val="0000FF"/>
                </a:solidFill>
                <a:cs typeface="Arial" panose="020B0604020202020204" pitchFamily="34" charset="0"/>
              </a:rPr>
              <a:t>endorsed </a:t>
            </a:r>
            <a:r>
              <a:rPr lang="en-US" altLang="ja-JP" sz="1600" i="1" dirty="0" smtClean="0">
                <a:solidFill>
                  <a:srgbClr val="0000FF"/>
                </a:solidFill>
                <a:cs typeface="Arial" panose="020B0604020202020204" pitchFamily="34" charset="0"/>
              </a:rPr>
              <a:t>Electric </a:t>
            </a:r>
            <a:r>
              <a:rPr lang="en-US" altLang="ja-JP" sz="1600" i="1" dirty="0">
                <a:solidFill>
                  <a:srgbClr val="0000FF"/>
                </a:solidFill>
                <a:cs typeface="Arial" panose="020B0604020202020204" pitchFamily="34" charset="0"/>
              </a:rPr>
              <a:t>Commerce: (Ottawa) Taxation Framework </a:t>
            </a:r>
            <a:r>
              <a:rPr lang="en-US" altLang="ja-JP" sz="1600" i="1" dirty="0" smtClean="0">
                <a:solidFill>
                  <a:srgbClr val="0000FF"/>
                </a:solidFill>
                <a:cs typeface="Arial" panose="020B0604020202020204" pitchFamily="34" charset="0"/>
              </a:rPr>
              <a:t>Conditions.</a:t>
            </a:r>
          </a:p>
          <a:p>
            <a:pPr lvl="0" indent="0">
              <a:buFont typeface="Wingdings" panose="05000000000000000000" pitchFamily="2" charset="2"/>
              <a:buChar char="Ø"/>
            </a:pPr>
            <a:r>
              <a:rPr lang="ja-JP" altLang="en-US" sz="1400" dirty="0" smtClean="0">
                <a:cs typeface="Arial" panose="020B0604020202020204" pitchFamily="34" charset="0"/>
              </a:rPr>
              <a:t>　</a:t>
            </a:r>
            <a:r>
              <a:rPr lang="en-US" altLang="ja-JP" sz="1400" dirty="0" smtClean="0">
                <a:cs typeface="Arial" panose="020B0604020202020204" pitchFamily="34" charset="0"/>
              </a:rPr>
              <a:t>Rules for the consumption taxation of cross-border trade should result in </a:t>
            </a:r>
            <a:r>
              <a:rPr lang="en-US" altLang="ja-JP" sz="1400" b="1" dirty="0" smtClean="0">
                <a:cs typeface="Arial" panose="020B0604020202020204" pitchFamily="34" charset="0"/>
              </a:rPr>
              <a:t>taxation in the jurisdiction where consumption takes place.</a:t>
            </a:r>
          </a:p>
          <a:p>
            <a:pPr lvl="0" indent="0">
              <a:buFont typeface="Wingdings" panose="05000000000000000000" pitchFamily="2" charset="2"/>
              <a:buChar char="Ø"/>
            </a:pPr>
            <a:r>
              <a:rPr lang="ja-JP" altLang="en-US" sz="1200" dirty="0" smtClean="0">
                <a:cs typeface="Arial" panose="020B0604020202020204" pitchFamily="34" charset="0"/>
              </a:rPr>
              <a:t>　</a:t>
            </a:r>
            <a:r>
              <a:rPr lang="en-US" altLang="ja-JP" sz="1400" dirty="0" smtClean="0">
                <a:cs typeface="Arial" panose="020B0604020202020204" pitchFamily="34" charset="0"/>
              </a:rPr>
              <a:t>Where </a:t>
            </a:r>
            <a:r>
              <a:rPr lang="en-US" altLang="ja-JP" sz="1400" dirty="0">
                <a:cs typeface="Arial" panose="020B0604020202020204" pitchFamily="34" charset="0"/>
              </a:rPr>
              <a:t>business and other organizations within a country </a:t>
            </a:r>
            <a:r>
              <a:rPr lang="en-US" altLang="ja-JP" sz="1400" dirty="0" smtClean="0">
                <a:cs typeface="Arial" panose="020B0604020202020204" pitchFamily="34" charset="0"/>
              </a:rPr>
              <a:t>acquire </a:t>
            </a:r>
            <a:r>
              <a:rPr lang="en-US" altLang="ja-JP" sz="1400" dirty="0">
                <a:cs typeface="Arial" panose="020B0604020202020204" pitchFamily="34" charset="0"/>
              </a:rPr>
              <a:t>services and intangible property from suppliers outside the country, countries should examine the use of reverse </a:t>
            </a:r>
            <a:r>
              <a:rPr lang="en-US" altLang="ja-JP" sz="1400" dirty="0" smtClean="0">
                <a:cs typeface="Arial" panose="020B0604020202020204" pitchFamily="34" charset="0"/>
              </a:rPr>
              <a:t>charges, self-assessment, </a:t>
            </a:r>
            <a:r>
              <a:rPr lang="en-US" altLang="ja-JP" sz="1400" dirty="0">
                <a:cs typeface="Arial" panose="020B0604020202020204" pitchFamily="34" charset="0"/>
              </a:rPr>
              <a:t>or other equivalent mechanisms where this would </a:t>
            </a:r>
            <a:r>
              <a:rPr lang="en-US" altLang="ja-JP" sz="1400" dirty="0" smtClean="0">
                <a:cs typeface="Arial" panose="020B0604020202020204" pitchFamily="34" charset="0"/>
              </a:rPr>
              <a:t>provide the immediate </a:t>
            </a:r>
            <a:r>
              <a:rPr lang="en-US" altLang="ja-JP" sz="1400" dirty="0">
                <a:cs typeface="Arial" panose="020B0604020202020204" pitchFamily="34" charset="0"/>
              </a:rPr>
              <a:t>protection of their revenue base and of</a:t>
            </a:r>
            <a:r>
              <a:rPr lang="en-US" altLang="ja-JP" sz="1400" b="1" dirty="0">
                <a:cs typeface="Arial" panose="020B0604020202020204" pitchFamily="34" charset="0"/>
              </a:rPr>
              <a:t> the competitiveness of domestic </a:t>
            </a:r>
            <a:r>
              <a:rPr lang="en-US" altLang="ja-JP" sz="1400" b="1" dirty="0" smtClean="0">
                <a:cs typeface="Arial" panose="020B0604020202020204" pitchFamily="34" charset="0"/>
              </a:rPr>
              <a:t>suppliers.</a:t>
            </a:r>
          </a:p>
          <a:p>
            <a:pPr lvl="0" indent="0"/>
            <a:endParaRPr lang="en-US" altLang="ja-JP" sz="1400" b="1" dirty="0">
              <a:solidFill>
                <a:srgbClr val="FF0000"/>
              </a:solidFill>
              <a:cs typeface="Arial" panose="020B0604020202020204" pitchFamily="34" charset="0"/>
            </a:endParaRPr>
          </a:p>
          <a:p>
            <a:pPr lvl="0" indent="0"/>
            <a:r>
              <a:rPr lang="en-US" altLang="ja-JP" sz="1600" dirty="0" smtClean="0">
                <a:solidFill>
                  <a:srgbClr val="0000FF"/>
                </a:solidFill>
                <a:cs typeface="Arial" panose="020B0604020202020204" pitchFamily="34" charset="0"/>
              </a:rPr>
              <a:t>In </a:t>
            </a:r>
            <a:r>
              <a:rPr lang="en-US" altLang="ja-JP" sz="1600" b="1" dirty="0" smtClean="0">
                <a:solidFill>
                  <a:srgbClr val="FF0000"/>
                </a:solidFill>
                <a:cs typeface="Arial" panose="020B0604020202020204" pitchFamily="34" charset="0"/>
              </a:rPr>
              <a:t>2003</a:t>
            </a:r>
            <a:r>
              <a:rPr lang="en-US" altLang="ja-JP" sz="1600" dirty="0" smtClean="0">
                <a:solidFill>
                  <a:srgbClr val="0000FF"/>
                </a:solidFill>
                <a:cs typeface="Arial" panose="020B0604020202020204" pitchFamily="34" charset="0"/>
              </a:rPr>
              <a:t>, the OECD </a:t>
            </a:r>
            <a:r>
              <a:rPr lang="en-US" altLang="ja-JP" sz="1600" dirty="0">
                <a:solidFill>
                  <a:srgbClr val="0000FF"/>
                </a:solidFill>
                <a:cs typeface="Arial" panose="020B0604020202020204" pitchFamily="34" charset="0"/>
              </a:rPr>
              <a:t>Centre for Tax Policy and Administration </a:t>
            </a:r>
            <a:r>
              <a:rPr lang="en-US" altLang="ja-JP" sz="1600" dirty="0" smtClean="0">
                <a:solidFill>
                  <a:srgbClr val="0000FF"/>
                </a:solidFill>
                <a:cs typeface="Arial" panose="020B0604020202020204" pitchFamily="34" charset="0"/>
              </a:rPr>
              <a:t>endorsed </a:t>
            </a:r>
            <a:r>
              <a:rPr lang="en-US" altLang="ja-JP" sz="1600" i="1" dirty="0" smtClean="0">
                <a:solidFill>
                  <a:srgbClr val="0000FF"/>
                </a:solidFill>
                <a:cs typeface="Arial" panose="020B0604020202020204" pitchFamily="34" charset="0"/>
              </a:rPr>
              <a:t>Consumption </a:t>
            </a:r>
            <a:r>
              <a:rPr lang="en-US" altLang="ja-JP" sz="1600" i="1" dirty="0">
                <a:solidFill>
                  <a:srgbClr val="0000FF"/>
                </a:solidFill>
                <a:cs typeface="Arial" panose="020B0604020202020204" pitchFamily="34" charset="0"/>
              </a:rPr>
              <a:t>Taxation of </a:t>
            </a:r>
            <a:r>
              <a:rPr lang="en-US" altLang="ja-JP" sz="1600" i="1" dirty="0" smtClean="0">
                <a:solidFill>
                  <a:srgbClr val="0000FF"/>
                </a:solidFill>
                <a:cs typeface="Arial" panose="020B0604020202020204" pitchFamily="34" charset="0"/>
              </a:rPr>
              <a:t>Cross-border </a:t>
            </a:r>
            <a:r>
              <a:rPr lang="en-US" altLang="ja-JP" sz="1600" i="1" dirty="0">
                <a:solidFill>
                  <a:srgbClr val="0000FF"/>
                </a:solidFill>
                <a:cs typeface="Arial" panose="020B0604020202020204" pitchFamily="34" charset="0"/>
              </a:rPr>
              <a:t>Services and Intangible </a:t>
            </a:r>
            <a:r>
              <a:rPr lang="en-US" altLang="ja-JP" sz="1600" i="1" dirty="0" smtClean="0">
                <a:solidFill>
                  <a:srgbClr val="0000FF"/>
                </a:solidFill>
                <a:cs typeface="Arial" panose="020B0604020202020204" pitchFamily="34" charset="0"/>
              </a:rPr>
              <a:t>Property.</a:t>
            </a:r>
            <a:endParaRPr lang="en-US" altLang="ja-JP" sz="1400" i="1" dirty="0">
              <a:solidFill>
                <a:srgbClr val="0000FF"/>
              </a:solidFill>
              <a:cs typeface="Arial" panose="020B0604020202020204" pitchFamily="34" charset="0"/>
            </a:endParaRPr>
          </a:p>
          <a:p>
            <a:pPr marL="285750" indent="-285750">
              <a:buFont typeface="Wingdings" panose="05000000000000000000" pitchFamily="2" charset="2"/>
              <a:buChar char="Ø"/>
            </a:pPr>
            <a:r>
              <a:rPr lang="en-US" altLang="ja-JP" sz="1400" dirty="0" smtClean="0">
                <a:cs typeface="Arial" panose="020B0604020202020204" pitchFamily="34" charset="0"/>
              </a:rPr>
              <a:t>Identifying business </a:t>
            </a:r>
            <a:r>
              <a:rPr lang="en-US" altLang="ja-JP" sz="1400" dirty="0">
                <a:cs typeface="Arial" panose="020B0604020202020204" pitchFamily="34" charset="0"/>
              </a:rPr>
              <a:t>presence in B2B </a:t>
            </a:r>
            <a:r>
              <a:rPr lang="en-US" altLang="ja-JP" sz="1400" dirty="0" smtClean="0">
                <a:cs typeface="Arial" panose="020B0604020202020204" pitchFamily="34" charset="0"/>
              </a:rPr>
              <a:t>transactions</a:t>
            </a:r>
            <a:endParaRPr lang="en-US" altLang="ja-JP" sz="1400" dirty="0">
              <a:cs typeface="Arial" panose="020B0604020202020204" pitchFamily="34" charset="0"/>
            </a:endParaRPr>
          </a:p>
          <a:p>
            <a:pPr marL="285750" indent="-285750">
              <a:buFont typeface="Wingdings" panose="05000000000000000000" pitchFamily="2" charset="2"/>
              <a:buChar char="Ø"/>
            </a:pPr>
            <a:r>
              <a:rPr lang="en-US" altLang="ja-JP" sz="1400" dirty="0" smtClean="0">
                <a:cs typeface="Arial" panose="020B0604020202020204" pitchFamily="34" charset="0"/>
              </a:rPr>
              <a:t>Guidance on </a:t>
            </a:r>
            <a:r>
              <a:rPr lang="en-US" altLang="ja-JP" sz="1400" dirty="0">
                <a:cs typeface="Arial" panose="020B0604020202020204" pitchFamily="34" charset="0"/>
              </a:rPr>
              <a:t>simplified registration </a:t>
            </a:r>
            <a:r>
              <a:rPr lang="en-US" altLang="ja-JP" sz="1400" dirty="0" smtClean="0">
                <a:cs typeface="Arial" panose="020B0604020202020204" pitchFamily="34" charset="0"/>
              </a:rPr>
              <a:t>regimes</a:t>
            </a:r>
            <a:endParaRPr lang="en-US" altLang="ja-JP" sz="1400" dirty="0">
              <a:cs typeface="Arial" panose="020B0604020202020204" pitchFamily="34" charset="0"/>
            </a:endParaRPr>
          </a:p>
          <a:p>
            <a:pPr marL="285750" indent="-285750">
              <a:buFont typeface="Wingdings" panose="05000000000000000000" pitchFamily="2" charset="2"/>
              <a:buChar char="Ø"/>
            </a:pPr>
            <a:r>
              <a:rPr lang="en-US" altLang="ja-JP" sz="1400" dirty="0" smtClean="0">
                <a:cs typeface="Arial" panose="020B0604020202020204" pitchFamily="34" charset="0"/>
              </a:rPr>
              <a:t>Verification of </a:t>
            </a:r>
            <a:r>
              <a:rPr lang="en-US" altLang="ja-JP" sz="1400" dirty="0">
                <a:cs typeface="Arial" panose="020B0604020202020204" pitchFamily="34" charset="0"/>
              </a:rPr>
              <a:t>customer status and </a:t>
            </a:r>
            <a:r>
              <a:rPr lang="en-US" altLang="ja-JP" sz="1400" dirty="0" smtClean="0">
                <a:cs typeface="Arial" panose="020B0604020202020204" pitchFamily="34" charset="0"/>
              </a:rPr>
              <a:t>jurisdiction </a:t>
            </a:r>
            <a:endParaRPr lang="en-US" altLang="ja-JP" sz="1400" dirty="0">
              <a:cs typeface="Arial" panose="020B0604020202020204" pitchFamily="34" charset="0"/>
            </a:endParaRPr>
          </a:p>
          <a:p>
            <a:pPr indent="0"/>
            <a:endParaRPr lang="en-US" altLang="ja-JP" sz="1400" dirty="0">
              <a:cs typeface="Arial" panose="020B0604020202020204" pitchFamily="34" charset="0"/>
            </a:endParaRPr>
          </a:p>
          <a:p>
            <a:pPr indent="0"/>
            <a:r>
              <a:rPr lang="en-US" altLang="ja-JP" sz="1600" dirty="0">
                <a:solidFill>
                  <a:srgbClr val="0000FF"/>
                </a:solidFill>
                <a:cs typeface="Arial" panose="020B0604020202020204" pitchFamily="34" charset="0"/>
              </a:rPr>
              <a:t>In </a:t>
            </a:r>
            <a:r>
              <a:rPr lang="en-US" altLang="ja-JP" sz="1600" b="1" dirty="0" smtClean="0">
                <a:solidFill>
                  <a:srgbClr val="FF0000"/>
                </a:solidFill>
                <a:cs typeface="Arial" panose="020B0604020202020204" pitchFamily="34" charset="0"/>
              </a:rPr>
              <a:t>2014</a:t>
            </a:r>
            <a:r>
              <a:rPr lang="en-US" altLang="ja-JP" sz="1600" dirty="0" smtClean="0">
                <a:solidFill>
                  <a:srgbClr val="0000FF"/>
                </a:solidFill>
                <a:cs typeface="Arial" panose="020B0604020202020204" pitchFamily="34" charset="0"/>
              </a:rPr>
              <a:t>, the</a:t>
            </a:r>
            <a:r>
              <a:rPr lang="en-US" altLang="ja-JP" sz="1600" dirty="0" smtClean="0">
                <a:solidFill>
                  <a:srgbClr val="800000"/>
                </a:solidFill>
                <a:cs typeface="Arial" panose="020B0604020202020204" pitchFamily="34" charset="0"/>
              </a:rPr>
              <a:t> </a:t>
            </a:r>
            <a:r>
              <a:rPr lang="en-US" altLang="ja-JP" sz="1600" dirty="0" smtClean="0">
                <a:solidFill>
                  <a:srgbClr val="0000FF"/>
                </a:solidFill>
                <a:cs typeface="Arial" panose="020B0604020202020204" pitchFamily="34" charset="0"/>
              </a:rPr>
              <a:t>OECD </a:t>
            </a:r>
            <a:r>
              <a:rPr lang="en-US" altLang="ja-JP" sz="1600" dirty="0">
                <a:solidFill>
                  <a:srgbClr val="0000FF"/>
                </a:solidFill>
                <a:cs typeface="Arial" panose="020B0604020202020204" pitchFamily="34" charset="0"/>
              </a:rPr>
              <a:t>published </a:t>
            </a:r>
            <a:r>
              <a:rPr lang="en-US" altLang="ja-JP" sz="1600" i="1" dirty="0">
                <a:solidFill>
                  <a:srgbClr val="0000FF"/>
                </a:solidFill>
                <a:cs typeface="Arial" panose="020B0604020202020204" pitchFamily="34" charset="0"/>
              </a:rPr>
              <a:t>International VAT/GST </a:t>
            </a:r>
            <a:r>
              <a:rPr lang="en-US" altLang="ja-JP" sz="1600" i="1" dirty="0" smtClean="0">
                <a:solidFill>
                  <a:srgbClr val="0000FF"/>
                </a:solidFill>
                <a:cs typeface="Arial" panose="020B0604020202020204" pitchFamily="34" charset="0"/>
              </a:rPr>
              <a:t>Guidelines</a:t>
            </a:r>
            <a:r>
              <a:rPr lang="en-US" altLang="ja-JP" sz="1600" i="1" dirty="0">
                <a:cs typeface="Arial" panose="020B0604020202020204" pitchFamily="34" charset="0"/>
              </a:rPr>
              <a:t>.</a:t>
            </a:r>
            <a:endParaRPr lang="en-US" altLang="ja-JP" sz="1600" i="1" dirty="0" smtClean="0">
              <a:cs typeface="Arial" panose="020B0604020202020204" pitchFamily="34" charset="0"/>
            </a:endParaRPr>
          </a:p>
          <a:p>
            <a:pPr indent="0"/>
            <a:endParaRPr lang="en-US" altLang="ja-JP" sz="1400" i="1" dirty="0">
              <a:cs typeface="Arial" panose="020B0604020202020204" pitchFamily="34" charset="0"/>
            </a:endParaRPr>
          </a:p>
          <a:p>
            <a:pPr marL="171450" indent="-171450">
              <a:buFont typeface="Wingdings" panose="05000000000000000000" pitchFamily="2" charset="2"/>
              <a:buChar char="Ø"/>
            </a:pPr>
            <a:r>
              <a:rPr lang="en-US" altLang="ja-JP" sz="1400" b="1" dirty="0" smtClean="0">
                <a:cs typeface="Arial" panose="020B0604020202020204" pitchFamily="34" charset="0"/>
              </a:rPr>
              <a:t>Neutrality </a:t>
            </a:r>
            <a:r>
              <a:rPr lang="en-US" altLang="ja-JP" sz="1400" b="1" dirty="0">
                <a:cs typeface="Arial" panose="020B0604020202020204" pitchFamily="34" charset="0"/>
              </a:rPr>
              <a:t>of </a:t>
            </a:r>
            <a:r>
              <a:rPr lang="en-US" altLang="ja-JP" sz="1400" b="1" dirty="0" smtClean="0">
                <a:cs typeface="Arial" panose="020B0604020202020204" pitchFamily="34" charset="0"/>
              </a:rPr>
              <a:t>value-added taxes in </a:t>
            </a:r>
            <a:r>
              <a:rPr lang="en-US" altLang="ja-JP" sz="1400" b="1" dirty="0">
                <a:cs typeface="Arial" panose="020B0604020202020204" pitchFamily="34" charset="0"/>
              </a:rPr>
              <a:t>the </a:t>
            </a:r>
            <a:r>
              <a:rPr lang="en-US" altLang="ja-JP" sz="1400" b="1" dirty="0" smtClean="0">
                <a:cs typeface="Arial" panose="020B0604020202020204" pitchFamily="34" charset="0"/>
              </a:rPr>
              <a:t>context of cross-border trade</a:t>
            </a:r>
            <a:r>
              <a:rPr lang="ja-JP" altLang="en-US" sz="1400" b="1" dirty="0">
                <a:cs typeface="Arial" panose="020B0604020202020204" pitchFamily="34" charset="0"/>
              </a:rPr>
              <a:t>　</a:t>
            </a:r>
            <a:endParaRPr lang="en-US" altLang="ja-JP" sz="1400" b="1" dirty="0">
              <a:cs typeface="Arial" panose="020B0604020202020204" pitchFamily="34" charset="0"/>
            </a:endParaRPr>
          </a:p>
          <a:p>
            <a:pPr marL="171450" indent="-171450">
              <a:buFont typeface="Wingdings" panose="05000000000000000000" pitchFamily="2" charset="2"/>
              <a:buChar char="Ø"/>
            </a:pPr>
            <a:r>
              <a:rPr lang="en-US" altLang="ja-JP" sz="1400" b="1" dirty="0" smtClean="0">
                <a:cs typeface="Arial" panose="020B0604020202020204" pitchFamily="34" charset="0"/>
              </a:rPr>
              <a:t>Determining </a:t>
            </a:r>
            <a:r>
              <a:rPr lang="en-US" altLang="ja-JP" sz="1400" b="1" dirty="0">
                <a:cs typeface="Arial" panose="020B0604020202020204" pitchFamily="34" charset="0"/>
              </a:rPr>
              <a:t>the </a:t>
            </a:r>
            <a:r>
              <a:rPr lang="en-US" altLang="ja-JP" sz="1400" b="1" dirty="0" smtClean="0">
                <a:cs typeface="Arial" panose="020B0604020202020204" pitchFamily="34" charset="0"/>
              </a:rPr>
              <a:t>place of taxation for cross-border supplies and intangibles (B2B)</a:t>
            </a:r>
          </a:p>
          <a:p>
            <a:pPr indent="0"/>
            <a:endParaRPr lang="en-US" altLang="ja-JP" sz="1400" dirty="0">
              <a:cs typeface="Arial" panose="020B0604020202020204" pitchFamily="34" charset="0"/>
            </a:endParaRPr>
          </a:p>
          <a:p>
            <a:pPr indent="0"/>
            <a:r>
              <a:rPr lang="en-US" altLang="ja-JP" sz="1400" dirty="0" smtClean="0">
                <a:cs typeface="Arial" panose="020B0604020202020204" pitchFamily="34" charset="0"/>
              </a:rPr>
              <a:t>Further discussions can be found in </a:t>
            </a:r>
            <a:r>
              <a:rPr lang="en-US" altLang="ja-JP" sz="1400" i="1" dirty="0" smtClean="0">
                <a:cs typeface="Arial" panose="020B0604020202020204" pitchFamily="34" charset="0"/>
              </a:rPr>
              <a:t>Addressing the Tax Challenges of the Digital Economy,</a:t>
            </a:r>
            <a:r>
              <a:rPr lang="en-US" altLang="ja-JP" sz="1400" dirty="0" smtClean="0">
                <a:cs typeface="Arial" panose="020B0604020202020204" pitchFamily="34" charset="0"/>
              </a:rPr>
              <a:t> OECD/G20 Base Erosion and Profit Shifting Project, a final report on September 16, 2014. </a:t>
            </a:r>
            <a:endParaRPr kumimoji="1" lang="ja-JP" altLang="en-US" sz="1100" b="0" i="0" u="none" strike="noStrike" cap="none" normalizeH="0" baseline="0" dirty="0" smtClean="0">
              <a:ln>
                <a:noFill/>
              </a:ln>
              <a:effectLst/>
              <a:cs typeface="Arial" panose="020B0604020202020204" pitchFamily="34" charset="0"/>
            </a:endParaRPr>
          </a:p>
        </p:txBody>
      </p:sp>
      <p:sp>
        <p:nvSpPr>
          <p:cNvPr id="8"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845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ChangeArrowheads="1"/>
          </p:cNvSpPr>
          <p:nvPr/>
        </p:nvSpPr>
        <p:spPr bwMode="auto">
          <a:xfrm>
            <a:off x="22970" y="461064"/>
            <a:ext cx="8534722" cy="6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r>
              <a:rPr lang="ja-JP" altLang="en-AU" sz="2400" dirty="0">
                <a:latin typeface="Arial" panose="020B0604020202020204" pitchFamily="34" charset="0"/>
                <a:cs typeface="Arial" panose="020B0604020202020204" pitchFamily="34" charset="0"/>
              </a:rPr>
              <a:t>　</a:t>
            </a:r>
            <a:r>
              <a:rPr lang="en-US" altLang="ja-JP" b="1" dirty="0" smtClean="0">
                <a:latin typeface="+mj-lt"/>
                <a:cs typeface="Arial" panose="020B0604020202020204" pitchFamily="34" charset="0"/>
              </a:rPr>
              <a:t>2-2. </a:t>
            </a:r>
            <a:r>
              <a:rPr lang="en-US" altLang="ja-JP" b="1" dirty="0" smtClean="0">
                <a:solidFill>
                  <a:srgbClr val="FF0000"/>
                </a:solidFill>
                <a:latin typeface="+mj-lt"/>
                <a:cs typeface="Arial" panose="020B0604020202020204" pitchFamily="34" charset="0"/>
              </a:rPr>
              <a:t>D</a:t>
            </a:r>
            <a:r>
              <a:rPr lang="en-US" altLang="ja-JP" b="1" dirty="0" smtClean="0">
                <a:latin typeface="+mj-lt"/>
                <a:cs typeface="Arial" panose="020B0604020202020204" pitchFamily="34" charset="0"/>
              </a:rPr>
              <a:t>evelopments in the </a:t>
            </a:r>
            <a:r>
              <a:rPr lang="en-US" altLang="ja-JP" b="1" dirty="0" smtClean="0">
                <a:solidFill>
                  <a:srgbClr val="FF0000"/>
                </a:solidFill>
                <a:latin typeface="+mj-lt"/>
                <a:cs typeface="Arial" panose="020B0604020202020204" pitchFamily="34" charset="0"/>
              </a:rPr>
              <a:t>O</a:t>
            </a:r>
            <a:r>
              <a:rPr lang="en-US" altLang="ja-JP" b="1" dirty="0" smtClean="0">
                <a:latin typeface="+mj-lt"/>
                <a:cs typeface="Arial" panose="020B0604020202020204" pitchFamily="34" charset="0"/>
              </a:rPr>
              <a:t>ECD &amp; </a:t>
            </a:r>
            <a:r>
              <a:rPr lang="en-US" altLang="ja-JP" b="1" dirty="0" smtClean="0">
                <a:solidFill>
                  <a:srgbClr val="FF0000"/>
                </a:solidFill>
                <a:latin typeface="+mj-lt"/>
                <a:cs typeface="Arial" panose="020B0604020202020204" pitchFamily="34" charset="0"/>
              </a:rPr>
              <a:t>E</a:t>
            </a:r>
            <a:r>
              <a:rPr lang="en-US" altLang="ja-JP" b="1" dirty="0" smtClean="0">
                <a:latin typeface="+mj-lt"/>
                <a:cs typeface="Arial" panose="020B0604020202020204" pitchFamily="34" charset="0"/>
              </a:rPr>
              <a:t>U  </a:t>
            </a:r>
            <a:endParaRPr kumimoji="0" lang="en-US" altLang="zh-TW" b="1" dirty="0">
              <a:latin typeface="+mj-lt"/>
              <a:ea typeface="PMingLiU" pitchFamily="18" charset="-120"/>
              <a:cs typeface="Arial" panose="020B0604020202020204" pitchFamily="34" charset="0"/>
            </a:endParaRPr>
          </a:p>
          <a:p>
            <a:pPr eaLnBrk="1" hangingPunct="1">
              <a:lnSpc>
                <a:spcPct val="85000"/>
              </a:lnSpc>
              <a:buFontTx/>
              <a:buNone/>
            </a:pPr>
            <a:endParaRPr kumimoji="0" lang="en-US" altLang="zh-TW" sz="3600" b="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r>
              <a:rPr kumimoji="0" lang="en-US" altLang="zh-TW" sz="3600" b="1" dirty="0">
                <a:solidFill>
                  <a:srgbClr val="FFFFFF"/>
                </a:solidFill>
                <a:latin typeface="Arial" panose="020B0604020202020204" pitchFamily="34" charset="0"/>
                <a:ea typeface="PMingLiU" pitchFamily="18" charset="-120"/>
                <a:cs typeface="Arial" panose="020B0604020202020204" pitchFamily="34" charset="0"/>
              </a:rPr>
              <a:t/>
            </a:r>
            <a:br>
              <a:rPr kumimoji="0" lang="en-US" altLang="zh-TW" sz="3600" b="1" dirty="0">
                <a:solidFill>
                  <a:srgbClr val="FFFFFF"/>
                </a:solidFill>
                <a:latin typeface="Arial" panose="020B0604020202020204" pitchFamily="34" charset="0"/>
                <a:ea typeface="PMingLiU" pitchFamily="18" charset="-120"/>
                <a:cs typeface="Arial" panose="020B0604020202020204" pitchFamily="34" charset="0"/>
              </a:rPr>
            </a:br>
            <a:endParaRPr kumimoji="0" lang="en-US" altLang="zh-TW" sz="3600" b="1" dirty="0" smtClean="0">
              <a:solidFill>
                <a:srgbClr val="FFFFFF"/>
              </a:solidFill>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kumimoji="0" lang="en-AU" altLang="zh-CN" sz="3600" b="1" dirty="0">
              <a:solidFill>
                <a:srgbClr val="FFFFFF"/>
              </a:solidFill>
              <a:latin typeface="Arial" panose="020B0604020202020204" pitchFamily="34" charset="0"/>
              <a:ea typeface="PMingLiU" pitchFamily="18" charset="-120"/>
              <a:cs typeface="Arial" panose="020B0604020202020204" pitchFamily="34" charset="0"/>
            </a:endParaRPr>
          </a:p>
        </p:txBody>
      </p:sp>
      <p:sp>
        <p:nvSpPr>
          <p:cNvPr id="6147" name="コンテンツ プレースホルダー 2"/>
          <p:cNvSpPr>
            <a:spLocks/>
          </p:cNvSpPr>
          <p:nvPr/>
        </p:nvSpPr>
        <p:spPr bwMode="auto">
          <a:xfrm>
            <a:off x="466626" y="3308884"/>
            <a:ext cx="80851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zh-TW"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zh-CN" altLang="en-AU" sz="2000" b="1" i="1" dirty="0">
              <a:latin typeface="Arial" panose="020B0604020202020204" pitchFamily="34" charset="0"/>
              <a:ea typeface="SimSun" pitchFamily="2" charset="-122"/>
              <a:cs typeface="Arial" panose="020B0604020202020204" pitchFamily="34" charset="0"/>
            </a:endParaRPr>
          </a:p>
        </p:txBody>
      </p:sp>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4</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285750" y="996450"/>
            <a:ext cx="8303308" cy="574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a:endParaRPr lang="ja-JP" altLang="ja-JP" sz="800" dirty="0">
              <a:cs typeface="Arial" panose="020B0604020202020204" pitchFamily="34" charset="0"/>
            </a:endParaRPr>
          </a:p>
          <a:p>
            <a:pPr lvl="0" indent="0" eaLnBrk="0" hangingPunct="0"/>
            <a:r>
              <a:rPr lang="en-US" altLang="ja-JP" sz="1600" b="1" dirty="0" smtClean="0">
                <a:solidFill>
                  <a:srgbClr val="0000FF"/>
                </a:solidFill>
                <a:cs typeface="Arial" panose="020B0604020202020204" pitchFamily="34" charset="0"/>
              </a:rPr>
              <a:t>EC Directives</a:t>
            </a:r>
          </a:p>
          <a:p>
            <a:pPr lvl="0" indent="0" eaLnBrk="0" hangingPunct="0"/>
            <a:endParaRPr lang="en-US" altLang="ja-JP" sz="1600" dirty="0">
              <a:solidFill>
                <a:srgbClr val="0000FF"/>
              </a:solidFill>
              <a:cs typeface="Arial" panose="020B0604020202020204" pitchFamily="34" charset="0"/>
            </a:endParaRPr>
          </a:p>
          <a:p>
            <a:pPr lvl="0" indent="0" eaLnBrk="0" hangingPunct="0"/>
            <a:r>
              <a:rPr lang="en-US" altLang="ja-JP" sz="1600" dirty="0" smtClean="0">
                <a:solidFill>
                  <a:srgbClr val="0000FF"/>
                </a:solidFill>
                <a:cs typeface="Arial" panose="020B0604020202020204" pitchFamily="34" charset="0"/>
              </a:rPr>
              <a:t>Council Directive 2002/38/EC (effective July 1, 2003)</a:t>
            </a:r>
          </a:p>
          <a:p>
            <a:pPr marL="285750" lvl="0" indent="-285750" eaLnBrk="0" hangingPunct="0">
              <a:buFont typeface="Wingdings" panose="05000000000000000000" pitchFamily="2" charset="2"/>
              <a:buChar char="Ø"/>
            </a:pPr>
            <a:r>
              <a:rPr lang="en-US" altLang="ja-JP" sz="1400" dirty="0" smtClean="0">
                <a:cs typeface="Arial" panose="020B0604020202020204" pitchFamily="34" charset="0"/>
              </a:rPr>
              <a:t>Electronic services </a:t>
            </a:r>
            <a:r>
              <a:rPr lang="en-US" altLang="ja-JP" sz="1400" dirty="0">
                <a:cs typeface="Arial" panose="020B0604020202020204" pitchFamily="34" charset="0"/>
              </a:rPr>
              <a:t>supplied for consumption outside of the European Union are exempted from </a:t>
            </a:r>
            <a:r>
              <a:rPr lang="en-US" altLang="ja-JP" sz="1400" dirty="0" smtClean="0">
                <a:cs typeface="Arial" panose="020B0604020202020204" pitchFamily="34" charset="0"/>
              </a:rPr>
              <a:t>VAT.</a:t>
            </a:r>
            <a:endParaRPr lang="en-US" altLang="ja-JP" sz="1400" dirty="0">
              <a:cs typeface="Arial" panose="020B0604020202020204" pitchFamily="34" charset="0"/>
            </a:endParaRPr>
          </a:p>
          <a:p>
            <a:pPr marL="285750" lvl="0" indent="-285750" eaLnBrk="0" hangingPunct="0">
              <a:buFont typeface="Wingdings" panose="05000000000000000000" pitchFamily="2" charset="2"/>
              <a:buChar char="Ø"/>
            </a:pPr>
            <a:r>
              <a:rPr lang="en-US" altLang="ja-JP" sz="1400" dirty="0" smtClean="0">
                <a:cs typeface="Arial" panose="020B0604020202020204" pitchFamily="34" charset="0"/>
              </a:rPr>
              <a:t>When supplied </a:t>
            </a:r>
            <a:r>
              <a:rPr lang="en-US" altLang="ja-JP" sz="1400" dirty="0">
                <a:cs typeface="Arial" panose="020B0604020202020204" pitchFamily="34" charset="0"/>
              </a:rPr>
              <a:t>for consumption within the European Union, they are subject to EU VAT.</a:t>
            </a:r>
          </a:p>
          <a:p>
            <a:pPr marL="285750" lvl="0" indent="-285750" eaLnBrk="0" hangingPunct="0">
              <a:buFont typeface="Wingdings" panose="05000000000000000000" pitchFamily="2" charset="2"/>
              <a:buChar char="Ø"/>
            </a:pPr>
            <a:r>
              <a:rPr lang="en-US" altLang="ja-JP" sz="1400" dirty="0" smtClean="0">
                <a:cs typeface="Arial" panose="020B0604020202020204" pitchFamily="34" charset="0"/>
              </a:rPr>
              <a:t>Non-EU operators </a:t>
            </a:r>
            <a:r>
              <a:rPr lang="en-US" altLang="ja-JP" sz="1400" dirty="0">
                <a:cs typeface="Arial" panose="020B0604020202020204" pitchFamily="34" charset="0"/>
              </a:rPr>
              <a:t>benefit from simplified registration and reporting </a:t>
            </a:r>
            <a:r>
              <a:rPr lang="en-US" altLang="ja-JP" sz="1400" dirty="0" smtClean="0">
                <a:cs typeface="Arial" panose="020B0604020202020204" pitchFamily="34" charset="0"/>
              </a:rPr>
              <a:t>obligations, </a:t>
            </a:r>
            <a:r>
              <a:rPr lang="en-US" altLang="ja-JP" sz="1400" dirty="0">
                <a:cs typeface="Arial" panose="020B0604020202020204" pitchFamily="34" charset="0"/>
              </a:rPr>
              <a:t>allowing them to deal with a single European tax administration of their </a:t>
            </a:r>
            <a:r>
              <a:rPr lang="en-US" altLang="ja-JP" sz="1400" dirty="0" smtClean="0">
                <a:cs typeface="Arial" panose="020B0604020202020204" pitchFamily="34" charset="0"/>
              </a:rPr>
              <a:t>choice.</a:t>
            </a:r>
          </a:p>
          <a:p>
            <a:pPr marL="285750" lvl="0" indent="-285750" eaLnBrk="0" hangingPunct="0">
              <a:buFont typeface="Wingdings" panose="05000000000000000000" pitchFamily="2" charset="2"/>
              <a:buChar char="Ø"/>
            </a:pPr>
            <a:r>
              <a:rPr lang="en-US" altLang="ja-JP" sz="1400" dirty="0" smtClean="0">
                <a:cs typeface="Arial" panose="020B0604020202020204" pitchFamily="34" charset="0"/>
              </a:rPr>
              <a:t>VAT </a:t>
            </a:r>
            <a:r>
              <a:rPr lang="en-US" altLang="ja-JP" sz="1400" dirty="0">
                <a:cs typeface="Arial" panose="020B0604020202020204" pitchFamily="34" charset="0"/>
              </a:rPr>
              <a:t>rules </a:t>
            </a:r>
            <a:r>
              <a:rPr lang="en-US" altLang="ja-JP" sz="1400" dirty="0" smtClean="0">
                <a:cs typeface="Arial" panose="020B0604020202020204" pitchFamily="34" charset="0"/>
              </a:rPr>
              <a:t>where non-EU </a:t>
            </a:r>
            <a:r>
              <a:rPr lang="en-US" altLang="ja-JP" sz="1400" dirty="0">
                <a:cs typeface="Arial" panose="020B0604020202020204" pitchFamily="34" charset="0"/>
              </a:rPr>
              <a:t>suppliers selling to business customers in the European Union </a:t>
            </a:r>
            <a:r>
              <a:rPr lang="en-US" altLang="ja-JP" sz="1400" dirty="0" smtClean="0">
                <a:cs typeface="Arial" panose="020B0604020202020204" pitchFamily="34" charset="0"/>
              </a:rPr>
              <a:t>with </a:t>
            </a:r>
            <a:r>
              <a:rPr lang="en-US" altLang="ja-JP" sz="1400" dirty="0">
                <a:cs typeface="Arial" panose="020B0604020202020204" pitchFamily="34" charset="0"/>
              </a:rPr>
              <a:t>the VAT paid by the importing company under </a:t>
            </a:r>
            <a:r>
              <a:rPr lang="en-US" altLang="ja-JP" sz="1400" dirty="0" smtClean="0">
                <a:cs typeface="Arial" panose="020B0604020202020204" pitchFamily="34" charset="0"/>
              </a:rPr>
              <a:t>the reverse </a:t>
            </a:r>
            <a:r>
              <a:rPr lang="en-US" altLang="ja-JP" sz="1400" dirty="0">
                <a:cs typeface="Arial" panose="020B0604020202020204" pitchFamily="34" charset="0"/>
              </a:rPr>
              <a:t>charge </a:t>
            </a:r>
            <a:r>
              <a:rPr lang="en-US" altLang="ja-JP" sz="1400" dirty="0" smtClean="0">
                <a:cs typeface="Arial" panose="020B0604020202020204" pitchFamily="34" charset="0"/>
              </a:rPr>
              <a:t>arrangement</a:t>
            </a:r>
          </a:p>
          <a:p>
            <a:pPr lvl="0" indent="0" eaLnBrk="0" hangingPunct="0"/>
            <a:endParaRPr lang="en-US" altLang="ja-JP" sz="1600" dirty="0" smtClean="0">
              <a:solidFill>
                <a:srgbClr val="FF0000"/>
              </a:solidFill>
              <a:cs typeface="Arial" panose="020B0604020202020204" pitchFamily="34" charset="0"/>
            </a:endParaRPr>
          </a:p>
          <a:p>
            <a:pPr lvl="0" indent="0" eaLnBrk="0" hangingPunct="0"/>
            <a:r>
              <a:rPr lang="en-US" altLang="ja-JP" sz="1600" dirty="0" smtClean="0">
                <a:solidFill>
                  <a:srgbClr val="0000FF"/>
                </a:solidFill>
                <a:cs typeface="Arial" panose="020B0604020202020204" pitchFamily="34" charset="0"/>
              </a:rPr>
              <a:t>Council Directive 2006/210/EC</a:t>
            </a:r>
          </a:p>
          <a:p>
            <a:pPr marL="285750" lvl="0" indent="-285750" eaLnBrk="0" hangingPunct="0">
              <a:buFont typeface="Wingdings" panose="05000000000000000000" pitchFamily="2" charset="2"/>
              <a:buChar char="Ø"/>
            </a:pPr>
            <a:r>
              <a:rPr lang="en-US" altLang="ja-JP" sz="1400" dirty="0" smtClean="0">
                <a:cs typeface="Arial" panose="020B0604020202020204" pitchFamily="34" charset="0"/>
              </a:rPr>
              <a:t>Extending the EC directive was to extend until December 31, 2009. </a:t>
            </a:r>
          </a:p>
          <a:p>
            <a:pPr lvl="0" indent="0" eaLnBrk="0" hangingPunct="0"/>
            <a:endParaRPr lang="en-US" altLang="ja-JP" sz="1600" dirty="0">
              <a:solidFill>
                <a:srgbClr val="FF0000"/>
              </a:solidFill>
              <a:cs typeface="Arial" panose="020B0604020202020204" pitchFamily="34" charset="0"/>
            </a:endParaRPr>
          </a:p>
          <a:p>
            <a:pPr indent="0" eaLnBrk="0" hangingPunct="0"/>
            <a:r>
              <a:rPr lang="en-US" altLang="ja-JP" sz="1600" dirty="0">
                <a:solidFill>
                  <a:srgbClr val="0000FF"/>
                </a:solidFill>
                <a:cs typeface="Arial" panose="020B0604020202020204" pitchFamily="34" charset="0"/>
              </a:rPr>
              <a:t>Council </a:t>
            </a:r>
            <a:r>
              <a:rPr lang="en-US" altLang="ja-JP" sz="1600" dirty="0" smtClean="0">
                <a:solidFill>
                  <a:srgbClr val="0000FF"/>
                </a:solidFill>
                <a:cs typeface="Arial" panose="020B0604020202020204" pitchFamily="34" charset="0"/>
              </a:rPr>
              <a:t>Directive 2008/8/EC </a:t>
            </a:r>
          </a:p>
          <a:p>
            <a:pPr marL="285750" indent="-285750" eaLnBrk="0" hangingPunct="0">
              <a:buFont typeface="Wingdings" panose="05000000000000000000" pitchFamily="2" charset="2"/>
              <a:buChar char="Ø"/>
            </a:pPr>
            <a:r>
              <a:rPr lang="en-US" altLang="ja-JP" sz="1600" dirty="0" smtClean="0">
                <a:cs typeface="Arial" panose="020B0604020202020204" pitchFamily="34" charset="0"/>
              </a:rPr>
              <a:t>The rules </a:t>
            </a:r>
            <a:r>
              <a:rPr lang="en-US" altLang="ja-JP" sz="1600" dirty="0">
                <a:cs typeface="Arial" panose="020B0604020202020204" pitchFamily="34" charset="0"/>
              </a:rPr>
              <a:t>introduced by </a:t>
            </a:r>
            <a:r>
              <a:rPr lang="en-US" altLang="ja-JP" sz="1600" dirty="0" smtClean="0">
                <a:cs typeface="Arial" panose="020B0604020202020204" pitchFamily="34" charset="0"/>
              </a:rPr>
              <a:t>Council Directive 2002/38/EC will </a:t>
            </a:r>
            <a:r>
              <a:rPr lang="en-US" altLang="ja-JP" sz="1600" dirty="0">
                <a:cs typeface="Arial" panose="020B0604020202020204" pitchFamily="34" charset="0"/>
              </a:rPr>
              <a:t>be extended from </a:t>
            </a:r>
            <a:r>
              <a:rPr lang="en-US" altLang="ja-JP" sz="1600" dirty="0" smtClean="0">
                <a:cs typeface="Arial" panose="020B0604020202020204" pitchFamily="34" charset="0"/>
              </a:rPr>
              <a:t>January 1, </a:t>
            </a:r>
            <a:r>
              <a:rPr lang="en-US" altLang="ja-JP" sz="1600" dirty="0">
                <a:cs typeface="Arial" panose="020B0604020202020204" pitchFamily="34" charset="0"/>
              </a:rPr>
              <a:t>2010 as a permanent measure. </a:t>
            </a:r>
            <a:endParaRPr lang="en-US" altLang="ja-JP" sz="1600" dirty="0" smtClean="0">
              <a:cs typeface="Arial" panose="020B0604020202020204" pitchFamily="34" charset="0"/>
            </a:endParaRPr>
          </a:p>
          <a:p>
            <a:pPr marL="285750" indent="-285750" eaLnBrk="0" hangingPunct="0">
              <a:buFont typeface="Wingdings" panose="05000000000000000000" pitchFamily="2" charset="2"/>
              <a:buChar char="Ø"/>
            </a:pPr>
            <a:r>
              <a:rPr lang="en-US" altLang="ja-JP" sz="1400" dirty="0" smtClean="0">
                <a:cs typeface="Arial" panose="020B0604020202020204" pitchFamily="34" charset="0"/>
              </a:rPr>
              <a:t>From January 1, 2015</a:t>
            </a:r>
            <a:r>
              <a:rPr lang="en-US" altLang="ja-JP" sz="1400" dirty="0">
                <a:cs typeface="Arial" panose="020B0604020202020204" pitchFamily="34" charset="0"/>
              </a:rPr>
              <a:t>, </a:t>
            </a:r>
            <a:r>
              <a:rPr lang="en-US" altLang="ja-JP" sz="1400" dirty="0" smtClean="0">
                <a:cs typeface="Arial" panose="020B0604020202020204" pitchFamily="34" charset="0"/>
              </a:rPr>
              <a:t>VAT </a:t>
            </a:r>
            <a:r>
              <a:rPr lang="en-US" altLang="ja-JP" sz="1400" dirty="0">
                <a:cs typeface="Arial" panose="020B0604020202020204" pitchFamily="34" charset="0"/>
              </a:rPr>
              <a:t>on telecommunications, radio </a:t>
            </a:r>
            <a:r>
              <a:rPr lang="en-US" altLang="ja-JP" sz="1400" dirty="0" smtClean="0">
                <a:cs typeface="Arial" panose="020B0604020202020204" pitchFamily="34" charset="0"/>
              </a:rPr>
              <a:t>&amp; television broadcasting, </a:t>
            </a:r>
            <a:r>
              <a:rPr lang="en-US" altLang="ja-JP" sz="1400" dirty="0">
                <a:cs typeface="Arial" panose="020B0604020202020204" pitchFamily="34" charset="0"/>
              </a:rPr>
              <a:t>and electronic services supplied by a supplier established within the </a:t>
            </a:r>
            <a:r>
              <a:rPr lang="en-US" altLang="ja-JP" sz="1400" dirty="0" smtClean="0">
                <a:cs typeface="Arial" panose="020B0604020202020204" pitchFamily="34" charset="0"/>
              </a:rPr>
              <a:t>community </a:t>
            </a:r>
            <a:r>
              <a:rPr lang="en-US" altLang="ja-JP" sz="1400" dirty="0">
                <a:cs typeface="Arial" panose="020B0604020202020204" pitchFamily="34" charset="0"/>
              </a:rPr>
              <a:t>to non-taxable persons also established within the </a:t>
            </a:r>
            <a:r>
              <a:rPr lang="en-US" altLang="ja-JP" sz="1400" dirty="0" smtClean="0">
                <a:cs typeface="Arial" panose="020B0604020202020204" pitchFamily="34" charset="0"/>
              </a:rPr>
              <a:t>community </a:t>
            </a:r>
            <a:r>
              <a:rPr lang="en-US" altLang="ja-JP" sz="1400" dirty="0">
                <a:cs typeface="Arial" panose="020B0604020202020204" pitchFamily="34" charset="0"/>
              </a:rPr>
              <a:t>will be charged in the </a:t>
            </a:r>
            <a:r>
              <a:rPr lang="en-US" altLang="ja-JP" sz="1400" dirty="0" smtClean="0">
                <a:cs typeface="Arial" panose="020B0604020202020204" pitchFamily="34" charset="0"/>
              </a:rPr>
              <a:t>Member State </a:t>
            </a:r>
            <a:r>
              <a:rPr lang="en-US" altLang="ja-JP" sz="1400" dirty="0">
                <a:cs typeface="Arial" panose="020B0604020202020204" pitchFamily="34" charset="0"/>
              </a:rPr>
              <a:t>where the customer </a:t>
            </a:r>
            <a:r>
              <a:rPr lang="en-US" altLang="ja-JP" sz="1400" dirty="0" smtClean="0">
                <a:cs typeface="Arial" panose="020B0604020202020204" pitchFamily="34" charset="0"/>
              </a:rPr>
              <a:t>belongs (inclusion </a:t>
            </a:r>
            <a:r>
              <a:rPr lang="en-US" altLang="ja-JP" sz="1400" dirty="0">
                <a:cs typeface="Arial" panose="020B0604020202020204" pitchFamily="34" charset="0"/>
              </a:rPr>
              <a:t>of these services in the </a:t>
            </a:r>
            <a:r>
              <a:rPr lang="en-US" altLang="ja-JP" sz="1400" dirty="0" smtClean="0">
                <a:cs typeface="Arial" panose="020B0604020202020204" pitchFamily="34" charset="0"/>
              </a:rPr>
              <a:t>“one-stop-shop” </a:t>
            </a:r>
            <a:r>
              <a:rPr lang="en-US" altLang="ja-JP" sz="1400" dirty="0">
                <a:cs typeface="Arial" panose="020B0604020202020204" pitchFamily="34" charset="0"/>
              </a:rPr>
              <a:t>scheme</a:t>
            </a:r>
            <a:r>
              <a:rPr lang="en-US" altLang="ja-JP" sz="1400" dirty="0" smtClean="0">
                <a:cs typeface="Arial" panose="020B0604020202020204" pitchFamily="34" charset="0"/>
              </a:rPr>
              <a:t>).*</a:t>
            </a:r>
          </a:p>
          <a:p>
            <a:pPr indent="0" eaLnBrk="0" hangingPunct="0"/>
            <a:r>
              <a:rPr lang="en-US" altLang="ja-JP" sz="1400" dirty="0">
                <a:cs typeface="Arial" panose="020B0604020202020204" pitchFamily="34" charset="0"/>
              </a:rPr>
              <a:t> </a:t>
            </a:r>
            <a:r>
              <a:rPr lang="en-US" altLang="ja-JP" sz="1400" dirty="0" smtClean="0">
                <a:cs typeface="Arial" panose="020B0604020202020204" pitchFamily="34" charset="0"/>
              </a:rPr>
              <a:t>           * </a:t>
            </a:r>
            <a:r>
              <a:rPr lang="en-US" altLang="ja-JP" sz="1400" dirty="0">
                <a:cs typeface="Arial" panose="020B0604020202020204" pitchFamily="34" charset="0"/>
              </a:rPr>
              <a:t>Council Implementing Regulation (EU) </a:t>
            </a:r>
            <a:r>
              <a:rPr lang="en-US" altLang="ja-JP" sz="1400" dirty="0" smtClean="0">
                <a:cs typeface="Arial" panose="020B0604020202020204" pitchFamily="34" charset="0"/>
              </a:rPr>
              <a:t>No. </a:t>
            </a:r>
            <a:r>
              <a:rPr lang="en-US" altLang="ja-JP" sz="1400" dirty="0">
                <a:cs typeface="Arial" panose="020B0604020202020204" pitchFamily="34" charset="0"/>
              </a:rPr>
              <a:t>1042/2013 </a:t>
            </a:r>
            <a:endParaRPr kumimoji="1" lang="en-US" altLang="ja-JP" sz="1400" b="0" i="0" u="none" strike="noStrike" cap="none" normalizeH="0" baseline="0" dirty="0" smtClean="0">
              <a:ln>
                <a:noFill/>
              </a:ln>
              <a:effectLst/>
              <a:cs typeface="Arial" panose="020B0604020202020204" pitchFamily="34" charset="0"/>
            </a:endParaRPr>
          </a:p>
          <a:p>
            <a:pPr marL="342900" lvl="0" indent="-342900" eaLnBrk="0" hangingPunct="0">
              <a:buFont typeface="Wingdings" panose="05000000000000000000" pitchFamily="2" charset="2"/>
              <a:buChar char="Ø"/>
            </a:pPr>
            <a:endParaRPr lang="en-US" altLang="ja-JP" sz="1800" dirty="0" smtClean="0">
              <a:cs typeface="Arial" panose="020B0604020202020204" pitchFamily="34" charset="0"/>
            </a:endParaRPr>
          </a:p>
          <a:p>
            <a:pPr marL="342900" lvl="0" indent="-342900" eaLnBrk="0" hangingPunct="0">
              <a:buFont typeface="Wingdings" panose="05000000000000000000" pitchFamily="2" charset="2"/>
              <a:buChar char="Ø"/>
            </a:pPr>
            <a:endParaRPr kumimoji="1" lang="ja-JP" altLang="en-US" sz="1100" b="0" i="0" u="none" strike="noStrike" cap="none" normalizeH="0" baseline="0" dirty="0" smtClean="0">
              <a:ln>
                <a:noFill/>
              </a:ln>
              <a:solidFill>
                <a:schemeClr val="tx1"/>
              </a:solidFill>
              <a:effectLst/>
              <a:cs typeface="Arial" panose="020B0604020202020204" pitchFamily="34" charset="0"/>
            </a:endParaRPr>
          </a:p>
        </p:txBody>
      </p:sp>
      <p:sp>
        <p:nvSpPr>
          <p:cNvPr id="8"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041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ChangeArrowheads="1"/>
          </p:cNvSpPr>
          <p:nvPr/>
        </p:nvSpPr>
        <p:spPr bwMode="auto">
          <a:xfrm>
            <a:off x="-36512" y="429766"/>
            <a:ext cx="8534722" cy="6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r>
              <a:rPr lang="ja-JP" altLang="en-AU" sz="2400" b="1" dirty="0">
                <a:latin typeface="Arial" panose="020B0604020202020204" pitchFamily="34" charset="0"/>
                <a:cs typeface="Arial" panose="020B0604020202020204" pitchFamily="34" charset="0"/>
              </a:rPr>
              <a:t>　</a:t>
            </a:r>
            <a:r>
              <a:rPr lang="en-US" altLang="ja-JP" b="1" dirty="0" smtClean="0">
                <a:latin typeface="+mj-lt"/>
                <a:cs typeface="Arial" panose="020B0604020202020204" pitchFamily="34" charset="0"/>
              </a:rPr>
              <a:t>3. </a:t>
            </a:r>
            <a:r>
              <a:rPr lang="en-US" altLang="ja-JP" b="1" dirty="0" smtClean="0">
                <a:solidFill>
                  <a:srgbClr val="FF0000"/>
                </a:solidFill>
                <a:latin typeface="+mj-lt"/>
                <a:cs typeface="Arial" panose="020B0604020202020204" pitchFamily="34" charset="0"/>
              </a:rPr>
              <a:t>V</a:t>
            </a:r>
            <a:r>
              <a:rPr lang="en-US" altLang="ja-JP" b="1" dirty="0" smtClean="0">
                <a:latin typeface="+mj-lt"/>
                <a:cs typeface="Arial" panose="020B0604020202020204" pitchFamily="34" charset="0"/>
              </a:rPr>
              <a:t>AT for </a:t>
            </a:r>
            <a:r>
              <a:rPr lang="en-US" altLang="ja-JP" b="1" dirty="0" smtClean="0">
                <a:solidFill>
                  <a:srgbClr val="FF0000"/>
                </a:solidFill>
                <a:latin typeface="+mj-lt"/>
                <a:cs typeface="Arial" panose="020B0604020202020204" pitchFamily="34" charset="0"/>
              </a:rPr>
              <a:t>D</a:t>
            </a:r>
            <a:r>
              <a:rPr lang="en-US" altLang="ja-JP" b="1" dirty="0" smtClean="0">
                <a:latin typeface="+mj-lt"/>
                <a:cs typeface="Arial" panose="020B0604020202020204" pitchFamily="34" charset="0"/>
              </a:rPr>
              <a:t>igital </a:t>
            </a:r>
            <a:r>
              <a:rPr lang="en-US" altLang="ja-JP" b="1" dirty="0" smtClean="0">
                <a:solidFill>
                  <a:srgbClr val="FF0000"/>
                </a:solidFill>
                <a:latin typeface="+mj-lt"/>
                <a:cs typeface="Arial" panose="020B0604020202020204" pitchFamily="34" charset="0"/>
              </a:rPr>
              <a:t>S</a:t>
            </a:r>
            <a:r>
              <a:rPr lang="en-US" altLang="ja-JP" b="1" dirty="0" smtClean="0">
                <a:latin typeface="+mj-lt"/>
                <a:cs typeface="Arial" panose="020B0604020202020204" pitchFamily="34" charset="0"/>
              </a:rPr>
              <a:t>ervices in the </a:t>
            </a:r>
            <a:r>
              <a:rPr lang="en-US" altLang="ja-JP" b="1" dirty="0" smtClean="0">
                <a:solidFill>
                  <a:srgbClr val="FF0000"/>
                </a:solidFill>
                <a:latin typeface="+mj-lt"/>
                <a:cs typeface="Arial" panose="020B0604020202020204" pitchFamily="34" charset="0"/>
              </a:rPr>
              <a:t>E</a:t>
            </a:r>
            <a:r>
              <a:rPr lang="en-US" altLang="ja-JP" b="1" dirty="0" smtClean="0">
                <a:latin typeface="+mj-lt"/>
                <a:cs typeface="Arial" panose="020B0604020202020204" pitchFamily="34" charset="0"/>
              </a:rPr>
              <a:t>U </a:t>
            </a:r>
            <a:endParaRPr kumimoji="0" lang="en-US" altLang="zh-TW" b="1" dirty="0">
              <a:latin typeface="+mj-lt"/>
              <a:ea typeface="PMingLiU" pitchFamily="18" charset="-120"/>
              <a:cs typeface="Arial" panose="020B0604020202020204" pitchFamily="34" charset="0"/>
            </a:endParaRPr>
          </a:p>
          <a:p>
            <a:pPr eaLnBrk="1" hangingPunct="1">
              <a:lnSpc>
                <a:spcPct val="85000"/>
              </a:lnSpc>
              <a:buFontTx/>
              <a:buNone/>
            </a:pPr>
            <a:endParaRPr kumimoji="0" lang="en-US" altLang="zh-TW" sz="3600" b="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r>
              <a:rPr kumimoji="0" lang="en-US" altLang="zh-TW" sz="3600" b="1" dirty="0">
                <a:solidFill>
                  <a:srgbClr val="FFFFFF"/>
                </a:solidFill>
                <a:latin typeface="Arial" panose="020B0604020202020204" pitchFamily="34" charset="0"/>
                <a:ea typeface="PMingLiU" pitchFamily="18" charset="-120"/>
                <a:cs typeface="Arial" panose="020B0604020202020204" pitchFamily="34" charset="0"/>
              </a:rPr>
              <a:t/>
            </a:r>
            <a:br>
              <a:rPr kumimoji="0" lang="en-US" altLang="zh-TW" sz="3600" b="1" dirty="0">
                <a:solidFill>
                  <a:srgbClr val="FFFFFF"/>
                </a:solidFill>
                <a:latin typeface="Arial" panose="020B0604020202020204" pitchFamily="34" charset="0"/>
                <a:ea typeface="PMingLiU" pitchFamily="18" charset="-120"/>
                <a:cs typeface="Arial" panose="020B0604020202020204" pitchFamily="34" charset="0"/>
              </a:rPr>
            </a:br>
            <a:endParaRPr kumimoji="0" lang="en-AU" altLang="zh-CN" sz="3600" b="1" dirty="0">
              <a:solidFill>
                <a:srgbClr val="FFFFFF"/>
              </a:solidFill>
              <a:latin typeface="Arial" panose="020B0604020202020204" pitchFamily="34" charset="0"/>
              <a:ea typeface="PMingLiU" pitchFamily="18" charset="-120"/>
              <a:cs typeface="Arial" panose="020B0604020202020204" pitchFamily="34" charset="0"/>
            </a:endParaRPr>
          </a:p>
        </p:txBody>
      </p:sp>
      <p:sp>
        <p:nvSpPr>
          <p:cNvPr id="6147" name="コンテンツ プレースホルダー 2"/>
          <p:cNvSpPr>
            <a:spLocks/>
          </p:cNvSpPr>
          <p:nvPr/>
        </p:nvSpPr>
        <p:spPr bwMode="auto">
          <a:xfrm>
            <a:off x="459287" y="3212976"/>
            <a:ext cx="8085138" cy="266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zh-TW"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zh-CN" altLang="en-AU" sz="2000" b="1" i="1" dirty="0">
              <a:latin typeface="Arial" panose="020B0604020202020204" pitchFamily="34" charset="0"/>
              <a:ea typeface="SimSun" pitchFamily="2" charset="-122"/>
              <a:cs typeface="Arial" panose="020B0604020202020204" pitchFamily="34" charset="0"/>
            </a:endParaRPr>
          </a:p>
        </p:txBody>
      </p:sp>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5</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179512" y="908720"/>
            <a:ext cx="8797765" cy="79148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Under the EC Directive, e-commerce, e.g., supplies of digital content such as e-books and music are all categorized as “supplies of services.” The rules of services are applicable to the place of taxation.  </a:t>
            </a:r>
            <a:endParaRPr kumimoji="1" lang="ja-JP" altLang="en-US" sz="1400" b="1" dirty="0">
              <a:solidFill>
                <a:schemeClr val="tx1"/>
              </a:solidFill>
              <a:latin typeface="Tahoma" panose="020B0604030504040204" pitchFamily="34" charset="0"/>
              <a:cs typeface="Tahoma" panose="020B0604030504040204" pitchFamily="34" charset="0"/>
            </a:endParaRPr>
          </a:p>
        </p:txBody>
      </p:sp>
      <p:sp>
        <p:nvSpPr>
          <p:cNvPr id="11" name="正方形/長方形 10"/>
          <p:cNvSpPr/>
          <p:nvPr/>
        </p:nvSpPr>
        <p:spPr>
          <a:xfrm>
            <a:off x="479543" y="2564903"/>
            <a:ext cx="8223168" cy="250066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b="1" dirty="0" smtClean="0">
              <a:solidFill>
                <a:schemeClr val="tx1"/>
              </a:solidFill>
              <a:latin typeface="Arial" panose="020B0604020202020204" pitchFamily="34" charset="0"/>
              <a:cs typeface="Arial" panose="020B0604020202020204" pitchFamily="34" charset="0"/>
            </a:endParaRPr>
          </a:p>
          <a:p>
            <a:endParaRPr kumimoji="1" lang="ja-JP" altLang="en-US" sz="1200" b="1" dirty="0">
              <a:solidFill>
                <a:schemeClr val="tx1"/>
              </a:solidFill>
              <a:latin typeface="Arial" panose="020B0604020202020204" pitchFamily="34" charset="0"/>
              <a:cs typeface="Arial" panose="020B0604020202020204" pitchFamily="34" charset="0"/>
            </a:endParaRPr>
          </a:p>
        </p:txBody>
      </p:sp>
      <p:sp>
        <p:nvSpPr>
          <p:cNvPr id="3" name="正方形/長方形 2"/>
          <p:cNvSpPr/>
          <p:nvPr/>
        </p:nvSpPr>
        <p:spPr>
          <a:xfrm>
            <a:off x="437140" y="1819772"/>
            <a:ext cx="8265572" cy="67312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b="1"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kumimoji="1" lang="en-US" altLang="ja-JP" sz="1400" b="1" dirty="0" smtClean="0">
                <a:solidFill>
                  <a:schemeClr val="tx1"/>
                </a:solidFill>
                <a:latin typeface="Arial" panose="020B0604020202020204" pitchFamily="34" charset="0"/>
                <a:cs typeface="Arial" panose="020B0604020202020204" pitchFamily="34" charset="0"/>
              </a:rPr>
              <a:t>Place of taxation: Place of the recipient </a:t>
            </a:r>
          </a:p>
          <a:p>
            <a:pPr marL="285750" indent="-285750">
              <a:buFont typeface="Wingdings" panose="05000000000000000000" pitchFamily="2" charset="2"/>
              <a:buChar char="Ø"/>
            </a:pPr>
            <a:r>
              <a:rPr lang="en-US" altLang="ja-JP" sz="1400" b="1" dirty="0" smtClean="0">
                <a:solidFill>
                  <a:schemeClr val="tx1"/>
                </a:solidFill>
                <a:latin typeface="Arial" panose="020B0604020202020204" pitchFamily="34" charset="0"/>
                <a:cs typeface="Arial" panose="020B0604020202020204" pitchFamily="34" charset="0"/>
              </a:rPr>
              <a:t>Taxpayer: Supplier of service (in case of the reverse charge: Recipient of service)</a:t>
            </a:r>
            <a:endParaRPr kumimoji="1" lang="ja-JP" altLang="en-US" sz="1400" b="1" dirty="0">
              <a:solidFill>
                <a:schemeClr val="tx1"/>
              </a:solidFill>
              <a:latin typeface="Arial" panose="020B0604020202020204" pitchFamily="34" charset="0"/>
              <a:cs typeface="Arial" panose="020B0604020202020204" pitchFamily="34" charset="0"/>
            </a:endParaRPr>
          </a:p>
        </p:txBody>
      </p:sp>
      <p:sp>
        <p:nvSpPr>
          <p:cNvPr id="13" name="正方形/長方形 12"/>
          <p:cNvSpPr/>
          <p:nvPr/>
        </p:nvSpPr>
        <p:spPr>
          <a:xfrm>
            <a:off x="420064" y="1738386"/>
            <a:ext cx="3592933" cy="261405"/>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600" b="1" dirty="0" smtClean="0">
                <a:solidFill>
                  <a:schemeClr val="tx1"/>
                </a:solidFill>
                <a:latin typeface="Arial" panose="020B0604020202020204" pitchFamily="34" charset="0"/>
                <a:cs typeface="Arial" panose="020B0604020202020204" pitchFamily="34" charset="0"/>
              </a:rPr>
              <a:t>◆　</a:t>
            </a:r>
            <a:r>
              <a:rPr kumimoji="1" lang="en-US" altLang="ja-JP" sz="1600" b="1" dirty="0" smtClean="0">
                <a:solidFill>
                  <a:srgbClr val="0000FF"/>
                </a:solidFill>
                <a:latin typeface="Arial" panose="020B0604020202020204" pitchFamily="34" charset="0"/>
                <a:cs typeface="Arial" panose="020B0604020202020204" pitchFamily="34" charset="0"/>
              </a:rPr>
              <a:t>B2</a:t>
            </a:r>
            <a:r>
              <a:rPr kumimoji="1" lang="en-US" altLang="ja-JP" sz="1600" b="1" dirty="0" smtClean="0">
                <a:solidFill>
                  <a:srgbClr val="FF0000"/>
                </a:solidFill>
                <a:latin typeface="Arial" panose="020B0604020202020204" pitchFamily="34" charset="0"/>
                <a:cs typeface="Arial" panose="020B0604020202020204" pitchFamily="34" charset="0"/>
              </a:rPr>
              <a:t>B</a:t>
            </a:r>
            <a:r>
              <a:rPr kumimoji="1" lang="en-US" altLang="ja-JP" sz="1600" b="1" dirty="0" smtClean="0">
                <a:solidFill>
                  <a:srgbClr val="0000FF"/>
                </a:solidFill>
                <a:latin typeface="Arial" panose="020B0604020202020204" pitchFamily="34" charset="0"/>
                <a:cs typeface="Arial" panose="020B0604020202020204" pitchFamily="34" charset="0"/>
              </a:rPr>
              <a:t> – Destination Principle </a:t>
            </a:r>
            <a:endParaRPr kumimoji="1" lang="ja-JP" altLang="en-US" sz="1600" b="1" dirty="0">
              <a:solidFill>
                <a:srgbClr val="0000FF"/>
              </a:solidFill>
              <a:latin typeface="Arial" panose="020B0604020202020204" pitchFamily="34" charset="0"/>
              <a:cs typeface="Arial" panose="020B0604020202020204" pitchFamily="34" charset="0"/>
            </a:endParaRPr>
          </a:p>
        </p:txBody>
      </p:sp>
      <p:sp>
        <p:nvSpPr>
          <p:cNvPr id="14" name="正方形/長方形 13"/>
          <p:cNvSpPr/>
          <p:nvPr/>
        </p:nvSpPr>
        <p:spPr>
          <a:xfrm>
            <a:off x="437140" y="2602482"/>
            <a:ext cx="6367108" cy="261405"/>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600" b="1" dirty="0" smtClean="0">
                <a:solidFill>
                  <a:schemeClr val="tx1"/>
                </a:solidFill>
                <a:latin typeface="Arial" panose="020B0604020202020204" pitchFamily="34" charset="0"/>
                <a:cs typeface="Arial" panose="020B0604020202020204" pitchFamily="34" charset="0"/>
              </a:rPr>
              <a:t>◆　</a:t>
            </a:r>
            <a:r>
              <a:rPr kumimoji="1" lang="en-US" altLang="ja-JP" sz="1600" b="1" dirty="0" smtClean="0">
                <a:solidFill>
                  <a:srgbClr val="0000FF"/>
                </a:solidFill>
                <a:latin typeface="Arial" panose="020B0604020202020204" pitchFamily="34" charset="0"/>
                <a:cs typeface="Arial" panose="020B0604020202020204" pitchFamily="34" charset="0"/>
              </a:rPr>
              <a:t>B2</a:t>
            </a:r>
            <a:r>
              <a:rPr kumimoji="1" lang="en-US" altLang="ja-JP" sz="1600" b="1" dirty="0" smtClean="0">
                <a:solidFill>
                  <a:srgbClr val="FF0000"/>
                </a:solidFill>
                <a:latin typeface="Arial" panose="020B0604020202020204" pitchFamily="34" charset="0"/>
                <a:cs typeface="Arial" panose="020B0604020202020204" pitchFamily="34" charset="0"/>
              </a:rPr>
              <a:t>C</a:t>
            </a:r>
            <a:r>
              <a:rPr kumimoji="1" lang="en-US" altLang="ja-JP" sz="1600" b="1" dirty="0" smtClean="0">
                <a:solidFill>
                  <a:srgbClr val="0000FF"/>
                </a:solidFill>
                <a:latin typeface="Arial" panose="020B0604020202020204" pitchFamily="34" charset="0"/>
                <a:cs typeface="Arial" panose="020B0604020202020204" pitchFamily="34" charset="0"/>
              </a:rPr>
              <a:t> – Origin Principle (Destination Principle, in part)</a:t>
            </a:r>
          </a:p>
          <a:p>
            <a:pPr marL="285750" indent="-285750">
              <a:buFont typeface="Wingdings" panose="05000000000000000000" pitchFamily="2" charset="2"/>
              <a:buChar char="Ø"/>
            </a:pPr>
            <a:r>
              <a:rPr lang="en-US" altLang="ja-JP" sz="1300" b="1" dirty="0" smtClean="0">
                <a:solidFill>
                  <a:schemeClr val="tx1"/>
                </a:solidFill>
                <a:latin typeface="Arial" panose="020B0604020202020204" pitchFamily="34" charset="0"/>
                <a:cs typeface="Arial" panose="020B0604020202020204" pitchFamily="34" charset="0"/>
              </a:rPr>
              <a:t>Place of taxation: Place of the supplier of service (some exceptions)</a:t>
            </a:r>
          </a:p>
          <a:p>
            <a:pPr marL="285750" indent="-285750">
              <a:buFont typeface="Wingdings" panose="05000000000000000000" pitchFamily="2" charset="2"/>
              <a:buChar char="Ø"/>
            </a:pPr>
            <a:r>
              <a:rPr lang="en-US" altLang="ja-JP" sz="1300" b="1" dirty="0" smtClean="0">
                <a:solidFill>
                  <a:schemeClr val="tx1"/>
                </a:solidFill>
                <a:latin typeface="Arial" panose="020B0604020202020204" pitchFamily="34" charset="0"/>
                <a:cs typeface="Arial" panose="020B0604020202020204" pitchFamily="34" charset="0"/>
              </a:rPr>
              <a:t>Taxpayer: Supplier of service</a:t>
            </a:r>
            <a:r>
              <a:rPr lang="en-US" altLang="ja-JP" sz="1200" b="1" dirty="0" smtClean="0">
                <a:solidFill>
                  <a:schemeClr val="tx1"/>
                </a:solidFill>
                <a:latin typeface="Arial" panose="020B0604020202020204" pitchFamily="34" charset="0"/>
                <a:cs typeface="Arial" panose="020B0604020202020204" pitchFamily="34" charset="0"/>
              </a:rPr>
              <a:t> </a:t>
            </a:r>
            <a:endParaRPr kumimoji="1" lang="ja-JP" altLang="en-US" sz="1600" b="1" dirty="0">
              <a:solidFill>
                <a:schemeClr val="tx1"/>
              </a:solidFill>
              <a:latin typeface="Arial" panose="020B0604020202020204" pitchFamily="34" charset="0"/>
              <a:cs typeface="Arial" panose="020B0604020202020204" pitchFamily="34" charset="0"/>
            </a:endParaRPr>
          </a:p>
        </p:txBody>
      </p:sp>
      <p:sp>
        <p:nvSpPr>
          <p:cNvPr id="15" name="正方形/長方形 14"/>
          <p:cNvSpPr/>
          <p:nvPr/>
        </p:nvSpPr>
        <p:spPr>
          <a:xfrm>
            <a:off x="700856" y="3501008"/>
            <a:ext cx="4231183" cy="144016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200" b="1" dirty="0" smtClean="0">
                <a:solidFill>
                  <a:schemeClr val="tx1"/>
                </a:solidFill>
                <a:latin typeface="Arial" panose="020B0604020202020204" pitchFamily="34" charset="0"/>
                <a:cs typeface="Arial" panose="020B0604020202020204" pitchFamily="34" charset="0"/>
              </a:rPr>
              <a:t>Place </a:t>
            </a:r>
            <a:r>
              <a:rPr lang="en-US" altLang="ja-JP" sz="1200" b="1" dirty="0">
                <a:solidFill>
                  <a:schemeClr val="tx1"/>
                </a:solidFill>
                <a:latin typeface="Arial" panose="020B0604020202020204" pitchFamily="34" charset="0"/>
                <a:cs typeface="Arial" panose="020B0604020202020204" pitchFamily="34" charset="0"/>
              </a:rPr>
              <a:t>of </a:t>
            </a:r>
            <a:r>
              <a:rPr lang="en-US" altLang="ja-JP" sz="1200" b="1" dirty="0" smtClean="0">
                <a:solidFill>
                  <a:schemeClr val="tx1"/>
                </a:solidFill>
                <a:latin typeface="Arial" panose="020B0604020202020204" pitchFamily="34" charset="0"/>
                <a:cs typeface="Arial" panose="020B0604020202020204" pitchFamily="34" charset="0"/>
              </a:rPr>
              <a:t>taxation: </a:t>
            </a:r>
            <a:r>
              <a:rPr lang="en-US" altLang="ja-JP" sz="1200" b="1" dirty="0">
                <a:solidFill>
                  <a:schemeClr val="tx1"/>
                </a:solidFill>
                <a:latin typeface="Arial" panose="020B0604020202020204" pitchFamily="34" charset="0"/>
                <a:cs typeface="Arial" panose="020B0604020202020204" pitchFamily="34" charset="0"/>
              </a:rPr>
              <a:t>Place of the recipient </a:t>
            </a:r>
            <a:r>
              <a:rPr lang="en-US" altLang="ja-JP" sz="1200" b="1" dirty="0" smtClean="0">
                <a:solidFill>
                  <a:schemeClr val="tx1"/>
                </a:solidFill>
                <a:latin typeface="Arial" panose="020B0604020202020204" pitchFamily="34" charset="0"/>
                <a:cs typeface="Arial" panose="020B0604020202020204" pitchFamily="34" charset="0"/>
              </a:rPr>
              <a:t>(Destination Principle)</a:t>
            </a:r>
          </a:p>
          <a:p>
            <a:r>
              <a:rPr lang="en-US" altLang="ja-JP" sz="1200" b="1" dirty="0" smtClean="0">
                <a:solidFill>
                  <a:schemeClr val="tx1"/>
                </a:solidFill>
                <a:latin typeface="Arial" panose="020B0604020202020204" pitchFamily="34" charset="0"/>
                <a:cs typeface="Arial" panose="020B0604020202020204" pitchFamily="34" charset="0"/>
              </a:rPr>
              <a:t>One-time VAT registration* </a:t>
            </a:r>
            <a:r>
              <a:rPr lang="en-US" altLang="ja-JP" sz="1200" b="1" i="1" dirty="0" smtClean="0">
                <a:solidFill>
                  <a:schemeClr val="tx1"/>
                </a:solidFill>
                <a:latin typeface="Arial" panose="020B0604020202020204" pitchFamily="34" charset="0"/>
                <a:cs typeface="Arial" panose="020B0604020202020204" pitchFamily="34" charset="0"/>
              </a:rPr>
              <a:t>(“mini one-stop shop” –</a:t>
            </a:r>
            <a:r>
              <a:rPr lang="en-US" altLang="ja-JP" sz="1200" b="1" dirty="0" smtClean="0">
                <a:solidFill>
                  <a:schemeClr val="tx1"/>
                </a:solidFill>
                <a:latin typeface="Arial" panose="020B0604020202020204" pitchFamily="34" charset="0"/>
                <a:cs typeface="Arial" panose="020B0604020202020204" pitchFamily="34" charset="0"/>
              </a:rPr>
              <a:t>MOSS</a:t>
            </a:r>
            <a:r>
              <a:rPr lang="en-US" altLang="ja-JP" sz="1200" b="1" smtClean="0">
                <a:solidFill>
                  <a:schemeClr val="tx1"/>
                </a:solidFill>
                <a:latin typeface="Arial" panose="020B0604020202020204" pitchFamily="34" charset="0"/>
                <a:cs typeface="Arial" panose="020B0604020202020204" pitchFamily="34" charset="0"/>
              </a:rPr>
              <a:t>) adopted </a:t>
            </a:r>
            <a:r>
              <a:rPr lang="en-US" altLang="ja-JP" sz="1200" b="1" dirty="0" smtClean="0">
                <a:solidFill>
                  <a:schemeClr val="tx1"/>
                </a:solidFill>
                <a:latin typeface="Arial" panose="020B0604020202020204" pitchFamily="34" charset="0"/>
                <a:cs typeface="Arial" panose="020B0604020202020204" pitchFamily="34" charset="0"/>
              </a:rPr>
              <a:t>in 2003; non-EU suppliers can make use of a simplified procedure that allows them only to register for VAT in one EU country, regardless of how many other EU countries they are supplying.  </a:t>
            </a:r>
            <a:endParaRPr lang="en-US" altLang="ja-JP" sz="1200" b="1" dirty="0">
              <a:solidFill>
                <a:schemeClr val="tx1"/>
              </a:solidFill>
              <a:latin typeface="Arial" panose="020B0604020202020204" pitchFamily="34" charset="0"/>
              <a:cs typeface="Arial" panose="020B0604020202020204" pitchFamily="34" charset="0"/>
            </a:endParaRPr>
          </a:p>
          <a:p>
            <a:endParaRPr kumimoji="1" lang="en-US" altLang="ja-JP" sz="1200" b="1" dirty="0" smtClean="0">
              <a:solidFill>
                <a:schemeClr val="tx1"/>
              </a:solidFill>
              <a:latin typeface="Arial" panose="020B0604020202020204" pitchFamily="34" charset="0"/>
              <a:cs typeface="Arial" panose="020B0604020202020204" pitchFamily="34" charset="0"/>
            </a:endParaRPr>
          </a:p>
          <a:p>
            <a:endParaRPr kumimoji="1" lang="ja-JP" altLang="en-US" sz="1200" b="1" dirty="0">
              <a:solidFill>
                <a:schemeClr val="tx1"/>
              </a:solidFill>
              <a:latin typeface="Arial" panose="020B0604020202020204" pitchFamily="34" charset="0"/>
              <a:cs typeface="Arial" panose="020B0604020202020204" pitchFamily="34" charset="0"/>
            </a:endParaRPr>
          </a:p>
        </p:txBody>
      </p:sp>
      <p:sp>
        <p:nvSpPr>
          <p:cNvPr id="16" name="正方形/長方形 15"/>
          <p:cNvSpPr/>
          <p:nvPr/>
        </p:nvSpPr>
        <p:spPr>
          <a:xfrm>
            <a:off x="5076056" y="3501008"/>
            <a:ext cx="3421184" cy="144015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200" b="1" dirty="0" smtClean="0">
              <a:solidFill>
                <a:schemeClr val="tx1"/>
              </a:solidFill>
              <a:latin typeface="Arial" panose="020B0604020202020204" pitchFamily="34" charset="0"/>
              <a:cs typeface="Arial" panose="020B0604020202020204" pitchFamily="34" charset="0"/>
            </a:endParaRPr>
          </a:p>
          <a:p>
            <a:endParaRPr kumimoji="1" lang="ja-JP" altLang="en-US" sz="1200" b="1" dirty="0">
              <a:solidFill>
                <a:schemeClr val="tx1"/>
              </a:solidFill>
              <a:latin typeface="Arial" panose="020B0604020202020204" pitchFamily="34" charset="0"/>
              <a:cs typeface="Arial" panose="020B0604020202020204" pitchFamily="34" charset="0"/>
            </a:endParaRPr>
          </a:p>
        </p:txBody>
      </p:sp>
      <p:sp>
        <p:nvSpPr>
          <p:cNvPr id="17" name="正方形/長方形 16"/>
          <p:cNvSpPr/>
          <p:nvPr/>
        </p:nvSpPr>
        <p:spPr>
          <a:xfrm>
            <a:off x="899591" y="3284984"/>
            <a:ext cx="3678465" cy="290087"/>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600" b="1" dirty="0" smtClean="0">
                <a:solidFill>
                  <a:schemeClr val="tx1"/>
                </a:solidFill>
                <a:latin typeface="Arial" panose="020B0604020202020204" pitchFamily="34" charset="0"/>
                <a:cs typeface="Arial" panose="020B0604020202020204" pitchFamily="34" charset="0"/>
              </a:rPr>
              <a:t>Exception 1: Extra-EU </a:t>
            </a:r>
            <a:r>
              <a:rPr lang="ja-JP" altLang="en-US" sz="1600" b="1" dirty="0" smtClean="0">
                <a:solidFill>
                  <a:schemeClr val="tx1"/>
                </a:solidFill>
                <a:latin typeface="Arial" panose="020B0604020202020204" pitchFamily="34" charset="0"/>
                <a:cs typeface="Arial" panose="020B0604020202020204" pitchFamily="34" charset="0"/>
              </a:rPr>
              <a:t>⇒ </a:t>
            </a:r>
            <a:r>
              <a:rPr lang="en-US" altLang="ja-JP" sz="1600" b="1" dirty="0" smtClean="0">
                <a:solidFill>
                  <a:schemeClr val="tx1"/>
                </a:solidFill>
                <a:latin typeface="Arial" panose="020B0604020202020204" pitchFamily="34" charset="0"/>
                <a:cs typeface="Arial" panose="020B0604020202020204" pitchFamily="34" charset="0"/>
              </a:rPr>
              <a:t>Intra-EU  </a:t>
            </a:r>
            <a:endParaRPr kumimoji="1" lang="ja-JP" altLang="en-US" sz="1600" b="1" dirty="0">
              <a:solidFill>
                <a:schemeClr val="tx1"/>
              </a:solidFill>
              <a:latin typeface="Arial" panose="020B0604020202020204" pitchFamily="34" charset="0"/>
              <a:cs typeface="Arial" panose="020B0604020202020204" pitchFamily="34" charset="0"/>
            </a:endParaRPr>
          </a:p>
        </p:txBody>
      </p:sp>
      <p:sp>
        <p:nvSpPr>
          <p:cNvPr id="18" name="正方形/長方形 17"/>
          <p:cNvSpPr/>
          <p:nvPr/>
        </p:nvSpPr>
        <p:spPr>
          <a:xfrm>
            <a:off x="5051003" y="3284984"/>
            <a:ext cx="3468369" cy="511388"/>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600" b="1" dirty="0" smtClean="0">
                <a:solidFill>
                  <a:schemeClr val="tx1"/>
                </a:solidFill>
                <a:latin typeface="Arial" panose="020B0604020202020204" pitchFamily="34" charset="0"/>
                <a:cs typeface="Arial" panose="020B0604020202020204" pitchFamily="34" charset="0"/>
              </a:rPr>
              <a:t>Exception 2: Intra-EU </a:t>
            </a:r>
            <a:r>
              <a:rPr lang="ja-JP" altLang="en-US" sz="1600" b="1" dirty="0" smtClean="0">
                <a:solidFill>
                  <a:schemeClr val="tx1"/>
                </a:solidFill>
                <a:latin typeface="Arial" panose="020B0604020202020204" pitchFamily="34" charset="0"/>
                <a:cs typeface="Arial" panose="020B0604020202020204" pitchFamily="34" charset="0"/>
              </a:rPr>
              <a:t>⇒ </a:t>
            </a:r>
            <a:r>
              <a:rPr lang="en-US" altLang="ja-JP" sz="1600" b="1" dirty="0">
                <a:solidFill>
                  <a:schemeClr val="tx1"/>
                </a:solidFill>
                <a:latin typeface="Arial" panose="020B0604020202020204" pitchFamily="34" charset="0"/>
                <a:cs typeface="Arial" panose="020B0604020202020204" pitchFamily="34" charset="0"/>
              </a:rPr>
              <a:t>Extra-EU </a:t>
            </a:r>
          </a:p>
          <a:p>
            <a:r>
              <a:rPr lang="en-US" altLang="ja-JP" sz="1400" b="1" dirty="0">
                <a:solidFill>
                  <a:schemeClr val="tx1"/>
                </a:solidFill>
                <a:latin typeface="Arial" panose="020B0604020202020204" pitchFamily="34" charset="0"/>
                <a:cs typeface="Arial" panose="020B0604020202020204" pitchFamily="34" charset="0"/>
              </a:rPr>
              <a:t>Place of </a:t>
            </a:r>
            <a:r>
              <a:rPr lang="en-US" altLang="ja-JP" sz="1400" b="1" dirty="0" smtClean="0">
                <a:solidFill>
                  <a:schemeClr val="tx1"/>
                </a:solidFill>
                <a:latin typeface="Arial" panose="020B0604020202020204" pitchFamily="34" charset="0"/>
                <a:cs typeface="Arial" panose="020B0604020202020204" pitchFamily="34" charset="0"/>
              </a:rPr>
              <a:t>taxation: </a:t>
            </a:r>
            <a:r>
              <a:rPr lang="en-US" altLang="ja-JP" sz="1400" b="1" dirty="0">
                <a:solidFill>
                  <a:schemeClr val="tx1"/>
                </a:solidFill>
                <a:latin typeface="Arial" panose="020B0604020202020204" pitchFamily="34" charset="0"/>
                <a:cs typeface="Arial" panose="020B0604020202020204" pitchFamily="34" charset="0"/>
              </a:rPr>
              <a:t>Place of the recipient (Destination Principle</a:t>
            </a:r>
            <a:r>
              <a:rPr lang="en-US" altLang="ja-JP" sz="1400" b="1" dirty="0" smtClean="0">
                <a:solidFill>
                  <a:schemeClr val="tx1"/>
                </a:solidFill>
                <a:latin typeface="Arial" panose="020B0604020202020204" pitchFamily="34" charset="0"/>
                <a:cs typeface="Arial" panose="020B0604020202020204" pitchFamily="34" charset="0"/>
              </a:rPr>
              <a:t>)</a:t>
            </a:r>
          </a:p>
          <a:p>
            <a:pPr marL="171450" indent="-171450">
              <a:buFont typeface="Arial" charset="0"/>
              <a:buChar char="•"/>
            </a:pPr>
            <a:endParaRPr lang="en-US" altLang="ja-JP" sz="1200" b="1" i="1" dirty="0" smtClean="0">
              <a:solidFill>
                <a:srgbClr val="FF0000"/>
              </a:solidFill>
              <a:latin typeface="Arial" panose="020B0604020202020204" pitchFamily="34" charset="0"/>
              <a:cs typeface="Arial" panose="020B0604020202020204" pitchFamily="34" charset="0"/>
            </a:endParaRPr>
          </a:p>
          <a:p>
            <a:pPr marL="171450" indent="-171450">
              <a:buFont typeface="Arial" charset="0"/>
              <a:buChar char="•"/>
            </a:pPr>
            <a:r>
              <a:rPr lang="en-US" altLang="ja-JP" sz="1200" b="1" i="1" dirty="0" smtClean="0">
                <a:solidFill>
                  <a:srgbClr val="800000"/>
                </a:solidFill>
                <a:latin typeface="Arial" panose="020B0604020202020204" pitchFamily="34" charset="0"/>
                <a:cs typeface="Arial" panose="020B0604020202020204" pitchFamily="34" charset="0"/>
              </a:rPr>
              <a:t>The scheme does not currently apply to telecommunications or broadcasting services, but from Jan. 1, 2015 it will apply to these services.</a:t>
            </a:r>
            <a:endParaRPr lang="en-US" altLang="ja-JP" sz="1400" b="1" dirty="0">
              <a:solidFill>
                <a:srgbClr val="800000"/>
              </a:solidFill>
              <a:latin typeface="Arial" panose="020B0604020202020204" pitchFamily="34" charset="0"/>
              <a:cs typeface="Arial" panose="020B0604020202020204" pitchFamily="34" charset="0"/>
            </a:endParaRPr>
          </a:p>
          <a:p>
            <a:endParaRPr kumimoji="1" lang="ja-JP" altLang="en-US" sz="1600" b="1" dirty="0">
              <a:solidFill>
                <a:schemeClr val="tx1"/>
              </a:solidFill>
              <a:latin typeface="Arial" panose="020B0604020202020204" pitchFamily="34" charset="0"/>
              <a:cs typeface="Arial" panose="020B0604020202020204" pitchFamily="34" charset="0"/>
            </a:endParaRPr>
          </a:p>
        </p:txBody>
      </p:sp>
      <p:sp>
        <p:nvSpPr>
          <p:cNvPr id="20" name="角丸四角形 19"/>
          <p:cNvSpPr/>
          <p:nvPr/>
        </p:nvSpPr>
        <p:spPr>
          <a:xfrm>
            <a:off x="479543" y="5166570"/>
            <a:ext cx="8353845" cy="107074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100" b="1" dirty="0" smtClean="0">
                <a:solidFill>
                  <a:schemeClr val="tx1"/>
                </a:solidFill>
                <a:latin typeface="Arial" panose="020B0604020202020204" pitchFamily="34" charset="0"/>
                <a:cs typeface="Arial" panose="020B0604020202020204" pitchFamily="34" charset="0"/>
              </a:rPr>
              <a:t>Under the present system, supplies of services within the EU are subject to tax at the location of the suppliers of services. If services are provided from a place located in a country with lower tax, the supplier can reduce VAT burden.    </a:t>
            </a:r>
            <a:endParaRPr kumimoji="1" lang="ja-JP" altLang="en-US" sz="1100" b="1" dirty="0">
              <a:solidFill>
                <a:schemeClr val="tx1"/>
              </a:solidFill>
              <a:latin typeface="Arial" panose="020B0604020202020204" pitchFamily="34" charset="0"/>
              <a:cs typeface="Arial" panose="020B0604020202020204" pitchFamily="34" charset="0"/>
            </a:endParaRPr>
          </a:p>
        </p:txBody>
      </p:sp>
      <p:sp>
        <p:nvSpPr>
          <p:cNvPr id="21" name="角丸四角形 20"/>
          <p:cNvSpPr/>
          <p:nvPr/>
        </p:nvSpPr>
        <p:spPr>
          <a:xfrm>
            <a:off x="757544" y="5683152"/>
            <a:ext cx="7764250" cy="4484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200" b="1" dirty="0" smtClean="0">
                <a:solidFill>
                  <a:schemeClr val="tx1"/>
                </a:solidFill>
                <a:latin typeface="Arial" panose="020B0604020202020204" pitchFamily="34" charset="0"/>
                <a:cs typeface="Arial" panose="020B0604020202020204" pitchFamily="34" charset="0"/>
              </a:rPr>
              <a:t>Example: Tax for e-books is at a reduced rate: 5.5% in France and 3% in Luxemburg. Companies having their main office located in Luxemburg can provide e-books within the EU at only 3% tax.       </a:t>
            </a:r>
            <a:endParaRPr kumimoji="1" lang="ja-JP" altLang="en-US" sz="1200" b="1" dirty="0">
              <a:solidFill>
                <a:schemeClr val="tx1"/>
              </a:solidFill>
              <a:latin typeface="Arial" panose="020B0604020202020204" pitchFamily="34" charset="0"/>
              <a:cs typeface="Arial" panose="020B0604020202020204" pitchFamily="34" charset="0"/>
            </a:endParaRPr>
          </a:p>
        </p:txBody>
      </p:sp>
      <p:sp>
        <p:nvSpPr>
          <p:cNvPr id="19"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
        <p:nvSpPr>
          <p:cNvPr id="5" name="下矢印 4"/>
          <p:cNvSpPr/>
          <p:nvPr/>
        </p:nvSpPr>
        <p:spPr>
          <a:xfrm>
            <a:off x="4012997" y="4991272"/>
            <a:ext cx="1368152" cy="216024"/>
          </a:xfrm>
          <a:prstGeom prst="downArrow">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266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ChangeArrowheads="1"/>
          </p:cNvSpPr>
          <p:nvPr/>
        </p:nvSpPr>
        <p:spPr bwMode="auto">
          <a:xfrm>
            <a:off x="107504" y="402181"/>
            <a:ext cx="8534722" cy="54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r>
              <a:rPr kumimoji="0" lang="en-US" altLang="ja-JP" b="1" dirty="0" smtClean="0">
                <a:latin typeface="+mj-lt"/>
                <a:ea typeface="Arial Unicode MS" panose="020B0604020202020204" pitchFamily="50" charset="-128"/>
                <a:cs typeface="Arial" panose="020B0604020202020204" pitchFamily="34" charset="0"/>
              </a:rPr>
              <a:t>4-1. </a:t>
            </a:r>
            <a:r>
              <a:rPr kumimoji="0" lang="en-US" altLang="ja-JP" b="1" dirty="0" smtClean="0">
                <a:solidFill>
                  <a:srgbClr val="FF0000"/>
                </a:solidFill>
                <a:latin typeface="+mj-lt"/>
                <a:ea typeface="Arial Unicode MS" panose="020B0604020202020204" pitchFamily="50" charset="-128"/>
                <a:cs typeface="Arial" panose="020B0604020202020204" pitchFamily="34" charset="0"/>
              </a:rPr>
              <a:t>J</a:t>
            </a:r>
            <a:r>
              <a:rPr kumimoji="0" lang="en-US" altLang="ja-JP" b="1" dirty="0" smtClean="0">
                <a:latin typeface="+mj-lt"/>
                <a:ea typeface="Arial Unicode MS" panose="020B0604020202020204" pitchFamily="50" charset="-128"/>
                <a:cs typeface="Arial" panose="020B0604020202020204" pitchFamily="34" charset="0"/>
              </a:rPr>
              <a:t>apan’s </a:t>
            </a:r>
            <a:r>
              <a:rPr kumimoji="0" lang="en-US" altLang="ja-JP" b="1" dirty="0" smtClean="0">
                <a:solidFill>
                  <a:srgbClr val="FF0000"/>
                </a:solidFill>
                <a:latin typeface="+mj-lt"/>
                <a:ea typeface="Arial Unicode MS" panose="020B0604020202020204" pitchFamily="50" charset="-128"/>
                <a:cs typeface="Arial" panose="020B0604020202020204" pitchFamily="34" charset="0"/>
              </a:rPr>
              <a:t>C</a:t>
            </a:r>
            <a:r>
              <a:rPr kumimoji="0" lang="en-US" altLang="ja-JP" b="1" dirty="0" smtClean="0">
                <a:latin typeface="+mj-lt"/>
                <a:ea typeface="Arial Unicode MS" panose="020B0604020202020204" pitchFamily="50" charset="-128"/>
                <a:cs typeface="Arial" panose="020B0604020202020204" pitchFamily="34" charset="0"/>
              </a:rPr>
              <a:t>urrent </a:t>
            </a:r>
            <a:r>
              <a:rPr kumimoji="0" lang="en-US" altLang="ja-JP" b="1" dirty="0" smtClean="0">
                <a:solidFill>
                  <a:srgbClr val="FF0000"/>
                </a:solidFill>
                <a:latin typeface="+mj-lt"/>
                <a:ea typeface="Arial Unicode MS" panose="020B0604020202020204" pitchFamily="50" charset="-128"/>
                <a:cs typeface="Arial" panose="020B0604020202020204" pitchFamily="34" charset="0"/>
              </a:rPr>
              <a:t>S</a:t>
            </a:r>
            <a:r>
              <a:rPr kumimoji="0" lang="en-US" altLang="ja-JP" b="1" dirty="0" smtClean="0">
                <a:latin typeface="+mj-lt"/>
                <a:ea typeface="Arial Unicode MS" panose="020B0604020202020204" pitchFamily="50" charset="-128"/>
                <a:cs typeface="Arial" panose="020B0604020202020204" pitchFamily="34" charset="0"/>
              </a:rPr>
              <a:t>ituation &amp; </a:t>
            </a:r>
            <a:r>
              <a:rPr kumimoji="0" lang="en-US" altLang="ja-JP" b="1" dirty="0" smtClean="0">
                <a:solidFill>
                  <a:srgbClr val="FF0000"/>
                </a:solidFill>
                <a:latin typeface="+mj-lt"/>
                <a:ea typeface="Arial Unicode MS" panose="020B0604020202020204" pitchFamily="50" charset="-128"/>
                <a:cs typeface="Arial" panose="020B0604020202020204" pitchFamily="34" charset="0"/>
              </a:rPr>
              <a:t>I</a:t>
            </a:r>
            <a:r>
              <a:rPr kumimoji="0" lang="en-US" altLang="ja-JP" b="1" dirty="0" smtClean="0">
                <a:latin typeface="+mj-lt"/>
                <a:ea typeface="Arial Unicode MS" panose="020B0604020202020204" pitchFamily="50" charset="-128"/>
                <a:cs typeface="Arial" panose="020B0604020202020204" pitchFamily="34" charset="0"/>
              </a:rPr>
              <a:t>ssues </a:t>
            </a:r>
            <a:endParaRPr kumimoji="0" lang="en-US" altLang="zh-TW" b="1" dirty="0">
              <a:latin typeface="+mj-lt"/>
              <a:ea typeface="PMingLiU" pitchFamily="18" charset="-120"/>
              <a:cs typeface="Arial" panose="020B0604020202020204" pitchFamily="34" charset="0"/>
            </a:endParaRPr>
          </a:p>
          <a:p>
            <a:pPr eaLnBrk="1" hangingPunct="1">
              <a:lnSpc>
                <a:spcPct val="85000"/>
              </a:lnSpc>
              <a:buFontTx/>
              <a:buNone/>
            </a:pPr>
            <a:r>
              <a:rPr kumimoji="0" lang="en-US" altLang="zh-TW" sz="3600" b="1" dirty="0">
                <a:solidFill>
                  <a:srgbClr val="FFFFFF"/>
                </a:solidFill>
                <a:latin typeface="Arial" panose="020B0604020202020204" pitchFamily="34" charset="0"/>
                <a:ea typeface="PMingLiU" pitchFamily="18" charset="-120"/>
                <a:cs typeface="Arial" panose="020B0604020202020204" pitchFamily="34" charset="0"/>
              </a:rPr>
              <a:t/>
            </a:r>
            <a:br>
              <a:rPr kumimoji="0" lang="en-US" altLang="zh-TW" sz="3600" b="1" dirty="0">
                <a:solidFill>
                  <a:srgbClr val="FFFFFF"/>
                </a:solidFill>
                <a:latin typeface="Arial" panose="020B0604020202020204" pitchFamily="34" charset="0"/>
                <a:ea typeface="PMingLiU" pitchFamily="18" charset="-120"/>
                <a:cs typeface="Arial" panose="020B0604020202020204" pitchFamily="34" charset="0"/>
              </a:rPr>
            </a:br>
            <a:endParaRPr kumimoji="0" lang="en-AU" altLang="zh-CN" sz="3600" b="1" dirty="0">
              <a:solidFill>
                <a:srgbClr val="FFFFFF"/>
              </a:solidFill>
              <a:latin typeface="Arial" panose="020B0604020202020204" pitchFamily="34" charset="0"/>
              <a:ea typeface="PMingLiU" pitchFamily="18" charset="-120"/>
              <a:cs typeface="Arial" panose="020B0604020202020204" pitchFamily="34" charset="0"/>
            </a:endParaRPr>
          </a:p>
        </p:txBody>
      </p:sp>
      <p:sp>
        <p:nvSpPr>
          <p:cNvPr id="6147" name="コンテンツ プレースホルダー 2"/>
          <p:cNvSpPr>
            <a:spLocks/>
          </p:cNvSpPr>
          <p:nvPr/>
        </p:nvSpPr>
        <p:spPr bwMode="auto">
          <a:xfrm>
            <a:off x="459287" y="3381272"/>
            <a:ext cx="80851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zh-TW"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zh-CN" altLang="en-AU" sz="2000" b="1" i="1" dirty="0">
              <a:latin typeface="Arial" panose="020B0604020202020204" pitchFamily="34" charset="0"/>
              <a:ea typeface="SimSun" pitchFamily="2" charset="-122"/>
              <a:cs typeface="Arial" panose="020B0604020202020204" pitchFamily="34" charset="0"/>
            </a:endParaRPr>
          </a:p>
        </p:txBody>
      </p:sp>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6</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224" y="1193604"/>
            <a:ext cx="8534722" cy="5085240"/>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4" name="角丸四角形 3"/>
          <p:cNvSpPr/>
          <p:nvPr/>
        </p:nvSpPr>
        <p:spPr>
          <a:xfrm>
            <a:off x="1840428" y="1633979"/>
            <a:ext cx="1075388" cy="436247"/>
          </a:xfrm>
          <a:prstGeom prst="roundRect">
            <a:avLst/>
          </a:prstGeom>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Arial" panose="020B0604020202020204" pitchFamily="34" charset="0"/>
                <a:ea typeface="Tahoma" panose="020B0604030504040204" pitchFamily="34" charset="0"/>
                <a:cs typeface="Arial" panose="020B0604020202020204" pitchFamily="34" charset="0"/>
              </a:rPr>
              <a:t>Domestic</a:t>
            </a:r>
            <a:endParaRPr kumimoji="1" lang="ja-JP" altLang="en-US" sz="1600" dirty="0">
              <a:solidFill>
                <a:schemeClr val="tx1"/>
              </a:solidFill>
              <a:latin typeface="Arial" panose="020B0604020202020204" pitchFamily="34" charset="0"/>
              <a:cs typeface="Arial" panose="020B0604020202020204" pitchFamily="34" charset="0"/>
            </a:endParaRPr>
          </a:p>
        </p:txBody>
      </p:sp>
      <p:sp useBgFill="1">
        <p:nvSpPr>
          <p:cNvPr id="5" name="角丸四角形吹き出し 4"/>
          <p:cNvSpPr/>
          <p:nvPr/>
        </p:nvSpPr>
        <p:spPr>
          <a:xfrm>
            <a:off x="1556861" y="2270338"/>
            <a:ext cx="1301335" cy="539498"/>
          </a:xfrm>
          <a:prstGeom prst="wedgeRoundRectCallout">
            <a:avLst>
              <a:gd name="adj1" fmla="val 61448"/>
              <a:gd name="adj2" fmla="val 202496"/>
              <a:gd name="adj3" fmla="val 16667"/>
            </a:avLst>
          </a:prstGeom>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Arial" panose="020B0604020202020204" pitchFamily="34" charset="0"/>
                <a:ea typeface="Tahoma" panose="020B0604030504040204" pitchFamily="34" charset="0"/>
                <a:cs typeface="Arial" panose="020B0604020202020204" pitchFamily="34" charset="0"/>
              </a:rPr>
              <a:t>Domestic transaction</a:t>
            </a:r>
            <a:endParaRPr kumimoji="1" lang="ja-JP" altLang="en-US" sz="1600" dirty="0">
              <a:solidFill>
                <a:schemeClr val="tx1"/>
              </a:solidFill>
              <a:latin typeface="Arial" panose="020B0604020202020204" pitchFamily="34" charset="0"/>
              <a:ea typeface="Gulim" panose="020B0600000101010101" pitchFamily="34" charset="-127"/>
              <a:cs typeface="Arial" panose="020B0604020202020204" pitchFamily="34" charset="0"/>
            </a:endParaRPr>
          </a:p>
        </p:txBody>
      </p:sp>
      <p:sp useBgFill="1">
        <p:nvSpPr>
          <p:cNvPr id="16" name="角丸四角形吹き出し 15"/>
          <p:cNvSpPr/>
          <p:nvPr/>
        </p:nvSpPr>
        <p:spPr>
          <a:xfrm>
            <a:off x="7105702" y="4223405"/>
            <a:ext cx="1702546" cy="749971"/>
          </a:xfrm>
          <a:prstGeom prst="wedgeRoundRectCallout">
            <a:avLst>
              <a:gd name="adj1" fmla="val -63319"/>
              <a:gd name="adj2" fmla="val -95137"/>
              <a:gd name="adj3" fmla="val 16667"/>
            </a:avLst>
          </a:prstGeom>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800" b="1" dirty="0" smtClean="0">
                <a:solidFill>
                  <a:srgbClr val="FF0000"/>
                </a:solidFill>
                <a:cs typeface="Arial" panose="020B0604020202020204" pitchFamily="34" charset="0"/>
              </a:rPr>
              <a:t>No</a:t>
            </a:r>
            <a:r>
              <a:rPr lang="en-US" altLang="ja-JP" sz="1800" b="1" dirty="0" smtClean="0">
                <a:solidFill>
                  <a:schemeClr val="tx1"/>
                </a:solidFill>
                <a:cs typeface="Arial" panose="020B0604020202020204" pitchFamily="34" charset="0"/>
              </a:rPr>
              <a:t> Consumption tax</a:t>
            </a:r>
            <a:endParaRPr kumimoji="1" lang="ja-JP" altLang="en-US" sz="1800" dirty="0">
              <a:solidFill>
                <a:schemeClr val="tx1"/>
              </a:solidFill>
              <a:cs typeface="Arial" panose="020B0604020202020204" pitchFamily="34" charset="0"/>
            </a:endParaRPr>
          </a:p>
        </p:txBody>
      </p:sp>
      <p:sp useBgFill="1">
        <p:nvSpPr>
          <p:cNvPr id="18" name="角丸四角形 17"/>
          <p:cNvSpPr/>
          <p:nvPr/>
        </p:nvSpPr>
        <p:spPr>
          <a:xfrm>
            <a:off x="5989578" y="1608925"/>
            <a:ext cx="1116124" cy="436248"/>
          </a:xfrm>
          <a:prstGeom prst="roundRect">
            <a:avLst/>
          </a:prstGeom>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Arial" panose="020B0604020202020204" pitchFamily="34" charset="0"/>
                <a:ea typeface="Tahoma" panose="020B0604030504040204" pitchFamily="34" charset="0"/>
                <a:cs typeface="Arial" panose="020B0604020202020204" pitchFamily="34" charset="0"/>
              </a:rPr>
              <a:t>Overseas</a:t>
            </a:r>
            <a:endParaRPr kumimoji="1" lang="ja-JP" altLang="en-US" sz="1600" dirty="0">
              <a:solidFill>
                <a:schemeClr val="tx1"/>
              </a:solidFill>
              <a:latin typeface="Arial" panose="020B0604020202020204" pitchFamily="34" charset="0"/>
              <a:cs typeface="Arial" panose="020B0604020202020204" pitchFamily="34" charset="0"/>
            </a:endParaRPr>
          </a:p>
        </p:txBody>
      </p:sp>
      <p:sp useBgFill="1">
        <p:nvSpPr>
          <p:cNvPr id="19" name="角丸四角形吹き出し 18"/>
          <p:cNvSpPr/>
          <p:nvPr/>
        </p:nvSpPr>
        <p:spPr>
          <a:xfrm>
            <a:off x="5893196" y="2399616"/>
            <a:ext cx="1237558" cy="547806"/>
          </a:xfrm>
          <a:prstGeom prst="wedgeRoundRectCallout">
            <a:avLst>
              <a:gd name="adj1" fmla="val 44904"/>
              <a:gd name="adj2" fmla="val 213677"/>
              <a:gd name="adj3" fmla="val 16667"/>
            </a:avLst>
          </a:prstGeom>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Arial" panose="020B0604020202020204" pitchFamily="34" charset="0"/>
                <a:ea typeface="Tahoma" panose="020B0604030504040204" pitchFamily="34" charset="0"/>
                <a:cs typeface="Arial" panose="020B0604020202020204" pitchFamily="34" charset="0"/>
              </a:rPr>
              <a:t>Overseas transaction</a:t>
            </a:r>
            <a:endParaRPr kumimoji="1" lang="ja-JP" altLang="en-US" sz="1600" dirty="0">
              <a:solidFill>
                <a:schemeClr val="tx1"/>
              </a:solidFill>
              <a:latin typeface="Arial" panose="020B0604020202020204" pitchFamily="34" charset="0"/>
              <a:cs typeface="Arial" panose="020B0604020202020204" pitchFamily="34" charset="0"/>
            </a:endParaRPr>
          </a:p>
        </p:txBody>
      </p:sp>
      <p:sp useBgFill="1">
        <p:nvSpPr>
          <p:cNvPr id="20" name="角丸四角形吹き出し 19"/>
          <p:cNvSpPr/>
          <p:nvPr/>
        </p:nvSpPr>
        <p:spPr>
          <a:xfrm>
            <a:off x="2833145" y="3651954"/>
            <a:ext cx="1719966" cy="794536"/>
          </a:xfrm>
          <a:prstGeom prst="wedgeRoundRectCallout">
            <a:avLst>
              <a:gd name="adj1" fmla="val -65037"/>
              <a:gd name="adj2" fmla="val -45088"/>
              <a:gd name="adj3" fmla="val 16667"/>
            </a:avLst>
          </a:prstGeom>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00" b="1" dirty="0" smtClean="0">
                <a:solidFill>
                  <a:schemeClr val="tx1"/>
                </a:solidFill>
                <a:ea typeface="Tahoma" panose="020B0604030504040204" pitchFamily="34" charset="0"/>
                <a:cs typeface="Arial" panose="020B0604020202020204" pitchFamily="34" charset="0"/>
              </a:rPr>
              <a:t>Consumption tax</a:t>
            </a:r>
            <a:endParaRPr kumimoji="1" lang="ja-JP" altLang="en-US" sz="1800" b="1" dirty="0">
              <a:solidFill>
                <a:schemeClr val="tx1"/>
              </a:solidFill>
              <a:cs typeface="Arial" panose="020B0604020202020204" pitchFamily="34" charset="0"/>
            </a:endParaRPr>
          </a:p>
        </p:txBody>
      </p:sp>
      <p:sp useBgFill="1">
        <p:nvSpPr>
          <p:cNvPr id="8" name="下矢印吹き出し 7"/>
          <p:cNvSpPr/>
          <p:nvPr/>
        </p:nvSpPr>
        <p:spPr>
          <a:xfrm>
            <a:off x="4001992" y="1447206"/>
            <a:ext cx="1152128" cy="648072"/>
          </a:xfrm>
          <a:prstGeom prst="downArrowCallout">
            <a:avLst>
              <a:gd name="adj1" fmla="val 58899"/>
              <a:gd name="adj2" fmla="val 53271"/>
              <a:gd name="adj3" fmla="val 26832"/>
              <a:gd name="adj4" fmla="val 6471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Border</a:t>
            </a:r>
            <a:endParaRPr kumimoji="1" lang="ja-JP" altLang="en-US" dirty="0">
              <a:solidFill>
                <a:schemeClr val="tx1"/>
              </a:solidFill>
              <a:latin typeface="Arial" panose="020B0604020202020204" pitchFamily="34" charset="0"/>
              <a:cs typeface="Arial" panose="020B0604020202020204" pitchFamily="34" charset="0"/>
            </a:endParaRPr>
          </a:p>
        </p:txBody>
      </p:sp>
      <p:sp useBgFill="1">
        <p:nvSpPr>
          <p:cNvPr id="9" name="正方形/長方形 8"/>
          <p:cNvSpPr/>
          <p:nvPr/>
        </p:nvSpPr>
        <p:spPr>
          <a:xfrm>
            <a:off x="3290434" y="2082751"/>
            <a:ext cx="1211422" cy="4503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Arial" panose="020B0604020202020204" pitchFamily="34" charset="0"/>
                <a:cs typeface="Arial" panose="020B0604020202020204" pitchFamily="34" charset="0"/>
              </a:rPr>
              <a:t>Domestic business</a:t>
            </a:r>
            <a:endParaRPr kumimoji="1" lang="ja-JP" altLang="en-US" sz="1400" dirty="0">
              <a:solidFill>
                <a:schemeClr val="tx1"/>
              </a:solidFill>
              <a:latin typeface="Arial" panose="020B0604020202020204" pitchFamily="34" charset="0"/>
              <a:cs typeface="Arial" panose="020B0604020202020204" pitchFamily="34" charset="0"/>
            </a:endParaRPr>
          </a:p>
        </p:txBody>
      </p:sp>
      <p:sp useBgFill="1">
        <p:nvSpPr>
          <p:cNvPr id="23" name="正方形/長方形 22"/>
          <p:cNvSpPr/>
          <p:nvPr/>
        </p:nvSpPr>
        <p:spPr>
          <a:xfrm>
            <a:off x="7536824" y="1805125"/>
            <a:ext cx="1296144" cy="50524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Arial" panose="020B0604020202020204" pitchFamily="34" charset="0"/>
                <a:cs typeface="Arial" panose="020B0604020202020204" pitchFamily="34" charset="0"/>
              </a:rPr>
              <a:t>Foreign business</a:t>
            </a:r>
            <a:endParaRPr kumimoji="1" lang="ja-JP" altLang="en-US" sz="1400" dirty="0">
              <a:solidFill>
                <a:schemeClr val="tx1"/>
              </a:solidFill>
              <a:latin typeface="Arial" panose="020B0604020202020204" pitchFamily="34" charset="0"/>
              <a:cs typeface="Arial" panose="020B0604020202020204" pitchFamily="34" charset="0"/>
            </a:endParaRPr>
          </a:p>
        </p:txBody>
      </p:sp>
      <p:sp useBgFill="1">
        <p:nvSpPr>
          <p:cNvPr id="10" name="テキスト ボックス 9"/>
          <p:cNvSpPr txBox="1"/>
          <p:nvPr/>
        </p:nvSpPr>
        <p:spPr>
          <a:xfrm>
            <a:off x="193611" y="3244966"/>
            <a:ext cx="2147209" cy="430887"/>
          </a:xfrm>
          <a:prstGeom prst="rect">
            <a:avLst/>
          </a:prstGeom>
        </p:spPr>
        <p:txBody>
          <a:bodyPr wrap="square" rtlCol="0">
            <a:spAutoFit/>
          </a:bodyPr>
          <a:lstStyle/>
          <a:p>
            <a:r>
              <a:rPr kumimoji="1" lang="en-US" altLang="ja-JP" sz="1100" i="1" dirty="0" smtClean="0">
                <a:solidFill>
                  <a:schemeClr val="tx1"/>
                </a:solidFill>
                <a:latin typeface="Arial" panose="020B0604020202020204" pitchFamily="34" charset="0"/>
                <a:ea typeface="Verdana" panose="020B0604030504040204" pitchFamily="34" charset="0"/>
                <a:cs typeface="Arial" panose="020B0604020202020204" pitchFamily="34" charset="0"/>
              </a:rPr>
              <a:t>e-books, music, Internet ads, cloud computing, etc.  </a:t>
            </a:r>
            <a:endParaRPr kumimoji="1" lang="ja-JP" altLang="en-US" sz="1100" i="1" dirty="0" smtClean="0">
              <a:solidFill>
                <a:schemeClr val="tx1"/>
              </a:solidFill>
              <a:latin typeface="Arial" panose="020B0604020202020204" pitchFamily="34" charset="0"/>
              <a:cs typeface="Arial" panose="020B0604020202020204" pitchFamily="34" charset="0"/>
            </a:endParaRPr>
          </a:p>
        </p:txBody>
      </p:sp>
      <p:sp useBgFill="1">
        <p:nvSpPr>
          <p:cNvPr id="25" name="テキスト ボックス 24"/>
          <p:cNvSpPr txBox="1"/>
          <p:nvPr/>
        </p:nvSpPr>
        <p:spPr>
          <a:xfrm>
            <a:off x="4716016" y="3160327"/>
            <a:ext cx="1944216" cy="430887"/>
          </a:xfrm>
          <a:prstGeom prst="rect">
            <a:avLst/>
          </a:prstGeom>
        </p:spPr>
        <p:txBody>
          <a:bodyPr wrap="square" rtlCol="0">
            <a:spAutoFit/>
          </a:bodyPr>
          <a:lstStyle/>
          <a:p>
            <a:r>
              <a:rPr lang="en-US" altLang="ja-JP" sz="1100" i="1" dirty="0">
                <a:solidFill>
                  <a:schemeClr val="tx1"/>
                </a:solidFill>
                <a:latin typeface="Arial" panose="020B0604020202020204" pitchFamily="34" charset="0"/>
                <a:ea typeface="Verdana" panose="020B0604030504040204" pitchFamily="34" charset="0"/>
                <a:cs typeface="Arial" panose="020B0604020202020204" pitchFamily="34" charset="0"/>
              </a:rPr>
              <a:t>e-books, </a:t>
            </a:r>
            <a:r>
              <a:rPr lang="en-US" altLang="ja-JP" sz="1100" i="1" dirty="0" smtClean="0">
                <a:solidFill>
                  <a:schemeClr val="tx1"/>
                </a:solidFill>
                <a:latin typeface="Arial" panose="020B0604020202020204" pitchFamily="34" charset="0"/>
                <a:ea typeface="Verdana" panose="020B0604030504040204" pitchFamily="34" charset="0"/>
                <a:cs typeface="Arial" panose="020B0604020202020204" pitchFamily="34" charset="0"/>
              </a:rPr>
              <a:t>music, </a:t>
            </a:r>
            <a:r>
              <a:rPr lang="en-US" altLang="ja-JP" sz="1100" i="1" dirty="0">
                <a:solidFill>
                  <a:schemeClr val="tx1"/>
                </a:solidFill>
                <a:latin typeface="Arial" panose="020B0604020202020204" pitchFamily="34" charset="0"/>
                <a:ea typeface="Verdana" panose="020B0604030504040204" pitchFamily="34" charset="0"/>
                <a:cs typeface="Arial" panose="020B0604020202020204" pitchFamily="34" charset="0"/>
              </a:rPr>
              <a:t>Internet </a:t>
            </a:r>
            <a:r>
              <a:rPr lang="en-US" altLang="ja-JP" sz="1100" i="1" dirty="0" smtClean="0">
                <a:solidFill>
                  <a:schemeClr val="tx1"/>
                </a:solidFill>
                <a:latin typeface="Arial" panose="020B0604020202020204" pitchFamily="34" charset="0"/>
                <a:ea typeface="Verdana" panose="020B0604030504040204" pitchFamily="34" charset="0"/>
                <a:cs typeface="Arial" panose="020B0604020202020204" pitchFamily="34" charset="0"/>
              </a:rPr>
              <a:t>ads, cloud computing, </a:t>
            </a:r>
            <a:r>
              <a:rPr lang="en-US" altLang="ja-JP" sz="1100" i="1" dirty="0">
                <a:solidFill>
                  <a:schemeClr val="tx1"/>
                </a:solidFill>
                <a:latin typeface="Arial" panose="020B0604020202020204" pitchFamily="34" charset="0"/>
                <a:ea typeface="Verdana" panose="020B0604030504040204" pitchFamily="34" charset="0"/>
                <a:cs typeface="Arial" panose="020B0604020202020204" pitchFamily="34" charset="0"/>
              </a:rPr>
              <a:t>etc.  </a:t>
            </a:r>
            <a:endParaRPr kumimoji="1" lang="ja-JP" altLang="en-US" sz="1100" dirty="0" smtClean="0">
              <a:solidFill>
                <a:schemeClr val="tx1"/>
              </a:solidFill>
              <a:latin typeface="Arial" panose="020B0604020202020204" pitchFamily="34" charset="0"/>
              <a:cs typeface="Arial" panose="020B0604020202020204" pitchFamily="34" charset="0"/>
            </a:endParaRPr>
          </a:p>
        </p:txBody>
      </p:sp>
      <p:sp useBgFill="1">
        <p:nvSpPr>
          <p:cNvPr id="27" name="正方形/長方形 26"/>
          <p:cNvSpPr/>
          <p:nvPr/>
        </p:nvSpPr>
        <p:spPr>
          <a:xfrm>
            <a:off x="1124994" y="4503429"/>
            <a:ext cx="2545332" cy="30281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Arial" panose="020B0604020202020204" pitchFamily="34" charset="0"/>
                <a:cs typeface="Arial" panose="020B0604020202020204" pitchFamily="34" charset="0"/>
              </a:rPr>
              <a:t>Domestic consumer/business</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3" name="角丸四角形 2"/>
          <p:cNvSpPr/>
          <p:nvPr/>
        </p:nvSpPr>
        <p:spPr>
          <a:xfrm>
            <a:off x="439354" y="964417"/>
            <a:ext cx="8227513" cy="434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00" dirty="0" smtClean="0">
                <a:latin typeface="Arial" panose="020B0604020202020204" pitchFamily="34" charset="0"/>
                <a:cs typeface="Arial" panose="020B0604020202020204" pitchFamily="34" charset="0"/>
              </a:rPr>
              <a:t>Current consumption tax system for the cross-border supplies of services</a:t>
            </a:r>
            <a:endParaRPr kumimoji="1" lang="ja-JP" altLang="en-US" sz="1800" dirty="0">
              <a:latin typeface="Arial" panose="020B0604020202020204" pitchFamily="34" charset="0"/>
              <a:cs typeface="Arial" panose="020B0604020202020204" pitchFamily="34" charset="0"/>
            </a:endParaRPr>
          </a:p>
        </p:txBody>
      </p:sp>
      <p:sp useBgFill="1">
        <p:nvSpPr>
          <p:cNvPr id="2" name="テキスト ボックス 1"/>
          <p:cNvSpPr txBox="1"/>
          <p:nvPr/>
        </p:nvSpPr>
        <p:spPr>
          <a:xfrm>
            <a:off x="4202409" y="5119367"/>
            <a:ext cx="4929065" cy="1384995"/>
          </a:xfrm>
          <a:prstGeom prst="rect">
            <a:avLst/>
          </a:prstGeom>
        </p:spPr>
        <p:txBody>
          <a:bodyPr wrap="square" rtlCol="0">
            <a:spAutoFit/>
          </a:bodyPr>
          <a:lstStyle/>
          <a:p>
            <a:r>
              <a:rPr lang="en-US" altLang="ja-JP" sz="1400" i="1" dirty="0">
                <a:solidFill>
                  <a:schemeClr val="tx1"/>
                </a:solidFill>
                <a:latin typeface="Arial" panose="020B0604020202020204" pitchFamily="34" charset="0"/>
                <a:cs typeface="Arial" panose="020B0604020202020204" pitchFamily="34" charset="0"/>
              </a:rPr>
              <a:t>Under the current Japanese consumption tax law, the determination of cross-border supplies of services regarded as domestic transactions depends on whether the place of the office of service suppliers is domestic or not. </a:t>
            </a:r>
            <a:r>
              <a:rPr lang="en-US" altLang="ja-JP" sz="1400" i="1" dirty="0" smtClean="0">
                <a:solidFill>
                  <a:schemeClr val="tx1"/>
                </a:solidFill>
                <a:latin typeface="Arial" panose="020B0604020202020204" pitchFamily="34" charset="0"/>
                <a:cs typeface="Arial" panose="020B0604020202020204" pitchFamily="34" charset="0"/>
              </a:rPr>
              <a:t>Thus</a:t>
            </a:r>
            <a:r>
              <a:rPr lang="en-US" altLang="ja-JP" sz="1400" i="1" dirty="0">
                <a:solidFill>
                  <a:schemeClr val="tx1"/>
                </a:solidFill>
                <a:latin typeface="Arial" panose="020B0604020202020204" pitchFamily="34" charset="0"/>
                <a:cs typeface="Arial" panose="020B0604020202020204" pitchFamily="34" charset="0"/>
              </a:rPr>
              <a:t>, services by domestic suppliers are subject to consumption tax, however, services by overseas suppliers are not. </a:t>
            </a:r>
            <a:endParaRPr kumimoji="1" lang="ja-JP" altLang="en-US" sz="1400" i="1" dirty="0" smtClean="0">
              <a:solidFill>
                <a:schemeClr val="tx1"/>
              </a:solidFill>
              <a:latin typeface="Arial" panose="020B0604020202020204" pitchFamily="34" charset="0"/>
              <a:cs typeface="Arial" panose="020B0604020202020204" pitchFamily="34" charset="0"/>
            </a:endParaRPr>
          </a:p>
        </p:txBody>
      </p:sp>
      <p:sp>
        <p:nvSpPr>
          <p:cNvPr id="22"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350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ChangeArrowheads="1"/>
          </p:cNvSpPr>
          <p:nvPr/>
        </p:nvSpPr>
        <p:spPr bwMode="auto">
          <a:xfrm>
            <a:off x="82452" y="423537"/>
            <a:ext cx="8534722" cy="6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r>
              <a:rPr lang="en-US" altLang="ja-JP" b="1" dirty="0" smtClean="0">
                <a:latin typeface="+mj-lt"/>
                <a:cs typeface="Arial" panose="020B0604020202020204" pitchFamily="34" charset="0"/>
              </a:rPr>
              <a:t>4-2.</a:t>
            </a:r>
            <a:r>
              <a:rPr lang="en-US" altLang="ja-JP" dirty="0" smtClean="0">
                <a:latin typeface="+mj-lt"/>
                <a:cs typeface="Arial" panose="020B0604020202020204" pitchFamily="34" charset="0"/>
              </a:rPr>
              <a:t> </a:t>
            </a:r>
            <a:r>
              <a:rPr kumimoji="0" lang="en-US" altLang="ja-JP" b="1" dirty="0" smtClean="0">
                <a:solidFill>
                  <a:srgbClr val="FF0000"/>
                </a:solidFill>
                <a:latin typeface="+mj-lt"/>
                <a:ea typeface="Arial Unicode MS" panose="020B0604020202020204" pitchFamily="50" charset="-128"/>
                <a:cs typeface="Arial" panose="020B0604020202020204" pitchFamily="34" charset="0"/>
              </a:rPr>
              <a:t>J</a:t>
            </a:r>
            <a:r>
              <a:rPr kumimoji="0" lang="en-US" altLang="ja-JP" b="1" dirty="0" smtClean="0">
                <a:latin typeface="+mj-lt"/>
                <a:ea typeface="Arial Unicode MS" panose="020B0604020202020204" pitchFamily="50" charset="-128"/>
                <a:cs typeface="Arial" panose="020B0604020202020204" pitchFamily="34" charset="0"/>
              </a:rPr>
              <a:t>apan’s </a:t>
            </a:r>
            <a:r>
              <a:rPr kumimoji="0" lang="en-US" altLang="ja-JP" b="1" dirty="0" smtClean="0">
                <a:solidFill>
                  <a:srgbClr val="FF0000"/>
                </a:solidFill>
                <a:latin typeface="+mj-lt"/>
                <a:ea typeface="Arial Unicode MS" panose="020B0604020202020204" pitchFamily="50" charset="-128"/>
                <a:cs typeface="Arial" panose="020B0604020202020204" pitchFamily="34" charset="0"/>
              </a:rPr>
              <a:t>C</a:t>
            </a:r>
            <a:r>
              <a:rPr kumimoji="0" lang="en-US" altLang="ja-JP" b="1" dirty="0" smtClean="0">
                <a:latin typeface="+mj-lt"/>
                <a:ea typeface="Arial Unicode MS" panose="020B0604020202020204" pitchFamily="50" charset="-128"/>
                <a:cs typeface="Arial" panose="020B0604020202020204" pitchFamily="34" charset="0"/>
              </a:rPr>
              <a:t>urrent </a:t>
            </a:r>
            <a:r>
              <a:rPr kumimoji="0" lang="en-US" altLang="ja-JP" b="1" dirty="0">
                <a:solidFill>
                  <a:srgbClr val="FF0000"/>
                </a:solidFill>
                <a:latin typeface="+mj-lt"/>
                <a:ea typeface="Arial Unicode MS" panose="020B0604020202020204" pitchFamily="50" charset="-128"/>
                <a:cs typeface="Arial" panose="020B0604020202020204" pitchFamily="34" charset="0"/>
              </a:rPr>
              <a:t>S</a:t>
            </a:r>
            <a:r>
              <a:rPr kumimoji="0" lang="en-US" altLang="ja-JP" b="1" dirty="0">
                <a:latin typeface="+mj-lt"/>
                <a:ea typeface="Arial Unicode MS" panose="020B0604020202020204" pitchFamily="50" charset="-128"/>
                <a:cs typeface="Arial" panose="020B0604020202020204" pitchFamily="34" charset="0"/>
              </a:rPr>
              <a:t>ituation &amp; </a:t>
            </a:r>
            <a:r>
              <a:rPr kumimoji="0" lang="en-US" altLang="ja-JP" b="1" dirty="0" smtClean="0">
                <a:solidFill>
                  <a:srgbClr val="FF0000"/>
                </a:solidFill>
                <a:latin typeface="+mj-lt"/>
                <a:ea typeface="Arial Unicode MS" panose="020B0604020202020204" pitchFamily="50" charset="-128"/>
                <a:cs typeface="Arial" panose="020B0604020202020204" pitchFamily="34" charset="0"/>
              </a:rPr>
              <a:t>I</a:t>
            </a:r>
            <a:r>
              <a:rPr kumimoji="0" lang="en-US" altLang="ja-JP" b="1" dirty="0" smtClean="0">
                <a:latin typeface="+mj-lt"/>
                <a:ea typeface="Arial Unicode MS" panose="020B0604020202020204" pitchFamily="50" charset="-128"/>
                <a:cs typeface="Arial" panose="020B0604020202020204" pitchFamily="34" charset="0"/>
              </a:rPr>
              <a:t>ssues </a:t>
            </a:r>
            <a:endParaRPr kumimoji="0" lang="en-US" altLang="zh-TW" b="1" dirty="0">
              <a:latin typeface="+mj-lt"/>
              <a:ea typeface="PMingLiU" pitchFamily="18" charset="-120"/>
              <a:cs typeface="Arial" panose="020B0604020202020204" pitchFamily="34" charset="0"/>
            </a:endParaRPr>
          </a:p>
          <a:p>
            <a:pPr eaLnBrk="1" hangingPunct="1">
              <a:lnSpc>
                <a:spcPct val="85000"/>
              </a:lnSpc>
              <a:buFontTx/>
              <a:buNone/>
            </a:pPr>
            <a:endParaRPr kumimoji="0" lang="en-US" altLang="zh-TW" sz="3600" b="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r>
              <a:rPr kumimoji="0" lang="en-US" altLang="zh-TW" sz="3600" b="1" dirty="0">
                <a:solidFill>
                  <a:srgbClr val="FFFFFF"/>
                </a:solidFill>
                <a:latin typeface="Arial" panose="020B0604020202020204" pitchFamily="34" charset="0"/>
                <a:ea typeface="PMingLiU" pitchFamily="18" charset="-120"/>
                <a:cs typeface="Arial" panose="020B0604020202020204" pitchFamily="34" charset="0"/>
              </a:rPr>
              <a:t/>
            </a:r>
            <a:br>
              <a:rPr kumimoji="0" lang="en-US" altLang="zh-TW" sz="3600" b="1" dirty="0">
                <a:solidFill>
                  <a:srgbClr val="FFFFFF"/>
                </a:solidFill>
                <a:latin typeface="Arial" panose="020B0604020202020204" pitchFamily="34" charset="0"/>
                <a:ea typeface="PMingLiU" pitchFamily="18" charset="-120"/>
                <a:cs typeface="Arial" panose="020B0604020202020204" pitchFamily="34" charset="0"/>
              </a:rPr>
            </a:br>
            <a:endParaRPr kumimoji="0" lang="en-AU" altLang="zh-CN" sz="3600" b="1" dirty="0">
              <a:solidFill>
                <a:srgbClr val="FFFFFF"/>
              </a:solidFill>
              <a:latin typeface="Arial" panose="020B0604020202020204" pitchFamily="34" charset="0"/>
              <a:ea typeface="PMingLiU" pitchFamily="18" charset="-120"/>
              <a:cs typeface="Arial" panose="020B0604020202020204" pitchFamily="34" charset="0"/>
            </a:endParaRPr>
          </a:p>
        </p:txBody>
      </p:sp>
      <p:sp>
        <p:nvSpPr>
          <p:cNvPr id="6147" name="コンテンツ プレースホルダー 2"/>
          <p:cNvSpPr>
            <a:spLocks/>
          </p:cNvSpPr>
          <p:nvPr/>
        </p:nvSpPr>
        <p:spPr bwMode="auto">
          <a:xfrm>
            <a:off x="459287" y="3381272"/>
            <a:ext cx="80851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zh-TW"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zh-CN" altLang="en-AU" sz="2000" b="1" i="1" dirty="0">
              <a:latin typeface="Arial" panose="020B0604020202020204" pitchFamily="34" charset="0"/>
              <a:ea typeface="SimSun" pitchFamily="2" charset="-122"/>
              <a:cs typeface="Arial" panose="020B0604020202020204" pitchFamily="34" charset="0"/>
            </a:endParaRPr>
          </a:p>
        </p:txBody>
      </p:sp>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7</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 name="角丸四角形 2"/>
          <p:cNvSpPr/>
          <p:nvPr/>
        </p:nvSpPr>
        <p:spPr>
          <a:xfrm>
            <a:off x="345216" y="1283244"/>
            <a:ext cx="8499574" cy="4550622"/>
          </a:xfrm>
          <a:prstGeom prst="round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2000" dirty="0" smtClean="0">
                <a:solidFill>
                  <a:schemeClr val="tx1"/>
                </a:solidFill>
                <a:cs typeface="Arial" panose="020B0604020202020204" pitchFamily="34" charset="0"/>
              </a:rPr>
              <a:t>If the place of cross-border supplies of services is not clear, the place of taxation for such services is determined by the place of </a:t>
            </a:r>
            <a:r>
              <a:rPr lang="en-US" altLang="ja-JP" sz="2000" dirty="0">
                <a:solidFill>
                  <a:schemeClr val="tx1"/>
                </a:solidFill>
                <a:cs typeface="Arial" panose="020B0604020202020204" pitchFamily="34" charset="0"/>
              </a:rPr>
              <a:t>the service </a:t>
            </a:r>
            <a:r>
              <a:rPr lang="en-US" altLang="ja-JP" sz="2000" dirty="0" smtClean="0">
                <a:solidFill>
                  <a:schemeClr val="tx1"/>
                </a:solidFill>
                <a:cs typeface="Arial" panose="020B0604020202020204" pitchFamily="34" charset="0"/>
              </a:rPr>
              <a:t>supplier’s </a:t>
            </a:r>
            <a:r>
              <a:rPr kumimoji="1" lang="en-US" altLang="ja-JP" sz="2000" dirty="0" smtClean="0">
                <a:solidFill>
                  <a:schemeClr val="tx1"/>
                </a:solidFill>
                <a:cs typeface="Arial" panose="020B0604020202020204" pitchFamily="34" charset="0"/>
              </a:rPr>
              <a:t>office. </a:t>
            </a:r>
            <a:r>
              <a:rPr kumimoji="1" lang="en-US" altLang="ja-JP" sz="2000" dirty="0" smtClean="0">
                <a:solidFill>
                  <a:srgbClr val="FF0000"/>
                </a:solidFill>
                <a:cs typeface="Arial" panose="020B0604020202020204" pitchFamily="34" charset="0"/>
              </a:rPr>
              <a:t>Thus</a:t>
            </a:r>
            <a:r>
              <a:rPr kumimoji="1" lang="en-US" altLang="ja-JP" sz="2000" dirty="0" smtClean="0">
                <a:solidFill>
                  <a:srgbClr val="C00000"/>
                </a:solidFill>
                <a:cs typeface="Arial" panose="020B0604020202020204" pitchFamily="34" charset="0"/>
              </a:rPr>
              <a:t>,</a:t>
            </a:r>
            <a:r>
              <a:rPr kumimoji="1" lang="en-US" altLang="ja-JP" sz="2000" dirty="0" smtClean="0">
                <a:solidFill>
                  <a:schemeClr val="tx1"/>
                </a:solidFill>
                <a:cs typeface="Arial" panose="020B0604020202020204" pitchFamily="34" charset="0"/>
              </a:rPr>
              <a:t> the services for digital content, such as downloading an e-book, music, and Internet advertising provided by domestic businesses, are subject to consumption tax, whereas such services provided by foreign businesses are not subject to consumption tax. </a:t>
            </a:r>
            <a:r>
              <a:rPr kumimoji="1" lang="ja-JP" altLang="en-US" sz="2000" dirty="0" smtClean="0">
                <a:solidFill>
                  <a:schemeClr val="tx1"/>
                </a:solidFill>
                <a:cs typeface="Arial" panose="020B0604020202020204" pitchFamily="34" charset="0"/>
              </a:rPr>
              <a:t>⇒ </a:t>
            </a:r>
            <a:r>
              <a:rPr kumimoji="1" lang="en-US" altLang="ja-JP" sz="2000" b="1" dirty="0" smtClean="0">
                <a:solidFill>
                  <a:srgbClr val="0000FF"/>
                </a:solidFill>
                <a:cs typeface="Arial" panose="020B0604020202020204" pitchFamily="34" charset="0"/>
              </a:rPr>
              <a:t>Difference</a:t>
            </a:r>
            <a:r>
              <a:rPr kumimoji="1" lang="en-US" altLang="ja-JP" sz="2000" dirty="0" smtClean="0">
                <a:solidFill>
                  <a:schemeClr val="tx1"/>
                </a:solidFill>
                <a:cs typeface="Arial" panose="020B0604020202020204" pitchFamily="34" charset="0"/>
              </a:rPr>
              <a:t> in suppliers, domestic or foreign, makes a difference in tax burden. </a:t>
            </a:r>
            <a:r>
              <a:rPr lang="ja-JP" altLang="en-US" sz="2000" dirty="0">
                <a:solidFill>
                  <a:schemeClr val="tx1"/>
                </a:solidFill>
                <a:cs typeface="Arial" panose="020B0604020202020204" pitchFamily="34" charset="0"/>
              </a:rPr>
              <a:t>⇒ </a:t>
            </a:r>
            <a:r>
              <a:rPr kumimoji="1" lang="en-US" altLang="ja-JP" sz="2000" b="1" dirty="0" smtClean="0">
                <a:solidFill>
                  <a:srgbClr val="FF0000"/>
                </a:solidFill>
                <a:cs typeface="Arial" panose="020B0604020202020204" pitchFamily="34" charset="0"/>
              </a:rPr>
              <a:t>Distortion</a:t>
            </a:r>
            <a:r>
              <a:rPr kumimoji="1" lang="en-US" altLang="ja-JP" sz="2000" b="1" dirty="0" smtClean="0">
                <a:solidFill>
                  <a:schemeClr val="tx1"/>
                </a:solidFill>
                <a:cs typeface="Arial" panose="020B0604020202020204" pitchFamily="34" charset="0"/>
              </a:rPr>
              <a:t> </a:t>
            </a:r>
            <a:r>
              <a:rPr kumimoji="1" lang="en-US" altLang="ja-JP" sz="2000" b="1" dirty="0" smtClean="0">
                <a:solidFill>
                  <a:srgbClr val="0000FF"/>
                </a:solidFill>
                <a:cs typeface="Arial" panose="020B0604020202020204" pitchFamily="34" charset="0"/>
              </a:rPr>
              <a:t>in the competitive condition between foreign and domestic suppliers arises.    </a:t>
            </a:r>
          </a:p>
          <a:p>
            <a:r>
              <a:rPr kumimoji="1" lang="en-US" altLang="ja-JP" sz="2000" b="1" dirty="0" smtClean="0">
                <a:solidFill>
                  <a:srgbClr val="0000FF"/>
                </a:solidFill>
                <a:cs typeface="Arial" panose="020B0604020202020204" pitchFamily="34" charset="0"/>
              </a:rPr>
              <a:t>  </a:t>
            </a:r>
          </a:p>
          <a:p>
            <a:r>
              <a:rPr kumimoji="1" lang="en-US" altLang="ja-JP" sz="2000" dirty="0" smtClean="0">
                <a:solidFill>
                  <a:schemeClr val="tx1"/>
                </a:solidFill>
                <a:cs typeface="Arial" panose="020B0604020202020204" pitchFamily="34" charset="0"/>
              </a:rPr>
              <a:t>In order to impose consumption tax on such overseas transactions, currently being not taxable, </a:t>
            </a:r>
            <a:r>
              <a:rPr kumimoji="1" lang="en-US" altLang="ja-JP" sz="2000" dirty="0" smtClean="0">
                <a:solidFill>
                  <a:srgbClr val="0000FF"/>
                </a:solidFill>
                <a:cs typeface="Arial" panose="020B0604020202020204" pitchFamily="34" charset="0"/>
              </a:rPr>
              <a:t>the change of the place of taxation rule is necessary </a:t>
            </a:r>
            <a:r>
              <a:rPr kumimoji="1" lang="en-US" altLang="ja-JP" sz="2000" dirty="0" smtClean="0">
                <a:solidFill>
                  <a:schemeClr val="tx1"/>
                </a:solidFill>
                <a:cs typeface="Arial" panose="020B0604020202020204" pitchFamily="34" charset="0"/>
              </a:rPr>
              <a:t>for such transactions to be regarded as domestic ones.  </a:t>
            </a:r>
          </a:p>
          <a:p>
            <a:r>
              <a:rPr kumimoji="1" lang="en-US" altLang="ja-JP" sz="2000" dirty="0" smtClean="0">
                <a:solidFill>
                  <a:schemeClr val="tx1"/>
                </a:solidFill>
                <a:cs typeface="Arial" panose="020B0604020202020204" pitchFamily="34" charset="0"/>
              </a:rPr>
              <a:t>       </a:t>
            </a:r>
          </a:p>
          <a:p>
            <a:r>
              <a:rPr kumimoji="1" lang="en-US" altLang="ja-JP" sz="2000" dirty="0" smtClean="0">
                <a:solidFill>
                  <a:schemeClr val="tx1"/>
                </a:solidFill>
                <a:cs typeface="Arial" panose="020B0604020202020204" pitchFamily="34" charset="0"/>
              </a:rPr>
              <a:t>The tax rules of the place of taxation</a:t>
            </a:r>
            <a:r>
              <a:rPr lang="ja-JP" altLang="en-US" sz="2000" dirty="0">
                <a:solidFill>
                  <a:schemeClr val="tx1"/>
                </a:solidFill>
                <a:cs typeface="Arial" panose="020B0604020202020204" pitchFamily="34" charset="0"/>
              </a:rPr>
              <a:t> </a:t>
            </a:r>
            <a:r>
              <a:rPr lang="en-US" altLang="ja-JP" sz="2000" dirty="0" smtClean="0">
                <a:solidFill>
                  <a:schemeClr val="tx1"/>
                </a:solidFill>
                <a:cs typeface="Arial" panose="020B0604020202020204" pitchFamily="34" charset="0"/>
              </a:rPr>
              <a:t>for foreign suppliers must be changed.</a:t>
            </a:r>
            <a:r>
              <a:rPr lang="ja-JP" altLang="en-US" sz="2000" dirty="0" smtClean="0">
                <a:solidFill>
                  <a:schemeClr val="tx1"/>
                </a:solidFill>
                <a:cs typeface="Arial" panose="020B0604020202020204" pitchFamily="34" charset="0"/>
              </a:rPr>
              <a:t> </a:t>
            </a:r>
            <a:endParaRPr kumimoji="1" lang="ja-JP" altLang="en-US" sz="2000" dirty="0">
              <a:solidFill>
                <a:schemeClr val="tx1"/>
              </a:solidFill>
              <a:cs typeface="Arial" panose="020B0604020202020204" pitchFamily="34" charset="0"/>
            </a:endParaRPr>
          </a:p>
        </p:txBody>
      </p:sp>
      <p:sp>
        <p:nvSpPr>
          <p:cNvPr id="5" name="正方形/長方形 4"/>
          <p:cNvSpPr/>
          <p:nvPr/>
        </p:nvSpPr>
        <p:spPr>
          <a:xfrm>
            <a:off x="531932" y="974780"/>
            <a:ext cx="4608512" cy="54709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Necessity for system change</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9"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74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ChangeArrowheads="1"/>
          </p:cNvSpPr>
          <p:nvPr/>
        </p:nvSpPr>
        <p:spPr bwMode="auto">
          <a:xfrm>
            <a:off x="395536" y="273720"/>
            <a:ext cx="8362502" cy="69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r>
              <a:rPr lang="en-US" altLang="ja-JP" sz="3000" b="1" dirty="0" smtClean="0">
                <a:latin typeface="+mj-lt"/>
                <a:cs typeface="Arial" panose="020B0604020202020204" pitchFamily="34" charset="0"/>
              </a:rPr>
              <a:t>5-1. </a:t>
            </a:r>
            <a:r>
              <a:rPr lang="en-US" altLang="ja-JP" sz="3000" b="1" dirty="0" smtClean="0">
                <a:solidFill>
                  <a:srgbClr val="FF0000"/>
                </a:solidFill>
                <a:latin typeface="+mj-lt"/>
                <a:cs typeface="Arial" panose="020B0604020202020204" pitchFamily="34" charset="0"/>
              </a:rPr>
              <a:t>P</a:t>
            </a:r>
            <a:r>
              <a:rPr lang="en-US" altLang="ja-JP" sz="3000" b="1" dirty="0" smtClean="0">
                <a:latin typeface="+mj-lt"/>
                <a:cs typeface="Arial" panose="020B0604020202020204" pitchFamily="34" charset="0"/>
              </a:rPr>
              <a:t>roposals by </a:t>
            </a:r>
            <a:r>
              <a:rPr lang="en-US" altLang="ja-JP" sz="3000" b="1" dirty="0" smtClean="0">
                <a:solidFill>
                  <a:srgbClr val="FF0000"/>
                </a:solidFill>
                <a:latin typeface="+mj-lt"/>
                <a:cs typeface="Arial" panose="020B0604020202020204" pitchFamily="34" charset="0"/>
              </a:rPr>
              <a:t>J</a:t>
            </a:r>
            <a:r>
              <a:rPr lang="en-US" altLang="ja-JP" sz="3000" b="1" dirty="0" smtClean="0">
                <a:latin typeface="+mj-lt"/>
                <a:cs typeface="Arial" panose="020B0604020202020204" pitchFamily="34" charset="0"/>
              </a:rPr>
              <a:t>apan’s </a:t>
            </a:r>
            <a:r>
              <a:rPr lang="en-US" altLang="ja-JP" sz="3000" b="1" dirty="0" smtClean="0">
                <a:solidFill>
                  <a:srgbClr val="FF0000"/>
                </a:solidFill>
                <a:latin typeface="+mj-lt"/>
                <a:cs typeface="Arial" panose="020B0604020202020204" pitchFamily="34" charset="0"/>
              </a:rPr>
              <a:t>M</a:t>
            </a:r>
            <a:r>
              <a:rPr lang="en-US" altLang="ja-JP" sz="3000" b="1" dirty="0" smtClean="0">
                <a:latin typeface="+mj-lt"/>
                <a:cs typeface="Arial" panose="020B0604020202020204" pitchFamily="34" charset="0"/>
              </a:rPr>
              <a:t>inistry of </a:t>
            </a:r>
          </a:p>
          <a:p>
            <a:pPr eaLnBrk="1" hangingPunct="1">
              <a:lnSpc>
                <a:spcPct val="85000"/>
              </a:lnSpc>
              <a:buFontTx/>
              <a:buNone/>
            </a:pPr>
            <a:r>
              <a:rPr lang="en-US" altLang="ja-JP" sz="3000" b="1" dirty="0" smtClean="0">
                <a:solidFill>
                  <a:srgbClr val="FF0000"/>
                </a:solidFill>
                <a:latin typeface="+mj-lt"/>
                <a:cs typeface="Arial" panose="020B0604020202020204" pitchFamily="34" charset="0"/>
              </a:rPr>
              <a:t>        F</a:t>
            </a:r>
            <a:r>
              <a:rPr lang="en-US" altLang="ja-JP" sz="3000" b="1" dirty="0" smtClean="0">
                <a:latin typeface="+mj-lt"/>
                <a:cs typeface="Arial" panose="020B0604020202020204" pitchFamily="34" charset="0"/>
              </a:rPr>
              <a:t>inance  </a:t>
            </a:r>
            <a:endParaRPr kumimoji="0" lang="en-US" altLang="zh-TW" sz="3000" b="1" dirty="0">
              <a:latin typeface="+mj-lt"/>
              <a:cs typeface="Arial" panose="020B0604020202020204" pitchFamily="34" charset="0"/>
            </a:endParaRPr>
          </a:p>
          <a:p>
            <a:pPr eaLnBrk="1" hangingPunct="1">
              <a:lnSpc>
                <a:spcPct val="85000"/>
              </a:lnSpc>
              <a:buFontTx/>
              <a:buNone/>
            </a:pPr>
            <a:endParaRPr kumimoji="0" lang="en-US" altLang="zh-TW" sz="3600" b="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r>
              <a:rPr kumimoji="0" lang="en-US" altLang="zh-TW" sz="3600" b="1" dirty="0">
                <a:solidFill>
                  <a:srgbClr val="FFFFFF"/>
                </a:solidFill>
                <a:latin typeface="Arial" panose="020B0604020202020204" pitchFamily="34" charset="0"/>
                <a:ea typeface="PMingLiU" pitchFamily="18" charset="-120"/>
                <a:cs typeface="Arial" panose="020B0604020202020204" pitchFamily="34" charset="0"/>
              </a:rPr>
              <a:t/>
            </a:r>
            <a:br>
              <a:rPr kumimoji="0" lang="en-US" altLang="zh-TW" sz="3600" b="1" dirty="0">
                <a:solidFill>
                  <a:srgbClr val="FFFFFF"/>
                </a:solidFill>
                <a:latin typeface="Arial" panose="020B0604020202020204" pitchFamily="34" charset="0"/>
                <a:ea typeface="PMingLiU" pitchFamily="18" charset="-120"/>
                <a:cs typeface="Arial" panose="020B0604020202020204" pitchFamily="34" charset="0"/>
              </a:rPr>
            </a:br>
            <a:endParaRPr kumimoji="0" lang="en-AU" altLang="zh-CN" sz="3600" b="1" dirty="0">
              <a:solidFill>
                <a:srgbClr val="FFFFFF"/>
              </a:solidFill>
              <a:latin typeface="Arial" panose="020B0604020202020204" pitchFamily="34" charset="0"/>
              <a:ea typeface="PMingLiU" pitchFamily="18" charset="-120"/>
              <a:cs typeface="Arial" panose="020B0604020202020204" pitchFamily="34" charset="0"/>
            </a:endParaRPr>
          </a:p>
        </p:txBody>
      </p:sp>
      <p:sp>
        <p:nvSpPr>
          <p:cNvPr id="6147" name="コンテンツ プレースホルダー 2"/>
          <p:cNvSpPr>
            <a:spLocks/>
          </p:cNvSpPr>
          <p:nvPr/>
        </p:nvSpPr>
        <p:spPr bwMode="auto">
          <a:xfrm>
            <a:off x="459287" y="3381272"/>
            <a:ext cx="80851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400" b="1" i="1" dirty="0" smtClean="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zh-TW"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en-US" altLang="ja-JP" sz="2000" b="1" i="1" dirty="0">
              <a:latin typeface="Arial" panose="020B0604020202020204" pitchFamily="34" charset="0"/>
              <a:ea typeface="PMingLiU" pitchFamily="18" charset="-120"/>
              <a:cs typeface="Arial" panose="020B0604020202020204" pitchFamily="34" charset="0"/>
            </a:endParaRPr>
          </a:p>
          <a:p>
            <a:pPr eaLnBrk="1" hangingPunct="1">
              <a:lnSpc>
                <a:spcPct val="85000"/>
              </a:lnSpc>
              <a:buFontTx/>
              <a:buNone/>
            </a:pPr>
            <a:endParaRPr lang="zh-CN" altLang="en-AU" sz="2000" b="1" i="1" dirty="0">
              <a:latin typeface="Arial" panose="020B0604020202020204" pitchFamily="34" charset="0"/>
              <a:ea typeface="SimSun" pitchFamily="2" charset="-122"/>
              <a:cs typeface="Arial" panose="020B0604020202020204" pitchFamily="34" charset="0"/>
            </a:endParaRPr>
          </a:p>
        </p:txBody>
      </p:sp>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8</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479069" y="1817346"/>
            <a:ext cx="7921365" cy="4462760"/>
          </a:xfrm>
          <a:prstGeom prst="rect">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altLang="ja-JP" sz="1600" b="1" dirty="0" smtClean="0">
              <a:solidFill>
                <a:schemeClr val="tx1"/>
              </a:solidFill>
              <a:latin typeface="Arial" panose="020B0604020202020204" pitchFamily="34" charset="0"/>
              <a:cs typeface="Arial" panose="020B0604020202020204" pitchFamily="34" charset="0"/>
            </a:endParaRPr>
          </a:p>
          <a:p>
            <a:r>
              <a:rPr kumimoji="1" lang="en-US" altLang="ja-JP" b="1" dirty="0" smtClean="0">
                <a:solidFill>
                  <a:srgbClr val="0000FF"/>
                </a:solidFill>
                <a:latin typeface="+mj-lt"/>
                <a:cs typeface="Arial" panose="020B0604020202020204" pitchFamily="34" charset="0"/>
              </a:rPr>
              <a:t>1) Change to the Destination Principle</a:t>
            </a:r>
          </a:p>
          <a:p>
            <a:endParaRPr kumimoji="1" lang="en-US" altLang="ja-JP" sz="1800" dirty="0" smtClean="0">
              <a:solidFill>
                <a:schemeClr val="tx1"/>
              </a:solidFill>
              <a:latin typeface="Arial" panose="020B0604020202020204" pitchFamily="34" charset="0"/>
              <a:cs typeface="Arial" panose="020B0604020202020204" pitchFamily="34" charset="0"/>
            </a:endParaRPr>
          </a:p>
          <a:p>
            <a:r>
              <a:rPr kumimoji="1" lang="en-US" altLang="ja-JP" sz="2000" dirty="0" smtClean="0">
                <a:solidFill>
                  <a:schemeClr val="tx1"/>
                </a:solidFill>
                <a:latin typeface="Arial" panose="020B0604020202020204" pitchFamily="34" charset="0"/>
                <a:cs typeface="Arial" panose="020B0604020202020204" pitchFamily="34" charset="0"/>
              </a:rPr>
              <a:t>In terms of cross-border services provided by a </a:t>
            </a:r>
            <a:r>
              <a:rPr kumimoji="1" lang="en-US" altLang="ja-JP" sz="2000" dirty="0" smtClean="0">
                <a:solidFill>
                  <a:srgbClr val="0000FF"/>
                </a:solidFill>
                <a:latin typeface="Arial" panose="020B0604020202020204" pitchFamily="34" charset="0"/>
                <a:cs typeface="Arial" panose="020B0604020202020204" pitchFamily="34" charset="0"/>
              </a:rPr>
              <a:t>foreign business</a:t>
            </a:r>
            <a:r>
              <a:rPr kumimoji="1" lang="en-US" altLang="ja-JP" sz="2000" dirty="0" smtClean="0">
                <a:solidFill>
                  <a:schemeClr val="tx1"/>
                </a:solidFill>
                <a:latin typeface="Arial" panose="020B0604020202020204" pitchFamily="34" charset="0"/>
                <a:cs typeface="Arial" panose="020B0604020202020204" pitchFamily="34" charset="0"/>
              </a:rPr>
              <a:t>*, </a:t>
            </a:r>
          </a:p>
          <a:p>
            <a:r>
              <a:rPr kumimoji="1" lang="en-US" altLang="ja-JP" sz="2000" dirty="0" smtClean="0">
                <a:solidFill>
                  <a:schemeClr val="tx1"/>
                </a:solidFill>
                <a:latin typeface="Arial" panose="020B0604020202020204" pitchFamily="34" charset="0"/>
                <a:cs typeface="Arial" panose="020B0604020202020204" pitchFamily="34" charset="0"/>
              </a:rPr>
              <a:t>i</a:t>
            </a:r>
            <a:r>
              <a:rPr lang="en-US" altLang="ja-JP" sz="2000" dirty="0" smtClean="0">
                <a:solidFill>
                  <a:schemeClr val="tx1"/>
                </a:solidFill>
                <a:latin typeface="Arial" panose="020B0604020202020204" pitchFamily="34" charset="0"/>
                <a:cs typeface="Arial" panose="020B0604020202020204" pitchFamily="34" charset="0"/>
              </a:rPr>
              <a:t>f the place of supply of services</a:t>
            </a:r>
            <a:r>
              <a:rPr kumimoji="1" lang="en-US" altLang="ja-JP" sz="2000" dirty="0" smtClean="0">
                <a:solidFill>
                  <a:schemeClr val="tx1"/>
                </a:solidFill>
                <a:latin typeface="Arial" panose="020B0604020202020204" pitchFamily="34" charset="0"/>
                <a:cs typeface="Arial" panose="020B0604020202020204" pitchFamily="34" charset="0"/>
              </a:rPr>
              <a:t> is not clear, the place of taxation </a:t>
            </a:r>
          </a:p>
          <a:p>
            <a:r>
              <a:rPr kumimoji="1" lang="en-US" altLang="ja-JP" sz="2000" dirty="0" smtClean="0">
                <a:solidFill>
                  <a:schemeClr val="tx1"/>
                </a:solidFill>
                <a:latin typeface="Arial" panose="020B0604020202020204" pitchFamily="34" charset="0"/>
                <a:cs typeface="Arial" panose="020B0604020202020204" pitchFamily="34" charset="0"/>
              </a:rPr>
              <a:t>will be changed from the current “Place of the office of the supplier </a:t>
            </a:r>
          </a:p>
          <a:p>
            <a:r>
              <a:rPr kumimoji="1" lang="en-US" altLang="ja-JP" sz="2000" dirty="0" smtClean="0">
                <a:solidFill>
                  <a:schemeClr val="tx1"/>
                </a:solidFill>
                <a:latin typeface="Arial" panose="020B0604020202020204" pitchFamily="34" charset="0"/>
                <a:cs typeface="Arial" panose="020B0604020202020204" pitchFamily="34" charset="0"/>
              </a:rPr>
              <a:t>of the service” to the “</a:t>
            </a:r>
            <a:r>
              <a:rPr kumimoji="1" lang="en-US" altLang="ja-JP" sz="2000" dirty="0" smtClean="0">
                <a:solidFill>
                  <a:srgbClr val="FF0000"/>
                </a:solidFill>
                <a:latin typeface="Arial" panose="020B0604020202020204" pitchFamily="34" charset="0"/>
                <a:cs typeface="Arial" panose="020B0604020202020204" pitchFamily="34" charset="0"/>
              </a:rPr>
              <a:t>Location of the recipient of the services</a:t>
            </a:r>
            <a:r>
              <a:rPr kumimoji="1" lang="en-US" altLang="ja-JP" sz="2000" dirty="0" smtClean="0">
                <a:solidFill>
                  <a:schemeClr val="tx1"/>
                </a:solidFill>
                <a:latin typeface="Arial" panose="020B0604020202020204" pitchFamily="34" charset="0"/>
                <a:cs typeface="Arial" panose="020B0604020202020204" pitchFamily="34" charset="0"/>
              </a:rPr>
              <a:t>.”   </a:t>
            </a:r>
          </a:p>
          <a:p>
            <a:endParaRPr lang="en-US" altLang="ja-JP" sz="2000" dirty="0">
              <a:solidFill>
                <a:schemeClr val="tx1"/>
              </a:solidFill>
              <a:latin typeface="Arial" panose="020B0604020202020204" pitchFamily="34" charset="0"/>
              <a:cs typeface="Arial" panose="020B0604020202020204" pitchFamily="34" charset="0"/>
            </a:endParaRPr>
          </a:p>
          <a:p>
            <a:r>
              <a:rPr kumimoji="1" lang="en-US" altLang="ja-JP" sz="2000" dirty="0" smtClean="0">
                <a:solidFill>
                  <a:schemeClr val="tx1"/>
                </a:solidFill>
                <a:latin typeface="Arial" panose="020B0604020202020204" pitchFamily="34" charset="0"/>
                <a:cs typeface="Arial" panose="020B0604020202020204" pitchFamily="34" charset="0"/>
              </a:rPr>
              <a:t>Certain transactions, such as international transportation and international communications, are excluded.         </a:t>
            </a:r>
          </a:p>
          <a:p>
            <a:endParaRPr lang="en-US" altLang="ja-JP" sz="1800" dirty="0">
              <a:solidFill>
                <a:schemeClr val="tx1"/>
              </a:solidFill>
              <a:latin typeface="Arial" panose="020B0604020202020204" pitchFamily="34" charset="0"/>
              <a:cs typeface="Arial" panose="020B0604020202020204" pitchFamily="34" charset="0"/>
            </a:endParaRPr>
          </a:p>
          <a:p>
            <a:pPr lvl="0"/>
            <a:r>
              <a:rPr lang="en-US" altLang="ja-JP" sz="1800" dirty="0" smtClean="0">
                <a:solidFill>
                  <a:schemeClr val="tx1"/>
                </a:solidFill>
                <a:latin typeface="Arial" panose="020B0604020202020204" pitchFamily="34" charset="0"/>
                <a:cs typeface="Arial" panose="020B0604020202020204" pitchFamily="34" charset="0"/>
              </a:rPr>
              <a:t>* </a:t>
            </a:r>
            <a:r>
              <a:rPr lang="en-US" altLang="ja-JP" sz="1800" dirty="0" smtClean="0">
                <a:solidFill>
                  <a:srgbClr val="0000FF"/>
                </a:solidFill>
                <a:latin typeface="Arial" panose="020B0604020202020204" pitchFamily="34" charset="0"/>
                <a:cs typeface="Arial" panose="020B0604020202020204" pitchFamily="34" charset="0"/>
              </a:rPr>
              <a:t>Foreign businesses</a:t>
            </a:r>
            <a:r>
              <a:rPr lang="en-US" altLang="ja-JP" sz="1800" dirty="0" smtClean="0">
                <a:solidFill>
                  <a:schemeClr val="tx1"/>
                </a:solidFill>
                <a:latin typeface="Arial" panose="020B0604020202020204" pitchFamily="34" charset="0"/>
                <a:cs typeface="Arial" panose="020B0604020202020204" pitchFamily="34" charset="0"/>
              </a:rPr>
              <a:t>: Sole entrepreneurs with no residence in Japan </a:t>
            </a:r>
            <a:r>
              <a:rPr lang="en-US" altLang="ja-JP" sz="1800" dirty="0">
                <a:solidFill>
                  <a:schemeClr val="tx1"/>
                </a:solidFill>
                <a:latin typeface="Arial" panose="020B0604020202020204" pitchFamily="34" charset="0"/>
                <a:cs typeface="Arial" panose="020B0604020202020204" pitchFamily="34" charset="0"/>
              </a:rPr>
              <a:t>or </a:t>
            </a:r>
            <a:r>
              <a:rPr lang="en-US" altLang="ja-JP" sz="1800" dirty="0">
                <a:solidFill>
                  <a:prstClr val="black"/>
                </a:solidFill>
                <a:latin typeface="Arial" panose="020B0604020202020204" pitchFamily="34" charset="0"/>
                <a:cs typeface="Arial" panose="020B0604020202020204" pitchFamily="34" charset="0"/>
              </a:rPr>
              <a:t>corporations having </a:t>
            </a:r>
            <a:r>
              <a:rPr lang="en-US" altLang="ja-JP" sz="1800" dirty="0">
                <a:solidFill>
                  <a:srgbClr val="FF0000"/>
                </a:solidFill>
                <a:latin typeface="Arial" panose="020B0604020202020204" pitchFamily="34" charset="0"/>
                <a:cs typeface="Arial" panose="020B0604020202020204" pitchFamily="34" charset="0"/>
              </a:rPr>
              <a:t>no</a:t>
            </a:r>
            <a:r>
              <a:rPr lang="en-US" altLang="ja-JP" sz="1800" dirty="0">
                <a:solidFill>
                  <a:schemeClr val="tx1"/>
                </a:solidFill>
                <a:latin typeface="Arial" panose="020B0604020202020204" pitchFamily="34" charset="0"/>
                <a:cs typeface="Arial" panose="020B0604020202020204" pitchFamily="34" charset="0"/>
              </a:rPr>
              <a:t> head office or </a:t>
            </a:r>
            <a:r>
              <a:rPr lang="en-US" altLang="ja-JP" sz="1800" dirty="0">
                <a:solidFill>
                  <a:srgbClr val="FF0000"/>
                </a:solidFill>
                <a:latin typeface="Arial" panose="020B0604020202020204" pitchFamily="34" charset="0"/>
                <a:cs typeface="Arial" panose="020B0604020202020204" pitchFamily="34" charset="0"/>
              </a:rPr>
              <a:t>no</a:t>
            </a:r>
            <a:r>
              <a:rPr lang="en-US" altLang="ja-JP" sz="1800" dirty="0">
                <a:solidFill>
                  <a:schemeClr val="tx1"/>
                </a:solidFill>
                <a:latin typeface="Arial" panose="020B0604020202020204" pitchFamily="34" charset="0"/>
                <a:cs typeface="Arial" panose="020B0604020202020204" pitchFamily="34" charset="0"/>
              </a:rPr>
              <a:t> main office in Japan       </a:t>
            </a:r>
          </a:p>
          <a:p>
            <a:endParaRPr lang="en-US" altLang="ja-JP" sz="1600" b="1" dirty="0">
              <a:solidFill>
                <a:schemeClr val="tx1"/>
              </a:solidFill>
              <a:latin typeface="Arial" panose="020B0604020202020204" pitchFamily="34" charset="0"/>
              <a:cs typeface="Arial" panose="020B0604020202020204" pitchFamily="34" charset="0"/>
            </a:endParaRPr>
          </a:p>
          <a:p>
            <a:endParaRPr kumimoji="1" lang="ja-JP" altLang="en-US" sz="1600" b="1" dirty="0">
              <a:solidFill>
                <a:schemeClr val="tx1"/>
              </a:solidFill>
              <a:latin typeface="Arial" panose="020B0604020202020204" pitchFamily="34" charset="0"/>
              <a:cs typeface="Arial" panose="020B0604020202020204" pitchFamily="34" charset="0"/>
            </a:endParaRPr>
          </a:p>
        </p:txBody>
      </p:sp>
      <p:sp>
        <p:nvSpPr>
          <p:cNvPr id="10" name="正方形/長方形 9"/>
          <p:cNvSpPr/>
          <p:nvPr/>
        </p:nvSpPr>
        <p:spPr>
          <a:xfrm>
            <a:off x="531932" y="1247993"/>
            <a:ext cx="4608512" cy="54709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Change of place of taxation</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9"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585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spcBef>
                <a:spcPct val="0"/>
              </a:spcBef>
              <a:buFontTx/>
              <a:buNone/>
            </a:pPr>
            <a:fld id="{D9676055-BEC4-46FF-B170-C4B709D44894}" type="slidenum">
              <a:rPr lang="id-ID" altLang="ja-JP" sz="1200" smtClean="0">
                <a:solidFill>
                  <a:srgbClr val="898989"/>
                </a:solidFill>
                <a:latin typeface="Arial" panose="020B0604020202020204" pitchFamily="34" charset="0"/>
                <a:cs typeface="Arial" panose="020B0604020202020204" pitchFamily="34" charset="0"/>
              </a:rPr>
              <a:pPr eaLnBrk="1" hangingPunct="1">
                <a:spcBef>
                  <a:spcPct val="0"/>
                </a:spcBef>
                <a:buFontTx/>
                <a:buNone/>
              </a:pPr>
              <a:t>9</a:t>
            </a:fld>
            <a:endParaRPr lang="id-ID" altLang="ja-JP" sz="1200" dirty="0" smtClean="0">
              <a:solidFill>
                <a:srgbClr val="898989"/>
              </a:solidFill>
              <a:latin typeface="Arial" panose="020B0604020202020204" pitchFamily="34" charset="0"/>
              <a:cs typeface="Arial" panose="020B0604020202020204" pitchFamily="34" charset="0"/>
            </a:endParaRPr>
          </a:p>
        </p:txBody>
      </p:sp>
      <p:pic>
        <p:nvPicPr>
          <p:cNvPr id="7" name="図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626" y="6354000"/>
            <a:ext cx="2089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ローチャート : 書類 2"/>
          <p:cNvSpPr/>
          <p:nvPr/>
        </p:nvSpPr>
        <p:spPr>
          <a:xfrm>
            <a:off x="479614" y="1389748"/>
            <a:ext cx="2323542" cy="1137578"/>
          </a:xfrm>
          <a:prstGeom prst="flowChartDocumen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Arial" panose="020B0604020202020204" pitchFamily="34" charset="0"/>
                <a:cs typeface="Arial" panose="020B0604020202020204" pitchFamily="34" charset="0"/>
              </a:rPr>
              <a:t>Is the</a:t>
            </a:r>
            <a:r>
              <a:rPr kumimoji="1" lang="en-US" altLang="ja-JP" sz="2000" dirty="0" smtClean="0">
                <a:solidFill>
                  <a:srgbClr val="FF0000"/>
                </a:solidFill>
                <a:latin typeface="Arial" panose="020B0604020202020204" pitchFamily="34" charset="0"/>
                <a:cs typeface="Arial" panose="020B0604020202020204" pitchFamily="34" charset="0"/>
              </a:rPr>
              <a:t> </a:t>
            </a:r>
            <a:r>
              <a:rPr kumimoji="1" lang="en-US" altLang="ja-JP" sz="2000" dirty="0" smtClean="0">
                <a:solidFill>
                  <a:schemeClr val="tx1"/>
                </a:solidFill>
                <a:latin typeface="Arial" panose="020B0604020202020204" pitchFamily="34" charset="0"/>
                <a:cs typeface="Arial" panose="020B0604020202020204" pitchFamily="34" charset="0"/>
              </a:rPr>
              <a:t>place of the service provision clear?</a:t>
            </a:r>
            <a:endParaRPr kumimoji="1" lang="ja-JP" altLang="en-US" sz="2000" dirty="0">
              <a:latin typeface="Arial" panose="020B0604020202020204" pitchFamily="34" charset="0"/>
              <a:cs typeface="Arial" panose="020B0604020202020204" pitchFamily="34" charset="0"/>
            </a:endParaRPr>
          </a:p>
        </p:txBody>
      </p:sp>
      <p:cxnSp>
        <p:nvCxnSpPr>
          <p:cNvPr id="8" name="直線矢印コネクタ 7"/>
          <p:cNvCxnSpPr/>
          <p:nvPr/>
        </p:nvCxnSpPr>
        <p:spPr>
          <a:xfrm>
            <a:off x="2790167" y="1888036"/>
            <a:ext cx="1584176" cy="0"/>
          </a:xfrm>
          <a:prstGeom prst="straightConnector1">
            <a:avLst/>
          </a:prstGeom>
          <a:ln w="38100" cap="flat">
            <a:solidFill>
              <a:schemeClr val="tx1"/>
            </a:solidFill>
            <a:miter lim="800000"/>
            <a:tailEnd type="stealth" w="lg" len="med"/>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3" idx="2"/>
            <a:endCxn id="14" idx="0"/>
          </p:cNvCxnSpPr>
          <p:nvPr/>
        </p:nvCxnSpPr>
        <p:spPr>
          <a:xfrm>
            <a:off x="1641385" y="2452119"/>
            <a:ext cx="10203" cy="688849"/>
          </a:xfrm>
          <a:prstGeom prst="straightConnector1">
            <a:avLst/>
          </a:prstGeom>
          <a:ln w="38100" cap="flat">
            <a:solidFill>
              <a:schemeClr val="tx1"/>
            </a:solidFill>
            <a:miter lim="800000"/>
            <a:tailEnd type="stealth" w="lg" len="med"/>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p:nvPr/>
        </p:nvCxnSpPr>
        <p:spPr>
          <a:xfrm>
            <a:off x="1651587" y="3861049"/>
            <a:ext cx="2635075" cy="901738"/>
          </a:xfrm>
          <a:prstGeom prst="bentConnector3">
            <a:avLst>
              <a:gd name="adj1" fmla="val -388"/>
            </a:avLst>
          </a:prstGeom>
          <a:ln w="381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sp>
        <p:nvSpPr>
          <p:cNvPr id="14" name="フローチャート : 書類 13"/>
          <p:cNvSpPr/>
          <p:nvPr/>
        </p:nvSpPr>
        <p:spPr>
          <a:xfrm>
            <a:off x="513009" y="3140968"/>
            <a:ext cx="2277158" cy="937097"/>
          </a:xfrm>
          <a:prstGeom prst="flowChartDocumen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00" dirty="0" smtClean="0">
                <a:solidFill>
                  <a:schemeClr val="tx1"/>
                </a:solidFill>
                <a:latin typeface="Arial" panose="020B0604020202020204" pitchFamily="34" charset="0"/>
                <a:cs typeface="Arial" panose="020B0604020202020204" pitchFamily="34" charset="0"/>
              </a:rPr>
              <a:t>Is it included in the services designated by Cabinet Order?</a:t>
            </a:r>
            <a:endParaRPr kumimoji="1" lang="ja-JP" altLang="en-US" sz="1800" dirty="0">
              <a:latin typeface="Arial" panose="020B0604020202020204" pitchFamily="34" charset="0"/>
              <a:cs typeface="Arial" panose="020B0604020202020204" pitchFamily="34" charset="0"/>
            </a:endParaRPr>
          </a:p>
        </p:txBody>
      </p:sp>
      <p:cxnSp>
        <p:nvCxnSpPr>
          <p:cNvPr id="34" name="直線矢印コネクタ 33"/>
          <p:cNvCxnSpPr/>
          <p:nvPr/>
        </p:nvCxnSpPr>
        <p:spPr>
          <a:xfrm>
            <a:off x="2771800" y="3542834"/>
            <a:ext cx="1584176" cy="0"/>
          </a:xfrm>
          <a:prstGeom prst="straightConnector1">
            <a:avLst/>
          </a:prstGeom>
          <a:ln w="38100" cap="flat">
            <a:solidFill>
              <a:schemeClr val="tx1"/>
            </a:solidFill>
            <a:miter lim="800000"/>
            <a:tailEnd type="stealth" w="lg" len="med"/>
          </a:ln>
        </p:spPr>
        <p:style>
          <a:lnRef idx="1">
            <a:schemeClr val="accent1"/>
          </a:lnRef>
          <a:fillRef idx="0">
            <a:schemeClr val="accent1"/>
          </a:fillRef>
          <a:effectRef idx="0">
            <a:schemeClr val="accent1"/>
          </a:effectRef>
          <a:fontRef idx="minor">
            <a:schemeClr val="tx1"/>
          </a:fontRef>
        </p:style>
      </p:cxnSp>
      <p:sp useBgFill="1">
        <p:nvSpPr>
          <p:cNvPr id="30" name="円/楕円 29"/>
          <p:cNvSpPr/>
          <p:nvPr/>
        </p:nvSpPr>
        <p:spPr>
          <a:xfrm>
            <a:off x="2928739" y="1593113"/>
            <a:ext cx="1224136" cy="540060"/>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Yes</a:t>
            </a:r>
            <a:endParaRPr kumimoji="1" lang="ja-JP" altLang="en-US" dirty="0">
              <a:solidFill>
                <a:schemeClr val="tx1"/>
              </a:solidFill>
              <a:latin typeface="Arial" panose="020B0604020202020204" pitchFamily="34" charset="0"/>
              <a:cs typeface="Arial" panose="020B0604020202020204" pitchFamily="34" charset="0"/>
            </a:endParaRPr>
          </a:p>
        </p:txBody>
      </p:sp>
      <p:sp useBgFill="1">
        <p:nvSpPr>
          <p:cNvPr id="41" name="円/楕円 40"/>
          <p:cNvSpPr/>
          <p:nvPr/>
        </p:nvSpPr>
        <p:spPr>
          <a:xfrm>
            <a:off x="1037676" y="4127176"/>
            <a:ext cx="1224136" cy="540060"/>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No</a:t>
            </a:r>
            <a:endParaRPr kumimoji="1" lang="ja-JP" altLang="en-US" dirty="0">
              <a:solidFill>
                <a:schemeClr val="tx1"/>
              </a:solidFill>
              <a:latin typeface="Arial" panose="020B0604020202020204" pitchFamily="34" charset="0"/>
              <a:cs typeface="Arial" panose="020B0604020202020204" pitchFamily="34" charset="0"/>
            </a:endParaRPr>
          </a:p>
        </p:txBody>
      </p:sp>
      <p:sp useBgFill="1">
        <p:nvSpPr>
          <p:cNvPr id="42" name="円/楕円 41"/>
          <p:cNvSpPr/>
          <p:nvPr/>
        </p:nvSpPr>
        <p:spPr>
          <a:xfrm>
            <a:off x="2928739" y="3267975"/>
            <a:ext cx="1224136" cy="540060"/>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Yes</a:t>
            </a:r>
            <a:endParaRPr kumimoji="1" lang="ja-JP" altLang="en-US" dirty="0">
              <a:solidFill>
                <a:schemeClr val="tx1"/>
              </a:solidFill>
              <a:latin typeface="Arial" panose="020B0604020202020204" pitchFamily="34" charset="0"/>
              <a:cs typeface="Arial" panose="020B0604020202020204" pitchFamily="34" charset="0"/>
            </a:endParaRPr>
          </a:p>
        </p:txBody>
      </p:sp>
      <p:sp useBgFill="1">
        <p:nvSpPr>
          <p:cNvPr id="43" name="円/楕円 42"/>
          <p:cNvSpPr/>
          <p:nvPr/>
        </p:nvSpPr>
        <p:spPr>
          <a:xfrm>
            <a:off x="1017534" y="2521059"/>
            <a:ext cx="1224136" cy="397344"/>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No</a:t>
            </a:r>
            <a:endParaRPr kumimoji="1" lang="ja-JP" altLang="en-US" dirty="0">
              <a:solidFill>
                <a:schemeClr val="tx1"/>
              </a:solidFill>
              <a:latin typeface="Arial" panose="020B0604020202020204" pitchFamily="34" charset="0"/>
              <a:cs typeface="Arial" panose="020B0604020202020204" pitchFamily="34" charset="0"/>
            </a:endParaRPr>
          </a:p>
        </p:txBody>
      </p:sp>
      <p:graphicFrame>
        <p:nvGraphicFramePr>
          <p:cNvPr id="31" name="表 30"/>
          <p:cNvGraphicFramePr>
            <a:graphicFrameLocks noGrp="1"/>
          </p:cNvGraphicFramePr>
          <p:nvPr>
            <p:extLst>
              <p:ext uri="{D42A27DB-BD31-4B8C-83A1-F6EECF244321}">
                <p14:modId xmlns:p14="http://schemas.microsoft.com/office/powerpoint/2010/main" val="2439983236"/>
              </p:ext>
            </p:extLst>
          </p:nvPr>
        </p:nvGraphicFramePr>
        <p:xfrm>
          <a:off x="4468741" y="2481737"/>
          <a:ext cx="4351731" cy="1950720"/>
        </p:xfrm>
        <a:graphic>
          <a:graphicData uri="http://schemas.openxmlformats.org/drawingml/2006/table">
            <a:tbl>
              <a:tblPr firstRow="1" bandRow="1">
                <a:tableStyleId>{5C22544A-7EE6-4342-B048-85BDC9FD1C3A}</a:tableStyleId>
              </a:tblPr>
              <a:tblGrid>
                <a:gridCol w="1450577"/>
                <a:gridCol w="1450577"/>
                <a:gridCol w="1450577"/>
              </a:tblGrid>
              <a:tr h="645527">
                <a:tc>
                  <a:txBody>
                    <a:bodyPr/>
                    <a:lstStyle/>
                    <a:p>
                      <a:r>
                        <a:rPr kumimoji="1" lang="en-US" altLang="ja-JP" sz="1400" b="0" baseline="0" dirty="0" smtClean="0">
                          <a:solidFill>
                            <a:schemeClr val="tx1"/>
                          </a:solidFill>
                        </a:rPr>
                        <a:t>International transaction/communication/postal service</a:t>
                      </a:r>
                      <a:endParaRPr kumimoji="1" lang="ja-JP" altLang="en-US" sz="1400" b="0" baseline="0" dirty="0">
                        <a:solidFill>
                          <a:schemeClr val="tx1"/>
                        </a:solidFill>
                      </a:endParaRPr>
                    </a:p>
                  </a:txBody>
                  <a:tcPr/>
                </a:tc>
                <a:tc>
                  <a:txBody>
                    <a:bodyPr/>
                    <a:lstStyle/>
                    <a:p>
                      <a:r>
                        <a:rPr kumimoji="1" lang="en-US" altLang="ja-JP" b="0" baseline="0" dirty="0" smtClean="0">
                          <a:solidFill>
                            <a:schemeClr val="tx1"/>
                          </a:solidFill>
                        </a:rPr>
                        <a:t>Insurance </a:t>
                      </a:r>
                      <a:endParaRPr kumimoji="1" lang="ja-JP" altLang="en-US" b="0" baseline="0" dirty="0">
                        <a:solidFill>
                          <a:schemeClr val="tx1"/>
                        </a:solidFill>
                      </a:endParaRPr>
                    </a:p>
                  </a:txBody>
                  <a:tcPr/>
                </a:tc>
                <a:tc>
                  <a:txBody>
                    <a:bodyPr/>
                    <a:lstStyle/>
                    <a:p>
                      <a:r>
                        <a:rPr kumimoji="1" lang="en-US" altLang="ja-JP" sz="1400" b="0" baseline="0" dirty="0" smtClean="0">
                          <a:solidFill>
                            <a:schemeClr val="tx1"/>
                          </a:solidFill>
                        </a:rPr>
                        <a:t>Provision of info. on plant construction, etc.</a:t>
                      </a:r>
                    </a:p>
                  </a:txBody>
                  <a:tcPr/>
                </a:tc>
              </a:tr>
              <a:tr h="645527">
                <a:tc>
                  <a:txBody>
                    <a:bodyPr/>
                    <a:lstStyle/>
                    <a:p>
                      <a:r>
                        <a:rPr kumimoji="1" lang="en-US" altLang="ja-JP" sz="1400" b="1" baseline="0" dirty="0" smtClean="0">
                          <a:solidFill>
                            <a:schemeClr val="tx1"/>
                          </a:solidFill>
                        </a:rPr>
                        <a:t>Place of departure or destination </a:t>
                      </a:r>
                      <a:endParaRPr kumimoji="1" lang="ja-JP" altLang="en-US" sz="1400" b="1" baseline="0" dirty="0">
                        <a:solidFill>
                          <a:schemeClr val="tx1"/>
                        </a:solidFill>
                      </a:endParaRPr>
                    </a:p>
                  </a:txBody>
                  <a:tcPr/>
                </a:tc>
                <a:tc>
                  <a:txBody>
                    <a:bodyPr/>
                    <a:lstStyle/>
                    <a:p>
                      <a:r>
                        <a:rPr kumimoji="1" lang="en-US" altLang="ja-JP" sz="1200" b="1" baseline="0" dirty="0" smtClean="0">
                          <a:solidFill>
                            <a:schemeClr val="tx1"/>
                          </a:solidFill>
                        </a:rPr>
                        <a:t>Place of the office of the insurance business operator concluding the insurance contract</a:t>
                      </a:r>
                      <a:endParaRPr kumimoji="1" lang="ja-JP" altLang="en-US" b="1" baseline="0" dirty="0">
                        <a:solidFill>
                          <a:schemeClr val="tx1"/>
                        </a:solidFill>
                      </a:endParaRPr>
                    </a:p>
                  </a:txBody>
                  <a:tcPr/>
                </a:tc>
                <a:tc>
                  <a:txBody>
                    <a:bodyPr/>
                    <a:lstStyle/>
                    <a:p>
                      <a:r>
                        <a:rPr kumimoji="1" lang="en-US" altLang="ja-JP" sz="1200" baseline="0" dirty="0" smtClean="0">
                          <a:solidFill>
                            <a:schemeClr val="tx1"/>
                          </a:solidFill>
                        </a:rPr>
                        <a:t>Place where most of the materials for plant construction are procured</a:t>
                      </a:r>
                      <a:endParaRPr kumimoji="1" lang="ja-JP" altLang="en-US" sz="1200" baseline="0" dirty="0">
                        <a:solidFill>
                          <a:schemeClr val="tx1"/>
                        </a:solidFill>
                      </a:endParaRPr>
                    </a:p>
                  </a:txBody>
                  <a:tcPr/>
                </a:tc>
              </a:tr>
            </a:tbl>
          </a:graphicData>
        </a:graphic>
      </p:graphicFrame>
      <p:sp>
        <p:nvSpPr>
          <p:cNvPr id="33" name="正方形/長方形 32"/>
          <p:cNvSpPr/>
          <p:nvPr/>
        </p:nvSpPr>
        <p:spPr>
          <a:xfrm>
            <a:off x="4442189" y="1515403"/>
            <a:ext cx="4351730" cy="648072"/>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Arial" panose="020B0604020202020204" pitchFamily="34" charset="0"/>
                <a:cs typeface="Arial" panose="020B0604020202020204" pitchFamily="34" charset="0"/>
              </a:rPr>
              <a:t>Place where the service is provided</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48" name="正方形/長方形 47"/>
          <p:cNvSpPr/>
          <p:nvPr/>
        </p:nvSpPr>
        <p:spPr>
          <a:xfrm>
            <a:off x="4461384" y="5010716"/>
            <a:ext cx="4433719" cy="485061"/>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Arial" panose="020B0604020202020204" pitchFamily="34" charset="0"/>
                <a:cs typeface="Arial" panose="020B0604020202020204" pitchFamily="34" charset="0"/>
              </a:rPr>
              <a:t>Current:  </a:t>
            </a:r>
            <a:r>
              <a:rPr kumimoji="1" lang="en-US" altLang="ja-JP" sz="1600" dirty="0" smtClean="0">
                <a:solidFill>
                  <a:srgbClr val="7030A0"/>
                </a:solidFill>
                <a:latin typeface="Arial" panose="020B0604020202020204" pitchFamily="34" charset="0"/>
                <a:cs typeface="Arial" panose="020B0604020202020204" pitchFamily="34" charset="0"/>
              </a:rPr>
              <a:t>Place of the office of </a:t>
            </a:r>
            <a:r>
              <a:rPr kumimoji="1" lang="en-US" altLang="ja-JP" sz="1600" b="1" dirty="0" smtClean="0">
                <a:solidFill>
                  <a:srgbClr val="7030A0"/>
                </a:solidFill>
                <a:latin typeface="Arial" panose="020B0604020202020204" pitchFamily="34" charset="0"/>
                <a:ea typeface="Tahoma" panose="020B0604030504040204" pitchFamily="34" charset="0"/>
                <a:cs typeface="Arial" panose="020B0604020202020204" pitchFamily="34" charset="0"/>
              </a:rPr>
              <a:t>the Supplier </a:t>
            </a:r>
            <a:r>
              <a:rPr kumimoji="1" lang="en-US" altLang="ja-JP" sz="1600" dirty="0" smtClean="0">
                <a:solidFill>
                  <a:srgbClr val="7030A0"/>
                </a:solidFill>
                <a:latin typeface="Arial" panose="020B0604020202020204" pitchFamily="34" charset="0"/>
                <a:cs typeface="Arial" panose="020B0604020202020204" pitchFamily="34" charset="0"/>
              </a:rPr>
              <a:t>of the service</a:t>
            </a:r>
            <a:endParaRPr kumimoji="1" lang="ja-JP" altLang="en-US" sz="1600" dirty="0">
              <a:solidFill>
                <a:srgbClr val="7030A0"/>
              </a:solidFill>
              <a:latin typeface="Arial" panose="020B0604020202020204" pitchFamily="34" charset="0"/>
              <a:cs typeface="Arial" panose="020B0604020202020204" pitchFamily="34" charset="0"/>
            </a:endParaRPr>
          </a:p>
        </p:txBody>
      </p:sp>
      <p:sp>
        <p:nvSpPr>
          <p:cNvPr id="47" name="テキスト ボックス 46"/>
          <p:cNvSpPr txBox="1"/>
          <p:nvPr/>
        </p:nvSpPr>
        <p:spPr>
          <a:xfrm>
            <a:off x="4442189" y="1205644"/>
            <a:ext cx="4145687" cy="338554"/>
          </a:xfrm>
          <a:prstGeom prst="rect">
            <a:avLst/>
          </a:prstGeom>
          <a:noFill/>
        </p:spPr>
        <p:txBody>
          <a:bodyPr wrap="square" rtlCol="0">
            <a:spAutoFit/>
          </a:bodyPr>
          <a:lstStyle/>
          <a:p>
            <a:r>
              <a:rPr lang="en-US" altLang="ja-JP" sz="1600" dirty="0" smtClean="0">
                <a:solidFill>
                  <a:schemeClr val="tx1"/>
                </a:solidFill>
                <a:latin typeface="Arial" panose="020B0604020202020204" pitchFamily="34" charset="0"/>
                <a:cs typeface="Arial" panose="020B0604020202020204" pitchFamily="34" charset="0"/>
              </a:rPr>
              <a:t>1)</a:t>
            </a:r>
            <a:endParaRPr kumimoji="1" lang="ja-JP" altLang="en-US" sz="1600" dirty="0" smtClean="0">
              <a:solidFill>
                <a:schemeClr val="tx1"/>
              </a:solidFill>
              <a:latin typeface="Arial" panose="020B0604020202020204" pitchFamily="34" charset="0"/>
              <a:cs typeface="Arial" panose="020B0604020202020204" pitchFamily="34" charset="0"/>
            </a:endParaRPr>
          </a:p>
        </p:txBody>
      </p:sp>
      <p:sp>
        <p:nvSpPr>
          <p:cNvPr id="55" name="テキスト ボックス 54"/>
          <p:cNvSpPr txBox="1"/>
          <p:nvPr/>
        </p:nvSpPr>
        <p:spPr>
          <a:xfrm>
            <a:off x="4459830" y="2176658"/>
            <a:ext cx="4392488" cy="338554"/>
          </a:xfrm>
          <a:prstGeom prst="rect">
            <a:avLst/>
          </a:prstGeom>
          <a:noFill/>
        </p:spPr>
        <p:txBody>
          <a:bodyPr wrap="square" rtlCol="0">
            <a:spAutoFit/>
          </a:bodyPr>
          <a:lstStyle/>
          <a:p>
            <a:r>
              <a:rPr lang="en-US" altLang="ja-JP" sz="1600" dirty="0" smtClean="0">
                <a:solidFill>
                  <a:schemeClr val="tx1"/>
                </a:solidFill>
                <a:latin typeface="Arial" panose="020B0604020202020204" pitchFamily="34" charset="0"/>
                <a:cs typeface="Arial" panose="020B0604020202020204" pitchFamily="34" charset="0"/>
              </a:rPr>
              <a:t>2) </a:t>
            </a:r>
            <a:r>
              <a:rPr kumimoji="1" lang="en-US" altLang="ja-JP" sz="1600" dirty="0" smtClean="0">
                <a:solidFill>
                  <a:schemeClr val="tx1"/>
                </a:solidFill>
                <a:latin typeface="Arial" panose="020B0604020202020204" pitchFamily="34" charset="0"/>
                <a:cs typeface="Arial" panose="020B0604020202020204" pitchFamily="34" charset="0"/>
              </a:rPr>
              <a:t>S</a:t>
            </a:r>
            <a:r>
              <a:rPr lang="en-US" altLang="ja-JP" sz="1600" dirty="0" smtClean="0">
                <a:solidFill>
                  <a:schemeClr val="tx1"/>
                </a:solidFill>
                <a:latin typeface="Arial" panose="020B0604020202020204" pitchFamily="34" charset="0"/>
                <a:cs typeface="Arial" panose="020B0604020202020204" pitchFamily="34" charset="0"/>
              </a:rPr>
              <a:t>ervices </a:t>
            </a:r>
            <a:r>
              <a:rPr lang="en-US" altLang="ja-JP" sz="1600" dirty="0">
                <a:solidFill>
                  <a:schemeClr val="tx1"/>
                </a:solidFill>
                <a:latin typeface="Arial" panose="020B0604020202020204" pitchFamily="34" charset="0"/>
                <a:cs typeface="Arial" panose="020B0604020202020204" pitchFamily="34" charset="0"/>
              </a:rPr>
              <a:t>designated by Cabinet Order</a:t>
            </a:r>
            <a:r>
              <a:rPr kumimoji="1" lang="ja-JP" altLang="en-US" sz="1600" dirty="0" smtClean="0">
                <a:solidFill>
                  <a:schemeClr val="tx1"/>
                </a:solidFill>
                <a:latin typeface="Arial" panose="020B0604020202020204" pitchFamily="34" charset="0"/>
                <a:cs typeface="Arial" panose="020B0604020202020204" pitchFamily="34" charset="0"/>
              </a:rPr>
              <a:t> </a:t>
            </a:r>
          </a:p>
        </p:txBody>
      </p:sp>
      <p:sp>
        <p:nvSpPr>
          <p:cNvPr id="56" name="テキスト ボックス 55"/>
          <p:cNvSpPr txBox="1"/>
          <p:nvPr/>
        </p:nvSpPr>
        <p:spPr>
          <a:xfrm>
            <a:off x="4486436" y="4481130"/>
            <a:ext cx="4695142" cy="584775"/>
          </a:xfrm>
          <a:prstGeom prst="rect">
            <a:avLst/>
          </a:prstGeom>
          <a:noFill/>
        </p:spPr>
        <p:txBody>
          <a:bodyPr wrap="square" rtlCol="0">
            <a:spAutoFit/>
          </a:bodyPr>
          <a:lstStyle/>
          <a:p>
            <a:r>
              <a:rPr kumimoji="1" lang="en-US" altLang="ja-JP" sz="1600" dirty="0" smtClean="0">
                <a:solidFill>
                  <a:schemeClr val="tx1"/>
                </a:solidFill>
                <a:latin typeface="Arial" panose="020B0604020202020204" pitchFamily="34" charset="0"/>
                <a:cs typeface="Arial" panose="020B0604020202020204" pitchFamily="34" charset="0"/>
              </a:rPr>
              <a:t>3) Other than the above (e.g. cross-border supplies of services)</a:t>
            </a:r>
            <a:endParaRPr kumimoji="1" lang="ja-JP" altLang="en-US" sz="1600" dirty="0" smtClean="0">
              <a:solidFill>
                <a:schemeClr val="tx1"/>
              </a:solidFill>
              <a:latin typeface="Arial" panose="020B0604020202020204" pitchFamily="34" charset="0"/>
              <a:cs typeface="Arial" panose="020B0604020202020204" pitchFamily="34" charset="0"/>
            </a:endParaRPr>
          </a:p>
        </p:txBody>
      </p:sp>
      <p:sp>
        <p:nvSpPr>
          <p:cNvPr id="73" name="正方形/長方形 72"/>
          <p:cNvSpPr/>
          <p:nvPr/>
        </p:nvSpPr>
        <p:spPr>
          <a:xfrm>
            <a:off x="4459830" y="5789868"/>
            <a:ext cx="4433719" cy="485061"/>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800" dirty="0" smtClean="0">
              <a:solidFill>
                <a:srgbClr val="C00000"/>
              </a:solidFill>
              <a:latin typeface="Arial" panose="020B0604020202020204" pitchFamily="34" charset="0"/>
              <a:cs typeface="Arial" panose="020B0604020202020204" pitchFamily="34" charset="0"/>
            </a:endParaRPr>
          </a:p>
          <a:p>
            <a:pPr algn="ctr"/>
            <a:r>
              <a:rPr lang="en-US" altLang="ja-JP" sz="1600" dirty="0" smtClean="0">
                <a:solidFill>
                  <a:schemeClr val="tx1"/>
                </a:solidFill>
                <a:latin typeface="Arial" panose="020B0604020202020204" pitchFamily="34" charset="0"/>
                <a:cs typeface="Arial" panose="020B0604020202020204" pitchFamily="34" charset="0"/>
              </a:rPr>
              <a:t>Proposal:  </a:t>
            </a:r>
            <a:r>
              <a:rPr lang="en-US" altLang="ja-JP" sz="1600" dirty="0" smtClean="0">
                <a:solidFill>
                  <a:srgbClr val="7030A0"/>
                </a:solidFill>
                <a:latin typeface="Arial" panose="020B0604020202020204" pitchFamily="34" charset="0"/>
                <a:cs typeface="Arial" panose="020B0604020202020204" pitchFamily="34" charset="0"/>
              </a:rPr>
              <a:t>Location of </a:t>
            </a:r>
            <a:r>
              <a:rPr lang="en-US" altLang="ja-JP" sz="1600" b="1" dirty="0" smtClean="0">
                <a:solidFill>
                  <a:srgbClr val="7030A0"/>
                </a:solidFill>
                <a:latin typeface="Arial" panose="020B0604020202020204" pitchFamily="34" charset="0"/>
                <a:ea typeface="Tahoma" panose="020B0604030504040204" pitchFamily="34" charset="0"/>
                <a:cs typeface="Arial" panose="020B0604020202020204" pitchFamily="34" charset="0"/>
              </a:rPr>
              <a:t>the Recipient </a:t>
            </a:r>
            <a:r>
              <a:rPr lang="en-US" altLang="ja-JP" sz="1600" dirty="0">
                <a:solidFill>
                  <a:srgbClr val="7030A0"/>
                </a:solidFill>
                <a:latin typeface="Arial" panose="020B0604020202020204" pitchFamily="34" charset="0"/>
                <a:cs typeface="Arial" panose="020B0604020202020204" pitchFamily="34" charset="0"/>
              </a:rPr>
              <a:t>of the </a:t>
            </a:r>
            <a:r>
              <a:rPr lang="en-US" altLang="ja-JP" sz="1600" dirty="0" smtClean="0">
                <a:solidFill>
                  <a:srgbClr val="7030A0"/>
                </a:solidFill>
                <a:latin typeface="Arial" panose="020B0604020202020204" pitchFamily="34" charset="0"/>
                <a:cs typeface="Arial" panose="020B0604020202020204" pitchFamily="34" charset="0"/>
              </a:rPr>
              <a:t>services</a:t>
            </a:r>
            <a:endParaRPr lang="ja-JP" altLang="en-US" sz="1600" dirty="0">
              <a:solidFill>
                <a:srgbClr val="7030A0"/>
              </a:solidFill>
              <a:latin typeface="Arial" panose="020B0604020202020204" pitchFamily="34" charset="0"/>
              <a:cs typeface="Arial" panose="020B0604020202020204" pitchFamily="34" charset="0"/>
            </a:endParaRPr>
          </a:p>
          <a:p>
            <a:pPr algn="ctr"/>
            <a:endParaRPr kumimoji="1" lang="ja-JP" altLang="en-US" sz="1800" dirty="0">
              <a:solidFill>
                <a:srgbClr val="FF0000"/>
              </a:solidFill>
              <a:latin typeface="Arial" panose="020B0604020202020204" pitchFamily="34" charset="0"/>
              <a:cs typeface="Arial" panose="020B0604020202020204" pitchFamily="34" charset="0"/>
            </a:endParaRPr>
          </a:p>
        </p:txBody>
      </p:sp>
      <p:pic>
        <p:nvPicPr>
          <p:cNvPr id="74" name="Picture 3" descr="C:\Documents and Settings\okoshi\デスクトップ\1pix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823" y="5544671"/>
            <a:ext cx="585788"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正方形/長方形 6151"/>
          <p:cNvSpPr/>
          <p:nvPr/>
        </p:nvSpPr>
        <p:spPr>
          <a:xfrm>
            <a:off x="4286660" y="4504634"/>
            <a:ext cx="4769657" cy="1835552"/>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2" name="角丸四角形 1"/>
          <p:cNvSpPr/>
          <p:nvPr/>
        </p:nvSpPr>
        <p:spPr>
          <a:xfrm>
            <a:off x="466627" y="1052736"/>
            <a:ext cx="2369561" cy="360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zh-TW" sz="1800" b="1" dirty="0">
                <a:solidFill>
                  <a:srgbClr val="FF0000"/>
                </a:solidFill>
                <a:latin typeface="Arial" panose="020B0604020202020204" pitchFamily="34" charset="0"/>
                <a:ea typeface="PMingLiU" pitchFamily="18" charset="-120"/>
                <a:cs typeface="Arial" panose="020B0604020202020204" pitchFamily="34" charset="0"/>
              </a:rPr>
              <a:t>Place of </a:t>
            </a:r>
            <a:r>
              <a:rPr kumimoji="0" lang="en-US" altLang="zh-TW" sz="1800" b="1" dirty="0" smtClean="0">
                <a:solidFill>
                  <a:srgbClr val="FF0000"/>
                </a:solidFill>
                <a:latin typeface="Arial" panose="020B0604020202020204" pitchFamily="34" charset="0"/>
                <a:ea typeface="PMingLiU" pitchFamily="18" charset="-120"/>
                <a:cs typeface="Arial" panose="020B0604020202020204" pitchFamily="34" charset="0"/>
              </a:rPr>
              <a:t>taxation</a:t>
            </a:r>
            <a:endParaRPr kumimoji="1" lang="ja-JP" altLang="en-US" sz="1800" dirty="0">
              <a:latin typeface="Arial" panose="020B0604020202020204" pitchFamily="34" charset="0"/>
              <a:cs typeface="Arial" panose="020B0604020202020204" pitchFamily="34" charset="0"/>
            </a:endParaRPr>
          </a:p>
        </p:txBody>
      </p:sp>
      <p:sp useBgFill="1">
        <p:nvSpPr>
          <p:cNvPr id="6" name="正方形/長方形 5"/>
          <p:cNvSpPr/>
          <p:nvPr/>
        </p:nvSpPr>
        <p:spPr>
          <a:xfrm>
            <a:off x="310802" y="4852317"/>
            <a:ext cx="3842071" cy="1815882"/>
          </a:xfrm>
          <a:prstGeom prst="rect">
            <a:avLst/>
          </a:prstGeom>
          <a:ln w="6350">
            <a:solidFill>
              <a:schemeClr val="tx1"/>
            </a:solidFill>
            <a:prstDash val="sysDot"/>
          </a:ln>
        </p:spPr>
        <p:txBody>
          <a:bodyPr wrap="square">
            <a:spAutoFit/>
          </a:bodyPr>
          <a:lstStyle/>
          <a:p>
            <a:r>
              <a:rPr kumimoji="0" lang="en-US" altLang="ja-JP" sz="1400" dirty="0">
                <a:solidFill>
                  <a:schemeClr val="tx1"/>
                </a:solidFill>
                <a:latin typeface="Arial" panose="020B0604020202020204" pitchFamily="34" charset="0"/>
                <a:ea typeface="PMingLiU" pitchFamily="18" charset="-120"/>
                <a:cs typeface="Arial" panose="020B0604020202020204" pitchFamily="34" charset="0"/>
              </a:rPr>
              <a:t>Supplies of digital content are often said to be ambiguous; that they should be categorized as supplies of services or sales/leases of assets as such.  </a:t>
            </a:r>
          </a:p>
          <a:p>
            <a:r>
              <a:rPr kumimoji="0" lang="en-US" altLang="ja-JP" sz="1400" dirty="0">
                <a:solidFill>
                  <a:schemeClr val="tx1"/>
                </a:solidFill>
                <a:latin typeface="Arial" panose="020B0604020202020204" pitchFamily="34" charset="0"/>
                <a:ea typeface="PMingLiU" pitchFamily="18" charset="-120"/>
                <a:cs typeface="Arial" panose="020B0604020202020204" pitchFamily="34" charset="0"/>
              </a:rPr>
              <a:t>Therefore, there needs to be a way to clarify that certain supplies of digital content are to be categorized as supplies of services, for consumption tax purposes. </a:t>
            </a:r>
            <a:endParaRPr kumimoji="0" lang="en-US" altLang="ja-JP" sz="1400" dirty="0" smtClean="0">
              <a:solidFill>
                <a:schemeClr val="tx1"/>
              </a:solidFill>
              <a:latin typeface="Arial" panose="020B0604020202020204" pitchFamily="34" charset="0"/>
              <a:ea typeface="PMingLiU" pitchFamily="18" charset="-120"/>
              <a:cs typeface="Arial" panose="020B0604020202020204" pitchFamily="34" charset="0"/>
            </a:endParaRPr>
          </a:p>
        </p:txBody>
      </p:sp>
      <p:sp>
        <p:nvSpPr>
          <p:cNvPr id="28" name="Rectangle 5"/>
          <p:cNvSpPr txBox="1">
            <a:spLocks noChangeArrowheads="1"/>
          </p:cNvSpPr>
          <p:nvPr/>
        </p:nvSpPr>
        <p:spPr bwMode="auto">
          <a:xfrm>
            <a:off x="310802" y="489170"/>
            <a:ext cx="8534722" cy="48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eaLnBrk="1" hangingPunct="1">
              <a:lnSpc>
                <a:spcPct val="85000"/>
              </a:lnSpc>
              <a:buFontTx/>
              <a:buNone/>
            </a:pPr>
            <a:r>
              <a:rPr lang="en-US" altLang="ja-JP" sz="2600" b="1" dirty="0" smtClean="0">
                <a:latin typeface="+mj-lt"/>
                <a:cs typeface="Arial" panose="020B0604020202020204" pitchFamily="34" charset="0"/>
              </a:rPr>
              <a:t>5-2. </a:t>
            </a:r>
            <a:r>
              <a:rPr lang="en-US" altLang="ja-JP" sz="2600" b="1" dirty="0" smtClean="0">
                <a:solidFill>
                  <a:srgbClr val="FF0000"/>
                </a:solidFill>
                <a:latin typeface="+mj-lt"/>
                <a:cs typeface="Arial" panose="020B0604020202020204" pitchFamily="34" charset="0"/>
              </a:rPr>
              <a:t>P</a:t>
            </a:r>
            <a:r>
              <a:rPr lang="en-US" altLang="ja-JP" sz="2600" b="1" dirty="0" smtClean="0">
                <a:latin typeface="+mj-lt"/>
                <a:cs typeface="Arial" panose="020B0604020202020204" pitchFamily="34" charset="0"/>
              </a:rPr>
              <a:t>roposals by </a:t>
            </a:r>
            <a:r>
              <a:rPr lang="en-US" altLang="ja-JP" sz="2600" b="1" dirty="0" smtClean="0">
                <a:solidFill>
                  <a:srgbClr val="FF0000"/>
                </a:solidFill>
                <a:latin typeface="+mj-lt"/>
                <a:cs typeface="Arial" panose="020B0604020202020204" pitchFamily="34" charset="0"/>
              </a:rPr>
              <a:t>J</a:t>
            </a:r>
            <a:r>
              <a:rPr lang="en-US" altLang="ja-JP" sz="2600" b="1" dirty="0" smtClean="0">
                <a:latin typeface="+mj-lt"/>
                <a:cs typeface="Arial" panose="020B0604020202020204" pitchFamily="34" charset="0"/>
              </a:rPr>
              <a:t>apan’s </a:t>
            </a:r>
            <a:r>
              <a:rPr lang="en-US" altLang="ja-JP" sz="2600" b="1" dirty="0" smtClean="0">
                <a:solidFill>
                  <a:srgbClr val="FF0000"/>
                </a:solidFill>
                <a:latin typeface="+mj-lt"/>
                <a:cs typeface="Arial" panose="020B0604020202020204" pitchFamily="34" charset="0"/>
              </a:rPr>
              <a:t>M</a:t>
            </a:r>
            <a:r>
              <a:rPr lang="en-US" altLang="ja-JP" sz="2600" b="1" dirty="0" smtClean="0">
                <a:latin typeface="+mj-lt"/>
                <a:cs typeface="Arial" panose="020B0604020202020204" pitchFamily="34" charset="0"/>
              </a:rPr>
              <a:t>inistry of </a:t>
            </a:r>
            <a:r>
              <a:rPr lang="en-US" altLang="ja-JP" sz="2600" b="1" dirty="0" smtClean="0">
                <a:solidFill>
                  <a:srgbClr val="FF0000"/>
                </a:solidFill>
                <a:latin typeface="+mj-lt"/>
                <a:cs typeface="Arial" panose="020B0604020202020204" pitchFamily="34" charset="0"/>
              </a:rPr>
              <a:t>F</a:t>
            </a:r>
            <a:r>
              <a:rPr lang="en-US" altLang="ja-JP" sz="2600" b="1" dirty="0" smtClean="0">
                <a:latin typeface="+mj-lt"/>
                <a:cs typeface="Arial" panose="020B0604020202020204" pitchFamily="34" charset="0"/>
              </a:rPr>
              <a:t>inance  </a:t>
            </a:r>
            <a:endParaRPr kumimoji="0" lang="en-US" altLang="zh-TW" sz="2600" b="1" dirty="0">
              <a:latin typeface="+mj-lt"/>
              <a:cs typeface="Arial" panose="020B0604020202020204" pitchFamily="34" charset="0"/>
            </a:endParaRPr>
          </a:p>
          <a:p>
            <a:pPr eaLnBrk="1" hangingPunct="1">
              <a:lnSpc>
                <a:spcPct val="85000"/>
              </a:lnSpc>
              <a:buFontTx/>
              <a:buNone/>
            </a:pPr>
            <a:endParaRPr kumimoji="0" lang="en-US" altLang="zh-TW" sz="3600" b="1" dirty="0">
              <a:latin typeface="Arial" panose="020B0604020202020204" pitchFamily="34" charset="0"/>
              <a:ea typeface="PMingLiU" pitchFamily="18" charset="-120"/>
              <a:cs typeface="Arial" panose="020B0604020202020204" pitchFamily="34" charset="0"/>
            </a:endParaRPr>
          </a:p>
        </p:txBody>
      </p:sp>
      <p:sp>
        <p:nvSpPr>
          <p:cNvPr id="29" name="フッター プレースホルダー 3"/>
          <p:cNvSpPr txBox="1">
            <a:spLocks noGrp="1"/>
          </p:cNvSpPr>
          <p:nvPr/>
        </p:nvSpPr>
        <p:spPr bwMode="auto">
          <a:xfrm>
            <a:off x="2836188" y="6369979"/>
            <a:ext cx="5976665" cy="3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ＭＳ Ｐゴシック" pitchFamily="50"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fr-FR" altLang="ja-JP" sz="1000" i="1" dirty="0">
                <a:solidFill>
                  <a:srgbClr val="898989"/>
                </a:solidFill>
                <a:latin typeface="Arial" panose="020B0604020202020204" pitchFamily="34" charset="0"/>
                <a:cs typeface="Arial" panose="020B0604020202020204" pitchFamily="34" charset="0"/>
              </a:rPr>
              <a:t>© JAPAN FEDERATION OF CERTIFIED PUBLIC TAX ACCOUNTANTS’ ASSOCIATIONS </a:t>
            </a:r>
            <a:endParaRPr lang="ja-JP" altLang="en-US" sz="1000" i="1"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867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5173</TotalTime>
  <Words>3284</Words>
  <Application>Microsoft Office PowerPoint</Application>
  <PresentationFormat>画面に合わせる (4:3)</PresentationFormat>
  <Paragraphs>412</Paragraphs>
  <Slides>17</Slides>
  <Notes>17</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Taxation Institute of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skuhne</dc:creator>
  <cp:lastModifiedBy>奥井 博子</cp:lastModifiedBy>
  <cp:revision>449</cp:revision>
  <cp:lastPrinted>2014-10-01T04:59:17Z</cp:lastPrinted>
  <dcterms:created xsi:type="dcterms:W3CDTF">2010-08-26T03:43:35Z</dcterms:created>
  <dcterms:modified xsi:type="dcterms:W3CDTF">2014-10-09T07:38:26Z</dcterms:modified>
</cp:coreProperties>
</file>