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12"/>
  </p:notesMasterIdLst>
  <p:handoutMasterIdLst>
    <p:handoutMasterId r:id="rId13"/>
  </p:handoutMasterIdLst>
  <p:sldIdLst>
    <p:sldId id="281" r:id="rId2"/>
    <p:sldId id="283" r:id="rId3"/>
    <p:sldId id="284" r:id="rId4"/>
    <p:sldId id="285" r:id="rId5"/>
    <p:sldId id="286" r:id="rId6"/>
    <p:sldId id="287" r:id="rId7"/>
    <p:sldId id="288" r:id="rId8"/>
    <p:sldId id="289" r:id="rId9"/>
    <p:sldId id="290" r:id="rId10"/>
    <p:sldId id="282" r:id="rId11"/>
  </p:sldIdLst>
  <p:sldSz cx="9144000" cy="6858000" type="screen4x3"/>
  <p:notesSz cx="6794500" cy="9931400"/>
  <p:custDataLst>
    <p:tags r:id="rId14"/>
  </p:custDataLst>
  <p:defaultTextStyle>
    <a:defPPr>
      <a:defRPr lang="en-AU"/>
    </a:defPPr>
    <a:lvl1pPr algn="l" rtl="0" fontAlgn="base">
      <a:spcBef>
        <a:spcPct val="0"/>
      </a:spcBef>
      <a:spcAft>
        <a:spcPct val="0"/>
      </a:spcAft>
      <a:defRPr sz="2400" kern="1200">
        <a:solidFill>
          <a:schemeClr val="bg1"/>
        </a:solidFill>
        <a:latin typeface="Arial" charset="0"/>
        <a:ea typeface="+mn-ea"/>
        <a:cs typeface="+mn-cs"/>
      </a:defRPr>
    </a:lvl1pPr>
    <a:lvl2pPr marL="457200" algn="l" rtl="0" fontAlgn="base">
      <a:spcBef>
        <a:spcPct val="0"/>
      </a:spcBef>
      <a:spcAft>
        <a:spcPct val="0"/>
      </a:spcAft>
      <a:defRPr sz="2400" kern="1200">
        <a:solidFill>
          <a:schemeClr val="bg1"/>
        </a:solidFill>
        <a:latin typeface="Arial" charset="0"/>
        <a:ea typeface="+mn-ea"/>
        <a:cs typeface="+mn-cs"/>
      </a:defRPr>
    </a:lvl2pPr>
    <a:lvl3pPr marL="914400" algn="l" rtl="0" fontAlgn="base">
      <a:spcBef>
        <a:spcPct val="0"/>
      </a:spcBef>
      <a:spcAft>
        <a:spcPct val="0"/>
      </a:spcAft>
      <a:defRPr sz="2400" kern="1200">
        <a:solidFill>
          <a:schemeClr val="bg1"/>
        </a:solidFill>
        <a:latin typeface="Arial" charset="0"/>
        <a:ea typeface="+mn-ea"/>
        <a:cs typeface="+mn-cs"/>
      </a:defRPr>
    </a:lvl3pPr>
    <a:lvl4pPr marL="1371600" algn="l" rtl="0" fontAlgn="base">
      <a:spcBef>
        <a:spcPct val="0"/>
      </a:spcBef>
      <a:spcAft>
        <a:spcPct val="0"/>
      </a:spcAft>
      <a:defRPr sz="2400" kern="1200">
        <a:solidFill>
          <a:schemeClr val="bg1"/>
        </a:solidFill>
        <a:latin typeface="Arial" charset="0"/>
        <a:ea typeface="+mn-ea"/>
        <a:cs typeface="+mn-cs"/>
      </a:defRPr>
    </a:lvl4pPr>
    <a:lvl5pPr marL="1828800" algn="l" rtl="0" fontAlgn="base">
      <a:spcBef>
        <a:spcPct val="0"/>
      </a:spcBef>
      <a:spcAft>
        <a:spcPct val="0"/>
      </a:spcAft>
      <a:defRPr sz="2400" kern="1200">
        <a:solidFill>
          <a:schemeClr val="bg1"/>
        </a:solidFill>
        <a:latin typeface="Arial" charset="0"/>
        <a:ea typeface="+mn-ea"/>
        <a:cs typeface="+mn-cs"/>
      </a:defRPr>
    </a:lvl5pPr>
    <a:lvl6pPr marL="2286000" algn="l" defTabSz="914400" rtl="0" eaLnBrk="1" latinLnBrk="0" hangingPunct="1">
      <a:defRPr sz="2400" kern="1200">
        <a:solidFill>
          <a:schemeClr val="bg1"/>
        </a:solidFill>
        <a:latin typeface="Arial" charset="0"/>
        <a:ea typeface="+mn-ea"/>
        <a:cs typeface="+mn-cs"/>
      </a:defRPr>
    </a:lvl6pPr>
    <a:lvl7pPr marL="2743200" algn="l" defTabSz="914400" rtl="0" eaLnBrk="1" latinLnBrk="0" hangingPunct="1">
      <a:defRPr sz="2400" kern="1200">
        <a:solidFill>
          <a:schemeClr val="bg1"/>
        </a:solidFill>
        <a:latin typeface="Arial" charset="0"/>
        <a:ea typeface="+mn-ea"/>
        <a:cs typeface="+mn-cs"/>
      </a:defRPr>
    </a:lvl7pPr>
    <a:lvl8pPr marL="3200400" algn="l" defTabSz="914400" rtl="0" eaLnBrk="1" latinLnBrk="0" hangingPunct="1">
      <a:defRPr sz="2400" kern="1200">
        <a:solidFill>
          <a:schemeClr val="bg1"/>
        </a:solidFill>
        <a:latin typeface="Arial" charset="0"/>
        <a:ea typeface="+mn-ea"/>
        <a:cs typeface="+mn-cs"/>
      </a:defRPr>
    </a:lvl8pPr>
    <a:lvl9pPr marL="3657600" algn="l" defTabSz="914400" rtl="0" eaLnBrk="1" latinLnBrk="0" hangingPunct="1">
      <a:defRPr sz="2400" kern="1200">
        <a:solidFill>
          <a:schemeClr val="bg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1414"/>
    <a:srgbClr val="C0143C"/>
    <a:srgbClr val="A30050"/>
    <a:srgbClr val="EEECE1"/>
    <a:srgbClr val="FF3300"/>
    <a:srgbClr val="009900"/>
    <a:srgbClr val="96004B"/>
    <a:srgbClr val="34B5D0"/>
    <a:srgbClr val="220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56" autoAdjust="0"/>
  </p:normalViewPr>
  <p:slideViewPr>
    <p:cSldViewPr>
      <p:cViewPr varScale="1">
        <p:scale>
          <a:sx n="71" d="100"/>
          <a:sy n="71" d="100"/>
        </p:scale>
        <p:origin x="1080" y="6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4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6888" y="211138"/>
            <a:ext cx="119380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8"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0" hangingPunct="0">
              <a:defRPr sz="1200">
                <a:solidFill>
                  <a:schemeClr val="tx1"/>
                </a:solidFill>
                <a:latin typeface="Copperplate Gothic Bold" pitchFamily="34" charset="0"/>
              </a:defRPr>
            </a:lvl1pPr>
          </a:lstStyle>
          <a:p>
            <a:pPr>
              <a:defRPr/>
            </a:pPr>
            <a:endParaRPr lang="en-US"/>
          </a:p>
        </p:txBody>
      </p:sp>
      <p:sp>
        <p:nvSpPr>
          <p:cNvPr id="24580" name="Rectangle 4"/>
          <p:cNvSpPr>
            <a:spLocks noGrp="1" noChangeArrowheads="1"/>
          </p:cNvSpPr>
          <p:nvPr>
            <p:ph type="ftr" sz="quarter" idx="2"/>
          </p:nvPr>
        </p:nvSpPr>
        <p:spPr bwMode="auto">
          <a:xfrm>
            <a:off x="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0" hangingPunct="0">
              <a:defRPr sz="1200">
                <a:solidFill>
                  <a:schemeClr val="tx1"/>
                </a:solidFill>
                <a:latin typeface="Times New Roman" pitchFamily="18" charset="0"/>
              </a:defRPr>
            </a:lvl1pPr>
          </a:lstStyle>
          <a:p>
            <a:pPr>
              <a:defRPr/>
            </a:pPr>
            <a:endParaRPr lang="en-AU"/>
          </a:p>
        </p:txBody>
      </p:sp>
      <p:sp>
        <p:nvSpPr>
          <p:cNvPr id="24581" name="Rectangle 5"/>
          <p:cNvSpPr>
            <a:spLocks noGrp="1" noChangeArrowheads="1"/>
          </p:cNvSpPr>
          <p:nvPr>
            <p:ph type="sldNum" sz="quarter" idx="3"/>
          </p:nvPr>
        </p:nvSpPr>
        <p:spPr bwMode="auto">
          <a:xfrm>
            <a:off x="3848100" y="9432925"/>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solidFill>
                  <a:schemeClr val="tx1"/>
                </a:solidFill>
                <a:latin typeface="Times New Roman" pitchFamily="18" charset="0"/>
              </a:defRPr>
            </a:lvl1pPr>
          </a:lstStyle>
          <a:p>
            <a:pPr>
              <a:defRPr/>
            </a:pPr>
            <a:fld id="{EFCF1974-AB70-4C24-8DF7-12026A47877F}" type="slidenum">
              <a:rPr lang="en-AU"/>
              <a:pPr>
                <a:defRPr/>
              </a:pPr>
              <a:t>‹#›</a:t>
            </a:fld>
            <a:endParaRPr lang="en-AU"/>
          </a:p>
        </p:txBody>
      </p:sp>
    </p:spTree>
    <p:extLst>
      <p:ext uri="{BB962C8B-B14F-4D97-AF65-F5344CB8AC3E}">
        <p14:creationId xmlns:p14="http://schemas.microsoft.com/office/powerpoint/2010/main" val="26824388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Times New Roman" pitchFamily="18" charset="0"/>
              </a:defRPr>
            </a:lvl1pPr>
          </a:lstStyle>
          <a:p>
            <a:pPr>
              <a:defRPr/>
            </a:pPr>
            <a:r>
              <a:rPr lang="en-US"/>
              <a:t>The Tax Institute</a:t>
            </a:r>
          </a:p>
        </p:txBody>
      </p:sp>
      <p:sp>
        <p:nvSpPr>
          <p:cNvPr id="50179" name="Rectangle 3"/>
          <p:cNvSpPr>
            <a:spLocks noGrp="1" noChangeArrowheads="1"/>
          </p:cNvSpPr>
          <p:nvPr>
            <p:ph type="dt" idx="1"/>
          </p:nvPr>
        </p:nvSpPr>
        <p:spPr bwMode="auto">
          <a:xfrm>
            <a:off x="3848100" y="0"/>
            <a:ext cx="294481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915988" y="746125"/>
            <a:ext cx="4964112" cy="37226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79450" y="4718050"/>
            <a:ext cx="5435600"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9432925"/>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Times New Roman" pitchFamily="18" charset="0"/>
              </a:defRPr>
            </a:lvl1pPr>
          </a:lstStyle>
          <a:p>
            <a:pPr>
              <a:defRPr/>
            </a:pPr>
            <a:endParaRPr lang="en-US"/>
          </a:p>
        </p:txBody>
      </p:sp>
      <p:sp>
        <p:nvSpPr>
          <p:cNvPr id="50183" name="Rectangle 7"/>
          <p:cNvSpPr>
            <a:spLocks noGrp="1" noChangeArrowheads="1"/>
          </p:cNvSpPr>
          <p:nvPr>
            <p:ph type="sldNum" sz="quarter" idx="5"/>
          </p:nvPr>
        </p:nvSpPr>
        <p:spPr bwMode="auto">
          <a:xfrm>
            <a:off x="3848100" y="9432925"/>
            <a:ext cx="294481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B7F7B0EE-6FBF-459B-B072-449C85B65E18}" type="slidenum">
              <a:rPr lang="en-US"/>
              <a:pPr>
                <a:defRPr/>
              </a:pPr>
              <a:t>‹#›</a:t>
            </a:fld>
            <a:endParaRPr lang="en-US"/>
          </a:p>
        </p:txBody>
      </p:sp>
    </p:spTree>
    <p:extLst>
      <p:ext uri="{BB962C8B-B14F-4D97-AF65-F5344CB8AC3E}">
        <p14:creationId xmlns:p14="http://schemas.microsoft.com/office/powerpoint/2010/main" val="118559671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638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r>
              <a:rPr lang="en-US" sz="1200" smtClean="0">
                <a:solidFill>
                  <a:schemeClr val="tx1"/>
                </a:solidFill>
                <a:latin typeface="Times New Roman" pitchFamily="18" charset="0"/>
              </a:rPr>
              <a:t>The Tax Institute</a:t>
            </a:r>
          </a:p>
        </p:txBody>
      </p:sp>
      <p:sp>
        <p:nvSpPr>
          <p:cNvPr id="1638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bg1"/>
                </a:solidFill>
                <a:latin typeface="Arial" charset="0"/>
              </a:defRPr>
            </a:lvl1pPr>
            <a:lvl2pPr marL="742950" indent="-285750" eaLnBrk="0" hangingPunct="0">
              <a:defRPr sz="2400">
                <a:solidFill>
                  <a:schemeClr val="bg1"/>
                </a:solidFill>
                <a:latin typeface="Arial" charset="0"/>
              </a:defRPr>
            </a:lvl2pPr>
            <a:lvl3pPr marL="1143000" indent="-228600" eaLnBrk="0" hangingPunct="0">
              <a:defRPr sz="2400">
                <a:solidFill>
                  <a:schemeClr val="bg1"/>
                </a:solidFill>
                <a:latin typeface="Arial" charset="0"/>
              </a:defRPr>
            </a:lvl3pPr>
            <a:lvl4pPr marL="1600200" indent="-228600" eaLnBrk="0" hangingPunct="0">
              <a:defRPr sz="2400">
                <a:solidFill>
                  <a:schemeClr val="bg1"/>
                </a:solidFill>
                <a:latin typeface="Arial" charset="0"/>
              </a:defRPr>
            </a:lvl4pPr>
            <a:lvl5pPr marL="2057400" indent="-228600" eaLnBrk="0" hangingPunct="0">
              <a:defRPr sz="2400">
                <a:solidFill>
                  <a:schemeClr val="bg1"/>
                </a:solidFill>
                <a:latin typeface="Arial" charset="0"/>
              </a:defRPr>
            </a:lvl5pPr>
            <a:lvl6pPr marL="2514600" indent="-228600" eaLnBrk="0" fontAlgn="base" hangingPunct="0">
              <a:spcBef>
                <a:spcPct val="0"/>
              </a:spcBef>
              <a:spcAft>
                <a:spcPct val="0"/>
              </a:spcAft>
              <a:defRPr sz="2400">
                <a:solidFill>
                  <a:schemeClr val="bg1"/>
                </a:solidFill>
                <a:latin typeface="Arial" charset="0"/>
              </a:defRPr>
            </a:lvl6pPr>
            <a:lvl7pPr marL="2971800" indent="-228600" eaLnBrk="0" fontAlgn="base" hangingPunct="0">
              <a:spcBef>
                <a:spcPct val="0"/>
              </a:spcBef>
              <a:spcAft>
                <a:spcPct val="0"/>
              </a:spcAft>
              <a:defRPr sz="2400">
                <a:solidFill>
                  <a:schemeClr val="bg1"/>
                </a:solidFill>
                <a:latin typeface="Arial" charset="0"/>
              </a:defRPr>
            </a:lvl7pPr>
            <a:lvl8pPr marL="3429000" indent="-228600" eaLnBrk="0" fontAlgn="base" hangingPunct="0">
              <a:spcBef>
                <a:spcPct val="0"/>
              </a:spcBef>
              <a:spcAft>
                <a:spcPct val="0"/>
              </a:spcAft>
              <a:defRPr sz="2400">
                <a:solidFill>
                  <a:schemeClr val="bg1"/>
                </a:solidFill>
                <a:latin typeface="Arial" charset="0"/>
              </a:defRPr>
            </a:lvl8pPr>
            <a:lvl9pPr marL="3886200" indent="-228600" eaLnBrk="0" fontAlgn="base" hangingPunct="0">
              <a:spcBef>
                <a:spcPct val="0"/>
              </a:spcBef>
              <a:spcAft>
                <a:spcPct val="0"/>
              </a:spcAft>
              <a:defRPr sz="2400">
                <a:solidFill>
                  <a:schemeClr val="bg1"/>
                </a:solidFill>
                <a:latin typeface="Arial" charset="0"/>
              </a:defRPr>
            </a:lvl9pPr>
          </a:lstStyle>
          <a:p>
            <a:pPr eaLnBrk="1" hangingPunct="1"/>
            <a:fld id="{936E7984-E304-4527-B7C9-725F0AB1643B}" type="slidenum">
              <a:rPr lang="en-US" sz="1200" smtClean="0">
                <a:solidFill>
                  <a:schemeClr val="tx1"/>
                </a:solidFill>
                <a:latin typeface="Times New Roman" pitchFamily="18" charset="0"/>
              </a:rPr>
              <a:pPr eaLnBrk="1" hangingPunct="1"/>
              <a:t>1</a:t>
            </a:fld>
            <a:endParaRPr lang="en-US" sz="1200" smtClean="0">
              <a:solidFill>
                <a:schemeClr val="tx1"/>
              </a:solidFill>
              <a:latin typeface="Times New Roman" pitchFamily="18" charset="0"/>
            </a:endParaRPr>
          </a:p>
        </p:txBody>
      </p:sp>
    </p:spTree>
    <p:extLst>
      <p:ext uri="{BB962C8B-B14F-4D97-AF65-F5344CB8AC3E}">
        <p14:creationId xmlns:p14="http://schemas.microsoft.com/office/powerpoint/2010/main" val="114106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Header Placeholder 3"/>
          <p:cNvSpPr>
            <a:spLocks noGrp="1"/>
          </p:cNvSpPr>
          <p:nvPr>
            <p:ph type="hdr" sz="quarter" idx="10"/>
          </p:nvPr>
        </p:nvSpPr>
        <p:spPr/>
        <p:txBody>
          <a:bodyPr/>
          <a:lstStyle/>
          <a:p>
            <a:pPr>
              <a:defRPr/>
            </a:pPr>
            <a:r>
              <a:rPr lang="en-US" smtClean="0"/>
              <a:t>The Tax Institute</a:t>
            </a:r>
            <a:endParaRPr lang="en-US"/>
          </a:p>
        </p:txBody>
      </p:sp>
      <p:sp>
        <p:nvSpPr>
          <p:cNvPr id="5" name="Slide Number Placeholder 4"/>
          <p:cNvSpPr>
            <a:spLocks noGrp="1"/>
          </p:cNvSpPr>
          <p:nvPr>
            <p:ph type="sldNum" sz="quarter" idx="11"/>
          </p:nvPr>
        </p:nvSpPr>
        <p:spPr/>
        <p:txBody>
          <a:bodyPr/>
          <a:lstStyle/>
          <a:p>
            <a:pPr>
              <a:defRPr/>
            </a:pPr>
            <a:fld id="{B7F7B0EE-6FBF-459B-B072-449C85B65E18}" type="slidenum">
              <a:rPr lang="en-US" smtClean="0"/>
              <a:pPr>
                <a:defRPr/>
              </a:pPr>
              <a:t>8</a:t>
            </a:fld>
            <a:endParaRPr lang="en-US"/>
          </a:p>
        </p:txBody>
      </p:sp>
    </p:spTree>
    <p:extLst>
      <p:ext uri="{BB962C8B-B14F-4D97-AF65-F5344CB8AC3E}">
        <p14:creationId xmlns:p14="http://schemas.microsoft.com/office/powerpoint/2010/main" val="577270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DFE5E6"/>
        </a:solidFill>
        <a:effectLst/>
      </p:bgPr>
    </p:bg>
    <p:spTree>
      <p:nvGrpSpPr>
        <p:cNvPr id="1" name=""/>
        <p:cNvGrpSpPr/>
        <p:nvPr/>
      </p:nvGrpSpPr>
      <p:grpSpPr>
        <a:xfrm>
          <a:off x="0" y="0"/>
          <a:ext cx="0" cy="0"/>
          <a:chOff x="0" y="0"/>
          <a:chExt cx="0" cy="0"/>
        </a:xfrm>
      </p:grpSpPr>
      <p:pic>
        <p:nvPicPr>
          <p:cNvPr id="4" name="Picture 28" descr="TIA4984_MainTitleBox_BIG[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1524000"/>
            <a:ext cx="59055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3538" y="300038"/>
            <a:ext cx="1487487"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7" name="Rectangle 3"/>
          <p:cNvSpPr>
            <a:spLocks noGrp="1" noChangeArrowheads="1"/>
          </p:cNvSpPr>
          <p:nvPr>
            <p:ph type="subTitle" idx="1"/>
          </p:nvPr>
        </p:nvSpPr>
        <p:spPr>
          <a:xfrm>
            <a:off x="2051050" y="4005263"/>
            <a:ext cx="5041900" cy="1584325"/>
          </a:xfrm>
        </p:spPr>
        <p:txBody>
          <a:bodyPr/>
          <a:lstStyle>
            <a:lvl1pPr marL="0" indent="0" algn="ctr">
              <a:spcBef>
                <a:spcPts val="0"/>
              </a:spcBef>
              <a:buFontTx/>
              <a:buNone/>
              <a:tabLst>
                <a:tab pos="8437563" algn="r"/>
              </a:tabLst>
              <a:defRPr sz="2500" b="1" smtClean="0">
                <a:solidFill>
                  <a:schemeClr val="bg1"/>
                </a:solidFill>
                <a:latin typeface="Times New Roman" pitchFamily="18" charset="0"/>
              </a:defRPr>
            </a:lvl1pPr>
          </a:lstStyle>
          <a:p>
            <a:pPr lvl="0"/>
            <a:r>
              <a:rPr lang="en-US" noProof="0" smtClean="0"/>
              <a:t>Click to edit Master subtitle style</a:t>
            </a:r>
            <a:endParaRPr lang="en-AU" noProof="0" dirty="0" smtClean="0"/>
          </a:p>
        </p:txBody>
      </p:sp>
      <p:sp>
        <p:nvSpPr>
          <p:cNvPr id="12298" name="Rectangle 2"/>
          <p:cNvSpPr>
            <a:spLocks noGrp="1" noChangeArrowheads="1"/>
          </p:cNvSpPr>
          <p:nvPr>
            <p:ph type="ctrTitle"/>
          </p:nvPr>
        </p:nvSpPr>
        <p:spPr>
          <a:xfrm>
            <a:off x="1763713" y="1625600"/>
            <a:ext cx="5616575" cy="2163763"/>
          </a:xfrm>
        </p:spPr>
        <p:txBody>
          <a:bodyPr lIns="91440" tIns="45720" rIns="91440" bIns="45720"/>
          <a:lstStyle>
            <a:lvl1pPr algn="ctr">
              <a:defRPr sz="3900" smtClean="0">
                <a:solidFill>
                  <a:schemeClr val="bg1"/>
                </a:solidFill>
              </a:defRPr>
            </a:lvl1pPr>
          </a:lstStyle>
          <a:p>
            <a:pPr lvl="0"/>
            <a:r>
              <a:rPr lang="en-US" noProof="0" smtClean="0"/>
              <a:t>Click to edit Master title style</a:t>
            </a:r>
            <a:endParaRPr lang="en-AU" noProof="0" dirty="0" smtClean="0"/>
          </a:p>
        </p:txBody>
      </p:sp>
    </p:spTree>
    <p:extLst>
      <p:ext uri="{BB962C8B-B14F-4D97-AF65-F5344CB8AC3E}">
        <p14:creationId xmlns:p14="http://schemas.microsoft.com/office/powerpoint/2010/main" val="419528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chemeClr val="tx1"/>
                </a:solidFill>
              </a:defRPr>
            </a:lvl1pPr>
          </a:lstStyle>
          <a:p>
            <a:r>
              <a:rPr lang="en-US" smtClean="0"/>
              <a:t>Click to edit Master title style</a:t>
            </a:r>
            <a:endParaRPr lang="en-AU" dirty="0"/>
          </a:p>
        </p:txBody>
      </p:sp>
      <p:sp>
        <p:nvSpPr>
          <p:cNvPr id="3" name="Content Placeholder 2"/>
          <p:cNvSpPr>
            <a:spLocks noGrp="1"/>
          </p:cNvSpPr>
          <p:nvPr>
            <p:ph idx="1"/>
          </p:nvPr>
        </p:nvSpPr>
        <p:spPr/>
        <p:txBody>
          <a:bodyPr/>
          <a:lstStyle>
            <a:lvl1pPr>
              <a:defRPr>
                <a:solidFill>
                  <a:schemeClr val="tx1"/>
                </a:solidFill>
              </a:defRPr>
            </a:lvl1pPr>
            <a:lvl2pPr marL="914400" indent="-457200">
              <a:buFont typeface="Arial" pitchFamily="34" charset="0"/>
              <a:buChar char="̶"/>
              <a:defRPr>
                <a:solidFill>
                  <a:schemeClr val="tx1"/>
                </a:solidFill>
              </a:defRPr>
            </a:lvl2pPr>
            <a:lvl3pPr>
              <a:defRPr>
                <a:solidFill>
                  <a:srgbClr val="183A68"/>
                </a:solidFill>
              </a:defRPr>
            </a:lvl3pPr>
            <a:lvl4pPr>
              <a:defRPr>
                <a:solidFill>
                  <a:srgbClr val="183A68"/>
                </a:solidFill>
              </a:defRPr>
            </a:lvl4pPr>
            <a:lvl5pPr>
              <a:defRPr>
                <a:solidFill>
                  <a:srgbClr val="183A68"/>
                </a:solidFill>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2576506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0825" y="115888"/>
            <a:ext cx="6769100" cy="792162"/>
          </a:xfrm>
        </p:spPr>
        <p:txBody>
          <a:bodyPr/>
          <a:lstStyle/>
          <a:p>
            <a:r>
              <a:rPr lang="en-US" smtClean="0"/>
              <a:t>Click to edit Master title style</a:t>
            </a:r>
            <a:endParaRPr lang="en-AU"/>
          </a:p>
        </p:txBody>
      </p:sp>
    </p:spTree>
    <p:extLst>
      <p:ext uri="{BB962C8B-B14F-4D97-AF65-F5344CB8AC3E}">
        <p14:creationId xmlns:p14="http://schemas.microsoft.com/office/powerpoint/2010/main" val="646932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61833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
          <p:cNvPicPr>
            <a:picLocks noChangeAspect="1"/>
          </p:cNvPicPr>
          <p:nvPr/>
        </p:nvPicPr>
        <p:blipFill>
          <a:blip r:embed="rId6">
            <a:extLst>
              <a:ext uri="{28A0092B-C50C-407E-A947-70E740481C1C}">
                <a14:useLocalDpi xmlns:a14="http://schemas.microsoft.com/office/drawing/2010/main" val="0"/>
              </a:ext>
            </a:extLst>
          </a:blip>
          <a:srcRect b="7719"/>
          <a:stretch>
            <a:fillRect/>
          </a:stretch>
        </p:blipFill>
        <p:spPr bwMode="auto">
          <a:xfrm>
            <a:off x="7397750" y="141288"/>
            <a:ext cx="138271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auto">
          <a:xfrm>
            <a:off x="323850" y="1125538"/>
            <a:ext cx="8424863"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First Level</a:t>
            </a:r>
          </a:p>
          <a:p>
            <a:pPr lvl="1"/>
            <a:r>
              <a:rPr lang="en-AU" smtClean="0"/>
              <a:t>Second level</a:t>
            </a:r>
          </a:p>
          <a:p>
            <a:pPr lvl="2"/>
            <a:r>
              <a:rPr lang="en-AU" smtClean="0"/>
              <a:t>Third level</a:t>
            </a:r>
          </a:p>
        </p:txBody>
      </p:sp>
      <p:sp>
        <p:nvSpPr>
          <p:cNvPr id="1028" name="Rectangle 2"/>
          <p:cNvSpPr>
            <a:spLocks noGrp="1" noChangeArrowheads="1"/>
          </p:cNvSpPr>
          <p:nvPr>
            <p:ph type="title"/>
          </p:nvPr>
        </p:nvSpPr>
        <p:spPr bwMode="auto">
          <a:xfrm>
            <a:off x="250825" y="115888"/>
            <a:ext cx="67691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AU" smtClean="0"/>
              <a:t>Slide heading</a:t>
            </a:r>
          </a:p>
        </p:txBody>
      </p:sp>
      <p:sp>
        <p:nvSpPr>
          <p:cNvPr id="1029" name="Line 15"/>
          <p:cNvSpPr>
            <a:spLocks noChangeShapeType="1"/>
          </p:cNvSpPr>
          <p:nvPr/>
        </p:nvSpPr>
        <p:spPr bwMode="auto">
          <a:xfrm>
            <a:off x="250825" y="981075"/>
            <a:ext cx="8642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Tree>
  </p:cSld>
  <p:clrMap bg1="lt1" tx1="dk1" bg2="lt2" tx2="dk2" accent1="accent1" accent2="accent2" accent3="accent3" accent4="accent4" accent5="accent5" accent6="accent6" hlink="hlink" folHlink="folHlink"/>
  <p:sldLayoutIdLst>
    <p:sldLayoutId id="2147483716" r:id="rId1"/>
    <p:sldLayoutId id="2147483713" r:id="rId2"/>
    <p:sldLayoutId id="2147483714" r:id="rId3"/>
    <p:sldLayoutId id="2147483715" r:id="rId4"/>
  </p:sldLayoutIdLst>
  <p:timing>
    <p:tnLst>
      <p:par>
        <p:cTn id="1" dur="indefinite" restart="never" nodeType="tmRoot"/>
      </p:par>
    </p:tnLst>
  </p:timing>
  <p:txStyles>
    <p:titleStyle>
      <a:lvl1pPr algn="l" rtl="0" eaLnBrk="1" fontAlgn="base" hangingPunct="1">
        <a:spcBef>
          <a:spcPct val="0"/>
        </a:spcBef>
        <a:spcAft>
          <a:spcPct val="0"/>
        </a:spcAft>
        <a:defRPr sz="3600">
          <a:solidFill>
            <a:schemeClr val="tx1"/>
          </a:solidFill>
          <a:latin typeface="Rockwell" pitchFamily="18" charset="0"/>
          <a:ea typeface="+mj-ea"/>
          <a:cs typeface="+mj-cs"/>
        </a:defRPr>
      </a:lvl1pPr>
      <a:lvl2pPr algn="l" rtl="0" eaLnBrk="1" fontAlgn="base" hangingPunct="1">
        <a:spcBef>
          <a:spcPct val="0"/>
        </a:spcBef>
        <a:spcAft>
          <a:spcPct val="0"/>
        </a:spcAft>
        <a:defRPr sz="3600">
          <a:solidFill>
            <a:schemeClr val="tx1"/>
          </a:solidFill>
          <a:latin typeface="Rockwell" pitchFamily="18" charset="0"/>
        </a:defRPr>
      </a:lvl2pPr>
      <a:lvl3pPr algn="l" rtl="0" eaLnBrk="1" fontAlgn="base" hangingPunct="1">
        <a:spcBef>
          <a:spcPct val="0"/>
        </a:spcBef>
        <a:spcAft>
          <a:spcPct val="0"/>
        </a:spcAft>
        <a:defRPr sz="3600">
          <a:solidFill>
            <a:schemeClr val="tx1"/>
          </a:solidFill>
          <a:latin typeface="Rockwell" pitchFamily="18" charset="0"/>
        </a:defRPr>
      </a:lvl3pPr>
      <a:lvl4pPr algn="l" rtl="0" eaLnBrk="1" fontAlgn="base" hangingPunct="1">
        <a:spcBef>
          <a:spcPct val="0"/>
        </a:spcBef>
        <a:spcAft>
          <a:spcPct val="0"/>
        </a:spcAft>
        <a:defRPr sz="3600">
          <a:solidFill>
            <a:schemeClr val="tx1"/>
          </a:solidFill>
          <a:latin typeface="Rockwell" pitchFamily="18" charset="0"/>
        </a:defRPr>
      </a:lvl4pPr>
      <a:lvl5pPr algn="l" rtl="0" eaLnBrk="1" fontAlgn="base" hangingPunct="1">
        <a:spcBef>
          <a:spcPct val="0"/>
        </a:spcBef>
        <a:spcAft>
          <a:spcPct val="0"/>
        </a:spcAft>
        <a:defRPr sz="3600">
          <a:solidFill>
            <a:schemeClr val="tx1"/>
          </a:solidFill>
          <a:latin typeface="Rockwell" pitchFamily="18" charset="0"/>
        </a:defRPr>
      </a:lvl5pPr>
      <a:lvl6pPr marL="457200" algn="l" rtl="0" eaLnBrk="1" fontAlgn="base" hangingPunct="1">
        <a:spcBef>
          <a:spcPct val="0"/>
        </a:spcBef>
        <a:spcAft>
          <a:spcPct val="0"/>
        </a:spcAft>
        <a:defRPr sz="4000" b="1">
          <a:solidFill>
            <a:schemeClr val="tx1"/>
          </a:solidFill>
          <a:latin typeface="Arial Black" pitchFamily="34" charset="0"/>
        </a:defRPr>
      </a:lvl6pPr>
      <a:lvl7pPr marL="914400" algn="l" rtl="0" eaLnBrk="1" fontAlgn="base" hangingPunct="1">
        <a:spcBef>
          <a:spcPct val="0"/>
        </a:spcBef>
        <a:spcAft>
          <a:spcPct val="0"/>
        </a:spcAft>
        <a:defRPr sz="4000" b="1">
          <a:solidFill>
            <a:schemeClr val="tx1"/>
          </a:solidFill>
          <a:latin typeface="Arial Black" pitchFamily="34" charset="0"/>
        </a:defRPr>
      </a:lvl7pPr>
      <a:lvl8pPr marL="1371600" algn="l" rtl="0" eaLnBrk="1" fontAlgn="base" hangingPunct="1">
        <a:spcBef>
          <a:spcPct val="0"/>
        </a:spcBef>
        <a:spcAft>
          <a:spcPct val="0"/>
        </a:spcAft>
        <a:defRPr sz="4000" b="1">
          <a:solidFill>
            <a:schemeClr val="tx1"/>
          </a:solidFill>
          <a:latin typeface="Arial Black" pitchFamily="34" charset="0"/>
        </a:defRPr>
      </a:lvl8pPr>
      <a:lvl9pPr marL="1828800" algn="l" rtl="0" eaLnBrk="1" fontAlgn="base" hangingPunct="1">
        <a:spcBef>
          <a:spcPct val="0"/>
        </a:spcBef>
        <a:spcAft>
          <a:spcPct val="0"/>
        </a:spcAft>
        <a:defRPr sz="4000" b="1">
          <a:solidFill>
            <a:schemeClr val="tx1"/>
          </a:solidFill>
          <a:latin typeface="Arial Black" pitchFamily="34" charset="0"/>
        </a:defRPr>
      </a:lvl9pPr>
    </p:titleStyle>
    <p:bodyStyle>
      <a:lvl1pPr marL="342900" indent="-342900" algn="l" rtl="0" eaLnBrk="1" fontAlgn="base" hangingPunct="1">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
        <a:defRPr sz="22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
        <a:defRPr sz="2000">
          <a:solidFill>
            <a:schemeClr val="tx1"/>
          </a:solidFill>
          <a:latin typeface="+mn-lt"/>
        </a:defRPr>
      </a:lvl3pPr>
      <a:lvl4pPr marL="1600200" indent="-228600" algn="l" rtl="0" eaLnBrk="1" fontAlgn="base" hangingPunct="1">
        <a:spcBef>
          <a:spcPct val="20000"/>
        </a:spcBef>
        <a:spcAft>
          <a:spcPct val="0"/>
        </a:spcAft>
        <a:buClr>
          <a:schemeClr val="bg2"/>
        </a:buClr>
        <a:buChar char="•"/>
        <a:defRPr sz="900">
          <a:solidFill>
            <a:schemeClr val="tx1"/>
          </a:solidFill>
          <a:latin typeface="+mn-lt"/>
        </a:defRPr>
      </a:lvl4pPr>
      <a:lvl5pPr marL="2057400" indent="-228600" algn="l" rtl="0" eaLnBrk="1" fontAlgn="base" hangingPunct="1">
        <a:spcBef>
          <a:spcPct val="20000"/>
        </a:spcBef>
        <a:spcAft>
          <a:spcPct val="0"/>
        </a:spcAft>
        <a:buClr>
          <a:schemeClr val="bg2"/>
        </a:buClr>
        <a:buChar char="•"/>
        <a:defRPr sz="1400">
          <a:solidFill>
            <a:schemeClr val="tx1"/>
          </a:solidFill>
          <a:latin typeface="Arial Narrow" pitchFamily="34" charset="0"/>
        </a:defRPr>
      </a:lvl5pPr>
      <a:lvl6pPr marL="2514600" indent="-228600" algn="l" rtl="0" eaLnBrk="1" fontAlgn="base" hangingPunct="1">
        <a:spcBef>
          <a:spcPct val="20000"/>
        </a:spcBef>
        <a:spcAft>
          <a:spcPct val="0"/>
        </a:spcAft>
        <a:buClr>
          <a:schemeClr val="bg2"/>
        </a:buClr>
        <a:buChar char="•"/>
        <a:defRPr sz="1400">
          <a:solidFill>
            <a:schemeClr val="tx1"/>
          </a:solidFill>
          <a:latin typeface="Arial Narrow" pitchFamily="34" charset="0"/>
        </a:defRPr>
      </a:lvl6pPr>
      <a:lvl7pPr marL="2971800" indent="-228600" algn="l" rtl="0" eaLnBrk="1" fontAlgn="base" hangingPunct="1">
        <a:spcBef>
          <a:spcPct val="20000"/>
        </a:spcBef>
        <a:spcAft>
          <a:spcPct val="0"/>
        </a:spcAft>
        <a:buClr>
          <a:schemeClr val="bg2"/>
        </a:buClr>
        <a:buChar char="•"/>
        <a:defRPr sz="1400">
          <a:solidFill>
            <a:schemeClr val="tx1"/>
          </a:solidFill>
          <a:latin typeface="Arial Narrow" pitchFamily="34" charset="0"/>
        </a:defRPr>
      </a:lvl7pPr>
      <a:lvl8pPr marL="3429000" indent="-228600" algn="l" rtl="0" eaLnBrk="1" fontAlgn="base" hangingPunct="1">
        <a:spcBef>
          <a:spcPct val="20000"/>
        </a:spcBef>
        <a:spcAft>
          <a:spcPct val="0"/>
        </a:spcAft>
        <a:buClr>
          <a:schemeClr val="bg2"/>
        </a:buClr>
        <a:buChar char="•"/>
        <a:defRPr sz="1400">
          <a:solidFill>
            <a:schemeClr val="tx1"/>
          </a:solidFill>
          <a:latin typeface="Arial Narrow" pitchFamily="34" charset="0"/>
        </a:defRPr>
      </a:lvl8pPr>
      <a:lvl9pPr marL="3886200" indent="-228600" algn="l" rtl="0" eaLnBrk="1" fontAlgn="base" hangingPunct="1">
        <a:spcBef>
          <a:spcPct val="20000"/>
        </a:spcBef>
        <a:spcAft>
          <a:spcPct val="0"/>
        </a:spcAft>
        <a:buClr>
          <a:schemeClr val="bg2"/>
        </a:buClr>
        <a:buChar char="•"/>
        <a:defRPr sz="1400">
          <a:solidFill>
            <a:schemeClr val="tx1"/>
          </a:solidFill>
          <a:latin typeface="Arial Narrow"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763713" y="1916832"/>
            <a:ext cx="5616575" cy="1872531"/>
          </a:xfrm>
        </p:spPr>
        <p:txBody>
          <a:bodyPr/>
          <a:lstStyle/>
          <a:p>
            <a:r>
              <a:rPr lang="en-AU" sz="3600" dirty="0" err="1"/>
              <a:t>AOTCA</a:t>
            </a:r>
            <a:r>
              <a:rPr lang="en-AU" sz="3600" dirty="0"/>
              <a:t> </a:t>
            </a:r>
            <a:r>
              <a:rPr lang="en-AU" sz="3600" dirty="0" smtClean="0"/>
              <a:t>INTERNATIONAL TAX CONFERENCE</a:t>
            </a:r>
            <a:br>
              <a:rPr lang="en-AU" sz="3600" dirty="0" smtClean="0"/>
            </a:br>
            <a:r>
              <a:rPr lang="en-AU" sz="2000" dirty="0" smtClean="0"/>
              <a:t/>
            </a:r>
            <a:br>
              <a:rPr lang="en-AU" sz="2000" dirty="0" smtClean="0"/>
            </a:br>
            <a:r>
              <a:rPr lang="en-AU" sz="3600" dirty="0" err="1" smtClean="0"/>
              <a:t>BEPS</a:t>
            </a:r>
            <a:r>
              <a:rPr lang="en-AU" sz="3600" dirty="0" smtClean="0"/>
              <a:t> OVERVIEW</a:t>
            </a:r>
            <a:endParaRPr lang="en-AU" sz="3600" dirty="0"/>
          </a:p>
        </p:txBody>
      </p:sp>
      <p:sp>
        <p:nvSpPr>
          <p:cNvPr id="3075" name="Rectangle 6"/>
          <p:cNvSpPr>
            <a:spLocks noChangeArrowheads="1"/>
          </p:cNvSpPr>
          <p:nvPr/>
        </p:nvSpPr>
        <p:spPr bwMode="auto">
          <a:xfrm>
            <a:off x="2051050" y="4077072"/>
            <a:ext cx="5041900" cy="936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spcBef>
                <a:spcPct val="20000"/>
              </a:spcBef>
              <a:tabLst>
                <a:tab pos="8437563" algn="r"/>
              </a:tabLst>
            </a:pPr>
            <a:r>
              <a:rPr lang="en-AU" sz="2000" b="1" dirty="0" smtClean="0">
                <a:latin typeface="Times New Roman" pitchFamily="18" charset="0"/>
              </a:rPr>
              <a:t>Ken Schurgott, The Tax Institute, Australia</a:t>
            </a:r>
          </a:p>
          <a:p>
            <a:pPr algn="ctr" eaLnBrk="0" hangingPunct="0">
              <a:spcBef>
                <a:spcPct val="20000"/>
              </a:spcBef>
              <a:tabLst>
                <a:tab pos="8437563" algn="r"/>
              </a:tabLst>
            </a:pPr>
            <a:r>
              <a:rPr lang="en-AU" sz="2000" b="1" dirty="0" smtClean="0">
                <a:latin typeface="Times New Roman" pitchFamily="18" charset="0"/>
              </a:rPr>
              <a:t>Gil Levy, Honorary Advisor</a:t>
            </a:r>
            <a:endParaRPr lang="en-AU" sz="2000" b="1" dirty="0">
              <a:latin typeface="Times New Roman" pitchFamily="18" charset="0"/>
            </a:endParaRPr>
          </a:p>
          <a:p>
            <a:pPr algn="ctr" eaLnBrk="0" hangingPunct="0">
              <a:spcBef>
                <a:spcPct val="20000"/>
              </a:spcBef>
              <a:tabLst>
                <a:tab pos="8437563" algn="r"/>
              </a:tabLst>
            </a:pPr>
            <a:endParaRPr lang="en-AU" sz="1500" dirty="0">
              <a:latin typeface="Times New Roman" pitchFamily="18" charset="0"/>
            </a:endParaRPr>
          </a:p>
        </p:txBody>
      </p:sp>
      <p:sp>
        <p:nvSpPr>
          <p:cNvPr id="4" name="Rectangle 6"/>
          <p:cNvSpPr>
            <a:spLocks noChangeArrowheads="1"/>
          </p:cNvSpPr>
          <p:nvPr/>
        </p:nvSpPr>
        <p:spPr bwMode="auto">
          <a:xfrm>
            <a:off x="2056770" y="5085184"/>
            <a:ext cx="5041900" cy="936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spcBef>
                <a:spcPct val="20000"/>
              </a:spcBef>
              <a:tabLst>
                <a:tab pos="8437563" algn="r"/>
              </a:tabLst>
            </a:pPr>
            <a:r>
              <a:rPr lang="en-AU" sz="1600" dirty="0" smtClean="0">
                <a:latin typeface="Times New Roman" pitchFamily="18" charset="0"/>
              </a:rPr>
              <a:t>23-24 October 2014, Regent </a:t>
            </a:r>
            <a:r>
              <a:rPr lang="en-AU" sz="1600" dirty="0">
                <a:latin typeface="Times New Roman" pitchFamily="18" charset="0"/>
              </a:rPr>
              <a:t>Hotel Taipei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323850" y="2660650"/>
            <a:ext cx="8424863" cy="2305050"/>
          </a:xfrm>
        </p:spPr>
        <p:txBody>
          <a:bodyPr/>
          <a:lstStyle/>
          <a:p>
            <a:pPr marL="0" indent="0" eaLnBrk="1" hangingPunct="1">
              <a:buFont typeface="Wingdings" pitchFamily="2" charset="2"/>
              <a:buNone/>
              <a:defRPr/>
            </a:pPr>
            <a:r>
              <a:rPr lang="en-AU" sz="1200" dirty="0" smtClean="0">
                <a:cs typeface="Arial" charset="0"/>
              </a:rPr>
              <a:t>© </a:t>
            </a:r>
            <a:r>
              <a:rPr lang="en-AU" sz="1200" dirty="0" smtClean="0"/>
              <a:t>Ken Schurgott &amp; Gil Levy</a:t>
            </a:r>
            <a:endParaRPr lang="en-AU" sz="1200" dirty="0" smtClean="0">
              <a:cs typeface="Arial" charset="0"/>
            </a:endParaRPr>
          </a:p>
          <a:p>
            <a:pPr eaLnBrk="1" hangingPunct="1">
              <a:defRPr/>
            </a:pPr>
            <a:endParaRPr lang="en-AU" sz="1200" b="1" dirty="0" smtClean="0">
              <a:cs typeface="Arial" charset="0"/>
            </a:endParaRPr>
          </a:p>
          <a:p>
            <a:pPr marL="0" indent="0" eaLnBrk="1" hangingPunct="1">
              <a:buFont typeface="Wingdings" pitchFamily="2" charset="2"/>
              <a:buNone/>
              <a:defRPr/>
            </a:pPr>
            <a:r>
              <a:rPr lang="en-AU" sz="1200" b="1" dirty="0" smtClean="0">
                <a:cs typeface="Arial" charset="0"/>
              </a:rPr>
              <a:t>Disclaimer: </a:t>
            </a:r>
            <a:r>
              <a:rPr lang="en-AU" sz="1200" dirty="0" smtClean="0">
                <a:cs typeface="Arial" charset="0"/>
              </a:rPr>
              <a:t>The material and opinions in this paper are those of the author and not those of The Tax Institute. The Tax Institute did not review the contents of this presentation and does not have any view as to its accuracy. The material and opinions in the paper should not be used or treated as professional advice and readers should rely on their own enquiries in making any decisions concerning their own interests.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p:txBody>
          <a:bodyPr/>
          <a:lstStyle/>
          <a:p>
            <a:pPr lvl="0">
              <a:defRPr/>
            </a:pPr>
            <a:r>
              <a:rPr lang="en-AU" dirty="0"/>
              <a:t>Overview of the role of the Technical Committee and the </a:t>
            </a:r>
            <a:r>
              <a:rPr lang="en-AU" dirty="0" err="1"/>
              <a:t>BEPS</a:t>
            </a:r>
            <a:r>
              <a:rPr lang="en-AU" dirty="0"/>
              <a:t> project</a:t>
            </a:r>
            <a:r>
              <a:rPr lang="en-AU" dirty="0" smtClean="0"/>
              <a:t>.</a:t>
            </a:r>
            <a:endParaRPr lang="en-AU" dirty="0"/>
          </a:p>
          <a:p>
            <a:pPr lvl="0">
              <a:defRPr/>
            </a:pPr>
            <a:r>
              <a:rPr lang="en-AU" dirty="0" smtClean="0"/>
              <a:t>The big issues:</a:t>
            </a:r>
          </a:p>
          <a:p>
            <a:pPr lvl="1"/>
            <a:r>
              <a:rPr lang="en-AU" dirty="0"/>
              <a:t>Transfer Pricing and the digital economy</a:t>
            </a:r>
          </a:p>
          <a:p>
            <a:pPr lvl="1"/>
            <a:r>
              <a:rPr lang="en-AU" dirty="0"/>
              <a:t>Permanent Establishment and digital presence</a:t>
            </a:r>
          </a:p>
          <a:p>
            <a:pPr lvl="1"/>
            <a:r>
              <a:rPr lang="en-AU" dirty="0"/>
              <a:t>Permanent Establishment and agency arrangements.(see Diagram and agency arrangements in Country S)</a:t>
            </a:r>
          </a:p>
          <a:p>
            <a:pPr lvl="1"/>
            <a:r>
              <a:rPr lang="en-AU" dirty="0"/>
              <a:t>Pricing Intangibles</a:t>
            </a:r>
          </a:p>
          <a:p>
            <a:pPr lvl="1"/>
            <a:r>
              <a:rPr lang="en-AU" dirty="0"/>
              <a:t>Treaty Shopping</a:t>
            </a:r>
          </a:p>
          <a:p>
            <a:pPr lvl="1"/>
            <a:r>
              <a:rPr lang="en-AU" dirty="0"/>
              <a:t>CFC rules</a:t>
            </a:r>
          </a:p>
          <a:p>
            <a:pPr>
              <a:defRPr/>
            </a:pPr>
            <a:endParaRPr lang="en-A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CFC Rules - U.S. and Australian Comparison</a:t>
            </a:r>
          </a:p>
          <a:p>
            <a:endParaRPr lang="en-AU" dirty="0"/>
          </a:p>
          <a:p>
            <a:pPr marL="0" indent="0">
              <a:buNone/>
            </a:pPr>
            <a:endParaRPr lang="en-AU" dirty="0"/>
          </a:p>
        </p:txBody>
      </p:sp>
      <p:pic>
        <p:nvPicPr>
          <p:cNvPr id="4" name="Picture 3"/>
          <p:cNvPicPr/>
          <p:nvPr/>
        </p:nvPicPr>
        <p:blipFill>
          <a:blip r:embed="rId2"/>
          <a:stretch>
            <a:fillRect/>
          </a:stretch>
        </p:blipFill>
        <p:spPr>
          <a:xfrm>
            <a:off x="1043608" y="2276872"/>
            <a:ext cx="6768752" cy="3606264"/>
          </a:xfrm>
          <a:prstGeom prst="rect">
            <a:avLst/>
          </a:prstGeom>
        </p:spPr>
      </p:pic>
    </p:spTree>
    <p:extLst>
      <p:ext uri="{BB962C8B-B14F-4D97-AF65-F5344CB8AC3E}">
        <p14:creationId xmlns:p14="http://schemas.microsoft.com/office/powerpoint/2010/main" val="1381459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AU" dirty="0" smtClean="0"/>
              <a:t>Facts</a:t>
            </a:r>
          </a:p>
          <a:p>
            <a:pPr lvl="1"/>
            <a:r>
              <a:rPr lang="en-AU" dirty="0" smtClean="0"/>
              <a:t>large </a:t>
            </a:r>
            <a:r>
              <a:rPr lang="en-AU" dirty="0"/>
              <a:t>number of R&amp;D employees resident in U.S.</a:t>
            </a:r>
          </a:p>
          <a:p>
            <a:pPr lvl="1"/>
            <a:r>
              <a:rPr lang="en-AU" dirty="0" smtClean="0"/>
              <a:t>some </a:t>
            </a:r>
            <a:r>
              <a:rPr lang="en-AU" dirty="0"/>
              <a:t>marketing and administration employees in other companies</a:t>
            </a:r>
          </a:p>
          <a:p>
            <a:pPr lvl="1"/>
            <a:r>
              <a:rPr lang="en-AU" dirty="0" smtClean="0"/>
              <a:t>sale </a:t>
            </a:r>
            <a:r>
              <a:rPr lang="en-AU" dirty="0"/>
              <a:t>of IP Coy to Coy C plus cost contribution agreement for new </a:t>
            </a:r>
            <a:r>
              <a:rPr lang="en-AU" dirty="0" err="1"/>
              <a:t>Ip</a:t>
            </a:r>
            <a:r>
              <a:rPr lang="en-AU" dirty="0"/>
              <a:t> in return for </a:t>
            </a:r>
            <a:r>
              <a:rPr lang="en-AU" dirty="0" smtClean="0"/>
              <a:t>part ownership</a:t>
            </a:r>
            <a:endParaRPr lang="en-AU" dirty="0"/>
          </a:p>
          <a:p>
            <a:pPr lvl="1"/>
            <a:r>
              <a:rPr lang="en-AU" dirty="0"/>
              <a:t>license IP to Coy D in return for Royalty</a:t>
            </a:r>
          </a:p>
          <a:p>
            <a:pPr lvl="1"/>
            <a:r>
              <a:rPr lang="en-AU" dirty="0"/>
              <a:t>Coy D sub-licenses to Coy B</a:t>
            </a:r>
          </a:p>
          <a:p>
            <a:pPr lvl="1"/>
            <a:r>
              <a:rPr lang="en-AU" dirty="0"/>
              <a:t>Coy  B sells to customers outside </a:t>
            </a:r>
          </a:p>
          <a:p>
            <a:endParaRPr lang="en-AU" dirty="0"/>
          </a:p>
        </p:txBody>
      </p:sp>
    </p:spTree>
    <p:extLst>
      <p:ext uri="{BB962C8B-B14F-4D97-AF65-F5344CB8AC3E}">
        <p14:creationId xmlns:p14="http://schemas.microsoft.com/office/powerpoint/2010/main" val="82146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AU" dirty="0"/>
              <a:t>Cash from sales after staff costs goes back to Coy D as a royalty</a:t>
            </a:r>
            <a:r>
              <a:rPr lang="en-AU" dirty="0" smtClean="0"/>
              <a:t>.</a:t>
            </a:r>
            <a:endParaRPr lang="en-AU" dirty="0"/>
          </a:p>
          <a:p>
            <a:pPr lvl="0"/>
            <a:r>
              <a:rPr lang="en-AU" dirty="0"/>
              <a:t>From D to C as a royalty</a:t>
            </a:r>
            <a:r>
              <a:rPr lang="en-AU" dirty="0" smtClean="0"/>
              <a:t>.</a:t>
            </a:r>
            <a:endParaRPr lang="en-AU" dirty="0"/>
          </a:p>
          <a:p>
            <a:pPr lvl="0"/>
            <a:r>
              <a:rPr lang="en-AU" dirty="0"/>
              <a:t>C pays some out as contribution to R&amp;D and keeps the rest</a:t>
            </a:r>
            <a:r>
              <a:rPr lang="en-AU" dirty="0" smtClean="0"/>
              <a:t>.</a:t>
            </a:r>
            <a:endParaRPr lang="en-AU" dirty="0"/>
          </a:p>
          <a:p>
            <a:pPr lvl="0"/>
            <a:r>
              <a:rPr lang="en-AU" dirty="0"/>
              <a:t>Initial price for R&amp;D funded by capital contribution Coy A to Coy C=cash neutral.</a:t>
            </a:r>
          </a:p>
          <a:p>
            <a:pPr marL="0" indent="0">
              <a:buNone/>
            </a:pPr>
            <a:endParaRPr lang="en-AU" dirty="0"/>
          </a:p>
        </p:txBody>
      </p:sp>
    </p:spTree>
    <p:extLst>
      <p:ext uri="{BB962C8B-B14F-4D97-AF65-F5344CB8AC3E}">
        <p14:creationId xmlns:p14="http://schemas.microsoft.com/office/powerpoint/2010/main" val="3005347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AU" dirty="0"/>
              <a:t>Tax</a:t>
            </a:r>
          </a:p>
          <a:p>
            <a:pPr lvl="1"/>
            <a:r>
              <a:rPr lang="en-AU" dirty="0"/>
              <a:t>Not much profit left to tax in Coy B and only at Irelands 12.5% rate</a:t>
            </a:r>
          </a:p>
          <a:p>
            <a:pPr lvl="1"/>
            <a:r>
              <a:rPr lang="en-AU" dirty="0"/>
              <a:t>Ireland is happy gets much more tax from employment taxes than company tax</a:t>
            </a:r>
          </a:p>
          <a:p>
            <a:pPr lvl="1"/>
            <a:r>
              <a:rPr lang="en-AU" dirty="0"/>
              <a:t>Ireland prevented from levying withholding tax on royalty under EU interest and royalties directive.</a:t>
            </a:r>
          </a:p>
          <a:p>
            <a:pPr lvl="1"/>
            <a:r>
              <a:rPr lang="en-AU" dirty="0"/>
              <a:t>Coy D’s royalty receipts offset by royalty payments to Coy C</a:t>
            </a:r>
          </a:p>
          <a:p>
            <a:pPr lvl="1"/>
            <a:r>
              <a:rPr lang="en-AU" dirty="0"/>
              <a:t>No withholding tax on royalties in the Netherlands.</a:t>
            </a:r>
          </a:p>
          <a:p>
            <a:pPr lvl="1"/>
            <a:r>
              <a:rPr lang="en-AU" dirty="0"/>
              <a:t>Easy to get ruling on small amount of profit left in the Netherlands.</a:t>
            </a:r>
          </a:p>
          <a:p>
            <a:pPr lvl="1"/>
            <a:r>
              <a:rPr lang="en-AU" dirty="0"/>
              <a:t>No tax in Coy C in Bermuda </a:t>
            </a:r>
          </a:p>
          <a:p>
            <a:endParaRPr lang="en-AU" dirty="0"/>
          </a:p>
        </p:txBody>
      </p:sp>
    </p:spTree>
    <p:extLst>
      <p:ext uri="{BB962C8B-B14F-4D97-AF65-F5344CB8AC3E}">
        <p14:creationId xmlns:p14="http://schemas.microsoft.com/office/powerpoint/2010/main" val="2182363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AU" dirty="0"/>
              <a:t>No tax paid in the U.S. on sales outside U.S</a:t>
            </a:r>
            <a:r>
              <a:rPr lang="en-AU" dirty="0" smtClean="0"/>
              <a:t>.</a:t>
            </a:r>
            <a:endParaRPr lang="en-AU" dirty="0"/>
          </a:p>
          <a:p>
            <a:pPr lvl="0"/>
            <a:r>
              <a:rPr lang="en-AU" dirty="0"/>
              <a:t>Little tax paid on sale of </a:t>
            </a:r>
            <a:r>
              <a:rPr lang="en-AU" dirty="0" err="1"/>
              <a:t>I.P</a:t>
            </a:r>
            <a:r>
              <a:rPr lang="en-AU" dirty="0"/>
              <a:t>. –low value in early </a:t>
            </a:r>
            <a:r>
              <a:rPr lang="en-AU" dirty="0" smtClean="0"/>
              <a:t>stages</a:t>
            </a:r>
            <a:endParaRPr lang="en-AU" dirty="0"/>
          </a:p>
          <a:p>
            <a:pPr lvl="0"/>
            <a:r>
              <a:rPr lang="en-AU" dirty="0"/>
              <a:t>Cost contribution means title to and risk for IP outside </a:t>
            </a:r>
            <a:r>
              <a:rPr lang="en-AU" dirty="0" err="1"/>
              <a:t>U.S</a:t>
            </a:r>
            <a:r>
              <a:rPr lang="en-AU" dirty="0"/>
              <a:t> rests with Coy </a:t>
            </a:r>
            <a:r>
              <a:rPr lang="en-AU" dirty="0" smtClean="0"/>
              <a:t>C.</a:t>
            </a:r>
          </a:p>
          <a:p>
            <a:pPr lvl="0"/>
            <a:r>
              <a:rPr lang="en-AU" dirty="0" smtClean="0"/>
              <a:t>Therefore </a:t>
            </a:r>
            <a:r>
              <a:rPr lang="en-AU" dirty="0"/>
              <a:t>Coy A rewarded for new IP only on a cost plus basis</a:t>
            </a:r>
            <a:r>
              <a:rPr lang="en-AU" dirty="0" smtClean="0"/>
              <a:t>.</a:t>
            </a:r>
            <a:endParaRPr lang="en-AU" dirty="0"/>
          </a:p>
          <a:p>
            <a:pPr lvl="0"/>
            <a:r>
              <a:rPr lang="en-AU" dirty="0"/>
              <a:t>Risk Stripping is one of the main features of transfer pricing planning giving rise to </a:t>
            </a:r>
            <a:r>
              <a:rPr lang="en-AU" dirty="0" err="1"/>
              <a:t>BEPS</a:t>
            </a:r>
            <a:endParaRPr lang="en-AU" dirty="0"/>
          </a:p>
          <a:p>
            <a:endParaRPr lang="en-AU" dirty="0"/>
          </a:p>
        </p:txBody>
      </p:sp>
    </p:spTree>
    <p:extLst>
      <p:ext uri="{BB962C8B-B14F-4D97-AF65-F5344CB8AC3E}">
        <p14:creationId xmlns:p14="http://schemas.microsoft.com/office/powerpoint/2010/main" val="2955480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AU" dirty="0"/>
              <a:t>Place of incorporation sole test of residence in U.S</a:t>
            </a:r>
            <a:r>
              <a:rPr lang="en-AU" dirty="0" smtClean="0"/>
              <a:t>.</a:t>
            </a:r>
            <a:endParaRPr lang="en-AU" dirty="0"/>
          </a:p>
          <a:p>
            <a:pPr lvl="0"/>
            <a:r>
              <a:rPr lang="en-AU" dirty="0"/>
              <a:t>Income of </a:t>
            </a:r>
            <a:r>
              <a:rPr lang="en-AU" dirty="0" err="1"/>
              <a:t>Coy’s</a:t>
            </a:r>
            <a:r>
              <a:rPr lang="en-AU" dirty="0"/>
              <a:t> B, C and D foreign source non-resident</a:t>
            </a:r>
            <a:r>
              <a:rPr lang="en-AU" dirty="0" smtClean="0"/>
              <a:t>.</a:t>
            </a:r>
            <a:endParaRPr lang="en-AU" dirty="0"/>
          </a:p>
          <a:p>
            <a:pPr lvl="0"/>
            <a:r>
              <a:rPr lang="en-AU" dirty="0"/>
              <a:t>To overcome many countries introduce CFC rules to tax resident shareholders controlling foreign companies on passive and related party income</a:t>
            </a:r>
            <a:r>
              <a:rPr lang="en-AU" dirty="0" smtClean="0"/>
              <a:t>.</a:t>
            </a:r>
            <a:endParaRPr lang="en-AU" dirty="0"/>
          </a:p>
          <a:p>
            <a:pPr lvl="0"/>
            <a:r>
              <a:rPr lang="en-AU" dirty="0"/>
              <a:t>In Australia related party income is Tainted Sales and Services income</a:t>
            </a:r>
            <a:r>
              <a:rPr lang="en-AU" dirty="0" smtClean="0"/>
              <a:t>.</a:t>
            </a:r>
          </a:p>
          <a:p>
            <a:pPr lvl="0"/>
            <a:r>
              <a:rPr lang="en-AU" dirty="0" err="1" smtClean="0"/>
              <a:t>U.S</a:t>
            </a:r>
            <a:r>
              <a:rPr lang="en-AU" dirty="0" smtClean="0"/>
              <a:t> </a:t>
            </a:r>
            <a:r>
              <a:rPr lang="en-AU" dirty="0"/>
              <a:t>first to introduce CFC and generally regarded as toughest CFC in the world</a:t>
            </a:r>
            <a:r>
              <a:rPr lang="en-AU" dirty="0" smtClean="0"/>
              <a:t>.</a:t>
            </a:r>
            <a:endParaRPr lang="en-AU" dirty="0"/>
          </a:p>
          <a:p>
            <a:pPr lvl="0"/>
            <a:r>
              <a:rPr lang="en-AU" dirty="0"/>
              <a:t>Why doesn’t CFC tax Company A in the U.S.?</a:t>
            </a:r>
          </a:p>
          <a:p>
            <a:endParaRPr lang="en-AU" dirty="0"/>
          </a:p>
        </p:txBody>
      </p:sp>
    </p:spTree>
    <p:extLst>
      <p:ext uri="{BB962C8B-B14F-4D97-AF65-F5344CB8AC3E}">
        <p14:creationId xmlns:p14="http://schemas.microsoft.com/office/powerpoint/2010/main" val="2219486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AU" dirty="0" err="1"/>
              <a:t>U.S</a:t>
            </a:r>
            <a:r>
              <a:rPr lang="en-AU" dirty="0"/>
              <a:t> “check the box rules” make companies D and B transparent. We call them hybrids,</a:t>
            </a:r>
          </a:p>
          <a:p>
            <a:pPr lvl="0"/>
            <a:r>
              <a:rPr lang="en-AU" dirty="0"/>
              <a:t>The only company recognised is Coy C and it is deriving active sales income from unrelated customers which is not subject to the U.S. CFC regime.</a:t>
            </a:r>
          </a:p>
          <a:p>
            <a:pPr lvl="0"/>
            <a:r>
              <a:rPr lang="en-AU" dirty="0"/>
              <a:t>Australia was going to follow suite with amendments to our CFC regime but they were permanently deferred under the new Liberal Govt.</a:t>
            </a:r>
          </a:p>
          <a:p>
            <a:pPr lvl="0"/>
            <a:r>
              <a:rPr lang="en-AU" dirty="0"/>
              <a:t>Problem for repatriation funds as dividends in </a:t>
            </a:r>
            <a:r>
              <a:rPr lang="en-AU" dirty="0" err="1"/>
              <a:t>U.S</a:t>
            </a:r>
            <a:r>
              <a:rPr lang="en-AU" dirty="0"/>
              <a:t> because little foreign tax credit.</a:t>
            </a:r>
          </a:p>
          <a:p>
            <a:pPr lvl="0"/>
            <a:r>
              <a:rPr lang="en-AU" dirty="0"/>
              <a:t>Australia no problem as non-portfolio dividends from related companies exempt at the corporate level.</a:t>
            </a:r>
          </a:p>
          <a:p>
            <a:pPr marL="0" indent="0">
              <a:buNone/>
            </a:pPr>
            <a:endParaRPr lang="en-AU" dirty="0"/>
          </a:p>
        </p:txBody>
      </p:sp>
    </p:spTree>
    <p:extLst>
      <p:ext uri="{BB962C8B-B14F-4D97-AF65-F5344CB8AC3E}">
        <p14:creationId xmlns:p14="http://schemas.microsoft.com/office/powerpoint/2010/main" val="20016236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2013 events ppt template - web vers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ndout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sz="2400" b="0" i="0" u="none" strike="noStrike" cap="none" normalizeH="0" baseline="0" smtClean="0">
            <a:ln>
              <a:noFill/>
            </a:ln>
            <a:solidFill>
              <a:schemeClr val="bg1"/>
            </a:solidFill>
            <a:effectLst/>
            <a:latin typeface="Arial" charset="0"/>
          </a:defRPr>
        </a:defPPr>
      </a:lstStyle>
    </a:lnDef>
  </a:objectDefaults>
  <a:extraClrSchemeLst>
    <a:extraClrScheme>
      <a:clrScheme name="Handout template 1">
        <a:dk1>
          <a:srgbClr val="808080"/>
        </a:dk1>
        <a:lt1>
          <a:srgbClr val="FFFFFF"/>
        </a:lt1>
        <a:dk2>
          <a:srgbClr val="000099"/>
        </a:dk2>
        <a:lt2>
          <a:srgbClr val="D89F00"/>
        </a:lt2>
        <a:accent1>
          <a:srgbClr val="D89F00"/>
        </a:accent1>
        <a:accent2>
          <a:srgbClr val="CC0000"/>
        </a:accent2>
        <a:accent3>
          <a:srgbClr val="AAAACA"/>
        </a:accent3>
        <a:accent4>
          <a:srgbClr val="DADADA"/>
        </a:accent4>
        <a:accent5>
          <a:srgbClr val="E9CDAA"/>
        </a:accent5>
        <a:accent6>
          <a:srgbClr val="B90000"/>
        </a:accent6>
        <a:hlink>
          <a:srgbClr val="990099"/>
        </a:hlink>
        <a:folHlink>
          <a:srgbClr val="8080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2013 events ppt template - web version</Template>
  <TotalTime>13</TotalTime>
  <Words>575</Words>
  <Application>Microsoft Office PowerPoint</Application>
  <PresentationFormat>On-screen Show (4:3)</PresentationFormat>
  <Paragraphs>55</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Arial Black</vt:lpstr>
      <vt:lpstr>Arial Narrow</vt:lpstr>
      <vt:lpstr>Copperplate Gothic Bold</vt:lpstr>
      <vt:lpstr>Rockwell</vt:lpstr>
      <vt:lpstr>Times New Roman</vt:lpstr>
      <vt:lpstr>Wingdings</vt:lpstr>
      <vt:lpstr>2013 events ppt template - web version</vt:lpstr>
      <vt:lpstr>AOTCA INTERNATIONAL TAX CONFERENCE  BEPS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IN CAPS ROCKWELL 40</dc:title>
  <dc:creator>Keara Cupidon</dc:creator>
  <cp:lastModifiedBy>Marilyn Partridge</cp:lastModifiedBy>
  <cp:revision>6</cp:revision>
  <cp:lastPrinted>2010-12-21T06:11:57Z</cp:lastPrinted>
  <dcterms:created xsi:type="dcterms:W3CDTF">2013-05-14T01:20:08Z</dcterms:created>
  <dcterms:modified xsi:type="dcterms:W3CDTF">2014-10-17T05:08:47Z</dcterms:modified>
</cp:coreProperties>
</file>