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60" r:id="rId5"/>
    <p:sldId id="604" r:id="rId6"/>
    <p:sldId id="587" r:id="rId7"/>
    <p:sldId id="589" r:id="rId8"/>
    <p:sldId id="595" r:id="rId9"/>
    <p:sldId id="596" r:id="rId10"/>
    <p:sldId id="597" r:id="rId11"/>
    <p:sldId id="598" r:id="rId12"/>
    <p:sldId id="608" r:id="rId13"/>
    <p:sldId id="599" r:id="rId14"/>
    <p:sldId id="602" r:id="rId15"/>
    <p:sldId id="600" r:id="rId16"/>
    <p:sldId id="601" r:id="rId17"/>
    <p:sldId id="603" r:id="rId18"/>
    <p:sldId id="594" r:id="rId19"/>
    <p:sldId id="609" r:id="rId20"/>
    <p:sldId id="610" r:id="rId21"/>
    <p:sldId id="611"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8A8C8E"/>
    <a:srgbClr val="F2F2F2"/>
    <a:srgbClr val="151B67"/>
    <a:srgbClr val="FFFFFF"/>
    <a:srgbClr val="F71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410"/>
  </p:normalViewPr>
  <p:slideViewPr>
    <p:cSldViewPr snapToGrid="0">
      <p:cViewPr varScale="1">
        <p:scale>
          <a:sx n="109" d="100"/>
          <a:sy n="109" d="100"/>
        </p:scale>
        <p:origin x="6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50D9A-3F4A-414C-9562-2B8C8AA654A8}" type="datetimeFigureOut">
              <a:rPr lang="en-US" smtClean="0"/>
              <a:t>8/31/2018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07E3D-8E33-2348-B4AF-81BF7921CBFF}" type="slidenum">
              <a:rPr lang="en-US" smtClean="0"/>
              <a:t>‹#›</a:t>
            </a:fld>
            <a:endParaRPr lang="en-US"/>
          </a:p>
        </p:txBody>
      </p:sp>
    </p:spTree>
    <p:extLst>
      <p:ext uri="{BB962C8B-B14F-4D97-AF65-F5344CB8AC3E}">
        <p14:creationId xmlns:p14="http://schemas.microsoft.com/office/powerpoint/2010/main" val="330936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D2D73E-9919-411C-B575-4630D319585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45448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80522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32871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2D73E-9919-411C-B575-4630D319585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509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2D73E-9919-411C-B575-4630D3195858}"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29764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2D73E-9919-411C-B575-4630D3195858}"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57019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2D73E-9919-411C-B575-4630D3195858}"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97238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D2D73E-9919-411C-B575-4630D3195858}"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659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D73E-9919-411C-B575-4630D3195858}" type="datetimeFigureOut">
              <a:rPr lang="en-US" smtClean="0"/>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21201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323539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D2D73E-9919-411C-B575-4630D3195858}"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189F9-B094-45E5-92AB-690174EB5801}" type="slidenum">
              <a:rPr lang="en-US" smtClean="0"/>
              <a:t>‹#›</a:t>
            </a:fld>
            <a:endParaRPr lang="en-US"/>
          </a:p>
        </p:txBody>
      </p:sp>
    </p:spTree>
    <p:extLst>
      <p:ext uri="{BB962C8B-B14F-4D97-AF65-F5344CB8AC3E}">
        <p14:creationId xmlns:p14="http://schemas.microsoft.com/office/powerpoint/2010/main" val="13051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2D73E-9919-411C-B575-4630D3195858}" type="datetimeFigureOut">
              <a:rPr lang="en-US" smtClean="0"/>
              <a:t>8/31/2018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189F9-B094-45E5-92AB-690174EB5801}" type="slidenum">
              <a:rPr lang="en-US" smtClean="0"/>
              <a:t>‹#›</a:t>
            </a:fld>
            <a:endParaRPr lang="en-US"/>
          </a:p>
        </p:txBody>
      </p:sp>
    </p:spTree>
    <p:extLst>
      <p:ext uri="{BB962C8B-B14F-4D97-AF65-F5344CB8AC3E}">
        <p14:creationId xmlns:p14="http://schemas.microsoft.com/office/powerpoint/2010/main" val="133403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hyperlink" Target="http://www.mtfcounsel.com/" TargetMode="External"/><Relationship Id="rId2" Type="http://schemas.openxmlformats.org/officeDocument/2006/relationships/hyperlink" Target="mailto:euney.mata-perez@mtfcounsel.com"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57" y="4571802"/>
            <a:ext cx="12193057" cy="2286198"/>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041"/>
          <a:stretch/>
        </p:blipFill>
        <p:spPr>
          <a:xfrm>
            <a:off x="4298949" y="429339"/>
            <a:ext cx="3322689" cy="1664598"/>
          </a:xfrm>
          <a:prstGeom prst="rect">
            <a:avLst/>
          </a:prstGeom>
        </p:spPr>
      </p:pic>
      <p:grpSp>
        <p:nvGrpSpPr>
          <p:cNvPr id="19" name="Group 18"/>
          <p:cNvGrpSpPr/>
          <p:nvPr/>
        </p:nvGrpSpPr>
        <p:grpSpPr>
          <a:xfrm>
            <a:off x="112776" y="3552957"/>
            <a:ext cx="11966448" cy="3195316"/>
            <a:chOff x="3365500" y="3581400"/>
            <a:chExt cx="5314950" cy="736600"/>
          </a:xfrm>
        </p:grpSpPr>
        <p:sp>
          <p:nvSpPr>
            <p:cNvPr id="21" name="Freeform 20"/>
            <p:cNvSpPr/>
            <p:nvPr/>
          </p:nvSpPr>
          <p:spPr>
            <a:xfrm flipV="1">
              <a:off x="3365500" y="3702050"/>
              <a:ext cx="1684444" cy="61595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H="1" flipV="1">
              <a:off x="8115300" y="3581400"/>
              <a:ext cx="565150" cy="736600"/>
            </a:xfrm>
            <a:custGeom>
              <a:avLst/>
              <a:gdLst>
                <a:gd name="connsiteX0" fmla="*/ 1054100 w 1054100"/>
                <a:gd name="connsiteY0" fmla="*/ 0 h 311150"/>
                <a:gd name="connsiteX1" fmla="*/ 0 w 1054100"/>
                <a:gd name="connsiteY1" fmla="*/ 0 h 311150"/>
                <a:gd name="connsiteX2" fmla="*/ 0 w 1054100"/>
                <a:gd name="connsiteY2" fmla="*/ 311150 h 311150"/>
              </a:gdLst>
              <a:ahLst/>
              <a:cxnLst>
                <a:cxn ang="0">
                  <a:pos x="connsiteX0" y="connsiteY0"/>
                </a:cxn>
                <a:cxn ang="0">
                  <a:pos x="connsiteX1" y="connsiteY1"/>
                </a:cxn>
                <a:cxn ang="0">
                  <a:pos x="connsiteX2" y="connsiteY2"/>
                </a:cxn>
              </a:cxnLst>
              <a:rect l="l" t="t" r="r" b="b"/>
              <a:pathLst>
                <a:path w="1054100" h="311150">
                  <a:moveTo>
                    <a:pt x="1054100" y="0"/>
                  </a:moveTo>
                  <a:lnTo>
                    <a:pt x="0" y="0"/>
                  </a:lnTo>
                  <a:lnTo>
                    <a:pt x="0" y="311150"/>
                  </a:lnTo>
                </a:path>
              </a:pathLst>
            </a:cu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188" y="345467"/>
            <a:ext cx="637906" cy="637906"/>
          </a:xfrm>
          <a:prstGeom prst="rect">
            <a:avLst/>
          </a:prstGeom>
        </p:spPr>
      </p:pic>
      <p:grpSp>
        <p:nvGrpSpPr>
          <p:cNvPr id="28" name="Group 27"/>
          <p:cNvGrpSpPr/>
          <p:nvPr/>
        </p:nvGrpSpPr>
        <p:grpSpPr>
          <a:xfrm>
            <a:off x="10476155" y="362054"/>
            <a:ext cx="607033" cy="607033"/>
            <a:chOff x="9184931" y="752475"/>
            <a:chExt cx="1099702" cy="1099702"/>
          </a:xfrm>
        </p:grpSpPr>
        <p:sp>
          <p:nvSpPr>
            <p:cNvPr id="29" name="Oval 28"/>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7" name="TextBox 26"/>
          <p:cNvSpPr txBox="1"/>
          <p:nvPr/>
        </p:nvSpPr>
        <p:spPr>
          <a:xfrm>
            <a:off x="270934" y="2506230"/>
            <a:ext cx="10892254" cy="954107"/>
          </a:xfrm>
          <a:prstGeom prst="rect">
            <a:avLst/>
          </a:prstGeom>
          <a:noFill/>
        </p:spPr>
        <p:txBody>
          <a:bodyPr wrap="square" rtlCol="0">
            <a:spAutoFit/>
          </a:bodyPr>
          <a:lstStyle/>
          <a:p>
            <a:pPr algn="ctr"/>
            <a:r>
              <a:rPr lang="en-US" sz="2800" b="1" dirty="0"/>
              <a:t>The Philippine Tax Reform and Developments in </a:t>
            </a:r>
          </a:p>
          <a:p>
            <a:pPr algn="ctr"/>
            <a:r>
              <a:rPr lang="en-US" sz="2800" b="1" dirty="0"/>
              <a:t>Anti-Tax Avoidance Rules </a:t>
            </a:r>
          </a:p>
        </p:txBody>
      </p:sp>
      <p:sp>
        <p:nvSpPr>
          <p:cNvPr id="34" name="TextBox 33"/>
          <p:cNvSpPr txBox="1"/>
          <p:nvPr/>
        </p:nvSpPr>
        <p:spPr>
          <a:xfrm>
            <a:off x="4434655" y="3813721"/>
            <a:ext cx="3511309" cy="1200329"/>
          </a:xfrm>
          <a:prstGeom prst="rect">
            <a:avLst/>
          </a:prstGeom>
          <a:noFill/>
        </p:spPr>
        <p:txBody>
          <a:bodyPr wrap="square" rtlCol="0">
            <a:spAutoFit/>
          </a:bodyPr>
          <a:lstStyle/>
          <a:p>
            <a:pPr algn="ctr"/>
            <a:r>
              <a:rPr lang="en-US" b="1" dirty="0" err="1">
                <a:latin typeface="Arial" panose="020B0604020202020204" pitchFamily="34" charset="0"/>
                <a:cs typeface="Arial" panose="020B0604020202020204" pitchFamily="34" charset="0"/>
              </a:rPr>
              <a:t>Euney</a:t>
            </a:r>
            <a:r>
              <a:rPr lang="en-US" b="1" dirty="0">
                <a:latin typeface="Arial" panose="020B0604020202020204" pitchFamily="34" charset="0"/>
                <a:cs typeface="Arial" panose="020B0604020202020204" pitchFamily="34" charset="0"/>
              </a:rPr>
              <a:t> Marie J. Mata-Perez</a:t>
            </a:r>
          </a:p>
          <a:p>
            <a:pPr algn="ctr"/>
            <a:r>
              <a:rPr lang="en-US" dirty="0">
                <a:latin typeface="Arial" panose="020B0604020202020204" pitchFamily="34" charset="0"/>
                <a:cs typeface="Arial" panose="020B0604020202020204" pitchFamily="34" charset="0"/>
              </a:rPr>
              <a:t>Managing Partner, Mata-Perez, Tamayo &amp; Francisco</a:t>
            </a:r>
          </a:p>
          <a:p>
            <a:pPr algn="ctr"/>
            <a:r>
              <a:rPr lang="en-US" dirty="0">
                <a:latin typeface="Arial" panose="020B0604020202020204" pitchFamily="34" charset="0"/>
                <a:cs typeface="Arial" panose="020B0604020202020204" pitchFamily="34" charset="0"/>
              </a:rPr>
              <a:t>Philippines</a:t>
            </a:r>
          </a:p>
        </p:txBody>
      </p:sp>
      <p:sp>
        <p:nvSpPr>
          <p:cNvPr id="42" name="TextBox 41"/>
          <p:cNvSpPr txBox="1"/>
          <p:nvPr/>
        </p:nvSpPr>
        <p:spPr>
          <a:xfrm>
            <a:off x="4298949" y="6300359"/>
            <a:ext cx="35941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Ulaanbaatar, Mongolia, 2018</a:t>
            </a:r>
          </a:p>
        </p:txBody>
      </p:sp>
    </p:spTree>
    <p:extLst>
      <p:ext uri="{BB962C8B-B14F-4D97-AF65-F5344CB8AC3E}">
        <p14:creationId xmlns:p14="http://schemas.microsoft.com/office/powerpoint/2010/main" val="137814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endParaRPr lang="en-PH" sz="2800" dirty="0">
              <a:solidFill>
                <a:prstClr val="black"/>
              </a:solidFill>
            </a:endParaRPr>
          </a:p>
          <a:p>
            <a:pPr marL="457200" lvl="0" indent="-457200">
              <a:lnSpc>
                <a:spcPct val="90000"/>
              </a:lnSpc>
              <a:spcBef>
                <a:spcPts val="1000"/>
              </a:spcBef>
              <a:buFont typeface="Wingdings" pitchFamily="2" charset="2"/>
              <a:buChar char="q"/>
            </a:pPr>
            <a:endParaRPr lang="en-PH" sz="2800" dirty="0">
              <a:solidFill>
                <a:prstClr val="black"/>
              </a:solidFill>
            </a:endParaRPr>
          </a:p>
          <a:p>
            <a:pPr marL="457200" lvl="0" indent="-457200">
              <a:lnSpc>
                <a:spcPct val="90000"/>
              </a:lnSpc>
              <a:spcBef>
                <a:spcPts val="1000"/>
              </a:spcBef>
              <a:buFont typeface="Wingdings" pitchFamily="2" charset="2"/>
              <a:buChar char="q"/>
            </a:pPr>
            <a:r>
              <a:rPr lang="en-PH" sz="2800" dirty="0">
                <a:solidFill>
                  <a:prstClr val="black"/>
                </a:solidFill>
              </a:rPr>
              <a:t>In cases when a transaction or arrangement has </a:t>
            </a:r>
            <a:r>
              <a:rPr lang="en-PH" sz="2800" u="sng" dirty="0">
                <a:solidFill>
                  <a:prstClr val="black"/>
                </a:solidFill>
              </a:rPr>
              <a:t>tax avoidance as its purposes </a:t>
            </a:r>
            <a:r>
              <a:rPr lang="en-PH" sz="2800" dirty="0">
                <a:solidFill>
                  <a:prstClr val="black"/>
                </a:solidFill>
              </a:rPr>
              <a:t>or effects </a:t>
            </a:r>
          </a:p>
          <a:p>
            <a:pPr marL="457200" lvl="0" indent="-457200">
              <a:lnSpc>
                <a:spcPct val="90000"/>
              </a:lnSpc>
              <a:spcBef>
                <a:spcPts val="1000"/>
              </a:spcBef>
              <a:buFont typeface="Wingdings" pitchFamily="2" charset="2"/>
              <a:buChar char="q"/>
            </a:pPr>
            <a:r>
              <a:rPr lang="en-PH" sz="2800" dirty="0">
                <a:solidFill>
                  <a:prstClr val="black"/>
                </a:solidFill>
              </a:rPr>
              <a:t>Whether or not any other purpose or effect is attributable as to ordinary business or family dealings, </a:t>
            </a:r>
          </a:p>
          <a:p>
            <a:pPr marL="457200" lvl="0" indent="-457200">
              <a:lnSpc>
                <a:spcPct val="90000"/>
              </a:lnSpc>
              <a:spcBef>
                <a:spcPts val="1000"/>
              </a:spcBef>
              <a:buFont typeface="Wingdings" pitchFamily="2" charset="2"/>
              <a:buChar char="q"/>
            </a:pPr>
            <a:r>
              <a:rPr lang="en-PH" sz="2800" dirty="0">
                <a:solidFill>
                  <a:prstClr val="black"/>
                </a:solidFill>
              </a:rPr>
              <a:t>If the tax avoidance purpose or effect is </a:t>
            </a:r>
            <a:r>
              <a:rPr lang="en-PH" sz="2800" u="sng" dirty="0">
                <a:solidFill>
                  <a:prstClr val="black"/>
                </a:solidFill>
              </a:rPr>
              <a:t>not merely incidental</a:t>
            </a:r>
          </a:p>
          <a:p>
            <a:pPr marL="457200" lvl="0" indent="-457200">
              <a:lnSpc>
                <a:spcPct val="90000"/>
              </a:lnSpc>
              <a:spcBef>
                <a:spcPts val="1000"/>
              </a:spcBef>
              <a:buFont typeface="Wingdings" pitchFamily="2" charset="2"/>
              <a:buChar char="q"/>
            </a:pPr>
            <a:r>
              <a:rPr lang="en-PH" sz="2800" dirty="0">
                <a:solidFill>
                  <a:prstClr val="black"/>
                </a:solidFill>
              </a:rPr>
              <a:t>Power of Commissioner:</a:t>
            </a:r>
          </a:p>
          <a:p>
            <a:pPr marL="914400" lvl="1" indent="-457200">
              <a:lnSpc>
                <a:spcPct val="90000"/>
              </a:lnSpc>
              <a:spcBef>
                <a:spcPts val="1000"/>
              </a:spcBef>
              <a:buFont typeface="Wingdings" pitchFamily="2" charset="2"/>
              <a:buChar char="q"/>
            </a:pPr>
            <a:r>
              <a:rPr lang="en-PH" sz="2800" u="sng" dirty="0">
                <a:solidFill>
                  <a:prstClr val="black"/>
                </a:solidFill>
              </a:rPr>
              <a:t>Impute</a:t>
            </a:r>
            <a:r>
              <a:rPr lang="en-PH" sz="2800" dirty="0">
                <a:solidFill>
                  <a:prstClr val="black"/>
                </a:solidFill>
              </a:rPr>
              <a:t> income and deductions</a:t>
            </a:r>
          </a:p>
          <a:p>
            <a:pPr marL="914400" lvl="1" indent="-457200">
              <a:lnSpc>
                <a:spcPct val="90000"/>
              </a:lnSpc>
              <a:spcBef>
                <a:spcPts val="1000"/>
              </a:spcBef>
              <a:buFont typeface="Wingdings" pitchFamily="2" charset="2"/>
              <a:buChar char="q"/>
            </a:pPr>
            <a:r>
              <a:rPr lang="en-PH" sz="2800" u="sng" dirty="0">
                <a:solidFill>
                  <a:prstClr val="black"/>
                </a:solidFill>
              </a:rPr>
              <a:t>Disregard </a:t>
            </a:r>
            <a:r>
              <a:rPr lang="en-PH" sz="2800" dirty="0">
                <a:solidFill>
                  <a:prstClr val="black"/>
                </a:solidFill>
              </a:rPr>
              <a:t>and </a:t>
            </a:r>
            <a:r>
              <a:rPr lang="en-PH" sz="2800" u="sng" dirty="0">
                <a:solidFill>
                  <a:prstClr val="black"/>
                </a:solidFill>
              </a:rPr>
              <a:t>consider such transaction or arrangement as void for income tax purposes</a:t>
            </a:r>
            <a:r>
              <a:rPr lang="en-PH" sz="2800" dirty="0">
                <a:solidFill>
                  <a:prstClr val="black"/>
                </a:solidFill>
              </a:rPr>
              <a:t>, and </a:t>
            </a:r>
          </a:p>
          <a:p>
            <a:pPr marL="914400" lvl="1" indent="-457200">
              <a:lnSpc>
                <a:spcPct val="90000"/>
              </a:lnSpc>
              <a:spcBef>
                <a:spcPts val="1000"/>
              </a:spcBef>
              <a:buFont typeface="Wingdings" pitchFamily="2" charset="2"/>
              <a:buChar char="q"/>
            </a:pPr>
            <a:r>
              <a:rPr lang="en-PH" sz="2800" u="sng" dirty="0">
                <a:solidFill>
                  <a:prstClr val="black"/>
                </a:solidFill>
              </a:rPr>
              <a:t>Adjust</a:t>
            </a:r>
            <a:r>
              <a:rPr lang="en-PH" sz="2800" dirty="0">
                <a:solidFill>
                  <a:prstClr val="black"/>
                </a:solidFill>
              </a:rPr>
              <a:t> the taxable income of a person affected by the arrangement in a way the commissioner thinks appropriate, in order to counteract a tax advantage obtained by the person from or under the arrangement. </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rPr>
              <a:t>TRAIN 2:  Proposed Expansion of the CIR’S Powers</a:t>
            </a:r>
            <a:endParaRPr lang="en-US" sz="32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75040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endParaRPr lang="en-PH" sz="2600" dirty="0">
              <a:solidFill>
                <a:prstClr val="black"/>
              </a:solidFill>
            </a:endParaRPr>
          </a:p>
          <a:p>
            <a:pPr marL="457200" lvl="0" indent="-457200">
              <a:lnSpc>
                <a:spcPct val="90000"/>
              </a:lnSpc>
              <a:spcBef>
                <a:spcPts val="1000"/>
              </a:spcBef>
              <a:buFont typeface="Wingdings" pitchFamily="2" charset="2"/>
              <a:buChar char="q"/>
            </a:pPr>
            <a:r>
              <a:rPr lang="en-PH" sz="2600" dirty="0">
                <a:solidFill>
                  <a:prstClr val="black"/>
                </a:solidFill>
              </a:rPr>
              <a:t>For purposes of this section, the term “tax avoidance” includes: </a:t>
            </a:r>
          </a:p>
          <a:p>
            <a:pPr marL="914400" lvl="1" indent="-457200">
              <a:lnSpc>
                <a:spcPct val="90000"/>
              </a:lnSpc>
              <a:spcBef>
                <a:spcPts val="1000"/>
              </a:spcBef>
              <a:buFont typeface="Wingdings" pitchFamily="2" charset="2"/>
              <a:buChar char="q"/>
            </a:pPr>
            <a:r>
              <a:rPr lang="en-PH" sz="2600" dirty="0">
                <a:solidFill>
                  <a:prstClr val="black"/>
                </a:solidFill>
              </a:rPr>
              <a:t>directly or indirectly altering the incidence of any income tax; </a:t>
            </a:r>
          </a:p>
          <a:p>
            <a:pPr marL="914400" lvl="1" indent="-457200">
              <a:lnSpc>
                <a:spcPct val="90000"/>
              </a:lnSpc>
              <a:spcBef>
                <a:spcPts val="1000"/>
              </a:spcBef>
              <a:buFont typeface="Wingdings" pitchFamily="2" charset="2"/>
              <a:buChar char="q"/>
            </a:pPr>
            <a:r>
              <a:rPr lang="en-PH" sz="2600" dirty="0">
                <a:solidFill>
                  <a:prstClr val="black"/>
                </a:solidFill>
              </a:rPr>
              <a:t>directly or indirectly relieving a person from liability to pay income tax or from a potential or prospective liability to future income tax; </a:t>
            </a:r>
          </a:p>
          <a:p>
            <a:pPr marL="914400" lvl="1" indent="-457200">
              <a:lnSpc>
                <a:spcPct val="90000"/>
              </a:lnSpc>
              <a:spcBef>
                <a:spcPts val="1000"/>
              </a:spcBef>
              <a:buFont typeface="Wingdings" pitchFamily="2" charset="2"/>
              <a:buChar char="q"/>
            </a:pPr>
            <a:r>
              <a:rPr lang="en-PH" sz="2600" dirty="0">
                <a:solidFill>
                  <a:prstClr val="black"/>
                </a:solidFill>
              </a:rPr>
              <a:t>directly or indirectly avoiding, postponing, or reducing any liability to income tax, or any potential or prospective liability to future income tax. </a:t>
            </a:r>
          </a:p>
          <a:p>
            <a:pPr lvl="1">
              <a:lnSpc>
                <a:spcPct val="90000"/>
              </a:lnSpc>
              <a:spcBef>
                <a:spcPts val="1000"/>
              </a:spcBef>
            </a:pPr>
            <a:endParaRPr lang="en-PH" sz="2600" dirty="0">
              <a:solidFill>
                <a:prstClr val="black"/>
              </a:solidFill>
            </a:endParaRPr>
          </a:p>
          <a:p>
            <a:pPr marL="457200" indent="-457200">
              <a:lnSpc>
                <a:spcPct val="90000"/>
              </a:lnSpc>
              <a:spcBef>
                <a:spcPts val="1000"/>
              </a:spcBef>
              <a:buFont typeface="Wingdings" pitchFamily="2" charset="2"/>
              <a:buChar char="q"/>
            </a:pPr>
            <a:r>
              <a:rPr lang="en-PH" sz="2600" dirty="0">
                <a:solidFill>
                  <a:prstClr val="black"/>
                </a:solidFill>
              </a:rPr>
              <a:t>There is ‘tax avoidance’ in the aforementioned instances, where the transaction or arrangement is motivated by obtaining tax benefit or advantage </a:t>
            </a:r>
            <a:r>
              <a:rPr lang="en-PH" sz="2600" u="sng" dirty="0">
                <a:solidFill>
                  <a:prstClr val="black"/>
                </a:solidFill>
              </a:rPr>
              <a:t>with no commercial reality or economic effect</a:t>
            </a:r>
            <a:r>
              <a:rPr lang="en-PH" sz="2600" dirty="0">
                <a:solidFill>
                  <a:prstClr val="black"/>
                </a:solidFill>
              </a:rPr>
              <a:t> and the use of the provisions of the taxation law on such transaction or arrangement would not have been the intention of the law. </a:t>
            </a:r>
          </a:p>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rPr>
              <a:t>TRAIN 2:  Proposed Expansion of the CIR’S Powers</a:t>
            </a:r>
            <a:endParaRPr lang="en-US" sz="32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43932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681644" y="248934"/>
            <a:ext cx="10679847" cy="6987996"/>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endParaRPr lang="en-PH" sz="2600" dirty="0">
              <a:solidFill>
                <a:prstClr val="black"/>
              </a:solidFill>
            </a:endParaRPr>
          </a:p>
          <a:p>
            <a:r>
              <a:rPr lang="en-PH" sz="2800" dirty="0">
                <a:solidFill>
                  <a:schemeClr val="tx1"/>
                </a:solidFill>
              </a:rPr>
              <a:t>In the case of </a:t>
            </a:r>
            <a:r>
              <a:rPr lang="en-PH" sz="2800" i="1" dirty="0">
                <a:solidFill>
                  <a:schemeClr val="tx1"/>
                </a:solidFill>
              </a:rPr>
              <a:t>Commissioner of Internal Revenue v. Estate of </a:t>
            </a:r>
            <a:r>
              <a:rPr lang="en-PH" sz="2800" i="1" dirty="0" err="1">
                <a:solidFill>
                  <a:schemeClr val="tx1"/>
                </a:solidFill>
              </a:rPr>
              <a:t>Benigno</a:t>
            </a:r>
            <a:r>
              <a:rPr lang="en-PH" sz="2800" i="1" dirty="0">
                <a:solidFill>
                  <a:schemeClr val="tx1"/>
                </a:solidFill>
              </a:rPr>
              <a:t> P. Toda, Jr</a:t>
            </a:r>
            <a:r>
              <a:rPr lang="en-PH" sz="2800" dirty="0">
                <a:solidFill>
                  <a:schemeClr val="tx1"/>
                </a:solidFill>
              </a:rPr>
              <a:t>. (</a:t>
            </a:r>
            <a:r>
              <a:rPr lang="fil-PH" sz="2800" dirty="0">
                <a:solidFill>
                  <a:schemeClr val="tx1"/>
                </a:solidFill>
              </a:rPr>
              <a:t>G.R. No. 147188, September 14, 2004)</a:t>
            </a:r>
            <a:r>
              <a:rPr lang="en-PH" sz="2800" dirty="0">
                <a:solidFill>
                  <a:schemeClr val="tx1"/>
                </a:solidFill>
              </a:rPr>
              <a:t>,  the Supreme Court declared that a transaction “</a:t>
            </a:r>
            <a:r>
              <a:rPr lang="en-PH" sz="2800" i="1" dirty="0">
                <a:solidFill>
                  <a:schemeClr val="tx1"/>
                </a:solidFill>
              </a:rPr>
              <a:t>prompted more on the mitigation of tax liabilities than for legitimate business purposes constitutes one of tax evasion</a:t>
            </a:r>
            <a:r>
              <a:rPr lang="en-PH" sz="2800" dirty="0">
                <a:solidFill>
                  <a:schemeClr val="tx1"/>
                </a:solidFill>
              </a:rPr>
              <a:t>”.  </a:t>
            </a:r>
          </a:p>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rPr>
              <a:t>Court Decisions</a:t>
            </a:r>
            <a:endParaRPr lang="en-US" sz="32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2236003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983422"/>
            <a:ext cx="12192000" cy="5874578"/>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US" sz="2800" b="1" dirty="0">
                <a:solidFill>
                  <a:prstClr val="black"/>
                </a:solidFill>
              </a:rPr>
              <a:t>General Principles of Incentive Reform</a:t>
            </a:r>
          </a:p>
          <a:p>
            <a:pPr marL="800100" lvl="1" indent="-342900">
              <a:lnSpc>
                <a:spcPct val="90000"/>
              </a:lnSpc>
              <a:spcBef>
                <a:spcPts val="500"/>
              </a:spcBef>
              <a:buFont typeface="Wingdings" pitchFamily="2" charset="2"/>
              <a:buChar char="q"/>
            </a:pPr>
            <a:r>
              <a:rPr lang="en-US" sz="2800" dirty="0">
                <a:solidFill>
                  <a:prstClr val="black"/>
                </a:solidFill>
              </a:rPr>
              <a:t>Performance Based</a:t>
            </a:r>
          </a:p>
          <a:p>
            <a:pPr marL="1257300" lvl="2" indent="-342900">
              <a:lnSpc>
                <a:spcPct val="90000"/>
              </a:lnSpc>
              <a:spcBef>
                <a:spcPts val="500"/>
              </a:spcBef>
              <a:buFont typeface="Wingdings" pitchFamily="2" charset="2"/>
              <a:buChar char="q"/>
            </a:pPr>
            <a:r>
              <a:rPr lang="en-US" sz="2800" dirty="0">
                <a:solidFill>
                  <a:prstClr val="black"/>
                </a:solidFill>
              </a:rPr>
              <a:t>Clear attainment of actual investment, job creation, exports, countryside development, and research and development, else incentives are revoked</a:t>
            </a:r>
          </a:p>
          <a:p>
            <a:pPr marL="800100" lvl="1" indent="-342900">
              <a:lnSpc>
                <a:spcPct val="90000"/>
              </a:lnSpc>
              <a:spcBef>
                <a:spcPts val="500"/>
              </a:spcBef>
              <a:buFont typeface="Wingdings" pitchFamily="2" charset="2"/>
              <a:buChar char="q"/>
            </a:pPr>
            <a:r>
              <a:rPr lang="en-US" sz="2800" dirty="0">
                <a:solidFill>
                  <a:prstClr val="black"/>
                </a:solidFill>
              </a:rPr>
              <a:t>Targeted</a:t>
            </a:r>
          </a:p>
          <a:p>
            <a:pPr marL="1257300" lvl="2" indent="-342900">
              <a:lnSpc>
                <a:spcPct val="90000"/>
              </a:lnSpc>
              <a:spcBef>
                <a:spcPts val="500"/>
              </a:spcBef>
              <a:buFont typeface="Wingdings" pitchFamily="2" charset="2"/>
              <a:buChar char="q"/>
            </a:pPr>
            <a:r>
              <a:rPr lang="en-US" sz="2800" dirty="0">
                <a:solidFill>
                  <a:prstClr val="black"/>
                </a:solidFill>
              </a:rPr>
              <a:t>To minimize leakages and distortion in the tax system, tax incentives should be given to activities with significant positive externalities as specified in the strategic investments priority plan.</a:t>
            </a:r>
          </a:p>
          <a:p>
            <a:pPr marL="800100" lvl="1" indent="-342900">
              <a:lnSpc>
                <a:spcPct val="90000"/>
              </a:lnSpc>
              <a:spcBef>
                <a:spcPts val="500"/>
              </a:spcBef>
              <a:buFont typeface="Wingdings" pitchFamily="2" charset="2"/>
              <a:buChar char="q"/>
            </a:pPr>
            <a:r>
              <a:rPr lang="en-US" sz="2800" dirty="0">
                <a:solidFill>
                  <a:prstClr val="black"/>
                </a:solidFill>
              </a:rPr>
              <a:t>Time-Bound</a:t>
            </a:r>
          </a:p>
          <a:p>
            <a:pPr marL="1257300" lvl="2" indent="-342900">
              <a:lnSpc>
                <a:spcPct val="90000"/>
              </a:lnSpc>
              <a:spcBef>
                <a:spcPts val="500"/>
              </a:spcBef>
              <a:buFont typeface="Wingdings" pitchFamily="2" charset="2"/>
              <a:buChar char="q"/>
            </a:pPr>
            <a:r>
              <a:rPr lang="en-US" sz="2800" dirty="0">
                <a:solidFill>
                  <a:prstClr val="black"/>
                </a:solidFill>
              </a:rPr>
              <a:t>There should be sunset provision in the grant of tax incentives</a:t>
            </a:r>
          </a:p>
          <a:p>
            <a:pPr marL="800100" lvl="1" indent="-342900">
              <a:lnSpc>
                <a:spcPct val="90000"/>
              </a:lnSpc>
              <a:spcBef>
                <a:spcPts val="500"/>
              </a:spcBef>
              <a:buFont typeface="Wingdings" pitchFamily="2" charset="2"/>
              <a:buChar char="q"/>
            </a:pPr>
            <a:r>
              <a:rPr lang="en-US" sz="2800" dirty="0">
                <a:solidFill>
                  <a:prstClr val="black"/>
                </a:solidFill>
              </a:rPr>
              <a:t>Transparent</a:t>
            </a:r>
          </a:p>
          <a:p>
            <a:pPr marL="1257300" lvl="2" indent="-342900">
              <a:lnSpc>
                <a:spcPct val="90000"/>
              </a:lnSpc>
              <a:spcBef>
                <a:spcPts val="500"/>
              </a:spcBef>
              <a:buFont typeface="Wingdings" pitchFamily="2" charset="2"/>
              <a:buChar char="q"/>
            </a:pPr>
            <a:r>
              <a:rPr lang="en-US" sz="2800" dirty="0">
                <a:solidFill>
                  <a:prstClr val="black"/>
                </a:solidFill>
              </a:rPr>
              <a:t>Monitoring of tax incentives should be institutionalized and reported by government</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prstClr val="black"/>
                </a:solidFill>
                <a:ea typeface="+mj-ea"/>
                <a:cs typeface="+mj-cs"/>
              </a:rPr>
              <a:t>TRAIN 2 – Incentives Reform</a:t>
            </a:r>
            <a:endParaRPr lang="en-US" sz="36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88802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50000"/>
              </a:lnSpc>
              <a:spcBef>
                <a:spcPts val="1000"/>
              </a:spcBef>
              <a:buFont typeface="Wingdings" pitchFamily="2" charset="2"/>
              <a:buChar char="q"/>
            </a:pPr>
            <a:r>
              <a:rPr lang="en-US" sz="2800" b="1" dirty="0">
                <a:solidFill>
                  <a:prstClr val="black"/>
                </a:solidFill>
              </a:rPr>
              <a:t>Rationalize investment tax incentives</a:t>
            </a:r>
          </a:p>
          <a:p>
            <a:pPr marL="800100" lvl="1" indent="-342900">
              <a:lnSpc>
                <a:spcPct val="150000"/>
              </a:lnSpc>
              <a:spcBef>
                <a:spcPts val="500"/>
              </a:spcBef>
              <a:buFont typeface="Wingdings" pitchFamily="2" charset="2"/>
              <a:buChar char="q"/>
            </a:pPr>
            <a:r>
              <a:rPr lang="en-US" sz="2400" dirty="0">
                <a:solidFill>
                  <a:prstClr val="black"/>
                </a:solidFill>
              </a:rPr>
              <a:t>One single menu of incentives applicable to all investment promotion agencies.</a:t>
            </a:r>
          </a:p>
          <a:p>
            <a:pPr marL="800100" lvl="1" indent="-342900">
              <a:lnSpc>
                <a:spcPct val="150000"/>
              </a:lnSpc>
              <a:spcBef>
                <a:spcPts val="500"/>
              </a:spcBef>
              <a:buFont typeface="Wingdings" pitchFamily="2" charset="2"/>
              <a:buChar char="q"/>
            </a:pPr>
            <a:r>
              <a:rPr lang="en-US" sz="2400" dirty="0">
                <a:solidFill>
                  <a:prstClr val="black"/>
                </a:solidFill>
              </a:rPr>
              <a:t>No double registration of activities.</a:t>
            </a:r>
          </a:p>
          <a:p>
            <a:pPr marL="800100" lvl="1" indent="-342900">
              <a:lnSpc>
                <a:spcPct val="150000"/>
              </a:lnSpc>
              <a:spcBef>
                <a:spcPts val="500"/>
              </a:spcBef>
              <a:buFont typeface="Wingdings" pitchFamily="2" charset="2"/>
              <a:buChar char="q"/>
            </a:pPr>
            <a:r>
              <a:rPr lang="en-US" sz="2400" dirty="0">
                <a:solidFill>
                  <a:prstClr val="black"/>
                </a:solidFill>
              </a:rPr>
              <a:t>Only new investment/activities shall be granted income tax incentives. </a:t>
            </a:r>
          </a:p>
          <a:p>
            <a:pPr marL="800100" lvl="1" indent="-342900">
              <a:lnSpc>
                <a:spcPct val="150000"/>
              </a:lnSpc>
              <a:spcBef>
                <a:spcPts val="500"/>
              </a:spcBef>
              <a:buFont typeface="Wingdings" pitchFamily="2" charset="2"/>
              <a:buChar char="q"/>
            </a:pPr>
            <a:r>
              <a:rPr lang="en-US" sz="2400" dirty="0">
                <a:solidFill>
                  <a:prstClr val="black"/>
                </a:solidFill>
              </a:rPr>
              <a:t>Expansions are signs of profitability and need not be given incentives.</a:t>
            </a:r>
          </a:p>
          <a:p>
            <a:pPr marL="800100" lvl="1" indent="-342900">
              <a:lnSpc>
                <a:spcPct val="150000"/>
              </a:lnSpc>
              <a:spcBef>
                <a:spcPts val="500"/>
              </a:spcBef>
              <a:buFont typeface="Wingdings" pitchFamily="2" charset="2"/>
              <a:buChar char="q"/>
            </a:pPr>
            <a:r>
              <a:rPr lang="en-US" sz="2400" dirty="0">
                <a:solidFill>
                  <a:prstClr val="black"/>
                </a:solidFill>
              </a:rPr>
              <a:t>Expansions can avail only of exemption from customs duty of capital equipment.</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prstClr val="black"/>
                </a:solidFill>
                <a:ea typeface="+mj-ea"/>
                <a:cs typeface="+mj-cs"/>
              </a:rPr>
              <a:t>TRAIN 2 – Incentives Reform</a:t>
            </a:r>
            <a:endParaRPr lang="en-US" sz="36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54023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endParaRPr lang="en-PH" sz="2800" dirty="0">
              <a:solidFill>
                <a:prstClr val="black"/>
              </a:solidFill>
            </a:endParaRPr>
          </a:p>
          <a:p>
            <a:pPr marL="457200" lvl="0" indent="-457200">
              <a:lnSpc>
                <a:spcPct val="90000"/>
              </a:lnSpc>
              <a:spcBef>
                <a:spcPts val="1000"/>
              </a:spcBef>
              <a:buFont typeface="Wingdings" pitchFamily="2" charset="2"/>
              <a:buChar char="q"/>
            </a:pPr>
            <a:endParaRPr lang="en-PH" sz="2800" dirty="0">
              <a:solidFill>
                <a:prstClr val="black"/>
              </a:solidFill>
            </a:endParaRPr>
          </a:p>
          <a:p>
            <a:pPr marL="457200" lvl="0" indent="-457200">
              <a:lnSpc>
                <a:spcPct val="90000"/>
              </a:lnSpc>
              <a:spcBef>
                <a:spcPts val="1000"/>
              </a:spcBef>
              <a:buFont typeface="Wingdings" pitchFamily="2" charset="2"/>
              <a:buChar char="q"/>
            </a:pPr>
            <a:r>
              <a:rPr lang="en-PH" sz="2800" dirty="0">
                <a:solidFill>
                  <a:prstClr val="black"/>
                </a:solidFill>
              </a:rPr>
              <a:t>Use of official fuel marking or similar technology on petroleum products that are refined, manufactured, or imported into the Philippines, and that are subject to the payment of taxes and duties, after the taxes and duties thereon have been paid. </a:t>
            </a:r>
          </a:p>
          <a:p>
            <a:pPr lvl="0">
              <a:lnSpc>
                <a:spcPct val="90000"/>
              </a:lnSpc>
              <a:spcBef>
                <a:spcPts val="1000"/>
              </a:spcBef>
            </a:pPr>
            <a:endParaRPr lang="en-PH" sz="2800" dirty="0">
              <a:solidFill>
                <a:prstClr val="black"/>
              </a:solidFill>
            </a:endParaRPr>
          </a:p>
          <a:p>
            <a:pPr marL="457200" lvl="0" indent="-457200">
              <a:lnSpc>
                <a:spcPct val="90000"/>
              </a:lnSpc>
              <a:spcBef>
                <a:spcPts val="1000"/>
              </a:spcBef>
              <a:buFont typeface="Wingdings" pitchFamily="2" charset="2"/>
              <a:buChar char="q"/>
            </a:pPr>
            <a:r>
              <a:rPr lang="en-PH" sz="2800" i="1" dirty="0">
                <a:solidFill>
                  <a:prstClr val="black"/>
                </a:solidFill>
              </a:rPr>
              <a:t>Person to cause/accommodate the marking:</a:t>
            </a:r>
          </a:p>
          <a:p>
            <a:pPr marL="800100" lvl="1" indent="-342900">
              <a:lnSpc>
                <a:spcPct val="90000"/>
              </a:lnSpc>
              <a:spcBef>
                <a:spcPts val="500"/>
              </a:spcBef>
              <a:buFont typeface="Wingdings" pitchFamily="2" charset="2"/>
              <a:buChar char="q"/>
            </a:pPr>
            <a:r>
              <a:rPr lang="en-PH" sz="2400" dirty="0">
                <a:solidFill>
                  <a:prstClr val="black"/>
                </a:solidFill>
              </a:rPr>
              <a:t>person or entity or taxpayer who owns or enters the petroleum products into the country, or the person to whom the products are consigned. </a:t>
            </a:r>
          </a:p>
          <a:p>
            <a:pPr lvl="1">
              <a:lnSpc>
                <a:spcPct val="90000"/>
              </a:lnSpc>
              <a:spcBef>
                <a:spcPts val="500"/>
              </a:spcBef>
            </a:pPr>
            <a:endParaRPr lang="en-PH" sz="2400" dirty="0">
              <a:solidFill>
                <a:prstClr val="black"/>
              </a:solidFill>
            </a:endParaRPr>
          </a:p>
          <a:p>
            <a:pPr marL="457200" lvl="0" indent="-457200">
              <a:lnSpc>
                <a:spcPct val="90000"/>
              </a:lnSpc>
              <a:spcBef>
                <a:spcPts val="1000"/>
              </a:spcBef>
              <a:buFont typeface="Wingdings" pitchFamily="2" charset="2"/>
              <a:buChar char="q"/>
            </a:pPr>
            <a:r>
              <a:rPr lang="en-US" sz="2800" dirty="0">
                <a:solidFill>
                  <a:prstClr val="black"/>
                </a:solidFill>
              </a:rPr>
              <a:t>Provided offenses relating to fuel marking and their penalties</a:t>
            </a:r>
          </a:p>
          <a:p>
            <a:pPr lvl="0">
              <a:lnSpc>
                <a:spcPct val="90000"/>
              </a:lnSpc>
              <a:spcBef>
                <a:spcPts val="1000"/>
              </a:spcBef>
            </a:pPr>
            <a:endParaRPr lang="en-US" sz="2800" dirty="0">
              <a:solidFill>
                <a:prstClr val="black"/>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t>T</a:t>
            </a:r>
            <a:r>
              <a:rPr lang="en-US" sz="3600" b="1" dirty="0" err="1">
                <a:solidFill>
                  <a:prstClr val="black"/>
                </a:solidFill>
                <a:ea typeface="+mj-ea"/>
                <a:cs typeface="+mj-cs"/>
              </a:rPr>
              <a:t>Mandatory</a:t>
            </a:r>
            <a:r>
              <a:rPr lang="en-US" sz="3600" b="1" dirty="0">
                <a:solidFill>
                  <a:prstClr val="black"/>
                </a:solidFill>
                <a:ea typeface="+mj-ea"/>
                <a:cs typeface="+mj-cs"/>
              </a:rPr>
              <a:t> Marking of Petroleum Products</a:t>
            </a:r>
            <a:endParaRPr lang="en-US" sz="28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231626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US" sz="2800" dirty="0">
                <a:solidFill>
                  <a:prstClr val="black"/>
                </a:solidFill>
              </a:rPr>
              <a:t>Non-transmittal to the BIR’s Electronic Sales Reporting System</a:t>
            </a:r>
          </a:p>
          <a:p>
            <a:pPr marL="800100" lvl="1" indent="-342900">
              <a:lnSpc>
                <a:spcPct val="90000"/>
              </a:lnSpc>
              <a:spcBef>
                <a:spcPts val="500"/>
              </a:spcBef>
              <a:buFont typeface="Wingdings" pitchFamily="2" charset="2"/>
              <a:buChar char="q"/>
            </a:pPr>
            <a:r>
              <a:rPr lang="en-US" sz="2400" dirty="0">
                <a:solidFill>
                  <a:prstClr val="black"/>
                </a:solidFill>
              </a:rPr>
              <a:t>1% of gross annual sales</a:t>
            </a:r>
          </a:p>
          <a:p>
            <a:pPr marL="457200" lvl="0" indent="-457200">
              <a:lnSpc>
                <a:spcPct val="90000"/>
              </a:lnSpc>
              <a:spcBef>
                <a:spcPts val="1000"/>
              </a:spcBef>
              <a:buFont typeface="Wingdings" pitchFamily="2" charset="2"/>
              <a:buChar char="q"/>
            </a:pPr>
            <a:r>
              <a:rPr lang="en-US" sz="2800" dirty="0">
                <a:solidFill>
                  <a:prstClr val="black"/>
                </a:solidFill>
              </a:rPr>
              <a:t>Purchase, use, possession, sale or offer to sell, installment, transfer, update, upgrade, keeping or maintaining of sales suppression devices</a:t>
            </a:r>
          </a:p>
          <a:p>
            <a:pPr marL="800100" lvl="1" indent="-342900">
              <a:lnSpc>
                <a:spcPct val="90000"/>
              </a:lnSpc>
              <a:spcBef>
                <a:spcPts val="500"/>
              </a:spcBef>
              <a:buFont typeface="Wingdings" pitchFamily="2" charset="2"/>
              <a:buChar char="q"/>
            </a:pPr>
            <a:r>
              <a:rPr lang="en-US" sz="2400" dirty="0">
                <a:solidFill>
                  <a:prstClr val="black"/>
                </a:solidFill>
              </a:rPr>
              <a:t>Php500k to Php10 million plus</a:t>
            </a:r>
          </a:p>
          <a:p>
            <a:pPr marL="800100" lvl="1" indent="-342900">
              <a:lnSpc>
                <a:spcPct val="90000"/>
              </a:lnSpc>
              <a:spcBef>
                <a:spcPts val="500"/>
              </a:spcBef>
              <a:buFont typeface="Wingdings" pitchFamily="2" charset="2"/>
              <a:buChar char="q"/>
            </a:pPr>
            <a:r>
              <a:rPr lang="en-US" sz="2400" dirty="0">
                <a:solidFill>
                  <a:prstClr val="black"/>
                </a:solidFill>
              </a:rPr>
              <a:t>Imprisonment of 2 years to 4 years</a:t>
            </a:r>
          </a:p>
          <a:p>
            <a:pPr marL="457200" lvl="0" indent="-457200">
              <a:lnSpc>
                <a:spcPct val="90000"/>
              </a:lnSpc>
              <a:spcBef>
                <a:spcPts val="1000"/>
              </a:spcBef>
              <a:buFont typeface="Wingdings" pitchFamily="2" charset="2"/>
              <a:buChar char="q"/>
            </a:pPr>
            <a:r>
              <a:rPr lang="en-US" sz="2800" dirty="0">
                <a:solidFill>
                  <a:prstClr val="black"/>
                </a:solidFill>
              </a:rPr>
              <a:t>Printing of other fraudulent receipts or sales or commercial invoices as an offense</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prstClr val="black"/>
                </a:solidFill>
                <a:ea typeface="+mj-ea"/>
                <a:cs typeface="+mj-cs"/>
              </a:rPr>
              <a:t>New Offense Punishable</a:t>
            </a:r>
            <a:endParaRPr lang="en-US" sz="36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360979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US" sz="2800" b="1" dirty="0">
                <a:solidFill>
                  <a:prstClr val="black"/>
                </a:solidFill>
              </a:rPr>
              <a:t>Increased</a:t>
            </a:r>
            <a:r>
              <a:rPr lang="en-US" sz="2800" dirty="0">
                <a:solidFill>
                  <a:prstClr val="black"/>
                </a:solidFill>
              </a:rPr>
              <a:t> the penalty for attempt to evade or defeat tax:</a:t>
            </a:r>
          </a:p>
          <a:p>
            <a:pPr marL="800100" lvl="1" indent="-342900">
              <a:lnSpc>
                <a:spcPct val="90000"/>
              </a:lnSpc>
              <a:spcBef>
                <a:spcPts val="500"/>
              </a:spcBef>
              <a:buFont typeface="Wingdings" pitchFamily="2" charset="2"/>
              <a:buChar char="q"/>
            </a:pPr>
            <a:r>
              <a:rPr lang="en-US" sz="2400" dirty="0">
                <a:solidFill>
                  <a:prstClr val="black"/>
                </a:solidFill>
              </a:rPr>
              <a:t>Old:  Not less than Php30k or more than Php100k</a:t>
            </a:r>
          </a:p>
          <a:p>
            <a:pPr marL="800100" lvl="1" indent="-342900">
              <a:lnSpc>
                <a:spcPct val="90000"/>
              </a:lnSpc>
              <a:spcBef>
                <a:spcPts val="500"/>
              </a:spcBef>
              <a:buFont typeface="Wingdings" pitchFamily="2" charset="2"/>
              <a:buChar char="q"/>
            </a:pPr>
            <a:r>
              <a:rPr lang="en-US" sz="2400" dirty="0">
                <a:solidFill>
                  <a:prstClr val="black"/>
                </a:solidFill>
              </a:rPr>
              <a:t>Now:  Not less than Php500k or more than Php10 million</a:t>
            </a:r>
          </a:p>
          <a:p>
            <a:pPr lvl="1">
              <a:lnSpc>
                <a:spcPct val="90000"/>
              </a:lnSpc>
              <a:spcBef>
                <a:spcPts val="500"/>
              </a:spcBef>
            </a:pPr>
            <a:endParaRPr lang="en-US" sz="2400" dirty="0">
              <a:solidFill>
                <a:prstClr val="black"/>
              </a:solidFill>
            </a:endParaRPr>
          </a:p>
          <a:p>
            <a:pPr marL="457200" lvl="0" indent="-457200">
              <a:lnSpc>
                <a:spcPct val="90000"/>
              </a:lnSpc>
              <a:spcBef>
                <a:spcPts val="1000"/>
              </a:spcBef>
              <a:buFont typeface="Wingdings" pitchFamily="2" charset="2"/>
              <a:buChar char="q"/>
            </a:pPr>
            <a:r>
              <a:rPr lang="en-US" sz="2800" b="1" dirty="0">
                <a:solidFill>
                  <a:prstClr val="black"/>
                </a:solidFill>
              </a:rPr>
              <a:t>Increased</a:t>
            </a:r>
            <a:r>
              <a:rPr lang="en-US" sz="2800" dirty="0">
                <a:solidFill>
                  <a:prstClr val="black"/>
                </a:solidFill>
              </a:rPr>
              <a:t> the penalty for offenses under Section 264(b)</a:t>
            </a:r>
          </a:p>
          <a:p>
            <a:pPr marL="685800" lvl="1" indent="-228600">
              <a:lnSpc>
                <a:spcPct val="90000"/>
              </a:lnSpc>
              <a:spcBef>
                <a:spcPts val="500"/>
              </a:spcBef>
              <a:buFont typeface="Arial" panose="020B0604020202020204" pitchFamily="34" charset="0"/>
              <a:buChar char="•"/>
            </a:pPr>
            <a:r>
              <a:rPr lang="en-US" sz="2400" dirty="0">
                <a:solidFill>
                  <a:prstClr val="black"/>
                </a:solidFill>
              </a:rPr>
              <a:t>Now:  Not less than Php500k or more than Php10 million</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prstClr val="black"/>
                </a:solidFill>
                <a:ea typeface="+mj-ea"/>
                <a:cs typeface="+mj-cs"/>
              </a:rPr>
              <a:t>Increased Penalties</a:t>
            </a:r>
            <a:endParaRPr lang="en-US" sz="36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328912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US" sz="2800" dirty="0">
                <a:solidFill>
                  <a:prstClr val="black"/>
                </a:solidFill>
              </a:rPr>
              <a:t>5 years from effectivity of TRAIN: Issuance of electronic receipts or sales or commercial invoices in lieu of manual receipts or sales or commercial invoices for the following:</a:t>
            </a:r>
          </a:p>
          <a:p>
            <a:pPr marL="800100" lvl="1" indent="-342900">
              <a:lnSpc>
                <a:spcPct val="90000"/>
              </a:lnSpc>
              <a:spcBef>
                <a:spcPts val="500"/>
              </a:spcBef>
              <a:buFont typeface="Wingdings" pitchFamily="2" charset="2"/>
              <a:buChar char="q"/>
            </a:pPr>
            <a:r>
              <a:rPr lang="en-US" sz="2400" dirty="0">
                <a:solidFill>
                  <a:prstClr val="black"/>
                </a:solidFill>
              </a:rPr>
              <a:t>Exporter of goods or services</a:t>
            </a:r>
          </a:p>
          <a:p>
            <a:pPr marL="800100" lvl="1" indent="-342900">
              <a:lnSpc>
                <a:spcPct val="90000"/>
              </a:lnSpc>
              <a:spcBef>
                <a:spcPts val="500"/>
              </a:spcBef>
              <a:buFont typeface="Wingdings" pitchFamily="2" charset="2"/>
              <a:buChar char="q"/>
            </a:pPr>
            <a:r>
              <a:rPr lang="en-US" sz="2400" dirty="0">
                <a:solidFill>
                  <a:prstClr val="black"/>
                </a:solidFill>
              </a:rPr>
              <a:t>Engaged in e-commerce</a:t>
            </a:r>
          </a:p>
          <a:p>
            <a:pPr marL="800100" lvl="1" indent="-342900">
              <a:lnSpc>
                <a:spcPct val="90000"/>
              </a:lnSpc>
              <a:spcBef>
                <a:spcPts val="500"/>
              </a:spcBef>
              <a:buFont typeface="Wingdings" pitchFamily="2" charset="2"/>
              <a:buChar char="q"/>
            </a:pPr>
            <a:r>
              <a:rPr lang="en-US" sz="2400" dirty="0">
                <a:solidFill>
                  <a:prstClr val="black"/>
                </a:solidFill>
              </a:rPr>
              <a:t>Large taxpayers</a:t>
            </a: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5352747" cy="584775"/>
          </a:xfrm>
          <a:prstGeom prst="rect">
            <a:avLst/>
          </a:prstGeom>
          <a:noFill/>
        </p:spPr>
        <p:txBody>
          <a:bodyPr wrap="none" rtlCol="0">
            <a:spAutoFit/>
          </a:bodyPr>
          <a:lstStyle/>
          <a:p>
            <a:r>
              <a:rPr lang="en-US" sz="3200" b="1" dirty="0">
                <a:solidFill>
                  <a:srgbClr val="151B67"/>
                </a:solidFill>
                <a:latin typeface="Arial" panose="020B0604020202020204" pitchFamily="34" charset="0"/>
                <a:cs typeface="Arial" panose="020B0604020202020204" pitchFamily="34" charset="0"/>
              </a:rPr>
              <a:t>Use of Electronic Receipts</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97775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687033" y="1116956"/>
            <a:ext cx="10615855" cy="6362986"/>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Wingdings" pitchFamily="2" charset="2"/>
              <a:buChar char="q"/>
            </a:pPr>
            <a:r>
              <a:rPr lang="en-PH" sz="2800" dirty="0">
                <a:solidFill>
                  <a:schemeClr val="tx1"/>
                </a:solidFill>
              </a:rPr>
              <a:t>Republic Act No. 1405, or the bank secrecy law, prohibits the disclosure of, or inquiry into, all deposits in banks and banking institutions in the Philippines.</a:t>
            </a:r>
          </a:p>
          <a:p>
            <a:pPr marL="285750" indent="-285750" fontAlgn="base">
              <a:buFont typeface="Wingdings" pitchFamily="2" charset="2"/>
              <a:buChar char="q"/>
            </a:pPr>
            <a:r>
              <a:rPr lang="en-PH" sz="2800" dirty="0">
                <a:solidFill>
                  <a:schemeClr val="tx1"/>
                </a:solidFill>
              </a:rPr>
              <a:t>Section 2 of the bank secrecy law provides that all deposits in whatever nature with banks or banking institutions are of an “absolutely confidential nature and may not be examined, inquired or looked into by any person, government official, bureau or office.”</a:t>
            </a:r>
          </a:p>
          <a:p>
            <a:pPr marL="285750" indent="-285750" fontAlgn="base">
              <a:buFont typeface="Wingdings" pitchFamily="2" charset="2"/>
              <a:buChar char="q"/>
            </a:pPr>
            <a:r>
              <a:rPr lang="en-PH" sz="2800" dirty="0">
                <a:solidFill>
                  <a:schemeClr val="tx1"/>
                </a:solidFill>
              </a:rPr>
              <a:t>The country’s Anti-Money Laundering Act amended to cover casinos, including internet and ship-based gaming sites, that are now required to perform customer identification and record keeping obligations, and report all single casino cash transactions above P5 million.</a:t>
            </a:r>
          </a:p>
          <a:p>
            <a:r>
              <a:rPr lang="en-PH" dirty="0">
                <a:solidFill>
                  <a:schemeClr val="tx1"/>
                </a:solidFill>
              </a:rPr>
              <a:t/>
            </a:r>
            <a:br>
              <a:rPr lang="en-PH" dirty="0">
                <a:solidFill>
                  <a:schemeClr val="tx1"/>
                </a:solidFill>
              </a:rPr>
            </a:br>
            <a:endParaRPr lang="en-PH"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3631892" cy="584775"/>
          </a:xfrm>
          <a:prstGeom prst="rect">
            <a:avLst/>
          </a:prstGeom>
          <a:noFill/>
        </p:spPr>
        <p:txBody>
          <a:bodyPr wrap="none" rtlCol="0">
            <a:spAutoFit/>
          </a:bodyPr>
          <a:lstStyle/>
          <a:p>
            <a:r>
              <a:rPr lang="en-US" sz="3200" b="1" dirty="0">
                <a:solidFill>
                  <a:srgbClr val="151B67"/>
                </a:solidFill>
                <a:latin typeface="Arial" panose="020B0604020202020204" pitchFamily="34" charset="0"/>
                <a:cs typeface="Arial" panose="020B0604020202020204" pitchFamily="34" charset="0"/>
              </a:rPr>
              <a:t>Bank Secrecy Act</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69404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748144" y="0"/>
            <a:ext cx="11443855"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US" sz="2800" dirty="0">
                <a:solidFill>
                  <a:prstClr val="black"/>
                </a:solidFill>
                <a:latin typeface="Arial" panose="020B0604020202020204" pitchFamily="34" charset="0"/>
                <a:cs typeface="Arial" panose="020B0604020202020204" pitchFamily="34" charset="0"/>
              </a:rPr>
              <a:t>No clear consolidated rules</a:t>
            </a:r>
          </a:p>
          <a:p>
            <a:pPr lvl="0">
              <a:lnSpc>
                <a:spcPct val="90000"/>
              </a:lnSpc>
              <a:spcBef>
                <a:spcPts val="1000"/>
              </a:spcBef>
            </a:pPr>
            <a:endParaRPr lang="en-US" sz="28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Wingdings" pitchFamily="2" charset="2"/>
              <a:buChar char="q"/>
            </a:pPr>
            <a:r>
              <a:rPr lang="en-US" sz="2800" dirty="0">
                <a:solidFill>
                  <a:prstClr val="black"/>
                </a:solidFill>
                <a:latin typeface="Arial" panose="020B0604020202020204" pitchFamily="34" charset="0"/>
                <a:cs typeface="Arial" panose="020B0604020202020204" pitchFamily="34" charset="0"/>
              </a:rPr>
              <a:t>Recent Developments:</a:t>
            </a:r>
          </a:p>
          <a:p>
            <a:pPr lvl="0">
              <a:lnSpc>
                <a:spcPct val="90000"/>
              </a:lnSpc>
              <a:spcBef>
                <a:spcPts val="1000"/>
              </a:spcBef>
            </a:pPr>
            <a:endParaRPr lang="en-US" sz="2800" dirty="0">
              <a:solidFill>
                <a:prstClr val="black"/>
              </a:solidFill>
              <a:latin typeface="Arial" panose="020B0604020202020204" pitchFamily="34" charset="0"/>
              <a:cs typeface="Arial" panose="020B0604020202020204" pitchFamily="34" charset="0"/>
            </a:endParaRPr>
          </a:p>
          <a:p>
            <a:pPr marL="914400" lvl="1" indent="-457200">
              <a:lnSpc>
                <a:spcPct val="90000"/>
              </a:lnSpc>
              <a:spcBef>
                <a:spcPts val="1000"/>
              </a:spcBef>
              <a:buFont typeface="Wingdings" pitchFamily="2" charset="2"/>
              <a:buChar char="q"/>
            </a:pPr>
            <a:r>
              <a:rPr lang="en-US" sz="2800" dirty="0">
                <a:solidFill>
                  <a:prstClr val="black"/>
                </a:solidFill>
                <a:latin typeface="Arial" panose="020B0604020202020204" pitchFamily="34" charset="0"/>
                <a:cs typeface="Arial" panose="020B0604020202020204" pitchFamily="34" charset="0"/>
              </a:rPr>
              <a:t>Philippine Tax Reform</a:t>
            </a:r>
          </a:p>
          <a:p>
            <a:pPr algn="ctr"/>
            <a:endParaRPr lang="en-US" dirty="0">
              <a:latin typeface="Arial" panose="020B0604020202020204" pitchFamily="34" charset="0"/>
              <a:cs typeface="Arial" panose="020B0604020202020204" pitchFamily="34" charset="0"/>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10425290"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Development of Anti-Tax Avoidance Rules in the Philippines</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01</a:t>
              </a:r>
              <a:endParaRPr lang="en-US" dirty="0">
                <a:solidFill>
                  <a:schemeClr val="bg1"/>
                </a:solidFill>
              </a:endParaRPr>
            </a:p>
          </p:txBody>
        </p:sp>
      </p:grpSp>
    </p:spTree>
    <p:extLst>
      <p:ext uri="{BB962C8B-B14F-4D97-AF65-F5344CB8AC3E}">
        <p14:creationId xmlns:p14="http://schemas.microsoft.com/office/powerpoint/2010/main" val="1973566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621145" y="1104900"/>
            <a:ext cx="10695349" cy="5541402"/>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buFont typeface="Wingdings" pitchFamily="2" charset="2"/>
              <a:buChar char="q"/>
            </a:pPr>
            <a:r>
              <a:rPr lang="en-PH" sz="2800" dirty="0">
                <a:solidFill>
                  <a:schemeClr val="tx1"/>
                </a:solidFill>
              </a:rPr>
              <a:t>Republic Act No. 1405, or the bank secrecy law, prohibits the disclosure of, or inquiry into, all deposits in banks and banking institutions in the Philippines.</a:t>
            </a:r>
          </a:p>
          <a:p>
            <a:pPr marL="285750" indent="-285750" fontAlgn="base">
              <a:buFont typeface="Wingdings" pitchFamily="2" charset="2"/>
              <a:buChar char="q"/>
            </a:pPr>
            <a:r>
              <a:rPr lang="en-PH" sz="2800" dirty="0">
                <a:solidFill>
                  <a:schemeClr val="tx1"/>
                </a:solidFill>
              </a:rPr>
              <a:t>All deposits in whatever nature with banks or banking institutions are of an “absolutely confidential nature and may not be examined, inquired or looked into by any person, government official, bureau or office.”</a:t>
            </a:r>
          </a:p>
          <a:p>
            <a:pPr marL="285750" indent="-285750" fontAlgn="base">
              <a:buFont typeface="Wingdings" pitchFamily="2" charset="2"/>
              <a:buChar char="q"/>
            </a:pPr>
            <a:r>
              <a:rPr lang="en-PH" sz="2800" dirty="0">
                <a:solidFill>
                  <a:schemeClr val="tx1"/>
                </a:solidFill>
              </a:rPr>
              <a:t>Exceptions:  (1) upon written consent of the depositor in cases of impeachment; (2) upon order of a competent court in case of bribery or dereliction of duty of public officials; (3) where money deposited or invested is the subject matter of the litigation; and (4) fraud examination of a bank specifically authorized by the Monetary </a:t>
            </a:r>
          </a:p>
          <a:p>
            <a:pPr marL="285750" indent="-285750" fontAlgn="base">
              <a:buFont typeface="Wingdings" pitchFamily="2" charset="2"/>
              <a:buChar char="q"/>
            </a:pPr>
            <a:endParaRPr lang="en-PH" dirty="0">
              <a:solidFill>
                <a:schemeClr val="tx1"/>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3631892" cy="584775"/>
          </a:xfrm>
          <a:prstGeom prst="rect">
            <a:avLst/>
          </a:prstGeom>
          <a:noFill/>
        </p:spPr>
        <p:txBody>
          <a:bodyPr wrap="none" rtlCol="0">
            <a:spAutoFit/>
          </a:bodyPr>
          <a:lstStyle/>
          <a:p>
            <a:r>
              <a:rPr lang="en-US" sz="3200" b="1" dirty="0">
                <a:solidFill>
                  <a:srgbClr val="151B67"/>
                </a:solidFill>
                <a:latin typeface="Arial" panose="020B0604020202020204" pitchFamily="34" charset="0"/>
                <a:cs typeface="Arial" panose="020B0604020202020204" pitchFamily="34" charset="0"/>
              </a:rPr>
              <a:t>Bank Secrecy Act</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92728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1109196" y="1550970"/>
            <a:ext cx="9810175" cy="4786331"/>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PH" sz="2400" dirty="0" smtClean="0">
              <a:solidFill>
                <a:schemeClr val="tx1"/>
              </a:solidFill>
            </a:endParaRPr>
          </a:p>
          <a:p>
            <a:endParaRPr lang="en-PH" sz="2400" dirty="0">
              <a:solidFill>
                <a:schemeClr val="tx1"/>
              </a:solidFill>
            </a:endParaRPr>
          </a:p>
          <a:p>
            <a:r>
              <a:rPr lang="en-PH" sz="2400" dirty="0" smtClean="0">
                <a:solidFill>
                  <a:schemeClr val="tx1"/>
                </a:solidFill>
              </a:rPr>
              <a:t>House </a:t>
            </a:r>
            <a:r>
              <a:rPr lang="en-PH" sz="2400" dirty="0">
                <a:solidFill>
                  <a:schemeClr val="tx1"/>
                </a:solidFill>
              </a:rPr>
              <a:t>Bill 4774,</a:t>
            </a:r>
          </a:p>
          <a:p>
            <a:endParaRPr lang="en-PH" sz="2400" dirty="0">
              <a:solidFill>
                <a:schemeClr val="tx1"/>
              </a:solidFill>
            </a:endParaRPr>
          </a:p>
          <a:p>
            <a:r>
              <a:rPr lang="en-PH" sz="2800" dirty="0">
                <a:solidFill>
                  <a:schemeClr val="tx1"/>
                </a:solidFill>
              </a:rPr>
              <a:t>Proposed amendment our Tax Code Code to increase the authority of the Commissioner of Internal Revenue (CIR) to inquire and receive taxpayer information held by financial institutions by including the following:</a:t>
            </a:r>
          </a:p>
          <a:p>
            <a:endParaRPr lang="en-PH" sz="2800" dirty="0">
              <a:solidFill>
                <a:schemeClr val="tx1"/>
              </a:solidFill>
            </a:endParaRPr>
          </a:p>
          <a:p>
            <a:pPr marL="457200" indent="-457200">
              <a:buFont typeface="Wingdings" pitchFamily="2" charset="2"/>
              <a:buChar char="q"/>
            </a:pPr>
            <a:r>
              <a:rPr lang="en-PH" sz="2800" dirty="0">
                <a:solidFill>
                  <a:schemeClr val="tx1"/>
                </a:solidFill>
              </a:rPr>
              <a:t>A specific taxpayer or taxpayers, upon an obligation to exchange tax information to a foreign tax authority</a:t>
            </a:r>
          </a:p>
          <a:p>
            <a:endParaRPr lang="en-PH" sz="2800" dirty="0">
              <a:solidFill>
                <a:schemeClr val="tx1"/>
              </a:solidFill>
            </a:endParaRPr>
          </a:p>
          <a:p>
            <a:pPr marL="457200" indent="-457200">
              <a:buFont typeface="Wingdings" pitchFamily="2" charset="2"/>
              <a:buChar char="q"/>
            </a:pPr>
            <a:r>
              <a:rPr lang="en-PH" sz="2800" dirty="0">
                <a:solidFill>
                  <a:schemeClr val="tx1"/>
                </a:solidFill>
              </a:rPr>
              <a:t>Any taxpayer upon order of any competent court in tax evasion cases. </a:t>
            </a:r>
          </a:p>
          <a:p>
            <a:r>
              <a:rPr lang="en-PH" sz="2800" dirty="0">
                <a:solidFill>
                  <a:schemeClr val="tx1"/>
                </a:solidFill>
              </a:rPr>
              <a:t>.</a:t>
            </a:r>
          </a:p>
          <a:p>
            <a:r>
              <a:rPr lang="en-PH" sz="2400" dirty="0">
                <a:solidFill>
                  <a:schemeClr val="tx1"/>
                </a:solidFill>
              </a:rPr>
              <a:t/>
            </a:r>
            <a:br>
              <a:rPr lang="en-PH" sz="2400" dirty="0">
                <a:solidFill>
                  <a:schemeClr val="tx1"/>
                </a:solidFill>
              </a:rPr>
            </a:br>
            <a:endParaRPr lang="en-PH" sz="2400" dirty="0">
              <a:solidFill>
                <a:schemeClr val="tx1"/>
              </a:solidFill>
            </a:endParaRPr>
          </a:p>
        </p:txBody>
      </p:sp>
      <p:sp>
        <p:nvSpPr>
          <p:cNvPr id="24" name="Rectangle 23"/>
          <p:cNvSpPr/>
          <p:nvPr/>
        </p:nvSpPr>
        <p:spPr>
          <a:xfrm>
            <a:off x="2209800" y="55245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1694" y="1521662"/>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84309"/>
            <a:ext cx="6407010" cy="523220"/>
          </a:xfrm>
          <a:prstGeom prst="rect">
            <a:avLst/>
          </a:prstGeom>
          <a:noFill/>
        </p:spPr>
        <p:txBody>
          <a:bodyPr wrap="none" rtlCol="0">
            <a:spAutoFit/>
          </a:bodyPr>
          <a:lstStyle/>
          <a:p>
            <a:r>
              <a:rPr lang="en-US" sz="2800" b="1" dirty="0">
                <a:solidFill>
                  <a:srgbClr val="151B67"/>
                </a:solidFill>
                <a:latin typeface="Arial" panose="020B0604020202020204" pitchFamily="34" charset="0"/>
                <a:cs typeface="Arial" panose="020B0604020202020204" pitchFamily="34" charset="0"/>
              </a:rPr>
              <a:t>Relaxation of the Bank Secrecy Act </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31813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567055" y="1434824"/>
            <a:ext cx="4645250" cy="2889114"/>
          </a:xfrm>
        </p:spPr>
        <p:txBody>
          <a:bodyPr vert="horz" lIns="91440" tIns="45720" rIns="91440" bIns="45720" rtlCol="0" anchor="b">
            <a:normAutofit/>
          </a:bodyPr>
          <a:lstStyle/>
          <a:p>
            <a:r>
              <a:rPr lang="en-US" b="1" dirty="0"/>
              <a:t>Thank you</a:t>
            </a:r>
          </a:p>
        </p:txBody>
      </p:sp>
      <p:sp>
        <p:nvSpPr>
          <p:cNvPr id="5" name="Subtitle 4"/>
          <p:cNvSpPr>
            <a:spLocks noGrp="1"/>
          </p:cNvSpPr>
          <p:nvPr>
            <p:ph type="body" idx="1"/>
          </p:nvPr>
        </p:nvSpPr>
        <p:spPr>
          <a:xfrm>
            <a:off x="6567055" y="4698059"/>
            <a:ext cx="4824822" cy="1200698"/>
          </a:xfrm>
        </p:spPr>
        <p:txBody>
          <a:bodyPr vert="horz" lIns="91440" tIns="45720" rIns="91440" bIns="45720" rtlCol="0" anchor="t">
            <a:noAutofit/>
          </a:bodyPr>
          <a:lstStyle/>
          <a:p>
            <a:endParaRPr lang="en-US" sz="500" b="1" i="1" dirty="0">
              <a:solidFill>
                <a:schemeClr val="tx1"/>
              </a:solidFill>
            </a:endParaRPr>
          </a:p>
          <a:p>
            <a:pPr>
              <a:lnSpc>
                <a:spcPct val="100000"/>
              </a:lnSpc>
              <a:spcBef>
                <a:spcPts val="0"/>
              </a:spcBef>
            </a:pPr>
            <a:r>
              <a:rPr lang="en-US" b="1" i="1" dirty="0">
                <a:solidFill>
                  <a:schemeClr val="tx1"/>
                </a:solidFill>
              </a:rPr>
              <a:t>Atty. </a:t>
            </a:r>
            <a:r>
              <a:rPr lang="en-US" b="1" i="1" dirty="0" err="1">
                <a:solidFill>
                  <a:schemeClr val="tx1"/>
                </a:solidFill>
              </a:rPr>
              <a:t>Euney</a:t>
            </a:r>
            <a:r>
              <a:rPr lang="en-US" b="1" i="1" dirty="0">
                <a:solidFill>
                  <a:schemeClr val="tx1"/>
                </a:solidFill>
              </a:rPr>
              <a:t> Marie J. Mata-Perez</a:t>
            </a:r>
            <a:endParaRPr lang="en-US" dirty="0">
              <a:solidFill>
                <a:schemeClr val="tx1"/>
              </a:solidFill>
            </a:endParaRPr>
          </a:p>
          <a:p>
            <a:pPr>
              <a:lnSpc>
                <a:spcPct val="100000"/>
              </a:lnSpc>
              <a:spcBef>
                <a:spcPts val="0"/>
              </a:spcBef>
            </a:pPr>
            <a:r>
              <a:rPr lang="en-US" dirty="0">
                <a:solidFill>
                  <a:schemeClr val="tx1"/>
                </a:solidFill>
              </a:rPr>
              <a:t>Managing Partner</a:t>
            </a:r>
          </a:p>
          <a:p>
            <a:pPr>
              <a:lnSpc>
                <a:spcPct val="100000"/>
              </a:lnSpc>
              <a:spcBef>
                <a:spcPts val="0"/>
              </a:spcBef>
            </a:pPr>
            <a:r>
              <a:rPr lang="en-US" dirty="0">
                <a:solidFill>
                  <a:schemeClr val="tx1"/>
                </a:solidFill>
              </a:rPr>
              <a:t>Mata-Perez, Tamayo &amp; Francisco</a:t>
            </a:r>
          </a:p>
          <a:p>
            <a:pPr>
              <a:lnSpc>
                <a:spcPct val="100000"/>
              </a:lnSpc>
              <a:spcBef>
                <a:spcPts val="0"/>
              </a:spcBef>
            </a:pPr>
            <a:r>
              <a:rPr lang="en-US" i="1" dirty="0">
                <a:solidFill>
                  <a:schemeClr val="tx1"/>
                </a:solidFill>
                <a:hlinkClick r:id="rId2"/>
              </a:rPr>
              <a:t>euney.mata-perez@mtfcounsel.com</a:t>
            </a:r>
            <a:endParaRPr lang="en-US" i="1" dirty="0">
              <a:solidFill>
                <a:schemeClr val="tx1"/>
              </a:solidFill>
            </a:endParaRPr>
          </a:p>
          <a:p>
            <a:pPr>
              <a:lnSpc>
                <a:spcPct val="100000"/>
              </a:lnSpc>
              <a:spcBef>
                <a:spcPts val="0"/>
              </a:spcBef>
            </a:pPr>
            <a:r>
              <a:rPr lang="en-US" i="1" dirty="0">
                <a:solidFill>
                  <a:schemeClr val="tx1"/>
                </a:solidFill>
                <a:hlinkClick r:id="rId3"/>
              </a:rPr>
              <a:t>www.mtfcounsel.com</a:t>
            </a:r>
            <a:endParaRPr lang="en-US" i="1" dirty="0">
              <a:solidFill>
                <a:schemeClr val="tx1"/>
              </a:solidFill>
            </a:endParaRPr>
          </a:p>
          <a:p>
            <a:endParaRPr lang="en-US" sz="500" i="1" dirty="0">
              <a:solidFill>
                <a:schemeClr val="tx1"/>
              </a:solidFill>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7B6D7CC-D742-BE4D-9A3A-0F2E49C26B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4" r="175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Date Placeholder 1"/>
          <p:cNvSpPr>
            <a:spLocks noGrp="1"/>
          </p:cNvSpPr>
          <p:nvPr>
            <p:ph type="dt" sz="half" idx="10"/>
          </p:nvPr>
        </p:nvSpPr>
        <p:spPr>
          <a:xfrm>
            <a:off x="8107052" y="694944"/>
            <a:ext cx="2716825" cy="365760"/>
          </a:xfrm>
        </p:spPr>
        <p:txBody>
          <a:bodyPr vert="horz" lIns="91440" tIns="45720" rIns="91440" bIns="45720" rtlCol="0" anchor="ctr">
            <a:normAutofit/>
          </a:bodyPr>
          <a:lstStyle/>
          <a:p>
            <a:pPr algn="r">
              <a:spcAft>
                <a:spcPts val="600"/>
              </a:spcAft>
              <a:defRPr/>
            </a:pPr>
            <a:r>
              <a:rPr lang="en-US">
                <a:solidFill>
                  <a:schemeClr val="tx1">
                    <a:alpha val="80000"/>
                  </a:schemeClr>
                </a:solidFill>
                <a:latin typeface="Calibri" panose="020F0502020204030204"/>
              </a:rPr>
              <a:t>30/05/2018</a:t>
            </a:r>
          </a:p>
        </p:txBody>
      </p:sp>
      <p:sp>
        <p:nvSpPr>
          <p:cNvPr id="3" name="Slide Number Placeholder 2"/>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0C0A040D-B103-4CCA-BA46-EFD613F419FB}" type="slidenum">
              <a:rPr lang="en-US" sz="1500">
                <a:solidFill>
                  <a:srgbClr val="FFFFFF"/>
                </a:solidFill>
                <a:latin typeface="Calibri" panose="020F0502020204030204"/>
              </a:rPr>
              <a:pPr algn="ctr">
                <a:spcAft>
                  <a:spcPts val="600"/>
                </a:spcAft>
                <a:defRPr/>
              </a:pPr>
              <a:t>22</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29146129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US" sz="2800" dirty="0">
                <a:solidFill>
                  <a:prstClr val="black"/>
                </a:solidFill>
              </a:rPr>
              <a:t>Republic Act No. 10963 (Tax Reform for Acceleration and Inclusion or TRAIN) </a:t>
            </a:r>
          </a:p>
          <a:p>
            <a:pPr marL="457200" lvl="0" indent="-457200">
              <a:lnSpc>
                <a:spcPct val="90000"/>
              </a:lnSpc>
              <a:spcBef>
                <a:spcPts val="1000"/>
              </a:spcBef>
              <a:buFont typeface="Wingdings" pitchFamily="2" charset="2"/>
              <a:buChar char="q"/>
            </a:pPr>
            <a:r>
              <a:rPr lang="en-US" sz="2800" dirty="0">
                <a:solidFill>
                  <a:prstClr val="black"/>
                </a:solidFill>
              </a:rPr>
              <a:t>Part 1 -- Effective January 1, 2018</a:t>
            </a:r>
          </a:p>
          <a:p>
            <a:pPr marL="914400" lvl="1" indent="-457200">
              <a:lnSpc>
                <a:spcPct val="90000"/>
              </a:lnSpc>
              <a:spcBef>
                <a:spcPts val="1000"/>
              </a:spcBef>
              <a:buFont typeface="Wingdings" pitchFamily="2" charset="2"/>
              <a:buChar char="q"/>
            </a:pPr>
            <a:r>
              <a:rPr lang="en-US" sz="2800" dirty="0">
                <a:solidFill>
                  <a:prstClr val="black"/>
                </a:solidFill>
              </a:rPr>
              <a:t>Passed to address progressivity, provide equitable relief to taxpayers and raise revenues</a:t>
            </a:r>
          </a:p>
          <a:p>
            <a:pPr marL="457200" lvl="0" indent="-457200">
              <a:lnSpc>
                <a:spcPct val="90000"/>
              </a:lnSpc>
              <a:spcBef>
                <a:spcPts val="1000"/>
              </a:spcBef>
              <a:buFont typeface="Wingdings" pitchFamily="2" charset="2"/>
              <a:buChar char="q"/>
            </a:pPr>
            <a:r>
              <a:rPr lang="en-US" sz="2800" dirty="0">
                <a:solidFill>
                  <a:prstClr val="black"/>
                </a:solidFill>
              </a:rPr>
              <a:t>Part 2 – Pending in Congress</a:t>
            </a:r>
          </a:p>
          <a:p>
            <a:pPr marL="914400" lvl="1" indent="-457200">
              <a:lnSpc>
                <a:spcPct val="90000"/>
              </a:lnSpc>
              <a:spcBef>
                <a:spcPts val="1000"/>
              </a:spcBef>
              <a:buFont typeface="Wingdings" pitchFamily="2" charset="2"/>
              <a:buChar char="q"/>
            </a:pPr>
            <a:r>
              <a:rPr lang="en-US" sz="2800" dirty="0">
                <a:solidFill>
                  <a:prstClr val="black"/>
                </a:solidFill>
              </a:rPr>
              <a:t>Lower corporate income tax rates</a:t>
            </a:r>
          </a:p>
          <a:p>
            <a:pPr marL="914400" lvl="1" indent="-457200">
              <a:lnSpc>
                <a:spcPct val="90000"/>
              </a:lnSpc>
              <a:spcBef>
                <a:spcPts val="1000"/>
              </a:spcBef>
              <a:buFont typeface="Wingdings" pitchFamily="2" charset="2"/>
              <a:buChar char="q"/>
            </a:pPr>
            <a:r>
              <a:rPr lang="en-US" sz="2800" dirty="0">
                <a:solidFill>
                  <a:prstClr val="black"/>
                </a:solidFill>
              </a:rPr>
              <a:t>Harmonize incentives</a:t>
            </a:r>
          </a:p>
          <a:p>
            <a:pPr marL="914400" lvl="1" indent="-457200">
              <a:lnSpc>
                <a:spcPct val="90000"/>
              </a:lnSpc>
              <a:spcBef>
                <a:spcPts val="1000"/>
              </a:spcBef>
              <a:buFont typeface="Wingdings" pitchFamily="2" charset="2"/>
              <a:buChar char="q"/>
            </a:pPr>
            <a:endParaRPr lang="en-US" sz="2800" dirty="0">
              <a:solidFill>
                <a:prstClr val="black"/>
              </a:solidFill>
            </a:endParaRPr>
          </a:p>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4985275" cy="584775"/>
          </a:xfrm>
          <a:prstGeom prst="rect">
            <a:avLst/>
          </a:prstGeom>
          <a:noFill/>
        </p:spPr>
        <p:txBody>
          <a:bodyPr wrap="none" rtlCol="0">
            <a:spAutoFit/>
          </a:bodyPr>
          <a:lstStyle/>
          <a:p>
            <a:r>
              <a:rPr lang="en-US" sz="3200" b="1" dirty="0"/>
              <a:t>Philippine Tax Reform Part 1</a:t>
            </a:r>
            <a:endParaRPr lang="en-US" sz="32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2</a:t>
              </a:r>
              <a:endParaRPr lang="en-US" dirty="0">
                <a:solidFill>
                  <a:schemeClr val="bg1"/>
                </a:solidFill>
              </a:endParaRPr>
            </a:p>
          </p:txBody>
        </p:sp>
      </p:grpSp>
    </p:spTree>
    <p:extLst>
      <p:ext uri="{BB962C8B-B14F-4D97-AF65-F5344CB8AC3E}">
        <p14:creationId xmlns:p14="http://schemas.microsoft.com/office/powerpoint/2010/main" val="116311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32084"/>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q"/>
            </a:pPr>
            <a:r>
              <a:rPr lang="en-PH" sz="2800" b="1" dirty="0">
                <a:solidFill>
                  <a:schemeClr val="tx1"/>
                </a:solidFill>
              </a:rPr>
              <a:t>Tax policy reform </a:t>
            </a:r>
            <a:r>
              <a:rPr lang="en-PH" sz="2800" dirty="0">
                <a:solidFill>
                  <a:schemeClr val="tx1"/>
                </a:solidFill>
              </a:rPr>
              <a:t>to create a fairer, simpler, and more efficient tax system with low rates and a broad base that can promote investment, job creation, and poverty reduction. </a:t>
            </a:r>
          </a:p>
          <a:p>
            <a:endParaRPr lang="en-PH" sz="2800" dirty="0">
              <a:solidFill>
                <a:schemeClr val="tx1"/>
              </a:solidFill>
            </a:endParaRPr>
          </a:p>
          <a:p>
            <a:pPr marL="285750" indent="-285750">
              <a:buFont typeface="Wingdings" pitchFamily="2" charset="2"/>
              <a:buChar char="q"/>
            </a:pPr>
            <a:r>
              <a:rPr lang="en-PH" sz="2800" b="1" dirty="0">
                <a:solidFill>
                  <a:schemeClr val="tx1"/>
                </a:solidFill>
              </a:rPr>
              <a:t>Tax administration </a:t>
            </a:r>
            <a:r>
              <a:rPr lang="en-PH" sz="2800" dirty="0">
                <a:solidFill>
                  <a:schemeClr val="tx1"/>
                </a:solidFill>
              </a:rPr>
              <a:t>reforms in BIR and BOC. </a:t>
            </a:r>
          </a:p>
          <a:p>
            <a:endParaRPr lang="en-PH" sz="2800" dirty="0">
              <a:solidFill>
                <a:schemeClr val="tx1"/>
              </a:solidFill>
            </a:endParaRPr>
          </a:p>
          <a:p>
            <a:pPr marL="285750" indent="-285750">
              <a:buFont typeface="Wingdings" pitchFamily="2" charset="2"/>
              <a:buChar char="q"/>
            </a:pPr>
            <a:r>
              <a:rPr lang="en-PH" sz="2800" b="1" dirty="0">
                <a:solidFill>
                  <a:schemeClr val="tx1"/>
                </a:solidFill>
              </a:rPr>
              <a:t>Budget reforms </a:t>
            </a:r>
            <a:r>
              <a:rPr lang="en-PH" sz="2800" dirty="0">
                <a:solidFill>
                  <a:schemeClr val="tx1"/>
                </a:solidFill>
              </a:rPr>
              <a:t>to improve spending, transparency, and efficiency to generate savings. </a:t>
            </a:r>
          </a:p>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b="1" dirty="0">
              <a:solidFill>
                <a:prstClr val="black"/>
              </a:solidFill>
            </a:endParaRPr>
          </a:p>
          <a:p>
            <a:pPr lvl="0"/>
            <a:r>
              <a:rPr lang="en-US" sz="3200" b="1" dirty="0">
                <a:solidFill>
                  <a:prstClr val="black"/>
                </a:solidFill>
              </a:rPr>
              <a:t>Philippine Tax Reform</a:t>
            </a:r>
            <a:endParaRPr lang="en-US" sz="3200" b="1" dirty="0">
              <a:solidFill>
                <a:srgbClr val="151B67"/>
              </a:solidFill>
              <a:latin typeface="Arial" panose="020B0604020202020204" pitchFamily="34" charset="0"/>
              <a:cs typeface="Arial" panose="020B0604020202020204" pitchFamily="34" charset="0"/>
            </a:endParaRPr>
          </a:p>
          <a:p>
            <a:pPr algn="ctr"/>
            <a:endParaRPr lang="en-US"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57191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32084"/>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US" sz="2800" dirty="0">
                <a:solidFill>
                  <a:prstClr val="black"/>
                </a:solidFill>
              </a:rPr>
              <a:t>Main amendments</a:t>
            </a:r>
          </a:p>
          <a:p>
            <a:pPr marL="800100" lvl="1" indent="-342900">
              <a:lnSpc>
                <a:spcPct val="90000"/>
              </a:lnSpc>
              <a:spcBef>
                <a:spcPts val="500"/>
              </a:spcBef>
              <a:buFont typeface="Wingdings" pitchFamily="2" charset="2"/>
              <a:buChar char="q"/>
            </a:pPr>
            <a:r>
              <a:rPr lang="en-US" sz="2400" dirty="0">
                <a:solidFill>
                  <a:prstClr val="black"/>
                </a:solidFill>
              </a:rPr>
              <a:t>Adjusted brackets and lowered personal income taxes</a:t>
            </a:r>
          </a:p>
          <a:p>
            <a:pPr marL="800100" lvl="1" indent="-342900">
              <a:lnSpc>
                <a:spcPct val="90000"/>
              </a:lnSpc>
              <a:spcBef>
                <a:spcPts val="500"/>
              </a:spcBef>
              <a:buFont typeface="Wingdings" pitchFamily="2" charset="2"/>
              <a:buChar char="q"/>
            </a:pPr>
            <a:r>
              <a:rPr lang="en-US" sz="2400" dirty="0">
                <a:solidFill>
                  <a:prstClr val="black"/>
                </a:solidFill>
              </a:rPr>
              <a:t>Lowered estate and donor’s taxes</a:t>
            </a:r>
          </a:p>
          <a:p>
            <a:pPr marL="800100" lvl="1" indent="-342900">
              <a:lnSpc>
                <a:spcPct val="90000"/>
              </a:lnSpc>
              <a:spcBef>
                <a:spcPts val="500"/>
              </a:spcBef>
              <a:buFont typeface="Wingdings" pitchFamily="2" charset="2"/>
              <a:buChar char="q"/>
            </a:pPr>
            <a:r>
              <a:rPr lang="en-US" sz="2400" dirty="0">
                <a:solidFill>
                  <a:prstClr val="black"/>
                </a:solidFill>
              </a:rPr>
              <a:t>Expanded the VAT system</a:t>
            </a:r>
          </a:p>
          <a:p>
            <a:pPr marL="800100" lvl="1" indent="-342900">
              <a:lnSpc>
                <a:spcPct val="90000"/>
              </a:lnSpc>
              <a:spcBef>
                <a:spcPts val="500"/>
              </a:spcBef>
              <a:buFont typeface="Wingdings" pitchFamily="2" charset="2"/>
              <a:buChar char="q"/>
            </a:pPr>
            <a:r>
              <a:rPr lang="en-US" sz="2400" dirty="0">
                <a:solidFill>
                  <a:prstClr val="black"/>
                </a:solidFill>
              </a:rPr>
              <a:t>Increased the following taxes: documentary stamp taxes, capital gains tax, stock transaction tax, excise taxes on automobiles, cigarettes and mineral products</a:t>
            </a:r>
          </a:p>
          <a:p>
            <a:pPr marL="800100" lvl="1" indent="-342900">
              <a:lnSpc>
                <a:spcPct val="90000"/>
              </a:lnSpc>
              <a:spcBef>
                <a:spcPts val="500"/>
              </a:spcBef>
              <a:buFont typeface="Wingdings" pitchFamily="2" charset="2"/>
              <a:buChar char="q"/>
            </a:pPr>
            <a:r>
              <a:rPr lang="en-US" sz="2400" dirty="0">
                <a:solidFill>
                  <a:prstClr val="black"/>
                </a:solidFill>
              </a:rPr>
              <a:t>Imposed new excise taxes on cosmetic procedures and sweetened beverages</a:t>
            </a:r>
          </a:p>
          <a:p>
            <a:pPr marL="800100" lvl="1" indent="-342900">
              <a:lnSpc>
                <a:spcPct val="90000"/>
              </a:lnSpc>
              <a:spcBef>
                <a:spcPts val="500"/>
              </a:spcBef>
              <a:buFont typeface="Wingdings" pitchFamily="2" charset="2"/>
              <a:buChar char="q"/>
            </a:pPr>
            <a:r>
              <a:rPr lang="en-US" sz="2400" dirty="0">
                <a:solidFill>
                  <a:prstClr val="black"/>
                </a:solidFill>
              </a:rPr>
              <a:t>Introduced fuel marking</a:t>
            </a:r>
          </a:p>
          <a:p>
            <a:pPr marL="800100" lvl="1" indent="-342900">
              <a:lnSpc>
                <a:spcPct val="90000"/>
              </a:lnSpc>
              <a:spcBef>
                <a:spcPts val="500"/>
              </a:spcBef>
              <a:buFont typeface="Wingdings" pitchFamily="2" charset="2"/>
              <a:buChar char="q"/>
            </a:pPr>
            <a:r>
              <a:rPr lang="en-US" sz="2400" dirty="0">
                <a:solidFill>
                  <a:prstClr val="black"/>
                </a:solidFill>
              </a:rPr>
              <a:t>Increased penalties</a:t>
            </a:r>
          </a:p>
          <a:p>
            <a:pPr marL="800100" lvl="1" indent="-342900">
              <a:lnSpc>
                <a:spcPct val="90000"/>
              </a:lnSpc>
              <a:spcBef>
                <a:spcPts val="500"/>
              </a:spcBef>
              <a:buFont typeface="Wingdings" pitchFamily="2" charset="2"/>
              <a:buChar char="q"/>
            </a:pPr>
            <a:r>
              <a:rPr lang="en-US" sz="2400" dirty="0">
                <a:solidFill>
                  <a:prstClr val="black"/>
                </a:solidFill>
              </a:rPr>
              <a:t>Introduced simplification of forms and filings</a:t>
            </a:r>
          </a:p>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b="1" dirty="0">
              <a:solidFill>
                <a:prstClr val="black"/>
              </a:solidFill>
            </a:endParaRPr>
          </a:p>
          <a:p>
            <a:pPr lvl="0"/>
            <a:r>
              <a:rPr lang="en-US" sz="3200" b="1" dirty="0">
                <a:solidFill>
                  <a:prstClr val="black"/>
                </a:solidFill>
              </a:rPr>
              <a:t>Philippine Tax Reform Part 1</a:t>
            </a:r>
            <a:endParaRPr lang="en-US" sz="3200" b="1" dirty="0">
              <a:solidFill>
                <a:srgbClr val="151B67"/>
              </a:solidFill>
              <a:latin typeface="Arial" panose="020B0604020202020204" pitchFamily="34" charset="0"/>
              <a:cs typeface="Arial" panose="020B0604020202020204" pitchFamily="34" charset="0"/>
            </a:endParaRPr>
          </a:p>
          <a:p>
            <a:pPr algn="ctr"/>
            <a:endParaRPr lang="en-US"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402112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lnSpc>
                <a:spcPct val="90000"/>
              </a:lnSpc>
              <a:spcBef>
                <a:spcPts val="500"/>
              </a:spcBef>
              <a:buFont typeface="Wingdings" pitchFamily="2" charset="2"/>
              <a:buChar char="q"/>
            </a:pPr>
            <a:endParaRPr lang="en-US" sz="2400" dirty="0">
              <a:solidFill>
                <a:prstClr val="black"/>
              </a:solidFill>
            </a:endParaRPr>
          </a:p>
          <a:p>
            <a:pPr marL="800100" lvl="1" indent="-342900">
              <a:lnSpc>
                <a:spcPct val="90000"/>
              </a:lnSpc>
              <a:spcBef>
                <a:spcPts val="500"/>
              </a:spcBef>
              <a:buFont typeface="Wingdings" pitchFamily="2" charset="2"/>
              <a:buChar char="q"/>
            </a:pPr>
            <a:endParaRPr lang="en-US" sz="2400" dirty="0">
              <a:solidFill>
                <a:prstClr val="black"/>
              </a:solidFill>
            </a:endParaRPr>
          </a:p>
          <a:p>
            <a:pPr marL="800100" lvl="1" indent="-342900">
              <a:lnSpc>
                <a:spcPct val="90000"/>
              </a:lnSpc>
              <a:spcBef>
                <a:spcPts val="500"/>
              </a:spcBef>
              <a:buFont typeface="Wingdings" pitchFamily="2" charset="2"/>
              <a:buChar char="q"/>
            </a:pPr>
            <a:endParaRPr lang="en-US" sz="2400" dirty="0">
              <a:solidFill>
                <a:prstClr val="black"/>
              </a:solidFill>
            </a:endParaRPr>
          </a:p>
          <a:p>
            <a:pPr marL="800100" lvl="1" indent="-342900">
              <a:lnSpc>
                <a:spcPct val="90000"/>
              </a:lnSpc>
              <a:spcBef>
                <a:spcPts val="500"/>
              </a:spcBef>
              <a:buFont typeface="Wingdings" pitchFamily="2" charset="2"/>
              <a:buChar char="q"/>
            </a:pPr>
            <a:endParaRPr lang="en-US" sz="2400" dirty="0">
              <a:solidFill>
                <a:prstClr val="black"/>
              </a:solidFill>
            </a:endParaRPr>
          </a:p>
          <a:p>
            <a:pPr marL="800100" lvl="1" indent="-342900">
              <a:lnSpc>
                <a:spcPct val="90000"/>
              </a:lnSpc>
              <a:spcBef>
                <a:spcPts val="500"/>
              </a:spcBef>
              <a:buFont typeface="Wingdings" pitchFamily="2" charset="2"/>
              <a:buChar char="q"/>
            </a:pPr>
            <a:r>
              <a:rPr lang="en-US" sz="2800" dirty="0">
                <a:solidFill>
                  <a:prstClr val="black"/>
                </a:solidFill>
              </a:rPr>
              <a:t>Reduction of 30% Corporate Income Tax to 20%</a:t>
            </a:r>
          </a:p>
          <a:p>
            <a:pPr marL="1257300" lvl="2" indent="-342900">
              <a:lnSpc>
                <a:spcPct val="90000"/>
              </a:lnSpc>
              <a:spcBef>
                <a:spcPts val="500"/>
              </a:spcBef>
              <a:buFont typeface="Wingdings" pitchFamily="2" charset="2"/>
              <a:buChar char="q"/>
            </a:pPr>
            <a:r>
              <a:rPr lang="en-US" sz="2800" dirty="0">
                <a:solidFill>
                  <a:prstClr val="black"/>
                </a:solidFill>
              </a:rPr>
              <a:t>Beginning Jan 1, 2021, reduce the CIT rate by 2% for every year until 2019</a:t>
            </a:r>
            <a:endParaRPr lang="en-US" sz="2800" dirty="0">
              <a:solidFill>
                <a:schemeClr val="tx1"/>
              </a:solidFill>
            </a:endParaRPr>
          </a:p>
          <a:p>
            <a:pPr marL="1257300" lvl="2" indent="-342900">
              <a:lnSpc>
                <a:spcPct val="90000"/>
              </a:lnSpc>
              <a:spcBef>
                <a:spcPts val="500"/>
              </a:spcBef>
              <a:buFont typeface="Wingdings" pitchFamily="2" charset="2"/>
              <a:buChar char="q"/>
            </a:pPr>
            <a:r>
              <a:rPr lang="en-PH" sz="2800" dirty="0">
                <a:solidFill>
                  <a:schemeClr val="tx1"/>
                </a:solidFill>
              </a:rPr>
              <a:t>President may advance the scheduled reduction in the corporate income tax rate when adequate savings are realized from the rationalization of fiscal incentives, as certified by the Secretary of Finance. </a:t>
            </a:r>
            <a:endParaRPr lang="en-US" sz="2800" dirty="0">
              <a:solidFill>
                <a:schemeClr val="tx1"/>
              </a:solidFill>
            </a:endParaRPr>
          </a:p>
          <a:p>
            <a:pPr marL="800100" lvl="1" indent="-342900">
              <a:lnSpc>
                <a:spcPct val="90000"/>
              </a:lnSpc>
              <a:spcBef>
                <a:spcPts val="500"/>
              </a:spcBef>
              <a:buFont typeface="Wingdings" pitchFamily="2" charset="2"/>
              <a:buChar char="q"/>
            </a:pPr>
            <a:r>
              <a:rPr lang="en-US" sz="2800" dirty="0">
                <a:solidFill>
                  <a:prstClr val="black"/>
                </a:solidFill>
              </a:rPr>
              <a:t>Harmonization of Incentives</a:t>
            </a:r>
          </a:p>
          <a:p>
            <a:pPr marL="800100" lvl="1" indent="-342900">
              <a:lnSpc>
                <a:spcPct val="90000"/>
              </a:lnSpc>
              <a:spcBef>
                <a:spcPts val="500"/>
              </a:spcBef>
              <a:buFont typeface="Wingdings" pitchFamily="2" charset="2"/>
              <a:buChar char="q"/>
            </a:pPr>
            <a:r>
              <a:rPr lang="en-US" sz="2800" dirty="0">
                <a:solidFill>
                  <a:prstClr val="black"/>
                </a:solidFill>
              </a:rPr>
              <a:t>Improved Tax Avoidance</a:t>
            </a:r>
          </a:p>
          <a:p>
            <a:pPr marL="1257300" lvl="2" indent="-342900">
              <a:lnSpc>
                <a:spcPct val="90000"/>
              </a:lnSpc>
              <a:spcBef>
                <a:spcPts val="500"/>
              </a:spcBef>
              <a:buFont typeface="Wingdings" pitchFamily="2" charset="2"/>
              <a:buChar char="q"/>
            </a:pPr>
            <a:r>
              <a:rPr lang="en-US" sz="2800" dirty="0">
                <a:solidFill>
                  <a:prstClr val="black"/>
                </a:solidFill>
              </a:rPr>
              <a:t>Expressed powers of Commissioner with respect to Tax Avoidance</a:t>
            </a:r>
          </a:p>
          <a:p>
            <a:pPr marL="1257300" lvl="2" indent="-342900">
              <a:lnSpc>
                <a:spcPct val="90000"/>
              </a:lnSpc>
              <a:spcBef>
                <a:spcPts val="500"/>
              </a:spcBef>
              <a:buFont typeface="Wingdings" pitchFamily="2" charset="2"/>
              <a:buChar char="q"/>
            </a:pPr>
            <a:r>
              <a:rPr lang="en-US" sz="2800" dirty="0">
                <a:solidFill>
                  <a:prstClr val="black"/>
                </a:solidFill>
              </a:rPr>
              <a:t>Broaden powers of Commissioner on related party transactions</a:t>
            </a:r>
          </a:p>
          <a:p>
            <a:pPr marL="1257300" lvl="2" indent="-342900">
              <a:lnSpc>
                <a:spcPct val="90000"/>
              </a:lnSpc>
              <a:spcBef>
                <a:spcPts val="500"/>
              </a:spcBef>
              <a:buFont typeface="Wingdings" pitchFamily="2" charset="2"/>
              <a:buChar char="q"/>
            </a:pPr>
            <a:endParaRPr lang="en-US" sz="2400" dirty="0">
              <a:solidFill>
                <a:prstClr val="black"/>
              </a:solidFill>
            </a:endParaRPr>
          </a:p>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5734262" cy="584775"/>
          </a:xfrm>
          <a:prstGeom prst="rect">
            <a:avLst/>
          </a:prstGeom>
          <a:noFill/>
        </p:spPr>
        <p:txBody>
          <a:bodyPr wrap="none" rtlCol="0">
            <a:spAutoFit/>
          </a:bodyPr>
          <a:lstStyle/>
          <a:p>
            <a:r>
              <a:rPr lang="en-US" sz="3200" b="1" dirty="0">
                <a:solidFill>
                  <a:srgbClr val="151B67"/>
                </a:solidFill>
                <a:latin typeface="Arial" panose="020B0604020202020204" pitchFamily="34" charset="0"/>
                <a:cs typeface="Arial" panose="020B0604020202020204" pitchFamily="34" charset="0"/>
              </a:rPr>
              <a:t>Philippine Tax Reform Part 2</a:t>
            </a: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220066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279400" y="0"/>
            <a:ext cx="11784264"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Wingdings" pitchFamily="2" charset="2"/>
              <a:buChar char="q"/>
            </a:pPr>
            <a:endParaRPr lang="en-US" sz="2800" dirty="0">
              <a:solidFill>
                <a:prstClr val="black"/>
              </a:solidFill>
            </a:endParaRPr>
          </a:p>
          <a:p>
            <a:pPr marL="228600" lvl="0" indent="-228600">
              <a:lnSpc>
                <a:spcPct val="90000"/>
              </a:lnSpc>
              <a:spcBef>
                <a:spcPts val="1000"/>
              </a:spcBef>
              <a:buFont typeface="Wingdings" pitchFamily="2" charset="2"/>
              <a:buChar char="q"/>
            </a:pPr>
            <a:r>
              <a:rPr lang="en-US" sz="2800" dirty="0">
                <a:solidFill>
                  <a:prstClr val="black"/>
                </a:solidFill>
              </a:rPr>
              <a:t>Promulgated in 2013 (Revenue Regulations No. 2-2013)</a:t>
            </a:r>
          </a:p>
          <a:p>
            <a:pPr marL="685800" lvl="1" indent="-228600">
              <a:lnSpc>
                <a:spcPct val="90000"/>
              </a:lnSpc>
              <a:spcBef>
                <a:spcPts val="1000"/>
              </a:spcBef>
              <a:buFont typeface="Wingdings" pitchFamily="2" charset="2"/>
              <a:buChar char="q"/>
            </a:pPr>
            <a:r>
              <a:rPr lang="en-US" sz="2800" dirty="0">
                <a:solidFill>
                  <a:prstClr val="black"/>
                </a:solidFill>
              </a:rPr>
              <a:t>Prescribed guidelines in determining appropriate revenues and taxable income of the parties in a controlled transaction</a:t>
            </a:r>
          </a:p>
          <a:p>
            <a:pPr marL="685800" lvl="1" indent="-228600">
              <a:lnSpc>
                <a:spcPct val="90000"/>
              </a:lnSpc>
              <a:spcBef>
                <a:spcPts val="1000"/>
              </a:spcBef>
              <a:buFont typeface="Wingdings" pitchFamily="2" charset="2"/>
              <a:buChar char="q"/>
            </a:pPr>
            <a:r>
              <a:rPr lang="en-US" sz="2800" dirty="0">
                <a:solidFill>
                  <a:prstClr val="black"/>
                </a:solidFill>
              </a:rPr>
              <a:t>Adopted OECD Principles</a:t>
            </a:r>
          </a:p>
          <a:p>
            <a:pPr marL="685800" lvl="1" indent="-228600">
              <a:lnSpc>
                <a:spcPct val="90000"/>
              </a:lnSpc>
              <a:spcBef>
                <a:spcPts val="1000"/>
              </a:spcBef>
              <a:buFont typeface="Wingdings" pitchFamily="2" charset="2"/>
              <a:buChar char="q"/>
            </a:pPr>
            <a:r>
              <a:rPr lang="en-US" sz="2800" dirty="0">
                <a:solidFill>
                  <a:prstClr val="black"/>
                </a:solidFill>
              </a:rPr>
              <a:t>Was not backed by legislation</a:t>
            </a:r>
          </a:p>
          <a:p>
            <a:pPr marL="228600" lvl="0" indent="-228600">
              <a:lnSpc>
                <a:spcPct val="90000"/>
              </a:lnSpc>
              <a:spcBef>
                <a:spcPts val="1000"/>
              </a:spcBef>
              <a:buFont typeface="Wingdings" pitchFamily="2" charset="2"/>
              <a:buChar char="q"/>
            </a:pPr>
            <a:r>
              <a:rPr lang="en-US" sz="2800" dirty="0">
                <a:solidFill>
                  <a:prstClr val="black"/>
                </a:solidFill>
              </a:rPr>
              <a:t>Philippine Supreme Court: </a:t>
            </a:r>
            <a:r>
              <a:rPr lang="en-GB" sz="2800" u="sng" dirty="0">
                <a:solidFill>
                  <a:prstClr val="black"/>
                </a:solidFill>
              </a:rPr>
              <a:t>Commissioner of Internal Revenue vs. Filinvest Development Corporation</a:t>
            </a:r>
            <a:r>
              <a:rPr lang="en-GB" sz="2800" dirty="0">
                <a:solidFill>
                  <a:prstClr val="black"/>
                </a:solidFill>
              </a:rPr>
              <a:t> (July 19, 2011)</a:t>
            </a:r>
          </a:p>
          <a:p>
            <a:pPr marL="685800" lvl="1" indent="-228600">
              <a:lnSpc>
                <a:spcPct val="90000"/>
              </a:lnSpc>
              <a:spcBef>
                <a:spcPts val="500"/>
              </a:spcBef>
              <a:buFont typeface="Wingdings" pitchFamily="2" charset="2"/>
              <a:buChar char="q"/>
            </a:pPr>
            <a:r>
              <a:rPr lang="en-GB" sz="2800" dirty="0">
                <a:solidFill>
                  <a:prstClr val="black"/>
                </a:solidFill>
              </a:rPr>
              <a:t>CIR has no power to impute interest, if agreement between the parties do not stipulate for the payment of interest</a:t>
            </a:r>
            <a:endParaRPr lang="en-US" sz="2800" dirty="0">
              <a:solidFill>
                <a:prstClr val="black"/>
              </a:solidFill>
            </a:endParaRPr>
          </a:p>
          <a:p>
            <a:pPr algn="ctr"/>
            <a:endParaRPr lang="en-US" dirty="0"/>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10400" y="391374"/>
            <a:ext cx="5619808" cy="584775"/>
          </a:xfrm>
          <a:prstGeom prst="rect">
            <a:avLst/>
          </a:prstGeom>
          <a:noFill/>
        </p:spPr>
        <p:txBody>
          <a:bodyPr wrap="none" rtlCol="0">
            <a:spAutoFit/>
          </a:bodyPr>
          <a:lstStyle/>
          <a:p>
            <a:r>
              <a:rPr lang="en-US" sz="3200" b="1" dirty="0"/>
              <a:t>Philippine Transfer Pricing Rules</a:t>
            </a:r>
            <a:endParaRPr lang="en-US" sz="3200" b="1" dirty="0">
              <a:solidFill>
                <a:srgbClr val="151B67"/>
              </a:solidFill>
              <a:latin typeface="Arial" panose="020B0604020202020204" pitchFamily="34" charset="0"/>
              <a:cs typeface="Arial" panose="020B0604020202020204" pitchFamily="34" charset="0"/>
            </a:endParaRPr>
          </a:p>
        </p:txBody>
      </p: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178159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PH" sz="2800" dirty="0">
                <a:solidFill>
                  <a:prstClr val="black"/>
                </a:solidFill>
              </a:rPr>
              <a:t>Existing Provision</a:t>
            </a:r>
          </a:p>
          <a:p>
            <a:pPr marL="457200" lvl="0" indent="-457200">
              <a:lnSpc>
                <a:spcPct val="90000"/>
              </a:lnSpc>
              <a:spcBef>
                <a:spcPts val="1000"/>
              </a:spcBef>
              <a:buFont typeface="Wingdings" pitchFamily="2" charset="2"/>
              <a:buChar char="q"/>
            </a:pPr>
            <a:r>
              <a:rPr lang="en-PH" sz="2800" dirty="0">
                <a:solidFill>
                  <a:prstClr val="black"/>
                </a:solidFill>
              </a:rPr>
              <a:t>SEC. 50.</a:t>
            </a:r>
            <a:r>
              <a:rPr lang="en-PH" sz="2800" b="1" dirty="0">
                <a:solidFill>
                  <a:prstClr val="black"/>
                </a:solidFill>
              </a:rPr>
              <a:t> </a:t>
            </a:r>
            <a:r>
              <a:rPr lang="en-PH" sz="2800" i="1" dirty="0">
                <a:solidFill>
                  <a:prstClr val="black"/>
                </a:solidFill>
              </a:rPr>
              <a:t>Allocation of Income and Deductions</a:t>
            </a:r>
          </a:p>
          <a:p>
            <a:pPr marL="457200" lvl="0" indent="-457200">
              <a:lnSpc>
                <a:spcPct val="90000"/>
              </a:lnSpc>
              <a:spcBef>
                <a:spcPts val="1000"/>
              </a:spcBef>
              <a:buFont typeface="Wingdings" pitchFamily="2" charset="2"/>
              <a:buChar char="q"/>
            </a:pPr>
            <a:r>
              <a:rPr lang="en-PH" sz="2800" dirty="0">
                <a:solidFill>
                  <a:prstClr val="black"/>
                </a:solidFill>
              </a:rPr>
              <a:t>The Commissioner is authorized to </a:t>
            </a:r>
            <a:r>
              <a:rPr lang="en-PH" sz="2800" b="1" dirty="0">
                <a:solidFill>
                  <a:prstClr val="black"/>
                </a:solidFill>
              </a:rPr>
              <a:t>distribute, apportion or allocate </a:t>
            </a:r>
            <a:r>
              <a:rPr lang="en-PH" sz="2800" dirty="0">
                <a:solidFill>
                  <a:prstClr val="black"/>
                </a:solidFill>
              </a:rPr>
              <a:t>gross income or deductions between or among related parties</a:t>
            </a:r>
          </a:p>
          <a:p>
            <a:pPr marL="457200" lvl="0" indent="-457200">
              <a:lnSpc>
                <a:spcPct val="90000"/>
              </a:lnSpc>
              <a:spcBef>
                <a:spcPts val="1000"/>
              </a:spcBef>
              <a:buFont typeface="Wingdings" pitchFamily="2" charset="2"/>
              <a:buChar char="q"/>
            </a:pPr>
            <a:r>
              <a:rPr lang="en-PH" sz="2800" dirty="0">
                <a:solidFill>
                  <a:prstClr val="black"/>
                </a:solidFill>
              </a:rPr>
              <a:t> If he determines that such distribution, apportionment or allocation is necessary in order to prevent evasion of taxes or clearly to reflect the income of any such organization, trade or business. </a:t>
            </a:r>
            <a:r>
              <a:rPr lang="en-PH" sz="2800" b="1" dirty="0">
                <a:solidFill>
                  <a:prstClr val="black"/>
                </a:solidFill>
              </a:rPr>
              <a:t> </a:t>
            </a:r>
            <a:endParaRPr lang="en-PH" sz="2800" dirty="0">
              <a:solidFill>
                <a:prstClr val="black"/>
              </a:solidFill>
            </a:endParaRPr>
          </a:p>
          <a:p>
            <a:pPr lvl="0">
              <a:lnSpc>
                <a:spcPct val="90000"/>
              </a:lnSpc>
              <a:spcBef>
                <a:spcPts val="1000"/>
              </a:spcBef>
            </a:pPr>
            <a:endParaRPr lang="en-PH" sz="2800" dirty="0">
              <a:solidFill>
                <a:prstClr val="black"/>
              </a:solidFill>
            </a:endParaRP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ea typeface="+mj-ea"/>
                <a:cs typeface="+mj-cs"/>
              </a:rPr>
              <a:t>Existing Provision: Allocation of Income and Deductions</a:t>
            </a:r>
            <a:endParaRPr lang="en-US" sz="3200" b="1"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320705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29" y="4571802"/>
            <a:ext cx="12193057" cy="2286198"/>
          </a:xfrm>
          <a:prstGeom prst="rect">
            <a:avLst/>
          </a:prstGeom>
        </p:spPr>
      </p:pic>
      <p:sp>
        <p:nvSpPr>
          <p:cNvPr id="23" name="Rectangle 22"/>
          <p:cNvSpPr/>
          <p:nvPr/>
        </p:nvSpPr>
        <p:spPr>
          <a:xfrm>
            <a:off x="0" y="0"/>
            <a:ext cx="12192000" cy="6858000"/>
          </a:xfrm>
          <a:prstGeom prst="rect">
            <a:avLst/>
          </a:pr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90000"/>
              </a:lnSpc>
              <a:spcBef>
                <a:spcPts val="1000"/>
              </a:spcBef>
              <a:buFont typeface="Wingdings" pitchFamily="2" charset="2"/>
              <a:buChar char="q"/>
            </a:pPr>
            <a:r>
              <a:rPr lang="en-PH" sz="2800" dirty="0">
                <a:solidFill>
                  <a:prstClr val="black"/>
                </a:solidFill>
              </a:rPr>
              <a:t>Entities owned or controlled directly or indirectly by the same interests, </a:t>
            </a:r>
          </a:p>
          <a:p>
            <a:pPr marL="457200" lvl="0" indent="-457200">
              <a:lnSpc>
                <a:spcPct val="90000"/>
              </a:lnSpc>
              <a:spcBef>
                <a:spcPts val="1000"/>
              </a:spcBef>
              <a:buFont typeface="Wingdings" pitchFamily="2" charset="2"/>
              <a:buChar char="q"/>
            </a:pPr>
            <a:r>
              <a:rPr lang="en-PH" sz="2800" dirty="0">
                <a:solidFill>
                  <a:prstClr val="black"/>
                </a:solidFill>
              </a:rPr>
              <a:t>The Commissioner is authorized to distribute, apportion, allocate, </a:t>
            </a:r>
            <a:r>
              <a:rPr lang="en-PH" sz="2800" u="sng" dirty="0">
                <a:solidFill>
                  <a:prstClr val="black"/>
                </a:solidFill>
              </a:rPr>
              <a:t>or impute</a:t>
            </a:r>
            <a:r>
              <a:rPr lang="en-PH" sz="2800" dirty="0">
                <a:solidFill>
                  <a:prstClr val="black"/>
                </a:solidFill>
              </a:rPr>
              <a:t> income or deductions between or among related parties</a:t>
            </a:r>
          </a:p>
          <a:p>
            <a:pPr marL="457200" lvl="0" indent="-457200">
              <a:lnSpc>
                <a:spcPct val="90000"/>
              </a:lnSpc>
              <a:spcBef>
                <a:spcPts val="1000"/>
              </a:spcBef>
              <a:buFont typeface="Wingdings" pitchFamily="2" charset="2"/>
              <a:buChar char="q"/>
            </a:pPr>
            <a:r>
              <a:rPr lang="en-PH" sz="2800" dirty="0">
                <a:solidFill>
                  <a:prstClr val="black"/>
                </a:solidFill>
              </a:rPr>
              <a:t>If the commissioner determines that such </a:t>
            </a:r>
            <a:r>
              <a:rPr lang="en-PH" sz="2800" b="1" dirty="0">
                <a:solidFill>
                  <a:prstClr val="black"/>
                </a:solidFill>
              </a:rPr>
              <a:t>distribution, apportionment, allocation, </a:t>
            </a:r>
            <a:r>
              <a:rPr lang="en-PH" sz="2800" b="1" dirty="0">
                <a:solidFill>
                  <a:srgbClr val="FF0000"/>
                </a:solidFill>
              </a:rPr>
              <a:t>or imputation</a:t>
            </a:r>
            <a:r>
              <a:rPr lang="en-PH" sz="2800" dirty="0">
                <a:solidFill>
                  <a:srgbClr val="FF0000"/>
                </a:solidFill>
              </a:rPr>
              <a:t> </a:t>
            </a:r>
            <a:r>
              <a:rPr lang="en-PH" sz="2800" dirty="0">
                <a:solidFill>
                  <a:prstClr val="black"/>
                </a:solidFill>
              </a:rPr>
              <a:t>is necessary in order to prevent avoidance of taxes or to clearly to reflect the income of any such organization, trade, or business. </a:t>
            </a:r>
          </a:p>
        </p:txBody>
      </p:sp>
      <p:sp>
        <p:nvSpPr>
          <p:cNvPr id="24" name="Rectangle 23"/>
          <p:cNvSpPr/>
          <p:nvPr/>
        </p:nvSpPr>
        <p:spPr>
          <a:xfrm>
            <a:off x="1930400" y="0"/>
            <a:ext cx="102616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ea typeface="+mj-ea"/>
                <a:cs typeface="+mj-cs"/>
              </a:rPr>
              <a:t>TRAIN 2:  Proposed Expansion of the CIR’S Powers</a:t>
            </a:r>
            <a:endParaRPr lang="en-US" sz="3200"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2888" y="233497"/>
            <a:ext cx="637906" cy="637906"/>
          </a:xfrm>
          <a:prstGeom prst="rect">
            <a:avLst/>
          </a:prstGeom>
        </p:spPr>
      </p:pic>
      <p:grpSp>
        <p:nvGrpSpPr>
          <p:cNvPr id="26" name="Group 25"/>
          <p:cNvGrpSpPr/>
          <p:nvPr/>
        </p:nvGrpSpPr>
        <p:grpSpPr>
          <a:xfrm>
            <a:off x="10615855" y="248934"/>
            <a:ext cx="607033" cy="607033"/>
            <a:chOff x="9184931" y="752475"/>
            <a:chExt cx="1099702" cy="1099702"/>
          </a:xfrm>
        </p:grpSpPr>
        <p:sp>
          <p:nvSpPr>
            <p:cNvPr id="27" name="Oval 26"/>
            <p:cNvSpPr/>
            <p:nvPr/>
          </p:nvSpPr>
          <p:spPr>
            <a:xfrm>
              <a:off x="9184931" y="752475"/>
              <a:ext cx="1099702" cy="1099702"/>
            </a:xfrm>
            <a:prstGeom prst="ellipse">
              <a:avLst/>
            </a:prstGeom>
            <a:solidFill>
              <a:srgbClr val="FFFFFF"/>
            </a:solidFill>
            <a:ln w="6350">
              <a:solidFill>
                <a:srgbClr val="8A8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6520" y="983373"/>
              <a:ext cx="776524" cy="637906"/>
            </a:xfrm>
            <a:prstGeom prst="rect">
              <a:avLst/>
            </a:prstGeom>
          </p:spPr>
        </p:pic>
      </p:grpSp>
      <p:sp>
        <p:nvSpPr>
          <p:cNvPr id="29" name="Rectangle 28"/>
          <p:cNvSpPr/>
          <p:nvPr/>
        </p:nvSpPr>
        <p:spPr>
          <a:xfrm>
            <a:off x="0" y="0"/>
            <a:ext cx="19304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1041"/>
          <a:stretch/>
        </p:blipFill>
        <p:spPr>
          <a:xfrm>
            <a:off x="279400" y="233112"/>
            <a:ext cx="1274856" cy="638676"/>
          </a:xfrm>
          <a:prstGeom prst="rect">
            <a:avLst/>
          </a:prstGeom>
        </p:spPr>
      </p:pic>
      <p:cxnSp>
        <p:nvCxnSpPr>
          <p:cNvPr id="32" name="Straight Connector 31"/>
          <p:cNvCxnSpPr/>
          <p:nvPr/>
        </p:nvCxnSpPr>
        <p:spPr>
          <a:xfrm>
            <a:off x="1930400" y="0"/>
            <a:ext cx="0" cy="11049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110490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1361491" y="6076951"/>
            <a:ext cx="520700" cy="520700"/>
            <a:chOff x="11361491" y="6076951"/>
            <a:chExt cx="520700" cy="520700"/>
          </a:xfrm>
        </p:grpSpPr>
        <p:sp>
          <p:nvSpPr>
            <p:cNvPr id="38" name="Rounded Rectangle 37"/>
            <p:cNvSpPr/>
            <p:nvPr/>
          </p:nvSpPr>
          <p:spPr>
            <a:xfrm>
              <a:off x="11361491" y="6076951"/>
              <a:ext cx="520700" cy="520700"/>
            </a:xfrm>
            <a:prstGeom prst="round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401268" y="6152635"/>
              <a:ext cx="441146" cy="369332"/>
            </a:xfrm>
            <a:prstGeom prst="rect">
              <a:avLst/>
            </a:prstGeom>
          </p:spPr>
          <p:txBody>
            <a:bodyPr wrap="none">
              <a:spAutoFit/>
            </a:bodyPr>
            <a:lstStyle/>
            <a:p>
              <a:r>
                <a:rPr lang="mn-MN" b="1" dirty="0">
                  <a:solidFill>
                    <a:schemeClr val="bg1"/>
                  </a:solidFill>
                  <a:latin typeface="Arial" panose="020B0604020202020204" pitchFamily="34" charset="0"/>
                  <a:cs typeface="Arial" panose="020B0604020202020204" pitchFamily="34" charset="0"/>
                </a:rPr>
                <a:t>0</a:t>
              </a:r>
              <a:r>
                <a:rPr lang="en-US" b="1" dirty="0">
                  <a:solidFill>
                    <a:schemeClr val="bg1"/>
                  </a:solidFill>
                  <a:latin typeface="Arial" panose="020B0604020202020204" pitchFamily="34" charset="0"/>
                  <a:cs typeface="Arial" panose="020B0604020202020204" pitchFamily="34" charset="0"/>
                </a:rPr>
                <a:t>3</a:t>
              </a:r>
              <a:endParaRPr lang="en-US" dirty="0">
                <a:solidFill>
                  <a:schemeClr val="bg1"/>
                </a:solidFill>
              </a:endParaRPr>
            </a:p>
          </p:txBody>
        </p:sp>
      </p:grpSp>
    </p:spTree>
    <p:extLst>
      <p:ext uri="{BB962C8B-B14F-4D97-AF65-F5344CB8AC3E}">
        <p14:creationId xmlns:p14="http://schemas.microsoft.com/office/powerpoint/2010/main" val="3705230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1672</Words>
  <Application>Microsoft Office PowerPoint</Application>
  <PresentationFormat>Widescreen</PresentationFormat>
  <Paragraphs>182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cp:lastModifiedBy>
  <cp:revision>30</cp:revision>
  <dcterms:created xsi:type="dcterms:W3CDTF">2018-08-03T11:27:17Z</dcterms:created>
  <dcterms:modified xsi:type="dcterms:W3CDTF">2018-08-31T11:07:32Z</dcterms:modified>
</cp:coreProperties>
</file>