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8" r:id="rId6"/>
    <p:sldId id="266" r:id="rId7"/>
    <p:sldId id="269" r:id="rId8"/>
    <p:sldId id="274" r:id="rId9"/>
    <p:sldId id="275" r:id="rId10"/>
    <p:sldId id="276" r:id="rId11"/>
    <p:sldId id="277" r:id="rId12"/>
    <p:sldId id="280" r:id="rId13"/>
    <p:sldId id="278" r:id="rId14"/>
    <p:sldId id="281"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DADA"/>
    <a:srgbClr val="8A8C8E"/>
    <a:srgbClr val="F2F2F2"/>
    <a:srgbClr val="151B67"/>
    <a:srgbClr val="FFFFFF"/>
    <a:srgbClr val="F718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6" autoAdjust="0"/>
    <p:restoredTop sz="95126"/>
  </p:normalViewPr>
  <p:slideViewPr>
    <p:cSldViewPr snapToGrid="0">
      <p:cViewPr>
        <p:scale>
          <a:sx n="70" d="100"/>
          <a:sy n="70" d="100"/>
        </p:scale>
        <p:origin x="-618" y="1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CC0BB1-5BD4-4199-9A26-6949D286F47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25E994B-9610-4D52-80AB-39C6838EADE7}">
      <dgm:prSet phldrT="[Text]"/>
      <dgm:spPr/>
      <dgm:t>
        <a:bodyPr/>
        <a:lstStyle/>
        <a:p>
          <a:r>
            <a:rPr lang="en-US" dirty="0" smtClean="0"/>
            <a:t>1. Section 61</a:t>
          </a:r>
          <a:endParaRPr lang="en-US" dirty="0"/>
        </a:p>
      </dgm:t>
    </dgm:pt>
    <dgm:pt modelId="{88753F64-ED1D-4BA9-A2C6-4457BCF9FC7C}" type="parTrans" cxnId="{871173D8-9922-4260-AA0C-C7F0A138FFA3}">
      <dgm:prSet/>
      <dgm:spPr/>
      <dgm:t>
        <a:bodyPr/>
        <a:lstStyle/>
        <a:p>
          <a:endParaRPr lang="en-US"/>
        </a:p>
      </dgm:t>
    </dgm:pt>
    <dgm:pt modelId="{94480083-7514-46FD-A5FE-2C50858A6D1A}" type="sibTrans" cxnId="{871173D8-9922-4260-AA0C-C7F0A138FFA3}">
      <dgm:prSet/>
      <dgm:spPr/>
      <dgm:t>
        <a:bodyPr/>
        <a:lstStyle/>
        <a:p>
          <a:endParaRPr lang="en-US"/>
        </a:p>
      </dgm:t>
    </dgm:pt>
    <dgm:pt modelId="{DB951268-5B6D-4CDB-A9BC-44FB1F7093B8}">
      <dgm:prSet phldrT="[Text]"/>
      <dgm:spPr/>
      <dgm:t>
        <a:bodyPr/>
        <a:lstStyle/>
        <a:p>
          <a:r>
            <a:rPr lang="en-US" dirty="0" smtClean="0"/>
            <a:t>2. Section 61A</a:t>
          </a:r>
          <a:endParaRPr lang="en-US" dirty="0"/>
        </a:p>
      </dgm:t>
    </dgm:pt>
    <dgm:pt modelId="{39175022-C2B4-4773-B287-5844F970AEAA}" type="parTrans" cxnId="{CFC6FF1F-B351-418C-AC98-74E4154D7E23}">
      <dgm:prSet/>
      <dgm:spPr/>
      <dgm:t>
        <a:bodyPr/>
        <a:lstStyle/>
        <a:p>
          <a:endParaRPr lang="en-US"/>
        </a:p>
      </dgm:t>
    </dgm:pt>
    <dgm:pt modelId="{EAFBAA01-A9FD-4A7A-B131-ECCA82498F45}" type="sibTrans" cxnId="{CFC6FF1F-B351-418C-AC98-74E4154D7E23}">
      <dgm:prSet/>
      <dgm:spPr/>
      <dgm:t>
        <a:bodyPr/>
        <a:lstStyle/>
        <a:p>
          <a:endParaRPr lang="en-US"/>
        </a:p>
      </dgm:t>
    </dgm:pt>
    <dgm:pt modelId="{17A99A0F-2FFC-4C26-80C2-9891C410FFAE}">
      <dgm:prSet phldrT="[Text]"/>
      <dgm:spPr/>
      <dgm:t>
        <a:bodyPr/>
        <a:lstStyle/>
        <a:p>
          <a:r>
            <a:rPr lang="en-US" dirty="0" smtClean="0"/>
            <a:t>3. Specific Anti-avoidance Rule</a:t>
          </a:r>
          <a:endParaRPr lang="en-US" dirty="0"/>
        </a:p>
      </dgm:t>
    </dgm:pt>
    <dgm:pt modelId="{B9FF9FCB-2872-4A28-B034-82978AD06F49}" type="parTrans" cxnId="{22C87503-8D93-4181-853E-45CB3B923FF2}">
      <dgm:prSet/>
      <dgm:spPr/>
      <dgm:t>
        <a:bodyPr/>
        <a:lstStyle/>
        <a:p>
          <a:endParaRPr lang="en-US"/>
        </a:p>
      </dgm:t>
    </dgm:pt>
    <dgm:pt modelId="{0AD5223D-BE51-4F31-999B-5E0E53BCB525}" type="sibTrans" cxnId="{22C87503-8D93-4181-853E-45CB3B923FF2}">
      <dgm:prSet/>
      <dgm:spPr/>
      <dgm:t>
        <a:bodyPr/>
        <a:lstStyle/>
        <a:p>
          <a:endParaRPr lang="en-US"/>
        </a:p>
      </dgm:t>
    </dgm:pt>
    <dgm:pt modelId="{0D9865F1-D48D-4BE5-A2C2-CF81A0702536}">
      <dgm:prSet/>
      <dgm:spPr/>
      <dgm:t>
        <a:bodyPr/>
        <a:lstStyle/>
        <a:p>
          <a:r>
            <a:rPr lang="en-US" dirty="0" smtClean="0"/>
            <a:t>Artificial or fictitious transactions</a:t>
          </a:r>
          <a:endParaRPr lang="en-US" dirty="0"/>
        </a:p>
      </dgm:t>
    </dgm:pt>
    <dgm:pt modelId="{C1A8D70E-5B1D-4871-B779-9363353D9CAA}" type="parTrans" cxnId="{D57BE4DD-07E2-4A86-B294-85B776D4EAF8}">
      <dgm:prSet/>
      <dgm:spPr/>
      <dgm:t>
        <a:bodyPr/>
        <a:lstStyle/>
        <a:p>
          <a:endParaRPr lang="en-US"/>
        </a:p>
      </dgm:t>
    </dgm:pt>
    <dgm:pt modelId="{447B9FD2-DB29-4044-9ADD-78ED8D300E3C}" type="sibTrans" cxnId="{D57BE4DD-07E2-4A86-B294-85B776D4EAF8}">
      <dgm:prSet/>
      <dgm:spPr/>
      <dgm:t>
        <a:bodyPr/>
        <a:lstStyle/>
        <a:p>
          <a:endParaRPr lang="en-US"/>
        </a:p>
      </dgm:t>
    </dgm:pt>
    <dgm:pt modelId="{28447E06-C764-40ED-B408-C2A153C30EDB}">
      <dgm:prSet/>
      <dgm:spPr/>
      <dgm:t>
        <a:bodyPr/>
        <a:lstStyle/>
        <a:p>
          <a:r>
            <a:rPr lang="en-US" dirty="0" smtClean="0"/>
            <a:t>Remedy is to ignore the transactions</a:t>
          </a:r>
          <a:endParaRPr lang="en-US" dirty="0"/>
        </a:p>
      </dgm:t>
    </dgm:pt>
    <dgm:pt modelId="{67274B4C-588C-438D-80D7-81A91DDF9919}" type="parTrans" cxnId="{42A5BD8B-21E4-49BA-AAFC-B245BCB961A3}">
      <dgm:prSet/>
      <dgm:spPr/>
      <dgm:t>
        <a:bodyPr/>
        <a:lstStyle/>
        <a:p>
          <a:endParaRPr lang="en-US"/>
        </a:p>
      </dgm:t>
    </dgm:pt>
    <dgm:pt modelId="{CE2B38F8-90E7-4525-80BF-4ECE35C06F2D}" type="sibTrans" cxnId="{42A5BD8B-21E4-49BA-AAFC-B245BCB961A3}">
      <dgm:prSet/>
      <dgm:spPr/>
      <dgm:t>
        <a:bodyPr/>
        <a:lstStyle/>
        <a:p>
          <a:endParaRPr lang="en-US"/>
        </a:p>
      </dgm:t>
    </dgm:pt>
    <dgm:pt modelId="{837B5940-A78C-4E70-A4AB-341FBFB6B463}">
      <dgm:prSet/>
      <dgm:spPr/>
      <dgm:t>
        <a:bodyPr/>
        <a:lstStyle/>
        <a:p>
          <a:r>
            <a:rPr lang="en-US" dirty="0" smtClean="0"/>
            <a:t>Applied to </a:t>
          </a:r>
          <a:r>
            <a:rPr lang="en-US" u="sng" dirty="0" smtClean="0"/>
            <a:t>transactions</a:t>
          </a:r>
          <a:r>
            <a:rPr lang="en-US" dirty="0" smtClean="0"/>
            <a:t> that are carried out for </a:t>
          </a:r>
          <a:r>
            <a:rPr lang="en-US" u="sng" dirty="0" smtClean="0"/>
            <a:t>the sole or dominant purpose</a:t>
          </a:r>
          <a:r>
            <a:rPr lang="en-US" dirty="0" smtClean="0"/>
            <a:t> of obtaining </a:t>
          </a:r>
          <a:r>
            <a:rPr lang="en-US" u="sng" dirty="0" smtClean="0"/>
            <a:t>tax benefits</a:t>
          </a:r>
          <a:endParaRPr lang="en-US" u="sng" dirty="0"/>
        </a:p>
      </dgm:t>
    </dgm:pt>
    <dgm:pt modelId="{3DC2D3D2-6CD8-49D7-9E75-43D8EEB50B87}" type="parTrans" cxnId="{F2DC4282-1986-4F70-94BF-4F2569D43292}">
      <dgm:prSet/>
      <dgm:spPr/>
      <dgm:t>
        <a:bodyPr/>
        <a:lstStyle/>
        <a:p>
          <a:endParaRPr lang="en-US"/>
        </a:p>
      </dgm:t>
    </dgm:pt>
    <dgm:pt modelId="{7B57179E-1434-4619-84DA-ABCCE64A32B9}" type="sibTrans" cxnId="{F2DC4282-1986-4F70-94BF-4F2569D43292}">
      <dgm:prSet/>
      <dgm:spPr/>
      <dgm:t>
        <a:bodyPr/>
        <a:lstStyle/>
        <a:p>
          <a:endParaRPr lang="en-US"/>
        </a:p>
      </dgm:t>
    </dgm:pt>
    <dgm:pt modelId="{90A249D9-8757-4C8C-8884-45D1F89E1D69}">
      <dgm:prSet/>
      <dgm:spPr/>
      <dgm:t>
        <a:bodyPr/>
        <a:lstStyle/>
        <a:p>
          <a:r>
            <a:rPr lang="en-US" dirty="0" smtClean="0"/>
            <a:t>7 factors test</a:t>
          </a:r>
          <a:endParaRPr lang="en-US" dirty="0"/>
        </a:p>
      </dgm:t>
    </dgm:pt>
    <dgm:pt modelId="{4C20C617-2F1F-4007-A56C-67AB92D2D726}" type="parTrans" cxnId="{96E3FE08-CAA1-447B-B103-13798426D5AA}">
      <dgm:prSet/>
      <dgm:spPr/>
      <dgm:t>
        <a:bodyPr/>
        <a:lstStyle/>
        <a:p>
          <a:endParaRPr lang="en-US"/>
        </a:p>
      </dgm:t>
    </dgm:pt>
    <dgm:pt modelId="{AF43526A-F9C4-41A7-9F2F-1EFF0FAFB9FA}" type="sibTrans" cxnId="{96E3FE08-CAA1-447B-B103-13798426D5AA}">
      <dgm:prSet/>
      <dgm:spPr/>
      <dgm:t>
        <a:bodyPr/>
        <a:lstStyle/>
        <a:p>
          <a:endParaRPr lang="en-US"/>
        </a:p>
      </dgm:t>
    </dgm:pt>
    <dgm:pt modelId="{8E7DB7C2-783A-4D5B-BAA5-2F63E67317D3}">
      <dgm:prSet/>
      <dgm:spPr/>
      <dgm:t>
        <a:bodyPr/>
        <a:lstStyle/>
        <a:p>
          <a:r>
            <a:rPr lang="en-US" dirty="0" smtClean="0"/>
            <a:t>The IRD could substitute the transaction by a reasonable postulated hypothetical transaction</a:t>
          </a:r>
          <a:endParaRPr lang="en-US" dirty="0"/>
        </a:p>
      </dgm:t>
    </dgm:pt>
    <dgm:pt modelId="{13C17842-5063-45C7-BA6F-BCD86A5B7626}" type="parTrans" cxnId="{BF82DFBE-2562-491B-99C1-4EF523EEA251}">
      <dgm:prSet/>
      <dgm:spPr/>
      <dgm:t>
        <a:bodyPr/>
        <a:lstStyle/>
        <a:p>
          <a:endParaRPr lang="en-US"/>
        </a:p>
      </dgm:t>
    </dgm:pt>
    <dgm:pt modelId="{00ED66E6-5707-4692-9C37-87E252AE7D11}" type="sibTrans" cxnId="{BF82DFBE-2562-491B-99C1-4EF523EEA251}">
      <dgm:prSet/>
      <dgm:spPr/>
      <dgm:t>
        <a:bodyPr/>
        <a:lstStyle/>
        <a:p>
          <a:endParaRPr lang="en-US"/>
        </a:p>
      </dgm:t>
    </dgm:pt>
    <dgm:pt modelId="{60F9BCF2-42B3-44EE-8594-3BEDB45C7A7A}">
      <dgm:prSet/>
      <dgm:spPr/>
      <dgm:t>
        <a:bodyPr/>
        <a:lstStyle/>
        <a:p>
          <a:r>
            <a:rPr lang="en-US" dirty="0" smtClean="0"/>
            <a:t>E.g. Section 9A attacking scheme to avoid salaries tax by using service company</a:t>
          </a:r>
          <a:endParaRPr lang="en-US" dirty="0"/>
        </a:p>
      </dgm:t>
    </dgm:pt>
    <dgm:pt modelId="{7895B6E4-ADA7-494A-B357-8E3FB4BEEC88}" type="parTrans" cxnId="{96C9367B-2C7A-4B7F-8FA0-2FCCBE2E92B3}">
      <dgm:prSet/>
      <dgm:spPr/>
      <dgm:t>
        <a:bodyPr/>
        <a:lstStyle/>
        <a:p>
          <a:endParaRPr lang="en-US"/>
        </a:p>
      </dgm:t>
    </dgm:pt>
    <dgm:pt modelId="{B2B0F421-4096-4FE2-9F5B-C1BFF22F86A7}" type="sibTrans" cxnId="{96C9367B-2C7A-4B7F-8FA0-2FCCBE2E92B3}">
      <dgm:prSet/>
      <dgm:spPr/>
      <dgm:t>
        <a:bodyPr/>
        <a:lstStyle/>
        <a:p>
          <a:endParaRPr lang="en-US"/>
        </a:p>
      </dgm:t>
    </dgm:pt>
    <dgm:pt modelId="{D9C9809D-244D-4752-9092-934D22CBC9ED}" type="pres">
      <dgm:prSet presAssocID="{99CC0BB1-5BD4-4199-9A26-6949D286F47B}" presName="linear" presStyleCnt="0">
        <dgm:presLayoutVars>
          <dgm:dir/>
          <dgm:animLvl val="lvl"/>
          <dgm:resizeHandles val="exact"/>
        </dgm:presLayoutVars>
      </dgm:prSet>
      <dgm:spPr/>
      <dgm:t>
        <a:bodyPr/>
        <a:lstStyle/>
        <a:p>
          <a:endParaRPr lang="en-US"/>
        </a:p>
      </dgm:t>
    </dgm:pt>
    <dgm:pt modelId="{43BDFB83-8523-42DB-9400-DC9C2ACB95E6}" type="pres">
      <dgm:prSet presAssocID="{525E994B-9610-4D52-80AB-39C6838EADE7}" presName="parentLin" presStyleCnt="0"/>
      <dgm:spPr/>
    </dgm:pt>
    <dgm:pt modelId="{E85C8E10-DD4F-4DF1-8CC9-DE09213C4E46}" type="pres">
      <dgm:prSet presAssocID="{525E994B-9610-4D52-80AB-39C6838EADE7}" presName="parentLeftMargin" presStyleLbl="node1" presStyleIdx="0" presStyleCnt="3"/>
      <dgm:spPr/>
      <dgm:t>
        <a:bodyPr/>
        <a:lstStyle/>
        <a:p>
          <a:endParaRPr lang="en-US"/>
        </a:p>
      </dgm:t>
    </dgm:pt>
    <dgm:pt modelId="{4E07CC89-5892-4E67-B01B-956FD5EF98D3}" type="pres">
      <dgm:prSet presAssocID="{525E994B-9610-4D52-80AB-39C6838EADE7}" presName="parentText" presStyleLbl="node1" presStyleIdx="0" presStyleCnt="3">
        <dgm:presLayoutVars>
          <dgm:chMax val="0"/>
          <dgm:bulletEnabled val="1"/>
        </dgm:presLayoutVars>
      </dgm:prSet>
      <dgm:spPr/>
      <dgm:t>
        <a:bodyPr/>
        <a:lstStyle/>
        <a:p>
          <a:endParaRPr lang="en-US"/>
        </a:p>
      </dgm:t>
    </dgm:pt>
    <dgm:pt modelId="{B54E522F-B7F4-4FEC-BE29-8E4B3F936BA8}" type="pres">
      <dgm:prSet presAssocID="{525E994B-9610-4D52-80AB-39C6838EADE7}" presName="negativeSpace" presStyleCnt="0"/>
      <dgm:spPr/>
    </dgm:pt>
    <dgm:pt modelId="{568CF17B-5585-4023-AE91-AA00214CAAEE}" type="pres">
      <dgm:prSet presAssocID="{525E994B-9610-4D52-80AB-39C6838EADE7}" presName="childText" presStyleLbl="conFgAcc1" presStyleIdx="0" presStyleCnt="3">
        <dgm:presLayoutVars>
          <dgm:bulletEnabled val="1"/>
        </dgm:presLayoutVars>
      </dgm:prSet>
      <dgm:spPr/>
      <dgm:t>
        <a:bodyPr/>
        <a:lstStyle/>
        <a:p>
          <a:endParaRPr lang="en-US"/>
        </a:p>
      </dgm:t>
    </dgm:pt>
    <dgm:pt modelId="{6287AAEE-7127-4608-9810-9B46E3B78F05}" type="pres">
      <dgm:prSet presAssocID="{94480083-7514-46FD-A5FE-2C50858A6D1A}" presName="spaceBetweenRectangles" presStyleCnt="0"/>
      <dgm:spPr/>
    </dgm:pt>
    <dgm:pt modelId="{5A980E1D-4C20-4E45-BFAF-19D969D777B2}" type="pres">
      <dgm:prSet presAssocID="{DB951268-5B6D-4CDB-A9BC-44FB1F7093B8}" presName="parentLin" presStyleCnt="0"/>
      <dgm:spPr/>
    </dgm:pt>
    <dgm:pt modelId="{98B40945-8CE4-4774-B8E7-24DC818E8C8A}" type="pres">
      <dgm:prSet presAssocID="{DB951268-5B6D-4CDB-A9BC-44FB1F7093B8}" presName="parentLeftMargin" presStyleLbl="node1" presStyleIdx="0" presStyleCnt="3"/>
      <dgm:spPr/>
      <dgm:t>
        <a:bodyPr/>
        <a:lstStyle/>
        <a:p>
          <a:endParaRPr lang="en-US"/>
        </a:p>
      </dgm:t>
    </dgm:pt>
    <dgm:pt modelId="{CDF88DE8-45A0-4C80-B8B5-9C7B55CE3F7E}" type="pres">
      <dgm:prSet presAssocID="{DB951268-5B6D-4CDB-A9BC-44FB1F7093B8}" presName="parentText" presStyleLbl="node1" presStyleIdx="1" presStyleCnt="3">
        <dgm:presLayoutVars>
          <dgm:chMax val="0"/>
          <dgm:bulletEnabled val="1"/>
        </dgm:presLayoutVars>
      </dgm:prSet>
      <dgm:spPr/>
      <dgm:t>
        <a:bodyPr/>
        <a:lstStyle/>
        <a:p>
          <a:endParaRPr lang="en-US"/>
        </a:p>
      </dgm:t>
    </dgm:pt>
    <dgm:pt modelId="{51F55CF8-ECBF-46A5-B0D3-E7CED2CC6C08}" type="pres">
      <dgm:prSet presAssocID="{DB951268-5B6D-4CDB-A9BC-44FB1F7093B8}" presName="negativeSpace" presStyleCnt="0"/>
      <dgm:spPr/>
    </dgm:pt>
    <dgm:pt modelId="{22132562-80C4-44A5-8490-EDA842E69054}" type="pres">
      <dgm:prSet presAssocID="{DB951268-5B6D-4CDB-A9BC-44FB1F7093B8}" presName="childText" presStyleLbl="conFgAcc1" presStyleIdx="1" presStyleCnt="3">
        <dgm:presLayoutVars>
          <dgm:bulletEnabled val="1"/>
        </dgm:presLayoutVars>
      </dgm:prSet>
      <dgm:spPr/>
      <dgm:t>
        <a:bodyPr/>
        <a:lstStyle/>
        <a:p>
          <a:endParaRPr lang="en-US"/>
        </a:p>
      </dgm:t>
    </dgm:pt>
    <dgm:pt modelId="{5AD740CE-4314-4D25-B593-30B4F470B848}" type="pres">
      <dgm:prSet presAssocID="{EAFBAA01-A9FD-4A7A-B131-ECCA82498F45}" presName="spaceBetweenRectangles" presStyleCnt="0"/>
      <dgm:spPr/>
    </dgm:pt>
    <dgm:pt modelId="{8343DB9B-8D0D-4D03-A513-22D36B77F114}" type="pres">
      <dgm:prSet presAssocID="{17A99A0F-2FFC-4C26-80C2-9891C410FFAE}" presName="parentLin" presStyleCnt="0"/>
      <dgm:spPr/>
    </dgm:pt>
    <dgm:pt modelId="{CDDD3440-2EB2-400B-8F3D-1074C3C3D9D8}" type="pres">
      <dgm:prSet presAssocID="{17A99A0F-2FFC-4C26-80C2-9891C410FFAE}" presName="parentLeftMargin" presStyleLbl="node1" presStyleIdx="1" presStyleCnt="3"/>
      <dgm:spPr/>
      <dgm:t>
        <a:bodyPr/>
        <a:lstStyle/>
        <a:p>
          <a:endParaRPr lang="en-US"/>
        </a:p>
      </dgm:t>
    </dgm:pt>
    <dgm:pt modelId="{415879DE-60DD-4A79-92AE-F75915BC4BA7}" type="pres">
      <dgm:prSet presAssocID="{17A99A0F-2FFC-4C26-80C2-9891C410FFAE}" presName="parentText" presStyleLbl="node1" presStyleIdx="2" presStyleCnt="3">
        <dgm:presLayoutVars>
          <dgm:chMax val="0"/>
          <dgm:bulletEnabled val="1"/>
        </dgm:presLayoutVars>
      </dgm:prSet>
      <dgm:spPr/>
      <dgm:t>
        <a:bodyPr/>
        <a:lstStyle/>
        <a:p>
          <a:endParaRPr lang="en-US"/>
        </a:p>
      </dgm:t>
    </dgm:pt>
    <dgm:pt modelId="{501E9EF1-FEAD-41D2-870E-2CB24F95F0E0}" type="pres">
      <dgm:prSet presAssocID="{17A99A0F-2FFC-4C26-80C2-9891C410FFAE}" presName="negativeSpace" presStyleCnt="0"/>
      <dgm:spPr/>
    </dgm:pt>
    <dgm:pt modelId="{B9FA72B6-ED43-47DF-968B-B224D8C8860C}" type="pres">
      <dgm:prSet presAssocID="{17A99A0F-2FFC-4C26-80C2-9891C410FFAE}" presName="childText" presStyleLbl="conFgAcc1" presStyleIdx="2" presStyleCnt="3">
        <dgm:presLayoutVars>
          <dgm:bulletEnabled val="1"/>
        </dgm:presLayoutVars>
      </dgm:prSet>
      <dgm:spPr/>
      <dgm:t>
        <a:bodyPr/>
        <a:lstStyle/>
        <a:p>
          <a:endParaRPr lang="en-US"/>
        </a:p>
      </dgm:t>
    </dgm:pt>
  </dgm:ptLst>
  <dgm:cxnLst>
    <dgm:cxn modelId="{2D51EACC-0841-43E1-92F6-7ACEB1603B22}" type="presOf" srcId="{60F9BCF2-42B3-44EE-8594-3BEDB45C7A7A}" destId="{B9FA72B6-ED43-47DF-968B-B224D8C8860C}" srcOrd="0" destOrd="0" presId="urn:microsoft.com/office/officeart/2005/8/layout/list1"/>
    <dgm:cxn modelId="{ADF66936-1DEB-4792-9FCA-8178AE6DDEEF}" type="presOf" srcId="{90A249D9-8757-4C8C-8884-45D1F89E1D69}" destId="{22132562-80C4-44A5-8490-EDA842E69054}" srcOrd="0" destOrd="1" presId="urn:microsoft.com/office/officeart/2005/8/layout/list1"/>
    <dgm:cxn modelId="{5D46088C-1126-465E-9BF4-B30188730A21}" type="presOf" srcId="{8E7DB7C2-783A-4D5B-BAA5-2F63E67317D3}" destId="{22132562-80C4-44A5-8490-EDA842E69054}" srcOrd="0" destOrd="2" presId="urn:microsoft.com/office/officeart/2005/8/layout/list1"/>
    <dgm:cxn modelId="{8B1A0E5F-02D6-464A-9704-2641C851A8F0}" type="presOf" srcId="{525E994B-9610-4D52-80AB-39C6838EADE7}" destId="{E85C8E10-DD4F-4DF1-8CC9-DE09213C4E46}" srcOrd="0" destOrd="0" presId="urn:microsoft.com/office/officeart/2005/8/layout/list1"/>
    <dgm:cxn modelId="{871173D8-9922-4260-AA0C-C7F0A138FFA3}" srcId="{99CC0BB1-5BD4-4199-9A26-6949D286F47B}" destId="{525E994B-9610-4D52-80AB-39C6838EADE7}" srcOrd="0" destOrd="0" parTransId="{88753F64-ED1D-4BA9-A2C6-4457BCF9FC7C}" sibTransId="{94480083-7514-46FD-A5FE-2C50858A6D1A}"/>
    <dgm:cxn modelId="{FAD774AE-502B-4229-A1FB-7672DE0C9D97}" type="presOf" srcId="{DB951268-5B6D-4CDB-A9BC-44FB1F7093B8}" destId="{CDF88DE8-45A0-4C80-B8B5-9C7B55CE3F7E}" srcOrd="1" destOrd="0" presId="urn:microsoft.com/office/officeart/2005/8/layout/list1"/>
    <dgm:cxn modelId="{96C9367B-2C7A-4B7F-8FA0-2FCCBE2E92B3}" srcId="{17A99A0F-2FFC-4C26-80C2-9891C410FFAE}" destId="{60F9BCF2-42B3-44EE-8594-3BEDB45C7A7A}" srcOrd="0" destOrd="0" parTransId="{7895B6E4-ADA7-494A-B357-8E3FB4BEEC88}" sibTransId="{B2B0F421-4096-4FE2-9F5B-C1BFF22F86A7}"/>
    <dgm:cxn modelId="{91D6DA66-19C2-46CA-A370-60D17E55C60E}" type="presOf" srcId="{17A99A0F-2FFC-4C26-80C2-9891C410FFAE}" destId="{415879DE-60DD-4A79-92AE-F75915BC4BA7}" srcOrd="1" destOrd="0" presId="urn:microsoft.com/office/officeart/2005/8/layout/list1"/>
    <dgm:cxn modelId="{D57BE4DD-07E2-4A86-B294-85B776D4EAF8}" srcId="{525E994B-9610-4D52-80AB-39C6838EADE7}" destId="{0D9865F1-D48D-4BE5-A2C2-CF81A0702536}" srcOrd="0" destOrd="0" parTransId="{C1A8D70E-5B1D-4871-B779-9363353D9CAA}" sibTransId="{447B9FD2-DB29-4044-9ADD-78ED8D300E3C}"/>
    <dgm:cxn modelId="{F2DC4282-1986-4F70-94BF-4F2569D43292}" srcId="{DB951268-5B6D-4CDB-A9BC-44FB1F7093B8}" destId="{837B5940-A78C-4E70-A4AB-341FBFB6B463}" srcOrd="0" destOrd="0" parTransId="{3DC2D3D2-6CD8-49D7-9E75-43D8EEB50B87}" sibTransId="{7B57179E-1434-4619-84DA-ABCCE64A32B9}"/>
    <dgm:cxn modelId="{942D2036-F6E2-4079-BAB4-83E773DC00D5}" type="presOf" srcId="{99CC0BB1-5BD4-4199-9A26-6949D286F47B}" destId="{D9C9809D-244D-4752-9092-934D22CBC9ED}" srcOrd="0" destOrd="0" presId="urn:microsoft.com/office/officeart/2005/8/layout/list1"/>
    <dgm:cxn modelId="{F496DADA-5B0E-428F-ADA5-4C65098CFA6A}" type="presOf" srcId="{525E994B-9610-4D52-80AB-39C6838EADE7}" destId="{4E07CC89-5892-4E67-B01B-956FD5EF98D3}" srcOrd="1" destOrd="0" presId="urn:microsoft.com/office/officeart/2005/8/layout/list1"/>
    <dgm:cxn modelId="{42A5BD8B-21E4-49BA-AAFC-B245BCB961A3}" srcId="{525E994B-9610-4D52-80AB-39C6838EADE7}" destId="{28447E06-C764-40ED-B408-C2A153C30EDB}" srcOrd="1" destOrd="0" parTransId="{67274B4C-588C-438D-80D7-81A91DDF9919}" sibTransId="{CE2B38F8-90E7-4525-80BF-4ECE35C06F2D}"/>
    <dgm:cxn modelId="{4DBB37D9-ABE0-4756-A297-51DD0BAD1933}" type="presOf" srcId="{DB951268-5B6D-4CDB-A9BC-44FB1F7093B8}" destId="{98B40945-8CE4-4774-B8E7-24DC818E8C8A}" srcOrd="0" destOrd="0" presId="urn:microsoft.com/office/officeart/2005/8/layout/list1"/>
    <dgm:cxn modelId="{96E3FE08-CAA1-447B-B103-13798426D5AA}" srcId="{DB951268-5B6D-4CDB-A9BC-44FB1F7093B8}" destId="{90A249D9-8757-4C8C-8884-45D1F89E1D69}" srcOrd="1" destOrd="0" parTransId="{4C20C617-2F1F-4007-A56C-67AB92D2D726}" sibTransId="{AF43526A-F9C4-41A7-9F2F-1EFF0FAFB9FA}"/>
    <dgm:cxn modelId="{BF82DFBE-2562-491B-99C1-4EF523EEA251}" srcId="{DB951268-5B6D-4CDB-A9BC-44FB1F7093B8}" destId="{8E7DB7C2-783A-4D5B-BAA5-2F63E67317D3}" srcOrd="2" destOrd="0" parTransId="{13C17842-5063-45C7-BA6F-BCD86A5B7626}" sibTransId="{00ED66E6-5707-4692-9C37-87E252AE7D11}"/>
    <dgm:cxn modelId="{CFC6FF1F-B351-418C-AC98-74E4154D7E23}" srcId="{99CC0BB1-5BD4-4199-9A26-6949D286F47B}" destId="{DB951268-5B6D-4CDB-A9BC-44FB1F7093B8}" srcOrd="1" destOrd="0" parTransId="{39175022-C2B4-4773-B287-5844F970AEAA}" sibTransId="{EAFBAA01-A9FD-4A7A-B131-ECCA82498F45}"/>
    <dgm:cxn modelId="{09D02957-CCE4-45BE-A46A-DB23D21F748D}" type="presOf" srcId="{17A99A0F-2FFC-4C26-80C2-9891C410FFAE}" destId="{CDDD3440-2EB2-400B-8F3D-1074C3C3D9D8}" srcOrd="0" destOrd="0" presId="urn:microsoft.com/office/officeart/2005/8/layout/list1"/>
    <dgm:cxn modelId="{12140D53-E52B-4E68-9640-932A98D521EA}" type="presOf" srcId="{28447E06-C764-40ED-B408-C2A153C30EDB}" destId="{568CF17B-5585-4023-AE91-AA00214CAAEE}" srcOrd="0" destOrd="1" presId="urn:microsoft.com/office/officeart/2005/8/layout/list1"/>
    <dgm:cxn modelId="{019184F4-DC58-4222-A96C-0908480369BA}" type="presOf" srcId="{837B5940-A78C-4E70-A4AB-341FBFB6B463}" destId="{22132562-80C4-44A5-8490-EDA842E69054}" srcOrd="0" destOrd="0" presId="urn:microsoft.com/office/officeart/2005/8/layout/list1"/>
    <dgm:cxn modelId="{22C87503-8D93-4181-853E-45CB3B923FF2}" srcId="{99CC0BB1-5BD4-4199-9A26-6949D286F47B}" destId="{17A99A0F-2FFC-4C26-80C2-9891C410FFAE}" srcOrd="2" destOrd="0" parTransId="{B9FF9FCB-2872-4A28-B034-82978AD06F49}" sibTransId="{0AD5223D-BE51-4F31-999B-5E0E53BCB525}"/>
    <dgm:cxn modelId="{7486D6D8-7B5C-48C0-B442-C872720EE0DE}" type="presOf" srcId="{0D9865F1-D48D-4BE5-A2C2-CF81A0702536}" destId="{568CF17B-5585-4023-AE91-AA00214CAAEE}" srcOrd="0" destOrd="0" presId="urn:microsoft.com/office/officeart/2005/8/layout/list1"/>
    <dgm:cxn modelId="{39392898-5EDA-4CD3-B85C-24FB9DCB861C}" type="presParOf" srcId="{D9C9809D-244D-4752-9092-934D22CBC9ED}" destId="{43BDFB83-8523-42DB-9400-DC9C2ACB95E6}" srcOrd="0" destOrd="0" presId="urn:microsoft.com/office/officeart/2005/8/layout/list1"/>
    <dgm:cxn modelId="{0D39930D-4575-4F42-ADF0-32DB7C21B012}" type="presParOf" srcId="{43BDFB83-8523-42DB-9400-DC9C2ACB95E6}" destId="{E85C8E10-DD4F-4DF1-8CC9-DE09213C4E46}" srcOrd="0" destOrd="0" presId="urn:microsoft.com/office/officeart/2005/8/layout/list1"/>
    <dgm:cxn modelId="{28FDDF6C-A1BC-443C-98DF-C92B811F8F60}" type="presParOf" srcId="{43BDFB83-8523-42DB-9400-DC9C2ACB95E6}" destId="{4E07CC89-5892-4E67-B01B-956FD5EF98D3}" srcOrd="1" destOrd="0" presId="urn:microsoft.com/office/officeart/2005/8/layout/list1"/>
    <dgm:cxn modelId="{7DACC3F7-3C8B-4BAB-8160-F996934CBB55}" type="presParOf" srcId="{D9C9809D-244D-4752-9092-934D22CBC9ED}" destId="{B54E522F-B7F4-4FEC-BE29-8E4B3F936BA8}" srcOrd="1" destOrd="0" presId="urn:microsoft.com/office/officeart/2005/8/layout/list1"/>
    <dgm:cxn modelId="{F89B941E-15B8-4155-A1B3-5CC44E021AF8}" type="presParOf" srcId="{D9C9809D-244D-4752-9092-934D22CBC9ED}" destId="{568CF17B-5585-4023-AE91-AA00214CAAEE}" srcOrd="2" destOrd="0" presId="urn:microsoft.com/office/officeart/2005/8/layout/list1"/>
    <dgm:cxn modelId="{5B793EB7-ECAE-4F8E-BF66-57FBF1FD0BC1}" type="presParOf" srcId="{D9C9809D-244D-4752-9092-934D22CBC9ED}" destId="{6287AAEE-7127-4608-9810-9B46E3B78F05}" srcOrd="3" destOrd="0" presId="urn:microsoft.com/office/officeart/2005/8/layout/list1"/>
    <dgm:cxn modelId="{DA2773AC-4BA4-4308-953F-52805D7D8EB6}" type="presParOf" srcId="{D9C9809D-244D-4752-9092-934D22CBC9ED}" destId="{5A980E1D-4C20-4E45-BFAF-19D969D777B2}" srcOrd="4" destOrd="0" presId="urn:microsoft.com/office/officeart/2005/8/layout/list1"/>
    <dgm:cxn modelId="{682D18D9-BFDE-4380-9B41-9F38F2D5BC88}" type="presParOf" srcId="{5A980E1D-4C20-4E45-BFAF-19D969D777B2}" destId="{98B40945-8CE4-4774-B8E7-24DC818E8C8A}" srcOrd="0" destOrd="0" presId="urn:microsoft.com/office/officeart/2005/8/layout/list1"/>
    <dgm:cxn modelId="{5A89FAEC-C768-4DF7-B8FE-2A96D55C3F17}" type="presParOf" srcId="{5A980E1D-4C20-4E45-BFAF-19D969D777B2}" destId="{CDF88DE8-45A0-4C80-B8B5-9C7B55CE3F7E}" srcOrd="1" destOrd="0" presId="urn:microsoft.com/office/officeart/2005/8/layout/list1"/>
    <dgm:cxn modelId="{784E3495-7FE2-4455-A8A8-865D82A8F41F}" type="presParOf" srcId="{D9C9809D-244D-4752-9092-934D22CBC9ED}" destId="{51F55CF8-ECBF-46A5-B0D3-E7CED2CC6C08}" srcOrd="5" destOrd="0" presId="urn:microsoft.com/office/officeart/2005/8/layout/list1"/>
    <dgm:cxn modelId="{63E86654-D383-48B2-932A-5E563BFB8FFE}" type="presParOf" srcId="{D9C9809D-244D-4752-9092-934D22CBC9ED}" destId="{22132562-80C4-44A5-8490-EDA842E69054}" srcOrd="6" destOrd="0" presId="urn:microsoft.com/office/officeart/2005/8/layout/list1"/>
    <dgm:cxn modelId="{F93100B6-1E20-44B5-B657-24E07A45CDB8}" type="presParOf" srcId="{D9C9809D-244D-4752-9092-934D22CBC9ED}" destId="{5AD740CE-4314-4D25-B593-30B4F470B848}" srcOrd="7" destOrd="0" presId="urn:microsoft.com/office/officeart/2005/8/layout/list1"/>
    <dgm:cxn modelId="{926A581E-F4B3-4849-A74F-1A5ED82571AF}" type="presParOf" srcId="{D9C9809D-244D-4752-9092-934D22CBC9ED}" destId="{8343DB9B-8D0D-4D03-A513-22D36B77F114}" srcOrd="8" destOrd="0" presId="urn:microsoft.com/office/officeart/2005/8/layout/list1"/>
    <dgm:cxn modelId="{3903DEDC-4013-4B2F-85E1-21783A82BFFF}" type="presParOf" srcId="{8343DB9B-8D0D-4D03-A513-22D36B77F114}" destId="{CDDD3440-2EB2-400B-8F3D-1074C3C3D9D8}" srcOrd="0" destOrd="0" presId="urn:microsoft.com/office/officeart/2005/8/layout/list1"/>
    <dgm:cxn modelId="{29166506-B336-4E25-96C7-7F064B52BB44}" type="presParOf" srcId="{8343DB9B-8D0D-4D03-A513-22D36B77F114}" destId="{415879DE-60DD-4A79-92AE-F75915BC4BA7}" srcOrd="1" destOrd="0" presId="urn:microsoft.com/office/officeart/2005/8/layout/list1"/>
    <dgm:cxn modelId="{5354CD61-2860-4771-B61F-602E2A5F5C11}" type="presParOf" srcId="{D9C9809D-244D-4752-9092-934D22CBC9ED}" destId="{501E9EF1-FEAD-41D2-870E-2CB24F95F0E0}" srcOrd="9" destOrd="0" presId="urn:microsoft.com/office/officeart/2005/8/layout/list1"/>
    <dgm:cxn modelId="{BF8A0731-7C41-46FF-A6BE-E73B2C584D83}" type="presParOf" srcId="{D9C9809D-244D-4752-9092-934D22CBC9ED}" destId="{B9FA72B6-ED43-47DF-968B-B224D8C8860C}" srcOrd="10"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8CF17B-5585-4023-AE91-AA00214CAAEE}">
      <dsp:nvSpPr>
        <dsp:cNvPr id="0" name=""/>
        <dsp:cNvSpPr/>
      </dsp:nvSpPr>
      <dsp:spPr>
        <a:xfrm>
          <a:off x="0" y="386726"/>
          <a:ext cx="8887371" cy="11072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9759" tIns="395732" rIns="689759"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Artificial or fictitious transactions</a:t>
          </a:r>
          <a:endParaRPr lang="en-US" sz="1900" kern="1200" dirty="0"/>
        </a:p>
        <a:p>
          <a:pPr marL="171450" lvl="1" indent="-171450" algn="l" defTabSz="844550">
            <a:lnSpc>
              <a:spcPct val="90000"/>
            </a:lnSpc>
            <a:spcBef>
              <a:spcPct val="0"/>
            </a:spcBef>
            <a:spcAft>
              <a:spcPct val="15000"/>
            </a:spcAft>
            <a:buChar char="••"/>
          </a:pPr>
          <a:r>
            <a:rPr lang="en-US" sz="1900" kern="1200" dirty="0" smtClean="0"/>
            <a:t>Remedy is to ignore the transactions</a:t>
          </a:r>
          <a:endParaRPr lang="en-US" sz="1900" kern="1200" dirty="0"/>
        </a:p>
      </dsp:txBody>
      <dsp:txXfrm>
        <a:off x="0" y="386726"/>
        <a:ext cx="8887371" cy="1107225"/>
      </dsp:txXfrm>
    </dsp:sp>
    <dsp:sp modelId="{4E07CC89-5892-4E67-B01B-956FD5EF98D3}">
      <dsp:nvSpPr>
        <dsp:cNvPr id="0" name=""/>
        <dsp:cNvSpPr/>
      </dsp:nvSpPr>
      <dsp:spPr>
        <a:xfrm>
          <a:off x="444368" y="106286"/>
          <a:ext cx="6221159"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5145" tIns="0" rIns="235145" bIns="0" numCol="1" spcCol="1270" anchor="ctr" anchorCtr="0">
          <a:noAutofit/>
        </a:bodyPr>
        <a:lstStyle/>
        <a:p>
          <a:pPr lvl="0" algn="l" defTabSz="844550">
            <a:lnSpc>
              <a:spcPct val="90000"/>
            </a:lnSpc>
            <a:spcBef>
              <a:spcPct val="0"/>
            </a:spcBef>
            <a:spcAft>
              <a:spcPct val="35000"/>
            </a:spcAft>
          </a:pPr>
          <a:r>
            <a:rPr lang="en-US" sz="1900" kern="1200" dirty="0" smtClean="0"/>
            <a:t>1. Section 61</a:t>
          </a:r>
          <a:endParaRPr lang="en-US" sz="1900" kern="1200" dirty="0"/>
        </a:p>
      </dsp:txBody>
      <dsp:txXfrm>
        <a:off x="471748" y="133666"/>
        <a:ext cx="6166399" cy="506120"/>
      </dsp:txXfrm>
    </dsp:sp>
    <dsp:sp modelId="{22132562-80C4-44A5-8490-EDA842E69054}">
      <dsp:nvSpPr>
        <dsp:cNvPr id="0" name=""/>
        <dsp:cNvSpPr/>
      </dsp:nvSpPr>
      <dsp:spPr>
        <a:xfrm>
          <a:off x="0" y="1876991"/>
          <a:ext cx="8887371" cy="19750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9759" tIns="395732" rIns="689759"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Applied to </a:t>
          </a:r>
          <a:r>
            <a:rPr lang="en-US" sz="1900" u="sng" kern="1200" dirty="0" smtClean="0"/>
            <a:t>transactions</a:t>
          </a:r>
          <a:r>
            <a:rPr lang="en-US" sz="1900" kern="1200" dirty="0" smtClean="0"/>
            <a:t> that are carried out for </a:t>
          </a:r>
          <a:r>
            <a:rPr lang="en-US" sz="1900" u="sng" kern="1200" dirty="0" smtClean="0"/>
            <a:t>the sole or dominant purpose</a:t>
          </a:r>
          <a:r>
            <a:rPr lang="en-US" sz="1900" kern="1200" dirty="0" smtClean="0"/>
            <a:t> of obtaining </a:t>
          </a:r>
          <a:r>
            <a:rPr lang="en-US" sz="1900" u="sng" kern="1200" dirty="0" smtClean="0"/>
            <a:t>tax benefits</a:t>
          </a:r>
          <a:endParaRPr lang="en-US" sz="1900" u="sng" kern="1200" dirty="0"/>
        </a:p>
        <a:p>
          <a:pPr marL="171450" lvl="1" indent="-171450" algn="l" defTabSz="844550">
            <a:lnSpc>
              <a:spcPct val="90000"/>
            </a:lnSpc>
            <a:spcBef>
              <a:spcPct val="0"/>
            </a:spcBef>
            <a:spcAft>
              <a:spcPct val="15000"/>
            </a:spcAft>
            <a:buChar char="••"/>
          </a:pPr>
          <a:r>
            <a:rPr lang="en-US" sz="1900" kern="1200" dirty="0" smtClean="0"/>
            <a:t>7 factors test</a:t>
          </a:r>
          <a:endParaRPr lang="en-US" sz="1900" kern="1200" dirty="0"/>
        </a:p>
        <a:p>
          <a:pPr marL="171450" lvl="1" indent="-171450" algn="l" defTabSz="844550">
            <a:lnSpc>
              <a:spcPct val="90000"/>
            </a:lnSpc>
            <a:spcBef>
              <a:spcPct val="0"/>
            </a:spcBef>
            <a:spcAft>
              <a:spcPct val="15000"/>
            </a:spcAft>
            <a:buChar char="••"/>
          </a:pPr>
          <a:r>
            <a:rPr lang="en-US" sz="1900" kern="1200" dirty="0" smtClean="0"/>
            <a:t>The IRD could substitute the transaction by a reasonable postulated hypothetical transaction</a:t>
          </a:r>
          <a:endParaRPr lang="en-US" sz="1900" kern="1200" dirty="0"/>
        </a:p>
      </dsp:txBody>
      <dsp:txXfrm>
        <a:off x="0" y="1876991"/>
        <a:ext cx="8887371" cy="1975050"/>
      </dsp:txXfrm>
    </dsp:sp>
    <dsp:sp modelId="{CDF88DE8-45A0-4C80-B8B5-9C7B55CE3F7E}">
      <dsp:nvSpPr>
        <dsp:cNvPr id="0" name=""/>
        <dsp:cNvSpPr/>
      </dsp:nvSpPr>
      <dsp:spPr>
        <a:xfrm>
          <a:off x="444368" y="1596551"/>
          <a:ext cx="6221159"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5145" tIns="0" rIns="235145" bIns="0" numCol="1" spcCol="1270" anchor="ctr" anchorCtr="0">
          <a:noAutofit/>
        </a:bodyPr>
        <a:lstStyle/>
        <a:p>
          <a:pPr lvl="0" algn="l" defTabSz="844550">
            <a:lnSpc>
              <a:spcPct val="90000"/>
            </a:lnSpc>
            <a:spcBef>
              <a:spcPct val="0"/>
            </a:spcBef>
            <a:spcAft>
              <a:spcPct val="35000"/>
            </a:spcAft>
          </a:pPr>
          <a:r>
            <a:rPr lang="en-US" sz="1900" kern="1200" dirty="0" smtClean="0"/>
            <a:t>2. Section 61A</a:t>
          </a:r>
          <a:endParaRPr lang="en-US" sz="1900" kern="1200" dirty="0"/>
        </a:p>
      </dsp:txBody>
      <dsp:txXfrm>
        <a:off x="471748" y="1623931"/>
        <a:ext cx="6166399" cy="506120"/>
      </dsp:txXfrm>
    </dsp:sp>
    <dsp:sp modelId="{B9FA72B6-ED43-47DF-968B-B224D8C8860C}">
      <dsp:nvSpPr>
        <dsp:cNvPr id="0" name=""/>
        <dsp:cNvSpPr/>
      </dsp:nvSpPr>
      <dsp:spPr>
        <a:xfrm>
          <a:off x="0" y="4235081"/>
          <a:ext cx="8887371" cy="10773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9759" tIns="395732" rIns="689759"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E.g. Section 9A attacking scheme to avoid salaries tax by using service company</a:t>
          </a:r>
          <a:endParaRPr lang="en-US" sz="1900" kern="1200" dirty="0"/>
        </a:p>
      </dsp:txBody>
      <dsp:txXfrm>
        <a:off x="0" y="4235081"/>
        <a:ext cx="8887371" cy="1077300"/>
      </dsp:txXfrm>
    </dsp:sp>
    <dsp:sp modelId="{415879DE-60DD-4A79-92AE-F75915BC4BA7}">
      <dsp:nvSpPr>
        <dsp:cNvPr id="0" name=""/>
        <dsp:cNvSpPr/>
      </dsp:nvSpPr>
      <dsp:spPr>
        <a:xfrm>
          <a:off x="444368" y="3954641"/>
          <a:ext cx="6221159"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5145" tIns="0" rIns="235145" bIns="0" numCol="1" spcCol="1270" anchor="ctr" anchorCtr="0">
          <a:noAutofit/>
        </a:bodyPr>
        <a:lstStyle/>
        <a:p>
          <a:pPr lvl="0" algn="l" defTabSz="844550">
            <a:lnSpc>
              <a:spcPct val="90000"/>
            </a:lnSpc>
            <a:spcBef>
              <a:spcPct val="0"/>
            </a:spcBef>
            <a:spcAft>
              <a:spcPct val="35000"/>
            </a:spcAft>
          </a:pPr>
          <a:r>
            <a:rPr lang="en-US" sz="1900" kern="1200" dirty="0" smtClean="0"/>
            <a:t>3. Specific Anti-avoidance Rule</a:t>
          </a:r>
          <a:endParaRPr lang="en-US" sz="1900" kern="1200" dirty="0"/>
        </a:p>
      </dsp:txBody>
      <dsp:txXfrm>
        <a:off x="471748" y="3982021"/>
        <a:ext cx="6166399"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D2D73E-9919-411C-B575-4630D3195858}" type="datetimeFigureOut">
              <a:rPr lang="en-US" smtClean="0"/>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dirty="0"/>
          </a:p>
        </p:txBody>
      </p:sp>
    </p:spTree>
    <p:extLst>
      <p:ext uri="{BB962C8B-B14F-4D97-AF65-F5344CB8AC3E}">
        <p14:creationId xmlns:p14="http://schemas.microsoft.com/office/powerpoint/2010/main" val="3454486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2D73E-9919-411C-B575-4630D3195858}" type="datetimeFigureOut">
              <a:rPr lang="en-US" smtClean="0"/>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dirty="0"/>
          </a:p>
        </p:txBody>
      </p:sp>
    </p:spTree>
    <p:extLst>
      <p:ext uri="{BB962C8B-B14F-4D97-AF65-F5344CB8AC3E}">
        <p14:creationId xmlns:p14="http://schemas.microsoft.com/office/powerpoint/2010/main" val="2805221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2D73E-9919-411C-B575-4630D3195858}" type="datetimeFigureOut">
              <a:rPr lang="en-US" smtClean="0"/>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dirty="0"/>
          </a:p>
        </p:txBody>
      </p:sp>
    </p:spTree>
    <p:extLst>
      <p:ext uri="{BB962C8B-B14F-4D97-AF65-F5344CB8AC3E}">
        <p14:creationId xmlns:p14="http://schemas.microsoft.com/office/powerpoint/2010/main" val="3328713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D2D73E-9919-411C-B575-4630D3195858}" type="datetimeFigureOut">
              <a:rPr lang="en-US" smtClean="0"/>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dirty="0"/>
          </a:p>
        </p:txBody>
      </p:sp>
    </p:spTree>
    <p:extLst>
      <p:ext uri="{BB962C8B-B14F-4D97-AF65-F5344CB8AC3E}">
        <p14:creationId xmlns:p14="http://schemas.microsoft.com/office/powerpoint/2010/main" val="25090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D2D73E-9919-411C-B575-4630D3195858}" type="datetimeFigureOut">
              <a:rPr lang="en-US" smtClean="0"/>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4189F9-B094-45E5-92AB-690174EB5801}" type="slidenum">
              <a:rPr lang="en-US" smtClean="0"/>
              <a:t>‹#›</a:t>
            </a:fld>
            <a:endParaRPr lang="en-US" dirty="0"/>
          </a:p>
        </p:txBody>
      </p:sp>
    </p:spTree>
    <p:extLst>
      <p:ext uri="{BB962C8B-B14F-4D97-AF65-F5344CB8AC3E}">
        <p14:creationId xmlns:p14="http://schemas.microsoft.com/office/powerpoint/2010/main" val="3297642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D2D73E-9919-411C-B575-4630D3195858}" type="datetimeFigureOut">
              <a:rPr lang="en-US" smtClean="0"/>
              <a:t>8/9/2018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4189F9-B094-45E5-92AB-690174EB5801}" type="slidenum">
              <a:rPr lang="en-US" smtClean="0"/>
              <a:t>‹#›</a:t>
            </a:fld>
            <a:endParaRPr lang="en-US" dirty="0"/>
          </a:p>
        </p:txBody>
      </p:sp>
    </p:spTree>
    <p:extLst>
      <p:ext uri="{BB962C8B-B14F-4D97-AF65-F5344CB8AC3E}">
        <p14:creationId xmlns:p14="http://schemas.microsoft.com/office/powerpoint/2010/main" val="570197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D2D73E-9919-411C-B575-4630D3195858}" type="datetimeFigureOut">
              <a:rPr lang="en-US" smtClean="0"/>
              <a:t>8/9/2018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4189F9-B094-45E5-92AB-690174EB5801}" type="slidenum">
              <a:rPr lang="en-US" smtClean="0"/>
              <a:t>‹#›</a:t>
            </a:fld>
            <a:endParaRPr lang="en-US" dirty="0"/>
          </a:p>
        </p:txBody>
      </p:sp>
    </p:spTree>
    <p:extLst>
      <p:ext uri="{BB962C8B-B14F-4D97-AF65-F5344CB8AC3E}">
        <p14:creationId xmlns:p14="http://schemas.microsoft.com/office/powerpoint/2010/main" val="3972387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D2D73E-9919-411C-B575-4630D3195858}" type="datetimeFigureOut">
              <a:rPr lang="en-US" smtClean="0"/>
              <a:t>8/9/2018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4189F9-B094-45E5-92AB-690174EB5801}" type="slidenum">
              <a:rPr lang="en-US" smtClean="0"/>
              <a:t>‹#›</a:t>
            </a:fld>
            <a:endParaRPr lang="en-US" dirty="0"/>
          </a:p>
        </p:txBody>
      </p:sp>
    </p:spTree>
    <p:extLst>
      <p:ext uri="{BB962C8B-B14F-4D97-AF65-F5344CB8AC3E}">
        <p14:creationId xmlns:p14="http://schemas.microsoft.com/office/powerpoint/2010/main" val="659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2D73E-9919-411C-B575-4630D3195858}" type="datetimeFigureOut">
              <a:rPr lang="en-US" smtClean="0"/>
              <a:t>8/9/2018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4189F9-B094-45E5-92AB-690174EB5801}" type="slidenum">
              <a:rPr lang="en-US" smtClean="0"/>
              <a:t>‹#›</a:t>
            </a:fld>
            <a:endParaRPr lang="en-US" dirty="0"/>
          </a:p>
        </p:txBody>
      </p:sp>
    </p:spTree>
    <p:extLst>
      <p:ext uri="{BB962C8B-B14F-4D97-AF65-F5344CB8AC3E}">
        <p14:creationId xmlns:p14="http://schemas.microsoft.com/office/powerpoint/2010/main" val="2120105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D2D73E-9919-411C-B575-4630D3195858}" type="datetimeFigureOut">
              <a:rPr lang="en-US" smtClean="0"/>
              <a:t>8/9/2018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4189F9-B094-45E5-92AB-690174EB5801}" type="slidenum">
              <a:rPr lang="en-US" smtClean="0"/>
              <a:t>‹#›</a:t>
            </a:fld>
            <a:endParaRPr lang="en-US" dirty="0"/>
          </a:p>
        </p:txBody>
      </p:sp>
    </p:spTree>
    <p:extLst>
      <p:ext uri="{BB962C8B-B14F-4D97-AF65-F5344CB8AC3E}">
        <p14:creationId xmlns:p14="http://schemas.microsoft.com/office/powerpoint/2010/main" val="3235397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D2D73E-9919-411C-B575-4630D3195858}" type="datetimeFigureOut">
              <a:rPr lang="en-US" smtClean="0"/>
              <a:t>8/9/2018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4189F9-B094-45E5-92AB-690174EB5801}" type="slidenum">
              <a:rPr lang="en-US" smtClean="0"/>
              <a:t>‹#›</a:t>
            </a:fld>
            <a:endParaRPr lang="en-US" dirty="0"/>
          </a:p>
        </p:txBody>
      </p:sp>
    </p:spTree>
    <p:extLst>
      <p:ext uri="{BB962C8B-B14F-4D97-AF65-F5344CB8AC3E}">
        <p14:creationId xmlns:p14="http://schemas.microsoft.com/office/powerpoint/2010/main" val="130515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D2D73E-9919-411C-B575-4630D3195858}" type="datetimeFigureOut">
              <a:rPr lang="en-US" smtClean="0"/>
              <a:t>8/9/2018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4189F9-B094-45E5-92AB-690174EB5801}" type="slidenum">
              <a:rPr lang="en-US" smtClean="0"/>
              <a:t>‹#›</a:t>
            </a:fld>
            <a:endParaRPr lang="en-US" dirty="0"/>
          </a:p>
        </p:txBody>
      </p:sp>
    </p:spTree>
    <p:extLst>
      <p:ext uri="{BB962C8B-B14F-4D97-AF65-F5344CB8AC3E}">
        <p14:creationId xmlns:p14="http://schemas.microsoft.com/office/powerpoint/2010/main" val="1334031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xml"/><Relationship Id="rId3" Type="http://schemas.microsoft.com/office/2007/relationships/hdphoto" Target="../media/hdphoto1.wdp"/><Relationship Id="rId7" Type="http://schemas.openxmlformats.org/officeDocument/2006/relationships/diagramData" Target="../diagrams/data1.xml"/><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11" Type="http://schemas.microsoft.com/office/2007/relationships/diagramDrawing" Target="../diagrams/drawing1.xml"/><Relationship Id="rId5" Type="http://schemas.openxmlformats.org/officeDocument/2006/relationships/image" Target="../media/image4.jpeg"/><Relationship Id="rId10" Type="http://schemas.openxmlformats.org/officeDocument/2006/relationships/diagramColors" Target="../diagrams/colors1.xml"/><Relationship Id="rId4" Type="http://schemas.openxmlformats.org/officeDocument/2006/relationships/image" Target="../media/image3.jpeg"/><Relationship Id="rId9"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1057" y="4571802"/>
            <a:ext cx="12193057" cy="2286198"/>
          </a:xfrm>
          <a:prstGeom prst="rect">
            <a:avLst/>
          </a:prstGeom>
        </p:spPr>
      </p:pic>
      <p:pic>
        <p:nvPicPr>
          <p:cNvPr id="18" name="Picture 17"/>
          <p:cNvPicPr>
            <a:picLocks noChangeAspect="1"/>
          </p:cNvPicPr>
          <p:nvPr/>
        </p:nvPicPr>
        <p:blipFill rotWithShape="1">
          <a:blip r:embed="rId3">
            <a:extLst>
              <a:ext uri="{28A0092B-C50C-407E-A947-70E740481C1C}">
                <a14:useLocalDpi xmlns:a14="http://schemas.microsoft.com/office/drawing/2010/main" val="0"/>
              </a:ext>
            </a:extLst>
          </a:blip>
          <a:srcRect l="1041"/>
          <a:stretch/>
        </p:blipFill>
        <p:spPr>
          <a:xfrm>
            <a:off x="4434674" y="644661"/>
            <a:ext cx="3322689" cy="1664598"/>
          </a:xfrm>
          <a:prstGeom prst="rect">
            <a:avLst/>
          </a:prstGeom>
        </p:spPr>
      </p:pic>
      <p:grpSp>
        <p:nvGrpSpPr>
          <p:cNvPr id="19" name="Group 18"/>
          <p:cNvGrpSpPr/>
          <p:nvPr/>
        </p:nvGrpSpPr>
        <p:grpSpPr>
          <a:xfrm>
            <a:off x="112776" y="3552957"/>
            <a:ext cx="11966448" cy="3195316"/>
            <a:chOff x="3365500" y="3581400"/>
            <a:chExt cx="5314950" cy="736600"/>
          </a:xfrm>
        </p:grpSpPr>
        <p:sp>
          <p:nvSpPr>
            <p:cNvPr id="21" name="Freeform 20"/>
            <p:cNvSpPr/>
            <p:nvPr/>
          </p:nvSpPr>
          <p:spPr>
            <a:xfrm flipV="1">
              <a:off x="3365500" y="3702050"/>
              <a:ext cx="1684444" cy="615950"/>
            </a:xfrm>
            <a:custGeom>
              <a:avLst/>
              <a:gdLst>
                <a:gd name="connsiteX0" fmla="*/ 1054100 w 1054100"/>
                <a:gd name="connsiteY0" fmla="*/ 0 h 311150"/>
                <a:gd name="connsiteX1" fmla="*/ 0 w 1054100"/>
                <a:gd name="connsiteY1" fmla="*/ 0 h 311150"/>
                <a:gd name="connsiteX2" fmla="*/ 0 w 1054100"/>
                <a:gd name="connsiteY2" fmla="*/ 311150 h 311150"/>
              </a:gdLst>
              <a:ahLst/>
              <a:cxnLst>
                <a:cxn ang="0">
                  <a:pos x="connsiteX0" y="connsiteY0"/>
                </a:cxn>
                <a:cxn ang="0">
                  <a:pos x="connsiteX1" y="connsiteY1"/>
                </a:cxn>
                <a:cxn ang="0">
                  <a:pos x="connsiteX2" y="connsiteY2"/>
                </a:cxn>
              </a:cxnLst>
              <a:rect l="l" t="t" r="r" b="b"/>
              <a:pathLst>
                <a:path w="1054100" h="311150">
                  <a:moveTo>
                    <a:pt x="1054100" y="0"/>
                  </a:moveTo>
                  <a:lnTo>
                    <a:pt x="0" y="0"/>
                  </a:lnTo>
                  <a:lnTo>
                    <a:pt x="0" y="311150"/>
                  </a:lnTo>
                </a:path>
              </a:pathLst>
            </a:cu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21"/>
            <p:cNvSpPr/>
            <p:nvPr/>
          </p:nvSpPr>
          <p:spPr>
            <a:xfrm flipH="1" flipV="1">
              <a:off x="8115300" y="3581400"/>
              <a:ext cx="565150" cy="736600"/>
            </a:xfrm>
            <a:custGeom>
              <a:avLst/>
              <a:gdLst>
                <a:gd name="connsiteX0" fmla="*/ 1054100 w 1054100"/>
                <a:gd name="connsiteY0" fmla="*/ 0 h 311150"/>
                <a:gd name="connsiteX1" fmla="*/ 0 w 1054100"/>
                <a:gd name="connsiteY1" fmla="*/ 0 h 311150"/>
                <a:gd name="connsiteX2" fmla="*/ 0 w 1054100"/>
                <a:gd name="connsiteY2" fmla="*/ 311150 h 311150"/>
              </a:gdLst>
              <a:ahLst/>
              <a:cxnLst>
                <a:cxn ang="0">
                  <a:pos x="connsiteX0" y="connsiteY0"/>
                </a:cxn>
                <a:cxn ang="0">
                  <a:pos x="connsiteX1" y="connsiteY1"/>
                </a:cxn>
                <a:cxn ang="0">
                  <a:pos x="connsiteX2" y="connsiteY2"/>
                </a:cxn>
              </a:cxnLst>
              <a:rect l="l" t="t" r="r" b="b"/>
              <a:pathLst>
                <a:path w="1054100" h="311150">
                  <a:moveTo>
                    <a:pt x="1054100" y="0"/>
                  </a:moveTo>
                  <a:lnTo>
                    <a:pt x="0" y="0"/>
                  </a:lnTo>
                  <a:lnTo>
                    <a:pt x="0" y="311150"/>
                  </a:lnTo>
                </a:path>
              </a:pathLst>
            </a:cu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63188" y="345467"/>
            <a:ext cx="637906" cy="637906"/>
          </a:xfrm>
          <a:prstGeom prst="rect">
            <a:avLst/>
          </a:prstGeom>
        </p:spPr>
      </p:pic>
      <p:grpSp>
        <p:nvGrpSpPr>
          <p:cNvPr id="28" name="Group 27"/>
          <p:cNvGrpSpPr/>
          <p:nvPr/>
        </p:nvGrpSpPr>
        <p:grpSpPr>
          <a:xfrm>
            <a:off x="10476155" y="362054"/>
            <a:ext cx="607033" cy="607033"/>
            <a:chOff x="9184931" y="752475"/>
            <a:chExt cx="1099702" cy="1099702"/>
          </a:xfrm>
        </p:grpSpPr>
        <p:sp>
          <p:nvSpPr>
            <p:cNvPr id="29" name="Oval 28"/>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7" name="TextBox 26"/>
          <p:cNvSpPr txBox="1"/>
          <p:nvPr/>
        </p:nvSpPr>
        <p:spPr>
          <a:xfrm>
            <a:off x="1567676" y="2414023"/>
            <a:ext cx="9097234" cy="1446550"/>
          </a:xfrm>
          <a:prstGeom prst="rect">
            <a:avLst/>
          </a:prstGeom>
          <a:noFill/>
        </p:spPr>
        <p:txBody>
          <a:bodyPr wrap="none" rtlCol="0">
            <a:spAutoFit/>
          </a:bodyPr>
          <a:lstStyle/>
          <a:p>
            <a:pPr algn="ctr"/>
            <a:r>
              <a:rPr lang="en-US" sz="4400" b="1" dirty="0" smtClean="0">
                <a:solidFill>
                  <a:srgbClr val="151B67"/>
                </a:solidFill>
                <a:latin typeface="Arial" panose="020B0604020202020204" pitchFamily="34" charset="0"/>
                <a:cs typeface="Arial" panose="020B0604020202020204" pitchFamily="34" charset="0"/>
              </a:rPr>
              <a:t>GAAR AND TRANSFER PRICING </a:t>
            </a:r>
          </a:p>
          <a:p>
            <a:pPr algn="ctr"/>
            <a:r>
              <a:rPr lang="en-US" sz="4400" b="1" dirty="0" smtClean="0">
                <a:solidFill>
                  <a:srgbClr val="151B67"/>
                </a:solidFill>
                <a:latin typeface="Arial" panose="020B0604020202020204" pitchFamily="34" charset="0"/>
                <a:cs typeface="Arial" panose="020B0604020202020204" pitchFamily="34" charset="0"/>
              </a:rPr>
              <a:t>DEVELOPMENT IN HONG KONG</a:t>
            </a:r>
            <a:endParaRPr lang="en-US" sz="4400" b="1" dirty="0">
              <a:solidFill>
                <a:srgbClr val="151B67"/>
              </a:solidFill>
              <a:latin typeface="Arial" panose="020B0604020202020204" pitchFamily="34" charset="0"/>
              <a:cs typeface="Arial" panose="020B0604020202020204" pitchFamily="34" charset="0"/>
            </a:endParaRPr>
          </a:p>
        </p:txBody>
      </p:sp>
      <p:sp>
        <p:nvSpPr>
          <p:cNvPr id="34" name="TextBox 33"/>
          <p:cNvSpPr txBox="1"/>
          <p:nvPr/>
        </p:nvSpPr>
        <p:spPr>
          <a:xfrm>
            <a:off x="4179779" y="3969368"/>
            <a:ext cx="3577566" cy="2308324"/>
          </a:xfrm>
          <a:prstGeom prst="rect">
            <a:avLst/>
          </a:prstGeom>
          <a:noFill/>
        </p:spPr>
        <p:txBody>
          <a:bodyPr wrap="square" rtlCol="0">
            <a:spAutoFit/>
          </a:bodyPr>
          <a:lstStyle/>
          <a:p>
            <a:pPr algn="ctr"/>
            <a:r>
              <a:rPr lang="en-US" dirty="0" smtClean="0">
                <a:latin typeface="Arial" panose="020B0604020202020204" pitchFamily="34" charset="0"/>
                <a:cs typeface="Arial" panose="020B0604020202020204" pitchFamily="34" charset="0"/>
              </a:rPr>
              <a:t>Anthony Tam</a:t>
            </a:r>
          </a:p>
          <a:p>
            <a:pPr algn="ctr"/>
            <a:r>
              <a:rPr lang="en-US" dirty="0" smtClean="0">
                <a:latin typeface="Arial" panose="020B0604020202020204" pitchFamily="34" charset="0"/>
                <a:cs typeface="Arial" panose="020B0604020202020204" pitchFamily="34" charset="0"/>
              </a:rPr>
              <a:t>Convenor – Member Services Group</a:t>
            </a:r>
          </a:p>
          <a:p>
            <a:pPr algn="ctr"/>
            <a:r>
              <a:rPr lang="en-US" dirty="0" smtClean="0">
                <a:latin typeface="Arial" panose="020B0604020202020204" pitchFamily="34" charset="0"/>
                <a:cs typeface="Arial" panose="020B0604020202020204" pitchFamily="34" charset="0"/>
              </a:rPr>
              <a:t>Member – China Services Group Tax Faculty</a:t>
            </a:r>
          </a:p>
          <a:p>
            <a:pPr algn="ctr"/>
            <a:r>
              <a:rPr lang="en-US" dirty="0" smtClean="0">
                <a:latin typeface="Arial" panose="020B0604020202020204" pitchFamily="34" charset="0"/>
                <a:cs typeface="Arial" panose="020B0604020202020204" pitchFamily="34" charset="0"/>
              </a:rPr>
              <a:t>Hong Kong Institute of Certified Public Accountants</a:t>
            </a:r>
          </a:p>
          <a:p>
            <a:pPr algn="ctr"/>
            <a:r>
              <a:rPr lang="en-US" dirty="0" smtClean="0">
                <a:latin typeface="Arial" panose="020B0604020202020204" pitchFamily="34" charset="0"/>
                <a:cs typeface="Arial" panose="020B0604020202020204" pitchFamily="34" charset="0"/>
              </a:rPr>
              <a:t>Tax Partner, Mazars Hong Kong</a:t>
            </a:r>
          </a:p>
        </p:txBody>
      </p:sp>
      <p:sp>
        <p:nvSpPr>
          <p:cNvPr id="42" name="TextBox 41"/>
          <p:cNvSpPr txBox="1"/>
          <p:nvPr/>
        </p:nvSpPr>
        <p:spPr>
          <a:xfrm>
            <a:off x="4298949" y="6300359"/>
            <a:ext cx="3594100" cy="338554"/>
          </a:xfrm>
          <a:prstGeom prst="rect">
            <a:avLst/>
          </a:prstGeom>
          <a:noFill/>
        </p:spPr>
        <p:txBody>
          <a:bodyPr wrap="square" rtlCol="0">
            <a:spAutoFit/>
          </a:bodyPr>
          <a:lstStyle/>
          <a:p>
            <a:pPr algn="ctr"/>
            <a:r>
              <a:rPr lang="en-US" sz="1600" b="1" dirty="0" smtClean="0">
                <a:latin typeface="Arial" panose="020B0604020202020204" pitchFamily="34" charset="0"/>
                <a:cs typeface="Arial" panose="020B0604020202020204" pitchFamily="34" charset="0"/>
              </a:rPr>
              <a:t>Ulaanbaatar, Mongolia, 2018</a:t>
            </a:r>
            <a:endParaRPr lang="en-U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8144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399" y="200801"/>
            <a:ext cx="3501280" cy="461665"/>
          </a:xfrm>
          <a:prstGeom prst="rect">
            <a:avLst/>
          </a:prstGeom>
          <a:noFill/>
        </p:spPr>
        <p:txBody>
          <a:bodyPr wrap="none" rtlCol="0">
            <a:spAutoFit/>
          </a:bodyPr>
          <a:lstStyle/>
          <a:p>
            <a:r>
              <a:rPr lang="en-US" sz="2400" b="1" dirty="0" smtClean="0">
                <a:solidFill>
                  <a:srgbClr val="151B67"/>
                </a:solidFill>
                <a:latin typeface="Arial" panose="020B0604020202020204" pitchFamily="34" charset="0"/>
                <a:cs typeface="Arial" panose="020B0604020202020204" pitchFamily="34" charset="0"/>
              </a:rPr>
              <a:t>GAAR IN HONG KONG</a:t>
            </a:r>
            <a:endParaRPr lang="en-US" sz="24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18704" cy="369332"/>
            </a:xfrm>
            <a:prstGeom prst="rect">
              <a:avLst/>
            </a:prstGeom>
          </p:spPr>
          <p:txBody>
            <a:bodyPr wrap="none">
              <a:spAutoFit/>
            </a:bodyPr>
            <a:lstStyle/>
            <a:p>
              <a:r>
                <a:rPr lang="en-US" dirty="0" smtClean="0">
                  <a:solidFill>
                    <a:schemeClr val="bg1"/>
                  </a:solidFill>
                </a:rPr>
                <a:t>09</a:t>
              </a:r>
              <a:endParaRPr lang="en-US" dirty="0">
                <a:solidFill>
                  <a:schemeClr val="bg1"/>
                </a:solidFill>
              </a:endParaRPr>
            </a:p>
          </p:txBody>
        </p:sp>
      </p:grpSp>
      <p:sp>
        <p:nvSpPr>
          <p:cNvPr id="37" name="Rectangle 36"/>
          <p:cNvSpPr/>
          <p:nvPr/>
        </p:nvSpPr>
        <p:spPr>
          <a:xfrm>
            <a:off x="109183" y="1104900"/>
            <a:ext cx="11955438" cy="57531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3"/>
            <a:endParaRPr lang="en-US" b="1" dirty="0">
              <a:solidFill>
                <a:schemeClr val="tx1"/>
              </a:solidFill>
            </a:endParaRPr>
          </a:p>
          <a:p>
            <a:pPr lvl="3"/>
            <a:endParaRPr lang="en-US" b="1" dirty="0" smtClean="0">
              <a:solidFill>
                <a:schemeClr val="tx1"/>
              </a:solidFill>
            </a:endParaRPr>
          </a:p>
          <a:p>
            <a:pPr marL="1714500" lvl="3" indent="-342900">
              <a:buFont typeface="+mj-lt"/>
              <a:buAutoNum type="arabicPeriod"/>
            </a:pPr>
            <a:endParaRPr lang="en-US" b="1" dirty="0">
              <a:solidFill>
                <a:schemeClr val="tx1"/>
              </a:solidFill>
            </a:endParaRPr>
          </a:p>
          <a:p>
            <a:pPr lvl="3"/>
            <a:endParaRPr lang="en-US" b="1" dirty="0">
              <a:solidFill>
                <a:schemeClr val="tx1"/>
              </a:solidFill>
            </a:endParaRPr>
          </a:p>
        </p:txBody>
      </p:sp>
      <p:graphicFrame>
        <p:nvGraphicFramePr>
          <p:cNvPr id="2" name="Diagram 1"/>
          <p:cNvGraphicFramePr/>
          <p:nvPr>
            <p:extLst>
              <p:ext uri="{D42A27DB-BD31-4B8C-83A1-F6EECF244321}">
                <p14:modId xmlns:p14="http://schemas.microsoft.com/office/powerpoint/2010/main" val="3606598926"/>
              </p:ext>
            </p:extLst>
          </p:nvPr>
        </p:nvGraphicFramePr>
        <p:xfrm>
          <a:off x="1930400" y="1178984"/>
          <a:ext cx="8887371"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11621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4" name="Rectangle 23"/>
          <p:cNvSpPr/>
          <p:nvPr/>
        </p:nvSpPr>
        <p:spPr>
          <a:xfrm>
            <a:off x="1453322"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399" y="200801"/>
            <a:ext cx="7381380" cy="461665"/>
          </a:xfrm>
          <a:prstGeom prst="rect">
            <a:avLst/>
          </a:prstGeom>
          <a:noFill/>
        </p:spPr>
        <p:txBody>
          <a:bodyPr wrap="none" rtlCol="0">
            <a:spAutoFit/>
          </a:bodyPr>
          <a:lstStyle/>
          <a:p>
            <a:r>
              <a:rPr lang="en-US" sz="2400" b="1" dirty="0" smtClean="0">
                <a:solidFill>
                  <a:srgbClr val="151B67"/>
                </a:solidFill>
                <a:latin typeface="Arial" panose="020B0604020202020204" pitchFamily="34" charset="0"/>
                <a:cs typeface="Arial" panose="020B0604020202020204" pitchFamily="34" charset="0"/>
              </a:rPr>
              <a:t>CIR v. Tai Hing Cotton Mill (Development) Limited</a:t>
            </a:r>
            <a:endParaRPr lang="en-US" sz="24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10</a:t>
              </a:r>
              <a:endParaRPr lang="en-US" dirty="0">
                <a:solidFill>
                  <a:schemeClr val="bg1"/>
                </a:solidFill>
              </a:endParaRPr>
            </a:p>
          </p:txBody>
        </p:sp>
      </p:grpSp>
      <p:sp>
        <p:nvSpPr>
          <p:cNvPr id="37" name="Rectangle 36"/>
          <p:cNvSpPr/>
          <p:nvPr/>
        </p:nvSpPr>
        <p:spPr>
          <a:xfrm>
            <a:off x="1" y="1092186"/>
            <a:ext cx="12078268" cy="5765814"/>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3"/>
            <a:endParaRPr lang="en-US" b="1" dirty="0">
              <a:solidFill>
                <a:schemeClr val="tx1"/>
              </a:solidFill>
            </a:endParaRPr>
          </a:p>
          <a:p>
            <a:pPr lvl="3"/>
            <a:endParaRPr lang="en-US" b="1" dirty="0" smtClean="0">
              <a:solidFill>
                <a:schemeClr val="tx1"/>
              </a:solidFill>
            </a:endParaRPr>
          </a:p>
          <a:p>
            <a:pPr lvl="3"/>
            <a:endParaRPr lang="en-US" b="1" dirty="0">
              <a:solidFill>
                <a:schemeClr val="tx1"/>
              </a:solidFill>
            </a:endParaRPr>
          </a:p>
          <a:p>
            <a:pPr lvl="3"/>
            <a:endParaRPr lang="en-US" b="1" dirty="0" smtClean="0">
              <a:solidFill>
                <a:schemeClr val="tx1"/>
              </a:solidFill>
            </a:endParaRPr>
          </a:p>
          <a:p>
            <a:pPr lvl="3"/>
            <a:endParaRPr lang="en-US" b="1" dirty="0">
              <a:solidFill>
                <a:schemeClr val="tx1"/>
              </a:solidFill>
            </a:endParaRPr>
          </a:p>
          <a:p>
            <a:pPr lvl="3"/>
            <a:endParaRPr lang="en-US" b="1" dirty="0" smtClean="0">
              <a:solidFill>
                <a:schemeClr val="tx1"/>
              </a:solidFill>
            </a:endParaRPr>
          </a:p>
          <a:p>
            <a:pPr lvl="3"/>
            <a:endParaRPr lang="en-US" b="1" dirty="0">
              <a:solidFill>
                <a:schemeClr val="tx1"/>
              </a:solidFill>
            </a:endParaRPr>
          </a:p>
          <a:p>
            <a:pPr lvl="3"/>
            <a:endParaRPr lang="en-US" b="1" dirty="0" smtClean="0">
              <a:solidFill>
                <a:schemeClr val="tx1"/>
              </a:solidFill>
            </a:endParaRPr>
          </a:p>
          <a:p>
            <a:pPr lvl="3"/>
            <a:endParaRPr lang="en-US" b="1" dirty="0">
              <a:solidFill>
                <a:schemeClr val="tx1"/>
              </a:solidFill>
            </a:endParaRPr>
          </a:p>
          <a:p>
            <a:pPr lvl="3"/>
            <a:endParaRPr lang="en-US" b="1" dirty="0" smtClean="0">
              <a:solidFill>
                <a:schemeClr val="tx1"/>
              </a:solidFill>
            </a:endParaRPr>
          </a:p>
          <a:p>
            <a:pPr lvl="3"/>
            <a:endParaRPr lang="en-US" b="1" dirty="0">
              <a:solidFill>
                <a:schemeClr val="tx1"/>
              </a:solidFill>
            </a:endParaRPr>
          </a:p>
          <a:p>
            <a:pPr lvl="3"/>
            <a:endParaRPr lang="en-US" b="1" dirty="0" smtClean="0">
              <a:solidFill>
                <a:schemeClr val="tx1"/>
              </a:solidFill>
            </a:endParaRPr>
          </a:p>
          <a:p>
            <a:pPr lvl="3"/>
            <a:endParaRPr lang="en-US" b="1" dirty="0">
              <a:solidFill>
                <a:schemeClr val="tx1"/>
              </a:solidFill>
            </a:endParaRPr>
          </a:p>
          <a:p>
            <a:pPr lvl="3"/>
            <a:endParaRPr lang="en-US" b="1" dirty="0" smtClean="0">
              <a:solidFill>
                <a:schemeClr val="tx1"/>
              </a:solidFill>
            </a:endParaRPr>
          </a:p>
          <a:p>
            <a:pPr lvl="3"/>
            <a:endParaRPr lang="en-US" b="1" dirty="0" smtClean="0">
              <a:solidFill>
                <a:schemeClr val="tx1"/>
              </a:solidFill>
            </a:endParaRPr>
          </a:p>
          <a:p>
            <a:pPr marL="1657350" lvl="3" indent="-285750">
              <a:buFont typeface="Arial" panose="020B0604020202020204" pitchFamily="34" charset="0"/>
              <a:buChar char="•"/>
            </a:pPr>
            <a:r>
              <a:rPr lang="en-US" sz="1600" dirty="0" smtClean="0">
                <a:solidFill>
                  <a:schemeClr val="tx1"/>
                </a:solidFill>
              </a:rPr>
              <a:t>Court ruled “sole or dominant purpose” test satisfied</a:t>
            </a:r>
          </a:p>
          <a:p>
            <a:pPr marL="2114550" lvl="4" indent="-285750">
              <a:buFont typeface="Wingdings" panose="05000000000000000000" pitchFamily="2" charset="2"/>
              <a:buChar char="Ø"/>
            </a:pPr>
            <a:r>
              <a:rPr lang="en-US" sz="1600" dirty="0" smtClean="0">
                <a:solidFill>
                  <a:schemeClr val="tx1"/>
                </a:solidFill>
              </a:rPr>
              <a:t>Parties not dealing at arm’s length</a:t>
            </a:r>
          </a:p>
          <a:p>
            <a:pPr marL="2114550" lvl="4" indent="-285750">
              <a:buFont typeface="Wingdings" panose="05000000000000000000" pitchFamily="2" charset="2"/>
              <a:buChar char="Ø"/>
            </a:pPr>
            <a:r>
              <a:rPr lang="en-US" sz="1600" dirty="0" smtClean="0">
                <a:solidFill>
                  <a:schemeClr val="tx1"/>
                </a:solidFill>
              </a:rPr>
              <a:t>Purpose was “to mop up as large a portion of the taxpayer’s profits as seemed decent in the circumstances and transfer them tax free to Tai Hing”</a:t>
            </a:r>
          </a:p>
          <a:p>
            <a:pPr marL="2114550" lvl="4" indent="-285750">
              <a:buFont typeface="Wingdings" panose="05000000000000000000" pitchFamily="2" charset="2"/>
              <a:buChar char="Ø"/>
            </a:pPr>
            <a:r>
              <a:rPr lang="en-US" sz="1600" dirty="0" smtClean="0">
                <a:solidFill>
                  <a:schemeClr val="tx1"/>
                </a:solidFill>
              </a:rPr>
              <a:t>“Not necessary to look further than its terms and the relationship between the parties”</a:t>
            </a:r>
          </a:p>
          <a:p>
            <a:pPr marL="1657350" lvl="3" indent="-285750">
              <a:buFont typeface="Arial" panose="020B0604020202020204" pitchFamily="34" charset="0"/>
              <a:buChar char="•"/>
            </a:pPr>
            <a:r>
              <a:rPr lang="en-US" sz="1600" dirty="0" smtClean="0">
                <a:solidFill>
                  <a:schemeClr val="tx1"/>
                </a:solidFill>
              </a:rPr>
              <a:t>Remedy – use arm’s length sale price of $800 million to assess tax to Tai Hing</a:t>
            </a:r>
            <a:endParaRPr lang="en-US" sz="1600" dirty="0">
              <a:solidFill>
                <a:schemeClr val="tx1"/>
              </a:solidFill>
            </a:endParaRPr>
          </a:p>
          <a:p>
            <a:pPr lvl="3"/>
            <a:endParaRPr lang="en-US" b="1" dirty="0" smtClean="0">
              <a:solidFill>
                <a:schemeClr val="tx1"/>
              </a:solidFill>
            </a:endParaRPr>
          </a:p>
          <a:p>
            <a:pPr marL="1714500" lvl="3" indent="-342900">
              <a:buFont typeface="+mj-lt"/>
              <a:buAutoNum type="arabicPeriod"/>
            </a:pPr>
            <a:endParaRPr lang="en-US" b="1" dirty="0">
              <a:solidFill>
                <a:schemeClr val="tx1"/>
              </a:solidFill>
            </a:endParaRPr>
          </a:p>
          <a:p>
            <a:pPr lvl="3"/>
            <a:endParaRPr lang="en-US" b="1" dirty="0">
              <a:solidFill>
                <a:schemeClr val="tx1"/>
              </a:solidFill>
            </a:endParaRPr>
          </a:p>
        </p:txBody>
      </p:sp>
      <p:sp>
        <p:nvSpPr>
          <p:cNvPr id="19" name="Rectangle 18"/>
          <p:cNvSpPr/>
          <p:nvPr/>
        </p:nvSpPr>
        <p:spPr>
          <a:xfrm>
            <a:off x="3834569" y="1272597"/>
            <a:ext cx="1762539" cy="691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Tai Hing</a:t>
            </a:r>
            <a:endParaRPr lang="en-US" dirty="0"/>
          </a:p>
        </p:txBody>
      </p:sp>
      <p:sp>
        <p:nvSpPr>
          <p:cNvPr id="20" name="Rectangle 19"/>
          <p:cNvSpPr/>
          <p:nvPr/>
        </p:nvSpPr>
        <p:spPr>
          <a:xfrm>
            <a:off x="3834569" y="3083629"/>
            <a:ext cx="1762539" cy="691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Taxpayer</a:t>
            </a:r>
            <a:endParaRPr lang="en-US" dirty="0"/>
          </a:p>
        </p:txBody>
      </p:sp>
      <p:cxnSp>
        <p:nvCxnSpPr>
          <p:cNvPr id="4" name="Straight Connector 3"/>
          <p:cNvCxnSpPr>
            <a:endCxn id="20" idx="0"/>
          </p:cNvCxnSpPr>
          <p:nvPr/>
        </p:nvCxnSpPr>
        <p:spPr>
          <a:xfrm>
            <a:off x="4715837" y="1964122"/>
            <a:ext cx="2" cy="1119507"/>
          </a:xfrm>
          <a:prstGeom prst="line">
            <a:avLst/>
          </a:prstGeom>
        </p:spPr>
        <p:style>
          <a:lnRef idx="1">
            <a:schemeClr val="accent1"/>
          </a:lnRef>
          <a:fillRef idx="0">
            <a:schemeClr val="accent1"/>
          </a:fillRef>
          <a:effectRef idx="0">
            <a:schemeClr val="accent1"/>
          </a:effectRef>
          <a:fontRef idx="minor">
            <a:schemeClr val="tx1"/>
          </a:fontRef>
        </p:style>
      </p:cxnSp>
      <p:sp>
        <p:nvSpPr>
          <p:cNvPr id="5" name="Striped Right Arrow 4"/>
          <p:cNvSpPr/>
          <p:nvPr/>
        </p:nvSpPr>
        <p:spPr>
          <a:xfrm rot="5400000">
            <a:off x="3880450" y="2247952"/>
            <a:ext cx="789502" cy="490331"/>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p:cNvSpPr/>
          <p:nvPr/>
        </p:nvSpPr>
        <p:spPr>
          <a:xfrm>
            <a:off x="5752891" y="4133331"/>
            <a:ext cx="1762539" cy="691525"/>
          </a:xfrm>
          <a:prstGeom prst="rect">
            <a:avLst/>
          </a:prstGeom>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JV</a:t>
            </a:r>
            <a:endParaRPr lang="en-US" dirty="0"/>
          </a:p>
        </p:txBody>
      </p:sp>
      <p:sp>
        <p:nvSpPr>
          <p:cNvPr id="33" name="Rectangle 32"/>
          <p:cNvSpPr/>
          <p:nvPr/>
        </p:nvSpPr>
        <p:spPr>
          <a:xfrm>
            <a:off x="7629240" y="1845180"/>
            <a:ext cx="1762539" cy="755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Unrelated developer</a:t>
            </a:r>
            <a:endParaRPr lang="en-US" dirty="0"/>
          </a:p>
        </p:txBody>
      </p:sp>
      <p:cxnSp>
        <p:nvCxnSpPr>
          <p:cNvPr id="10" name="Elbow Connector 9"/>
          <p:cNvCxnSpPr>
            <a:stCxn id="20" idx="3"/>
          </p:cNvCxnSpPr>
          <p:nvPr/>
        </p:nvCxnSpPr>
        <p:spPr>
          <a:xfrm>
            <a:off x="5597108" y="3429392"/>
            <a:ext cx="439253" cy="703939"/>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33" idx="1"/>
          </p:cNvCxnSpPr>
          <p:nvPr/>
        </p:nvCxnSpPr>
        <p:spPr>
          <a:xfrm rot="10800000" flipV="1">
            <a:off x="6904384" y="2222867"/>
            <a:ext cx="724856" cy="1941242"/>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723140" y="3979443"/>
            <a:ext cx="1546129" cy="307777"/>
          </a:xfrm>
          <a:prstGeom prst="rect">
            <a:avLst/>
          </a:prstGeom>
          <a:noFill/>
        </p:spPr>
        <p:txBody>
          <a:bodyPr wrap="none" rtlCol="0">
            <a:spAutoFit/>
          </a:bodyPr>
          <a:lstStyle/>
          <a:p>
            <a:r>
              <a:rPr lang="en-US" sz="1400" dirty="0" smtClean="0"/>
              <a:t>Land development</a:t>
            </a:r>
            <a:endParaRPr lang="en-US" sz="1400" dirty="0"/>
          </a:p>
        </p:txBody>
      </p:sp>
      <p:sp>
        <p:nvSpPr>
          <p:cNvPr id="50" name="TextBox 49"/>
          <p:cNvSpPr txBox="1"/>
          <p:nvPr/>
        </p:nvSpPr>
        <p:spPr>
          <a:xfrm>
            <a:off x="7062684" y="3628099"/>
            <a:ext cx="1123641" cy="307777"/>
          </a:xfrm>
          <a:prstGeom prst="rect">
            <a:avLst/>
          </a:prstGeom>
          <a:noFill/>
        </p:spPr>
        <p:txBody>
          <a:bodyPr wrap="none" rtlCol="0">
            <a:spAutoFit/>
          </a:bodyPr>
          <a:lstStyle/>
          <a:p>
            <a:r>
              <a:rPr lang="en-US" sz="1400" dirty="0" smtClean="0"/>
              <a:t>Construction</a:t>
            </a:r>
            <a:endParaRPr lang="en-US" sz="1400" dirty="0"/>
          </a:p>
        </p:txBody>
      </p:sp>
      <p:sp>
        <p:nvSpPr>
          <p:cNvPr id="53" name="Curved Left Arrow 52"/>
          <p:cNvSpPr/>
          <p:nvPr/>
        </p:nvSpPr>
        <p:spPr>
          <a:xfrm rot="10800000">
            <a:off x="2888973" y="1484449"/>
            <a:ext cx="636104" cy="223221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4" name="TextBox 53"/>
          <p:cNvSpPr txBox="1"/>
          <p:nvPr/>
        </p:nvSpPr>
        <p:spPr>
          <a:xfrm>
            <a:off x="976467" y="1845180"/>
            <a:ext cx="1696683" cy="954107"/>
          </a:xfrm>
          <a:prstGeom prst="rect">
            <a:avLst/>
          </a:prstGeom>
          <a:noFill/>
        </p:spPr>
        <p:txBody>
          <a:bodyPr wrap="none" rtlCol="0">
            <a:spAutoFit/>
          </a:bodyPr>
          <a:lstStyle/>
          <a:p>
            <a:r>
              <a:rPr lang="en-US" sz="1400" dirty="0" smtClean="0"/>
              <a:t>Payment:</a:t>
            </a:r>
          </a:p>
          <a:p>
            <a:r>
              <a:rPr lang="en-US" sz="1400" dirty="0" smtClean="0"/>
              <a:t>Fixed fee of $746 mil</a:t>
            </a:r>
          </a:p>
          <a:p>
            <a:r>
              <a:rPr lang="en-US" sz="1400" dirty="0" smtClean="0"/>
              <a:t>+ 50% residual profit</a:t>
            </a:r>
          </a:p>
          <a:p>
            <a:r>
              <a:rPr lang="en-US" sz="1400" dirty="0" smtClean="0"/>
              <a:t>= $1,084 mil total</a:t>
            </a:r>
            <a:endParaRPr lang="en-US" sz="1400" dirty="0"/>
          </a:p>
        </p:txBody>
      </p:sp>
      <p:sp>
        <p:nvSpPr>
          <p:cNvPr id="55" name="TextBox 54"/>
          <p:cNvSpPr txBox="1"/>
          <p:nvPr/>
        </p:nvSpPr>
        <p:spPr>
          <a:xfrm>
            <a:off x="3525077" y="2216906"/>
            <a:ext cx="575799" cy="307777"/>
          </a:xfrm>
          <a:prstGeom prst="rect">
            <a:avLst/>
          </a:prstGeom>
          <a:noFill/>
        </p:spPr>
        <p:txBody>
          <a:bodyPr wrap="none" rtlCol="0">
            <a:spAutoFit/>
          </a:bodyPr>
          <a:lstStyle/>
          <a:p>
            <a:r>
              <a:rPr lang="en-US" sz="1400" dirty="0" smtClean="0"/>
              <a:t>Land </a:t>
            </a:r>
            <a:endParaRPr lang="en-US" sz="1400" dirty="0"/>
          </a:p>
        </p:txBody>
      </p:sp>
    </p:spTree>
    <p:extLst>
      <p:ext uri="{BB962C8B-B14F-4D97-AF65-F5344CB8AC3E}">
        <p14:creationId xmlns:p14="http://schemas.microsoft.com/office/powerpoint/2010/main" val="3359780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4" name="Rectangle 23"/>
          <p:cNvSpPr/>
          <p:nvPr/>
        </p:nvSpPr>
        <p:spPr>
          <a:xfrm>
            <a:off x="1453322"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399" y="200801"/>
            <a:ext cx="6894451" cy="461665"/>
          </a:xfrm>
          <a:prstGeom prst="rect">
            <a:avLst/>
          </a:prstGeom>
          <a:noFill/>
        </p:spPr>
        <p:txBody>
          <a:bodyPr wrap="none" rtlCol="0">
            <a:spAutoFit/>
          </a:bodyPr>
          <a:lstStyle/>
          <a:p>
            <a:r>
              <a:rPr lang="en-US" sz="2400" b="1" dirty="0" smtClean="0">
                <a:solidFill>
                  <a:srgbClr val="151B67"/>
                </a:solidFill>
                <a:latin typeface="Arial" panose="020B0604020202020204" pitchFamily="34" charset="0"/>
                <a:cs typeface="Arial" panose="020B0604020202020204" pitchFamily="34" charset="0"/>
              </a:rPr>
              <a:t>Ngai Lik Electronics Co. Ltd. v. Commissioner</a:t>
            </a:r>
            <a:endParaRPr lang="en-US" sz="24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28387"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11</a:t>
              </a:r>
              <a:endParaRPr lang="en-US" dirty="0">
                <a:solidFill>
                  <a:schemeClr val="bg1"/>
                </a:solidFill>
              </a:endParaRPr>
            </a:p>
          </p:txBody>
        </p:sp>
      </p:grpSp>
      <p:sp>
        <p:nvSpPr>
          <p:cNvPr id="37" name="Rectangle 36"/>
          <p:cNvSpPr/>
          <p:nvPr/>
        </p:nvSpPr>
        <p:spPr>
          <a:xfrm>
            <a:off x="95534" y="1104899"/>
            <a:ext cx="11845260" cy="5753101"/>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3"/>
            <a:endParaRPr lang="en-US" b="1" dirty="0">
              <a:solidFill>
                <a:schemeClr val="tx1"/>
              </a:solidFill>
            </a:endParaRPr>
          </a:p>
          <a:p>
            <a:pPr lvl="3"/>
            <a:endParaRPr lang="en-US" b="1" dirty="0">
              <a:solidFill>
                <a:schemeClr val="tx1"/>
              </a:solidFill>
            </a:endParaRPr>
          </a:p>
          <a:p>
            <a:pPr lvl="3"/>
            <a:endParaRPr lang="en-US" b="1" dirty="0" smtClean="0">
              <a:solidFill>
                <a:schemeClr val="tx1"/>
              </a:solidFill>
            </a:endParaRPr>
          </a:p>
          <a:p>
            <a:pPr lvl="3"/>
            <a:endParaRPr lang="en-US" b="1" dirty="0">
              <a:solidFill>
                <a:schemeClr val="tx1"/>
              </a:solidFill>
            </a:endParaRPr>
          </a:p>
          <a:p>
            <a:pPr lvl="3"/>
            <a:endParaRPr lang="en-US" b="1" dirty="0" smtClean="0">
              <a:solidFill>
                <a:schemeClr val="tx1"/>
              </a:solidFill>
            </a:endParaRPr>
          </a:p>
          <a:p>
            <a:pPr lvl="3"/>
            <a:endParaRPr lang="en-US" b="1" dirty="0">
              <a:solidFill>
                <a:schemeClr val="tx1"/>
              </a:solidFill>
            </a:endParaRPr>
          </a:p>
          <a:p>
            <a:pPr lvl="3"/>
            <a:endParaRPr lang="en-US" b="1" dirty="0" smtClean="0">
              <a:solidFill>
                <a:schemeClr val="tx1"/>
              </a:solidFill>
            </a:endParaRPr>
          </a:p>
          <a:p>
            <a:pPr lvl="3"/>
            <a:endParaRPr lang="en-US" b="1" dirty="0">
              <a:solidFill>
                <a:schemeClr val="tx1"/>
              </a:solidFill>
            </a:endParaRPr>
          </a:p>
          <a:p>
            <a:pPr lvl="3"/>
            <a:endParaRPr lang="en-US" b="1" dirty="0" smtClean="0">
              <a:solidFill>
                <a:schemeClr val="tx1"/>
              </a:solidFill>
            </a:endParaRPr>
          </a:p>
          <a:p>
            <a:pPr lvl="3"/>
            <a:endParaRPr lang="en-US" b="1" dirty="0">
              <a:solidFill>
                <a:schemeClr val="tx1"/>
              </a:solidFill>
            </a:endParaRPr>
          </a:p>
          <a:p>
            <a:pPr lvl="3"/>
            <a:endParaRPr lang="en-US" b="1" dirty="0">
              <a:solidFill>
                <a:schemeClr val="tx1"/>
              </a:solidFill>
            </a:endParaRPr>
          </a:p>
          <a:p>
            <a:pPr marL="1657350" lvl="3" indent="-285750">
              <a:buFont typeface="Arial" panose="020B0604020202020204" pitchFamily="34" charset="0"/>
              <a:buChar char="•"/>
            </a:pPr>
            <a:r>
              <a:rPr lang="en-US" sz="1600" dirty="0" smtClean="0">
                <a:solidFill>
                  <a:schemeClr val="tx1"/>
                </a:solidFill>
              </a:rPr>
              <a:t>Was tax avoidance the sole or dominant purpose?</a:t>
            </a:r>
          </a:p>
          <a:p>
            <a:pPr lvl="3"/>
            <a:r>
              <a:rPr lang="en-US" sz="1600" dirty="0">
                <a:solidFill>
                  <a:schemeClr val="tx1"/>
                </a:solidFill>
              </a:rPr>
              <a:t>	</a:t>
            </a:r>
            <a:r>
              <a:rPr lang="en-US" sz="1600" dirty="0" smtClean="0">
                <a:solidFill>
                  <a:schemeClr val="tx1"/>
                </a:solidFill>
              </a:rPr>
              <a:t>- Factors considered:</a:t>
            </a:r>
          </a:p>
          <a:p>
            <a:pPr marL="2292350" lvl="5" indent="-344488">
              <a:buFont typeface="Wingdings" panose="05000000000000000000" pitchFamily="2" charset="2"/>
              <a:buChar char="Ø"/>
            </a:pPr>
            <a:r>
              <a:rPr lang="en-US" sz="1600" dirty="0" smtClean="0">
                <a:solidFill>
                  <a:schemeClr val="tx1"/>
                </a:solidFill>
              </a:rPr>
              <a:t>Master agreement establishing prices based on competing suppliers’ prices was superseded by annual price-fixing arrangement</a:t>
            </a:r>
          </a:p>
          <a:p>
            <a:pPr marL="2749550" lvl="6" indent="-344488">
              <a:buFont typeface="Courier New" panose="02070309020205020404" pitchFamily="49" charset="0"/>
              <a:buChar char="o"/>
            </a:pPr>
            <a:r>
              <a:rPr lang="en-US" sz="1600" dirty="0" smtClean="0">
                <a:solidFill>
                  <a:schemeClr val="tx1"/>
                </a:solidFill>
              </a:rPr>
              <a:t>Transactions recorded in quantities ordered/delivered only</a:t>
            </a:r>
          </a:p>
          <a:p>
            <a:pPr marL="2749550" lvl="6" indent="-344488">
              <a:buFont typeface="Courier New" panose="02070309020205020404" pitchFamily="49" charset="0"/>
              <a:buChar char="o"/>
            </a:pPr>
            <a:r>
              <a:rPr lang="en-US" sz="1600" dirty="0" smtClean="0">
                <a:solidFill>
                  <a:schemeClr val="tx1"/>
                </a:solidFill>
              </a:rPr>
              <a:t>FG prices set at year end</a:t>
            </a:r>
          </a:p>
          <a:p>
            <a:pPr marL="2292350" lvl="5" indent="-344488">
              <a:buFont typeface="Wingdings" panose="05000000000000000000" pitchFamily="2" charset="2"/>
              <a:buChar char="Ø"/>
            </a:pPr>
            <a:r>
              <a:rPr lang="en-US" sz="1600" dirty="0" smtClean="0">
                <a:solidFill>
                  <a:schemeClr val="tx1"/>
                </a:solidFill>
              </a:rPr>
              <a:t>Assessable profits fell after the implementation of annual price-fixing arrangement</a:t>
            </a:r>
          </a:p>
          <a:p>
            <a:pPr marL="2292350" lvl="5" indent="-344488">
              <a:buFont typeface="Wingdings" panose="05000000000000000000" pitchFamily="2" charset="2"/>
              <a:buChar char="Ø"/>
            </a:pPr>
            <a:endParaRPr lang="en-US" sz="1600" dirty="0">
              <a:solidFill>
                <a:schemeClr val="tx1"/>
              </a:solidFill>
            </a:endParaRPr>
          </a:p>
          <a:p>
            <a:pPr marL="1655763" lvl="3" indent="-277813">
              <a:buFont typeface="Arial" panose="020B0604020202020204" pitchFamily="34" charset="0"/>
              <a:buChar char="•"/>
            </a:pPr>
            <a:r>
              <a:rPr lang="en-US" sz="1600" dirty="0" smtClean="0">
                <a:solidFill>
                  <a:schemeClr val="tx1"/>
                </a:solidFill>
              </a:rPr>
              <a:t>Remedy – Remitted to BoR / Commissioner to determine arm’s length transfer prices between DWE and Taxpayer</a:t>
            </a:r>
            <a:endParaRPr lang="en-US" sz="1600" dirty="0">
              <a:solidFill>
                <a:schemeClr val="tx1"/>
              </a:solidFill>
            </a:endParaRPr>
          </a:p>
          <a:p>
            <a:pPr lvl="3"/>
            <a:endParaRPr lang="en-US" b="1" dirty="0">
              <a:solidFill>
                <a:schemeClr val="tx1"/>
              </a:solidFill>
            </a:endParaRPr>
          </a:p>
        </p:txBody>
      </p:sp>
      <p:sp>
        <p:nvSpPr>
          <p:cNvPr id="19" name="Rectangle 18"/>
          <p:cNvSpPr/>
          <p:nvPr/>
        </p:nvSpPr>
        <p:spPr>
          <a:xfrm>
            <a:off x="4617171" y="2012184"/>
            <a:ext cx="1762539" cy="691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DWE</a:t>
            </a:r>
            <a:endParaRPr lang="en-US" dirty="0"/>
          </a:p>
        </p:txBody>
      </p:sp>
      <p:sp>
        <p:nvSpPr>
          <p:cNvPr id="33" name="Rectangle 32"/>
          <p:cNvSpPr/>
          <p:nvPr/>
        </p:nvSpPr>
        <p:spPr>
          <a:xfrm>
            <a:off x="8391244" y="1391744"/>
            <a:ext cx="1762539" cy="755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SWL</a:t>
            </a:r>
            <a:endParaRPr lang="en-US" dirty="0"/>
          </a:p>
        </p:txBody>
      </p:sp>
      <p:sp>
        <p:nvSpPr>
          <p:cNvPr id="41" name="Rectangle 40"/>
          <p:cNvSpPr/>
          <p:nvPr/>
        </p:nvSpPr>
        <p:spPr>
          <a:xfrm>
            <a:off x="8391243" y="2901200"/>
            <a:ext cx="1762539" cy="755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NWP</a:t>
            </a:r>
            <a:endParaRPr lang="en-US" dirty="0"/>
          </a:p>
        </p:txBody>
      </p:sp>
      <p:cxnSp>
        <p:nvCxnSpPr>
          <p:cNvPr id="3" name="Straight Arrow Connector 2"/>
          <p:cNvCxnSpPr/>
          <p:nvPr/>
        </p:nvCxnSpPr>
        <p:spPr>
          <a:xfrm flipH="1">
            <a:off x="6359111" y="1661792"/>
            <a:ext cx="2032132" cy="583096"/>
          </a:xfrm>
          <a:prstGeom prst="straightConnector1">
            <a:avLst/>
          </a:prstGeom>
          <a:ln w="158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6359111" y="2496679"/>
            <a:ext cx="2032132" cy="782208"/>
          </a:xfrm>
          <a:prstGeom prst="straightConnector1">
            <a:avLst/>
          </a:prstGeom>
          <a:ln w="158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1049130" y="1994760"/>
            <a:ext cx="1762539" cy="691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Taxpayer</a:t>
            </a:r>
            <a:endParaRPr lang="en-US" dirty="0"/>
          </a:p>
        </p:txBody>
      </p:sp>
      <p:cxnSp>
        <p:nvCxnSpPr>
          <p:cNvPr id="11" name="Straight Arrow Connector 10"/>
          <p:cNvCxnSpPr/>
          <p:nvPr/>
        </p:nvCxnSpPr>
        <p:spPr>
          <a:xfrm flipH="1">
            <a:off x="2811669" y="2357947"/>
            <a:ext cx="1784903" cy="0"/>
          </a:xfrm>
          <a:prstGeom prst="straightConnector1">
            <a:avLst/>
          </a:prstGeom>
          <a:ln w="158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944140" y="1584008"/>
            <a:ext cx="554319" cy="307777"/>
          </a:xfrm>
          <a:prstGeom prst="rect">
            <a:avLst/>
          </a:prstGeom>
          <a:noFill/>
        </p:spPr>
        <p:txBody>
          <a:bodyPr wrap="none" rtlCol="0">
            <a:spAutoFit/>
          </a:bodyPr>
          <a:lstStyle/>
          <a:p>
            <a:r>
              <a:rPr lang="en-US" sz="1400" dirty="0" smtClean="0"/>
              <a:t>Parts</a:t>
            </a:r>
            <a:endParaRPr lang="en-US" sz="1400" dirty="0"/>
          </a:p>
        </p:txBody>
      </p:sp>
      <p:sp>
        <p:nvSpPr>
          <p:cNvPr id="43" name="TextBox 42"/>
          <p:cNvSpPr txBox="1"/>
          <p:nvPr/>
        </p:nvSpPr>
        <p:spPr>
          <a:xfrm>
            <a:off x="6915364" y="2971110"/>
            <a:ext cx="554319" cy="307777"/>
          </a:xfrm>
          <a:prstGeom prst="rect">
            <a:avLst/>
          </a:prstGeom>
          <a:noFill/>
        </p:spPr>
        <p:txBody>
          <a:bodyPr wrap="none" rtlCol="0">
            <a:spAutoFit/>
          </a:bodyPr>
          <a:lstStyle/>
          <a:p>
            <a:r>
              <a:rPr lang="en-US" sz="1400" dirty="0" smtClean="0"/>
              <a:t>Parts</a:t>
            </a:r>
            <a:endParaRPr lang="en-US" sz="1400" dirty="0"/>
          </a:p>
        </p:txBody>
      </p:sp>
      <p:sp>
        <p:nvSpPr>
          <p:cNvPr id="44" name="TextBox 43"/>
          <p:cNvSpPr txBox="1"/>
          <p:nvPr/>
        </p:nvSpPr>
        <p:spPr>
          <a:xfrm>
            <a:off x="8813637" y="2171487"/>
            <a:ext cx="917752" cy="307777"/>
          </a:xfrm>
          <a:prstGeom prst="rect">
            <a:avLst/>
          </a:prstGeom>
          <a:noFill/>
        </p:spPr>
        <p:txBody>
          <a:bodyPr wrap="none" rtlCol="0">
            <a:spAutoFit/>
          </a:bodyPr>
          <a:lstStyle/>
          <a:p>
            <a:r>
              <a:rPr lang="en-US" sz="1400" dirty="0" smtClean="0"/>
              <a:t>Mfg/Parts</a:t>
            </a:r>
            <a:endParaRPr lang="en-US" sz="1400" dirty="0"/>
          </a:p>
        </p:txBody>
      </p:sp>
      <p:sp>
        <p:nvSpPr>
          <p:cNvPr id="45" name="TextBox 44"/>
          <p:cNvSpPr txBox="1"/>
          <p:nvPr/>
        </p:nvSpPr>
        <p:spPr>
          <a:xfrm>
            <a:off x="8813636" y="3808131"/>
            <a:ext cx="917752" cy="307777"/>
          </a:xfrm>
          <a:prstGeom prst="rect">
            <a:avLst/>
          </a:prstGeom>
          <a:noFill/>
        </p:spPr>
        <p:txBody>
          <a:bodyPr wrap="none" rtlCol="0">
            <a:spAutoFit/>
          </a:bodyPr>
          <a:lstStyle/>
          <a:p>
            <a:r>
              <a:rPr lang="en-US" sz="1400" dirty="0" smtClean="0"/>
              <a:t>Mfg/Parts</a:t>
            </a:r>
            <a:endParaRPr lang="en-US" sz="1400" dirty="0"/>
          </a:p>
        </p:txBody>
      </p:sp>
      <p:sp>
        <p:nvSpPr>
          <p:cNvPr id="47" name="TextBox 46"/>
          <p:cNvSpPr txBox="1"/>
          <p:nvPr/>
        </p:nvSpPr>
        <p:spPr>
          <a:xfrm>
            <a:off x="3068176" y="1989755"/>
            <a:ext cx="1271887" cy="307777"/>
          </a:xfrm>
          <a:prstGeom prst="rect">
            <a:avLst/>
          </a:prstGeom>
          <a:noFill/>
        </p:spPr>
        <p:txBody>
          <a:bodyPr wrap="none" rtlCol="0">
            <a:spAutoFit/>
          </a:bodyPr>
          <a:lstStyle/>
          <a:p>
            <a:r>
              <a:rPr lang="en-US" sz="1400" dirty="0" smtClean="0"/>
              <a:t>Finished goods</a:t>
            </a:r>
            <a:endParaRPr lang="en-US" sz="1400" dirty="0"/>
          </a:p>
        </p:txBody>
      </p:sp>
      <p:sp>
        <p:nvSpPr>
          <p:cNvPr id="48" name="TextBox 47"/>
          <p:cNvSpPr txBox="1"/>
          <p:nvPr/>
        </p:nvSpPr>
        <p:spPr>
          <a:xfrm>
            <a:off x="4765098" y="2817221"/>
            <a:ext cx="782137" cy="523220"/>
          </a:xfrm>
          <a:prstGeom prst="rect">
            <a:avLst/>
          </a:prstGeom>
          <a:noFill/>
        </p:spPr>
        <p:txBody>
          <a:bodyPr wrap="none" rtlCol="0">
            <a:spAutoFit/>
          </a:bodyPr>
          <a:lstStyle/>
          <a:p>
            <a:r>
              <a:rPr lang="en-US" sz="1400" dirty="0" smtClean="0"/>
              <a:t>Mfg/ FG</a:t>
            </a:r>
          </a:p>
          <a:p>
            <a:r>
              <a:rPr lang="en-US" sz="1400" dirty="0" smtClean="0"/>
              <a:t>R&amp;D</a:t>
            </a:r>
            <a:endParaRPr lang="en-US" sz="1400" dirty="0"/>
          </a:p>
        </p:txBody>
      </p:sp>
      <p:sp>
        <p:nvSpPr>
          <p:cNvPr id="51" name="TextBox 50"/>
          <p:cNvSpPr txBox="1"/>
          <p:nvPr/>
        </p:nvSpPr>
        <p:spPr>
          <a:xfrm>
            <a:off x="1539782" y="2782586"/>
            <a:ext cx="1649491" cy="307777"/>
          </a:xfrm>
          <a:prstGeom prst="rect">
            <a:avLst/>
          </a:prstGeom>
          <a:noFill/>
        </p:spPr>
        <p:txBody>
          <a:bodyPr wrap="none" rtlCol="0">
            <a:spAutoFit/>
          </a:bodyPr>
          <a:lstStyle/>
          <a:p>
            <a:r>
              <a:rPr lang="en-US" sz="1400" dirty="0" smtClean="0"/>
              <a:t>Marketing and sales</a:t>
            </a:r>
            <a:endParaRPr lang="en-US" sz="1400" dirty="0"/>
          </a:p>
        </p:txBody>
      </p:sp>
      <p:cxnSp>
        <p:nvCxnSpPr>
          <p:cNvPr id="60" name="Straight Connector 59"/>
          <p:cNvCxnSpPr/>
          <p:nvPr/>
        </p:nvCxnSpPr>
        <p:spPr>
          <a:xfrm flipH="1">
            <a:off x="1325218" y="2687178"/>
            <a:ext cx="13252" cy="72924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1325218" y="3416418"/>
            <a:ext cx="7066025" cy="0"/>
          </a:xfrm>
          <a:prstGeom prst="line">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V="1">
            <a:off x="5777948" y="2687178"/>
            <a:ext cx="0" cy="729242"/>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4033484" y="3502685"/>
            <a:ext cx="2547044" cy="307777"/>
          </a:xfrm>
          <a:prstGeom prst="rect">
            <a:avLst/>
          </a:prstGeom>
          <a:noFill/>
        </p:spPr>
        <p:txBody>
          <a:bodyPr wrap="none" rtlCol="0">
            <a:spAutoFit/>
          </a:bodyPr>
          <a:lstStyle/>
          <a:p>
            <a:r>
              <a:rPr lang="en-US" sz="1400" dirty="0" smtClean="0"/>
              <a:t>Procurement &amp; Support services</a:t>
            </a:r>
            <a:endParaRPr lang="en-US" sz="1400" dirty="0"/>
          </a:p>
        </p:txBody>
      </p:sp>
    </p:spTree>
    <p:extLst>
      <p:ext uri="{BB962C8B-B14F-4D97-AF65-F5344CB8AC3E}">
        <p14:creationId xmlns:p14="http://schemas.microsoft.com/office/powerpoint/2010/main" val="24981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399" y="200801"/>
            <a:ext cx="8358378" cy="830997"/>
          </a:xfrm>
          <a:prstGeom prst="rect">
            <a:avLst/>
          </a:prstGeom>
          <a:noFill/>
        </p:spPr>
        <p:txBody>
          <a:bodyPr wrap="none" rtlCol="0">
            <a:spAutoFit/>
          </a:bodyPr>
          <a:lstStyle/>
          <a:p>
            <a:endParaRPr lang="en-US" sz="2400" b="1" dirty="0" smtClean="0">
              <a:solidFill>
                <a:srgbClr val="151B67"/>
              </a:solidFill>
              <a:latin typeface="Arial" panose="020B0604020202020204" pitchFamily="34" charset="0"/>
              <a:cs typeface="Arial" panose="020B0604020202020204" pitchFamily="34" charset="0"/>
            </a:endParaRPr>
          </a:p>
          <a:p>
            <a:r>
              <a:rPr lang="en-US" sz="2400" b="1" dirty="0" smtClean="0">
                <a:solidFill>
                  <a:srgbClr val="151B67"/>
                </a:solidFill>
                <a:latin typeface="Arial" panose="020B0604020202020204" pitchFamily="34" charset="0"/>
                <a:cs typeface="Arial" panose="020B0604020202020204" pitchFamily="34" charset="0"/>
              </a:rPr>
              <a:t>CURRENT TRANSFER PRICING RULES IN HONG KONG</a:t>
            </a:r>
            <a:endParaRPr lang="en-US" sz="24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12</a:t>
              </a:r>
              <a:endParaRPr lang="en-US" dirty="0">
                <a:solidFill>
                  <a:schemeClr val="bg1"/>
                </a:solidFill>
              </a:endParaRPr>
            </a:p>
          </p:txBody>
        </p:sp>
      </p:grpSp>
      <p:sp>
        <p:nvSpPr>
          <p:cNvPr id="37" name="Rectangle 36"/>
          <p:cNvSpPr/>
          <p:nvPr/>
        </p:nvSpPr>
        <p:spPr>
          <a:xfrm>
            <a:off x="150125" y="1104901"/>
            <a:ext cx="11900848" cy="57531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3"/>
            <a:endParaRPr lang="en-US" b="1" dirty="0">
              <a:solidFill>
                <a:schemeClr val="tx1"/>
              </a:solidFill>
            </a:endParaRPr>
          </a:p>
          <a:p>
            <a:pPr lvl="3"/>
            <a:endParaRPr lang="en-US" b="1" dirty="0" smtClean="0">
              <a:solidFill>
                <a:schemeClr val="tx1"/>
              </a:solidFill>
            </a:endParaRPr>
          </a:p>
          <a:p>
            <a:pPr marL="1657350" lvl="3" indent="-285750">
              <a:buFont typeface="Arial" panose="020B0604020202020204" pitchFamily="34" charset="0"/>
              <a:buChar char="•"/>
            </a:pPr>
            <a:r>
              <a:rPr lang="en-US" sz="2400" dirty="0" smtClean="0">
                <a:solidFill>
                  <a:schemeClr val="tx1"/>
                </a:solidFill>
              </a:rPr>
              <a:t>Passed in July 2018</a:t>
            </a:r>
          </a:p>
          <a:p>
            <a:pPr marL="1714500" lvl="3" indent="-342900">
              <a:buFont typeface="+mj-lt"/>
              <a:buAutoNum type="arabicPeriod"/>
            </a:pPr>
            <a:endParaRPr lang="en-US" sz="2400" b="1" dirty="0" smtClean="0">
              <a:solidFill>
                <a:schemeClr val="tx1"/>
              </a:solidFill>
            </a:endParaRPr>
          </a:p>
          <a:p>
            <a:pPr marL="1714500" lvl="3" indent="-342900">
              <a:buFont typeface="Arial" panose="020B0604020202020204" pitchFamily="34" charset="0"/>
              <a:buChar char="•"/>
            </a:pPr>
            <a:r>
              <a:rPr lang="en-US" sz="2400" dirty="0" smtClean="0">
                <a:solidFill>
                  <a:schemeClr val="tx1"/>
                </a:solidFill>
              </a:rPr>
              <a:t>Adopts BEPS Action Plan 13 in TP Documentations</a:t>
            </a:r>
          </a:p>
          <a:p>
            <a:pPr marL="1714500" lvl="3" indent="-342900">
              <a:buFont typeface="Arial" panose="020B0604020202020204" pitchFamily="34" charset="0"/>
              <a:buChar char="•"/>
            </a:pPr>
            <a:endParaRPr lang="en-US" sz="2400" dirty="0">
              <a:solidFill>
                <a:schemeClr val="tx1"/>
              </a:solidFill>
            </a:endParaRPr>
          </a:p>
          <a:p>
            <a:pPr marL="1714500" lvl="3" indent="-342900">
              <a:buFont typeface="Arial" panose="020B0604020202020204" pitchFamily="34" charset="0"/>
              <a:buChar char="•"/>
            </a:pPr>
            <a:r>
              <a:rPr lang="en-US" sz="2400" dirty="0" smtClean="0">
                <a:solidFill>
                  <a:schemeClr val="tx1"/>
                </a:solidFill>
              </a:rPr>
              <a:t>Endorsed Arm’s Length Principle</a:t>
            </a:r>
          </a:p>
          <a:p>
            <a:pPr marL="1714500" lvl="3" indent="-342900">
              <a:buFont typeface="Arial" panose="020B0604020202020204" pitchFamily="34" charset="0"/>
              <a:buChar char="•"/>
            </a:pPr>
            <a:endParaRPr lang="en-US" sz="2400" dirty="0">
              <a:solidFill>
                <a:schemeClr val="tx1"/>
              </a:solidFill>
            </a:endParaRPr>
          </a:p>
          <a:p>
            <a:pPr marL="1714500" lvl="3" indent="-342900">
              <a:buFont typeface="Arial" panose="020B0604020202020204" pitchFamily="34" charset="0"/>
              <a:buChar char="•"/>
            </a:pPr>
            <a:r>
              <a:rPr lang="en-US" sz="2400" dirty="0" smtClean="0">
                <a:solidFill>
                  <a:schemeClr val="tx1"/>
                </a:solidFill>
              </a:rPr>
              <a:t>Deeming Provision on Income From Intellectual Property (IP) – DEMPE Function</a:t>
            </a:r>
            <a:endParaRPr lang="en-US" sz="2400" dirty="0">
              <a:solidFill>
                <a:schemeClr val="tx1"/>
              </a:solidFill>
            </a:endParaRPr>
          </a:p>
          <a:p>
            <a:pPr lvl="3"/>
            <a:endParaRPr lang="en-US" sz="2400" b="1" dirty="0">
              <a:solidFill>
                <a:schemeClr val="tx1"/>
              </a:solidFill>
            </a:endParaRPr>
          </a:p>
        </p:txBody>
      </p:sp>
    </p:spTree>
    <p:extLst>
      <p:ext uri="{BB962C8B-B14F-4D97-AF65-F5344CB8AC3E}">
        <p14:creationId xmlns:p14="http://schemas.microsoft.com/office/powerpoint/2010/main" val="1882991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221188" y="0"/>
            <a:ext cx="11971340" cy="68580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5400" b="1" dirty="0" smtClean="0">
                <a:solidFill>
                  <a:schemeClr val="tx1"/>
                </a:solidFill>
              </a:rPr>
              <a:t>Thank you</a:t>
            </a:r>
            <a:endParaRPr lang="en-US" sz="5400" b="1" dirty="0">
              <a:solidFill>
                <a:schemeClr val="tx1"/>
              </a:solidFill>
            </a:endParaRPr>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18704" cy="369332"/>
            </a:xfrm>
            <a:prstGeom prst="rect">
              <a:avLst/>
            </a:prstGeom>
          </p:spPr>
          <p:txBody>
            <a:bodyPr wrap="none">
              <a:spAutoFit/>
            </a:bodyPr>
            <a:lstStyle/>
            <a:p>
              <a:r>
                <a:rPr lang="en-US" dirty="0" smtClean="0">
                  <a:solidFill>
                    <a:schemeClr val="bg1"/>
                  </a:solidFill>
                </a:rPr>
                <a:t>13</a:t>
              </a:r>
              <a:endParaRPr lang="en-US" dirty="0">
                <a:solidFill>
                  <a:schemeClr val="bg1"/>
                </a:solidFill>
              </a:endParaRPr>
            </a:p>
          </p:txBody>
        </p:sp>
      </p:grpSp>
    </p:spTree>
    <p:extLst>
      <p:ext uri="{BB962C8B-B14F-4D97-AF65-F5344CB8AC3E}">
        <p14:creationId xmlns:p14="http://schemas.microsoft.com/office/powerpoint/2010/main" val="3304165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221188" y="1104900"/>
            <a:ext cx="12192000" cy="57531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657350" lvl="3" indent="-285750">
              <a:buFont typeface="Arial" panose="020B0604020202020204" pitchFamily="34" charset="0"/>
              <a:buChar char="•"/>
            </a:pPr>
            <a:endParaRPr lang="en-US" dirty="0" smtClean="0">
              <a:solidFill>
                <a:schemeClr val="tx1"/>
              </a:solidFill>
            </a:endParaRPr>
          </a:p>
          <a:p>
            <a:pPr marL="1657350" lvl="3" indent="-285750">
              <a:buFont typeface="Arial" panose="020B0604020202020204" pitchFamily="34" charset="0"/>
              <a:buChar char="•"/>
            </a:pPr>
            <a:endParaRPr lang="en-US" dirty="0">
              <a:solidFill>
                <a:schemeClr val="tx1"/>
              </a:solidFill>
            </a:endParaRPr>
          </a:p>
          <a:p>
            <a:pPr marL="1657350" lvl="3" indent="-285750">
              <a:buFont typeface="Arial" panose="020B0604020202020204" pitchFamily="34" charset="0"/>
              <a:buChar char="•"/>
            </a:pPr>
            <a:r>
              <a:rPr lang="en-US" dirty="0" smtClean="0">
                <a:solidFill>
                  <a:schemeClr val="tx1"/>
                </a:solidFill>
              </a:rPr>
              <a:t>Transfer Pricing Rules</a:t>
            </a:r>
          </a:p>
          <a:p>
            <a:pPr marL="1657350" lvl="3" indent="-285750">
              <a:buFont typeface="Arial" panose="020B0604020202020204" pitchFamily="34" charset="0"/>
              <a:buChar char="•"/>
            </a:pPr>
            <a:endParaRPr lang="en-US" dirty="0" smtClean="0">
              <a:solidFill>
                <a:schemeClr val="tx1"/>
              </a:solidFill>
            </a:endParaRPr>
          </a:p>
          <a:p>
            <a:pPr marL="1657350" lvl="3" indent="-285750">
              <a:buFont typeface="Arial" panose="020B0604020202020204" pitchFamily="34" charset="0"/>
              <a:buChar char="•"/>
            </a:pPr>
            <a:r>
              <a:rPr lang="en-US" dirty="0" smtClean="0">
                <a:solidFill>
                  <a:schemeClr val="tx1"/>
                </a:solidFill>
              </a:rPr>
              <a:t>Thin Capitalization Rules and Rules Limiting Interest Deductibility</a:t>
            </a:r>
          </a:p>
          <a:p>
            <a:pPr marL="1657350" lvl="3" indent="-285750">
              <a:buFont typeface="Arial" panose="020B0604020202020204" pitchFamily="34" charset="0"/>
              <a:buChar char="•"/>
            </a:pPr>
            <a:endParaRPr lang="en-US" dirty="0" smtClean="0">
              <a:solidFill>
                <a:schemeClr val="tx1"/>
              </a:solidFill>
            </a:endParaRPr>
          </a:p>
          <a:p>
            <a:pPr marL="1657350" lvl="3" indent="-285750">
              <a:buFont typeface="Arial" panose="020B0604020202020204" pitchFamily="34" charset="0"/>
              <a:buChar char="•"/>
            </a:pPr>
            <a:r>
              <a:rPr lang="en-US" dirty="0" smtClean="0">
                <a:solidFill>
                  <a:schemeClr val="tx1"/>
                </a:solidFill>
              </a:rPr>
              <a:t>Controlled Foreign Company (CFC) Rules</a:t>
            </a:r>
          </a:p>
          <a:p>
            <a:pPr marL="1657350" lvl="3" indent="-285750">
              <a:buFont typeface="Arial" panose="020B0604020202020204" pitchFamily="34" charset="0"/>
              <a:buChar char="•"/>
            </a:pPr>
            <a:endParaRPr lang="en-US" dirty="0" smtClean="0">
              <a:solidFill>
                <a:schemeClr val="tx1"/>
              </a:solidFill>
            </a:endParaRPr>
          </a:p>
          <a:p>
            <a:pPr marL="1657350" lvl="3" indent="-285750">
              <a:buFont typeface="Arial" panose="020B0604020202020204" pitchFamily="34" charset="0"/>
              <a:buChar char="•"/>
            </a:pPr>
            <a:r>
              <a:rPr lang="en-US" dirty="0" smtClean="0">
                <a:solidFill>
                  <a:schemeClr val="tx1"/>
                </a:solidFill>
              </a:rPr>
              <a:t>General Anti-avoidance Rules (GAAR)</a:t>
            </a:r>
          </a:p>
          <a:p>
            <a:pPr marL="1657350" lvl="3" indent="-285750">
              <a:buFont typeface="Arial" panose="020B0604020202020204" pitchFamily="34" charset="0"/>
              <a:buChar char="•"/>
            </a:pPr>
            <a:endParaRPr lang="en-US" dirty="0" smtClean="0">
              <a:solidFill>
                <a:schemeClr val="tx1"/>
              </a:solidFill>
            </a:endParaRPr>
          </a:p>
          <a:p>
            <a:pPr marL="1657350" lvl="3" indent="-285750">
              <a:buFont typeface="Arial" panose="020B0604020202020204" pitchFamily="34" charset="0"/>
              <a:buChar char="•"/>
            </a:pPr>
            <a:r>
              <a:rPr lang="en-US" dirty="0" smtClean="0">
                <a:solidFill>
                  <a:schemeClr val="tx1"/>
                </a:solidFill>
              </a:rPr>
              <a:t>Use of Withholding Taxes</a:t>
            </a:r>
          </a:p>
          <a:p>
            <a:pPr marL="2114550" lvl="4" indent="-285750">
              <a:buFont typeface="Wingdings" panose="05000000000000000000" pitchFamily="2" charset="2"/>
              <a:buChar char="Ø"/>
            </a:pPr>
            <a:r>
              <a:rPr lang="en-US" dirty="0" smtClean="0">
                <a:solidFill>
                  <a:schemeClr val="tx1"/>
                </a:solidFill>
              </a:rPr>
              <a:t>On interest, dividends</a:t>
            </a:r>
          </a:p>
          <a:p>
            <a:pPr marL="2114550" lvl="4" indent="-285750">
              <a:buFont typeface="Wingdings" panose="05000000000000000000" pitchFamily="2" charset="2"/>
              <a:buChar char="Ø"/>
            </a:pPr>
            <a:r>
              <a:rPr lang="en-US" dirty="0" smtClean="0">
                <a:solidFill>
                  <a:schemeClr val="tx1"/>
                </a:solidFill>
              </a:rPr>
              <a:t>On royalties</a:t>
            </a:r>
          </a:p>
          <a:p>
            <a:pPr marL="2114550" lvl="4" indent="-285750">
              <a:buFont typeface="Wingdings" panose="05000000000000000000" pitchFamily="2" charset="2"/>
              <a:buChar char="Ø"/>
            </a:pPr>
            <a:r>
              <a:rPr lang="en-US" dirty="0" smtClean="0">
                <a:solidFill>
                  <a:schemeClr val="tx1"/>
                </a:solidFill>
              </a:rPr>
              <a:t>On service payments</a:t>
            </a:r>
          </a:p>
          <a:p>
            <a:pPr marL="2114550" lvl="4" indent="-285750">
              <a:buFont typeface="Wingdings" panose="05000000000000000000" pitchFamily="2" charset="2"/>
              <a:buChar char="Ø"/>
            </a:pPr>
            <a:endParaRPr lang="en-US" dirty="0">
              <a:solidFill>
                <a:schemeClr val="tx1"/>
              </a:solidFill>
            </a:endParaRPr>
          </a:p>
          <a:p>
            <a:pPr marL="1377950" lvl="4"/>
            <a:r>
              <a:rPr lang="en-US" dirty="0" smtClean="0">
                <a:solidFill>
                  <a:schemeClr val="tx1"/>
                </a:solidFill>
              </a:rPr>
              <a:t>For Hong Kong, the only tools used are GAAR and Transfer Pricing Rules</a:t>
            </a:r>
          </a:p>
          <a:p>
            <a:pPr lvl="4"/>
            <a:endParaRPr lang="en-US" dirty="0" smtClean="0">
              <a:solidFill>
                <a:schemeClr val="tx1"/>
              </a:solidFill>
            </a:endParaRPr>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399" y="200801"/>
            <a:ext cx="7968079" cy="830997"/>
          </a:xfrm>
          <a:prstGeom prst="rect">
            <a:avLst/>
          </a:prstGeom>
          <a:noFill/>
        </p:spPr>
        <p:txBody>
          <a:bodyPr wrap="none" rtlCol="0">
            <a:spAutoFit/>
          </a:bodyPr>
          <a:lstStyle/>
          <a:p>
            <a:r>
              <a:rPr lang="en-US" sz="2400" b="1" cap="all" dirty="0" smtClean="0">
                <a:solidFill>
                  <a:srgbClr val="151B67"/>
                </a:solidFill>
                <a:latin typeface="Arial" panose="020B0604020202020204" pitchFamily="34" charset="0"/>
                <a:cs typeface="Arial" panose="020B0604020202020204" pitchFamily="34" charset="0"/>
              </a:rPr>
              <a:t>Main Types of Anti-avoidance rules against </a:t>
            </a:r>
          </a:p>
          <a:p>
            <a:r>
              <a:rPr lang="en-US" sz="2400" b="1" cap="all" dirty="0" smtClean="0">
                <a:solidFill>
                  <a:srgbClr val="151B67"/>
                </a:solidFill>
                <a:latin typeface="Arial" panose="020B0604020202020204" pitchFamily="34" charset="0"/>
                <a:cs typeface="Arial" panose="020B0604020202020204" pitchFamily="34" charset="0"/>
              </a:rPr>
              <a:t>international tax planning</a:t>
            </a:r>
            <a:endParaRPr lang="en-US" sz="2400" b="1" cap="all"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01</a:t>
              </a:r>
              <a:endParaRPr lang="en-US" dirty="0">
                <a:solidFill>
                  <a:schemeClr val="bg1"/>
                </a:solidFill>
              </a:endParaRPr>
            </a:p>
          </p:txBody>
        </p:sp>
      </p:grpSp>
    </p:spTree>
    <p:extLst>
      <p:ext uri="{BB962C8B-B14F-4D97-AF65-F5344CB8AC3E}">
        <p14:creationId xmlns:p14="http://schemas.microsoft.com/office/powerpoint/2010/main" val="1973566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1" y="1104900"/>
            <a:ext cx="12081883" cy="57531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3"/>
            <a:endParaRPr lang="en-US" sz="2400" b="1" dirty="0">
              <a:solidFill>
                <a:schemeClr val="tx1"/>
              </a:solidFill>
            </a:endParaRPr>
          </a:p>
          <a:p>
            <a:pPr marL="1657350" lvl="3" indent="-285750">
              <a:buFont typeface="Arial" panose="020B0604020202020204" pitchFamily="34" charset="0"/>
              <a:buChar char="•"/>
            </a:pPr>
            <a:endParaRPr lang="en-US" sz="2400" b="1" dirty="0" smtClean="0">
              <a:solidFill>
                <a:schemeClr val="tx1"/>
              </a:solidFill>
            </a:endParaRPr>
          </a:p>
          <a:p>
            <a:pPr marL="1657350" lvl="3" indent="-285750">
              <a:buFont typeface="Arial" panose="020B0604020202020204" pitchFamily="34" charset="0"/>
              <a:buChar char="•"/>
            </a:pPr>
            <a:endParaRPr lang="en-US" sz="2400" b="1" dirty="0">
              <a:solidFill>
                <a:schemeClr val="tx1"/>
              </a:solidFill>
            </a:endParaRPr>
          </a:p>
          <a:p>
            <a:pPr marL="1657350" lvl="3" indent="-285750">
              <a:buFont typeface="Arial" panose="020B0604020202020204" pitchFamily="34" charset="0"/>
              <a:buChar char="•"/>
            </a:pPr>
            <a:r>
              <a:rPr lang="en-US" sz="2400" dirty="0" smtClean="0">
                <a:solidFill>
                  <a:schemeClr val="tx1"/>
                </a:solidFill>
              </a:rPr>
              <a:t>Arm’s Length Principle</a:t>
            </a:r>
          </a:p>
          <a:p>
            <a:pPr marL="1657350" lvl="3" indent="-285750">
              <a:buFont typeface="Arial" panose="020B0604020202020204" pitchFamily="34" charset="0"/>
              <a:buChar char="•"/>
            </a:pPr>
            <a:endParaRPr lang="en-US" sz="2400" dirty="0">
              <a:solidFill>
                <a:schemeClr val="tx1"/>
              </a:solidFill>
            </a:endParaRPr>
          </a:p>
          <a:p>
            <a:pPr marL="1657350" lvl="3" indent="-285750">
              <a:buFont typeface="Arial" panose="020B0604020202020204" pitchFamily="34" charset="0"/>
              <a:buChar char="•"/>
            </a:pPr>
            <a:r>
              <a:rPr lang="en-US" sz="2400" dirty="0" smtClean="0">
                <a:solidFill>
                  <a:schemeClr val="tx1"/>
                </a:solidFill>
              </a:rPr>
              <a:t>TP Documentation</a:t>
            </a:r>
          </a:p>
          <a:p>
            <a:pPr lvl="3"/>
            <a:r>
              <a:rPr lang="en-US" sz="2400" dirty="0" smtClean="0">
                <a:solidFill>
                  <a:schemeClr val="tx1"/>
                </a:solidFill>
              </a:rPr>
              <a:t>	- CbC Reporting</a:t>
            </a:r>
          </a:p>
          <a:p>
            <a:pPr lvl="3"/>
            <a:r>
              <a:rPr lang="en-US" sz="2400" dirty="0">
                <a:solidFill>
                  <a:schemeClr val="tx1"/>
                </a:solidFill>
              </a:rPr>
              <a:t>	</a:t>
            </a:r>
            <a:r>
              <a:rPr lang="en-US" sz="2400" dirty="0" smtClean="0">
                <a:solidFill>
                  <a:schemeClr val="tx1"/>
                </a:solidFill>
              </a:rPr>
              <a:t>- Master File</a:t>
            </a:r>
          </a:p>
          <a:p>
            <a:pPr lvl="3"/>
            <a:r>
              <a:rPr lang="en-US" sz="2400" dirty="0">
                <a:solidFill>
                  <a:schemeClr val="tx1"/>
                </a:solidFill>
              </a:rPr>
              <a:t>	</a:t>
            </a:r>
            <a:r>
              <a:rPr lang="en-US" sz="2400" dirty="0" smtClean="0">
                <a:solidFill>
                  <a:schemeClr val="tx1"/>
                </a:solidFill>
              </a:rPr>
              <a:t>- Local File</a:t>
            </a:r>
          </a:p>
          <a:p>
            <a:pPr marL="1657350" lvl="3" indent="-285750">
              <a:buFont typeface="Arial" panose="020B0604020202020204" pitchFamily="34" charset="0"/>
              <a:buChar char="•"/>
            </a:pPr>
            <a:endParaRPr lang="en-US" sz="2400" dirty="0" smtClean="0">
              <a:solidFill>
                <a:schemeClr val="tx1"/>
              </a:solidFill>
            </a:endParaRPr>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399" y="200801"/>
            <a:ext cx="4357283" cy="461665"/>
          </a:xfrm>
          <a:prstGeom prst="rect">
            <a:avLst/>
          </a:prstGeom>
          <a:noFill/>
        </p:spPr>
        <p:txBody>
          <a:bodyPr wrap="none" rtlCol="0">
            <a:spAutoFit/>
          </a:bodyPr>
          <a:lstStyle/>
          <a:p>
            <a:r>
              <a:rPr lang="en-US" sz="2400" b="1" cap="all" dirty="0" smtClean="0">
                <a:solidFill>
                  <a:srgbClr val="151B67"/>
                </a:solidFill>
                <a:latin typeface="Arial" panose="020B0604020202020204" pitchFamily="34" charset="0"/>
                <a:cs typeface="Arial" panose="020B0604020202020204" pitchFamily="34" charset="0"/>
              </a:rPr>
              <a:t>Transfer pricing rules</a:t>
            </a:r>
            <a:endParaRPr lang="en-US" sz="2400" b="1" cap="all"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2</a:t>
              </a:r>
              <a:endParaRPr lang="en-US" dirty="0">
                <a:solidFill>
                  <a:schemeClr val="bg1"/>
                </a:solidFill>
              </a:endParaRPr>
            </a:p>
          </p:txBody>
        </p:sp>
      </p:grpSp>
    </p:spTree>
    <p:extLst>
      <p:ext uri="{BB962C8B-B14F-4D97-AF65-F5344CB8AC3E}">
        <p14:creationId xmlns:p14="http://schemas.microsoft.com/office/powerpoint/2010/main" val="1299168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68263" y="1104900"/>
            <a:ext cx="12123737" cy="57531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3"/>
            <a:endParaRPr lang="en-US" sz="2400" b="1" dirty="0">
              <a:solidFill>
                <a:schemeClr val="tx1"/>
              </a:solidFill>
            </a:endParaRPr>
          </a:p>
          <a:p>
            <a:pPr marL="1657350" lvl="3" indent="-285750">
              <a:buFont typeface="Arial" panose="020B0604020202020204" pitchFamily="34" charset="0"/>
              <a:buChar char="•"/>
            </a:pPr>
            <a:endParaRPr lang="en-US" sz="2400" b="1" dirty="0" smtClean="0">
              <a:solidFill>
                <a:schemeClr val="tx1"/>
              </a:solidFill>
            </a:endParaRPr>
          </a:p>
          <a:p>
            <a:pPr marL="1657350" lvl="3" indent="-285750">
              <a:buFont typeface="Arial" panose="020B0604020202020204" pitchFamily="34" charset="0"/>
              <a:buChar char="•"/>
            </a:pPr>
            <a:endParaRPr lang="en-US" sz="2400" b="1" dirty="0">
              <a:solidFill>
                <a:schemeClr val="tx1"/>
              </a:solidFill>
            </a:endParaRPr>
          </a:p>
          <a:p>
            <a:pPr marL="1657350" lvl="3" indent="-285750">
              <a:buFont typeface="Arial" panose="020B0604020202020204" pitchFamily="34" charset="0"/>
              <a:buChar char="•"/>
            </a:pPr>
            <a:r>
              <a:rPr lang="en-US" sz="2400" dirty="0" smtClean="0">
                <a:solidFill>
                  <a:schemeClr val="tx1"/>
                </a:solidFill>
              </a:rPr>
              <a:t>Definition from Article 9 of the OECD Model Tax Convention:</a:t>
            </a:r>
          </a:p>
          <a:p>
            <a:pPr marL="1657350" lvl="3" indent="-285750">
              <a:buFont typeface="Arial" panose="020B0604020202020204" pitchFamily="34" charset="0"/>
              <a:buChar char="•"/>
            </a:pPr>
            <a:endParaRPr lang="en-US" sz="2400" dirty="0">
              <a:solidFill>
                <a:schemeClr val="tx1"/>
              </a:solidFill>
            </a:endParaRPr>
          </a:p>
          <a:p>
            <a:pPr marL="1881188" lvl="3" indent="-52388"/>
            <a:r>
              <a:rPr lang="en-US" sz="2400" i="1" dirty="0" smtClean="0">
                <a:solidFill>
                  <a:schemeClr val="tx1"/>
                </a:solidFill>
              </a:rPr>
              <a:t>“[Where] conditions are made or imposed between … two [associated] enterprises in their commercial or financial relations which differ from those which would be made between independent enterprises, then any profits which would, but for those conditions, have not so accrued, may be included in the profits of that enterprise and taxed accordingly.”</a:t>
            </a:r>
          </a:p>
          <a:p>
            <a:pPr marL="1657350" lvl="3" indent="-285750">
              <a:buFont typeface="Arial" panose="020B0604020202020204" pitchFamily="34" charset="0"/>
              <a:buChar char="•"/>
            </a:pPr>
            <a:endParaRPr lang="en-US" sz="2400" dirty="0">
              <a:solidFill>
                <a:schemeClr val="tx1"/>
              </a:solidFill>
            </a:endParaRPr>
          </a:p>
          <a:p>
            <a:pPr marL="1657350" lvl="3" indent="-285750">
              <a:buFont typeface="Arial" panose="020B0604020202020204" pitchFamily="34" charset="0"/>
              <a:buChar char="•"/>
            </a:pPr>
            <a:endParaRPr lang="en-US" sz="2400" dirty="0" smtClean="0">
              <a:solidFill>
                <a:schemeClr val="tx1"/>
              </a:solidFill>
            </a:endParaRPr>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399" y="200801"/>
            <a:ext cx="4253087" cy="461665"/>
          </a:xfrm>
          <a:prstGeom prst="rect">
            <a:avLst/>
          </a:prstGeom>
          <a:noFill/>
        </p:spPr>
        <p:txBody>
          <a:bodyPr wrap="none" rtlCol="0">
            <a:spAutoFit/>
          </a:bodyPr>
          <a:lstStyle/>
          <a:p>
            <a:r>
              <a:rPr lang="en-US" sz="2400" b="1" cap="all" dirty="0" smtClean="0">
                <a:solidFill>
                  <a:srgbClr val="151B67"/>
                </a:solidFill>
                <a:latin typeface="Arial" panose="020B0604020202020204" pitchFamily="34" charset="0"/>
                <a:cs typeface="Arial" panose="020B0604020202020204" pitchFamily="34" charset="0"/>
              </a:rPr>
              <a:t>Arm’s length principle</a:t>
            </a:r>
            <a:endParaRPr lang="en-US" sz="2400" b="1" cap="all"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3</a:t>
              </a:r>
              <a:endParaRPr lang="en-US" dirty="0">
                <a:solidFill>
                  <a:schemeClr val="bg1"/>
                </a:solidFill>
              </a:endParaRPr>
            </a:p>
          </p:txBody>
        </p:sp>
      </p:grpSp>
    </p:spTree>
    <p:extLst>
      <p:ext uri="{BB962C8B-B14F-4D97-AF65-F5344CB8AC3E}">
        <p14:creationId xmlns:p14="http://schemas.microsoft.com/office/powerpoint/2010/main" val="424878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0" y="1104900"/>
            <a:ext cx="12192528" cy="57531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3"/>
            <a:endParaRPr lang="en-US" b="1" dirty="0">
              <a:solidFill>
                <a:schemeClr val="tx1"/>
              </a:solidFill>
            </a:endParaRPr>
          </a:p>
          <a:p>
            <a:pPr marL="1657350" lvl="3" indent="-285750">
              <a:buFont typeface="Arial" panose="020B0604020202020204" pitchFamily="34" charset="0"/>
              <a:buChar char="•"/>
            </a:pPr>
            <a:endParaRPr lang="en-US" b="1" dirty="0">
              <a:solidFill>
                <a:schemeClr val="tx1"/>
              </a:solidFill>
            </a:endParaRPr>
          </a:p>
          <a:p>
            <a:pPr marL="1657350" lvl="3" indent="-285750">
              <a:buFont typeface="Arial" panose="020B0604020202020204" pitchFamily="34" charset="0"/>
              <a:buChar char="•"/>
            </a:pPr>
            <a:r>
              <a:rPr lang="en-US" dirty="0" smtClean="0">
                <a:solidFill>
                  <a:schemeClr val="tx1"/>
                </a:solidFill>
              </a:rPr>
              <a:t>Intercompany prices should reflect functions performed, risk assumed, and assets utilized by relevant entities involved in an intercompany transaction</a:t>
            </a:r>
          </a:p>
          <a:p>
            <a:pPr marL="1657350" lvl="3" indent="-285750">
              <a:buFont typeface="Arial" panose="020B0604020202020204" pitchFamily="34" charset="0"/>
              <a:buChar char="•"/>
            </a:pPr>
            <a:endParaRPr lang="en-US" dirty="0">
              <a:solidFill>
                <a:schemeClr val="tx1"/>
              </a:solidFill>
            </a:endParaRPr>
          </a:p>
          <a:p>
            <a:pPr marL="2114550" lvl="4" indent="-285750">
              <a:buFont typeface="Wingdings" panose="05000000000000000000" pitchFamily="2" charset="2"/>
              <a:buChar char="Ø"/>
            </a:pPr>
            <a:r>
              <a:rPr lang="en-US" dirty="0" smtClean="0">
                <a:solidFill>
                  <a:schemeClr val="tx1"/>
                </a:solidFill>
              </a:rPr>
              <a:t>Functions</a:t>
            </a:r>
          </a:p>
          <a:p>
            <a:pPr marL="2571750" lvl="5" indent="-285750">
              <a:buFont typeface="Courier New" panose="02070309020205020404" pitchFamily="49" charset="0"/>
              <a:buChar char="o"/>
            </a:pPr>
            <a:r>
              <a:rPr lang="en-US" dirty="0" smtClean="0">
                <a:solidFill>
                  <a:schemeClr val="tx1"/>
                </a:solidFill>
              </a:rPr>
              <a:t>Activities performed by each of the entities engaged in a particular transaction</a:t>
            </a:r>
          </a:p>
          <a:p>
            <a:pPr marL="2571750" lvl="5" indent="-285750">
              <a:buFont typeface="Courier New" panose="02070309020205020404" pitchFamily="49" charset="0"/>
              <a:buChar char="o"/>
            </a:pPr>
            <a:r>
              <a:rPr lang="en-US" dirty="0" smtClean="0">
                <a:solidFill>
                  <a:schemeClr val="tx1"/>
                </a:solidFill>
              </a:rPr>
              <a:t>R&amp;D, procurement of supplies and materials, manufacturing, sales &amp; distribution, marketing, etc.</a:t>
            </a:r>
          </a:p>
          <a:p>
            <a:pPr marL="2571750" lvl="5" indent="-285750">
              <a:buFont typeface="Courier New" panose="02070309020205020404" pitchFamily="49" charset="0"/>
              <a:buChar char="o"/>
            </a:pPr>
            <a:endParaRPr lang="en-US" dirty="0">
              <a:solidFill>
                <a:schemeClr val="tx1"/>
              </a:solidFill>
            </a:endParaRPr>
          </a:p>
          <a:p>
            <a:pPr marL="2114550" lvl="4" indent="-285750">
              <a:buFont typeface="Wingdings" panose="05000000000000000000" pitchFamily="2" charset="2"/>
              <a:buChar char="Ø"/>
            </a:pPr>
            <a:r>
              <a:rPr lang="en-US" dirty="0" smtClean="0">
                <a:solidFill>
                  <a:schemeClr val="tx1"/>
                </a:solidFill>
              </a:rPr>
              <a:t>Risks</a:t>
            </a:r>
          </a:p>
          <a:p>
            <a:pPr marL="2571750" lvl="5" indent="-285750">
              <a:buFont typeface="Courier New" panose="02070309020205020404" pitchFamily="49" charset="0"/>
              <a:buChar char="o"/>
            </a:pPr>
            <a:r>
              <a:rPr lang="en-US" dirty="0" smtClean="0">
                <a:solidFill>
                  <a:schemeClr val="tx1"/>
                </a:solidFill>
              </a:rPr>
              <a:t>A portion of the rate of return earned by any company reflects the fact that the business is bearing risks of various kinds</a:t>
            </a:r>
          </a:p>
          <a:p>
            <a:pPr marL="2571750" lvl="5" indent="-285750">
              <a:buFont typeface="Courier New" panose="02070309020205020404" pitchFamily="49" charset="0"/>
              <a:buChar char="o"/>
            </a:pPr>
            <a:r>
              <a:rPr lang="en-US" dirty="0" smtClean="0">
                <a:solidFill>
                  <a:schemeClr val="tx1"/>
                </a:solidFill>
              </a:rPr>
              <a:t>Market risk, inventory risk, credit risk, forex risk</a:t>
            </a:r>
          </a:p>
          <a:p>
            <a:pPr marL="2571750" lvl="5" indent="-285750">
              <a:buFont typeface="Courier New" panose="02070309020205020404" pitchFamily="49" charset="0"/>
              <a:buChar char="o"/>
            </a:pPr>
            <a:endParaRPr lang="en-US" dirty="0" smtClean="0">
              <a:solidFill>
                <a:schemeClr val="tx1"/>
              </a:solidFill>
            </a:endParaRPr>
          </a:p>
          <a:p>
            <a:pPr marL="2114550" lvl="4" indent="-285750">
              <a:buFont typeface="Wingdings" panose="05000000000000000000" pitchFamily="2" charset="2"/>
              <a:buChar char="Ø"/>
            </a:pPr>
            <a:r>
              <a:rPr lang="en-US" dirty="0" smtClean="0">
                <a:solidFill>
                  <a:schemeClr val="tx1"/>
                </a:solidFill>
              </a:rPr>
              <a:t>Assets</a:t>
            </a:r>
          </a:p>
          <a:p>
            <a:pPr marL="2571750" lvl="5" indent="-285750">
              <a:buFont typeface="Courier New" panose="02070309020205020404" pitchFamily="49" charset="0"/>
              <a:buChar char="o"/>
            </a:pPr>
            <a:r>
              <a:rPr lang="en-US" dirty="0" smtClean="0">
                <a:solidFill>
                  <a:schemeClr val="tx1"/>
                </a:solidFill>
              </a:rPr>
              <a:t>Only valuable non-routine intangible assets (i.e. super intangibles) matter from a TP perspective</a:t>
            </a:r>
            <a:endParaRPr lang="en-US" dirty="0">
              <a:solidFill>
                <a:schemeClr val="tx1"/>
              </a:solidFill>
            </a:endParaRPr>
          </a:p>
          <a:p>
            <a:pPr marL="1657350" lvl="3" indent="-285750">
              <a:buFont typeface="Arial" panose="020B0604020202020204" pitchFamily="34" charset="0"/>
              <a:buChar char="•"/>
            </a:pPr>
            <a:endParaRPr lang="en-US" dirty="0" smtClean="0">
              <a:solidFill>
                <a:schemeClr val="tx1"/>
              </a:solidFill>
            </a:endParaRPr>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399" y="200801"/>
            <a:ext cx="3142207" cy="461665"/>
          </a:xfrm>
          <a:prstGeom prst="rect">
            <a:avLst/>
          </a:prstGeom>
          <a:noFill/>
        </p:spPr>
        <p:txBody>
          <a:bodyPr wrap="none" rtlCol="0">
            <a:spAutoFit/>
          </a:bodyPr>
          <a:lstStyle/>
          <a:p>
            <a:r>
              <a:rPr lang="en-US" sz="2400" b="1" cap="all" dirty="0" smtClean="0">
                <a:solidFill>
                  <a:srgbClr val="151B67"/>
                </a:solidFill>
                <a:latin typeface="Arial" panose="020B0604020202020204" pitchFamily="34" charset="0"/>
                <a:cs typeface="Arial" panose="020B0604020202020204" pitchFamily="34" charset="0"/>
              </a:rPr>
              <a:t>OECD guidelines</a:t>
            </a:r>
            <a:endParaRPr lang="en-US" sz="2400" b="1" cap="all"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41146" cy="369332"/>
            </a:xfrm>
            <a:prstGeom prst="rect">
              <a:avLst/>
            </a:prstGeom>
          </p:spPr>
          <p:txBody>
            <a:bodyPr wrap="none">
              <a:spAutoFit/>
            </a:bodyPr>
            <a:lstStyle/>
            <a:p>
              <a:r>
                <a:rPr lang="mn-MN" b="1" dirty="0" smtClean="0">
                  <a:solidFill>
                    <a:schemeClr val="bg1"/>
                  </a:solidFill>
                  <a:latin typeface="Arial" panose="020B0604020202020204" pitchFamily="34" charset="0"/>
                  <a:cs typeface="Arial" panose="020B0604020202020204" pitchFamily="34" charset="0"/>
                </a:rPr>
                <a:t>0</a:t>
              </a:r>
              <a:r>
                <a:rPr lang="en-US" b="1" dirty="0" smtClean="0">
                  <a:solidFill>
                    <a:schemeClr val="bg1"/>
                  </a:solidFill>
                  <a:latin typeface="Arial" panose="020B0604020202020204" pitchFamily="34" charset="0"/>
                  <a:cs typeface="Arial" panose="020B0604020202020204" pitchFamily="34" charset="0"/>
                </a:rPr>
                <a:t>4</a:t>
              </a:r>
              <a:endParaRPr lang="en-US" dirty="0">
                <a:solidFill>
                  <a:schemeClr val="bg1"/>
                </a:solidFill>
              </a:endParaRPr>
            </a:p>
          </p:txBody>
        </p:sp>
      </p:grpSp>
    </p:spTree>
    <p:extLst>
      <p:ext uri="{BB962C8B-B14F-4D97-AF65-F5344CB8AC3E}">
        <p14:creationId xmlns:p14="http://schemas.microsoft.com/office/powerpoint/2010/main" val="1205850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109182" y="1104900"/>
            <a:ext cx="12082818" cy="57531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3"/>
            <a:endParaRPr lang="en-US" sz="2000" b="1" dirty="0">
              <a:solidFill>
                <a:schemeClr val="tx1"/>
              </a:solidFill>
            </a:endParaRPr>
          </a:p>
          <a:p>
            <a:pPr marL="1657350" lvl="3" indent="-285750">
              <a:buFont typeface="Arial" panose="020B0604020202020204" pitchFamily="34" charset="0"/>
              <a:buChar char="•"/>
            </a:pPr>
            <a:endParaRPr lang="en-US" sz="2000" b="1" dirty="0" smtClean="0">
              <a:solidFill>
                <a:schemeClr val="tx1"/>
              </a:solidFill>
            </a:endParaRPr>
          </a:p>
          <a:p>
            <a:pPr marL="1657350" lvl="3" indent="-285750">
              <a:buFont typeface="Arial" panose="020B0604020202020204" pitchFamily="34" charset="0"/>
              <a:buChar char="•"/>
            </a:pPr>
            <a:r>
              <a:rPr lang="en-US" sz="2000" dirty="0" smtClean="0">
                <a:solidFill>
                  <a:schemeClr val="tx1"/>
                </a:solidFill>
              </a:rPr>
              <a:t>Characteristics of the property, intangible or services to be transferred</a:t>
            </a:r>
          </a:p>
          <a:p>
            <a:pPr marL="1657350" lvl="3" indent="-285750">
              <a:buFont typeface="Arial" panose="020B0604020202020204" pitchFamily="34" charset="0"/>
              <a:buChar char="•"/>
            </a:pPr>
            <a:endParaRPr lang="en-US" sz="2000" dirty="0" smtClean="0">
              <a:solidFill>
                <a:schemeClr val="tx1"/>
              </a:solidFill>
            </a:endParaRPr>
          </a:p>
          <a:p>
            <a:pPr marL="1657350" lvl="3" indent="-285750">
              <a:buFont typeface="Arial" panose="020B0604020202020204" pitchFamily="34" charset="0"/>
              <a:buChar char="•"/>
            </a:pPr>
            <a:r>
              <a:rPr lang="en-US" sz="2000" dirty="0" smtClean="0">
                <a:solidFill>
                  <a:schemeClr val="tx1"/>
                </a:solidFill>
              </a:rPr>
              <a:t>Contractual terms / Delineation of Transactions</a:t>
            </a:r>
          </a:p>
          <a:p>
            <a:pPr marL="1657350" lvl="3" indent="-285750">
              <a:buFont typeface="Arial" panose="020B0604020202020204" pitchFamily="34" charset="0"/>
              <a:buChar char="•"/>
            </a:pPr>
            <a:endParaRPr lang="en-US" sz="2000" dirty="0">
              <a:solidFill>
                <a:schemeClr val="tx1"/>
              </a:solidFill>
            </a:endParaRPr>
          </a:p>
          <a:p>
            <a:pPr marL="1657350" lvl="3" indent="-285750">
              <a:buFont typeface="Arial" panose="020B0604020202020204" pitchFamily="34" charset="0"/>
              <a:buChar char="•"/>
            </a:pPr>
            <a:r>
              <a:rPr lang="en-US" sz="2000" dirty="0" smtClean="0">
                <a:solidFill>
                  <a:schemeClr val="tx1"/>
                </a:solidFill>
              </a:rPr>
              <a:t>Markets – Geographic and Level (i.e. distributor vs. retail)</a:t>
            </a:r>
          </a:p>
          <a:p>
            <a:pPr marL="1657350" lvl="3" indent="-285750">
              <a:buFont typeface="Arial" panose="020B0604020202020204" pitchFamily="34" charset="0"/>
              <a:buChar char="•"/>
            </a:pPr>
            <a:endParaRPr lang="en-US" sz="2000" dirty="0">
              <a:solidFill>
                <a:schemeClr val="tx1"/>
              </a:solidFill>
            </a:endParaRPr>
          </a:p>
          <a:p>
            <a:pPr marL="1657350" lvl="3" indent="-285750">
              <a:buFont typeface="Arial" panose="020B0604020202020204" pitchFamily="34" charset="0"/>
              <a:buChar char="•"/>
            </a:pPr>
            <a:r>
              <a:rPr lang="en-US" sz="2000" dirty="0" smtClean="0">
                <a:solidFill>
                  <a:schemeClr val="tx1"/>
                </a:solidFill>
              </a:rPr>
              <a:t>Business strategy</a:t>
            </a:r>
          </a:p>
          <a:p>
            <a:pPr marL="1657350" lvl="3" indent="-285750">
              <a:buFont typeface="Arial" panose="020B0604020202020204" pitchFamily="34" charset="0"/>
              <a:buChar char="•"/>
            </a:pPr>
            <a:endParaRPr lang="en-US" sz="2000" dirty="0">
              <a:solidFill>
                <a:schemeClr val="tx1"/>
              </a:solidFill>
            </a:endParaRPr>
          </a:p>
          <a:p>
            <a:pPr marL="1657350" lvl="3" indent="-285750">
              <a:buFont typeface="Arial" panose="020B0604020202020204" pitchFamily="34" charset="0"/>
              <a:buChar char="•"/>
            </a:pPr>
            <a:r>
              <a:rPr lang="en-US" sz="2000" dirty="0" smtClean="0">
                <a:solidFill>
                  <a:schemeClr val="tx1"/>
                </a:solidFill>
              </a:rPr>
              <a:t>Availability of data</a:t>
            </a:r>
          </a:p>
          <a:p>
            <a:pPr marL="1657350" lvl="3" indent="-285750">
              <a:buFont typeface="Arial" panose="020B0604020202020204" pitchFamily="34" charset="0"/>
              <a:buChar char="•"/>
            </a:pPr>
            <a:endParaRPr lang="en-US" sz="2000" dirty="0">
              <a:solidFill>
                <a:schemeClr val="tx1"/>
              </a:solidFill>
            </a:endParaRPr>
          </a:p>
          <a:p>
            <a:pPr marL="1657350" lvl="3" indent="-285750">
              <a:buFont typeface="Arial" panose="020B0604020202020204" pitchFamily="34" charset="0"/>
              <a:buChar char="•"/>
            </a:pPr>
            <a:r>
              <a:rPr lang="en-US" sz="2000" dirty="0" smtClean="0">
                <a:solidFill>
                  <a:schemeClr val="tx1"/>
                </a:solidFill>
              </a:rPr>
              <a:t>DEMPE Functions</a:t>
            </a:r>
          </a:p>
          <a:p>
            <a:pPr marL="1657350" lvl="3" indent="-285750">
              <a:buFont typeface="Arial" panose="020B0604020202020204" pitchFamily="34" charset="0"/>
              <a:buChar char="•"/>
            </a:pPr>
            <a:endParaRPr lang="en-US" sz="2000" dirty="0">
              <a:solidFill>
                <a:schemeClr val="tx1"/>
              </a:solidFill>
            </a:endParaRPr>
          </a:p>
          <a:p>
            <a:pPr marL="1657350" lvl="3" indent="-285750">
              <a:buFont typeface="Arial" panose="020B0604020202020204" pitchFamily="34" charset="0"/>
              <a:buChar char="•"/>
            </a:pPr>
            <a:endParaRPr lang="en-US" sz="2000" dirty="0" smtClean="0">
              <a:solidFill>
                <a:schemeClr val="tx1"/>
              </a:solidFill>
            </a:endParaRPr>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399" y="200801"/>
            <a:ext cx="4509568" cy="461665"/>
          </a:xfrm>
          <a:prstGeom prst="rect">
            <a:avLst/>
          </a:prstGeom>
          <a:noFill/>
        </p:spPr>
        <p:txBody>
          <a:bodyPr wrap="none" rtlCol="0">
            <a:spAutoFit/>
          </a:bodyPr>
          <a:lstStyle/>
          <a:p>
            <a:r>
              <a:rPr lang="en-US" sz="2400" b="1" cap="all" dirty="0" smtClean="0">
                <a:solidFill>
                  <a:srgbClr val="151B67"/>
                </a:solidFill>
                <a:latin typeface="Arial" panose="020B0604020202020204" pitchFamily="34" charset="0"/>
                <a:cs typeface="Arial" panose="020B0604020202020204" pitchFamily="34" charset="0"/>
              </a:rPr>
              <a:t>OECD guidelines (cont’d)</a:t>
            </a:r>
            <a:endParaRPr lang="en-US" sz="2400" b="1" cap="all"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05</a:t>
              </a:r>
              <a:endParaRPr lang="en-US" dirty="0">
                <a:solidFill>
                  <a:schemeClr val="bg1"/>
                </a:solidFill>
              </a:endParaRPr>
            </a:p>
          </p:txBody>
        </p:sp>
      </p:grpSp>
    </p:spTree>
    <p:extLst>
      <p:ext uri="{BB962C8B-B14F-4D97-AF65-F5344CB8AC3E}">
        <p14:creationId xmlns:p14="http://schemas.microsoft.com/office/powerpoint/2010/main" val="1264236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3" name="Rectangle 22"/>
          <p:cNvSpPr/>
          <p:nvPr/>
        </p:nvSpPr>
        <p:spPr>
          <a:xfrm>
            <a:off x="1" y="1159603"/>
            <a:ext cx="12066968" cy="57531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3"/>
            <a:endParaRPr lang="en-US" b="1" dirty="0" smtClean="0">
              <a:solidFill>
                <a:schemeClr val="tx1"/>
              </a:solidFill>
            </a:endParaRPr>
          </a:p>
          <a:p>
            <a:pPr marL="1657350" lvl="3" indent="-285750">
              <a:buFont typeface="Arial" panose="020B0604020202020204" pitchFamily="34" charset="0"/>
              <a:buChar char="•"/>
            </a:pPr>
            <a:endParaRPr lang="en-US" b="1" dirty="0" smtClean="0">
              <a:solidFill>
                <a:schemeClr val="tx1"/>
              </a:solidFill>
            </a:endParaRPr>
          </a:p>
          <a:p>
            <a:pPr marL="2114550" lvl="4" indent="-285750">
              <a:buFont typeface="Wingdings" panose="05000000000000000000" pitchFamily="2" charset="2"/>
              <a:buChar char="Ø"/>
            </a:pPr>
            <a:endParaRPr lang="en-US" dirty="0" smtClean="0">
              <a:solidFill>
                <a:schemeClr val="tx1"/>
              </a:solidFill>
            </a:endParaRPr>
          </a:p>
          <a:p>
            <a:pPr marL="2114550" lvl="4" indent="-285750">
              <a:buFont typeface="Wingdings" panose="05000000000000000000" pitchFamily="2" charset="2"/>
              <a:buChar char="Ø"/>
            </a:pPr>
            <a:endParaRPr lang="en-US" dirty="0" smtClean="0">
              <a:solidFill>
                <a:schemeClr val="tx1"/>
              </a:solidFill>
            </a:endParaRPr>
          </a:p>
        </p:txBody>
      </p:sp>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399" y="200801"/>
            <a:ext cx="6758197" cy="461665"/>
          </a:xfrm>
          <a:prstGeom prst="rect">
            <a:avLst/>
          </a:prstGeom>
          <a:noFill/>
        </p:spPr>
        <p:txBody>
          <a:bodyPr wrap="none" rtlCol="0">
            <a:spAutoFit/>
          </a:bodyPr>
          <a:lstStyle/>
          <a:p>
            <a:r>
              <a:rPr lang="en-US" sz="2400" b="1" cap="all" dirty="0" smtClean="0">
                <a:solidFill>
                  <a:srgbClr val="151B67"/>
                </a:solidFill>
                <a:latin typeface="Arial" panose="020B0604020202020204" pitchFamily="34" charset="0"/>
                <a:cs typeface="Arial" panose="020B0604020202020204" pitchFamily="34" charset="0"/>
              </a:rPr>
              <a:t>Example on DELINEATION OF FUNCTIONS</a:t>
            </a:r>
            <a:endParaRPr lang="en-US" sz="2400" b="1" cap="all"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06</a:t>
              </a:r>
              <a:endParaRPr lang="en-US" dirty="0">
                <a:solidFill>
                  <a:schemeClr val="bg1"/>
                </a:solidFill>
              </a:endParaRPr>
            </a:p>
          </p:txBody>
        </p:sp>
      </p:grpSp>
      <p:sp>
        <p:nvSpPr>
          <p:cNvPr id="2" name="Rectangle 1"/>
          <p:cNvSpPr/>
          <p:nvPr/>
        </p:nvSpPr>
        <p:spPr>
          <a:xfrm>
            <a:off x="4333461" y="1590261"/>
            <a:ext cx="1762539" cy="755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Parent </a:t>
            </a:r>
          </a:p>
          <a:p>
            <a:pPr algn="ctr"/>
            <a:r>
              <a:rPr lang="en-US" dirty="0" smtClean="0"/>
              <a:t>Company</a:t>
            </a:r>
            <a:endParaRPr lang="en-US" dirty="0"/>
          </a:p>
        </p:txBody>
      </p:sp>
      <p:sp>
        <p:nvSpPr>
          <p:cNvPr id="18" name="Rectangle 17"/>
          <p:cNvSpPr/>
          <p:nvPr/>
        </p:nvSpPr>
        <p:spPr>
          <a:xfrm>
            <a:off x="2285999" y="3836505"/>
            <a:ext cx="1762539" cy="755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Expertise </a:t>
            </a:r>
          </a:p>
          <a:p>
            <a:pPr algn="ctr"/>
            <a:r>
              <a:rPr lang="en-US" dirty="0" smtClean="0"/>
              <a:t>Company</a:t>
            </a:r>
            <a:endParaRPr lang="en-US" dirty="0"/>
          </a:p>
        </p:txBody>
      </p:sp>
      <p:sp>
        <p:nvSpPr>
          <p:cNvPr id="19" name="Rectangle 18"/>
          <p:cNvSpPr/>
          <p:nvPr/>
        </p:nvSpPr>
        <p:spPr>
          <a:xfrm>
            <a:off x="6956388" y="3843132"/>
            <a:ext cx="1762539" cy="755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smtClean="0"/>
              <a:t>Company</a:t>
            </a:r>
            <a:endParaRPr lang="en-US" dirty="0"/>
          </a:p>
        </p:txBody>
      </p:sp>
      <p:cxnSp>
        <p:nvCxnSpPr>
          <p:cNvPr id="6" name="Straight Connector 5"/>
          <p:cNvCxnSpPr/>
          <p:nvPr/>
        </p:nvCxnSpPr>
        <p:spPr>
          <a:xfrm flipH="1">
            <a:off x="3167268" y="2345635"/>
            <a:ext cx="2047462" cy="14707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93635" y="2345635"/>
            <a:ext cx="2444022" cy="14707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048538" y="4194115"/>
            <a:ext cx="1166192" cy="0"/>
          </a:xfrm>
          <a:prstGeom prst="line">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181600" y="4191000"/>
            <a:ext cx="1741658"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4" name="Curved Connector 13"/>
          <p:cNvCxnSpPr>
            <a:stCxn id="2" idx="3"/>
          </p:cNvCxnSpPr>
          <p:nvPr/>
        </p:nvCxnSpPr>
        <p:spPr>
          <a:xfrm>
            <a:off x="6096000" y="1967948"/>
            <a:ext cx="1855304" cy="1868557"/>
          </a:xfrm>
          <a:prstGeom prst="curvedConnector2">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3021496" y="1948070"/>
            <a:ext cx="1119858" cy="369332"/>
          </a:xfrm>
          <a:prstGeom prst="rect">
            <a:avLst/>
          </a:prstGeom>
          <a:noFill/>
        </p:spPr>
        <p:txBody>
          <a:bodyPr wrap="none" rtlCol="0">
            <a:spAutoFit/>
          </a:bodyPr>
          <a:lstStyle/>
          <a:p>
            <a:r>
              <a:rPr lang="en-US" dirty="0" smtClean="0"/>
              <a:t>Country A</a:t>
            </a:r>
            <a:endParaRPr lang="en-US" dirty="0"/>
          </a:p>
        </p:txBody>
      </p:sp>
      <p:sp>
        <p:nvSpPr>
          <p:cNvPr id="42" name="TextBox 41"/>
          <p:cNvSpPr txBox="1"/>
          <p:nvPr/>
        </p:nvSpPr>
        <p:spPr>
          <a:xfrm>
            <a:off x="5844545" y="3796784"/>
            <a:ext cx="1111843" cy="369332"/>
          </a:xfrm>
          <a:prstGeom prst="rect">
            <a:avLst/>
          </a:prstGeom>
          <a:noFill/>
        </p:spPr>
        <p:txBody>
          <a:bodyPr wrap="none" rtlCol="0">
            <a:spAutoFit/>
          </a:bodyPr>
          <a:lstStyle/>
          <a:p>
            <a:r>
              <a:rPr lang="en-US" dirty="0" smtClean="0"/>
              <a:t>Country B</a:t>
            </a:r>
            <a:endParaRPr lang="en-US" dirty="0"/>
          </a:p>
        </p:txBody>
      </p:sp>
      <p:sp>
        <p:nvSpPr>
          <p:cNvPr id="43" name="TextBox 42"/>
          <p:cNvSpPr txBox="1"/>
          <p:nvPr/>
        </p:nvSpPr>
        <p:spPr>
          <a:xfrm>
            <a:off x="965200" y="4036153"/>
            <a:ext cx="1110240" cy="369332"/>
          </a:xfrm>
          <a:prstGeom prst="rect">
            <a:avLst/>
          </a:prstGeom>
          <a:noFill/>
        </p:spPr>
        <p:txBody>
          <a:bodyPr wrap="none" rtlCol="0">
            <a:spAutoFit/>
          </a:bodyPr>
          <a:lstStyle/>
          <a:p>
            <a:r>
              <a:rPr lang="en-US" dirty="0" smtClean="0"/>
              <a:t>Country C</a:t>
            </a:r>
            <a:endParaRPr lang="en-US" dirty="0"/>
          </a:p>
        </p:txBody>
      </p:sp>
      <p:sp>
        <p:nvSpPr>
          <p:cNvPr id="44" name="TextBox 43"/>
          <p:cNvSpPr txBox="1"/>
          <p:nvPr/>
        </p:nvSpPr>
        <p:spPr>
          <a:xfrm>
            <a:off x="4833706" y="1227556"/>
            <a:ext cx="1389163" cy="369332"/>
          </a:xfrm>
          <a:prstGeom prst="rect">
            <a:avLst/>
          </a:prstGeom>
          <a:noFill/>
        </p:spPr>
        <p:txBody>
          <a:bodyPr wrap="none" rtlCol="0">
            <a:spAutoFit/>
          </a:bodyPr>
          <a:lstStyle/>
          <a:p>
            <a:r>
              <a:rPr lang="en-US" dirty="0" smtClean="0"/>
              <a:t>Construction</a:t>
            </a:r>
            <a:endParaRPr lang="en-US" dirty="0"/>
          </a:p>
        </p:txBody>
      </p:sp>
      <p:sp>
        <p:nvSpPr>
          <p:cNvPr id="45" name="TextBox 44"/>
          <p:cNvSpPr txBox="1"/>
          <p:nvPr/>
        </p:nvSpPr>
        <p:spPr>
          <a:xfrm>
            <a:off x="7694989" y="2434700"/>
            <a:ext cx="1599669" cy="646331"/>
          </a:xfrm>
          <a:prstGeom prst="rect">
            <a:avLst/>
          </a:prstGeom>
          <a:noFill/>
        </p:spPr>
        <p:txBody>
          <a:bodyPr wrap="none" rtlCol="0">
            <a:spAutoFit/>
          </a:bodyPr>
          <a:lstStyle/>
          <a:p>
            <a:r>
              <a:rPr lang="en-US" dirty="0" smtClean="0"/>
              <a:t>Administrative </a:t>
            </a:r>
          </a:p>
          <a:p>
            <a:r>
              <a:rPr lang="en-US" dirty="0" smtClean="0"/>
              <a:t>support</a:t>
            </a:r>
            <a:endParaRPr lang="en-US" dirty="0"/>
          </a:p>
        </p:txBody>
      </p:sp>
      <p:sp>
        <p:nvSpPr>
          <p:cNvPr id="46" name="TextBox 45"/>
          <p:cNvSpPr txBox="1"/>
          <p:nvPr/>
        </p:nvSpPr>
        <p:spPr>
          <a:xfrm>
            <a:off x="4602319" y="4275340"/>
            <a:ext cx="1990994" cy="369332"/>
          </a:xfrm>
          <a:prstGeom prst="rect">
            <a:avLst/>
          </a:prstGeom>
          <a:noFill/>
        </p:spPr>
        <p:txBody>
          <a:bodyPr wrap="none" rtlCol="0">
            <a:spAutoFit/>
          </a:bodyPr>
          <a:lstStyle/>
          <a:p>
            <a:r>
              <a:rPr lang="en-US" dirty="0" smtClean="0"/>
              <a:t>Supporting charges</a:t>
            </a:r>
            <a:endParaRPr lang="en-US" dirty="0"/>
          </a:p>
        </p:txBody>
      </p:sp>
      <p:sp>
        <p:nvSpPr>
          <p:cNvPr id="47" name="TextBox 46"/>
          <p:cNvSpPr txBox="1"/>
          <p:nvPr/>
        </p:nvSpPr>
        <p:spPr>
          <a:xfrm>
            <a:off x="7151469" y="4644672"/>
            <a:ext cx="1907061" cy="369332"/>
          </a:xfrm>
          <a:prstGeom prst="rect">
            <a:avLst/>
          </a:prstGeom>
          <a:noFill/>
        </p:spPr>
        <p:txBody>
          <a:bodyPr wrap="none" rtlCol="0">
            <a:spAutoFit/>
          </a:bodyPr>
          <a:lstStyle/>
          <a:p>
            <a:r>
              <a:rPr lang="en-US" dirty="0" smtClean="0"/>
              <a:t>(Significant losses)</a:t>
            </a:r>
            <a:endParaRPr lang="en-US" dirty="0"/>
          </a:p>
        </p:txBody>
      </p:sp>
      <p:sp>
        <p:nvSpPr>
          <p:cNvPr id="48" name="Oval 47"/>
          <p:cNvSpPr/>
          <p:nvPr/>
        </p:nvSpPr>
        <p:spPr>
          <a:xfrm>
            <a:off x="9780104" y="3836505"/>
            <a:ext cx="1841737" cy="7931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Principal</a:t>
            </a:r>
            <a:endParaRPr lang="en-US" dirty="0"/>
          </a:p>
        </p:txBody>
      </p:sp>
      <p:cxnSp>
        <p:nvCxnSpPr>
          <p:cNvPr id="50" name="Straight Arrow Connector 49"/>
          <p:cNvCxnSpPr/>
          <p:nvPr/>
        </p:nvCxnSpPr>
        <p:spPr>
          <a:xfrm>
            <a:off x="8718927" y="4214192"/>
            <a:ext cx="1061177" cy="0"/>
          </a:xfrm>
          <a:prstGeom prst="straightConnector1">
            <a:avLst/>
          </a:prstGeom>
          <a:ln>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9891197" y="4783605"/>
            <a:ext cx="1877630" cy="369332"/>
          </a:xfrm>
          <a:prstGeom prst="rect">
            <a:avLst/>
          </a:prstGeom>
          <a:noFill/>
        </p:spPr>
        <p:txBody>
          <a:bodyPr wrap="none" rtlCol="0">
            <a:spAutoFit/>
          </a:bodyPr>
          <a:lstStyle/>
          <a:p>
            <a:r>
              <a:rPr lang="en-US" dirty="0" smtClean="0"/>
              <a:t>Long-term project</a:t>
            </a:r>
            <a:endParaRPr lang="en-US" dirty="0"/>
          </a:p>
        </p:txBody>
      </p:sp>
      <p:sp>
        <p:nvSpPr>
          <p:cNvPr id="52" name="TextBox 51"/>
          <p:cNvSpPr txBox="1"/>
          <p:nvPr/>
        </p:nvSpPr>
        <p:spPr>
          <a:xfrm>
            <a:off x="1351722" y="6076951"/>
            <a:ext cx="5359544" cy="369332"/>
          </a:xfrm>
          <a:prstGeom prst="rect">
            <a:avLst/>
          </a:prstGeom>
          <a:noFill/>
        </p:spPr>
        <p:txBody>
          <a:bodyPr wrap="none" rtlCol="0">
            <a:spAutoFit/>
          </a:bodyPr>
          <a:lstStyle/>
          <a:p>
            <a:r>
              <a:rPr lang="en-US" dirty="0" smtClean="0"/>
              <a:t>Country A’s + Country C’s tax rate &gt; Country B’s tax rate</a:t>
            </a:r>
            <a:endParaRPr lang="en-US" dirty="0"/>
          </a:p>
        </p:txBody>
      </p:sp>
    </p:spTree>
    <p:extLst>
      <p:ext uri="{BB962C8B-B14F-4D97-AF65-F5344CB8AC3E}">
        <p14:creationId xmlns:p14="http://schemas.microsoft.com/office/powerpoint/2010/main" val="938054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399" y="200801"/>
            <a:ext cx="6901505" cy="461665"/>
          </a:xfrm>
          <a:prstGeom prst="rect">
            <a:avLst/>
          </a:prstGeom>
          <a:noFill/>
        </p:spPr>
        <p:txBody>
          <a:bodyPr wrap="none" rtlCol="0">
            <a:spAutoFit/>
          </a:bodyPr>
          <a:lstStyle/>
          <a:p>
            <a:r>
              <a:rPr lang="en-US" sz="2400" b="1" dirty="0" smtClean="0">
                <a:solidFill>
                  <a:srgbClr val="151B67"/>
                </a:solidFill>
                <a:latin typeface="Arial" panose="020B0604020202020204" pitchFamily="34" charset="0"/>
                <a:cs typeface="Arial" panose="020B0604020202020204" pitchFamily="34" charset="0"/>
              </a:rPr>
              <a:t>GENERAL ANTI-AVOIDANCE RULES (GAARs)</a:t>
            </a:r>
            <a:endParaRPr lang="en-US" sz="24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07</a:t>
              </a:r>
              <a:endParaRPr lang="en-US" dirty="0">
                <a:solidFill>
                  <a:schemeClr val="bg1"/>
                </a:solidFill>
              </a:endParaRPr>
            </a:p>
          </p:txBody>
        </p:sp>
      </p:grpSp>
      <p:sp>
        <p:nvSpPr>
          <p:cNvPr id="37" name="Rectangle 36"/>
          <p:cNvSpPr/>
          <p:nvPr/>
        </p:nvSpPr>
        <p:spPr>
          <a:xfrm>
            <a:off x="0" y="1157674"/>
            <a:ext cx="12192000" cy="57531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3"/>
            <a:endParaRPr lang="en-US" b="1" dirty="0">
              <a:solidFill>
                <a:schemeClr val="tx1"/>
              </a:solidFill>
            </a:endParaRPr>
          </a:p>
          <a:p>
            <a:pPr lvl="3"/>
            <a:r>
              <a:rPr lang="en-US" b="1" dirty="0" smtClean="0">
                <a:solidFill>
                  <a:schemeClr val="tx1"/>
                </a:solidFill>
              </a:rPr>
              <a:t>Major Features of a GAAR</a:t>
            </a:r>
          </a:p>
          <a:p>
            <a:pPr lvl="3"/>
            <a:endParaRPr lang="en-US" b="1" dirty="0" smtClean="0">
              <a:solidFill>
                <a:schemeClr val="tx1"/>
              </a:solidFill>
            </a:endParaRPr>
          </a:p>
          <a:p>
            <a:pPr marL="1714500" lvl="3" indent="-342900">
              <a:buFont typeface="+mj-lt"/>
              <a:buAutoNum type="arabicPeriod"/>
            </a:pPr>
            <a:r>
              <a:rPr lang="en-US" dirty="0" smtClean="0">
                <a:solidFill>
                  <a:schemeClr val="tx1"/>
                </a:solidFill>
              </a:rPr>
              <a:t>Definition of a transaction or services of transactions</a:t>
            </a:r>
          </a:p>
          <a:p>
            <a:pPr marL="1714500" lvl="3" indent="-342900">
              <a:buFont typeface="+mj-lt"/>
              <a:buAutoNum type="arabicPeriod"/>
            </a:pPr>
            <a:endParaRPr lang="en-US" dirty="0" smtClean="0">
              <a:solidFill>
                <a:schemeClr val="tx1"/>
              </a:solidFill>
            </a:endParaRPr>
          </a:p>
          <a:p>
            <a:pPr marL="1714500" lvl="3" indent="-342900">
              <a:buFont typeface="+mj-lt"/>
              <a:buAutoNum type="arabicPeriod"/>
            </a:pPr>
            <a:r>
              <a:rPr lang="en-US" dirty="0" smtClean="0">
                <a:solidFill>
                  <a:schemeClr val="tx1"/>
                </a:solidFill>
              </a:rPr>
              <a:t>Definition of a tax benefit</a:t>
            </a:r>
          </a:p>
          <a:p>
            <a:pPr marL="1714500" lvl="3" indent="-342900">
              <a:buFont typeface="+mj-lt"/>
              <a:buAutoNum type="arabicPeriod"/>
            </a:pPr>
            <a:endParaRPr lang="en-US" dirty="0" smtClean="0">
              <a:solidFill>
                <a:schemeClr val="tx1"/>
              </a:solidFill>
            </a:endParaRPr>
          </a:p>
          <a:p>
            <a:pPr marL="1714500" lvl="3" indent="-342900">
              <a:buFont typeface="+mj-lt"/>
              <a:buAutoNum type="arabicPeriod"/>
            </a:pPr>
            <a:r>
              <a:rPr lang="en-US" dirty="0" smtClean="0">
                <a:solidFill>
                  <a:schemeClr val="tx1"/>
                </a:solidFill>
              </a:rPr>
              <a:t>Purpose Test</a:t>
            </a:r>
          </a:p>
          <a:p>
            <a:pPr marL="1714500" lvl="3" indent="-342900">
              <a:buFont typeface="+mj-lt"/>
              <a:buAutoNum type="arabicPeriod"/>
            </a:pPr>
            <a:endParaRPr lang="en-US" dirty="0" smtClean="0">
              <a:solidFill>
                <a:schemeClr val="tx1"/>
              </a:solidFill>
            </a:endParaRPr>
          </a:p>
          <a:p>
            <a:pPr marL="1714500" lvl="3" indent="-342900">
              <a:buFont typeface="+mj-lt"/>
              <a:buAutoNum type="arabicPeriod"/>
            </a:pPr>
            <a:r>
              <a:rPr lang="en-US" dirty="0" smtClean="0">
                <a:solidFill>
                  <a:schemeClr val="tx1"/>
                </a:solidFill>
              </a:rPr>
              <a:t>Exception or relieving provision</a:t>
            </a:r>
          </a:p>
          <a:p>
            <a:pPr marL="1714500" lvl="3" indent="-342900">
              <a:buFont typeface="+mj-lt"/>
              <a:buAutoNum type="arabicPeriod"/>
            </a:pPr>
            <a:endParaRPr lang="en-US" dirty="0" smtClean="0">
              <a:solidFill>
                <a:schemeClr val="tx1"/>
              </a:solidFill>
            </a:endParaRPr>
          </a:p>
          <a:p>
            <a:pPr marL="1714500" lvl="3" indent="-342900">
              <a:buFont typeface="+mj-lt"/>
              <a:buAutoNum type="arabicPeriod"/>
            </a:pPr>
            <a:r>
              <a:rPr lang="en-US" dirty="0" smtClean="0">
                <a:solidFill>
                  <a:schemeClr val="tx1"/>
                </a:solidFill>
              </a:rPr>
              <a:t>The role of economic substance</a:t>
            </a:r>
          </a:p>
          <a:p>
            <a:pPr marL="1714500" lvl="3" indent="-342900">
              <a:buFont typeface="+mj-lt"/>
              <a:buAutoNum type="arabicPeriod"/>
            </a:pPr>
            <a:endParaRPr lang="en-US" dirty="0" smtClean="0">
              <a:solidFill>
                <a:schemeClr val="tx1"/>
              </a:solidFill>
            </a:endParaRPr>
          </a:p>
          <a:p>
            <a:pPr marL="1714500" lvl="3" indent="-342900">
              <a:buFont typeface="+mj-lt"/>
              <a:buAutoNum type="arabicPeriod"/>
            </a:pPr>
            <a:r>
              <a:rPr lang="en-US" dirty="0" smtClean="0">
                <a:solidFill>
                  <a:schemeClr val="tx1"/>
                </a:solidFill>
              </a:rPr>
              <a:t>Determination of tax consequences</a:t>
            </a:r>
          </a:p>
          <a:p>
            <a:pPr marL="1714500" lvl="3" indent="-342900">
              <a:buFont typeface="+mj-lt"/>
              <a:buAutoNum type="arabicPeriod"/>
            </a:pPr>
            <a:endParaRPr lang="en-US" dirty="0" smtClean="0">
              <a:solidFill>
                <a:schemeClr val="tx1"/>
              </a:solidFill>
            </a:endParaRPr>
          </a:p>
          <a:p>
            <a:pPr marL="1714500" lvl="3" indent="-342900">
              <a:buFont typeface="+mj-lt"/>
              <a:buAutoNum type="arabicPeriod"/>
            </a:pPr>
            <a:r>
              <a:rPr lang="en-US" dirty="0" smtClean="0">
                <a:solidFill>
                  <a:schemeClr val="tx1"/>
                </a:solidFill>
              </a:rPr>
              <a:t>Relationship between GAAR and Tax Treaties</a:t>
            </a:r>
          </a:p>
          <a:p>
            <a:pPr marL="1714500" lvl="3" indent="-342900">
              <a:buFont typeface="+mj-lt"/>
              <a:buAutoNum type="arabicPeriod"/>
            </a:pPr>
            <a:endParaRPr lang="en-US" b="1" dirty="0">
              <a:solidFill>
                <a:schemeClr val="tx1"/>
              </a:solidFill>
            </a:endParaRPr>
          </a:p>
          <a:p>
            <a:pPr lvl="3"/>
            <a:endParaRPr lang="en-US" b="1" dirty="0">
              <a:solidFill>
                <a:schemeClr val="tx1"/>
              </a:solidFill>
            </a:endParaRPr>
          </a:p>
        </p:txBody>
      </p:sp>
    </p:spTree>
    <p:extLst>
      <p:ext uri="{BB962C8B-B14F-4D97-AF65-F5344CB8AC3E}">
        <p14:creationId xmlns:p14="http://schemas.microsoft.com/office/powerpoint/2010/main" val="1621234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5"/>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529" y="4571802"/>
            <a:ext cx="12193057" cy="2286198"/>
          </a:xfrm>
          <a:prstGeom prst="rect">
            <a:avLst/>
          </a:prstGeom>
        </p:spPr>
      </p:pic>
      <p:sp>
        <p:nvSpPr>
          <p:cNvPr id="24" name="Rectangle 23"/>
          <p:cNvSpPr/>
          <p:nvPr/>
        </p:nvSpPr>
        <p:spPr>
          <a:xfrm>
            <a:off x="1930400" y="0"/>
            <a:ext cx="102616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2888" y="233497"/>
            <a:ext cx="637906" cy="637906"/>
          </a:xfrm>
          <a:prstGeom prst="rect">
            <a:avLst/>
          </a:prstGeom>
        </p:spPr>
      </p:pic>
      <p:grpSp>
        <p:nvGrpSpPr>
          <p:cNvPr id="26" name="Group 25"/>
          <p:cNvGrpSpPr/>
          <p:nvPr/>
        </p:nvGrpSpPr>
        <p:grpSpPr>
          <a:xfrm>
            <a:off x="10615855" y="248934"/>
            <a:ext cx="607033" cy="607033"/>
            <a:chOff x="9184931" y="752475"/>
            <a:chExt cx="1099702" cy="1099702"/>
          </a:xfrm>
        </p:grpSpPr>
        <p:sp>
          <p:nvSpPr>
            <p:cNvPr id="27" name="Oval 26"/>
            <p:cNvSpPr/>
            <p:nvPr/>
          </p:nvSpPr>
          <p:spPr>
            <a:xfrm>
              <a:off x="9184931" y="752475"/>
              <a:ext cx="1099702" cy="1099702"/>
            </a:xfrm>
            <a:prstGeom prst="ellipse">
              <a:avLst/>
            </a:prstGeom>
            <a:solidFill>
              <a:srgbClr val="FFFFFF"/>
            </a:solidFill>
            <a:ln w="6350">
              <a:solidFill>
                <a:srgbClr val="8A8C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6520" y="983373"/>
              <a:ext cx="776524" cy="637906"/>
            </a:xfrm>
            <a:prstGeom prst="rect">
              <a:avLst/>
            </a:prstGeom>
          </p:spPr>
        </p:pic>
      </p:grpSp>
      <p:sp>
        <p:nvSpPr>
          <p:cNvPr id="29" name="Rectangle 28"/>
          <p:cNvSpPr/>
          <p:nvPr/>
        </p:nvSpPr>
        <p:spPr>
          <a:xfrm>
            <a:off x="0" y="0"/>
            <a:ext cx="1930400" cy="110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 name="Picture 29"/>
          <p:cNvPicPr>
            <a:picLocks noChangeAspect="1"/>
          </p:cNvPicPr>
          <p:nvPr/>
        </p:nvPicPr>
        <p:blipFill rotWithShape="1">
          <a:blip r:embed="rId6">
            <a:extLst>
              <a:ext uri="{28A0092B-C50C-407E-A947-70E740481C1C}">
                <a14:useLocalDpi xmlns:a14="http://schemas.microsoft.com/office/drawing/2010/main" val="0"/>
              </a:ext>
            </a:extLst>
          </a:blip>
          <a:srcRect l="1041"/>
          <a:stretch/>
        </p:blipFill>
        <p:spPr>
          <a:xfrm>
            <a:off x="279400" y="233112"/>
            <a:ext cx="1274856" cy="638676"/>
          </a:xfrm>
          <a:prstGeom prst="rect">
            <a:avLst/>
          </a:prstGeom>
        </p:spPr>
      </p:pic>
      <p:cxnSp>
        <p:nvCxnSpPr>
          <p:cNvPr id="32" name="Straight Connector 31"/>
          <p:cNvCxnSpPr/>
          <p:nvPr/>
        </p:nvCxnSpPr>
        <p:spPr>
          <a:xfrm>
            <a:off x="1930400" y="0"/>
            <a:ext cx="0" cy="11049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1104900"/>
            <a:ext cx="1219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10399" y="200801"/>
            <a:ext cx="6683048" cy="830997"/>
          </a:xfrm>
          <a:prstGeom prst="rect">
            <a:avLst/>
          </a:prstGeom>
          <a:noFill/>
        </p:spPr>
        <p:txBody>
          <a:bodyPr wrap="none" rtlCol="0">
            <a:spAutoFit/>
          </a:bodyPr>
          <a:lstStyle/>
          <a:p>
            <a:r>
              <a:rPr lang="en-US" sz="2400" b="1" dirty="0" smtClean="0">
                <a:solidFill>
                  <a:srgbClr val="151B67"/>
                </a:solidFill>
                <a:latin typeface="Arial" panose="020B0604020202020204" pitchFamily="34" charset="0"/>
                <a:cs typeface="Arial" panose="020B0604020202020204" pitchFamily="34" charset="0"/>
              </a:rPr>
              <a:t>COMMON CHARACTERISTICS GENERALLY </a:t>
            </a:r>
          </a:p>
          <a:p>
            <a:r>
              <a:rPr lang="en-US" sz="2400" b="1" dirty="0" smtClean="0">
                <a:solidFill>
                  <a:srgbClr val="151B67"/>
                </a:solidFill>
                <a:latin typeface="Arial" panose="020B0604020202020204" pitchFamily="34" charset="0"/>
                <a:cs typeface="Arial" panose="020B0604020202020204" pitchFamily="34" charset="0"/>
              </a:rPr>
              <a:t>FOUND IN GAARs AMONG COUNTRIES</a:t>
            </a:r>
            <a:endParaRPr lang="en-US" sz="2400" b="1" dirty="0">
              <a:solidFill>
                <a:srgbClr val="151B67"/>
              </a:solidFill>
              <a:latin typeface="Arial" panose="020B0604020202020204" pitchFamily="34" charset="0"/>
              <a:cs typeface="Arial" panose="020B0604020202020204" pitchFamily="34" charset="0"/>
            </a:endParaRPr>
          </a:p>
        </p:txBody>
      </p:sp>
      <p:grpSp>
        <p:nvGrpSpPr>
          <p:cNvPr id="40" name="Group 39"/>
          <p:cNvGrpSpPr/>
          <p:nvPr/>
        </p:nvGrpSpPr>
        <p:grpSpPr>
          <a:xfrm>
            <a:off x="11361491" y="6076951"/>
            <a:ext cx="520700" cy="520700"/>
            <a:chOff x="11361491" y="6076951"/>
            <a:chExt cx="520700" cy="520700"/>
          </a:xfrm>
        </p:grpSpPr>
        <p:sp>
          <p:nvSpPr>
            <p:cNvPr id="38" name="Rounded Rectangle 37"/>
            <p:cNvSpPr/>
            <p:nvPr/>
          </p:nvSpPr>
          <p:spPr>
            <a:xfrm>
              <a:off x="11361491" y="6076951"/>
              <a:ext cx="520700" cy="520700"/>
            </a:xfrm>
            <a:prstGeom prst="roundRect">
              <a:avLst/>
            </a:prstGeom>
            <a:solidFill>
              <a:srgbClr val="DADA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11401268" y="6152635"/>
              <a:ext cx="441146" cy="369332"/>
            </a:xfrm>
            <a:prstGeom prst="rect">
              <a:avLst/>
            </a:prstGeom>
          </p:spPr>
          <p:txBody>
            <a:bodyPr wrap="none">
              <a:spAutoFit/>
            </a:bodyPr>
            <a:lstStyle/>
            <a:p>
              <a:r>
                <a:rPr lang="en-US" b="1" dirty="0" smtClean="0">
                  <a:solidFill>
                    <a:schemeClr val="bg1"/>
                  </a:solidFill>
                  <a:latin typeface="Arial" panose="020B0604020202020204" pitchFamily="34" charset="0"/>
                  <a:cs typeface="Arial" panose="020B0604020202020204" pitchFamily="34" charset="0"/>
                </a:rPr>
                <a:t>08</a:t>
              </a:r>
              <a:endParaRPr lang="en-US" dirty="0">
                <a:solidFill>
                  <a:schemeClr val="bg1"/>
                </a:solidFill>
              </a:endParaRPr>
            </a:p>
          </p:txBody>
        </p:sp>
      </p:grpSp>
      <p:sp>
        <p:nvSpPr>
          <p:cNvPr id="37" name="Rectangle 36"/>
          <p:cNvSpPr/>
          <p:nvPr/>
        </p:nvSpPr>
        <p:spPr>
          <a:xfrm>
            <a:off x="68263" y="1104900"/>
            <a:ext cx="11982710" cy="5753100"/>
          </a:xfrm>
          <a:prstGeom prst="rect">
            <a:avLst/>
          </a:prstGeom>
          <a:solidFill>
            <a:schemeClr val="bg1">
              <a:lumMod val="9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3"/>
            <a:endParaRPr lang="en-US" sz="2400" b="1" dirty="0">
              <a:solidFill>
                <a:schemeClr val="tx1"/>
              </a:solidFill>
            </a:endParaRPr>
          </a:p>
          <a:p>
            <a:pPr lvl="3"/>
            <a:endParaRPr lang="en-US" sz="2400" b="1" dirty="0" smtClean="0">
              <a:solidFill>
                <a:schemeClr val="tx1"/>
              </a:solidFill>
            </a:endParaRPr>
          </a:p>
          <a:p>
            <a:pPr marL="1714500" lvl="3" indent="-342900">
              <a:buFont typeface="+mj-lt"/>
              <a:buAutoNum type="arabicPeriod"/>
            </a:pPr>
            <a:r>
              <a:rPr lang="en-US" sz="2400" dirty="0" smtClean="0">
                <a:solidFill>
                  <a:schemeClr val="tx1"/>
                </a:solidFill>
              </a:rPr>
              <a:t>Identification of a scheme or arrangement;</a:t>
            </a:r>
          </a:p>
          <a:p>
            <a:pPr marL="1714500" lvl="3" indent="-342900">
              <a:buFont typeface="+mj-lt"/>
              <a:buAutoNum type="arabicPeriod"/>
            </a:pPr>
            <a:endParaRPr lang="en-US" sz="2400" dirty="0" smtClean="0">
              <a:solidFill>
                <a:schemeClr val="tx1"/>
              </a:solidFill>
            </a:endParaRPr>
          </a:p>
          <a:p>
            <a:pPr marL="1714500" lvl="3" indent="-342900">
              <a:buFont typeface="+mj-lt"/>
              <a:buAutoNum type="arabicPeriod"/>
            </a:pPr>
            <a:r>
              <a:rPr lang="en-US" sz="2400" dirty="0" smtClean="0">
                <a:solidFill>
                  <a:schemeClr val="tx1"/>
                </a:solidFill>
              </a:rPr>
              <a:t>Quantification of tax benefit or tax advantage associated with the scheme;</a:t>
            </a:r>
          </a:p>
          <a:p>
            <a:pPr marL="1714500" lvl="3" indent="-342900">
              <a:buFont typeface="+mj-lt"/>
              <a:buAutoNum type="arabicPeriod"/>
            </a:pPr>
            <a:endParaRPr lang="en-US" sz="2400" dirty="0">
              <a:solidFill>
                <a:schemeClr val="tx1"/>
              </a:solidFill>
            </a:endParaRPr>
          </a:p>
          <a:p>
            <a:pPr marL="1714500" lvl="3" indent="-342900">
              <a:buFont typeface="+mj-lt"/>
              <a:buAutoNum type="arabicPeriod"/>
            </a:pPr>
            <a:r>
              <a:rPr lang="en-US" sz="2400" dirty="0" smtClean="0">
                <a:solidFill>
                  <a:schemeClr val="tx1"/>
                </a:solidFill>
              </a:rPr>
              <a:t>Purpose test to assess if the firm achieves a tax advantage through the scheme;</a:t>
            </a:r>
          </a:p>
          <a:p>
            <a:pPr marL="1714500" lvl="3" indent="-342900">
              <a:buFont typeface="+mj-lt"/>
              <a:buAutoNum type="arabicPeriod"/>
            </a:pPr>
            <a:endParaRPr lang="en-US" sz="2400" dirty="0">
              <a:solidFill>
                <a:schemeClr val="tx1"/>
              </a:solidFill>
            </a:endParaRPr>
          </a:p>
          <a:p>
            <a:pPr marL="1714500" lvl="3" indent="-342900">
              <a:buFont typeface="+mj-lt"/>
              <a:buAutoNum type="arabicPeriod"/>
            </a:pPr>
            <a:r>
              <a:rPr lang="en-US" sz="2400" dirty="0" smtClean="0">
                <a:solidFill>
                  <a:schemeClr val="tx1"/>
                </a:solidFill>
              </a:rPr>
              <a:t>Differences in GAAR, e.g. inclusion of misuse or abuse provision, tainted element provision</a:t>
            </a:r>
          </a:p>
          <a:p>
            <a:pPr marL="1714500" lvl="3" indent="-342900">
              <a:buFont typeface="+mj-lt"/>
              <a:buAutoNum type="arabicPeriod"/>
            </a:pPr>
            <a:endParaRPr lang="en-US" sz="2400" b="1" dirty="0" smtClean="0">
              <a:solidFill>
                <a:schemeClr val="tx1"/>
              </a:solidFill>
            </a:endParaRPr>
          </a:p>
          <a:p>
            <a:pPr marL="1714500" lvl="3" indent="-342900">
              <a:buFont typeface="+mj-lt"/>
              <a:buAutoNum type="arabicPeriod"/>
            </a:pPr>
            <a:endParaRPr lang="en-US" sz="2400" b="1" dirty="0">
              <a:solidFill>
                <a:schemeClr val="tx1"/>
              </a:solidFill>
            </a:endParaRPr>
          </a:p>
          <a:p>
            <a:pPr lvl="3"/>
            <a:endParaRPr lang="en-US" sz="2400" b="1" dirty="0">
              <a:solidFill>
                <a:schemeClr val="tx1"/>
              </a:solidFill>
            </a:endParaRPr>
          </a:p>
        </p:txBody>
      </p:sp>
    </p:spTree>
    <p:extLst>
      <p:ext uri="{BB962C8B-B14F-4D97-AF65-F5344CB8AC3E}">
        <p14:creationId xmlns:p14="http://schemas.microsoft.com/office/powerpoint/2010/main" val="37892363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512</TotalTime>
  <Words>760</Words>
  <Application>Microsoft Office PowerPoint</Application>
  <PresentationFormat>Custom</PresentationFormat>
  <Paragraphs>224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denise.yeung</cp:lastModifiedBy>
  <cp:revision>46</cp:revision>
  <cp:lastPrinted>2018-08-07T09:08:40Z</cp:lastPrinted>
  <dcterms:created xsi:type="dcterms:W3CDTF">2018-08-03T11:27:17Z</dcterms:created>
  <dcterms:modified xsi:type="dcterms:W3CDTF">2018-08-09T02:26:43Z</dcterms:modified>
</cp:coreProperties>
</file>