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4" r:id="rId2"/>
    <p:sldId id="285" r:id="rId3"/>
    <p:sldId id="291" r:id="rId4"/>
    <p:sldId id="292" r:id="rId5"/>
    <p:sldId id="294" r:id="rId6"/>
    <p:sldId id="296" r:id="rId7"/>
    <p:sldId id="297" r:id="rId8"/>
    <p:sldId id="299" r:id="rId9"/>
    <p:sldId id="301" r:id="rId10"/>
    <p:sldId id="302" r:id="rId11"/>
    <p:sldId id="303" r:id="rId12"/>
    <p:sldId id="304" r:id="rId13"/>
    <p:sldId id="305" r:id="rId14"/>
    <p:sldId id="306" r:id="rId15"/>
    <p:sldId id="307" r:id="rId16"/>
    <p:sldId id="309" r:id="rId17"/>
    <p:sldId id="289" r:id="rId18"/>
    <p:sldId id="310"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4" autoAdjust="0"/>
    <p:restoredTop sz="94660"/>
  </p:normalViewPr>
  <p:slideViewPr>
    <p:cSldViewPr snapToGrid="0">
      <p:cViewPr varScale="1">
        <p:scale>
          <a:sx n="115" d="100"/>
          <a:sy n="115" d="100"/>
        </p:scale>
        <p:origin x="1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BF4C815-66CF-4120-AC65-1474DFCC0278}" type="datetimeFigureOut">
              <a:rPr lang="en-AU" smtClean="0"/>
              <a:t>20/08/2018</a:t>
            </a:fld>
            <a:endParaRPr lang="en-AU"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E947714-7585-4982-9C29-98814073BB42}" type="slidenum">
              <a:rPr lang="en-AU" smtClean="0"/>
              <a:t>‹#›</a:t>
            </a:fld>
            <a:endParaRPr lang="en-AU" dirty="0"/>
          </a:p>
        </p:txBody>
      </p:sp>
    </p:spTree>
    <p:extLst>
      <p:ext uri="{BB962C8B-B14F-4D97-AF65-F5344CB8AC3E}">
        <p14:creationId xmlns:p14="http://schemas.microsoft.com/office/powerpoint/2010/main" val="3459192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769169B-841B-486F-B2D7-B8835E852285}" type="datetimeFigureOut">
              <a:rPr lang="en-AU" smtClean="0"/>
              <a:t>20/08/2018</a:t>
            </a:fld>
            <a:endParaRPr lang="en-AU"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967948E-5E12-4FF8-94C0-2DC3945AE089}" type="slidenum">
              <a:rPr lang="en-AU" smtClean="0"/>
              <a:t>‹#›</a:t>
            </a:fld>
            <a:endParaRPr lang="en-AU" dirty="0"/>
          </a:p>
        </p:txBody>
      </p:sp>
    </p:spTree>
    <p:extLst>
      <p:ext uri="{BB962C8B-B14F-4D97-AF65-F5344CB8AC3E}">
        <p14:creationId xmlns:p14="http://schemas.microsoft.com/office/powerpoint/2010/main" val="235990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0F00C1-977E-4365-99DA-1A48AEAFF72A}" type="slidenum">
              <a:rPr lang="en-US" smtClean="0"/>
              <a:t>2</a:t>
            </a:fld>
            <a:endParaRPr lang="en-US"/>
          </a:p>
        </p:txBody>
      </p:sp>
    </p:spTree>
    <p:extLst>
      <p:ext uri="{BB962C8B-B14F-4D97-AF65-F5344CB8AC3E}">
        <p14:creationId xmlns:p14="http://schemas.microsoft.com/office/powerpoint/2010/main" val="4119392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30367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4252873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2102271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184576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352851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2315010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357747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3055410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238983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9988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906A3F-6A1D-4274-B928-C8FFAEFD869A}" type="datetimeFigureOut">
              <a:rPr lang="en-AU" smtClean="0"/>
              <a:t>20/08/2018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25CF614-8B99-492D-8EA0-44630744EE28}" type="slidenum">
              <a:rPr lang="en-AU" smtClean="0"/>
              <a:t>‹#›</a:t>
            </a:fld>
            <a:endParaRPr lang="en-AU" dirty="0"/>
          </a:p>
        </p:txBody>
      </p:sp>
    </p:spTree>
    <p:extLst>
      <p:ext uri="{BB962C8B-B14F-4D97-AF65-F5344CB8AC3E}">
        <p14:creationId xmlns:p14="http://schemas.microsoft.com/office/powerpoint/2010/main" val="1932289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06A3F-6A1D-4274-B928-C8FFAEFD869A}" type="datetimeFigureOut">
              <a:rPr lang="en-AU" smtClean="0"/>
              <a:t>20/08/2018</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CF614-8B99-492D-8EA0-44630744EE28}" type="slidenum">
              <a:rPr lang="en-AU" smtClean="0"/>
              <a:t>‹#›</a:t>
            </a:fld>
            <a:endParaRPr lang="en-AU" dirty="0"/>
          </a:p>
        </p:txBody>
      </p:sp>
    </p:spTree>
    <p:extLst>
      <p:ext uri="{BB962C8B-B14F-4D97-AF65-F5344CB8AC3E}">
        <p14:creationId xmlns:p14="http://schemas.microsoft.com/office/powerpoint/2010/main" val="3767317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hyperlink" Target="https://www.intheblack.com/topics/leadership" TargetMode="Externa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057" y="4571802"/>
            <a:ext cx="12193057" cy="2286198"/>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l="1041"/>
          <a:stretch/>
        </p:blipFill>
        <p:spPr>
          <a:xfrm>
            <a:off x="4434656" y="841632"/>
            <a:ext cx="3322689" cy="1664598"/>
          </a:xfrm>
          <a:prstGeom prst="rect">
            <a:avLst/>
          </a:prstGeom>
        </p:spPr>
      </p:pic>
      <p:grpSp>
        <p:nvGrpSpPr>
          <p:cNvPr id="19" name="Group 18"/>
          <p:cNvGrpSpPr/>
          <p:nvPr/>
        </p:nvGrpSpPr>
        <p:grpSpPr>
          <a:xfrm>
            <a:off x="112776" y="3552957"/>
            <a:ext cx="11966448" cy="3195316"/>
            <a:chOff x="3365500" y="3581400"/>
            <a:chExt cx="5314950" cy="736600"/>
          </a:xfrm>
        </p:grpSpPr>
        <p:sp>
          <p:nvSpPr>
            <p:cNvPr id="21" name="Freeform 20"/>
            <p:cNvSpPr/>
            <p:nvPr/>
          </p:nvSpPr>
          <p:spPr>
            <a:xfrm flipV="1">
              <a:off x="3365500" y="3702050"/>
              <a:ext cx="1684444" cy="61595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flipH="1" flipV="1">
              <a:off x="8115300" y="3581400"/>
              <a:ext cx="565150" cy="73660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63188" y="345467"/>
            <a:ext cx="637906" cy="637906"/>
          </a:xfrm>
          <a:prstGeom prst="rect">
            <a:avLst/>
          </a:prstGeom>
        </p:spPr>
      </p:pic>
      <p:grpSp>
        <p:nvGrpSpPr>
          <p:cNvPr id="28" name="Group 27"/>
          <p:cNvGrpSpPr/>
          <p:nvPr/>
        </p:nvGrpSpPr>
        <p:grpSpPr>
          <a:xfrm>
            <a:off x="10476155" y="362054"/>
            <a:ext cx="607033" cy="607033"/>
            <a:chOff x="9184931" y="752475"/>
            <a:chExt cx="1099702" cy="1099702"/>
          </a:xfrm>
        </p:grpSpPr>
        <p:sp>
          <p:nvSpPr>
            <p:cNvPr id="29" name="Oval 28"/>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7" name="TextBox 26"/>
          <p:cNvSpPr txBox="1"/>
          <p:nvPr/>
        </p:nvSpPr>
        <p:spPr>
          <a:xfrm>
            <a:off x="2899136" y="3044280"/>
            <a:ext cx="6393738" cy="769441"/>
          </a:xfrm>
          <a:prstGeom prst="rect">
            <a:avLst/>
          </a:prstGeom>
          <a:noFill/>
        </p:spPr>
        <p:txBody>
          <a:bodyPr wrap="none" rtlCol="0">
            <a:spAutoFit/>
          </a:bodyPr>
          <a:lstStyle/>
          <a:p>
            <a:pPr algn="ctr"/>
            <a:r>
              <a:rPr lang="en-US" sz="4400" b="1" dirty="0" smtClean="0">
                <a:solidFill>
                  <a:srgbClr val="151B67"/>
                </a:solidFill>
                <a:latin typeface="Arial" panose="020B0604020202020204" pitchFamily="34" charset="0"/>
                <a:cs typeface="Arial" panose="020B0604020202020204" pitchFamily="34" charset="0"/>
              </a:rPr>
              <a:t>PRESENTATION TOPIC</a:t>
            </a:r>
            <a:endParaRPr lang="en-US" sz="4400" b="1" dirty="0">
              <a:solidFill>
                <a:srgbClr val="151B67"/>
              </a:solidFill>
              <a:latin typeface="Arial" panose="020B0604020202020204" pitchFamily="34" charset="0"/>
              <a:cs typeface="Arial" panose="020B0604020202020204" pitchFamily="34" charset="0"/>
            </a:endParaRPr>
          </a:p>
        </p:txBody>
      </p:sp>
      <p:sp>
        <p:nvSpPr>
          <p:cNvPr id="34" name="TextBox 33"/>
          <p:cNvSpPr txBox="1"/>
          <p:nvPr/>
        </p:nvSpPr>
        <p:spPr>
          <a:xfrm>
            <a:off x="3822574" y="3870089"/>
            <a:ext cx="4545793" cy="923330"/>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ony </a:t>
            </a:r>
            <a:r>
              <a:rPr lang="en-US" dirty="0" smtClean="0">
                <a:latin typeface="Arial" panose="020B0604020202020204" pitchFamily="34" charset="0"/>
                <a:cs typeface="Arial" panose="020B0604020202020204" pitchFamily="34" charset="0"/>
              </a:rPr>
              <a:t>Greco, </a:t>
            </a:r>
            <a:r>
              <a:rPr lang="en-US" dirty="0">
                <a:latin typeface="Arial" panose="020B0604020202020204" pitchFamily="34" charset="0"/>
                <a:cs typeface="Arial" panose="020B0604020202020204" pitchFamily="34" charset="0"/>
              </a:rPr>
              <a:t>General Manager of Technical Policy for Institute Public </a:t>
            </a:r>
            <a:r>
              <a:rPr lang="en-US" dirty="0">
                <a:latin typeface="Arial" panose="020B0604020202020204" pitchFamily="34" charset="0"/>
                <a:cs typeface="Arial" panose="020B0604020202020204" pitchFamily="34" charset="0"/>
              </a:rPr>
              <a:t>Accountants, </a:t>
            </a:r>
            <a:endParaRPr lang="en-US" dirty="0" smtClean="0">
              <a:latin typeface="Arial" panose="020B0604020202020204" pitchFamily="34" charset="0"/>
              <a:cs typeface="Arial" panose="020B0604020202020204" pitchFamily="34" charset="0"/>
            </a:endParaRPr>
          </a:p>
          <a:p>
            <a:pPr algn="ctr"/>
            <a:r>
              <a:rPr lang="en-US" dirty="0" smtClean="0">
                <a:latin typeface="Arial" panose="020B0604020202020204" pitchFamily="34" charset="0"/>
                <a:cs typeface="Arial" panose="020B0604020202020204" pitchFamily="34" charset="0"/>
              </a:rPr>
              <a:t>Australia</a:t>
            </a:r>
            <a:endParaRPr lang="en-US" dirty="0">
              <a:latin typeface="Arial" panose="020B0604020202020204" pitchFamily="34" charset="0"/>
              <a:cs typeface="Arial" panose="020B0604020202020204" pitchFamily="34" charset="0"/>
            </a:endParaRPr>
          </a:p>
        </p:txBody>
      </p:sp>
      <p:sp>
        <p:nvSpPr>
          <p:cNvPr id="42" name="TextBox 41"/>
          <p:cNvSpPr txBox="1"/>
          <p:nvPr/>
        </p:nvSpPr>
        <p:spPr>
          <a:xfrm>
            <a:off x="4298949" y="6300359"/>
            <a:ext cx="3594100" cy="338554"/>
          </a:xfrm>
          <a:prstGeom prst="rect">
            <a:avLst/>
          </a:prstGeom>
          <a:noFill/>
        </p:spPr>
        <p:txBody>
          <a:bodyPr wrap="square" rtlCol="0">
            <a:spAutoFit/>
          </a:bodyPr>
          <a:lstStyle/>
          <a:p>
            <a:pPr algn="ctr"/>
            <a:r>
              <a:rPr lang="en-US" sz="1600" b="1" dirty="0" smtClean="0">
                <a:latin typeface="Arial" panose="020B0604020202020204" pitchFamily="34" charset="0"/>
                <a:cs typeface="Arial" panose="020B0604020202020204" pitchFamily="34" charset="0"/>
              </a:rPr>
              <a:t>Ulaanbaatar, Mongolia, 2018</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0292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6472477" cy="523220"/>
          </a:xfrm>
          <a:prstGeom prst="rect">
            <a:avLst/>
          </a:prstGeom>
          <a:noFill/>
        </p:spPr>
        <p:txBody>
          <a:bodyPr wrap="none" rtlCol="0">
            <a:spAutoFit/>
          </a:bodyPr>
          <a:lstStyle/>
          <a:p>
            <a:r>
              <a:rPr lang="en-AU" sz="2800" b="1" dirty="0" smtClean="0"/>
              <a:t>Multinational </a:t>
            </a:r>
            <a:r>
              <a:rPr lang="en-AU" sz="2800" b="1" dirty="0"/>
              <a:t>Anti-Avoidance Law (MAAL)</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The MAAL came into effect on 11 December 2015</a:t>
            </a:r>
          </a:p>
          <a:p>
            <a:pPr marL="0" indent="0">
              <a:buFont typeface="Arial" panose="020B0604020202020204" pitchFamily="34" charset="0"/>
              <a:buNone/>
            </a:pPr>
            <a:r>
              <a:rPr lang="en-AU" smtClean="0"/>
              <a:t>The multinational anti-avoidance law is designed to counter the erosion of the Australian tax base by multinational entities using artificial or contrived arrangements to avoid the attribution of business profits to Australia through a taxable presence in Australia </a:t>
            </a:r>
            <a:endParaRPr lang="en-AU" dirty="0"/>
          </a:p>
        </p:txBody>
      </p:sp>
    </p:spTree>
    <p:extLst>
      <p:ext uri="{BB962C8B-B14F-4D97-AF65-F5344CB8AC3E}">
        <p14:creationId xmlns:p14="http://schemas.microsoft.com/office/powerpoint/2010/main" val="735684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6472477" cy="523220"/>
          </a:xfrm>
          <a:prstGeom prst="rect">
            <a:avLst/>
          </a:prstGeom>
          <a:noFill/>
        </p:spPr>
        <p:txBody>
          <a:bodyPr wrap="none" rtlCol="0">
            <a:spAutoFit/>
          </a:bodyPr>
          <a:lstStyle/>
          <a:p>
            <a:r>
              <a:rPr lang="en-AU" sz="2800" b="1" dirty="0" smtClean="0"/>
              <a:t>Multinational </a:t>
            </a:r>
            <a:r>
              <a:rPr lang="en-AU" sz="2800" b="1" dirty="0"/>
              <a:t>Anti-Avoidance Law (MAAL)</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Broadly, the new law will apply if under the scheme, or in connection with the scheme:</a:t>
            </a:r>
          </a:p>
          <a:p>
            <a:r>
              <a:rPr lang="en-AU" smtClean="0"/>
              <a:t>a foreign entity supplies goods or services to an Australian customer</a:t>
            </a:r>
          </a:p>
          <a:p>
            <a:r>
              <a:rPr lang="en-AU" smtClean="0"/>
              <a:t>an Australian entity, that is an associate of or is commercially dependent on the foreign entity, undertakes activities directly in connection with the supply</a:t>
            </a:r>
          </a:p>
          <a:p>
            <a:r>
              <a:rPr lang="en-AU" smtClean="0"/>
              <a:t>some or all of the income derived by the foreign entity is not attributable to an Australian permanent establishment, and</a:t>
            </a:r>
          </a:p>
          <a:p>
            <a:r>
              <a:rPr lang="en-AU" smtClean="0"/>
              <a:t>the principal purpose, or one of the principal purposes of the scheme, is to obtain an Australian tax benefit or to obtain both an Australian and foreign tax benefit</a:t>
            </a: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3751907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6472477" cy="523220"/>
          </a:xfrm>
          <a:prstGeom prst="rect">
            <a:avLst/>
          </a:prstGeom>
          <a:noFill/>
        </p:spPr>
        <p:txBody>
          <a:bodyPr wrap="none" rtlCol="0">
            <a:spAutoFit/>
          </a:bodyPr>
          <a:lstStyle/>
          <a:p>
            <a:r>
              <a:rPr lang="en-AU" sz="2800" b="1" dirty="0" smtClean="0"/>
              <a:t>Multinational </a:t>
            </a:r>
            <a:r>
              <a:rPr lang="en-AU" sz="2800" b="1" dirty="0"/>
              <a:t>Anti-Avoidance Law (MAAL)</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Under the MAAL we can cancel any tax benefits an SGE, and its related parties, obtained from certain schemes described above. SGEs are also subject to increased penalties for tax shortfalls arising from the application of the MAAL</a:t>
            </a:r>
          </a:p>
          <a:p>
            <a:endParaRPr lang="en-AU" smtClean="0"/>
          </a:p>
          <a:p>
            <a:r>
              <a:rPr lang="en-AU" smtClean="0"/>
              <a:t>Any multinationals that are found to be avoiding Australian tax under the new law will have to pay back the tax they owe (plus interest) and face penalties of up to 100 per cent of the tax owed</a:t>
            </a:r>
            <a:endParaRPr lang="en-AU" dirty="0"/>
          </a:p>
        </p:txBody>
      </p:sp>
    </p:spTree>
    <p:extLst>
      <p:ext uri="{BB962C8B-B14F-4D97-AF65-F5344CB8AC3E}">
        <p14:creationId xmlns:p14="http://schemas.microsoft.com/office/powerpoint/2010/main" val="1920520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702121" cy="523220"/>
          </a:xfrm>
          <a:prstGeom prst="rect">
            <a:avLst/>
          </a:prstGeom>
          <a:noFill/>
        </p:spPr>
        <p:txBody>
          <a:bodyPr wrap="none" rtlCol="0">
            <a:spAutoFit/>
          </a:bodyPr>
          <a:lstStyle/>
          <a:p>
            <a:r>
              <a:rPr lang="en-AU" sz="2800" b="1" dirty="0" smtClean="0"/>
              <a:t>Country-by-Country </a:t>
            </a:r>
            <a:r>
              <a:rPr lang="en-AU" sz="2800" b="1" dirty="0"/>
              <a:t>reporting </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2000" smtClean="0"/>
              <a:t>Australia has adopted Action 13 BEPS</a:t>
            </a:r>
          </a:p>
          <a:p>
            <a:pPr marL="0" indent="0">
              <a:buFont typeface="Arial" panose="020B0604020202020204" pitchFamily="34" charset="0"/>
              <a:buNone/>
            </a:pPr>
            <a:r>
              <a:rPr lang="en-AU" sz="2000" smtClean="0"/>
              <a:t>Action 13 of the G20 and Organisation for Economic Co-operation and Development’s </a:t>
            </a:r>
            <a:r>
              <a:rPr lang="en-AU" sz="2000" i="1" smtClean="0"/>
              <a:t>Action Plan on Base Erosion and Profit Shifting</a:t>
            </a:r>
            <a:r>
              <a:rPr lang="en-AU" sz="2000" smtClean="0"/>
              <a:t>, which concerns transfer pricing documentation and Country-by-Country reporting, into Australian domestic law. </a:t>
            </a:r>
          </a:p>
          <a:p>
            <a:endParaRPr lang="en-AU" sz="2000" smtClean="0"/>
          </a:p>
          <a:p>
            <a:r>
              <a:rPr lang="en-AU" sz="2000" smtClean="0"/>
              <a:t>Country-by-Country reporting will provide the Australian Taxation Office (ATO) with a global picture of how multinationals operate. This will allow the ATO to better assess transfer pricing risks and allocate audit resources more efficiently</a:t>
            </a: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140254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3626249" cy="523220"/>
          </a:xfrm>
          <a:prstGeom prst="rect">
            <a:avLst/>
          </a:prstGeom>
          <a:noFill/>
        </p:spPr>
        <p:txBody>
          <a:bodyPr wrap="none" rtlCol="0">
            <a:spAutoFit/>
          </a:bodyPr>
          <a:lstStyle/>
          <a:p>
            <a:r>
              <a:rPr lang="en-AU" sz="2800" b="1" dirty="0" smtClean="0"/>
              <a:t>Hybrid </a:t>
            </a:r>
            <a:r>
              <a:rPr lang="en-AU" sz="2800" b="1" dirty="0"/>
              <a:t>Mismatch Rules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Government has issued draft legislation implementing the OECD Hybrid Mismatch Rules (Likely legislation will proceed)</a:t>
            </a:r>
          </a:p>
          <a:p>
            <a:r>
              <a:rPr lang="en-AU" smtClean="0"/>
              <a:t>The rules are intended to prevent entities (including multinational corporations) liable to income tax in Australia from being able to structure income taxation, or obtain a double non-taxation benefit, but exploiting differences between the tax treatment of entities and instruments across countries</a:t>
            </a:r>
          </a:p>
          <a:p>
            <a:r>
              <a:rPr lang="en-AU" smtClean="0"/>
              <a:t>The broad aim of the legislation is to provide that where a hybrid mismatch occurs, an amount equal to the mismatch may not be deducted from Australian taxable income</a:t>
            </a:r>
          </a:p>
          <a:p>
            <a:r>
              <a:rPr lang="en-AU" smtClean="0"/>
              <a:t>Double deduction (or double non-inclusion) is the holy grail of aggressive tax structuring</a:t>
            </a:r>
            <a:endParaRPr lang="en-AU" dirty="0"/>
          </a:p>
        </p:txBody>
      </p:sp>
    </p:spTree>
    <p:extLst>
      <p:ext uri="{BB962C8B-B14F-4D97-AF65-F5344CB8AC3E}">
        <p14:creationId xmlns:p14="http://schemas.microsoft.com/office/powerpoint/2010/main" val="2116066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282454" cy="523220"/>
          </a:xfrm>
          <a:prstGeom prst="rect">
            <a:avLst/>
          </a:prstGeom>
          <a:noFill/>
        </p:spPr>
        <p:txBody>
          <a:bodyPr wrap="none" rtlCol="0">
            <a:spAutoFit/>
          </a:bodyPr>
          <a:lstStyle/>
          <a:p>
            <a:r>
              <a:rPr lang="en-AU" sz="2800" b="1" dirty="0" smtClean="0"/>
              <a:t>Thin </a:t>
            </a:r>
            <a:r>
              <a:rPr lang="en-AU" sz="2800" b="1" dirty="0"/>
              <a:t>Capitalisation Changes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More tweaks for thin capitalisation aimed at multinationals</a:t>
            </a:r>
          </a:p>
          <a:p>
            <a:r>
              <a:rPr lang="en-AU" smtClean="0"/>
              <a:t>Align the value of their assets for thin capitalisation purposes with value in financial statements</a:t>
            </a:r>
          </a:p>
          <a:p>
            <a:r>
              <a:rPr lang="en-AU" smtClean="0"/>
              <a:t>Double gearing structures – lower the associate entity threshold form 50 per cent to 10 per cent</a:t>
            </a:r>
          </a:p>
          <a:p>
            <a:r>
              <a:rPr lang="en-AU" smtClean="0"/>
              <a:t>Treat foreign controlled Australian consolidated entities and multiple entry consolidated groups that control a foreign entity are treated as both outward and inward vehicles for thin capitalisation purposes</a:t>
            </a:r>
            <a:endParaRPr lang="en-AU" dirty="0"/>
          </a:p>
        </p:txBody>
      </p:sp>
    </p:spTree>
    <p:extLst>
      <p:ext uri="{BB962C8B-B14F-4D97-AF65-F5344CB8AC3E}">
        <p14:creationId xmlns:p14="http://schemas.microsoft.com/office/powerpoint/2010/main" val="198164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134722" cy="523220"/>
          </a:xfrm>
          <a:prstGeom prst="rect">
            <a:avLst/>
          </a:prstGeom>
          <a:noFill/>
        </p:spPr>
        <p:txBody>
          <a:bodyPr wrap="none" rtlCol="0">
            <a:spAutoFit/>
          </a:bodyPr>
          <a:lstStyle/>
          <a:p>
            <a:r>
              <a:rPr lang="en-AU" sz="2800" b="1" dirty="0" smtClean="0"/>
              <a:t>Change </a:t>
            </a:r>
            <a:r>
              <a:rPr lang="en-AU" sz="2800" b="1" dirty="0"/>
              <a:t>approach Disputes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mtClean="0"/>
              <a:t>The ATO change in approach to disputes is showing up in ATO data on litigation</a:t>
            </a:r>
          </a:p>
          <a:p>
            <a:r>
              <a:rPr lang="en-AU" smtClean="0"/>
              <a:t>The numbers reflect a shift under the </a:t>
            </a:r>
            <a:r>
              <a:rPr lang="en-AU" smtClean="0">
                <a:hlinkClick r:id="rId7"/>
              </a:rPr>
              <a:t>leadership</a:t>
            </a:r>
            <a:r>
              <a:rPr lang="en-AU" smtClean="0"/>
              <a:t> of our current tax commissioner Chris Jordan from a predominantly compliance model to one that is client-centric and based on good management</a:t>
            </a:r>
          </a:p>
          <a:p>
            <a:r>
              <a:rPr lang="en-AU" smtClean="0"/>
              <a:t>The ATO wants to see an end to taxpayers starting litigation to get a dispute underway</a:t>
            </a:r>
          </a:p>
          <a:p>
            <a:pPr lvl="1"/>
            <a:r>
              <a:rPr lang="en-AU" smtClean="0"/>
              <a:t>emphasis on resolving disputes early to save both the ATO and taxpayer time and money and also give the taxpayer certainty going forward</a:t>
            </a:r>
            <a:endParaRPr lang="en-AU" dirty="0"/>
          </a:p>
        </p:txBody>
      </p:sp>
    </p:spTree>
    <p:extLst>
      <p:ext uri="{BB962C8B-B14F-4D97-AF65-F5344CB8AC3E}">
        <p14:creationId xmlns:p14="http://schemas.microsoft.com/office/powerpoint/2010/main" val="3409438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134722" cy="523220"/>
          </a:xfrm>
          <a:prstGeom prst="rect">
            <a:avLst/>
          </a:prstGeom>
          <a:noFill/>
        </p:spPr>
        <p:txBody>
          <a:bodyPr wrap="none" rtlCol="0">
            <a:spAutoFit/>
          </a:bodyPr>
          <a:lstStyle/>
          <a:p>
            <a:r>
              <a:rPr lang="en-AU" sz="2800" b="1" dirty="0" smtClean="0"/>
              <a:t>Change </a:t>
            </a:r>
            <a:r>
              <a:rPr lang="en-AU" sz="2800" b="1" dirty="0"/>
              <a:t>approach Disputes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mtClean="0"/>
              <a:t>ATO wants to see advisers using the in-house facilitation service, as it  has a high success rate in narrowing and resolving issues in dispute</a:t>
            </a:r>
          </a:p>
          <a:p>
            <a:r>
              <a:rPr lang="en-AU" smtClean="0"/>
              <a:t>In-house facilitation is proving to be successful with small businesses, who see it as cost-effective and a timely way to resolve disputes</a:t>
            </a:r>
          </a:p>
          <a:p>
            <a:r>
              <a:rPr lang="en-AU" smtClean="0"/>
              <a:t>Settlements are defined as agreements that involve a compromise, or a resolution when one or all parties make concessions on what they consider is the legally correct position</a:t>
            </a:r>
          </a:p>
          <a:p>
            <a:pPr lvl="1"/>
            <a:r>
              <a:rPr lang="en-AU" smtClean="0"/>
              <a:t>It might involve an amended assessment with a payment arrangement and an agreed time frame</a:t>
            </a:r>
          </a:p>
          <a:p>
            <a:endParaRPr lang="en-AU" smtClean="0"/>
          </a:p>
          <a:p>
            <a:endParaRPr lang="en-AU" dirty="0"/>
          </a:p>
        </p:txBody>
      </p:sp>
    </p:spTree>
    <p:extLst>
      <p:ext uri="{BB962C8B-B14F-4D97-AF65-F5344CB8AC3E}">
        <p14:creationId xmlns:p14="http://schemas.microsoft.com/office/powerpoint/2010/main" val="582105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057" y="4571802"/>
            <a:ext cx="12193057" cy="2286198"/>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l="1041"/>
          <a:stretch/>
        </p:blipFill>
        <p:spPr>
          <a:xfrm>
            <a:off x="4933419" y="125325"/>
            <a:ext cx="1758326" cy="843762"/>
          </a:xfrm>
          <a:prstGeom prst="rect">
            <a:avLst/>
          </a:prstGeom>
        </p:spPr>
      </p:pic>
      <p:grpSp>
        <p:nvGrpSpPr>
          <p:cNvPr id="19" name="Group 18"/>
          <p:cNvGrpSpPr/>
          <p:nvPr/>
        </p:nvGrpSpPr>
        <p:grpSpPr>
          <a:xfrm>
            <a:off x="112776" y="3552957"/>
            <a:ext cx="11966448" cy="3195316"/>
            <a:chOff x="3365500" y="3581400"/>
            <a:chExt cx="5314950" cy="736600"/>
          </a:xfrm>
        </p:grpSpPr>
        <p:sp>
          <p:nvSpPr>
            <p:cNvPr id="21" name="Freeform 20"/>
            <p:cNvSpPr/>
            <p:nvPr/>
          </p:nvSpPr>
          <p:spPr>
            <a:xfrm flipV="1">
              <a:off x="3365500" y="3702050"/>
              <a:ext cx="1684444" cy="61595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flipH="1" flipV="1">
              <a:off x="8115300" y="3581400"/>
              <a:ext cx="565150" cy="73660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63188" y="345467"/>
            <a:ext cx="637906" cy="637906"/>
          </a:xfrm>
          <a:prstGeom prst="rect">
            <a:avLst/>
          </a:prstGeom>
        </p:spPr>
      </p:pic>
      <p:grpSp>
        <p:nvGrpSpPr>
          <p:cNvPr id="28" name="Group 27"/>
          <p:cNvGrpSpPr/>
          <p:nvPr/>
        </p:nvGrpSpPr>
        <p:grpSpPr>
          <a:xfrm>
            <a:off x="10476155" y="362054"/>
            <a:ext cx="607033" cy="607033"/>
            <a:chOff x="9184931" y="752475"/>
            <a:chExt cx="1099702" cy="1099702"/>
          </a:xfrm>
        </p:grpSpPr>
        <p:sp>
          <p:nvSpPr>
            <p:cNvPr id="29" name="Oval 28"/>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7" name="TextBox 26"/>
          <p:cNvSpPr txBox="1"/>
          <p:nvPr/>
        </p:nvSpPr>
        <p:spPr>
          <a:xfrm>
            <a:off x="4057998" y="3002717"/>
            <a:ext cx="3527953" cy="769441"/>
          </a:xfrm>
          <a:prstGeom prst="rect">
            <a:avLst/>
          </a:prstGeom>
          <a:noFill/>
        </p:spPr>
        <p:txBody>
          <a:bodyPr wrap="none" rtlCol="0">
            <a:spAutoFit/>
          </a:bodyPr>
          <a:lstStyle/>
          <a:p>
            <a:pPr algn="ctr"/>
            <a:r>
              <a:rPr lang="en-US" sz="4400" b="1" dirty="0" smtClean="0">
                <a:solidFill>
                  <a:srgbClr val="151B67"/>
                </a:solidFill>
                <a:latin typeface="Arial" panose="020B0604020202020204" pitchFamily="34" charset="0"/>
                <a:cs typeface="Arial" panose="020B0604020202020204" pitchFamily="34" charset="0"/>
              </a:rPr>
              <a:t>THANK YOU</a:t>
            </a:r>
            <a:endParaRPr lang="en-US" sz="4400" b="1" dirty="0">
              <a:solidFill>
                <a:srgbClr val="151B6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42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7">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6557693" cy="523220"/>
          </a:xfrm>
          <a:prstGeom prst="rect">
            <a:avLst/>
          </a:prstGeom>
          <a:noFill/>
        </p:spPr>
        <p:txBody>
          <a:bodyPr wrap="none" rtlCol="0">
            <a:spAutoFit/>
          </a:bodyPr>
          <a:lstStyle/>
          <a:p>
            <a:r>
              <a:rPr lang="en-AU" sz="2800" b="1" dirty="0" smtClean="0"/>
              <a:t>Part </a:t>
            </a:r>
            <a:r>
              <a:rPr lang="en-AU" sz="2800" b="1" dirty="0"/>
              <a:t>IVA Overview – Australian Perspective</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01</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dirty="0" smtClean="0"/>
              <a:t>Overview</a:t>
            </a:r>
          </a:p>
          <a:p>
            <a:r>
              <a:rPr lang="en-AU" dirty="0" smtClean="0"/>
              <a:t>Brief introduction Anti Avoidance Provisions</a:t>
            </a:r>
          </a:p>
          <a:p>
            <a:r>
              <a:rPr lang="en-AU" dirty="0" smtClean="0"/>
              <a:t>Recent developments</a:t>
            </a:r>
          </a:p>
          <a:p>
            <a:pPr lvl="1"/>
            <a:r>
              <a:rPr lang="en-AU" dirty="0" smtClean="0"/>
              <a:t>Multinationals</a:t>
            </a:r>
          </a:p>
          <a:p>
            <a:pPr lvl="1"/>
            <a:r>
              <a:rPr lang="en-AU" dirty="0" smtClean="0"/>
              <a:t>Country by country reporting</a:t>
            </a:r>
          </a:p>
          <a:p>
            <a:pPr lvl="1"/>
            <a:r>
              <a:rPr lang="en-AU" dirty="0" smtClean="0"/>
              <a:t>Hybrid Mismatches</a:t>
            </a:r>
          </a:p>
          <a:p>
            <a:r>
              <a:rPr lang="en-AU" dirty="0" smtClean="0"/>
              <a:t>Litigation trend</a:t>
            </a: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247515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6557693" cy="523220"/>
          </a:xfrm>
          <a:prstGeom prst="rect">
            <a:avLst/>
          </a:prstGeom>
          <a:noFill/>
        </p:spPr>
        <p:txBody>
          <a:bodyPr wrap="none" rtlCol="0">
            <a:spAutoFit/>
          </a:bodyPr>
          <a:lstStyle/>
          <a:p>
            <a:r>
              <a:rPr lang="en-AU" sz="2800" b="1" dirty="0" smtClean="0"/>
              <a:t>Part </a:t>
            </a:r>
            <a:r>
              <a:rPr lang="en-AU" sz="2800" b="1" dirty="0"/>
              <a:t>IVA Overview – Australian Perspective</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20"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AU" smtClean="0"/>
          </a:p>
          <a:p>
            <a:pPr marL="0" indent="0">
              <a:buFont typeface="Arial" panose="020B0604020202020204" pitchFamily="34" charset="0"/>
              <a:buNone/>
            </a:pPr>
            <a:r>
              <a:rPr lang="en-AU" smtClean="0"/>
              <a:t>Company tax rates</a:t>
            </a:r>
          </a:p>
          <a:p>
            <a:r>
              <a:rPr lang="en-AU" smtClean="0"/>
              <a:t>Legislated tax cuts for companies with turnover $50M</a:t>
            </a:r>
          </a:p>
          <a:p>
            <a:pPr lvl="1"/>
            <a:r>
              <a:rPr lang="en-AU" smtClean="0"/>
              <a:t>27.5% and will phase down to 25% by 2026-27</a:t>
            </a:r>
          </a:p>
          <a:p>
            <a:r>
              <a:rPr lang="en-AU" smtClean="0"/>
              <a:t>Current debate to reduce company tax rate from 30% to 25% for all companies by 2026-27</a:t>
            </a:r>
          </a:p>
          <a:p>
            <a:pPr lvl="1"/>
            <a:r>
              <a:rPr lang="en-AU" smtClean="0"/>
              <a:t>Unlikely to proceed</a:t>
            </a:r>
          </a:p>
          <a:p>
            <a:pPr lvl="1"/>
            <a:r>
              <a:rPr lang="en-AU" smtClean="0"/>
              <a:t>3</a:t>
            </a:r>
            <a:r>
              <a:rPr lang="en-AU" baseline="30000" smtClean="0"/>
              <a:t>rd</a:t>
            </a:r>
            <a:r>
              <a:rPr lang="en-AU" smtClean="0"/>
              <a:t> highest in the world (Asian average 21%, Hong Kong 16.5%, Singapore 17%,) UK moving to 17% and USA 21%</a:t>
            </a:r>
          </a:p>
          <a:p>
            <a:pPr lvl="1"/>
            <a:r>
              <a:rPr lang="en-AU" smtClean="0"/>
              <a:t>Even if we succeed 25% by 2026-27 still not competitive</a:t>
            </a: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11495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041491" cy="523220"/>
          </a:xfrm>
          <a:prstGeom prst="rect">
            <a:avLst/>
          </a:prstGeom>
          <a:noFill/>
        </p:spPr>
        <p:txBody>
          <a:bodyPr wrap="none" rtlCol="0">
            <a:spAutoFit/>
          </a:bodyPr>
          <a:lstStyle/>
          <a:p>
            <a:r>
              <a:rPr lang="en-AU" sz="2800" b="1" dirty="0" smtClean="0"/>
              <a:t>Anti </a:t>
            </a:r>
            <a:r>
              <a:rPr lang="en-AU" sz="2800" b="1" dirty="0"/>
              <a:t>Avoidance Provisions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Anti Avoidance Part IVA has been in place in Australia for 37 years </a:t>
            </a:r>
          </a:p>
          <a:p>
            <a:r>
              <a:rPr lang="en-AU" smtClean="0"/>
              <a:t> enacted in 1981</a:t>
            </a:r>
          </a:p>
          <a:p>
            <a:r>
              <a:rPr lang="en-AU" smtClean="0"/>
              <a:t>Tweaked in 2013 </a:t>
            </a:r>
          </a:p>
          <a:p>
            <a:pPr lvl="1"/>
            <a:r>
              <a:rPr lang="en-AU" smtClean="0"/>
              <a:t>Tax benefit – hypothesise as to what might reasonably have occurred but for the scheme/what might have reasonably be expected to have occurred if the arrangement was structured differently but achieved same result)</a:t>
            </a:r>
          </a:p>
          <a:p>
            <a:pPr lvl="1"/>
            <a:r>
              <a:rPr lang="en-AU" smtClean="0"/>
              <a:t>Amendments not yet tested in courts</a:t>
            </a:r>
          </a:p>
          <a:p>
            <a:r>
              <a:rPr lang="en-AU" smtClean="0"/>
              <a:t>There is always some uncertainty of it application especially now since it was tweaked</a:t>
            </a:r>
          </a:p>
          <a:p>
            <a:r>
              <a:rPr lang="en-AU" smtClean="0"/>
              <a:t>Tax advisers seek guidance from case law and Australian Taxation Office (ATO) </a:t>
            </a:r>
          </a:p>
          <a:p>
            <a:r>
              <a:rPr lang="en-AU" smtClean="0"/>
              <a:t>ATO must apply Part IVA anti avoidance provisions</a:t>
            </a:r>
          </a:p>
          <a:p>
            <a:pPr lvl="1"/>
            <a:r>
              <a:rPr lang="en-AU" smtClean="0"/>
              <a:t>Provision of last resort</a:t>
            </a:r>
            <a:endParaRPr lang="en-AU" dirty="0"/>
          </a:p>
        </p:txBody>
      </p:sp>
    </p:spTree>
    <p:extLst>
      <p:ext uri="{BB962C8B-B14F-4D97-AF65-F5344CB8AC3E}">
        <p14:creationId xmlns:p14="http://schemas.microsoft.com/office/powerpoint/2010/main" val="235965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041491" cy="523220"/>
          </a:xfrm>
          <a:prstGeom prst="rect">
            <a:avLst/>
          </a:prstGeom>
          <a:noFill/>
        </p:spPr>
        <p:txBody>
          <a:bodyPr wrap="none" rtlCol="0">
            <a:spAutoFit/>
          </a:bodyPr>
          <a:lstStyle/>
          <a:p>
            <a:r>
              <a:rPr lang="en-AU" sz="2800" b="1" dirty="0" smtClean="0"/>
              <a:t>Anti </a:t>
            </a:r>
            <a:r>
              <a:rPr lang="en-AU" sz="2800" b="1" dirty="0"/>
              <a:t>Avoidance Provisions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b="1" smtClean="0"/>
              <a:t>Legislative Framework</a:t>
            </a:r>
          </a:p>
          <a:p>
            <a:r>
              <a:rPr lang="en-AU" smtClean="0"/>
              <a:t>A taxpayer enters into a scheme</a:t>
            </a:r>
          </a:p>
          <a:p>
            <a:r>
              <a:rPr lang="en-AU" smtClean="0"/>
              <a:t>The taxpayer obtains a tax benefit</a:t>
            </a:r>
          </a:p>
          <a:p>
            <a:r>
              <a:rPr lang="en-AU" smtClean="0"/>
              <a:t>Circumstances indicate that the obtaining of that tax benefit was the dominant purpose (work through eight factors to determine sole or dominant purpose)</a:t>
            </a:r>
          </a:p>
          <a:p>
            <a:pPr marL="0" indent="0">
              <a:buFont typeface="Arial" panose="020B0604020202020204" pitchFamily="34" charset="0"/>
              <a:buNone/>
            </a:pPr>
            <a:r>
              <a:rPr lang="en-AU" smtClean="0"/>
              <a:t>Blatant, artificial or contrived</a:t>
            </a:r>
          </a:p>
          <a:p>
            <a:pPr marL="0" indent="0">
              <a:buFont typeface="Arial" panose="020B0604020202020204" pitchFamily="34" charset="0"/>
              <a:buNone/>
            </a:pPr>
            <a:r>
              <a:rPr lang="en-AU" smtClean="0"/>
              <a:t>If Part IVA applies to the scheme, the Commissioner may cancel the tax benefit, make compensating adjustments and impose substantial penalties</a:t>
            </a:r>
            <a:endParaRPr lang="en-AU" dirty="0"/>
          </a:p>
        </p:txBody>
      </p:sp>
    </p:spTree>
    <p:extLst>
      <p:ext uri="{BB962C8B-B14F-4D97-AF65-F5344CB8AC3E}">
        <p14:creationId xmlns:p14="http://schemas.microsoft.com/office/powerpoint/2010/main" val="368029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041491" cy="523220"/>
          </a:xfrm>
          <a:prstGeom prst="rect">
            <a:avLst/>
          </a:prstGeom>
          <a:noFill/>
        </p:spPr>
        <p:txBody>
          <a:bodyPr wrap="none" rtlCol="0">
            <a:spAutoFit/>
          </a:bodyPr>
          <a:lstStyle/>
          <a:p>
            <a:r>
              <a:rPr lang="en-AU" sz="2800" b="1" dirty="0"/>
              <a:t>Anti Avoidance Provisions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Not intended to apply on normal commercial transactions by which taxpayers legitimately take advantage of opportunities available for the arrangement of their affairs</a:t>
            </a:r>
          </a:p>
          <a:p>
            <a:r>
              <a:rPr lang="en-AU" smtClean="0"/>
              <a:t>Tax planning beyond the scope of Part IVA</a:t>
            </a:r>
          </a:p>
          <a:p>
            <a:r>
              <a:rPr lang="en-AU" smtClean="0"/>
              <a:t>Part IVA gives effect to this distinction by requiring an examination of whether, having regard to eight objective matters, it would be concluded that the arrangement was entered into in the particular way it was for the sole or dominant purpose of obtaining a tax advantage</a:t>
            </a:r>
            <a:endParaRPr lang="en-AU" dirty="0"/>
          </a:p>
        </p:txBody>
      </p:sp>
    </p:spTree>
    <p:extLst>
      <p:ext uri="{BB962C8B-B14F-4D97-AF65-F5344CB8AC3E}">
        <p14:creationId xmlns:p14="http://schemas.microsoft.com/office/powerpoint/2010/main" val="2381857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4041491" cy="523220"/>
          </a:xfrm>
          <a:prstGeom prst="rect">
            <a:avLst/>
          </a:prstGeom>
          <a:noFill/>
        </p:spPr>
        <p:txBody>
          <a:bodyPr wrap="none" rtlCol="0">
            <a:spAutoFit/>
          </a:bodyPr>
          <a:lstStyle/>
          <a:p>
            <a:r>
              <a:rPr lang="en-AU" sz="2800" b="1" dirty="0" smtClean="0"/>
              <a:t>Anti </a:t>
            </a:r>
            <a:r>
              <a:rPr lang="en-AU" sz="2800" b="1" dirty="0"/>
              <a:t>Avoidance Provisions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mtClean="0"/>
              <a:t>The application of the General Anti-Avoidance Rules (GAAR) is a serious matter </a:t>
            </a:r>
          </a:p>
          <a:p>
            <a:r>
              <a:rPr lang="en-AU" smtClean="0"/>
              <a:t>acknowledge that a GAAR should be applied only after careful and full consideration of the facts</a:t>
            </a:r>
          </a:p>
          <a:p>
            <a:r>
              <a:rPr lang="en-AU" smtClean="0"/>
              <a:t>ATO have established the GAAR Panel (the Panel) to advise on the application of GAARs to particular arrangements</a:t>
            </a:r>
          </a:p>
          <a:p>
            <a:r>
              <a:rPr lang="en-AU" smtClean="0"/>
              <a:t>The Panel helps the ATO in the administration of the GAARs by providing independent advice to the ATO on matters referred to it</a:t>
            </a:r>
            <a:endParaRPr lang="en-AU" dirty="0"/>
          </a:p>
        </p:txBody>
      </p:sp>
    </p:spTree>
    <p:extLst>
      <p:ext uri="{BB962C8B-B14F-4D97-AF65-F5344CB8AC3E}">
        <p14:creationId xmlns:p14="http://schemas.microsoft.com/office/powerpoint/2010/main" val="234219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5810501" cy="523220"/>
          </a:xfrm>
          <a:prstGeom prst="rect">
            <a:avLst/>
          </a:prstGeom>
          <a:noFill/>
        </p:spPr>
        <p:txBody>
          <a:bodyPr wrap="none" rtlCol="0">
            <a:spAutoFit/>
          </a:bodyPr>
          <a:lstStyle/>
          <a:p>
            <a:r>
              <a:rPr lang="en-AU" sz="2800" b="1" dirty="0" smtClean="0"/>
              <a:t>Multi </a:t>
            </a:r>
            <a:r>
              <a:rPr lang="en-AU" sz="2800" b="1" dirty="0"/>
              <a:t>National Tax Integrity Measures</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7" name="Content Placeholder 2"/>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AU" smtClean="0"/>
          </a:p>
          <a:p>
            <a:pPr marL="0" indent="0">
              <a:buFont typeface="Arial" panose="020B0604020202020204" pitchFamily="34" charset="0"/>
              <a:buNone/>
            </a:pPr>
            <a:r>
              <a:rPr lang="en-AU" b="1" smtClean="0"/>
              <a:t>Diverted profits tax (DPT) – have permanent  presence</a:t>
            </a:r>
          </a:p>
          <a:p>
            <a:pPr marL="0" indent="0">
              <a:buFont typeface="Arial" panose="020B0604020202020204" pitchFamily="34" charset="0"/>
              <a:buNone/>
            </a:pPr>
            <a:r>
              <a:rPr lang="en-AU" b="1" smtClean="0"/>
              <a:t>Multinational Anti-Avoidance Law (MAAL) – no permanent presence</a:t>
            </a:r>
          </a:p>
          <a:p>
            <a:pPr marL="0" indent="0">
              <a:buFont typeface="Arial" panose="020B0604020202020204" pitchFamily="34" charset="0"/>
              <a:buNone/>
            </a:pPr>
            <a:r>
              <a:rPr lang="en-AU" b="1" smtClean="0"/>
              <a:t>Hybrid Mismatch legislation proposed</a:t>
            </a:r>
          </a:p>
          <a:p>
            <a:pPr marL="0" indent="0">
              <a:buFont typeface="Arial" panose="020B0604020202020204" pitchFamily="34" charset="0"/>
              <a:buNone/>
            </a:pPr>
            <a:r>
              <a:rPr lang="en-AU" b="1" smtClean="0"/>
              <a:t>Thin Capitalisation changes</a:t>
            </a:r>
          </a:p>
          <a:p>
            <a:pPr marL="0" indent="0">
              <a:buFont typeface="Arial" panose="020B0604020202020204" pitchFamily="34" charset="0"/>
              <a:buNone/>
            </a:pPr>
            <a:r>
              <a:rPr lang="en-AU" b="1" smtClean="0"/>
              <a:t>Digital Tax looming – digital advertising</a:t>
            </a:r>
            <a:endParaRPr lang="en-AU" b="1" dirty="0" smtClean="0"/>
          </a:p>
        </p:txBody>
      </p:sp>
    </p:spTree>
    <p:extLst>
      <p:ext uri="{BB962C8B-B14F-4D97-AF65-F5344CB8AC3E}">
        <p14:creationId xmlns:p14="http://schemas.microsoft.com/office/powerpoint/2010/main" val="3609486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66502" y="0"/>
            <a:ext cx="1219200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400" y="391374"/>
            <a:ext cx="3071995" cy="523220"/>
          </a:xfrm>
          <a:prstGeom prst="rect">
            <a:avLst/>
          </a:prstGeom>
          <a:noFill/>
        </p:spPr>
        <p:txBody>
          <a:bodyPr wrap="none" rtlCol="0">
            <a:spAutoFit/>
          </a:bodyPr>
          <a:lstStyle/>
          <a:p>
            <a:r>
              <a:rPr lang="en-AU" sz="2800" b="1" dirty="0" smtClean="0"/>
              <a:t>Diverted </a:t>
            </a:r>
            <a:r>
              <a:rPr lang="en-AU" sz="2800" b="1" dirty="0"/>
              <a:t>profits tax</a:t>
            </a:r>
            <a:endParaRPr lang="en-US" sz="28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
        <p:nvSpPr>
          <p:cNvPr id="18" name="Content Placeholder 2"/>
          <p:cNvSpPr txBox="1">
            <a:spLocks/>
          </p:cNvSpPr>
          <p:nvPr/>
        </p:nvSpPr>
        <p:spPr>
          <a:xfrm>
            <a:off x="838200" y="1825625"/>
            <a:ext cx="10515600" cy="4351338"/>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AU" smtClean="0"/>
          </a:p>
          <a:p>
            <a:pPr marL="0" indent="0">
              <a:buFont typeface="Arial" panose="020B0604020202020204" pitchFamily="34" charset="0"/>
              <a:buNone/>
            </a:pPr>
            <a:r>
              <a:rPr lang="en-AU" b="1" smtClean="0"/>
              <a:t>Diverted profits tax (DPT)</a:t>
            </a:r>
          </a:p>
          <a:p>
            <a:pPr marL="0" indent="0">
              <a:buFont typeface="Arial" panose="020B0604020202020204" pitchFamily="34" charset="0"/>
              <a:buNone/>
            </a:pPr>
            <a:r>
              <a:rPr lang="en-AU" smtClean="0"/>
              <a:t>The DPT came into effect on 1 July 2017 and imposes a 40% tax</a:t>
            </a:r>
          </a:p>
          <a:p>
            <a:pPr marL="0" indent="0">
              <a:buFont typeface="Arial" panose="020B0604020202020204" pitchFamily="34" charset="0"/>
              <a:buNone/>
            </a:pPr>
            <a:r>
              <a:rPr lang="en-AU" smtClean="0"/>
              <a:t>The DPT aims to ensure that the tax paid by significant global entities (SGEs) properly reflects the economic substance of their activities in Australia </a:t>
            </a:r>
          </a:p>
          <a:p>
            <a:r>
              <a:rPr lang="en-AU" smtClean="0"/>
              <a:t>aims to prevent the diversion of profits offshore through arrangements involving related parties</a:t>
            </a:r>
          </a:p>
          <a:p>
            <a:r>
              <a:rPr lang="en-AU" smtClean="0"/>
              <a:t>encourages greater compliance by large multinational enterprises with their tax obligations in Australia, including Australia's transfer pricing rules</a:t>
            </a:r>
            <a:endParaRPr lang="en-AU" dirty="0"/>
          </a:p>
        </p:txBody>
      </p:sp>
    </p:spTree>
    <p:extLst>
      <p:ext uri="{BB962C8B-B14F-4D97-AF65-F5344CB8AC3E}">
        <p14:creationId xmlns:p14="http://schemas.microsoft.com/office/powerpoint/2010/main" val="4235059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2580</TotalTime>
  <Words>1208</Words>
  <Application>Microsoft Office PowerPoint</Application>
  <PresentationFormat>Widescreen</PresentationFormat>
  <Paragraphs>117</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Norton</dc:creator>
  <cp:lastModifiedBy>pc</cp:lastModifiedBy>
  <cp:revision>126</cp:revision>
  <cp:lastPrinted>2018-05-03T06:42:44Z</cp:lastPrinted>
  <dcterms:created xsi:type="dcterms:W3CDTF">2018-01-16T21:39:01Z</dcterms:created>
  <dcterms:modified xsi:type="dcterms:W3CDTF">2018-08-20T05:23:05Z</dcterms:modified>
</cp:coreProperties>
</file>