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2" r:id="rId5"/>
    <p:sldId id="268" r:id="rId6"/>
    <p:sldId id="263" r:id="rId7"/>
    <p:sldId id="264" r:id="rId8"/>
    <p:sldId id="270" r:id="rId9"/>
    <p:sldId id="261"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181A"/>
    <a:srgbClr val="DADADA"/>
    <a:srgbClr val="8A8C8E"/>
    <a:srgbClr val="F2F2F2"/>
    <a:srgbClr val="151B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5126"/>
  </p:normalViewPr>
  <p:slideViewPr>
    <p:cSldViewPr snapToGrid="0">
      <p:cViewPr>
        <p:scale>
          <a:sx n="72" d="100"/>
          <a:sy n="72" d="100"/>
        </p:scale>
        <p:origin x="-534"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454486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805221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32871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509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D2D73E-9919-411C-B575-4630D319585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29764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D2D73E-9919-411C-B575-4630D319585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570197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D2D73E-9919-411C-B575-4630D3195858}" type="datetimeFigureOut">
              <a:rPr lang="en-US" smtClean="0"/>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972387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D2D73E-9919-411C-B575-4630D3195858}" type="datetimeFigureOut">
              <a:rPr lang="en-US" smtClean="0"/>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659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2D73E-9919-411C-B575-4630D3195858}" type="datetimeFigureOut">
              <a:rPr lang="en-US" smtClean="0"/>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12010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23539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13051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2D73E-9919-411C-B575-4630D3195858}" type="datetimeFigureOut">
              <a:rPr lang="en-US" smtClean="0"/>
              <a:t>8/19/2018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189F9-B094-45E5-92AB-690174EB5801}" type="slidenum">
              <a:rPr lang="en-US" smtClean="0"/>
              <a:t>‹#›</a:t>
            </a:fld>
            <a:endParaRPr lang="en-US"/>
          </a:p>
        </p:txBody>
      </p:sp>
    </p:spTree>
    <p:extLst>
      <p:ext uri="{BB962C8B-B14F-4D97-AF65-F5344CB8AC3E}">
        <p14:creationId xmlns:p14="http://schemas.microsoft.com/office/powerpoint/2010/main" val="1334031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057" y="4571802"/>
            <a:ext cx="12193057" cy="2286198"/>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1041"/>
          <a:stretch/>
        </p:blipFill>
        <p:spPr>
          <a:xfrm>
            <a:off x="4434656" y="841632"/>
            <a:ext cx="3322689" cy="1664598"/>
          </a:xfrm>
          <a:prstGeom prst="rect">
            <a:avLst/>
          </a:prstGeom>
        </p:spPr>
      </p:pic>
      <p:grpSp>
        <p:nvGrpSpPr>
          <p:cNvPr id="19" name="Group 18"/>
          <p:cNvGrpSpPr/>
          <p:nvPr/>
        </p:nvGrpSpPr>
        <p:grpSpPr>
          <a:xfrm>
            <a:off x="112776" y="3552957"/>
            <a:ext cx="11966448" cy="3195316"/>
            <a:chOff x="3365500" y="3581400"/>
            <a:chExt cx="5314950" cy="736600"/>
          </a:xfrm>
        </p:grpSpPr>
        <p:sp>
          <p:nvSpPr>
            <p:cNvPr id="21" name="Freeform 20"/>
            <p:cNvSpPr/>
            <p:nvPr/>
          </p:nvSpPr>
          <p:spPr>
            <a:xfrm flipV="1">
              <a:off x="3365500" y="3702050"/>
              <a:ext cx="1684444" cy="61595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flipH="1" flipV="1">
              <a:off x="8115300" y="3581400"/>
              <a:ext cx="565150" cy="73660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3188" y="345467"/>
            <a:ext cx="637906" cy="637906"/>
          </a:xfrm>
          <a:prstGeom prst="rect">
            <a:avLst/>
          </a:prstGeom>
        </p:spPr>
      </p:pic>
      <p:grpSp>
        <p:nvGrpSpPr>
          <p:cNvPr id="28" name="Group 27"/>
          <p:cNvGrpSpPr/>
          <p:nvPr/>
        </p:nvGrpSpPr>
        <p:grpSpPr>
          <a:xfrm>
            <a:off x="10476155" y="362054"/>
            <a:ext cx="607033" cy="607033"/>
            <a:chOff x="9184931" y="752475"/>
            <a:chExt cx="1099702" cy="1099702"/>
          </a:xfrm>
        </p:grpSpPr>
        <p:sp>
          <p:nvSpPr>
            <p:cNvPr id="29" name="Oval 28"/>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7" name="TextBox 26"/>
          <p:cNvSpPr txBox="1"/>
          <p:nvPr/>
        </p:nvSpPr>
        <p:spPr>
          <a:xfrm>
            <a:off x="1582656" y="3044280"/>
            <a:ext cx="9026702" cy="769441"/>
          </a:xfrm>
          <a:prstGeom prst="rect">
            <a:avLst/>
          </a:prstGeom>
          <a:noFill/>
        </p:spPr>
        <p:txBody>
          <a:bodyPr wrap="none" rtlCol="0">
            <a:spAutoFit/>
          </a:bodyPr>
          <a:lstStyle/>
          <a:p>
            <a:pPr algn="ctr"/>
            <a:r>
              <a:rPr lang="en-US" sz="4400" b="1" dirty="0" smtClean="0">
                <a:solidFill>
                  <a:srgbClr val="151B67"/>
                </a:solidFill>
                <a:latin typeface="Arial" panose="020B0604020202020204" pitchFamily="34" charset="0"/>
                <a:cs typeface="Arial" panose="020B0604020202020204" pitchFamily="34" charset="0"/>
              </a:rPr>
              <a:t>GAARs AND TAXPAYERS’ RIGHT</a:t>
            </a:r>
            <a:endParaRPr lang="en-US" sz="4400" b="1" dirty="0">
              <a:solidFill>
                <a:srgbClr val="151B67"/>
              </a:solidFill>
              <a:latin typeface="Arial" panose="020B0604020202020204" pitchFamily="34" charset="0"/>
              <a:cs typeface="Arial" panose="020B0604020202020204" pitchFamily="34" charset="0"/>
            </a:endParaRPr>
          </a:p>
        </p:txBody>
      </p:sp>
      <p:sp>
        <p:nvSpPr>
          <p:cNvPr id="34" name="TextBox 33"/>
          <p:cNvSpPr txBox="1"/>
          <p:nvPr/>
        </p:nvSpPr>
        <p:spPr>
          <a:xfrm>
            <a:off x="4298948" y="3760359"/>
            <a:ext cx="4381225" cy="1631216"/>
          </a:xfrm>
          <a:prstGeom prst="rect">
            <a:avLst/>
          </a:prstGeom>
          <a:noFill/>
        </p:spPr>
        <p:txBody>
          <a:bodyPr wrap="square" rtlCol="0">
            <a:spAutoFit/>
          </a:bodyPr>
          <a:lstStyle/>
          <a:p>
            <a:r>
              <a:rPr lang="en-MY" sz="2000" b="1" dirty="0"/>
              <a:t>CHOW CHEE YEN</a:t>
            </a:r>
            <a:endParaRPr lang="en-MY" sz="2000" dirty="0"/>
          </a:p>
          <a:p>
            <a:r>
              <a:rPr lang="en-MY" sz="2000" i="1" dirty="0"/>
              <a:t>Council Member</a:t>
            </a:r>
            <a:endParaRPr lang="en-MY" sz="2000" dirty="0"/>
          </a:p>
          <a:p>
            <a:r>
              <a:rPr lang="en-MY" sz="2000" dirty="0"/>
              <a:t>Chartered Tax Institute of Malaysia</a:t>
            </a:r>
          </a:p>
          <a:p>
            <a:r>
              <a:rPr lang="en-MY" sz="2000" i="1" dirty="0"/>
              <a:t>Executive Director</a:t>
            </a:r>
            <a:endParaRPr lang="en-MY" sz="2000" dirty="0"/>
          </a:p>
          <a:p>
            <a:r>
              <a:rPr lang="en-MY" sz="2000" dirty="0"/>
              <a:t>Advent MS Tax Consultants Sdn Bhd</a:t>
            </a:r>
            <a:endParaRPr lang="en-US" sz="2000" b="1" dirty="0">
              <a:latin typeface="Arial" panose="020B0604020202020204" pitchFamily="34" charset="0"/>
              <a:cs typeface="Arial" panose="020B0604020202020204" pitchFamily="34" charset="0"/>
            </a:endParaRPr>
          </a:p>
        </p:txBody>
      </p:sp>
      <p:sp>
        <p:nvSpPr>
          <p:cNvPr id="42" name="TextBox 41"/>
          <p:cNvSpPr txBox="1"/>
          <p:nvPr/>
        </p:nvSpPr>
        <p:spPr>
          <a:xfrm>
            <a:off x="4298949" y="6300359"/>
            <a:ext cx="3594100" cy="338554"/>
          </a:xfrm>
          <a:prstGeom prst="rect">
            <a:avLst/>
          </a:prstGeom>
          <a:noFill/>
        </p:spPr>
        <p:txBody>
          <a:bodyPr wrap="square" rtlCol="0">
            <a:spAutoFit/>
          </a:bodyPr>
          <a:lstStyle/>
          <a:p>
            <a:pPr algn="ctr"/>
            <a:r>
              <a:rPr lang="en-US" sz="1600" b="1" dirty="0" smtClean="0">
                <a:latin typeface="Arial" panose="020B0604020202020204" pitchFamily="34" charset="0"/>
                <a:cs typeface="Arial" panose="020B0604020202020204" pitchFamily="34" charset="0"/>
              </a:rPr>
              <a:t>Ulaanbaatar, Mongolia, 2018</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144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2135697675"/>
              </p:ext>
            </p:extLst>
          </p:nvPr>
        </p:nvGraphicFramePr>
        <p:xfrm>
          <a:off x="729048" y="1497496"/>
          <a:ext cx="11158151" cy="4452730"/>
        </p:xfrm>
        <a:graphic>
          <a:graphicData uri="http://schemas.openxmlformats.org/drawingml/2006/table">
            <a:tbl>
              <a:tblPr firstRow="1" bandRow="1">
                <a:tableStyleId>{5C22544A-7EE6-4342-B048-85BDC9FD1C3A}</a:tableStyleId>
              </a:tblPr>
              <a:tblGrid>
                <a:gridCol w="4993497"/>
                <a:gridCol w="6164654"/>
              </a:tblGrid>
              <a:tr h="832286">
                <a:tc>
                  <a:txBody>
                    <a:bodyPr/>
                    <a:lstStyle/>
                    <a:p>
                      <a:r>
                        <a:rPr lang="en-US" sz="2800" dirty="0" smtClean="0"/>
                        <a:t>CASE LAW</a:t>
                      </a:r>
                      <a:endParaRPr lang="en-MY" sz="2800" dirty="0"/>
                    </a:p>
                  </a:txBody>
                  <a:tcPr/>
                </a:tc>
                <a:tc>
                  <a:txBody>
                    <a:bodyPr/>
                    <a:lstStyle/>
                    <a:p>
                      <a:r>
                        <a:rPr lang="en-US" sz="2800" dirty="0" smtClean="0"/>
                        <a:t>DECISION</a:t>
                      </a:r>
                      <a:endParaRPr lang="en-MY" sz="2800" dirty="0"/>
                    </a:p>
                  </a:txBody>
                  <a:tcPr/>
                </a:tc>
              </a:tr>
              <a:tr h="3620444">
                <a:tc>
                  <a:txBody>
                    <a:bodyPr/>
                    <a:lstStyle/>
                    <a:p>
                      <a:r>
                        <a:rPr lang="en-US" sz="2800" dirty="0" smtClean="0"/>
                        <a:t>Sabah</a:t>
                      </a:r>
                      <a:r>
                        <a:rPr lang="en-US" sz="2800" baseline="0" dirty="0" smtClean="0"/>
                        <a:t> Berjaya Sdn Bhd v KPHDN (1999)</a:t>
                      </a:r>
                    </a:p>
                    <a:p>
                      <a:r>
                        <a:rPr lang="en-US" sz="2800" baseline="0" dirty="0" smtClean="0"/>
                        <a:t>[Donations instead of dividend payment to Sabah Foundation]</a:t>
                      </a:r>
                      <a:endParaRPr lang="en-MY" sz="2800" dirty="0"/>
                    </a:p>
                  </a:txBody>
                  <a:tcPr/>
                </a:tc>
                <a:tc>
                  <a:txBody>
                    <a:bodyPr/>
                    <a:lstStyle/>
                    <a:p>
                      <a:pPr marL="457200" indent="-457200">
                        <a:buFont typeface="Wingdings" panose="05000000000000000000" pitchFamily="2" charset="2"/>
                        <a:buChar char="q"/>
                      </a:pPr>
                      <a:r>
                        <a:rPr lang="en-US" sz="2800" dirty="0" smtClean="0"/>
                        <a:t>Income tax is </a:t>
                      </a:r>
                      <a:r>
                        <a:rPr lang="en-US" sz="2800" u="sng" dirty="0" smtClean="0"/>
                        <a:t>mitigated</a:t>
                      </a:r>
                      <a:r>
                        <a:rPr lang="en-US" sz="2800" dirty="0" smtClean="0"/>
                        <a:t> by a taxpayer who reduces his income or incurs expenditure in circumstances</a:t>
                      </a:r>
                      <a:r>
                        <a:rPr lang="en-US" sz="2800" baseline="0" dirty="0" smtClean="0"/>
                        <a:t> which reduce his assessable income</a:t>
                      </a:r>
                      <a:endParaRPr lang="en-US" sz="2800" dirty="0" smtClean="0"/>
                    </a:p>
                    <a:p>
                      <a:pPr marL="457200" indent="-457200">
                        <a:buFont typeface="Wingdings" panose="05000000000000000000" pitchFamily="2" charset="2"/>
                        <a:buChar char="q"/>
                      </a:pPr>
                      <a:r>
                        <a:rPr lang="en-US" sz="2800" dirty="0" smtClean="0"/>
                        <a:t>Arranging one’s affairs</a:t>
                      </a:r>
                      <a:r>
                        <a:rPr lang="en-US" sz="2800" baseline="0" dirty="0" smtClean="0"/>
                        <a:t> to enjoy a tax benefit which is </a:t>
                      </a:r>
                      <a:r>
                        <a:rPr lang="en-US" sz="2800" u="sng" baseline="0" dirty="0" smtClean="0"/>
                        <a:t>permissible</a:t>
                      </a:r>
                      <a:r>
                        <a:rPr lang="en-US" sz="2800" baseline="0" dirty="0" smtClean="0"/>
                        <a:t> under the Income Tax Act does not amount to tax avoidance</a:t>
                      </a:r>
                      <a:endParaRPr lang="en-MY" sz="2800" dirty="0"/>
                    </a:p>
                  </a:txBody>
                  <a:tcPr/>
                </a:tc>
              </a:tr>
            </a:tbl>
          </a:graphicData>
        </a:graphic>
      </p:graphicFrame>
    </p:spTree>
    <p:extLst>
      <p:ext uri="{BB962C8B-B14F-4D97-AF65-F5344CB8AC3E}">
        <p14:creationId xmlns:p14="http://schemas.microsoft.com/office/powerpoint/2010/main" val="52433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3872206315"/>
              </p:ext>
            </p:extLst>
          </p:nvPr>
        </p:nvGraphicFramePr>
        <p:xfrm>
          <a:off x="469557" y="1374571"/>
          <a:ext cx="11565924" cy="5358859"/>
        </p:xfrm>
        <a:graphic>
          <a:graphicData uri="http://schemas.openxmlformats.org/drawingml/2006/table">
            <a:tbl>
              <a:tblPr firstRow="1" bandRow="1">
                <a:tableStyleId>{5C22544A-7EE6-4342-B048-85BDC9FD1C3A}</a:tableStyleId>
              </a:tblPr>
              <a:tblGrid>
                <a:gridCol w="4744994"/>
                <a:gridCol w="6820930"/>
              </a:tblGrid>
              <a:tr h="573499">
                <a:tc>
                  <a:txBody>
                    <a:bodyPr/>
                    <a:lstStyle/>
                    <a:p>
                      <a:r>
                        <a:rPr lang="en-US" sz="2800" dirty="0" smtClean="0"/>
                        <a:t>CASE</a:t>
                      </a:r>
                      <a:r>
                        <a:rPr lang="en-US" sz="2800" baseline="0" dirty="0" smtClean="0"/>
                        <a:t> LAW</a:t>
                      </a:r>
                      <a:endParaRPr lang="en-MY" sz="2800" dirty="0"/>
                    </a:p>
                  </a:txBody>
                  <a:tcPr/>
                </a:tc>
                <a:tc>
                  <a:txBody>
                    <a:bodyPr/>
                    <a:lstStyle/>
                    <a:p>
                      <a:r>
                        <a:rPr lang="en-US" sz="2800" dirty="0" smtClean="0"/>
                        <a:t>DECISION</a:t>
                      </a:r>
                      <a:endParaRPr lang="en-MY" sz="2800" dirty="0"/>
                    </a:p>
                  </a:txBody>
                  <a:tcPr/>
                </a:tc>
              </a:tr>
              <a:tr h="3586341">
                <a:tc>
                  <a:txBody>
                    <a:bodyPr/>
                    <a:lstStyle/>
                    <a:p>
                      <a:r>
                        <a:rPr lang="en-US" sz="2800" baseline="0" dirty="0" smtClean="0"/>
                        <a:t>Port Dickson Power Bhd v KPHDN (2012)</a:t>
                      </a:r>
                    </a:p>
                    <a:p>
                      <a:r>
                        <a:rPr lang="en-US" sz="2800" baseline="0" dirty="0" smtClean="0"/>
                        <a:t>[Funding by way of loan stock instead of equity from shareholders]</a:t>
                      </a:r>
                      <a:endParaRPr lang="en-MY" sz="2800" dirty="0"/>
                    </a:p>
                  </a:txBody>
                  <a:tcPr/>
                </a:tc>
                <a:tc>
                  <a:txBody>
                    <a:bodyPr/>
                    <a:lstStyle/>
                    <a:p>
                      <a:pPr marL="457200" indent="-457200">
                        <a:buFont typeface="Wingdings" panose="05000000000000000000" pitchFamily="2" charset="2"/>
                        <a:buChar char="q"/>
                      </a:pPr>
                      <a:r>
                        <a:rPr lang="en-US" sz="2800" dirty="0" smtClean="0"/>
                        <a:t>Just because the taxpayer had to</a:t>
                      </a:r>
                      <a:r>
                        <a:rPr lang="en-US" sz="2800" baseline="0" dirty="0" smtClean="0"/>
                        <a:t> borrow in order to pay for interests that accrued did not mean the payment of the interest was not genuine</a:t>
                      </a:r>
                      <a:endParaRPr lang="en-US" sz="2800" dirty="0" smtClean="0"/>
                    </a:p>
                    <a:p>
                      <a:pPr marL="457200" indent="-457200">
                        <a:buFont typeface="Wingdings" panose="05000000000000000000" pitchFamily="2" charset="2"/>
                        <a:buChar char="q"/>
                      </a:pPr>
                      <a:r>
                        <a:rPr lang="en-US" sz="2800" dirty="0" smtClean="0"/>
                        <a:t>The DGIR must have reasons</a:t>
                      </a:r>
                      <a:r>
                        <a:rPr lang="en-US" sz="2800" baseline="0" dirty="0" smtClean="0"/>
                        <a:t> to believe that the taxpayer had committed an act resulting in tax avoidance (not based on suspicion alone)</a:t>
                      </a:r>
                    </a:p>
                    <a:p>
                      <a:pPr marL="457200" indent="-457200">
                        <a:buFont typeface="Wingdings" panose="05000000000000000000" pitchFamily="2" charset="2"/>
                        <a:buChar char="q"/>
                      </a:pPr>
                      <a:r>
                        <a:rPr lang="en-US" sz="2800" baseline="0" dirty="0" smtClean="0"/>
                        <a:t>The </a:t>
                      </a:r>
                      <a:r>
                        <a:rPr lang="en-US" sz="2800" u="sng" baseline="0" dirty="0" smtClean="0"/>
                        <a:t>burden of proof</a:t>
                      </a:r>
                      <a:r>
                        <a:rPr lang="en-US" sz="2800" baseline="0" dirty="0" smtClean="0"/>
                        <a:t> to establish that the transaction was a sham rests with the DGIR</a:t>
                      </a:r>
                      <a:endParaRPr lang="en-MY" sz="2800" dirty="0"/>
                    </a:p>
                  </a:txBody>
                  <a:tcPr/>
                </a:tc>
              </a:tr>
            </a:tbl>
          </a:graphicData>
        </a:graphic>
      </p:graphicFrame>
    </p:spTree>
    <p:extLst>
      <p:ext uri="{BB962C8B-B14F-4D97-AF65-F5344CB8AC3E}">
        <p14:creationId xmlns:p14="http://schemas.microsoft.com/office/powerpoint/2010/main" val="1860745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3175171357"/>
              </p:ext>
            </p:extLst>
          </p:nvPr>
        </p:nvGraphicFramePr>
        <p:xfrm>
          <a:off x="358345" y="1573175"/>
          <a:ext cx="11627708" cy="4575834"/>
        </p:xfrm>
        <a:graphic>
          <a:graphicData uri="http://schemas.openxmlformats.org/drawingml/2006/table">
            <a:tbl>
              <a:tblPr firstRow="1" bandRow="1">
                <a:tableStyleId>{5C22544A-7EE6-4342-B048-85BDC9FD1C3A}</a:tableStyleId>
              </a:tblPr>
              <a:tblGrid>
                <a:gridCol w="4694000"/>
                <a:gridCol w="6933708"/>
              </a:tblGrid>
              <a:tr h="989930">
                <a:tc>
                  <a:txBody>
                    <a:bodyPr/>
                    <a:lstStyle/>
                    <a:p>
                      <a:r>
                        <a:rPr lang="en-US" sz="2800" dirty="0" smtClean="0"/>
                        <a:t>CASE</a:t>
                      </a:r>
                      <a:r>
                        <a:rPr lang="en-US" sz="2800" baseline="0" dirty="0" smtClean="0"/>
                        <a:t> LAW</a:t>
                      </a:r>
                      <a:endParaRPr lang="en-MY" sz="2800" dirty="0"/>
                    </a:p>
                  </a:txBody>
                  <a:tcPr/>
                </a:tc>
                <a:tc>
                  <a:txBody>
                    <a:bodyPr/>
                    <a:lstStyle/>
                    <a:p>
                      <a:r>
                        <a:rPr lang="en-US" sz="2800" dirty="0" smtClean="0"/>
                        <a:t>DECISION</a:t>
                      </a:r>
                      <a:endParaRPr lang="en-MY" sz="2800" dirty="0"/>
                    </a:p>
                  </a:txBody>
                  <a:tcPr/>
                </a:tc>
              </a:tr>
              <a:tr h="3585904">
                <a:tc>
                  <a:txBody>
                    <a:bodyPr/>
                    <a:lstStyle/>
                    <a:p>
                      <a:r>
                        <a:rPr lang="en-US" sz="2800" baseline="0" dirty="0" smtClean="0"/>
                        <a:t>Ensco </a:t>
                      </a:r>
                      <a:r>
                        <a:rPr lang="en-US" sz="2800" baseline="0" dirty="0" err="1" smtClean="0"/>
                        <a:t>Gerudi</a:t>
                      </a:r>
                      <a:r>
                        <a:rPr lang="en-US" sz="2800" baseline="0" dirty="0" smtClean="0"/>
                        <a:t> (M) Sdn Bhd v KPHDN (unreported)</a:t>
                      </a:r>
                    </a:p>
                    <a:p>
                      <a:r>
                        <a:rPr lang="en-US" sz="2800" baseline="0" dirty="0" smtClean="0"/>
                        <a:t>[lease rental payment made to a Labuan SPV to mitigate withholding tax]</a:t>
                      </a:r>
                      <a:endParaRPr lang="en-MY" sz="2800" dirty="0"/>
                    </a:p>
                  </a:txBody>
                  <a:tcPr/>
                </a:tc>
                <a:tc>
                  <a:txBody>
                    <a:bodyPr/>
                    <a:lstStyle/>
                    <a:p>
                      <a:pPr marL="457200" indent="-457200">
                        <a:buFont typeface="Wingdings" panose="05000000000000000000" pitchFamily="2" charset="2"/>
                        <a:buChar char="q"/>
                      </a:pPr>
                      <a:r>
                        <a:rPr lang="en-US" sz="2800" dirty="0" smtClean="0"/>
                        <a:t>Taxpayers</a:t>
                      </a:r>
                      <a:r>
                        <a:rPr lang="en-US" sz="2800" baseline="0" dirty="0" smtClean="0"/>
                        <a:t> have the freedom to structure transactions to their best tax advantage</a:t>
                      </a:r>
                    </a:p>
                    <a:p>
                      <a:pPr marL="457200" indent="-457200">
                        <a:buFont typeface="Wingdings" panose="05000000000000000000" pitchFamily="2" charset="2"/>
                        <a:buChar char="q"/>
                      </a:pPr>
                      <a:r>
                        <a:rPr lang="en-US" sz="2800" baseline="0" dirty="0" smtClean="0"/>
                        <a:t>The transactions were within the meaning and scope of the of the </a:t>
                      </a:r>
                      <a:r>
                        <a:rPr lang="en-US" sz="2800" u="sng" baseline="0" dirty="0" smtClean="0"/>
                        <a:t>arrangements contemplated by the government</a:t>
                      </a:r>
                      <a:r>
                        <a:rPr lang="en-US" sz="2800" baseline="0" dirty="0" smtClean="0"/>
                        <a:t> in actively offering incentives, to promote Labuan as an international trade and financial </a:t>
                      </a:r>
                      <a:r>
                        <a:rPr lang="en-US" sz="2800" baseline="0" dirty="0" err="1" smtClean="0"/>
                        <a:t>centre</a:t>
                      </a:r>
                      <a:r>
                        <a:rPr lang="en-US" sz="2800" baseline="0" dirty="0" smtClean="0"/>
                        <a:t> </a:t>
                      </a:r>
                    </a:p>
                  </a:txBody>
                  <a:tcPr/>
                </a:tc>
              </a:tr>
            </a:tbl>
          </a:graphicData>
        </a:graphic>
      </p:graphicFrame>
    </p:spTree>
    <p:extLst>
      <p:ext uri="{BB962C8B-B14F-4D97-AF65-F5344CB8AC3E}">
        <p14:creationId xmlns:p14="http://schemas.microsoft.com/office/powerpoint/2010/main" val="1375362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15" name="Text Box 10"/>
          <p:cNvSpPr txBox="1"/>
          <p:nvPr/>
        </p:nvSpPr>
        <p:spPr>
          <a:xfrm>
            <a:off x="2846705" y="3224170"/>
            <a:ext cx="7170420" cy="830997"/>
          </a:xfrm>
          <a:prstGeom prst="rect">
            <a:avLst/>
          </a:prstGeom>
          <a:noFill/>
        </p:spPr>
        <p:txBody>
          <a:bodyPr wrap="square" rtlCol="0">
            <a:spAutoFit/>
          </a:bodyPr>
          <a:lstStyle/>
          <a:p>
            <a:r>
              <a:rPr lang="en-US" altLang="en-US" sz="4800" b="1" dirty="0" smtClean="0">
                <a:latin typeface="Arial" panose="020B0604020202020204" pitchFamily="34" charset="0"/>
              </a:rPr>
              <a:t>THANK YOU!</a:t>
            </a:r>
            <a:endParaRPr lang="en-MY" altLang="en-US" sz="4800" b="1" dirty="0">
              <a:latin typeface="Arial" panose="020B0604020202020204" pitchFamily="34" charset="0"/>
            </a:endParaRPr>
          </a:p>
        </p:txBody>
      </p:sp>
    </p:spTree>
    <p:extLst>
      <p:ext uri="{BB962C8B-B14F-4D97-AF65-F5344CB8AC3E}">
        <p14:creationId xmlns:p14="http://schemas.microsoft.com/office/powerpoint/2010/main" val="2004393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9401" y="1471406"/>
            <a:ext cx="1851856" cy="1854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557670" y="1314857"/>
            <a:ext cx="9383124" cy="5586145"/>
          </a:xfrm>
          <a:prstGeom prst="rect">
            <a:avLst/>
          </a:prstGeom>
        </p:spPr>
        <p:txBody>
          <a:bodyPr wrap="square">
            <a:spAutoFit/>
          </a:bodyPr>
          <a:lstStyle/>
          <a:p>
            <a:r>
              <a:rPr lang="en-US" sz="2100" u="sng" dirty="0" smtClean="0"/>
              <a:t>PROFILE</a:t>
            </a:r>
            <a:endParaRPr lang="en-MY" sz="2100" u="sng" dirty="0" smtClean="0"/>
          </a:p>
          <a:p>
            <a:r>
              <a:rPr lang="en-MY" sz="2100" dirty="0" smtClean="0"/>
              <a:t>Chee </a:t>
            </a:r>
            <a:r>
              <a:rPr lang="en-MY" sz="2100" dirty="0"/>
              <a:t>Yen is currently the Executive Director of Advent MS Tax Consultants Sdn Bhd. He has more than 27 years of tax experience and was involved in tax engagements concerning cross border transactions, tax due diligence review, restructuring schemes, corporate tax planning, group tax review and inbound investments. </a:t>
            </a:r>
          </a:p>
          <a:p>
            <a:r>
              <a:rPr lang="en-MY" sz="2100" dirty="0"/>
              <a:t> </a:t>
            </a:r>
          </a:p>
          <a:p>
            <a:r>
              <a:rPr lang="en-MY" sz="2100" dirty="0"/>
              <a:t>Chee Yen’s expertise is in high demand and he is a prolific trainer/facilitator for tax workshops and seminars organised by ACCA, CCH, CPA Australia, CTIM, MIA, MAICSA, MICPA and the STAR newspaper as well as in-house training for both professional firms and corporations. </a:t>
            </a:r>
          </a:p>
          <a:p>
            <a:r>
              <a:rPr lang="en-MY" sz="2100" dirty="0"/>
              <a:t> </a:t>
            </a:r>
          </a:p>
          <a:p>
            <a:r>
              <a:rPr lang="en-MY" sz="2100" dirty="0"/>
              <a:t>He is a Council Member of the Chartered Tax Institute of Malaysia (FCTIM), a Fellow Member of The Association of Chartered Certified Accountants (FCCA) and a Chartered Accountant of the Malaysian Institute of Accountants (CA). He is also a graduate of the Malaysian Institute of Certified Public Accountants (MICPA) Examinations.</a:t>
            </a:r>
          </a:p>
          <a:p>
            <a:r>
              <a:rPr lang="en-MY" sz="2100" dirty="0"/>
              <a:t> </a:t>
            </a:r>
          </a:p>
        </p:txBody>
      </p:sp>
    </p:spTree>
    <p:extLst>
      <p:ext uri="{BB962C8B-B14F-4D97-AF65-F5344CB8AC3E}">
        <p14:creationId xmlns:p14="http://schemas.microsoft.com/office/powerpoint/2010/main" val="197356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01</a:t>
              </a:r>
              <a:endParaRPr lang="en-US" dirty="0">
                <a:solidFill>
                  <a:schemeClr val="bg1"/>
                </a:solidFill>
              </a:endParaRPr>
            </a:p>
          </p:txBody>
        </p:sp>
      </p:grp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2" name="TextBox 1"/>
          <p:cNvSpPr txBox="1"/>
          <p:nvPr/>
        </p:nvSpPr>
        <p:spPr>
          <a:xfrm>
            <a:off x="279400" y="1550504"/>
            <a:ext cx="11793330" cy="4524315"/>
          </a:xfrm>
          <a:prstGeom prst="rect">
            <a:avLst/>
          </a:prstGeom>
          <a:noFill/>
        </p:spPr>
        <p:txBody>
          <a:bodyPr wrap="square" rtlCol="0">
            <a:spAutoFit/>
          </a:bodyPr>
          <a:lstStyle/>
          <a:p>
            <a:r>
              <a:rPr lang="en-US" sz="3600" dirty="0" smtClean="0">
                <a:solidFill>
                  <a:srgbClr val="FF0000"/>
                </a:solidFill>
              </a:rPr>
              <a:t>“Tax avoidance”</a:t>
            </a:r>
            <a:r>
              <a:rPr lang="en-US" sz="3600" dirty="0" smtClean="0"/>
              <a:t> is seen by tax regulators around the world as:</a:t>
            </a:r>
          </a:p>
          <a:p>
            <a:r>
              <a:rPr lang="en-US" sz="3600" dirty="0" smtClean="0"/>
              <a:t> </a:t>
            </a:r>
          </a:p>
          <a:p>
            <a:pPr marL="571500" indent="-571500">
              <a:buFont typeface="Wingdings" panose="05000000000000000000" pitchFamily="2" charset="2"/>
              <a:buChar char="Ø"/>
            </a:pPr>
            <a:r>
              <a:rPr lang="en-US" sz="3600" dirty="0" smtClean="0"/>
              <a:t>Bending the rules of the tax system to gain a tax advantage that Parliament never intended</a:t>
            </a:r>
          </a:p>
          <a:p>
            <a:pPr marL="571500" indent="-571500">
              <a:buFont typeface="Wingdings" panose="05000000000000000000" pitchFamily="2" charset="2"/>
              <a:buChar char="Ø"/>
            </a:pPr>
            <a:r>
              <a:rPr lang="en-US" sz="3600" dirty="0" smtClean="0"/>
              <a:t>Ignoring the spirit of the law</a:t>
            </a:r>
          </a:p>
          <a:p>
            <a:pPr marL="571500" indent="-571500">
              <a:buFont typeface="Wingdings" panose="05000000000000000000" pitchFamily="2" charset="2"/>
              <a:buChar char="Ø"/>
            </a:pPr>
            <a:r>
              <a:rPr lang="en-US" sz="3600" dirty="0" smtClean="0"/>
              <a:t>Deliberately exploiting loopholes in the tax system</a:t>
            </a:r>
          </a:p>
          <a:p>
            <a:pPr marL="571500" indent="-571500">
              <a:buFont typeface="Wingdings" panose="05000000000000000000" pitchFamily="2" charset="2"/>
              <a:buChar char="Ø"/>
            </a:pPr>
            <a:r>
              <a:rPr lang="en-US" sz="3600" dirty="0" smtClean="0"/>
              <a:t>Disguising business transactions to reduce payment of taxes</a:t>
            </a:r>
            <a:endParaRPr lang="en-MY" sz="3600" dirty="0"/>
          </a:p>
        </p:txBody>
      </p:sp>
    </p:spTree>
    <p:extLst>
      <p:ext uri="{BB962C8B-B14F-4D97-AF65-F5344CB8AC3E}">
        <p14:creationId xmlns:p14="http://schemas.microsoft.com/office/powerpoint/2010/main" val="2946419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01</a:t>
              </a:r>
              <a:endParaRPr lang="en-US" dirty="0">
                <a:solidFill>
                  <a:schemeClr val="bg1"/>
                </a:solidFill>
              </a:endParaRPr>
            </a:p>
          </p:txBody>
        </p:sp>
      </p:grp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2" name="TextBox 1"/>
          <p:cNvSpPr txBox="1"/>
          <p:nvPr/>
        </p:nvSpPr>
        <p:spPr>
          <a:xfrm>
            <a:off x="279400" y="1550504"/>
            <a:ext cx="11793330" cy="5016758"/>
          </a:xfrm>
          <a:prstGeom prst="rect">
            <a:avLst/>
          </a:prstGeom>
          <a:noFill/>
        </p:spPr>
        <p:txBody>
          <a:bodyPr wrap="square" rtlCol="0">
            <a:spAutoFit/>
          </a:bodyPr>
          <a:lstStyle/>
          <a:p>
            <a:r>
              <a:rPr lang="en-US" sz="3200" dirty="0" smtClean="0">
                <a:solidFill>
                  <a:srgbClr val="FF0000"/>
                </a:solidFill>
              </a:rPr>
              <a:t>“Tax avoidance”</a:t>
            </a:r>
            <a:r>
              <a:rPr lang="en-US" sz="3200" dirty="0" smtClean="0"/>
              <a:t> from Malaysian Inland Revenue Board perspective:</a:t>
            </a:r>
          </a:p>
          <a:p>
            <a:r>
              <a:rPr lang="en-US" sz="3200" dirty="0" smtClean="0"/>
              <a:t> </a:t>
            </a:r>
          </a:p>
          <a:p>
            <a:r>
              <a:rPr lang="en-US" sz="3200" dirty="0" smtClean="0"/>
              <a:t>Try to find loopholes with intention to pay less tax, even if technically legal, their actions may be </a:t>
            </a:r>
            <a:r>
              <a:rPr lang="en-US" sz="3200" dirty="0" smtClean="0">
                <a:solidFill>
                  <a:srgbClr val="FF0000"/>
                </a:solidFill>
              </a:rPr>
              <a:t>against the spirit of the law</a:t>
            </a:r>
            <a:r>
              <a:rPr lang="en-US" sz="3200" dirty="0" smtClean="0"/>
              <a:t> and in this sense </a:t>
            </a:r>
            <a:r>
              <a:rPr lang="en-US" sz="3200" dirty="0" smtClean="0">
                <a:solidFill>
                  <a:srgbClr val="FF0000"/>
                </a:solidFill>
              </a:rPr>
              <a:t>considered non-compliant</a:t>
            </a:r>
            <a:r>
              <a:rPr lang="en-US" sz="3200" dirty="0" smtClean="0"/>
              <a:t>. For instance:</a:t>
            </a:r>
            <a:endParaRPr lang="en-US" sz="3200" dirty="0"/>
          </a:p>
          <a:p>
            <a:pPr marL="457200" indent="-457200">
              <a:buFont typeface="Wingdings" panose="05000000000000000000" pitchFamily="2" charset="2"/>
              <a:buChar char="Ø"/>
            </a:pPr>
            <a:r>
              <a:rPr lang="en-US" sz="3200" dirty="0" smtClean="0"/>
              <a:t>Non-arms length transactions</a:t>
            </a:r>
          </a:p>
          <a:p>
            <a:pPr marL="457200" indent="-457200">
              <a:buFont typeface="Wingdings" panose="05000000000000000000" pitchFamily="2" charset="2"/>
              <a:buChar char="Ø"/>
            </a:pPr>
            <a:r>
              <a:rPr lang="en-US" sz="3200" dirty="0" smtClean="0"/>
              <a:t>Misuse of tax provisions</a:t>
            </a:r>
          </a:p>
          <a:p>
            <a:pPr marL="457200" indent="-457200">
              <a:buFont typeface="Wingdings" panose="05000000000000000000" pitchFamily="2" charset="2"/>
              <a:buChar char="Ø"/>
            </a:pPr>
            <a:r>
              <a:rPr lang="en-US" sz="3200" dirty="0" smtClean="0"/>
              <a:t>Lacks commercial substance</a:t>
            </a:r>
          </a:p>
          <a:p>
            <a:pPr marL="457200" indent="-457200">
              <a:buFont typeface="Wingdings" panose="05000000000000000000" pitchFamily="2" charset="2"/>
              <a:buChar char="Ø"/>
            </a:pPr>
            <a:r>
              <a:rPr lang="en-US" sz="3200" dirty="0" smtClean="0"/>
              <a:t>Non-bona fide purposes</a:t>
            </a:r>
          </a:p>
          <a:p>
            <a:endParaRPr lang="en-US" sz="3200" dirty="0" smtClean="0"/>
          </a:p>
        </p:txBody>
      </p:sp>
    </p:spTree>
    <p:extLst>
      <p:ext uri="{BB962C8B-B14F-4D97-AF65-F5344CB8AC3E}">
        <p14:creationId xmlns:p14="http://schemas.microsoft.com/office/powerpoint/2010/main" val="2289689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3" name="Rectangle 2"/>
          <p:cNvSpPr/>
          <p:nvPr/>
        </p:nvSpPr>
        <p:spPr>
          <a:xfrm>
            <a:off x="503583" y="1380637"/>
            <a:ext cx="11224591" cy="5509200"/>
          </a:xfrm>
          <a:prstGeom prst="rect">
            <a:avLst/>
          </a:prstGeom>
        </p:spPr>
        <p:txBody>
          <a:bodyPr wrap="square">
            <a:spAutoFit/>
          </a:bodyPr>
          <a:lstStyle/>
          <a:p>
            <a:r>
              <a:rPr lang="en-US" sz="3200" dirty="0" smtClean="0"/>
              <a:t>Common </a:t>
            </a:r>
            <a:r>
              <a:rPr lang="en-US" sz="3200" dirty="0" smtClean="0">
                <a:solidFill>
                  <a:srgbClr val="F7181A"/>
                </a:solidFill>
              </a:rPr>
              <a:t>“tax avoidance”</a:t>
            </a:r>
            <a:r>
              <a:rPr lang="en-US" sz="3200" dirty="0" smtClean="0"/>
              <a:t> schemes:</a:t>
            </a:r>
            <a:endParaRPr lang="en-MY" sz="3200" dirty="0"/>
          </a:p>
          <a:p>
            <a:r>
              <a:rPr lang="en-MY" sz="3200" dirty="0"/>
              <a:t>1.Using, exploiting or abusing a relief</a:t>
            </a:r>
          </a:p>
          <a:p>
            <a:r>
              <a:rPr lang="en-MY" sz="3200" dirty="0"/>
              <a:t>2.Finding a gap or loophole in the Act</a:t>
            </a:r>
          </a:p>
          <a:p>
            <a:pPr marL="265113" indent="-265113"/>
            <a:r>
              <a:rPr lang="en-MY" sz="3200" dirty="0"/>
              <a:t>3.Corporate loss utilization involving corporate reorganizations, financial instruments and non-arm’s length transfer pricing </a:t>
            </a:r>
          </a:p>
          <a:p>
            <a:pPr marL="357188" indent="-357188"/>
            <a:r>
              <a:rPr lang="en-MY" sz="3200" dirty="0"/>
              <a:t>4.Mismatch arrangements involving differences in tax treatment between entities on transfers affecting two or more countries</a:t>
            </a:r>
          </a:p>
          <a:p>
            <a:pPr marL="357188" indent="-357188"/>
            <a:r>
              <a:rPr lang="en-MY" sz="3200" dirty="0"/>
              <a:t>5.Unnatural assets or transactions (developing assets or transactions such as dividend stripping, purely to manipulate the tax rules) </a:t>
            </a:r>
          </a:p>
          <a:p>
            <a:r>
              <a:rPr lang="en-MY" sz="3200" dirty="0" smtClean="0"/>
              <a:t>6.Dodgy </a:t>
            </a:r>
            <a:r>
              <a:rPr lang="en-MY" sz="3200" dirty="0"/>
              <a:t>offshore schemes</a:t>
            </a:r>
          </a:p>
        </p:txBody>
      </p:sp>
    </p:spTree>
    <p:extLst>
      <p:ext uri="{BB962C8B-B14F-4D97-AF65-F5344CB8AC3E}">
        <p14:creationId xmlns:p14="http://schemas.microsoft.com/office/powerpoint/2010/main" val="2368275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2" name="TextBox 1"/>
          <p:cNvSpPr txBox="1"/>
          <p:nvPr/>
        </p:nvSpPr>
        <p:spPr>
          <a:xfrm>
            <a:off x="690217" y="1550504"/>
            <a:ext cx="11793330" cy="4031873"/>
          </a:xfrm>
          <a:prstGeom prst="rect">
            <a:avLst/>
          </a:prstGeom>
          <a:noFill/>
        </p:spPr>
        <p:txBody>
          <a:bodyPr wrap="square" rtlCol="0">
            <a:spAutoFit/>
          </a:bodyPr>
          <a:lstStyle/>
          <a:p>
            <a:r>
              <a:rPr lang="en-US" sz="3200" dirty="0" smtClean="0"/>
              <a:t>Tax benefits  arising from</a:t>
            </a:r>
            <a:r>
              <a:rPr lang="en-US" sz="3200" dirty="0" smtClean="0">
                <a:solidFill>
                  <a:srgbClr val="FF0000"/>
                </a:solidFill>
              </a:rPr>
              <a:t> “tax avoidance”</a:t>
            </a:r>
            <a:r>
              <a:rPr lang="en-US" sz="3200" dirty="0" smtClean="0"/>
              <a:t> schemes:</a:t>
            </a:r>
          </a:p>
          <a:p>
            <a:r>
              <a:rPr lang="en-US" sz="3200" dirty="0" smtClean="0"/>
              <a:t> </a:t>
            </a:r>
            <a:endParaRPr lang="en-MY" sz="3200" dirty="0"/>
          </a:p>
          <a:p>
            <a:r>
              <a:rPr lang="en-MY" sz="3200" dirty="0" smtClean="0"/>
              <a:t>1. Obtaining </a:t>
            </a:r>
            <a:r>
              <a:rPr lang="en-MY" sz="3200" dirty="0"/>
              <a:t>a relief or deduction against profits or gains</a:t>
            </a:r>
          </a:p>
          <a:p>
            <a:r>
              <a:rPr lang="en-MY" sz="3200" dirty="0"/>
              <a:t>2</a:t>
            </a:r>
            <a:r>
              <a:rPr lang="en-MY" sz="3200" dirty="0" smtClean="0"/>
              <a:t>. Obtaining </a:t>
            </a:r>
            <a:r>
              <a:rPr lang="en-MY" sz="3200" dirty="0"/>
              <a:t>a repayment or refund of tax</a:t>
            </a:r>
          </a:p>
          <a:p>
            <a:r>
              <a:rPr lang="en-MY" sz="3200" dirty="0"/>
              <a:t>3</a:t>
            </a:r>
            <a:r>
              <a:rPr lang="en-MY" sz="3200" dirty="0" smtClean="0"/>
              <a:t>. Avoiding  </a:t>
            </a:r>
            <a:r>
              <a:rPr lang="en-MY" sz="3200" dirty="0"/>
              <a:t>or reducing tax chargeable or assessable</a:t>
            </a:r>
          </a:p>
          <a:p>
            <a:r>
              <a:rPr lang="en-MY" sz="3200" dirty="0"/>
              <a:t>4</a:t>
            </a:r>
            <a:r>
              <a:rPr lang="en-MY" sz="3200" dirty="0" smtClean="0"/>
              <a:t>. Deferring </a:t>
            </a:r>
            <a:r>
              <a:rPr lang="en-MY" sz="3200" dirty="0"/>
              <a:t>any payment of tax</a:t>
            </a:r>
          </a:p>
          <a:p>
            <a:r>
              <a:rPr lang="en-MY" sz="3200" dirty="0"/>
              <a:t>5</a:t>
            </a:r>
            <a:r>
              <a:rPr lang="en-MY" sz="3200" dirty="0" smtClean="0"/>
              <a:t>. Avoiding </a:t>
            </a:r>
            <a:r>
              <a:rPr lang="en-MY" sz="3200" dirty="0"/>
              <a:t>obligation to deduct or account for tax</a:t>
            </a:r>
          </a:p>
          <a:p>
            <a:endParaRPr lang="en-US" sz="3200" dirty="0" smtClean="0"/>
          </a:p>
        </p:txBody>
      </p:sp>
    </p:spTree>
    <p:extLst>
      <p:ext uri="{BB962C8B-B14F-4D97-AF65-F5344CB8AC3E}">
        <p14:creationId xmlns:p14="http://schemas.microsoft.com/office/powerpoint/2010/main" val="2434366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2" name="TextBox 1"/>
          <p:cNvSpPr txBox="1"/>
          <p:nvPr/>
        </p:nvSpPr>
        <p:spPr>
          <a:xfrm>
            <a:off x="279400" y="1550504"/>
            <a:ext cx="11793330" cy="4031873"/>
          </a:xfrm>
          <a:prstGeom prst="rect">
            <a:avLst/>
          </a:prstGeom>
          <a:noFill/>
        </p:spPr>
        <p:txBody>
          <a:bodyPr wrap="square" rtlCol="0">
            <a:spAutoFit/>
          </a:bodyPr>
          <a:lstStyle/>
          <a:p>
            <a:r>
              <a:rPr lang="en-MY" sz="3200" b="1" dirty="0"/>
              <a:t>General Anti-Avoidance </a:t>
            </a:r>
            <a:r>
              <a:rPr lang="en-MY" sz="3200" b="1" dirty="0" smtClean="0"/>
              <a:t>Rules (GAAR) in Malaysia </a:t>
            </a:r>
          </a:p>
          <a:p>
            <a:r>
              <a:rPr lang="en-MY" sz="3200" b="1" dirty="0" smtClean="0"/>
              <a:t>– Section 140(1) of Income Tax Act </a:t>
            </a:r>
            <a:r>
              <a:rPr lang="en-MY" sz="3200" b="1" dirty="0"/>
              <a:t>1967</a:t>
            </a:r>
            <a:endParaRPr lang="en-MY" sz="3200" dirty="0" smtClean="0"/>
          </a:p>
          <a:p>
            <a:r>
              <a:rPr lang="en-MY" sz="3200" dirty="0" smtClean="0"/>
              <a:t>The </a:t>
            </a:r>
            <a:r>
              <a:rPr lang="en-MY" sz="3200" dirty="0"/>
              <a:t>Director General, where  he has reason to believe that any transaction has the direct or indirect effect of –</a:t>
            </a:r>
          </a:p>
          <a:p>
            <a:r>
              <a:rPr lang="en-MY" sz="3200" dirty="0"/>
              <a:t>(a) altering the incidence of tax…..</a:t>
            </a:r>
          </a:p>
          <a:p>
            <a:r>
              <a:rPr lang="en-MY" sz="3200" dirty="0"/>
              <a:t>(b) relieving any person from any liability which has arisen…..</a:t>
            </a:r>
          </a:p>
          <a:p>
            <a:r>
              <a:rPr lang="en-MY" sz="3200" dirty="0"/>
              <a:t>(c) evading or avoiding any duty or liability which is imposed…..</a:t>
            </a:r>
          </a:p>
          <a:p>
            <a:r>
              <a:rPr lang="en-MY" sz="3200" dirty="0"/>
              <a:t>(d) hindering or preventing the operation of this Act</a:t>
            </a:r>
            <a:endParaRPr lang="en-US" sz="3200" dirty="0" smtClean="0"/>
          </a:p>
        </p:txBody>
      </p:sp>
    </p:spTree>
    <p:extLst>
      <p:ext uri="{BB962C8B-B14F-4D97-AF65-F5344CB8AC3E}">
        <p14:creationId xmlns:p14="http://schemas.microsoft.com/office/powerpoint/2010/main" val="3199518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tA</a:t>
            </a:r>
            <a:endParaRPr lang="en-US"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sp>
        <p:nvSpPr>
          <p:cNvPr id="2" name="TextBox 1"/>
          <p:cNvSpPr txBox="1"/>
          <p:nvPr/>
        </p:nvSpPr>
        <p:spPr>
          <a:xfrm>
            <a:off x="279400" y="1272208"/>
            <a:ext cx="11793330" cy="5262979"/>
          </a:xfrm>
          <a:prstGeom prst="rect">
            <a:avLst/>
          </a:prstGeom>
          <a:noFill/>
        </p:spPr>
        <p:txBody>
          <a:bodyPr wrap="square" rtlCol="0">
            <a:spAutoFit/>
          </a:bodyPr>
          <a:lstStyle/>
          <a:p>
            <a:r>
              <a:rPr lang="en-MY" sz="2800" b="1" dirty="0" smtClean="0"/>
              <a:t>Specific </a:t>
            </a:r>
            <a:r>
              <a:rPr lang="en-MY" sz="2800" b="1" dirty="0"/>
              <a:t>Anti-Avoidance </a:t>
            </a:r>
            <a:r>
              <a:rPr lang="en-MY" sz="2800" b="1" dirty="0" smtClean="0"/>
              <a:t>Rules (SAAR) in Malaysia</a:t>
            </a:r>
          </a:p>
          <a:p>
            <a:endParaRPr lang="en-MY" sz="2800" dirty="0"/>
          </a:p>
          <a:p>
            <a:pPr marL="457200" indent="-457200">
              <a:buFont typeface="Wingdings" panose="05000000000000000000" pitchFamily="2" charset="2"/>
              <a:buChar char="q"/>
            </a:pPr>
            <a:r>
              <a:rPr lang="en-MY" sz="2800" dirty="0"/>
              <a:t>Section </a:t>
            </a:r>
            <a:r>
              <a:rPr lang="en-MY" sz="2800" dirty="0" smtClean="0"/>
              <a:t>44A</a:t>
            </a:r>
          </a:p>
          <a:p>
            <a:r>
              <a:rPr lang="en-MY" sz="2800" dirty="0" smtClean="0"/>
              <a:t>- Group </a:t>
            </a:r>
            <a:r>
              <a:rPr lang="en-MY" sz="2800" dirty="0"/>
              <a:t>relief for companies –have to pass the 70% residual profits and residual assets test</a:t>
            </a:r>
          </a:p>
          <a:p>
            <a:pPr marL="457200" indent="-457200">
              <a:buFont typeface="Wingdings" panose="05000000000000000000" pitchFamily="2" charset="2"/>
              <a:buChar char="q"/>
            </a:pPr>
            <a:r>
              <a:rPr lang="en-MY" sz="2800" dirty="0" smtClean="0"/>
              <a:t>Section </a:t>
            </a:r>
            <a:r>
              <a:rPr lang="en-MY" sz="2800" dirty="0"/>
              <a:t>140A </a:t>
            </a:r>
            <a:r>
              <a:rPr lang="en-MY" sz="2800" dirty="0" smtClean="0"/>
              <a:t>(Transfer Pricing)</a:t>
            </a:r>
            <a:endParaRPr lang="en-MY" sz="2800" dirty="0"/>
          </a:p>
          <a:p>
            <a:r>
              <a:rPr lang="en-MY" sz="2800" dirty="0" smtClean="0"/>
              <a:t>- Power </a:t>
            </a:r>
            <a:r>
              <a:rPr lang="en-MY" sz="2800" dirty="0"/>
              <a:t>to substitute the price and disallowance of interest on certain transactions</a:t>
            </a:r>
          </a:p>
          <a:p>
            <a:pPr marL="457200" indent="-457200">
              <a:buFont typeface="Wingdings" panose="05000000000000000000" pitchFamily="2" charset="2"/>
              <a:buChar char="q"/>
            </a:pPr>
            <a:r>
              <a:rPr lang="en-MY" sz="2800" dirty="0"/>
              <a:t>Section </a:t>
            </a:r>
            <a:r>
              <a:rPr lang="en-MY" sz="2800" dirty="0" smtClean="0"/>
              <a:t>140B</a:t>
            </a:r>
            <a:endParaRPr lang="en-MY" sz="2800" dirty="0"/>
          </a:p>
          <a:p>
            <a:r>
              <a:rPr lang="en-MY" sz="2800" dirty="0" smtClean="0"/>
              <a:t>- Loans </a:t>
            </a:r>
            <a:r>
              <a:rPr lang="en-MY" sz="2800" dirty="0"/>
              <a:t>or advances to directors</a:t>
            </a:r>
          </a:p>
          <a:p>
            <a:pPr marL="457200" indent="-457200">
              <a:buFont typeface="Wingdings" panose="05000000000000000000" pitchFamily="2" charset="2"/>
              <a:buChar char="q"/>
            </a:pPr>
            <a:r>
              <a:rPr lang="en-MY" sz="2800" dirty="0"/>
              <a:t>Section 141</a:t>
            </a:r>
          </a:p>
          <a:p>
            <a:r>
              <a:rPr lang="en-MY" sz="2800" dirty="0" smtClean="0"/>
              <a:t>- Powers </a:t>
            </a:r>
            <a:r>
              <a:rPr lang="en-MY" sz="2800" dirty="0"/>
              <a:t>regarding certain transactions by non-residents</a:t>
            </a:r>
            <a:endParaRPr lang="en-MY" sz="2800" b="1" dirty="0" smtClean="0"/>
          </a:p>
        </p:txBody>
      </p:sp>
    </p:spTree>
    <p:extLst>
      <p:ext uri="{BB962C8B-B14F-4D97-AF65-F5344CB8AC3E}">
        <p14:creationId xmlns:p14="http://schemas.microsoft.com/office/powerpoint/2010/main" val="260905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131256" y="216140"/>
            <a:ext cx="8624990" cy="738664"/>
          </a:xfrm>
          <a:prstGeom prst="rect">
            <a:avLst/>
          </a:prstGeom>
          <a:noFill/>
        </p:spPr>
        <p:txBody>
          <a:bodyPr wrap="none" rtlCol="0">
            <a:spAutoFit/>
          </a:bodyPr>
          <a:lstStyle/>
          <a:p>
            <a:pPr algn="ctr"/>
            <a:r>
              <a:rPr lang="en-US" sz="4200" b="1" dirty="0" smtClean="0">
                <a:solidFill>
                  <a:srgbClr val="151B67"/>
                </a:solidFill>
                <a:latin typeface="Arial" panose="020B0604020202020204" pitchFamily="34" charset="0"/>
                <a:cs typeface="Arial" panose="020B0604020202020204" pitchFamily="34" charset="0"/>
              </a:rPr>
              <a:t>GAARs AND TAXPAYERS’ RIGHT</a:t>
            </a:r>
            <a:endParaRPr lang="en-US" sz="4200" b="1" dirty="0">
              <a:solidFill>
                <a:srgbClr val="151B67"/>
              </a:solidFill>
              <a:latin typeface="Arial" panose="020B0604020202020204" pitchFamily="34" charset="0"/>
              <a:cs typeface="Arial" panose="020B0604020202020204" pitchFamily="34"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1232866676"/>
              </p:ext>
            </p:extLst>
          </p:nvPr>
        </p:nvGraphicFramePr>
        <p:xfrm>
          <a:off x="247135" y="1448712"/>
          <a:ext cx="11615351" cy="3743891"/>
        </p:xfrm>
        <a:graphic>
          <a:graphicData uri="http://schemas.openxmlformats.org/drawingml/2006/table">
            <a:tbl>
              <a:tblPr firstRow="1" bandRow="1">
                <a:tableStyleId>{5C22544A-7EE6-4342-B048-85BDC9FD1C3A}</a:tableStyleId>
              </a:tblPr>
              <a:tblGrid>
                <a:gridCol w="4646141"/>
                <a:gridCol w="6969210"/>
              </a:tblGrid>
              <a:tr h="732049">
                <a:tc>
                  <a:txBody>
                    <a:bodyPr/>
                    <a:lstStyle/>
                    <a:p>
                      <a:r>
                        <a:rPr lang="en-US" sz="2800" dirty="0" smtClean="0"/>
                        <a:t>TAX AVOIDANCE </a:t>
                      </a:r>
                      <a:endParaRPr lang="en-MY" sz="2800" dirty="0"/>
                    </a:p>
                  </a:txBody>
                  <a:tcPr/>
                </a:tc>
                <a:tc>
                  <a:txBody>
                    <a:bodyPr/>
                    <a:lstStyle/>
                    <a:p>
                      <a:r>
                        <a:rPr lang="en-US" sz="2800" dirty="0" smtClean="0"/>
                        <a:t>TAX MITIGATION</a:t>
                      </a:r>
                      <a:endParaRPr lang="en-MY" sz="2800" dirty="0"/>
                    </a:p>
                  </a:txBody>
                  <a:tcPr/>
                </a:tc>
              </a:tr>
              <a:tr h="1334913">
                <a:tc>
                  <a:txBody>
                    <a:bodyPr/>
                    <a:lstStyle/>
                    <a:p>
                      <a:r>
                        <a:rPr lang="en-US" sz="2800" dirty="0" smtClean="0"/>
                        <a:t>Tax</a:t>
                      </a:r>
                      <a:r>
                        <a:rPr lang="en-US" sz="2800" baseline="0" dirty="0" smtClean="0"/>
                        <a:t> driven </a:t>
                      </a:r>
                      <a:endParaRPr lang="en-MY" sz="2800" dirty="0"/>
                    </a:p>
                  </a:txBody>
                  <a:tcPr/>
                </a:tc>
                <a:tc>
                  <a:txBody>
                    <a:bodyPr/>
                    <a:lstStyle/>
                    <a:p>
                      <a:r>
                        <a:rPr lang="en-US" sz="2800" dirty="0" smtClean="0"/>
                        <a:t>Tax savings is secondary</a:t>
                      </a:r>
                      <a:r>
                        <a:rPr lang="en-US" sz="2800" baseline="0" dirty="0" smtClean="0"/>
                        <a:t> or incidental</a:t>
                      </a:r>
                      <a:endParaRPr lang="en-MY" sz="2800" dirty="0"/>
                    </a:p>
                  </a:txBody>
                  <a:tcPr/>
                </a:tc>
              </a:tr>
              <a:tr h="732049">
                <a:tc>
                  <a:txBody>
                    <a:bodyPr/>
                    <a:lstStyle/>
                    <a:p>
                      <a:r>
                        <a:rPr lang="en-US" sz="2800" dirty="0" smtClean="0"/>
                        <a:t>No commercial</a:t>
                      </a:r>
                      <a:r>
                        <a:rPr lang="en-US" sz="2800" baseline="0" dirty="0" smtClean="0"/>
                        <a:t>  justification</a:t>
                      </a:r>
                      <a:endParaRPr lang="en-MY" sz="2800" dirty="0"/>
                    </a:p>
                  </a:txBody>
                  <a:tcPr/>
                </a:tc>
                <a:tc>
                  <a:txBody>
                    <a:bodyPr/>
                    <a:lstStyle/>
                    <a:p>
                      <a:pPr marL="457200" indent="-457200">
                        <a:buFont typeface="Wingdings" panose="05000000000000000000" pitchFamily="2" charset="2"/>
                        <a:buChar char="q"/>
                      </a:pPr>
                      <a:r>
                        <a:rPr lang="en-US" sz="2800" dirty="0" smtClean="0"/>
                        <a:t>Commercially</a:t>
                      </a:r>
                      <a:r>
                        <a:rPr lang="en-US" sz="2800" baseline="0" dirty="0" smtClean="0"/>
                        <a:t> justified </a:t>
                      </a:r>
                    </a:p>
                    <a:p>
                      <a:pPr marL="457200" indent="-457200">
                        <a:buFont typeface="Wingdings" panose="05000000000000000000" pitchFamily="2" charset="2"/>
                        <a:buChar char="q"/>
                      </a:pPr>
                      <a:r>
                        <a:rPr lang="en-US" sz="2800" baseline="0" smtClean="0"/>
                        <a:t>Accepted </a:t>
                      </a:r>
                      <a:r>
                        <a:rPr lang="en-US" sz="2800" baseline="0" dirty="0" smtClean="0"/>
                        <a:t>business practices</a:t>
                      </a:r>
                      <a:endParaRPr lang="en-MY" sz="2800" dirty="0"/>
                    </a:p>
                  </a:txBody>
                  <a:tcPr/>
                </a:tc>
              </a:tr>
              <a:tr h="732049">
                <a:tc>
                  <a:txBody>
                    <a:bodyPr/>
                    <a:lstStyle/>
                    <a:p>
                      <a:r>
                        <a:rPr lang="en-US" sz="2800" dirty="0" smtClean="0"/>
                        <a:t>GAAR &amp; SAAR</a:t>
                      </a:r>
                      <a:endParaRPr lang="en-MY" sz="2800" dirty="0"/>
                    </a:p>
                  </a:txBody>
                  <a:tcPr/>
                </a:tc>
                <a:tc>
                  <a:txBody>
                    <a:bodyPr/>
                    <a:lstStyle/>
                    <a:p>
                      <a:r>
                        <a:rPr lang="en-US" sz="2800" dirty="0" smtClean="0"/>
                        <a:t>Permissible</a:t>
                      </a:r>
                      <a:endParaRPr lang="en-MY" sz="2800" dirty="0"/>
                    </a:p>
                  </a:txBody>
                  <a:tcPr/>
                </a:tc>
              </a:tr>
            </a:tbl>
          </a:graphicData>
        </a:graphic>
      </p:graphicFrame>
    </p:spTree>
    <p:extLst>
      <p:ext uri="{BB962C8B-B14F-4D97-AF65-F5344CB8AC3E}">
        <p14:creationId xmlns:p14="http://schemas.microsoft.com/office/powerpoint/2010/main" val="2145304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807</Words>
  <Application>Microsoft Office PowerPoint</Application>
  <PresentationFormat>Custom</PresentationFormat>
  <Paragraphs>111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TOSHIBA</cp:lastModifiedBy>
  <cp:revision>26</cp:revision>
  <dcterms:created xsi:type="dcterms:W3CDTF">2018-08-03T11:27:17Z</dcterms:created>
  <dcterms:modified xsi:type="dcterms:W3CDTF">2018-08-19T13:20:21Z</dcterms:modified>
</cp:coreProperties>
</file>