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61" r:id="rId4"/>
    <p:sldId id="257" r:id="rId5"/>
    <p:sldId id="259" r:id="rId6"/>
    <p:sldId id="260" r:id="rId7"/>
    <p:sldId id="264" r:id="rId8"/>
    <p:sldId id="265" r:id="rId9"/>
    <p:sldId id="266" r:id="rId10"/>
    <p:sldId id="268" r:id="rId11"/>
    <p:sldId id="269" r:id="rId12"/>
    <p:sldId id="1363" r:id="rId13"/>
    <p:sldId id="267" r:id="rId14"/>
    <p:sldId id="1365" r:id="rId15"/>
    <p:sldId id="1364" r:id="rId16"/>
    <p:sldId id="1366" r:id="rId17"/>
    <p:sldId id="1367" r:id="rId18"/>
    <p:sldId id="13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ADA"/>
    <a:srgbClr val="8A8C8E"/>
    <a:srgbClr val="F2F2F2"/>
    <a:srgbClr val="151B67"/>
    <a:srgbClr val="FFFFFF"/>
    <a:srgbClr val="F71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5126"/>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2D73E-9919-411C-B575-4630D3195858}"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4544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80522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32871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3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509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2D73E-9919-411C-B575-4630D3195858}"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976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2D73E-9919-411C-B575-4630D3195858}"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5701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2D73E-9919-411C-B575-4630D3195858}"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9723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2D73E-9919-411C-B575-4630D3195858}"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659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D73E-9919-411C-B575-4630D3195858}"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1201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353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1305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D73E-9919-411C-B575-4630D3195858}"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189F9-B094-45E5-92AB-690174EB5801}" type="slidenum">
              <a:rPr lang="en-US" smtClean="0"/>
              <a:t>‹#›</a:t>
            </a:fld>
            <a:endParaRPr lang="en-US"/>
          </a:p>
        </p:txBody>
      </p:sp>
    </p:spTree>
    <p:extLst>
      <p:ext uri="{BB962C8B-B14F-4D97-AF65-F5344CB8AC3E}">
        <p14:creationId xmlns:p14="http://schemas.microsoft.com/office/powerpoint/2010/main" val="133403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57" y="4571802"/>
            <a:ext cx="12193057" cy="228619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041"/>
          <a:stretch/>
        </p:blipFill>
        <p:spPr>
          <a:xfrm>
            <a:off x="4434656" y="841632"/>
            <a:ext cx="3322689" cy="1664598"/>
          </a:xfrm>
          <a:prstGeom prst="rect">
            <a:avLst/>
          </a:prstGeom>
        </p:spPr>
      </p:pic>
      <p:grpSp>
        <p:nvGrpSpPr>
          <p:cNvPr id="19" name="Group 18"/>
          <p:cNvGrpSpPr/>
          <p:nvPr/>
        </p:nvGrpSpPr>
        <p:grpSpPr>
          <a:xfrm>
            <a:off x="112776" y="3552957"/>
            <a:ext cx="11966448" cy="3195316"/>
            <a:chOff x="3365500" y="3581400"/>
            <a:chExt cx="5314950" cy="736600"/>
          </a:xfrm>
        </p:grpSpPr>
        <p:sp>
          <p:nvSpPr>
            <p:cNvPr id="21" name="Freeform 20"/>
            <p:cNvSpPr/>
            <p:nvPr/>
          </p:nvSpPr>
          <p:spPr>
            <a:xfrm flipV="1">
              <a:off x="3365500" y="3702050"/>
              <a:ext cx="1684444" cy="61595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flipH="1" flipV="1">
              <a:off x="8115300" y="3581400"/>
              <a:ext cx="565150" cy="73660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188" y="345467"/>
            <a:ext cx="637906" cy="637906"/>
          </a:xfrm>
          <a:prstGeom prst="rect">
            <a:avLst/>
          </a:prstGeom>
        </p:spPr>
      </p:pic>
      <p:grpSp>
        <p:nvGrpSpPr>
          <p:cNvPr id="28" name="Group 27"/>
          <p:cNvGrpSpPr/>
          <p:nvPr/>
        </p:nvGrpSpPr>
        <p:grpSpPr>
          <a:xfrm>
            <a:off x="10476155" y="362054"/>
            <a:ext cx="607033" cy="607033"/>
            <a:chOff x="9184931" y="752475"/>
            <a:chExt cx="1099702" cy="1099702"/>
          </a:xfrm>
        </p:grpSpPr>
        <p:sp>
          <p:nvSpPr>
            <p:cNvPr id="29" name="Oval 28"/>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7" name="TextBox 26"/>
          <p:cNvSpPr txBox="1"/>
          <p:nvPr/>
        </p:nvSpPr>
        <p:spPr>
          <a:xfrm>
            <a:off x="845000" y="2629778"/>
            <a:ext cx="10515251" cy="1446550"/>
          </a:xfrm>
          <a:prstGeom prst="rect">
            <a:avLst/>
          </a:prstGeom>
          <a:noFill/>
        </p:spPr>
        <p:txBody>
          <a:bodyPr wrap="none" rtlCol="0">
            <a:spAutoFit/>
          </a:bodyPr>
          <a:lstStyle/>
          <a:p>
            <a:pPr algn="ctr"/>
            <a:r>
              <a:rPr lang="en-US" altLang="zh-TW" sz="4400" b="1" i="1" dirty="0"/>
              <a:t>“BEPS and GAAR developments in Taiwan”</a:t>
            </a:r>
            <a:endParaRPr lang="en-US" altLang="zh-TW" sz="4400" dirty="0">
              <a:latin typeface="Arial" panose="020B0604020202020204" pitchFamily="34" charset="0"/>
              <a:cs typeface="Arial" panose="020B0604020202020204" pitchFamily="34" charset="0"/>
            </a:endParaRPr>
          </a:p>
          <a:p>
            <a:pPr algn="ctr"/>
            <a:endParaRPr lang="en-US" sz="4400" b="1" dirty="0">
              <a:solidFill>
                <a:srgbClr val="151B67"/>
              </a:solidFill>
              <a:latin typeface="Arial" panose="020B0604020202020204" pitchFamily="34" charset="0"/>
              <a:cs typeface="Arial" panose="020B0604020202020204" pitchFamily="34" charset="0"/>
            </a:endParaRPr>
          </a:p>
        </p:txBody>
      </p:sp>
      <p:sp>
        <p:nvSpPr>
          <p:cNvPr id="34" name="TextBox 33"/>
          <p:cNvSpPr txBox="1"/>
          <p:nvPr/>
        </p:nvSpPr>
        <p:spPr>
          <a:xfrm>
            <a:off x="2007704" y="3760359"/>
            <a:ext cx="8189844" cy="1569660"/>
          </a:xfrm>
          <a:prstGeom prst="rect">
            <a:avLst/>
          </a:prstGeom>
          <a:noFill/>
        </p:spPr>
        <p:txBody>
          <a:bodyPr wrap="square" rtlCol="0">
            <a:spAutoFit/>
          </a:bodyPr>
          <a:lstStyle/>
          <a:p>
            <a:pPr algn="ctr"/>
            <a:r>
              <a:rPr lang="en-US" altLang="zh-TW" sz="2400" b="1" dirty="0" err="1"/>
              <a:t>Dr.Stefan</a:t>
            </a:r>
            <a:r>
              <a:rPr lang="en-US" altLang="zh-TW" sz="2400" b="1" dirty="0"/>
              <a:t> Huang, Shih Chou</a:t>
            </a:r>
          </a:p>
          <a:p>
            <a:pPr algn="ctr"/>
            <a:r>
              <a:rPr lang="en-US" altLang="zh-TW" sz="2400" dirty="0">
                <a:latin typeface="Calibri" panose="020F0502020204030204" pitchFamily="34" charset="0"/>
                <a:cs typeface="Calibri" panose="020F0502020204030204" pitchFamily="34" charset="0"/>
              </a:rPr>
              <a:t>Tax-Accountancy Association Union, Chinese Taipei</a:t>
            </a:r>
          </a:p>
          <a:p>
            <a:pPr algn="ctr"/>
            <a:endParaRPr lang="en-US" altLang="zh-TW" sz="2400" b="1" dirty="0"/>
          </a:p>
          <a:p>
            <a:pPr algn="ctr"/>
            <a:r>
              <a:rPr lang="en-US" altLang="zh-TW" sz="2400" dirty="0"/>
              <a:t>Associate Professor, National Taipei University of Business</a:t>
            </a:r>
          </a:p>
        </p:txBody>
      </p:sp>
      <p:sp>
        <p:nvSpPr>
          <p:cNvPr id="42" name="TextBox 41"/>
          <p:cNvSpPr txBox="1"/>
          <p:nvPr/>
        </p:nvSpPr>
        <p:spPr>
          <a:xfrm>
            <a:off x="4298949" y="6300359"/>
            <a:ext cx="35941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Ulaanbaatar, Mongolia, 2018</a:t>
            </a:r>
          </a:p>
        </p:txBody>
      </p:sp>
    </p:spTree>
    <p:extLst>
      <p:ext uri="{BB962C8B-B14F-4D97-AF65-F5344CB8AC3E}">
        <p14:creationId xmlns:p14="http://schemas.microsoft.com/office/powerpoint/2010/main" val="326224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2836506"/>
            <a:ext cx="4631615" cy="4021493"/>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zh-TW" sz="2400" dirty="0">
                <a:solidFill>
                  <a:schemeClr val="tx1"/>
                </a:solidFill>
              </a:rPr>
              <a:t>B2C E-Invoice is mounting-&gt; 7 billion in 2017</a:t>
            </a:r>
          </a:p>
          <a:p>
            <a:pPr marL="342900" indent="-342900">
              <a:buFont typeface="Arial" panose="020B0604020202020204" pitchFamily="34" charset="0"/>
              <a:buChar char="•"/>
            </a:pPr>
            <a:r>
              <a:rPr lang="en-US" altLang="zh-TW" sz="2400" dirty="0">
                <a:solidFill>
                  <a:schemeClr val="tx1"/>
                </a:solidFill>
              </a:rPr>
              <a:t>VAT Invoices shall be issued in all B2C transactions. </a:t>
            </a:r>
          </a:p>
          <a:p>
            <a:pPr marL="342900" indent="-342900">
              <a:buFont typeface="Arial" panose="020B0604020202020204" pitchFamily="34" charset="0"/>
              <a:buChar char="•"/>
            </a:pPr>
            <a:r>
              <a:rPr lang="en-US" altLang="zh-TW" sz="2400" dirty="0">
                <a:solidFill>
                  <a:schemeClr val="tx1"/>
                </a:solidFill>
                <a:sym typeface="Wingdings" panose="05000000000000000000" pitchFamily="2" charset="2"/>
              </a:rPr>
              <a:t>Cross-border EC shall issuing Electronic Invoice to consumers from 1.1.2019.</a:t>
            </a: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marL="342900" indent="-342900">
              <a:buFont typeface="Arial" panose="020B0604020202020204" pitchFamily="34" charset="0"/>
              <a:buChar char="•"/>
            </a:pPr>
            <a:endParaRPr lang="en-US" altLang="zh-TW" sz="2400" dirty="0">
              <a:solidFill>
                <a:schemeClr val="tx1"/>
              </a:solidFill>
              <a:sym typeface="Wingdings" panose="05000000000000000000" pitchFamily="2" charset="2"/>
            </a:endParaRPr>
          </a:p>
          <a:p>
            <a:pPr algn="ctr"/>
            <a:endParaRPr lang="en-US" sz="24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437258" cy="523220"/>
          </a:xfrm>
          <a:prstGeom prst="rect">
            <a:avLst/>
          </a:prstGeom>
          <a:noFill/>
        </p:spPr>
        <p:txBody>
          <a:bodyPr wrap="none" rtlCol="0">
            <a:spAutoFit/>
          </a:bodyPr>
          <a:lstStyle/>
          <a:p>
            <a:r>
              <a:rPr lang="en-US" altLang="zh-TW" sz="2800" dirty="0"/>
              <a:t>EC’s VAT compliance and E-Invoicing</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pic>
        <p:nvPicPr>
          <p:cNvPr id="17" name="圖片 16">
            <a:extLst>
              <a:ext uri="{FF2B5EF4-FFF2-40B4-BE49-F238E27FC236}">
                <a16:creationId xmlns:a16="http://schemas.microsoft.com/office/drawing/2014/main" id="{6D31E8ED-A868-475B-B45A-A904993958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7849" y="1406002"/>
            <a:ext cx="5451659" cy="4224833"/>
          </a:xfrm>
          <a:prstGeom prst="rect">
            <a:avLst/>
          </a:prstGeom>
        </p:spPr>
      </p:pic>
      <p:pic>
        <p:nvPicPr>
          <p:cNvPr id="18" name="圖片 17">
            <a:extLst>
              <a:ext uri="{FF2B5EF4-FFF2-40B4-BE49-F238E27FC236}">
                <a16:creationId xmlns:a16="http://schemas.microsoft.com/office/drawing/2014/main" id="{E29594EB-B4DA-49D2-A719-513E12DBFC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5519" y="914594"/>
            <a:ext cx="1566672" cy="6763512"/>
          </a:xfrm>
          <a:prstGeom prst="rect">
            <a:avLst/>
          </a:prstGeom>
        </p:spPr>
      </p:pic>
    </p:spTree>
    <p:extLst>
      <p:ext uri="{BB962C8B-B14F-4D97-AF65-F5344CB8AC3E}">
        <p14:creationId xmlns:p14="http://schemas.microsoft.com/office/powerpoint/2010/main" val="364875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altLang="zh-TW" sz="2800" dirty="0">
                <a:solidFill>
                  <a:schemeClr val="tx1"/>
                </a:solidFill>
              </a:rPr>
              <a:t>Each VAT Invoice is with “identical serial number”.-2 digits English+8 digits Arabic numbers. </a:t>
            </a:r>
          </a:p>
          <a:p>
            <a:pPr lvl="1"/>
            <a:r>
              <a:rPr lang="en-US" altLang="zh-TW" sz="2800" dirty="0">
                <a:solidFill>
                  <a:schemeClr val="tx1"/>
                </a:solidFill>
              </a:rPr>
              <a:t>Ex. FF-63845805</a:t>
            </a:r>
          </a:p>
          <a:p>
            <a:pPr marL="457200" indent="-457200">
              <a:buFont typeface="Arial" panose="020B0604020202020204" pitchFamily="34" charset="0"/>
              <a:buChar char="•"/>
            </a:pPr>
            <a:r>
              <a:rPr lang="en-US" altLang="zh-TW" sz="2800" dirty="0">
                <a:solidFill>
                  <a:schemeClr val="tx1"/>
                </a:solidFill>
              </a:rPr>
              <a:t>Identical serial numbers for B2C Invoice may win VAT lottery!</a:t>
            </a:r>
          </a:p>
          <a:p>
            <a:pPr marL="457200" indent="-457200">
              <a:buFont typeface="Arial" panose="020B0604020202020204" pitchFamily="34" charset="0"/>
              <a:buChar char="•"/>
            </a:pPr>
            <a:r>
              <a:rPr lang="en-US" altLang="zh-TW" sz="2800" dirty="0">
                <a:solidFill>
                  <a:schemeClr val="tx1"/>
                </a:solidFill>
              </a:rPr>
              <a:t>3% of VAT revenue goes to lottery. Lottery Awards from NT 200 to 10 million (6Euro- 300.000 Euro). Only 3-4‰ chance to wine NT200.</a:t>
            </a:r>
          </a:p>
          <a:p>
            <a:pPr marL="457200" indent="-457200">
              <a:buFont typeface="Arial" panose="020B0604020202020204" pitchFamily="34" charset="0"/>
              <a:buChar char="•"/>
            </a:pPr>
            <a:r>
              <a:rPr lang="en-US" altLang="zh-TW" sz="2800" dirty="0">
                <a:solidFill>
                  <a:schemeClr val="tx1"/>
                </a:solidFill>
              </a:rPr>
              <a:t>Consumers are apt to donate VAT Invoice for charity.</a:t>
            </a:r>
          </a:p>
          <a:p>
            <a:pPr marL="457200" indent="-457200">
              <a:buFont typeface="Arial" panose="020B0604020202020204" pitchFamily="34" charset="0"/>
              <a:buChar char="•"/>
            </a:pPr>
            <a:r>
              <a:rPr lang="en-US" altLang="zh-TW" sz="2800" dirty="0">
                <a:solidFill>
                  <a:schemeClr val="tx1"/>
                </a:solidFill>
              </a:rPr>
              <a:t>*Enterprise issuing E-Invoice bears the responsibilities to </a:t>
            </a:r>
            <a:r>
              <a:rPr lang="en-US" altLang="zh-TW" sz="2800" u="sng" dirty="0">
                <a:solidFill>
                  <a:schemeClr val="tx1"/>
                </a:solidFill>
              </a:rPr>
              <a:t>notify consumer of lottery awards</a:t>
            </a:r>
            <a:r>
              <a:rPr lang="en-US" altLang="zh-TW" sz="2800" dirty="0">
                <a:solidFill>
                  <a:schemeClr val="tx1"/>
                </a:solidFill>
              </a:rPr>
              <a:t>! Otherwise it is liable for damages.</a:t>
            </a:r>
            <a:endParaRPr lang="zh-TW" altLang="en-US" sz="2800" dirty="0">
              <a:solidFill>
                <a:schemeClr val="tx1"/>
              </a:solidFill>
            </a:endParaRPr>
          </a:p>
          <a:p>
            <a:pPr algn="ctr"/>
            <a:endParaRPr lang="en-US" sz="28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3800656" cy="523220"/>
          </a:xfrm>
          <a:prstGeom prst="rect">
            <a:avLst/>
          </a:prstGeom>
          <a:noFill/>
        </p:spPr>
        <p:txBody>
          <a:bodyPr wrap="none" rtlCol="0">
            <a:spAutoFit/>
          </a:bodyPr>
          <a:lstStyle/>
          <a:p>
            <a:r>
              <a:rPr lang="en-US" altLang="zh-TW" sz="2800" dirty="0"/>
              <a:t>Taiwan’s B2C VAT Lottery</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281802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847855"/>
          </a:xfrm>
        </p:spPr>
        <p:txBody>
          <a:bodyPr/>
          <a:lstStyle/>
          <a:p>
            <a:r>
              <a:rPr lang="en-US" altLang="zh-TW" sz="3200" dirty="0"/>
              <a:t>MOF E-Invoice Platform&amp; Procedure</a:t>
            </a:r>
            <a:endParaRPr lang="zh-TW" altLang="en-US" sz="3200" dirty="0"/>
          </a:p>
        </p:txBody>
      </p:sp>
      <p:pic>
        <p:nvPicPr>
          <p:cNvPr id="5" name="內容版面配置區 4">
            <a:extLst>
              <a:ext uri="{FF2B5EF4-FFF2-40B4-BE49-F238E27FC236}">
                <a16:creationId xmlns:a16="http://schemas.microsoft.com/office/drawing/2014/main" id="{DDE3C9F2-0802-4D6E-9DCB-40362A6012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945" y="1124745"/>
            <a:ext cx="9201056" cy="5368130"/>
          </a:xfrm>
        </p:spPr>
      </p:pic>
      <p:sp>
        <p:nvSpPr>
          <p:cNvPr id="6" name="投影片編號版面配置區 5"/>
          <p:cNvSpPr>
            <a:spLocks noGrp="1"/>
          </p:cNvSpPr>
          <p:nvPr>
            <p:ph type="sldNum" sz="quarter" idx="12"/>
          </p:nvPr>
        </p:nvSpPr>
        <p:spPr/>
        <p:txBody>
          <a:bodyPr/>
          <a:lstStyle/>
          <a:p>
            <a:r>
              <a:rPr lang="en-US" altLang="zh-TW"/>
              <a:t>3_</a:t>
            </a:r>
            <a:fld id="{DF49C1AB-E6DE-4E47-811A-A2F874E45F4E}" type="slidenum">
              <a:rPr lang="en-US" altLang="zh-TW" smtClean="0"/>
              <a:pPr/>
              <a:t>12</a:t>
            </a:fld>
            <a:endParaRPr lang="en-US" altLang="zh-TW" dirty="0"/>
          </a:p>
        </p:txBody>
      </p:sp>
    </p:spTree>
    <p:extLst>
      <p:ext uri="{BB962C8B-B14F-4D97-AF65-F5344CB8AC3E}">
        <p14:creationId xmlns:p14="http://schemas.microsoft.com/office/powerpoint/2010/main" val="3064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altLang="zh-TW" sz="2600" dirty="0">
                <a:solidFill>
                  <a:schemeClr val="tx1"/>
                </a:solidFill>
              </a:rPr>
              <a:t>Before 2009: Constitutional Interpretation recognized “Substance over Form” as legal principle applicable to taxation.</a:t>
            </a:r>
            <a:endParaRPr lang="en-US" altLang="zh-TW" sz="2600" b="1" u="sng" dirty="0">
              <a:solidFill>
                <a:schemeClr val="tx1"/>
              </a:solidFill>
            </a:endParaRPr>
          </a:p>
          <a:p>
            <a:pPr marL="742950" lvl="1" indent="-285750">
              <a:buFont typeface="Arial" panose="020B0604020202020204" pitchFamily="34" charset="0"/>
              <a:buChar char="•"/>
            </a:pPr>
            <a:r>
              <a:rPr lang="en-US" altLang="zh-TW" sz="2600" dirty="0">
                <a:solidFill>
                  <a:schemeClr val="tx1"/>
                </a:solidFill>
              </a:rPr>
              <a:t>Since 2009: Article 12-1 of Tax Collection Act has regulated, Substance over Form principle shall be applicable  in following three situations:</a:t>
            </a:r>
          </a:p>
          <a:p>
            <a:pPr marL="1200150" lvl="2" indent="-285750">
              <a:buFont typeface="Arial" panose="020B0604020202020204" pitchFamily="34" charset="0"/>
              <a:buChar char="•"/>
            </a:pPr>
            <a:r>
              <a:rPr lang="en-US" altLang="zh-TW" sz="2600" dirty="0">
                <a:solidFill>
                  <a:schemeClr val="tx1"/>
                </a:solidFill>
              </a:rPr>
              <a:t>when tax authorities are interpreting tax laws;</a:t>
            </a:r>
          </a:p>
          <a:p>
            <a:pPr marL="1200150" lvl="2" indent="-285750">
              <a:buFont typeface="Arial" panose="020B0604020202020204" pitchFamily="34" charset="0"/>
              <a:buChar char="•"/>
            </a:pPr>
            <a:r>
              <a:rPr lang="en-US" altLang="zh-TW" sz="2600" dirty="0">
                <a:solidFill>
                  <a:schemeClr val="tx1"/>
                </a:solidFill>
              </a:rPr>
              <a:t>when tax authorities are reviewing the tax related fact. In such case, the tax liabilities shall be assessed in accordance of economic reality.</a:t>
            </a:r>
          </a:p>
          <a:p>
            <a:pPr marL="1200150" lvl="2" indent="-285750">
              <a:buFont typeface="Arial" panose="020B0604020202020204" pitchFamily="34" charset="0"/>
              <a:buChar char="•"/>
            </a:pPr>
            <a:r>
              <a:rPr lang="en-US" altLang="zh-TW" sz="2600" dirty="0">
                <a:solidFill>
                  <a:schemeClr val="tx1"/>
                </a:solidFill>
              </a:rPr>
              <a:t>when taxpayer is abusing the right to transactions and property arrangement. In such case, the tax liabilities shall be adjusted in accordance of regular transaction.</a:t>
            </a:r>
          </a:p>
          <a:p>
            <a:pPr marL="742950" lvl="1" indent="-285750">
              <a:buFont typeface="Arial" panose="020B0604020202020204" pitchFamily="34" charset="0"/>
              <a:buChar char="•"/>
            </a:pPr>
            <a:r>
              <a:rPr lang="en-US" altLang="zh-TW" sz="2600" dirty="0">
                <a:solidFill>
                  <a:schemeClr val="tx1"/>
                </a:solidFill>
              </a:rPr>
              <a:t>* Tax authorities shall be the burden of proof while adopting Substance over Form rule.</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6568208" cy="523220"/>
          </a:xfrm>
          <a:prstGeom prst="rect">
            <a:avLst/>
          </a:prstGeom>
          <a:noFill/>
        </p:spPr>
        <p:txBody>
          <a:bodyPr wrap="none" rtlCol="0">
            <a:spAutoFit/>
          </a:bodyPr>
          <a:lstStyle/>
          <a:p>
            <a:r>
              <a:rPr lang="en-US" altLang="zh-TW" sz="2800" dirty="0"/>
              <a:t>GAARs in Taiwan: Regulatory Background(1)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0589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altLang="zh-TW" sz="2200" dirty="0">
                <a:solidFill>
                  <a:schemeClr val="tx1"/>
                </a:solidFill>
              </a:rPr>
              <a:t>From the end of 2017, the Taxpayers’ Right Protection Act is effective.</a:t>
            </a:r>
          </a:p>
          <a:p>
            <a:pPr marL="742950" lvl="1" indent="-285750">
              <a:buFont typeface="Arial" panose="020B0604020202020204" pitchFamily="34" charset="0"/>
              <a:buChar char="•"/>
            </a:pPr>
            <a:r>
              <a:rPr lang="en-US" altLang="zh-TW" sz="2200" dirty="0">
                <a:solidFill>
                  <a:schemeClr val="tx1"/>
                </a:solidFill>
              </a:rPr>
              <a:t>Article 7 further regulates the application of GAAR/Substance over Form rule:</a:t>
            </a:r>
          </a:p>
          <a:p>
            <a:pPr marL="1200150" lvl="2" indent="-285750">
              <a:buFont typeface="Arial" panose="020B0604020202020204" pitchFamily="34" charset="0"/>
              <a:buChar char="•"/>
            </a:pPr>
            <a:r>
              <a:rPr lang="en-US" altLang="zh-TW" sz="2200" dirty="0">
                <a:solidFill>
                  <a:schemeClr val="tx1"/>
                </a:solidFill>
              </a:rPr>
              <a:t>Reiterate the Substance over Form for tax law interpretation and fact finding.</a:t>
            </a:r>
          </a:p>
          <a:p>
            <a:pPr marL="1200150" lvl="2" indent="-285750">
              <a:buFont typeface="Arial" panose="020B0604020202020204" pitchFamily="34" charset="0"/>
              <a:buChar char="•"/>
            </a:pPr>
            <a:r>
              <a:rPr lang="en-US" altLang="zh-TW" sz="2200" b="1" i="1" u="sng" dirty="0">
                <a:solidFill>
                  <a:schemeClr val="tx1"/>
                </a:solidFill>
              </a:rPr>
              <a:t>Define the elements of tax avoidance</a:t>
            </a:r>
            <a:r>
              <a:rPr lang="en-US" altLang="zh-TW" sz="2200" dirty="0">
                <a:solidFill>
                  <a:schemeClr val="tx1"/>
                </a:solidFill>
              </a:rPr>
              <a:t>:</a:t>
            </a:r>
          </a:p>
          <a:p>
            <a:pPr marL="1657350" lvl="3" indent="-285750">
              <a:buFont typeface="Arial" panose="020B0604020202020204" pitchFamily="34" charset="0"/>
              <a:buChar char="•"/>
            </a:pPr>
            <a:r>
              <a:rPr lang="en-US" altLang="zh-TW" sz="2200" dirty="0">
                <a:solidFill>
                  <a:schemeClr val="tx1"/>
                </a:solidFill>
              </a:rPr>
              <a:t>Abuse the legal form</a:t>
            </a:r>
          </a:p>
          <a:p>
            <a:pPr marL="1657350" lvl="3" indent="-285750">
              <a:buFont typeface="Arial" panose="020B0604020202020204" pitchFamily="34" charset="0"/>
              <a:buChar char="•"/>
            </a:pPr>
            <a:r>
              <a:rPr lang="en-US" altLang="zh-TW" sz="2200" dirty="0">
                <a:solidFill>
                  <a:schemeClr val="tx1"/>
                </a:solidFill>
              </a:rPr>
              <a:t>Irregular transaction</a:t>
            </a:r>
          </a:p>
          <a:p>
            <a:pPr marL="1657350" lvl="3" indent="-285750">
              <a:buFont typeface="Arial" panose="020B0604020202020204" pitchFamily="34" charset="0"/>
              <a:buChar char="•"/>
            </a:pPr>
            <a:r>
              <a:rPr lang="en-US" altLang="zh-TW" sz="2200" dirty="0">
                <a:solidFill>
                  <a:schemeClr val="tx1"/>
                </a:solidFill>
              </a:rPr>
              <a:t>Acquired economic benefit but waived tax liabilities.</a:t>
            </a:r>
          </a:p>
          <a:p>
            <a:pPr marL="1200150" lvl="2" indent="-285750">
              <a:buFont typeface="Arial" panose="020B0604020202020204" pitchFamily="34" charset="0"/>
              <a:buChar char="•"/>
            </a:pPr>
            <a:r>
              <a:rPr lang="en-US" altLang="zh-TW" sz="2200" dirty="0">
                <a:solidFill>
                  <a:schemeClr val="tx1"/>
                </a:solidFill>
              </a:rPr>
              <a:t>In case of tax avoidance, tax liabilities shall be assessed in accordance with regular transaction and economic reality.</a:t>
            </a:r>
          </a:p>
          <a:p>
            <a:pPr marL="1200150" lvl="2" indent="-285750">
              <a:buFont typeface="Arial" panose="020B0604020202020204" pitchFamily="34" charset="0"/>
              <a:buChar char="•"/>
            </a:pPr>
            <a:r>
              <a:rPr lang="en-US" altLang="zh-TW" sz="2200" b="1" i="1" u="sng" dirty="0">
                <a:solidFill>
                  <a:schemeClr val="tx1"/>
                </a:solidFill>
              </a:rPr>
              <a:t>Tax avoidance shall not be treated as tax evasion and only subject to a surcharge of 15% tax</a:t>
            </a:r>
            <a:r>
              <a:rPr lang="en-US" altLang="zh-TW" sz="2200" dirty="0">
                <a:solidFill>
                  <a:schemeClr val="tx1"/>
                </a:solidFill>
              </a:rPr>
              <a:t>.</a:t>
            </a:r>
          </a:p>
          <a:p>
            <a:pPr marL="1200150" lvl="2" indent="-285750">
              <a:buFont typeface="Arial" panose="020B0604020202020204" pitchFamily="34" charset="0"/>
              <a:buChar char="•"/>
            </a:pPr>
            <a:r>
              <a:rPr lang="en-US" altLang="zh-TW" sz="2200" dirty="0">
                <a:solidFill>
                  <a:schemeClr val="tx1"/>
                </a:solidFill>
              </a:rPr>
              <a:t>In case of taxpayer </a:t>
            </a:r>
            <a:r>
              <a:rPr lang="en-US" altLang="zh-TW" sz="2200" b="1" i="1" u="sng" dirty="0">
                <a:solidFill>
                  <a:schemeClr val="tx1"/>
                </a:solidFill>
              </a:rPr>
              <a:t>withholding substantial tax facts from the tax authorities</a:t>
            </a:r>
            <a:r>
              <a:rPr lang="en-US" altLang="zh-TW" sz="2200" dirty="0">
                <a:solidFill>
                  <a:schemeClr val="tx1"/>
                </a:solidFill>
              </a:rPr>
              <a:t>, the tax avoidance will be treated as tax evasion and further subject to tax penalty.</a:t>
            </a:r>
          </a:p>
          <a:p>
            <a:pPr marL="1200150" lvl="2" indent="-285750">
              <a:buFont typeface="Arial" panose="020B0604020202020204" pitchFamily="34" charset="0"/>
              <a:buChar char="•"/>
            </a:pPr>
            <a:r>
              <a:rPr lang="en-US" altLang="zh-TW" sz="2200" dirty="0">
                <a:solidFill>
                  <a:schemeClr val="tx1"/>
                </a:solidFill>
              </a:rPr>
              <a:t>Taxpayer may </a:t>
            </a:r>
            <a:r>
              <a:rPr lang="en-US" altLang="zh-TW" sz="2200" b="1" i="1" u="sng" dirty="0">
                <a:solidFill>
                  <a:schemeClr val="tx1"/>
                </a:solidFill>
              </a:rPr>
              <a:t>request tax authorities for tax ruling </a:t>
            </a:r>
            <a:r>
              <a:rPr lang="en-US" altLang="zh-TW" sz="2200" dirty="0">
                <a:solidFill>
                  <a:schemeClr val="tx1"/>
                </a:solidFill>
              </a:rPr>
              <a:t>for the intended transaction.</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6568208" cy="523220"/>
          </a:xfrm>
          <a:prstGeom prst="rect">
            <a:avLst/>
          </a:prstGeom>
          <a:noFill/>
        </p:spPr>
        <p:txBody>
          <a:bodyPr wrap="none" rtlCol="0">
            <a:spAutoFit/>
          </a:bodyPr>
          <a:lstStyle/>
          <a:p>
            <a:r>
              <a:rPr lang="en-US" altLang="zh-TW" sz="2800" dirty="0"/>
              <a:t>GAARs in Taiwan: Regulatory Background(2)</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74509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Arial" panose="020B0604020202020204" pitchFamily="34" charset="0"/>
              <a:buChar char="•"/>
            </a:pPr>
            <a:r>
              <a:rPr lang="en-US" altLang="zh-TW" sz="2200" dirty="0">
                <a:solidFill>
                  <a:schemeClr val="tx1"/>
                </a:solidFill>
              </a:rPr>
              <a:t>From </a:t>
            </a:r>
            <a:r>
              <a:rPr lang="en-US" altLang="zh-TW" sz="2200" b="1" u="sng" dirty="0">
                <a:solidFill>
                  <a:schemeClr val="tx1"/>
                </a:solidFill>
              </a:rPr>
              <a:t>2013-2016</a:t>
            </a:r>
            <a:r>
              <a:rPr lang="en-US" altLang="zh-TW" sz="2200" dirty="0">
                <a:solidFill>
                  <a:schemeClr val="tx1"/>
                </a:solidFill>
              </a:rPr>
              <a:t>, Uber BV(NL) was regarded to conduct transport service to Taiwanese consumers with the assistance of locally established “Uber Taiwan” a 100% owned subsidiary. </a:t>
            </a:r>
          </a:p>
          <a:p>
            <a:pPr marL="1828800" lvl="3" indent="-457200">
              <a:buFont typeface="Arial" panose="020B0604020202020204" pitchFamily="34" charset="0"/>
              <a:buChar char="•"/>
            </a:pPr>
            <a:r>
              <a:rPr lang="en-US" altLang="zh-TW" sz="2200" dirty="0">
                <a:solidFill>
                  <a:schemeClr val="tx1"/>
                </a:solidFill>
              </a:rPr>
              <a:t>Uber Taiwan provided only the so called  “non-core” functions such as drivers recruiting, marketing and public relationship. </a:t>
            </a:r>
          </a:p>
          <a:p>
            <a:pPr marL="1828800" lvl="3" indent="-457200">
              <a:buFont typeface="Arial" panose="020B0604020202020204" pitchFamily="34" charset="0"/>
              <a:buChar char="•"/>
            </a:pPr>
            <a:r>
              <a:rPr lang="en-US" altLang="zh-TW" sz="2200" dirty="0">
                <a:solidFill>
                  <a:schemeClr val="tx1"/>
                </a:solidFill>
              </a:rPr>
              <a:t>Uber Taiwan only received cost reimbursement from Uber BV monthly.</a:t>
            </a:r>
          </a:p>
          <a:p>
            <a:pPr marL="1828800" lvl="3" indent="-457200">
              <a:buFont typeface="Arial" panose="020B0604020202020204" pitchFamily="34" charset="0"/>
              <a:buChar char="•"/>
            </a:pPr>
            <a:r>
              <a:rPr lang="en-US" altLang="zh-TW" sz="2200" dirty="0">
                <a:solidFill>
                  <a:schemeClr val="tx1"/>
                </a:solidFill>
              </a:rPr>
              <a:t>Contract, cash flow and drivers dispatch were all handled by Uber BV via online platform.</a:t>
            </a:r>
          </a:p>
          <a:p>
            <a:pPr marL="1371600" lvl="2" indent="-457200">
              <a:buFont typeface="Arial" panose="020B0604020202020204" pitchFamily="34" charset="0"/>
              <a:buChar char="•"/>
            </a:pPr>
            <a:r>
              <a:rPr lang="en-US" altLang="zh-TW" sz="2200" dirty="0">
                <a:solidFill>
                  <a:schemeClr val="tx1"/>
                </a:solidFill>
              </a:rPr>
              <a:t>Tax authorities applied the “substance over form” principle(“GAAR”) to </a:t>
            </a:r>
            <a:r>
              <a:rPr lang="en-US" altLang="zh-TW" sz="2200" b="1" u="sng" dirty="0">
                <a:solidFill>
                  <a:schemeClr val="tx1"/>
                </a:solidFill>
              </a:rPr>
              <a:t>deem the Uber Taiwan shall be responsible for the related VAT</a:t>
            </a:r>
            <a:r>
              <a:rPr lang="en-US" altLang="zh-TW" sz="2200" dirty="0">
                <a:solidFill>
                  <a:schemeClr val="tx1"/>
                </a:solidFill>
              </a:rPr>
              <a:t>.</a:t>
            </a:r>
          </a:p>
          <a:p>
            <a:pPr marL="1371600" lvl="2" indent="-457200">
              <a:buFont typeface="Arial" panose="020B0604020202020204" pitchFamily="34" charset="0"/>
              <a:buChar char="•"/>
            </a:pPr>
            <a:r>
              <a:rPr lang="en-US" altLang="zh-TW" sz="2200" dirty="0">
                <a:solidFill>
                  <a:schemeClr val="tx1"/>
                </a:solidFill>
              </a:rPr>
              <a:t>Uber Taiwan was assessed with NT 50 million VAT payable </a:t>
            </a:r>
            <a:r>
              <a:rPr lang="en-US" altLang="zh-TW" sz="2200" b="1" u="sng" dirty="0">
                <a:solidFill>
                  <a:schemeClr val="tx1"/>
                </a:solidFill>
              </a:rPr>
              <a:t>plus 1.5 times of tax penalty</a:t>
            </a:r>
            <a:r>
              <a:rPr lang="en-US" altLang="zh-TW" sz="2200" dirty="0">
                <a:solidFill>
                  <a:schemeClr val="tx1"/>
                </a:solidFill>
              </a:rPr>
              <a:t>.</a:t>
            </a:r>
          </a:p>
          <a:p>
            <a:pPr marL="1371600" lvl="2" indent="-457200">
              <a:buFont typeface="Arial" panose="020B0604020202020204" pitchFamily="34" charset="0"/>
              <a:buChar char="•"/>
            </a:pPr>
            <a:r>
              <a:rPr lang="en-US" altLang="zh-TW" sz="2200" dirty="0">
                <a:solidFill>
                  <a:schemeClr val="tx1"/>
                </a:solidFill>
              </a:rPr>
              <a:t>The case was decided against Uber Taiwan in first instance but penalty was repealed by supreme administrative court. Though the arrangement of Uber was regarded as “tax avoidance”(artificially to avoid the PE constitution), </a:t>
            </a:r>
            <a:r>
              <a:rPr lang="en-US" altLang="zh-TW" sz="2200" b="1" u="sng" dirty="0">
                <a:solidFill>
                  <a:schemeClr val="tx1"/>
                </a:solidFill>
              </a:rPr>
              <a:t>it shall be treated differently from tax evasion on the ideas of Taxpayers’ Right Protection Act</a:t>
            </a:r>
            <a:r>
              <a:rPr lang="en-US" altLang="zh-TW" sz="2200" dirty="0">
                <a:solidFill>
                  <a:schemeClr val="tx1"/>
                </a:solidFill>
              </a:rPr>
              <a:t>.</a:t>
            </a:r>
            <a:endParaRPr lang="zh-TW" altLang="en-US" sz="22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337982" cy="523220"/>
          </a:xfrm>
          <a:prstGeom prst="rect">
            <a:avLst/>
          </a:prstGeom>
          <a:noFill/>
        </p:spPr>
        <p:txBody>
          <a:bodyPr wrap="none" rtlCol="0">
            <a:spAutoFit/>
          </a:bodyPr>
          <a:lstStyle/>
          <a:p>
            <a:r>
              <a:rPr lang="en-US" altLang="zh-TW" sz="2800" dirty="0"/>
              <a:t>GAAR Case 1: Uber VAT Case</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412063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Arial" panose="020B0604020202020204" pitchFamily="34" charset="0"/>
              <a:buChar char="•"/>
            </a:pPr>
            <a:r>
              <a:rPr lang="en-US" altLang="zh-TW" sz="2400" dirty="0">
                <a:solidFill>
                  <a:schemeClr val="tx1"/>
                </a:solidFill>
              </a:rPr>
              <a:t>A Co. is incorporated in Taiwan and has set up a 100% owned paper company in BVI. A Co. was doing business with its clients in China and USA. A Co’s business activities like purchase, order, OEM and payments were mostly handled under the name and OBU accounts of BVI paper company. The business profits arising therefrom were all stored in the OBU accounts of BVI paper company.</a:t>
            </a:r>
          </a:p>
          <a:p>
            <a:pPr marL="1371600" lvl="2" indent="-457200">
              <a:buFont typeface="Arial" panose="020B0604020202020204" pitchFamily="34" charset="0"/>
              <a:buChar char="•"/>
            </a:pPr>
            <a:r>
              <a:rPr lang="en-US" altLang="zh-TW" sz="2400" dirty="0">
                <a:solidFill>
                  <a:schemeClr val="tx1"/>
                </a:solidFill>
              </a:rPr>
              <a:t>In Taiwan’s tax authorities’ perspective: Though the contracts signed, service and goods delivered and payments made were under the BVI company’s name, </a:t>
            </a:r>
            <a:r>
              <a:rPr lang="en-US" altLang="zh-TW" sz="2400" b="1" i="1" u="sng" dirty="0">
                <a:solidFill>
                  <a:schemeClr val="tx1"/>
                </a:solidFill>
              </a:rPr>
              <a:t>all its management and decisions were done by A Co’s officials. The BVI paper company was effectively managed as a nominee of A Co.</a:t>
            </a:r>
            <a:r>
              <a:rPr lang="en-US" altLang="zh-TW" sz="2400" dirty="0">
                <a:solidFill>
                  <a:schemeClr val="tx1"/>
                </a:solidFill>
              </a:rPr>
              <a:t> The business profits should be deemed as A Co’s taxable business income. Therefore, A Co was assessed 400.000 USD in corporate tax payable and further subject to tax evasion penalty.</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648726" cy="523220"/>
          </a:xfrm>
          <a:prstGeom prst="rect">
            <a:avLst/>
          </a:prstGeom>
          <a:noFill/>
        </p:spPr>
        <p:txBody>
          <a:bodyPr wrap="none" rtlCol="0">
            <a:spAutoFit/>
          </a:bodyPr>
          <a:lstStyle/>
          <a:p>
            <a:r>
              <a:rPr lang="en-US" altLang="zh-TW" sz="2800" dirty="0"/>
              <a:t>GAAR Case 2: Triangle Trade and PEM</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2142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Arial" panose="020B0604020202020204" pitchFamily="34" charset="0"/>
              <a:buChar char="•"/>
            </a:pPr>
            <a:r>
              <a:rPr lang="en-US" altLang="zh-TW" sz="2800" dirty="0">
                <a:solidFill>
                  <a:schemeClr val="tx1"/>
                </a:solidFill>
              </a:rPr>
              <a:t>Question of this case:</a:t>
            </a:r>
          </a:p>
          <a:p>
            <a:pPr marL="1828800" lvl="3" indent="-457200">
              <a:buFont typeface="Arial" panose="020B0604020202020204" pitchFamily="34" charset="0"/>
              <a:buChar char="•"/>
            </a:pPr>
            <a:r>
              <a:rPr lang="en-US" altLang="zh-TW" sz="2800" dirty="0">
                <a:solidFill>
                  <a:schemeClr val="tx1"/>
                </a:solidFill>
              </a:rPr>
              <a:t>Taiwan’s PEM regime is not effective yet!  Tax authorities bypassed PEM regime through GAAR!</a:t>
            </a:r>
          </a:p>
          <a:p>
            <a:pPr marL="1828800" lvl="3" indent="-457200">
              <a:buFont typeface="Arial" panose="020B0604020202020204" pitchFamily="34" charset="0"/>
              <a:buChar char="•"/>
            </a:pPr>
            <a:r>
              <a:rPr lang="en-US" altLang="zh-TW" sz="2800" dirty="0">
                <a:solidFill>
                  <a:schemeClr val="tx1"/>
                </a:solidFill>
              </a:rPr>
              <a:t>When PEM is applicable, in principle, it won’t result in tax penalty…. But this case was deemed as tax evasion through GAAR application. </a:t>
            </a:r>
            <a:endParaRPr lang="zh-TW" altLang="en-US" sz="28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648726" cy="523220"/>
          </a:xfrm>
          <a:prstGeom prst="rect">
            <a:avLst/>
          </a:prstGeom>
          <a:noFill/>
        </p:spPr>
        <p:txBody>
          <a:bodyPr wrap="none" rtlCol="0">
            <a:spAutoFit/>
          </a:bodyPr>
          <a:lstStyle/>
          <a:p>
            <a:r>
              <a:rPr lang="en-US" altLang="zh-TW" sz="2800" dirty="0"/>
              <a:t>GAAR Case 2: Triangle Trade and PEM</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81986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Arial" panose="020B0604020202020204" pitchFamily="34" charset="0"/>
              <a:buChar char="•"/>
            </a:pPr>
            <a:r>
              <a:rPr lang="en-US" altLang="zh-TW" sz="2800" dirty="0">
                <a:solidFill>
                  <a:schemeClr val="tx1"/>
                </a:solidFill>
              </a:rPr>
              <a:t>GAAR applications in Taiwan can bypass a lot of requirements laid down by tax laws. This tax law practice has increased much legal risk in tax planning. The solutions could be:</a:t>
            </a:r>
          </a:p>
          <a:p>
            <a:pPr marL="1828800" lvl="3" indent="-457200">
              <a:buFont typeface="Arial" panose="020B0604020202020204" pitchFamily="34" charset="0"/>
              <a:buChar char="•"/>
            </a:pPr>
            <a:r>
              <a:rPr lang="en-US" altLang="zh-TW" sz="2800" dirty="0">
                <a:solidFill>
                  <a:schemeClr val="tx1"/>
                </a:solidFill>
              </a:rPr>
              <a:t>Keep your business in low profile (vs the high-profiling Uber)</a:t>
            </a:r>
          </a:p>
          <a:p>
            <a:pPr marL="1828800" lvl="3" indent="-457200">
              <a:buFont typeface="Arial" panose="020B0604020202020204" pitchFamily="34" charset="0"/>
              <a:buChar char="•"/>
            </a:pPr>
            <a:r>
              <a:rPr lang="en-US" altLang="zh-TW" sz="2800" dirty="0">
                <a:solidFill>
                  <a:schemeClr val="tx1"/>
                </a:solidFill>
              </a:rPr>
              <a:t>When implementing new structures, shall be very aware of potential legal risk. </a:t>
            </a:r>
          </a:p>
          <a:p>
            <a:pPr marL="1828800" lvl="3" indent="-457200">
              <a:buFont typeface="Arial" panose="020B0604020202020204" pitchFamily="34" charset="0"/>
              <a:buChar char="•"/>
            </a:pPr>
            <a:r>
              <a:rPr lang="en-US" altLang="zh-TW" sz="2800" dirty="0">
                <a:solidFill>
                  <a:schemeClr val="tx1"/>
                </a:solidFill>
              </a:rPr>
              <a:t>Consult the tax authorities in first place if you concern the potential legal risk.</a:t>
            </a:r>
            <a:endParaRPr lang="zh-TW" altLang="en-US" sz="28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778051" cy="523220"/>
          </a:xfrm>
          <a:prstGeom prst="rect">
            <a:avLst/>
          </a:prstGeom>
          <a:noFill/>
        </p:spPr>
        <p:txBody>
          <a:bodyPr wrap="none" rtlCol="0">
            <a:spAutoFit/>
          </a:bodyPr>
          <a:lstStyle/>
          <a:p>
            <a:r>
              <a:rPr lang="en-US" altLang="zh-TW" sz="2800" dirty="0"/>
              <a:t>Conclusion</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42616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a:extLst>
              <a:ext uri="{FF2B5EF4-FFF2-40B4-BE49-F238E27FC236}">
                <a16:creationId xmlns:a16="http://schemas.microsoft.com/office/drawing/2014/main" id="{5B0E11D6-8741-4401-8458-AE1A91F970E2}"/>
              </a:ext>
            </a:extLst>
          </p:cNvPr>
          <p:cNvGrpSpPr>
            <a:grpSpLocks/>
          </p:cNvGrpSpPr>
          <p:nvPr/>
        </p:nvGrpSpPr>
        <p:grpSpPr bwMode="auto">
          <a:xfrm>
            <a:off x="4267200" y="1"/>
            <a:ext cx="5932488" cy="1076325"/>
            <a:chOff x="1331640" y="927513"/>
            <a:chExt cx="6912768" cy="1076117"/>
          </a:xfrm>
        </p:grpSpPr>
        <p:sp>
          <p:nvSpPr>
            <p:cNvPr id="3" name="TextBox 51">
              <a:extLst>
                <a:ext uri="{FF2B5EF4-FFF2-40B4-BE49-F238E27FC236}">
                  <a16:creationId xmlns:a16="http://schemas.microsoft.com/office/drawing/2014/main" id="{A2736165-EE3B-4D17-9B0B-13062E3E029D}"/>
                </a:ext>
              </a:extLst>
            </p:cNvPr>
            <p:cNvSpPr txBox="1">
              <a:spLocks noChangeArrowheads="1"/>
            </p:cNvSpPr>
            <p:nvPr/>
          </p:nvSpPr>
          <p:spPr bwMode="auto">
            <a:xfrm>
              <a:off x="1403783" y="927513"/>
              <a:ext cx="6840625" cy="1076117"/>
            </a:xfrm>
            <a:prstGeom prst="rect">
              <a:avLst/>
            </a:prstGeom>
            <a:noFill/>
            <a:ln w="9525">
              <a:noFill/>
              <a:miter lim="800000"/>
              <a:headEnd/>
              <a:tailEnd/>
            </a:ln>
          </p:spPr>
          <p:txBody>
            <a:bodyPr>
              <a:spAutoFit/>
            </a:bodyPr>
            <a:lstStyle/>
            <a:p>
              <a:pPr eaLnBrk="1" hangingPunct="1">
                <a:defRPr/>
              </a:pPr>
              <a:endParaRPr lang="zh-TW" altLang="en-GB" sz="3200" b="1" kern="0" dirty="0">
                <a:solidFill>
                  <a:schemeClr val="accent1"/>
                </a:solidFill>
                <a:ea typeface="+mj-ea"/>
              </a:endParaRPr>
            </a:p>
            <a:p>
              <a:pPr algn="ctr" eaLnBrk="1" hangingPunct="1">
                <a:defRPr/>
              </a:pPr>
              <a:r>
                <a:rPr lang="en-US" altLang="zh-TW" sz="3200" b="1" dirty="0">
                  <a:solidFill>
                    <a:schemeClr val="accent1"/>
                  </a:solidFill>
                  <a:ea typeface="+mj-ea"/>
                </a:rPr>
                <a:t>Curriculum</a:t>
              </a:r>
              <a:r>
                <a:rPr lang="zh-TW" altLang="en-US" sz="3200" b="1" dirty="0">
                  <a:solidFill>
                    <a:schemeClr val="accent1"/>
                  </a:solidFill>
                  <a:ea typeface="+mj-ea"/>
                </a:rPr>
                <a:t> </a:t>
              </a:r>
              <a:r>
                <a:rPr lang="en-US" altLang="zh-TW" sz="3200" b="1" dirty="0">
                  <a:solidFill>
                    <a:schemeClr val="accent1"/>
                  </a:solidFill>
                  <a:ea typeface="+mj-ea"/>
                </a:rPr>
                <a:t>Vitae</a:t>
              </a:r>
              <a:endParaRPr lang="en-GB" altLang="zh-TW" sz="3200" b="1" dirty="0">
                <a:solidFill>
                  <a:schemeClr val="accent1"/>
                </a:solidFill>
                <a:ea typeface="+mj-ea"/>
              </a:endParaRPr>
            </a:p>
          </p:txBody>
        </p:sp>
        <p:grpSp>
          <p:nvGrpSpPr>
            <p:cNvPr id="26632" name="Group 17">
              <a:extLst>
                <a:ext uri="{FF2B5EF4-FFF2-40B4-BE49-F238E27FC236}">
                  <a16:creationId xmlns:a16="http://schemas.microsoft.com/office/drawing/2014/main" id="{1555B67A-96F8-429A-A820-EEE65987CFBD}"/>
                </a:ext>
              </a:extLst>
            </p:cNvPr>
            <p:cNvGrpSpPr>
              <a:grpSpLocks/>
            </p:cNvGrpSpPr>
            <p:nvPr/>
          </p:nvGrpSpPr>
          <p:grpSpPr bwMode="auto">
            <a:xfrm>
              <a:off x="1331640" y="1268760"/>
              <a:ext cx="6912768" cy="144016"/>
              <a:chOff x="1115616" y="692696"/>
              <a:chExt cx="6912768" cy="144016"/>
            </a:xfrm>
          </p:grpSpPr>
          <p:cxnSp>
            <p:nvCxnSpPr>
              <p:cNvPr id="26633" name="Straight Connector 53">
                <a:extLst>
                  <a:ext uri="{FF2B5EF4-FFF2-40B4-BE49-F238E27FC236}">
                    <a16:creationId xmlns:a16="http://schemas.microsoft.com/office/drawing/2014/main" id="{C6A0F222-1A2A-49C0-8705-9DC619B58B28}"/>
                  </a:ext>
                </a:extLst>
              </p:cNvPr>
              <p:cNvCxnSpPr>
                <a:cxnSpLocks noChangeShapeType="1"/>
              </p:cNvCxnSpPr>
              <p:nvPr/>
            </p:nvCxnSpPr>
            <p:spPr bwMode="auto">
              <a:xfrm rot="5400000" flipH="1" flipV="1">
                <a:off x="1043608" y="764704"/>
                <a:ext cx="144016" cy="0"/>
              </a:xfrm>
              <a:prstGeom prst="line">
                <a:avLst/>
              </a:prstGeom>
              <a:noFill/>
              <a:ln w="12700" algn="ctr">
                <a:solidFill>
                  <a:srgbClr val="A32020"/>
                </a:solidFill>
                <a:round/>
                <a:headEnd/>
                <a:tailEnd/>
              </a:ln>
              <a:extLst>
                <a:ext uri="{909E8E84-426E-40DD-AFC4-6F175D3DCCD1}">
                  <a14:hiddenFill xmlns:a14="http://schemas.microsoft.com/office/drawing/2010/main">
                    <a:noFill/>
                  </a14:hiddenFill>
                </a:ext>
              </a:extLst>
            </p:spPr>
          </p:cxnSp>
          <p:cxnSp>
            <p:nvCxnSpPr>
              <p:cNvPr id="26634" name="Straight Connector 54">
                <a:extLst>
                  <a:ext uri="{FF2B5EF4-FFF2-40B4-BE49-F238E27FC236}">
                    <a16:creationId xmlns:a16="http://schemas.microsoft.com/office/drawing/2014/main" id="{6981EA35-3D92-42AA-B0C0-5308EB3B421D}"/>
                  </a:ext>
                </a:extLst>
              </p:cNvPr>
              <p:cNvCxnSpPr>
                <a:cxnSpLocks noChangeShapeType="1"/>
              </p:cNvCxnSpPr>
              <p:nvPr/>
            </p:nvCxnSpPr>
            <p:spPr bwMode="auto">
              <a:xfrm>
                <a:off x="1115616" y="692696"/>
                <a:ext cx="6912768"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sp>
        <p:nvSpPr>
          <p:cNvPr id="24579" name="Text Box 9">
            <a:extLst>
              <a:ext uri="{FF2B5EF4-FFF2-40B4-BE49-F238E27FC236}">
                <a16:creationId xmlns:a16="http://schemas.microsoft.com/office/drawing/2014/main" id="{8C975AF3-5ED6-4F19-A7D3-63684A797766}"/>
              </a:ext>
            </a:extLst>
          </p:cNvPr>
          <p:cNvSpPr txBox="1">
            <a:spLocks noChangeArrowheads="1"/>
          </p:cNvSpPr>
          <p:nvPr/>
        </p:nvSpPr>
        <p:spPr bwMode="auto">
          <a:xfrm>
            <a:off x="1676401" y="3548064"/>
            <a:ext cx="2613025" cy="2215991"/>
          </a:xfrm>
          <a:prstGeom prst="rect">
            <a:avLst/>
          </a:prstGeom>
          <a:noFill/>
          <a:ln w="9525" algn="ctr">
            <a:noFill/>
            <a:miter lim="800000"/>
            <a:headEnd/>
            <a:tailEnd/>
          </a:ln>
        </p:spPr>
        <p:txBody>
          <a:bodyPr lIns="63500" tIns="0" rIns="0" bIns="0">
            <a:spAutoFit/>
          </a:bodyPr>
          <a:lstStyle/>
          <a:p>
            <a:pPr eaLnBrk="1" hangingPunct="1">
              <a:spcBef>
                <a:spcPct val="50000"/>
              </a:spcBef>
              <a:buSzPct val="90000"/>
              <a:defRPr/>
            </a:pPr>
            <a:r>
              <a:rPr lang="en-US" altLang="zh-TW" dirty="0">
                <a:solidFill>
                  <a:schemeClr val="accent1"/>
                </a:solidFill>
                <a:cs typeface="Arial" charset="0"/>
              </a:rPr>
              <a:t>Dr.</a:t>
            </a:r>
            <a:r>
              <a:rPr lang="zh-TW" altLang="en-US" dirty="0">
                <a:solidFill>
                  <a:schemeClr val="accent1"/>
                </a:solidFill>
                <a:cs typeface="Arial" charset="0"/>
              </a:rPr>
              <a:t> </a:t>
            </a:r>
            <a:r>
              <a:rPr lang="en-US" altLang="zh-TW" dirty="0">
                <a:solidFill>
                  <a:schemeClr val="accent1"/>
                </a:solidFill>
                <a:cs typeface="Arial" charset="0"/>
              </a:rPr>
              <a:t>Shih</a:t>
            </a:r>
            <a:r>
              <a:rPr lang="zh-TW" altLang="en-US" dirty="0">
                <a:solidFill>
                  <a:schemeClr val="accent1"/>
                </a:solidFill>
                <a:cs typeface="Arial" charset="0"/>
              </a:rPr>
              <a:t> </a:t>
            </a:r>
            <a:r>
              <a:rPr lang="en-US" altLang="zh-TW" dirty="0">
                <a:solidFill>
                  <a:schemeClr val="accent1"/>
                </a:solidFill>
                <a:cs typeface="Arial" charset="0"/>
              </a:rPr>
              <a:t>Chou,</a:t>
            </a:r>
            <a:r>
              <a:rPr lang="zh-TW" altLang="en-US" dirty="0">
                <a:solidFill>
                  <a:schemeClr val="accent1"/>
                </a:solidFill>
                <a:cs typeface="Arial" charset="0"/>
              </a:rPr>
              <a:t> </a:t>
            </a:r>
            <a:r>
              <a:rPr lang="en-US" altLang="zh-TW" dirty="0">
                <a:solidFill>
                  <a:schemeClr val="accent1"/>
                </a:solidFill>
                <a:cs typeface="Arial" charset="0"/>
              </a:rPr>
              <a:t>Huang</a:t>
            </a:r>
            <a:r>
              <a:rPr lang="zh-TW" altLang="en-US" dirty="0">
                <a:solidFill>
                  <a:schemeClr val="accent1"/>
                </a:solidFill>
                <a:cs typeface="Arial" charset="0"/>
              </a:rPr>
              <a:t>   </a:t>
            </a:r>
            <a:r>
              <a:rPr lang="en-US" altLang="zh-TW" sz="1400" dirty="0">
                <a:solidFill>
                  <a:schemeClr val="accent1"/>
                </a:solidFill>
                <a:cs typeface="Arial" charset="0"/>
              </a:rPr>
              <a:t>Asso.</a:t>
            </a:r>
            <a:r>
              <a:rPr lang="zh-TW" altLang="en-US" sz="1400" dirty="0">
                <a:solidFill>
                  <a:schemeClr val="accent1"/>
                </a:solidFill>
                <a:cs typeface="Arial" charset="0"/>
              </a:rPr>
              <a:t> </a:t>
            </a:r>
            <a:r>
              <a:rPr lang="en-US" altLang="zh-TW" sz="1400" dirty="0">
                <a:solidFill>
                  <a:schemeClr val="accent1"/>
                </a:solidFill>
                <a:cs typeface="Arial" charset="0"/>
              </a:rPr>
              <a:t>Professor</a:t>
            </a:r>
            <a:r>
              <a:rPr lang="zh-TW" altLang="en-US" sz="1400" dirty="0">
                <a:solidFill>
                  <a:schemeClr val="accent1"/>
                </a:solidFill>
                <a:cs typeface="Arial" charset="0"/>
              </a:rPr>
              <a:t> </a:t>
            </a:r>
            <a:endParaRPr lang="zh-TW" altLang="en-GB" sz="1400" dirty="0">
              <a:solidFill>
                <a:schemeClr val="accent1"/>
              </a:solidFill>
              <a:cs typeface="Arial" charset="0"/>
            </a:endParaRPr>
          </a:p>
          <a:p>
            <a:pPr eaLnBrk="1" hangingPunct="1">
              <a:spcBef>
                <a:spcPct val="50000"/>
              </a:spcBef>
              <a:buSzPct val="90000"/>
              <a:defRPr/>
            </a:pPr>
            <a:r>
              <a:rPr lang="en-US" altLang="zh-TW" sz="1400" dirty="0">
                <a:cs typeface="Arial" charset="0"/>
              </a:rPr>
              <a:t>Faculty</a:t>
            </a:r>
            <a:r>
              <a:rPr lang="zh-TW" altLang="en-US" sz="1400" dirty="0">
                <a:cs typeface="Arial" charset="0"/>
              </a:rPr>
              <a:t> </a:t>
            </a:r>
            <a:r>
              <a:rPr lang="en-US" altLang="zh-TW" sz="1400" dirty="0">
                <a:cs typeface="Arial" charset="0"/>
              </a:rPr>
              <a:t>of</a:t>
            </a:r>
            <a:r>
              <a:rPr lang="zh-TW" altLang="en-US" sz="1400" dirty="0">
                <a:cs typeface="Arial" charset="0"/>
              </a:rPr>
              <a:t> </a:t>
            </a:r>
            <a:r>
              <a:rPr lang="en-US" altLang="zh-TW" sz="1400" dirty="0">
                <a:cs typeface="Arial" charset="0"/>
              </a:rPr>
              <a:t>Tax</a:t>
            </a:r>
            <a:r>
              <a:rPr lang="zh-TW" altLang="en-US" sz="1400" dirty="0">
                <a:cs typeface="Arial" charset="0"/>
              </a:rPr>
              <a:t> </a:t>
            </a:r>
            <a:r>
              <a:rPr lang="en-US" altLang="zh-TW" sz="1400" dirty="0">
                <a:cs typeface="Arial" charset="0"/>
              </a:rPr>
              <a:t>Admin.</a:t>
            </a:r>
          </a:p>
          <a:p>
            <a:pPr eaLnBrk="1" hangingPunct="1">
              <a:spcBef>
                <a:spcPct val="50000"/>
              </a:spcBef>
              <a:buSzPct val="90000"/>
              <a:defRPr/>
            </a:pPr>
            <a:r>
              <a:rPr lang="en-US" altLang="zh-TW" sz="1400" dirty="0">
                <a:cs typeface="Arial" charset="0"/>
              </a:rPr>
              <a:t>National</a:t>
            </a:r>
            <a:r>
              <a:rPr lang="zh-TW" altLang="en-US" sz="1400" dirty="0">
                <a:cs typeface="Arial" charset="0"/>
              </a:rPr>
              <a:t> </a:t>
            </a:r>
            <a:r>
              <a:rPr lang="en-US" altLang="zh-TW" sz="1400" dirty="0">
                <a:cs typeface="Arial" charset="0"/>
              </a:rPr>
              <a:t>Taipei</a:t>
            </a:r>
            <a:r>
              <a:rPr lang="zh-TW" altLang="en-US" sz="1400" dirty="0">
                <a:cs typeface="Arial" charset="0"/>
              </a:rPr>
              <a:t> </a:t>
            </a:r>
            <a:r>
              <a:rPr lang="en-US" altLang="zh-TW" sz="1400" dirty="0">
                <a:cs typeface="Arial" charset="0"/>
              </a:rPr>
              <a:t>University of</a:t>
            </a:r>
            <a:r>
              <a:rPr lang="zh-TW" altLang="en-US" sz="1400" dirty="0">
                <a:cs typeface="Arial" charset="0"/>
              </a:rPr>
              <a:t> </a:t>
            </a:r>
            <a:r>
              <a:rPr lang="en-US" altLang="zh-TW" sz="1400" dirty="0">
                <a:cs typeface="Arial" charset="0"/>
              </a:rPr>
              <a:t>Business</a:t>
            </a:r>
            <a:endParaRPr lang="zh-TW" altLang="en-GB" sz="1400" dirty="0">
              <a:cs typeface="Arial" charset="0"/>
            </a:endParaRPr>
          </a:p>
          <a:p>
            <a:pPr marL="285750" indent="-285750">
              <a:spcBef>
                <a:spcPct val="50000"/>
              </a:spcBef>
              <a:buSzPct val="90000"/>
              <a:buFont typeface="Wingdings" pitchFamily="2" charset="2"/>
              <a:buChar char="("/>
              <a:defRPr/>
            </a:pPr>
            <a:r>
              <a:rPr lang="en-US" altLang="zh-TW" sz="1400" dirty="0">
                <a:sym typeface="Wingdings" pitchFamily="2" charset="2"/>
              </a:rPr>
              <a:t>+8862</a:t>
            </a:r>
            <a:r>
              <a:rPr lang="en-GB" altLang="zh-TW" sz="1400" dirty="0">
                <a:sym typeface="Wingdings" pitchFamily="2" charset="2"/>
              </a:rPr>
              <a:t> </a:t>
            </a:r>
            <a:r>
              <a:rPr lang="en-US" altLang="zh-TW" sz="1400" dirty="0">
                <a:sym typeface="Wingdings" pitchFamily="2" charset="2"/>
              </a:rPr>
              <a:t>23226385</a:t>
            </a:r>
          </a:p>
          <a:p>
            <a:pPr marL="285750" indent="-285750">
              <a:spcBef>
                <a:spcPct val="50000"/>
              </a:spcBef>
              <a:buSzPct val="90000"/>
              <a:buFont typeface="Wingdings" pitchFamily="2" charset="2"/>
              <a:buChar char="("/>
              <a:defRPr/>
            </a:pPr>
            <a:r>
              <a:rPr lang="en-US" altLang="zh-TW" sz="1400" dirty="0">
                <a:cs typeface="Arial" charset="0"/>
              </a:rPr>
              <a:t>+886920711411</a:t>
            </a:r>
            <a:br>
              <a:rPr lang="en-GB" altLang="zh-TW" sz="1400" dirty="0">
                <a:cs typeface="Arial" charset="0"/>
              </a:rPr>
            </a:br>
            <a:r>
              <a:rPr lang="en-GB" altLang="zh-TW" sz="1400" dirty="0">
                <a:solidFill>
                  <a:schemeClr val="accent1"/>
                </a:solidFill>
                <a:cs typeface="Arial" charset="0"/>
                <a:sym typeface="Wingdings" pitchFamily="2" charset="2"/>
              </a:rPr>
              <a:t></a:t>
            </a:r>
            <a:r>
              <a:rPr lang="zh-TW" altLang="en-GB" sz="1400" dirty="0">
                <a:sym typeface="Wingdings" pitchFamily="2" charset="2"/>
              </a:rPr>
              <a:t> </a:t>
            </a:r>
            <a:r>
              <a:rPr lang="en-US" altLang="zh-TW" sz="1400" dirty="0">
                <a:sym typeface="Wingdings" pitchFamily="2" charset="2"/>
              </a:rPr>
              <a:t>shanehua@ntub.edu.tw</a:t>
            </a:r>
            <a:endParaRPr lang="en-GB" altLang="zh-TW" sz="1400" dirty="0">
              <a:cs typeface="Arial" charset="0"/>
            </a:endParaRPr>
          </a:p>
        </p:txBody>
      </p:sp>
      <p:sp>
        <p:nvSpPr>
          <p:cNvPr id="24580" name="Text Box 11">
            <a:extLst>
              <a:ext uri="{FF2B5EF4-FFF2-40B4-BE49-F238E27FC236}">
                <a16:creationId xmlns:a16="http://schemas.microsoft.com/office/drawing/2014/main" id="{D2FC0F35-F346-4F1C-A6F3-795159002AC8}"/>
              </a:ext>
            </a:extLst>
          </p:cNvPr>
          <p:cNvSpPr txBox="1">
            <a:spLocks noChangeArrowheads="1"/>
          </p:cNvSpPr>
          <p:nvPr/>
        </p:nvSpPr>
        <p:spPr bwMode="auto">
          <a:xfrm>
            <a:off x="4329114" y="1371601"/>
            <a:ext cx="5870575" cy="4949047"/>
          </a:xfrm>
          <a:prstGeom prst="rect">
            <a:avLst/>
          </a:prstGeom>
          <a:noFill/>
          <a:ln w="9525" algn="ctr">
            <a:noFill/>
            <a:miter lim="800000"/>
            <a:headEnd/>
            <a:tailEnd/>
          </a:ln>
        </p:spPr>
        <p:txBody>
          <a:bodyPr lIns="63500" tIns="0" rIns="0" bIns="0">
            <a:spAutoFit/>
          </a:bodyPr>
          <a:lstStyle/>
          <a:p>
            <a:pPr eaLnBrk="1" hangingPunct="1">
              <a:buSzPct val="90000"/>
              <a:defRPr/>
            </a:pPr>
            <a:r>
              <a:rPr lang="zh-TW" altLang="en-GB" sz="1600" b="1" dirty="0">
                <a:solidFill>
                  <a:schemeClr val="accent1"/>
                </a:solidFill>
                <a:cs typeface="Arial" charset="0"/>
              </a:rPr>
              <a:t>│</a:t>
            </a:r>
            <a:r>
              <a:rPr lang="en-US" altLang="zh-TW" sz="1600" b="1" dirty="0">
                <a:solidFill>
                  <a:schemeClr val="accent1"/>
                </a:solidFill>
                <a:cs typeface="Arial" charset="0"/>
              </a:rPr>
              <a:t>Educational</a:t>
            </a:r>
            <a:r>
              <a:rPr lang="zh-TW" altLang="en-US" sz="1600" b="1" dirty="0">
                <a:solidFill>
                  <a:schemeClr val="accent1"/>
                </a:solidFill>
                <a:cs typeface="Arial" charset="0"/>
              </a:rPr>
              <a:t> </a:t>
            </a:r>
            <a:r>
              <a:rPr lang="en-US" altLang="zh-TW" sz="1600" b="1" dirty="0">
                <a:solidFill>
                  <a:schemeClr val="accent1"/>
                </a:solidFill>
                <a:cs typeface="Arial" charset="0"/>
              </a:rPr>
              <a:t>Background</a:t>
            </a:r>
            <a:r>
              <a:rPr lang="zh-TW" altLang="en-GB" sz="1600" b="1" dirty="0">
                <a:solidFill>
                  <a:schemeClr val="accent1"/>
                </a:solidFill>
                <a:cs typeface="Arial" charset="0"/>
              </a:rPr>
              <a:t>│</a:t>
            </a:r>
          </a:p>
          <a:p>
            <a:pPr eaLnBrk="1" hangingPunct="1">
              <a:defRPr/>
            </a:pPr>
            <a:r>
              <a:rPr lang="en-GB" altLang="zh-TW" sz="1600" dirty="0">
                <a:cs typeface="Arial" charset="0"/>
              </a:rPr>
              <a:t>‧</a:t>
            </a:r>
            <a:r>
              <a:rPr lang="en-US" altLang="zh-TW" sz="1600" dirty="0">
                <a:cs typeface="Arial" charset="0"/>
              </a:rPr>
              <a:t>LLM</a:t>
            </a:r>
            <a:r>
              <a:rPr lang="zh-TW" altLang="en-US" sz="1600" dirty="0">
                <a:cs typeface="Arial" charset="0"/>
              </a:rPr>
              <a:t> </a:t>
            </a:r>
            <a:r>
              <a:rPr lang="en-US" altLang="zh-TW" sz="1600" dirty="0">
                <a:cs typeface="Arial" charset="0"/>
              </a:rPr>
              <a:t>and</a:t>
            </a:r>
            <a:r>
              <a:rPr lang="zh-TW" altLang="en-US" sz="1600" dirty="0">
                <a:cs typeface="Arial" charset="0"/>
              </a:rPr>
              <a:t> </a:t>
            </a:r>
            <a:r>
              <a:rPr lang="en-US" altLang="zh-TW" sz="1600" dirty="0" err="1">
                <a:cs typeface="Arial" charset="0"/>
              </a:rPr>
              <a:t>jur</a:t>
            </a:r>
            <a:r>
              <a:rPr lang="en-US" altLang="zh-TW" sz="1600" dirty="0">
                <a:cs typeface="Arial" charset="0"/>
              </a:rPr>
              <a:t>.</a:t>
            </a:r>
            <a:r>
              <a:rPr lang="zh-TW" altLang="en-US" sz="1600" dirty="0">
                <a:cs typeface="Arial" charset="0"/>
              </a:rPr>
              <a:t> </a:t>
            </a:r>
            <a:r>
              <a:rPr lang="en-US" altLang="zh-TW" sz="1600" dirty="0" err="1">
                <a:cs typeface="Arial" charset="0"/>
              </a:rPr>
              <a:t>Phd</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National</a:t>
            </a:r>
            <a:r>
              <a:rPr lang="zh-TW" altLang="en-US" sz="1600" dirty="0">
                <a:cs typeface="Arial" charset="0"/>
              </a:rPr>
              <a:t> </a:t>
            </a:r>
            <a:r>
              <a:rPr lang="en-US" altLang="zh-TW" sz="1600" dirty="0">
                <a:cs typeface="Arial" charset="0"/>
              </a:rPr>
              <a:t>Taiwan</a:t>
            </a:r>
            <a:r>
              <a:rPr lang="zh-TW" altLang="en-US" sz="1600" dirty="0">
                <a:cs typeface="Arial" charset="0"/>
              </a:rPr>
              <a:t> </a:t>
            </a:r>
            <a:r>
              <a:rPr lang="en-US" altLang="zh-TW" sz="1600" dirty="0">
                <a:cs typeface="Arial" charset="0"/>
              </a:rPr>
              <a:t>University,</a:t>
            </a:r>
            <a:r>
              <a:rPr lang="zh-TW" altLang="en-US" sz="1600" dirty="0">
                <a:cs typeface="Arial" charset="0"/>
              </a:rPr>
              <a:t> </a:t>
            </a:r>
            <a:r>
              <a:rPr lang="en-US" altLang="zh-TW" sz="1600" dirty="0">
                <a:cs typeface="Arial" charset="0"/>
              </a:rPr>
              <a:t>College</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Law</a:t>
            </a:r>
            <a:endParaRPr lang="zh-TW" altLang="en-GB" sz="1600" dirty="0">
              <a:cs typeface="Arial" charset="0"/>
            </a:endParaRPr>
          </a:p>
          <a:p>
            <a:pPr eaLnBrk="1" hangingPunct="1">
              <a:defRPr/>
            </a:pPr>
            <a:r>
              <a:rPr lang="en-GB" altLang="zh-TW" sz="1600" dirty="0">
                <a:cs typeface="Arial" charset="0"/>
              </a:rPr>
              <a:t>‧</a:t>
            </a:r>
            <a:r>
              <a:rPr lang="en-US" altLang="zh-TW" sz="1600" dirty="0">
                <a:cs typeface="Arial" charset="0"/>
              </a:rPr>
              <a:t>regular</a:t>
            </a:r>
            <a:r>
              <a:rPr lang="zh-TW" altLang="en-US" sz="1600" dirty="0">
                <a:cs typeface="Arial" charset="0"/>
              </a:rPr>
              <a:t> </a:t>
            </a:r>
            <a:r>
              <a:rPr lang="en-US" altLang="zh-TW" sz="1600" dirty="0">
                <a:cs typeface="Arial" charset="0"/>
              </a:rPr>
              <a:t>Visiting</a:t>
            </a:r>
            <a:r>
              <a:rPr lang="zh-TW" altLang="en-US" sz="1600" dirty="0">
                <a:cs typeface="Arial" charset="0"/>
              </a:rPr>
              <a:t> </a:t>
            </a:r>
            <a:r>
              <a:rPr lang="en-US" altLang="zh-TW" sz="1600" dirty="0">
                <a:cs typeface="Arial" charset="0"/>
              </a:rPr>
              <a:t>Scholar</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International</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Center</a:t>
            </a:r>
            <a:r>
              <a:rPr lang="zh-TW" altLang="en-US" sz="1600" dirty="0">
                <a:cs typeface="Arial" charset="0"/>
              </a:rPr>
              <a:t> </a:t>
            </a:r>
            <a:r>
              <a:rPr lang="en-US" altLang="zh-TW" sz="1600" dirty="0">
                <a:cs typeface="Arial" charset="0"/>
              </a:rPr>
              <a:t>Heidelberg</a:t>
            </a:r>
            <a:r>
              <a:rPr lang="zh-TW" altLang="en-US" sz="1600" dirty="0">
                <a:cs typeface="Arial" charset="0"/>
              </a:rPr>
              <a:t> </a:t>
            </a:r>
            <a:r>
              <a:rPr lang="en-US" altLang="zh-TW" sz="1600" dirty="0" err="1">
                <a:cs typeface="Arial" charset="0"/>
              </a:rPr>
              <a:t>Uni</a:t>
            </a:r>
            <a:r>
              <a:rPr lang="en-US" altLang="zh-TW" sz="1600" dirty="0">
                <a:cs typeface="Arial" charset="0"/>
              </a:rPr>
              <a:t>,</a:t>
            </a:r>
            <a:r>
              <a:rPr lang="zh-TW" altLang="en-US" sz="1600" dirty="0">
                <a:cs typeface="Arial" charset="0"/>
              </a:rPr>
              <a:t> </a:t>
            </a:r>
            <a:r>
              <a:rPr lang="en-US" altLang="zh-TW" sz="1600" dirty="0">
                <a:cs typeface="Arial" charset="0"/>
              </a:rPr>
              <a:t>International</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Center</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Max</a:t>
            </a:r>
            <a:r>
              <a:rPr lang="zh-TW" altLang="en-US" sz="1600" dirty="0">
                <a:cs typeface="Arial" charset="0"/>
              </a:rPr>
              <a:t> </a:t>
            </a:r>
            <a:r>
              <a:rPr lang="en-US" altLang="zh-TW" sz="1600" dirty="0">
                <a:cs typeface="Arial" charset="0"/>
              </a:rPr>
              <a:t>Planck</a:t>
            </a:r>
            <a:r>
              <a:rPr lang="zh-TW" altLang="en-US" sz="1600" dirty="0">
                <a:cs typeface="Arial" charset="0"/>
              </a:rPr>
              <a:t> </a:t>
            </a:r>
            <a:r>
              <a:rPr lang="en-US" altLang="zh-TW" sz="1600" dirty="0">
                <a:cs typeface="Arial" charset="0"/>
              </a:rPr>
              <a:t>Institute</a:t>
            </a:r>
            <a:r>
              <a:rPr lang="zh-TW" altLang="en-US" sz="1600" dirty="0">
                <a:cs typeface="Arial" charset="0"/>
              </a:rPr>
              <a:t> </a:t>
            </a:r>
            <a:r>
              <a:rPr lang="en-US" altLang="zh-TW" sz="1600" dirty="0">
                <a:cs typeface="Arial" charset="0"/>
              </a:rPr>
              <a:t>Munich.</a:t>
            </a:r>
            <a:endParaRPr lang="zh-TW" altLang="en-GB" sz="1600" dirty="0">
              <a:cs typeface="Arial" charset="0"/>
            </a:endParaRPr>
          </a:p>
          <a:p>
            <a:pPr eaLnBrk="1" hangingPunct="1">
              <a:defRPr/>
            </a:pPr>
            <a:r>
              <a:rPr lang="zh-TW" altLang="en-GB" sz="1600" b="1" dirty="0">
                <a:solidFill>
                  <a:schemeClr val="accent1"/>
                </a:solidFill>
                <a:cs typeface="Arial" charset="0"/>
              </a:rPr>
              <a:t>│</a:t>
            </a:r>
            <a:r>
              <a:rPr lang="en-US" altLang="zh-TW" sz="1600" b="1" dirty="0">
                <a:solidFill>
                  <a:schemeClr val="accent1"/>
                </a:solidFill>
                <a:cs typeface="Arial" charset="0"/>
              </a:rPr>
              <a:t>Work</a:t>
            </a:r>
            <a:r>
              <a:rPr lang="zh-TW" altLang="en-US" sz="1600" b="1" dirty="0">
                <a:solidFill>
                  <a:schemeClr val="accent1"/>
                </a:solidFill>
                <a:cs typeface="Arial" charset="0"/>
              </a:rPr>
              <a:t> </a:t>
            </a:r>
            <a:r>
              <a:rPr lang="en-US" altLang="zh-TW" sz="1600" b="1" dirty="0">
                <a:solidFill>
                  <a:schemeClr val="accent1"/>
                </a:solidFill>
                <a:cs typeface="Arial" charset="0"/>
              </a:rPr>
              <a:t>Experience</a:t>
            </a:r>
            <a:r>
              <a:rPr lang="zh-TW" altLang="en-GB" sz="1600" b="1" dirty="0">
                <a:solidFill>
                  <a:schemeClr val="accent1"/>
                </a:solidFill>
                <a:cs typeface="Arial" charset="0"/>
              </a:rPr>
              <a:t>│</a:t>
            </a:r>
          </a:p>
          <a:p>
            <a:pPr eaLnBrk="1" hangingPunct="1">
              <a:buFontTx/>
              <a:buChar char="•"/>
              <a:defRPr/>
            </a:pPr>
            <a:r>
              <a:rPr lang="zh-TW" altLang="en-GB"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Attorney</a:t>
            </a:r>
            <a:r>
              <a:rPr lang="zh-TW" altLang="en-US" sz="1600" dirty="0">
                <a:cs typeface="Arial" charset="0"/>
              </a:rPr>
              <a:t> </a:t>
            </a:r>
            <a:r>
              <a:rPr lang="en-US" altLang="zh-TW" sz="1600" dirty="0">
                <a:cs typeface="Arial" charset="0"/>
              </a:rPr>
              <a:t>at</a:t>
            </a:r>
            <a:r>
              <a:rPr lang="zh-TW" altLang="en-US" sz="1600" dirty="0">
                <a:cs typeface="Arial" charset="0"/>
              </a:rPr>
              <a:t> </a:t>
            </a:r>
            <a:r>
              <a:rPr lang="en-US" altLang="zh-TW" sz="1600" dirty="0">
                <a:cs typeface="Arial" charset="0"/>
              </a:rPr>
              <a:t>PwC</a:t>
            </a:r>
            <a:r>
              <a:rPr lang="zh-TW" altLang="en-US" sz="1600" dirty="0">
                <a:cs typeface="Arial" charset="0"/>
              </a:rPr>
              <a:t> </a:t>
            </a:r>
            <a:r>
              <a:rPr lang="en-US" altLang="zh-TW" sz="1600" dirty="0">
                <a:cs typeface="Arial" charset="0"/>
              </a:rPr>
              <a:t>Taipei</a:t>
            </a:r>
            <a:r>
              <a:rPr lang="zh-TW" altLang="en-US" sz="1600" dirty="0">
                <a:cs typeface="Arial" charset="0"/>
              </a:rPr>
              <a:t> </a:t>
            </a:r>
            <a:r>
              <a:rPr lang="en-US" altLang="zh-TW" sz="1600" dirty="0">
                <a:cs typeface="Arial" charset="0"/>
              </a:rPr>
              <a:t>Office</a:t>
            </a:r>
            <a:endParaRPr lang="zh-TW" altLang="en-GB" sz="1600" dirty="0">
              <a:cs typeface="Arial" charset="0"/>
            </a:endParaRPr>
          </a:p>
          <a:p>
            <a:pPr eaLnBrk="1" hangingPunct="1">
              <a:buFontTx/>
              <a:buChar char="•"/>
              <a:defRPr/>
            </a:pPr>
            <a:r>
              <a:rPr lang="zh-TW" altLang="en-US" sz="1600" dirty="0">
                <a:cs typeface="Arial" charset="0"/>
              </a:rPr>
              <a:t> </a:t>
            </a:r>
            <a:r>
              <a:rPr lang="en-US" altLang="zh-TW" sz="1600" dirty="0">
                <a:cs typeface="Arial" charset="0"/>
              </a:rPr>
              <a:t>Assistant</a:t>
            </a:r>
            <a:r>
              <a:rPr lang="zh-TW" altLang="en-US" sz="1600" dirty="0">
                <a:cs typeface="Arial" charset="0"/>
              </a:rPr>
              <a:t> </a:t>
            </a:r>
            <a:r>
              <a:rPr lang="en-US" altLang="zh-TW" sz="1600" dirty="0">
                <a:cs typeface="Arial" charset="0"/>
              </a:rPr>
              <a:t>Professor,</a:t>
            </a:r>
            <a:r>
              <a:rPr lang="zh-TW" altLang="en-US" sz="1600" dirty="0">
                <a:cs typeface="Arial" charset="0"/>
              </a:rPr>
              <a:t> </a:t>
            </a:r>
            <a:r>
              <a:rPr lang="en-US" altLang="zh-TW" sz="1600" dirty="0">
                <a:cs typeface="Arial" charset="0"/>
              </a:rPr>
              <a:t>Associate</a:t>
            </a:r>
            <a:r>
              <a:rPr lang="zh-TW" altLang="en-US" sz="1600" dirty="0">
                <a:cs typeface="Arial" charset="0"/>
              </a:rPr>
              <a:t> </a:t>
            </a:r>
            <a:r>
              <a:rPr lang="en-US" altLang="zh-TW" sz="1600" dirty="0">
                <a:cs typeface="Arial" charset="0"/>
              </a:rPr>
              <a:t>Professor,</a:t>
            </a:r>
            <a:r>
              <a:rPr lang="zh-TW" altLang="en-US" sz="1600" dirty="0">
                <a:cs typeface="Arial" charset="0"/>
              </a:rPr>
              <a:t> </a:t>
            </a:r>
            <a:r>
              <a:rPr lang="en-US" altLang="zh-TW" sz="1600" dirty="0">
                <a:cs typeface="Arial" charset="0"/>
              </a:rPr>
              <a:t>Dean</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Faculty</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Administration</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NTUB</a:t>
            </a:r>
            <a:r>
              <a:rPr lang="zh-TW" altLang="en-US" sz="1600" dirty="0">
                <a:cs typeface="Arial" charset="0"/>
              </a:rPr>
              <a:t> </a:t>
            </a:r>
            <a:r>
              <a:rPr lang="en-US" altLang="zh-TW" sz="1600" dirty="0">
                <a:cs typeface="Arial" charset="0"/>
              </a:rPr>
              <a:t>2014-2017</a:t>
            </a:r>
            <a:endParaRPr lang="zh-TW" altLang="en-GB" sz="1600" dirty="0">
              <a:cs typeface="Arial" charset="0"/>
            </a:endParaRPr>
          </a:p>
          <a:p>
            <a:pPr indent="88900">
              <a:lnSpc>
                <a:spcPct val="105000"/>
              </a:lnSpc>
              <a:buFontTx/>
              <a:buChar char="•"/>
              <a:defRPr/>
            </a:pPr>
            <a:r>
              <a:rPr lang="en-US" altLang="zh-TW" sz="1600" dirty="0">
                <a:cs typeface="Arial" charset="0"/>
              </a:rPr>
              <a:t>Lecturer</a:t>
            </a:r>
            <a:r>
              <a:rPr lang="zh-TW" altLang="en-US" sz="1600" dirty="0">
                <a:cs typeface="Arial" charset="0"/>
              </a:rPr>
              <a:t> </a:t>
            </a:r>
            <a:r>
              <a:rPr lang="en-US" altLang="zh-TW" sz="1600" dirty="0">
                <a:cs typeface="Arial" charset="0"/>
              </a:rPr>
              <a:t>at</a:t>
            </a:r>
            <a:r>
              <a:rPr lang="zh-TW" altLang="en-US" sz="1600" dirty="0">
                <a:cs typeface="Arial" charset="0"/>
              </a:rPr>
              <a:t> </a:t>
            </a:r>
            <a:r>
              <a:rPr lang="en-US" altLang="zh-TW" sz="1600" dirty="0">
                <a:cs typeface="Arial" charset="0"/>
              </a:rPr>
              <a:t>Judge’s</a:t>
            </a:r>
            <a:r>
              <a:rPr lang="zh-TW" altLang="en-US" sz="1600" dirty="0">
                <a:cs typeface="Arial" charset="0"/>
              </a:rPr>
              <a:t> </a:t>
            </a:r>
            <a:r>
              <a:rPr lang="en-US" altLang="zh-TW" sz="1600" dirty="0">
                <a:cs typeface="Arial" charset="0"/>
              </a:rPr>
              <a:t>Academy,</a:t>
            </a:r>
            <a:r>
              <a:rPr lang="zh-TW" altLang="en-US" sz="1600" dirty="0">
                <a:cs typeface="Arial" charset="0"/>
              </a:rPr>
              <a:t> </a:t>
            </a:r>
            <a:r>
              <a:rPr lang="en-US" altLang="zh-TW" sz="1600" dirty="0">
                <a:cs typeface="Arial" charset="0"/>
              </a:rPr>
              <a:t>Finance</a:t>
            </a:r>
            <a:r>
              <a:rPr lang="zh-TW" altLang="en-US" sz="1600" dirty="0">
                <a:cs typeface="Arial" charset="0"/>
              </a:rPr>
              <a:t> </a:t>
            </a:r>
            <a:r>
              <a:rPr lang="en-US" altLang="zh-TW" sz="1600" dirty="0">
                <a:cs typeface="Arial" charset="0"/>
              </a:rPr>
              <a:t>Academy,</a:t>
            </a:r>
            <a:r>
              <a:rPr lang="zh-TW" altLang="en-US" sz="1600" dirty="0">
                <a:cs typeface="Arial" charset="0"/>
              </a:rPr>
              <a:t> </a:t>
            </a:r>
            <a:r>
              <a:rPr lang="en-US" altLang="zh-TW" sz="1600" dirty="0">
                <a:cs typeface="Arial" charset="0"/>
              </a:rPr>
              <a:t>IRS,</a:t>
            </a:r>
            <a:r>
              <a:rPr lang="zh-TW" altLang="en-US" sz="1600" dirty="0">
                <a:cs typeface="Arial" charset="0"/>
              </a:rPr>
              <a:t> </a:t>
            </a:r>
            <a:r>
              <a:rPr lang="en-US" altLang="zh-TW" sz="1600" dirty="0">
                <a:cs typeface="Arial" charset="0"/>
              </a:rPr>
              <a:t>Bar</a:t>
            </a:r>
            <a:r>
              <a:rPr lang="zh-TW" altLang="en-US" sz="1600" dirty="0">
                <a:cs typeface="Arial" charset="0"/>
              </a:rPr>
              <a:t> </a:t>
            </a:r>
            <a:r>
              <a:rPr lang="en-US" altLang="zh-TW" sz="1600" dirty="0">
                <a:cs typeface="Arial" charset="0"/>
              </a:rPr>
              <a:t>Association,</a:t>
            </a:r>
            <a:r>
              <a:rPr lang="zh-TW" altLang="en-US" sz="1600" dirty="0">
                <a:cs typeface="Arial" charset="0"/>
              </a:rPr>
              <a:t> </a:t>
            </a:r>
            <a:r>
              <a:rPr lang="en-US" altLang="zh-TW" sz="1600" dirty="0">
                <a:cs typeface="Arial" charset="0"/>
              </a:rPr>
              <a:t>CPA</a:t>
            </a:r>
            <a:r>
              <a:rPr lang="zh-TW" altLang="en-US" sz="1600" dirty="0">
                <a:cs typeface="Arial" charset="0"/>
              </a:rPr>
              <a:t>  </a:t>
            </a:r>
            <a:r>
              <a:rPr lang="en-US" altLang="zh-TW" sz="1600" dirty="0">
                <a:cs typeface="Arial" charset="0"/>
              </a:rPr>
              <a:t>Association.</a:t>
            </a:r>
            <a:r>
              <a:rPr lang="zh-TW" altLang="en-US" sz="1600" dirty="0">
                <a:cs typeface="Arial" charset="0"/>
              </a:rPr>
              <a:t> </a:t>
            </a:r>
            <a:endParaRPr lang="zh-TW" altLang="en-GB" sz="1600" dirty="0">
              <a:cs typeface="Arial" charset="0"/>
            </a:endParaRPr>
          </a:p>
          <a:p>
            <a:pPr eaLnBrk="1" hangingPunct="1">
              <a:buFontTx/>
              <a:buChar char="•"/>
              <a:defRPr/>
            </a:pPr>
            <a:r>
              <a:rPr lang="zh-TW" altLang="en-US" sz="1600" dirty="0">
                <a:cs typeface="Arial" charset="0"/>
              </a:rPr>
              <a:t> </a:t>
            </a:r>
            <a:r>
              <a:rPr lang="en-US" altLang="zh-TW" sz="1600" dirty="0">
                <a:cs typeface="Arial" charset="0"/>
              </a:rPr>
              <a:t>Member</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IFA</a:t>
            </a:r>
            <a:r>
              <a:rPr lang="zh-TW" altLang="en-US" sz="1600" dirty="0">
                <a:cs typeface="Arial" charset="0"/>
              </a:rPr>
              <a:t> </a:t>
            </a:r>
            <a:r>
              <a:rPr lang="en-US" altLang="zh-TW" sz="1600" dirty="0">
                <a:cs typeface="Arial" charset="0"/>
              </a:rPr>
              <a:t>Taipei,</a:t>
            </a:r>
            <a:r>
              <a:rPr lang="zh-TW" altLang="en-US" sz="1600" dirty="0">
                <a:cs typeface="Arial" charset="0"/>
              </a:rPr>
              <a:t> </a:t>
            </a:r>
            <a:r>
              <a:rPr lang="en-US" altLang="zh-TW" sz="1600" dirty="0">
                <a:cs typeface="Arial" charset="0"/>
              </a:rPr>
              <a:t>Deutsche</a:t>
            </a:r>
            <a:r>
              <a:rPr lang="zh-TW" altLang="en-US" sz="1600" dirty="0">
                <a:cs typeface="Arial" charset="0"/>
              </a:rPr>
              <a:t> </a:t>
            </a:r>
            <a:r>
              <a:rPr lang="en-US" altLang="zh-TW" sz="1600" dirty="0" err="1">
                <a:cs typeface="Arial" charset="0"/>
              </a:rPr>
              <a:t>Steuerjurist</a:t>
            </a:r>
            <a:r>
              <a:rPr lang="zh-TW" altLang="en-US" sz="1600" dirty="0">
                <a:cs typeface="Arial" charset="0"/>
              </a:rPr>
              <a:t> </a:t>
            </a:r>
            <a:r>
              <a:rPr lang="en-US" altLang="zh-TW" sz="1600" dirty="0" err="1">
                <a:cs typeface="Arial" charset="0"/>
              </a:rPr>
              <a:t>Gesellschaft</a:t>
            </a:r>
            <a:endParaRPr lang="zh-TW" altLang="en-GB" sz="1600" dirty="0">
              <a:cs typeface="Arial" charset="0"/>
            </a:endParaRPr>
          </a:p>
          <a:p>
            <a:pPr eaLnBrk="1" hangingPunct="1">
              <a:defRPr/>
            </a:pPr>
            <a:r>
              <a:rPr lang="zh-TW" altLang="en-GB" sz="1600" b="1" dirty="0">
                <a:solidFill>
                  <a:schemeClr val="accent1"/>
                </a:solidFill>
                <a:cs typeface="Arial" charset="0"/>
              </a:rPr>
              <a:t>│</a:t>
            </a:r>
            <a:r>
              <a:rPr lang="en-US" altLang="zh-TW" sz="1600" b="1" dirty="0">
                <a:solidFill>
                  <a:schemeClr val="accent1"/>
                </a:solidFill>
                <a:cs typeface="Arial" charset="0"/>
              </a:rPr>
              <a:t>Expertise</a:t>
            </a:r>
            <a:r>
              <a:rPr lang="zh-TW" altLang="en-GB" sz="1600" b="1" dirty="0">
                <a:solidFill>
                  <a:schemeClr val="accent1"/>
                </a:solidFill>
                <a:cs typeface="Arial" charset="0"/>
              </a:rPr>
              <a:t>│</a:t>
            </a:r>
          </a:p>
          <a:p>
            <a:pPr eaLnBrk="1" hangingPunct="1">
              <a:defRPr/>
            </a:pPr>
            <a:r>
              <a:rPr lang="en-GB" altLang="zh-TW" sz="1600" dirty="0">
                <a:cs typeface="Arial" charset="0"/>
              </a:rPr>
              <a:t>‧</a:t>
            </a:r>
            <a:r>
              <a:rPr lang="en-US" altLang="zh-TW" sz="1600" dirty="0">
                <a:cs typeface="Arial" charset="0"/>
              </a:rPr>
              <a:t>Tax</a:t>
            </a:r>
            <a:r>
              <a:rPr lang="zh-TW" altLang="en-US" sz="1600" dirty="0">
                <a:cs typeface="Arial" charset="0"/>
              </a:rPr>
              <a:t> </a:t>
            </a:r>
            <a:r>
              <a:rPr lang="en-US" altLang="zh-TW" sz="1600" dirty="0">
                <a:cs typeface="Arial" charset="0"/>
              </a:rPr>
              <a:t>Litigation</a:t>
            </a:r>
            <a:r>
              <a:rPr lang="zh-TW" altLang="en-US" sz="1600" dirty="0">
                <a:cs typeface="Arial" charset="0"/>
              </a:rPr>
              <a:t> </a:t>
            </a:r>
            <a:r>
              <a:rPr lang="en-US" altLang="zh-TW" sz="1600" dirty="0">
                <a:cs typeface="Arial" charset="0"/>
              </a:rPr>
              <a:t>and</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Planning</a:t>
            </a:r>
            <a:endParaRPr lang="zh-TW" altLang="en-GB" sz="1600" dirty="0">
              <a:cs typeface="Arial" charset="0"/>
            </a:endParaRPr>
          </a:p>
          <a:p>
            <a:pPr eaLnBrk="1" hangingPunct="1">
              <a:defRPr/>
            </a:pPr>
            <a:r>
              <a:rPr lang="en-GB" altLang="zh-TW" sz="1600" dirty="0">
                <a:cs typeface="Arial" charset="0"/>
              </a:rPr>
              <a:t>‧</a:t>
            </a:r>
            <a:r>
              <a:rPr lang="en-US" altLang="zh-TW" sz="1600" dirty="0">
                <a:cs typeface="Arial" charset="0"/>
              </a:rPr>
              <a:t>International</a:t>
            </a:r>
            <a:r>
              <a:rPr lang="zh-TW" altLang="en-US" sz="1600" dirty="0">
                <a:cs typeface="Arial" charset="0"/>
              </a:rPr>
              <a:t> </a:t>
            </a:r>
            <a:r>
              <a:rPr lang="en-US" altLang="zh-TW" sz="1600" dirty="0">
                <a:cs typeface="Arial" charset="0"/>
              </a:rPr>
              <a:t>Taxation</a:t>
            </a:r>
            <a:r>
              <a:rPr lang="zh-TW" altLang="en-US" sz="1600" dirty="0">
                <a:cs typeface="Arial" charset="0"/>
              </a:rPr>
              <a:t> </a:t>
            </a:r>
            <a:r>
              <a:rPr lang="en-US" altLang="zh-TW" sz="1600" dirty="0">
                <a:cs typeface="Arial" charset="0"/>
              </a:rPr>
              <a:t>and</a:t>
            </a:r>
            <a:r>
              <a:rPr lang="zh-TW" altLang="en-US" sz="1600" dirty="0">
                <a:cs typeface="Arial" charset="0"/>
              </a:rPr>
              <a:t> </a:t>
            </a:r>
            <a:r>
              <a:rPr lang="en-US" altLang="zh-TW" sz="1600" dirty="0">
                <a:cs typeface="Arial" charset="0"/>
              </a:rPr>
              <a:t>Practice</a:t>
            </a:r>
            <a:endParaRPr lang="zh-TW" altLang="en-GB" sz="1600" dirty="0">
              <a:cs typeface="Arial" charset="0"/>
            </a:endParaRPr>
          </a:p>
          <a:p>
            <a:pPr eaLnBrk="1" hangingPunct="1">
              <a:defRPr/>
            </a:pPr>
            <a:r>
              <a:rPr lang="zh-TW" altLang="en-GB" sz="1600" b="1" dirty="0">
                <a:solidFill>
                  <a:schemeClr val="accent1"/>
                </a:solidFill>
                <a:cs typeface="Arial" charset="0"/>
              </a:rPr>
              <a:t>│</a:t>
            </a:r>
            <a:r>
              <a:rPr lang="en-US" altLang="zh-TW" sz="1600" b="1" dirty="0">
                <a:solidFill>
                  <a:schemeClr val="accent1"/>
                </a:solidFill>
                <a:cs typeface="Arial" charset="0"/>
              </a:rPr>
              <a:t>Journal</a:t>
            </a:r>
            <a:r>
              <a:rPr lang="zh-TW" altLang="en-US" sz="1600" b="1" dirty="0">
                <a:solidFill>
                  <a:schemeClr val="accent1"/>
                </a:solidFill>
                <a:cs typeface="Arial" charset="0"/>
              </a:rPr>
              <a:t> </a:t>
            </a:r>
            <a:r>
              <a:rPr lang="en-US" altLang="zh-TW" sz="1600" b="1" dirty="0">
                <a:solidFill>
                  <a:schemeClr val="accent1"/>
                </a:solidFill>
                <a:cs typeface="Arial" charset="0"/>
              </a:rPr>
              <a:t>Column</a:t>
            </a:r>
            <a:r>
              <a:rPr lang="zh-TW" altLang="en-GB" sz="1600" b="1" dirty="0">
                <a:solidFill>
                  <a:schemeClr val="accent1"/>
                </a:solidFill>
                <a:cs typeface="Arial" charset="0"/>
              </a:rPr>
              <a:t>│</a:t>
            </a:r>
            <a:endParaRPr lang="en-US" altLang="zh-TW" sz="1600" b="1" dirty="0">
              <a:solidFill>
                <a:schemeClr val="accent1"/>
              </a:solidFill>
              <a:cs typeface="Arial" charset="0"/>
            </a:endParaRPr>
          </a:p>
          <a:p>
            <a:pPr marL="285750" indent="-285750">
              <a:buFont typeface="Arial" pitchFamily="34" charset="0"/>
              <a:buChar char="•"/>
              <a:defRPr/>
            </a:pPr>
            <a:r>
              <a:rPr lang="en-US" altLang="zh-TW" sz="1600" dirty="0">
                <a:cs typeface="Arial" charset="0"/>
              </a:rPr>
              <a:t>Economic</a:t>
            </a:r>
            <a:r>
              <a:rPr lang="zh-TW" altLang="en-US" sz="1600" dirty="0">
                <a:cs typeface="Arial" charset="0"/>
              </a:rPr>
              <a:t> </a:t>
            </a:r>
            <a:r>
              <a:rPr lang="en-US" altLang="zh-TW" sz="1600" dirty="0">
                <a:cs typeface="Arial" charset="0"/>
              </a:rPr>
              <a:t>Daily,</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Journal</a:t>
            </a:r>
            <a:r>
              <a:rPr lang="zh-TW" altLang="en-US" sz="1600" dirty="0">
                <a:cs typeface="Arial" charset="0"/>
              </a:rPr>
              <a:t> </a:t>
            </a:r>
            <a:r>
              <a:rPr lang="en-US" altLang="zh-TW" sz="1600" dirty="0">
                <a:cs typeface="Arial" charset="0"/>
              </a:rPr>
              <a:t>Magazine</a:t>
            </a:r>
          </a:p>
          <a:p>
            <a:pPr eaLnBrk="1" hangingPunct="1">
              <a:defRPr/>
            </a:pPr>
            <a:r>
              <a:rPr lang="zh-TW" altLang="en-GB" sz="1600" b="1" dirty="0">
                <a:solidFill>
                  <a:schemeClr val="accent1"/>
                </a:solidFill>
                <a:cs typeface="Arial" charset="0"/>
              </a:rPr>
              <a:t>│</a:t>
            </a:r>
            <a:r>
              <a:rPr lang="en-US" altLang="zh-TW" sz="1600" b="1" dirty="0">
                <a:solidFill>
                  <a:schemeClr val="accent1"/>
                </a:solidFill>
                <a:cs typeface="Arial" charset="0"/>
              </a:rPr>
              <a:t>Publish</a:t>
            </a:r>
            <a:r>
              <a:rPr lang="zh-TW" altLang="en-GB" sz="1600" b="1" dirty="0">
                <a:solidFill>
                  <a:schemeClr val="accent1"/>
                </a:solidFill>
                <a:cs typeface="Arial" charset="0"/>
              </a:rPr>
              <a:t>│</a:t>
            </a:r>
            <a:endParaRPr lang="en-US" altLang="zh-TW" sz="1600" b="1" dirty="0">
              <a:solidFill>
                <a:schemeClr val="accent1"/>
              </a:solidFill>
              <a:cs typeface="Arial" charset="0"/>
            </a:endParaRPr>
          </a:p>
          <a:p>
            <a:pPr marL="285750" indent="-285750">
              <a:buFont typeface="Arial" pitchFamily="34" charset="0"/>
              <a:buChar char="•"/>
              <a:defRPr/>
            </a:pPr>
            <a:r>
              <a:rPr lang="en-US" altLang="zh-TW" sz="1600" dirty="0">
                <a:cs typeface="Arial" charset="0"/>
              </a:rPr>
              <a:t>Burden</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Proof</a:t>
            </a:r>
            <a:r>
              <a:rPr lang="zh-TW" altLang="en-US" sz="1600" dirty="0">
                <a:cs typeface="Arial" charset="0"/>
              </a:rPr>
              <a:t> </a:t>
            </a:r>
            <a:r>
              <a:rPr lang="en-US" altLang="zh-TW" sz="1600" dirty="0">
                <a:cs typeface="Arial" charset="0"/>
              </a:rPr>
              <a:t>in</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Litigation,</a:t>
            </a:r>
            <a:r>
              <a:rPr lang="zh-TW" altLang="en-US" sz="1600" dirty="0">
                <a:cs typeface="Arial" charset="0"/>
              </a:rPr>
              <a:t> </a:t>
            </a:r>
            <a:r>
              <a:rPr lang="en-US" altLang="zh-TW" sz="1600" dirty="0">
                <a:cs typeface="Arial" charset="0"/>
              </a:rPr>
              <a:t>Case</a:t>
            </a:r>
            <a:r>
              <a:rPr lang="zh-TW" altLang="en-US" sz="1600" dirty="0">
                <a:cs typeface="Arial" charset="0"/>
              </a:rPr>
              <a:t> </a:t>
            </a:r>
            <a:r>
              <a:rPr lang="en-US" altLang="zh-TW" sz="1600" dirty="0">
                <a:cs typeface="Arial" charset="0"/>
              </a:rPr>
              <a:t>Study</a:t>
            </a:r>
            <a:r>
              <a:rPr lang="zh-TW" altLang="en-US" sz="1600" dirty="0">
                <a:cs typeface="Arial" charset="0"/>
              </a:rPr>
              <a:t> </a:t>
            </a:r>
            <a:r>
              <a:rPr lang="en-US" altLang="zh-TW" sz="1600" dirty="0">
                <a:cs typeface="Arial" charset="0"/>
              </a:rPr>
              <a:t>on</a:t>
            </a:r>
            <a:r>
              <a:rPr lang="zh-TW" altLang="en-US" sz="1600" dirty="0">
                <a:cs typeface="Arial" charset="0"/>
              </a:rPr>
              <a:t> </a:t>
            </a:r>
            <a:r>
              <a:rPr lang="en-US" altLang="zh-TW" sz="1600" dirty="0">
                <a:cs typeface="Arial" charset="0"/>
              </a:rPr>
              <a:t>Tax</a:t>
            </a:r>
            <a:r>
              <a:rPr lang="zh-TW" altLang="en-US" sz="1600" dirty="0">
                <a:cs typeface="Arial" charset="0"/>
              </a:rPr>
              <a:t> </a:t>
            </a:r>
            <a:r>
              <a:rPr lang="en-US" altLang="zh-TW" sz="1600" dirty="0">
                <a:cs typeface="Arial" charset="0"/>
              </a:rPr>
              <a:t>Litigation</a:t>
            </a:r>
          </a:p>
          <a:p>
            <a:pPr marL="285750" indent="-285750">
              <a:buFont typeface="Arial" pitchFamily="34" charset="0"/>
              <a:buChar char="•"/>
              <a:defRPr/>
            </a:pPr>
            <a:r>
              <a:rPr lang="en-US" altLang="zh-TW" sz="1600" dirty="0">
                <a:cs typeface="Arial" charset="0"/>
              </a:rPr>
              <a:t>Introduction</a:t>
            </a:r>
            <a:r>
              <a:rPr lang="zh-TW" altLang="en-US" sz="1600" dirty="0">
                <a:cs typeface="Arial" charset="0"/>
              </a:rPr>
              <a:t> </a:t>
            </a:r>
            <a:r>
              <a:rPr lang="en-US" altLang="zh-TW" sz="1600" dirty="0">
                <a:cs typeface="Arial" charset="0"/>
              </a:rPr>
              <a:t>of</a:t>
            </a:r>
            <a:r>
              <a:rPr lang="zh-TW" altLang="en-US" sz="1600" dirty="0">
                <a:cs typeface="Arial" charset="0"/>
              </a:rPr>
              <a:t> </a:t>
            </a:r>
            <a:r>
              <a:rPr lang="en-US" altLang="zh-TW" sz="1600" dirty="0">
                <a:cs typeface="Arial" charset="0"/>
              </a:rPr>
              <a:t>BEPS</a:t>
            </a:r>
            <a:r>
              <a:rPr lang="zh-TW" altLang="en-US" sz="1600" dirty="0">
                <a:cs typeface="Arial" charset="0"/>
              </a:rPr>
              <a:t> </a:t>
            </a:r>
            <a:r>
              <a:rPr lang="en-US" altLang="zh-TW" sz="1600" dirty="0">
                <a:cs typeface="Arial" charset="0"/>
              </a:rPr>
              <a:t>and</a:t>
            </a:r>
            <a:r>
              <a:rPr lang="zh-TW" altLang="en-US" sz="1600" dirty="0">
                <a:cs typeface="Arial" charset="0"/>
              </a:rPr>
              <a:t> </a:t>
            </a:r>
            <a:r>
              <a:rPr lang="en-US" altLang="zh-TW" sz="1600" dirty="0">
                <a:cs typeface="Arial" charset="0"/>
              </a:rPr>
              <a:t>Taxation</a:t>
            </a:r>
            <a:r>
              <a:rPr lang="zh-TW" altLang="en-US" sz="1600" dirty="0">
                <a:cs typeface="Arial" charset="0"/>
              </a:rPr>
              <a:t> </a:t>
            </a:r>
            <a:r>
              <a:rPr lang="en-US" altLang="zh-TW" sz="1600" dirty="0">
                <a:cs typeface="Arial" charset="0"/>
              </a:rPr>
              <a:t>on</a:t>
            </a:r>
            <a:r>
              <a:rPr lang="zh-TW" altLang="en-US" sz="1600" dirty="0">
                <a:cs typeface="Arial" charset="0"/>
              </a:rPr>
              <a:t> </a:t>
            </a:r>
            <a:r>
              <a:rPr lang="en-US" altLang="zh-TW" sz="1600" dirty="0">
                <a:cs typeface="Arial" charset="0"/>
              </a:rPr>
              <a:t>E-commerce,</a:t>
            </a:r>
            <a:r>
              <a:rPr lang="zh-TW" altLang="en-US" sz="1600" dirty="0">
                <a:cs typeface="Arial" charset="0"/>
              </a:rPr>
              <a:t> </a:t>
            </a:r>
            <a:r>
              <a:rPr lang="en-US" altLang="zh-TW" sz="1600" dirty="0" err="1">
                <a:cs typeface="Arial" charset="0"/>
              </a:rPr>
              <a:t>etc</a:t>
            </a:r>
            <a:r>
              <a:rPr lang="zh-TW" altLang="en-US" sz="1600" dirty="0">
                <a:cs typeface="Arial" charset="0"/>
              </a:rPr>
              <a:t> </a:t>
            </a:r>
            <a:r>
              <a:rPr lang="en-US" altLang="zh-TW" sz="1600" dirty="0">
                <a:cs typeface="Arial" charset="0"/>
              </a:rPr>
              <a:t>and</a:t>
            </a:r>
            <a:r>
              <a:rPr lang="zh-TW" altLang="en-US" sz="1600" dirty="0">
                <a:cs typeface="Arial" charset="0"/>
              </a:rPr>
              <a:t>  </a:t>
            </a:r>
            <a:r>
              <a:rPr lang="en-US" altLang="zh-TW" sz="1600" dirty="0">
                <a:cs typeface="Arial" charset="0"/>
              </a:rPr>
              <a:t>100+</a:t>
            </a:r>
            <a:r>
              <a:rPr lang="zh-TW" altLang="en-US" sz="1600" dirty="0">
                <a:cs typeface="Arial" charset="0"/>
              </a:rPr>
              <a:t> </a:t>
            </a:r>
            <a:r>
              <a:rPr lang="en-US" altLang="zh-TW" sz="1600" dirty="0">
                <a:cs typeface="Arial" charset="0"/>
              </a:rPr>
              <a:t>articles</a:t>
            </a:r>
            <a:endParaRPr lang="zh-TW" altLang="en-GB" sz="1600" dirty="0">
              <a:cs typeface="Arial" charset="0"/>
            </a:endParaRPr>
          </a:p>
        </p:txBody>
      </p:sp>
      <p:sp>
        <p:nvSpPr>
          <p:cNvPr id="10" name="矩形 9">
            <a:extLst>
              <a:ext uri="{FF2B5EF4-FFF2-40B4-BE49-F238E27FC236}">
                <a16:creationId xmlns:a16="http://schemas.microsoft.com/office/drawing/2014/main" id="{F2C6F282-D804-48B7-B6CB-CB3E52C8F23E}"/>
              </a:ext>
            </a:extLst>
          </p:cNvPr>
          <p:cNvSpPr/>
          <p:nvPr/>
        </p:nvSpPr>
        <p:spPr bwMode="ltGray">
          <a:xfrm>
            <a:off x="1524000" y="5491164"/>
            <a:ext cx="2743200" cy="136683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solidFill>
                <a:schemeClr val="bg1"/>
              </a:solidFill>
              <a:latin typeface="Georgia" pitchFamily="18" charset="0"/>
            </a:endParaRPr>
          </a:p>
        </p:txBody>
      </p:sp>
      <p:pic>
        <p:nvPicPr>
          <p:cNvPr id="26630" name="圖片 2">
            <a:extLst>
              <a:ext uri="{FF2B5EF4-FFF2-40B4-BE49-F238E27FC236}">
                <a16:creationId xmlns:a16="http://schemas.microsoft.com/office/drawing/2014/main" id="{6342599C-6B3B-4A3C-A021-108C00300F8D}"/>
              </a:ext>
            </a:extLst>
          </p:cNvPr>
          <p:cNvPicPr>
            <a:picLocks noChangeAspect="1"/>
          </p:cNvPicPr>
          <p:nvPr/>
        </p:nvPicPr>
        <p:blipFill>
          <a:blip r:embed="rId2">
            <a:extLst>
              <a:ext uri="{28A0092B-C50C-407E-A947-70E740481C1C}">
                <a14:useLocalDpi xmlns:a14="http://schemas.microsoft.com/office/drawing/2010/main" val="0"/>
              </a:ext>
            </a:extLst>
          </a:blip>
          <a:srcRect l="5061" t="19862" r="19136" b="24443"/>
          <a:stretch>
            <a:fillRect/>
          </a:stretch>
        </p:blipFill>
        <p:spPr bwMode="auto">
          <a:xfrm>
            <a:off x="1524001" y="0"/>
            <a:ext cx="262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45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dirty="0">
                <a:solidFill>
                  <a:schemeClr val="tx1"/>
                </a:solidFill>
              </a:rPr>
              <a:t>BEPS and Corporate Tax Regulation Changes in Taiwan</a:t>
            </a:r>
          </a:p>
          <a:p>
            <a:pPr marL="800100" lvl="1" indent="-342900">
              <a:buAutoNum type="arabicPeriod"/>
            </a:pPr>
            <a:r>
              <a:rPr lang="en-US" sz="2000" dirty="0">
                <a:solidFill>
                  <a:schemeClr val="tx1"/>
                </a:solidFill>
              </a:rPr>
              <a:t>Thin-Capital Regime</a:t>
            </a:r>
          </a:p>
          <a:p>
            <a:pPr marL="800100" lvl="1" indent="-342900">
              <a:buAutoNum type="arabicPeriod"/>
            </a:pPr>
            <a:r>
              <a:rPr lang="en-US" sz="2000" dirty="0" err="1">
                <a:solidFill>
                  <a:schemeClr val="tx1"/>
                </a:solidFill>
              </a:rPr>
              <a:t>CbC</a:t>
            </a:r>
            <a:r>
              <a:rPr lang="en-US" sz="2000" dirty="0">
                <a:solidFill>
                  <a:schemeClr val="tx1"/>
                </a:solidFill>
              </a:rPr>
              <a:t> Reporting</a:t>
            </a:r>
          </a:p>
          <a:p>
            <a:pPr marL="800100" lvl="1" indent="-342900">
              <a:buAutoNum type="arabicPeriod"/>
            </a:pPr>
            <a:r>
              <a:rPr lang="en-US" sz="2000" dirty="0">
                <a:solidFill>
                  <a:schemeClr val="tx1"/>
                </a:solidFill>
              </a:rPr>
              <a:t>CFC and PEM Regime</a:t>
            </a:r>
          </a:p>
          <a:p>
            <a:pPr marL="342900" indent="-342900">
              <a:buAutoNum type="arabicPeriod"/>
            </a:pPr>
            <a:r>
              <a:rPr lang="en-US" sz="2000" dirty="0">
                <a:solidFill>
                  <a:schemeClr val="tx1"/>
                </a:solidFill>
              </a:rPr>
              <a:t>BEPS and Cross-Border E-Commerce</a:t>
            </a:r>
          </a:p>
          <a:p>
            <a:pPr marL="800100" lvl="1" indent="-342900">
              <a:buAutoNum type="arabicPeriod"/>
            </a:pPr>
            <a:r>
              <a:rPr lang="en-US" sz="2000" dirty="0">
                <a:solidFill>
                  <a:schemeClr val="tx1"/>
                </a:solidFill>
              </a:rPr>
              <a:t>Simplified VAT Regime</a:t>
            </a:r>
          </a:p>
          <a:p>
            <a:pPr marL="800100" lvl="1" indent="-342900">
              <a:buAutoNum type="arabicPeriod"/>
            </a:pPr>
            <a:r>
              <a:rPr lang="en-US" sz="2000" dirty="0">
                <a:solidFill>
                  <a:schemeClr val="tx1"/>
                </a:solidFill>
              </a:rPr>
              <a:t>Taiwan’s EC Situation </a:t>
            </a:r>
          </a:p>
          <a:p>
            <a:pPr marL="800100" lvl="1" indent="-342900">
              <a:buAutoNum type="arabicPeriod"/>
            </a:pPr>
            <a:r>
              <a:rPr lang="en-US" sz="2000" dirty="0">
                <a:solidFill>
                  <a:schemeClr val="tx1"/>
                </a:solidFill>
              </a:rPr>
              <a:t>EC’s VAT compliance and E-Invoicing</a:t>
            </a:r>
          </a:p>
          <a:p>
            <a:pPr marL="800100" lvl="1" indent="-342900">
              <a:buFontTx/>
              <a:buAutoNum type="arabicPeriod"/>
            </a:pPr>
            <a:r>
              <a:rPr lang="en-US" altLang="zh-TW" sz="2000" dirty="0">
                <a:solidFill>
                  <a:schemeClr val="tx1"/>
                </a:solidFill>
              </a:rPr>
              <a:t>Simplified Corporate Tax Regime</a:t>
            </a:r>
            <a:endParaRPr lang="en-US" sz="2000" dirty="0">
              <a:solidFill>
                <a:schemeClr val="tx1"/>
              </a:solidFill>
            </a:endParaRPr>
          </a:p>
          <a:p>
            <a:pPr marL="342900" indent="-342900">
              <a:buAutoNum type="arabicPeriod"/>
            </a:pPr>
            <a:r>
              <a:rPr lang="en-US" sz="2000" dirty="0">
                <a:solidFill>
                  <a:schemeClr val="tx1"/>
                </a:solidFill>
              </a:rPr>
              <a:t>GAARs in Taiwan</a:t>
            </a:r>
          </a:p>
          <a:p>
            <a:pPr marL="800100" lvl="1" indent="-342900">
              <a:buAutoNum type="arabicPeriod"/>
            </a:pPr>
            <a:r>
              <a:rPr lang="en-US" sz="2000" dirty="0">
                <a:solidFill>
                  <a:schemeClr val="tx1"/>
                </a:solidFill>
              </a:rPr>
              <a:t>Regulatory Background: Substance over Form Clause</a:t>
            </a:r>
          </a:p>
          <a:p>
            <a:pPr marL="800100" lvl="1" indent="-342900">
              <a:buAutoNum type="arabicPeriod"/>
            </a:pPr>
            <a:r>
              <a:rPr lang="en-US" sz="2000" dirty="0">
                <a:solidFill>
                  <a:schemeClr val="tx1"/>
                </a:solidFill>
              </a:rPr>
              <a:t>Case 1: Uber VAT Case</a:t>
            </a:r>
          </a:p>
          <a:p>
            <a:pPr marL="800100" lvl="1" indent="-342900">
              <a:buAutoNum type="arabicPeriod"/>
            </a:pPr>
            <a:r>
              <a:rPr lang="en-US" sz="2000" dirty="0">
                <a:solidFill>
                  <a:schemeClr val="tx1"/>
                </a:solidFill>
              </a:rPr>
              <a:t>Case 2: Triangle Trade and PEM</a:t>
            </a:r>
          </a:p>
          <a:p>
            <a:pPr marL="342900" indent="-342900">
              <a:buAutoNum type="arabicPeriod"/>
            </a:pPr>
            <a:r>
              <a:rPr lang="en-US" sz="2000" dirty="0">
                <a:solidFill>
                  <a:schemeClr val="tx1"/>
                </a:solidFill>
              </a:rPr>
              <a:t>Conclusion: Low Profile and Pre-Consulting with Tax Authorities</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26110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Content of Presentation</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2</a:t>
              </a:r>
              <a:endParaRPr lang="en-US" dirty="0">
                <a:solidFill>
                  <a:schemeClr val="bg1"/>
                </a:solidFill>
              </a:endParaRPr>
            </a:p>
          </p:txBody>
        </p:sp>
      </p:grpSp>
    </p:spTree>
    <p:extLst>
      <p:ext uri="{BB962C8B-B14F-4D97-AF65-F5344CB8AC3E}">
        <p14:creationId xmlns:p14="http://schemas.microsoft.com/office/powerpoint/2010/main" val="21785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ltLang="zh-TW" sz="2800" dirty="0">
                <a:solidFill>
                  <a:schemeClr val="tx1"/>
                </a:solidFill>
              </a:rPr>
              <a:t>Beginning from the year 2011, excess interest shall not be considered as expense or loss if the proportion of related party </a:t>
            </a:r>
            <a:r>
              <a:rPr lang="en-US" altLang="zh-TW" sz="2800" b="1" u="sng" dirty="0">
                <a:solidFill>
                  <a:schemeClr val="tx1"/>
                </a:solidFill>
              </a:rPr>
              <a:t>debt to equity</a:t>
            </a:r>
            <a:r>
              <a:rPr lang="en-US" altLang="zh-TW" sz="2800" dirty="0">
                <a:solidFill>
                  <a:schemeClr val="tx1"/>
                </a:solidFill>
              </a:rPr>
              <a:t> of a company exceeds a specified ratio.</a:t>
            </a:r>
          </a:p>
          <a:p>
            <a:pPr marL="702900" lvl="2" indent="-342900">
              <a:buFont typeface="Arial" panose="020B0604020202020204" pitchFamily="34" charset="0"/>
              <a:buChar char="•"/>
            </a:pPr>
            <a:r>
              <a:rPr lang="en-US" altLang="zh-TW" sz="2800" dirty="0">
                <a:solidFill>
                  <a:schemeClr val="tx1"/>
                </a:solidFill>
              </a:rPr>
              <a:t>Related Parties</a:t>
            </a:r>
          </a:p>
          <a:p>
            <a:pPr marL="702900" lvl="2" indent="-342900">
              <a:buFont typeface="Arial" panose="020B0604020202020204" pitchFamily="34" charset="0"/>
              <a:buChar char="•"/>
            </a:pPr>
            <a:r>
              <a:rPr lang="en-US" altLang="zh-TW" sz="2800" dirty="0">
                <a:solidFill>
                  <a:schemeClr val="tx1"/>
                </a:solidFill>
              </a:rPr>
              <a:t>Debt-Equity ratio is 3:1</a:t>
            </a:r>
          </a:p>
          <a:p>
            <a:pPr marL="702900" lvl="2" indent="-342900">
              <a:buFont typeface="Arial" panose="020B0604020202020204" pitchFamily="34" charset="0"/>
              <a:buChar char="•"/>
            </a:pPr>
            <a:endParaRPr lang="en-US" altLang="zh-TW" sz="2800" dirty="0">
              <a:solidFill>
                <a:schemeClr val="tx1"/>
              </a:solidFill>
            </a:endParaRPr>
          </a:p>
          <a:p>
            <a:pPr marL="342900" indent="-342900">
              <a:buFont typeface="+mj-lt"/>
              <a:buAutoNum type="arabicPeriod"/>
            </a:pPr>
            <a:r>
              <a:rPr lang="en-US" altLang="zh-TW" sz="2800" dirty="0">
                <a:solidFill>
                  <a:schemeClr val="tx1"/>
                </a:solidFill>
              </a:rPr>
              <a:t>If the thin-capital is met, the interest expense over 3:1 ratio shall be excluded.</a:t>
            </a:r>
          </a:p>
          <a:p>
            <a:pPr marL="342900" indent="-342900">
              <a:buFont typeface="+mj-lt"/>
              <a:buAutoNum type="arabicPeriod"/>
            </a:pPr>
            <a:endParaRPr lang="en-US" altLang="zh-TW" sz="2800" dirty="0">
              <a:solidFill>
                <a:schemeClr val="tx1"/>
              </a:solidFill>
            </a:endParaRPr>
          </a:p>
          <a:p>
            <a:pPr marL="342900" indent="-342900">
              <a:buFont typeface="+mj-lt"/>
              <a:buAutoNum type="arabicPeriod"/>
            </a:pPr>
            <a:r>
              <a:rPr lang="en-US" altLang="zh-TW" sz="2800" dirty="0">
                <a:solidFill>
                  <a:schemeClr val="tx1"/>
                </a:solidFill>
              </a:rPr>
              <a:t>Financial institutions are excluded from the application of Thin-Capital Regulation.</a:t>
            </a:r>
            <a:endParaRPr lang="en-US"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7594195" cy="523220"/>
          </a:xfrm>
          <a:prstGeom prst="rect">
            <a:avLst/>
          </a:prstGeom>
          <a:noFill/>
        </p:spPr>
        <p:txBody>
          <a:bodyPr wrap="none" rtlCol="0">
            <a:spAutoFit/>
          </a:bodyPr>
          <a:lstStyle/>
          <a:p>
            <a:r>
              <a:rPr lang="en-US" altLang="zh-TW" sz="2800" b="1" dirty="0">
                <a:cs typeface="Arial" panose="020B0604020202020204" pitchFamily="34" charset="0"/>
              </a:rPr>
              <a:t>BEPS and CIT in Taiwan: “Thin-Capital Regulation”</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01</a:t>
              </a:r>
              <a:endParaRPr lang="en-US" dirty="0">
                <a:solidFill>
                  <a:schemeClr val="bg1"/>
                </a:solidFill>
              </a:endParaRPr>
            </a:p>
          </p:txBody>
        </p:sp>
      </p:grpSp>
    </p:spTree>
    <p:extLst>
      <p:ext uri="{BB962C8B-B14F-4D97-AF65-F5344CB8AC3E}">
        <p14:creationId xmlns:p14="http://schemas.microsoft.com/office/powerpoint/2010/main" val="197356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ltLang="zh-TW" sz="2600" dirty="0">
                <a:solidFill>
                  <a:schemeClr val="tx1"/>
                </a:solidFill>
              </a:rPr>
              <a:t>Taiwan has implemented the </a:t>
            </a:r>
            <a:r>
              <a:rPr lang="en-US" altLang="zh-TW" sz="2600" b="1" i="1" u="sng" dirty="0">
                <a:solidFill>
                  <a:schemeClr val="tx1"/>
                </a:solidFill>
              </a:rPr>
              <a:t>three tiered TP documentation system </a:t>
            </a:r>
            <a:r>
              <a:rPr lang="en-US" altLang="zh-TW" sz="2600" dirty="0">
                <a:solidFill>
                  <a:schemeClr val="tx1"/>
                </a:solidFill>
              </a:rPr>
              <a:t>.</a:t>
            </a:r>
            <a:r>
              <a:rPr lang="en-US" altLang="zh-TW" sz="2600" b="1" i="1" u="sng" dirty="0">
                <a:solidFill>
                  <a:schemeClr val="tx1"/>
                </a:solidFill>
              </a:rPr>
              <a:t> </a:t>
            </a:r>
            <a:r>
              <a:rPr lang="en-US" altLang="zh-TW" sz="2600" dirty="0">
                <a:solidFill>
                  <a:schemeClr val="tx1"/>
                </a:solidFill>
              </a:rPr>
              <a:t>Multinational enterprises meet criteria shall report </a:t>
            </a:r>
            <a:r>
              <a:rPr lang="en-US" altLang="zh-TW" sz="2600" dirty="0" err="1">
                <a:solidFill>
                  <a:schemeClr val="tx1"/>
                </a:solidFill>
              </a:rPr>
              <a:t>CbC</a:t>
            </a:r>
            <a:r>
              <a:rPr lang="en-US" altLang="zh-TW" sz="2600" dirty="0">
                <a:solidFill>
                  <a:schemeClr val="tx1"/>
                </a:solidFill>
              </a:rPr>
              <a:t>, master file and local files.</a:t>
            </a:r>
            <a:endParaRPr lang="zh-TW" altLang="zh-TW" sz="2600" dirty="0">
              <a:solidFill>
                <a:schemeClr val="tx1"/>
              </a:solidFill>
            </a:endParaRPr>
          </a:p>
          <a:p>
            <a:pPr marL="342900" indent="-342900">
              <a:buFont typeface="+mj-lt"/>
              <a:buAutoNum type="arabicPeriod"/>
            </a:pPr>
            <a:r>
              <a:rPr lang="en-US" altLang="zh-TW" sz="2600" dirty="0">
                <a:solidFill>
                  <a:schemeClr val="tx1"/>
                </a:solidFill>
              </a:rPr>
              <a:t>Threshold for filing </a:t>
            </a:r>
            <a:r>
              <a:rPr lang="en-US" altLang="zh-TW" sz="2600" dirty="0" err="1">
                <a:solidFill>
                  <a:schemeClr val="tx1"/>
                </a:solidFill>
              </a:rPr>
              <a:t>CbC</a:t>
            </a:r>
            <a:r>
              <a:rPr lang="en-US" altLang="zh-TW" sz="2600" dirty="0">
                <a:solidFill>
                  <a:schemeClr val="tx1"/>
                </a:solidFill>
              </a:rPr>
              <a:t> report is </a:t>
            </a:r>
            <a:r>
              <a:rPr lang="en-US" altLang="zh-TW" sz="2600" b="1" i="1" u="sng" dirty="0">
                <a:solidFill>
                  <a:schemeClr val="tx1"/>
                </a:solidFill>
              </a:rPr>
              <a:t>750 million Euros of yearly revenues </a:t>
            </a:r>
            <a:r>
              <a:rPr lang="en-US" altLang="zh-TW" sz="2600" dirty="0">
                <a:solidFill>
                  <a:schemeClr val="tx1"/>
                </a:solidFill>
              </a:rPr>
              <a:t>beginning from the fiscal year of 2017. First </a:t>
            </a:r>
            <a:r>
              <a:rPr lang="en-US" altLang="zh-TW" sz="2600" dirty="0" err="1">
                <a:solidFill>
                  <a:schemeClr val="tx1"/>
                </a:solidFill>
              </a:rPr>
              <a:t>CbC</a:t>
            </a:r>
            <a:r>
              <a:rPr lang="en-US" altLang="zh-TW" sz="2600" dirty="0">
                <a:solidFill>
                  <a:schemeClr val="tx1"/>
                </a:solidFill>
              </a:rPr>
              <a:t> reporting shall be submitted in </a:t>
            </a:r>
            <a:r>
              <a:rPr lang="en-US" altLang="zh-TW" sz="2600" b="1" i="1" u="sng" dirty="0">
                <a:solidFill>
                  <a:schemeClr val="tx1"/>
                </a:solidFill>
              </a:rPr>
              <a:t>May 2018</a:t>
            </a:r>
            <a:r>
              <a:rPr lang="en-US" altLang="zh-TW" sz="2600" dirty="0">
                <a:solidFill>
                  <a:schemeClr val="tx1"/>
                </a:solidFill>
              </a:rPr>
              <a:t>(Taiwan’s tax season).</a:t>
            </a:r>
            <a:endParaRPr lang="zh-TW" altLang="zh-TW" sz="2600" dirty="0">
              <a:solidFill>
                <a:schemeClr val="tx1"/>
              </a:solidFill>
            </a:endParaRPr>
          </a:p>
          <a:p>
            <a:pPr marL="342900" indent="-342900">
              <a:buFont typeface="+mj-lt"/>
              <a:buAutoNum type="arabicPeriod"/>
            </a:pPr>
            <a:r>
              <a:rPr lang="en-US" altLang="zh-TW" sz="2600" dirty="0">
                <a:solidFill>
                  <a:schemeClr val="tx1"/>
                </a:solidFill>
              </a:rPr>
              <a:t>Even if a in Taiwan registered subsidiary of the MNE is exempted from </a:t>
            </a:r>
            <a:r>
              <a:rPr lang="en-US" altLang="zh-TW" sz="2600" dirty="0" err="1">
                <a:solidFill>
                  <a:schemeClr val="tx1"/>
                </a:solidFill>
              </a:rPr>
              <a:t>CbC</a:t>
            </a:r>
            <a:r>
              <a:rPr lang="en-US" altLang="zh-TW" sz="2600" dirty="0">
                <a:solidFill>
                  <a:schemeClr val="tx1"/>
                </a:solidFill>
              </a:rPr>
              <a:t> reporting, Taiwan tax authorities </a:t>
            </a:r>
            <a:r>
              <a:rPr lang="en-US" altLang="zh-TW" sz="2600" b="1" i="1" u="sng" dirty="0">
                <a:solidFill>
                  <a:schemeClr val="tx1"/>
                </a:solidFill>
              </a:rPr>
              <a:t>might request its parent company for </a:t>
            </a:r>
            <a:r>
              <a:rPr lang="en-US" altLang="zh-TW" sz="2600" b="1" i="1" u="sng" dirty="0" err="1">
                <a:solidFill>
                  <a:schemeClr val="tx1"/>
                </a:solidFill>
              </a:rPr>
              <a:t>CbC</a:t>
            </a:r>
            <a:r>
              <a:rPr lang="en-US" altLang="zh-TW" sz="2600" b="1" i="1" u="sng" dirty="0">
                <a:solidFill>
                  <a:schemeClr val="tx1"/>
                </a:solidFill>
              </a:rPr>
              <a:t> report</a:t>
            </a:r>
            <a:r>
              <a:rPr lang="en-US" altLang="zh-TW" sz="2600" dirty="0">
                <a:solidFill>
                  <a:schemeClr val="tx1"/>
                </a:solidFill>
              </a:rPr>
              <a:t>.</a:t>
            </a:r>
            <a:endParaRPr lang="zh-TW" altLang="zh-TW" sz="2600" dirty="0">
              <a:solidFill>
                <a:schemeClr val="tx1"/>
              </a:solidFill>
            </a:endParaRPr>
          </a:p>
          <a:p>
            <a:pPr marL="342900" indent="-342900">
              <a:buFont typeface="+mj-lt"/>
              <a:buAutoNum type="arabicPeriod"/>
            </a:pPr>
            <a:r>
              <a:rPr lang="en-US" altLang="zh-TW" sz="2600" b="1" i="1" u="sng" dirty="0">
                <a:solidFill>
                  <a:schemeClr val="tx1"/>
                </a:solidFill>
              </a:rPr>
              <a:t>Master file reporting has a threshold of NTD 3 billion(100 million USD) </a:t>
            </a:r>
            <a:r>
              <a:rPr lang="en-US" altLang="zh-TW" sz="2600" dirty="0">
                <a:solidFill>
                  <a:schemeClr val="tx1"/>
                </a:solidFill>
              </a:rPr>
              <a:t>of revenue or NTD 1.5 billion(50 million USD) cross border controlled transactions. </a:t>
            </a:r>
            <a:endParaRPr lang="en-US" altLang="zh-TW" sz="2600" dirty="0">
              <a:solidFill>
                <a:schemeClr val="tx1"/>
              </a:solidFill>
              <a:latin typeface="Arial" panose="020B0604020202020204" pitchFamily="34" charset="0"/>
              <a:cs typeface="Arial" panose="020B0604020202020204" pitchFamily="34" charset="0"/>
            </a:endParaRPr>
          </a:p>
          <a:p>
            <a:pPr algn="ctr"/>
            <a:endParaRPr lang="en-US" sz="26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6957674" cy="523220"/>
          </a:xfrm>
          <a:prstGeom prst="rect">
            <a:avLst/>
          </a:prstGeom>
          <a:noFill/>
        </p:spPr>
        <p:txBody>
          <a:bodyPr wrap="none" rtlCol="0">
            <a:spAutoFit/>
          </a:bodyPr>
          <a:lstStyle/>
          <a:p>
            <a:r>
              <a:rPr lang="en-US" altLang="zh-TW" sz="2800" b="1" dirty="0">
                <a:cs typeface="Arial" panose="020B0604020202020204" pitchFamily="34" charset="0"/>
              </a:rPr>
              <a:t>Taiwan’s BEPS development: “</a:t>
            </a:r>
            <a:r>
              <a:rPr lang="en-US" altLang="zh-TW" sz="2800" b="1" dirty="0" err="1">
                <a:cs typeface="Arial" panose="020B0604020202020204" pitchFamily="34" charset="0"/>
              </a:rPr>
              <a:t>CbC</a:t>
            </a:r>
            <a:r>
              <a:rPr lang="en-US" altLang="zh-TW" sz="2800" b="1" dirty="0">
                <a:cs typeface="Arial" panose="020B0604020202020204" pitchFamily="34" charset="0"/>
              </a:rPr>
              <a:t> Reporting”</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2</a:t>
              </a:r>
              <a:endParaRPr lang="en-US" dirty="0">
                <a:solidFill>
                  <a:schemeClr val="bg1"/>
                </a:solidFill>
              </a:endParaRPr>
            </a:p>
          </p:txBody>
        </p:sp>
      </p:grpSp>
    </p:spTree>
    <p:extLst>
      <p:ext uri="{BB962C8B-B14F-4D97-AF65-F5344CB8AC3E}">
        <p14:creationId xmlns:p14="http://schemas.microsoft.com/office/powerpoint/2010/main" val="116311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ltLang="zh-TW" sz="2400" dirty="0">
                <a:solidFill>
                  <a:schemeClr val="tx1"/>
                </a:solidFill>
              </a:rPr>
              <a:t>Requirements for Controlled Foreign Company Taxation:</a:t>
            </a:r>
          </a:p>
          <a:p>
            <a:pPr marL="702900" lvl="2" indent="-342900">
              <a:buFont typeface="Arial" panose="020B0604020202020204" pitchFamily="34" charset="0"/>
              <a:buChar char="•"/>
            </a:pPr>
            <a:r>
              <a:rPr lang="en-US" altLang="zh-TW" sz="2400" dirty="0">
                <a:solidFill>
                  <a:schemeClr val="tx1"/>
                </a:solidFill>
              </a:rPr>
              <a:t>directly or indirectly holding 50% of a foreign company.</a:t>
            </a:r>
          </a:p>
          <a:p>
            <a:pPr marL="702900" lvl="2" indent="-342900">
              <a:buFont typeface="Arial" panose="020B0604020202020204" pitchFamily="34" charset="0"/>
              <a:buChar char="•"/>
            </a:pPr>
            <a:r>
              <a:rPr lang="en-US" altLang="zh-TW" sz="2400" dirty="0">
                <a:solidFill>
                  <a:schemeClr val="tx1"/>
                </a:solidFill>
              </a:rPr>
              <a:t>The controlled foreign company incorporated in “low-tax” jurisdiction-effective CIT rate below 14%.</a:t>
            </a:r>
          </a:p>
          <a:p>
            <a:pPr marL="702900" lvl="2" indent="-342900">
              <a:buFont typeface="Arial" panose="020B0604020202020204" pitchFamily="34" charset="0"/>
              <a:buChar char="•"/>
            </a:pPr>
            <a:r>
              <a:rPr lang="en-US" altLang="zh-TW" sz="2400" dirty="0">
                <a:solidFill>
                  <a:schemeClr val="tx1"/>
                </a:solidFill>
              </a:rPr>
              <a:t>Earning of the fiscal year not exceeding 7 million NTD(230,000 USD)</a:t>
            </a:r>
          </a:p>
          <a:p>
            <a:pPr marL="702900" lvl="2" indent="-342900">
              <a:buFont typeface="Arial" panose="020B0604020202020204" pitchFamily="34" charset="0"/>
              <a:buChar char="•"/>
            </a:pPr>
            <a:r>
              <a:rPr lang="en-US" altLang="zh-TW" sz="2400" dirty="0">
                <a:solidFill>
                  <a:schemeClr val="tx1"/>
                </a:solidFill>
              </a:rPr>
              <a:t>The controlled foreign company has no substantial activities</a:t>
            </a:r>
          </a:p>
          <a:p>
            <a:pPr marL="702900" lvl="2" indent="-342900">
              <a:buFont typeface="Arial" panose="020B0604020202020204" pitchFamily="34" charset="0"/>
              <a:buChar char="•"/>
            </a:pPr>
            <a:endParaRPr lang="en-US" altLang="zh-TW" sz="2400" dirty="0">
              <a:solidFill>
                <a:schemeClr val="tx1"/>
              </a:solidFill>
            </a:endParaRPr>
          </a:p>
          <a:p>
            <a:r>
              <a:rPr lang="en-US" altLang="zh-TW" sz="2400" dirty="0">
                <a:solidFill>
                  <a:schemeClr val="tx1"/>
                </a:solidFill>
              </a:rPr>
              <a:t>2. criterion for “substantial activities”</a:t>
            </a:r>
          </a:p>
          <a:p>
            <a:pPr marL="702900" lvl="2" indent="-342900">
              <a:buFont typeface="Arial" panose="020B0604020202020204" pitchFamily="34" charset="0"/>
              <a:buChar char="•"/>
            </a:pPr>
            <a:r>
              <a:rPr lang="en-US" altLang="zh-TW" sz="2400" dirty="0">
                <a:solidFill>
                  <a:schemeClr val="tx1"/>
                </a:solidFill>
              </a:rPr>
              <a:t>Office and employees; and</a:t>
            </a:r>
          </a:p>
          <a:p>
            <a:pPr marL="702900" lvl="2" indent="-342900">
              <a:buFont typeface="Arial" panose="020B0604020202020204" pitchFamily="34" charset="0"/>
              <a:buChar char="•"/>
            </a:pPr>
            <a:r>
              <a:rPr lang="en-US" altLang="zh-TW" sz="2400" dirty="0">
                <a:solidFill>
                  <a:schemeClr val="tx1"/>
                </a:solidFill>
              </a:rPr>
              <a:t>Passive income below 10% of revenue.</a:t>
            </a:r>
          </a:p>
          <a:p>
            <a:pPr marL="702900" lvl="2" indent="-342900">
              <a:buFont typeface="Arial" panose="020B0604020202020204" pitchFamily="34" charset="0"/>
              <a:buChar char="•"/>
            </a:pPr>
            <a:endParaRPr lang="en-US" altLang="zh-TW" sz="2400" dirty="0">
              <a:solidFill>
                <a:schemeClr val="tx1"/>
              </a:solidFill>
            </a:endParaRPr>
          </a:p>
          <a:p>
            <a:r>
              <a:rPr lang="en-US" altLang="zh-TW" sz="2400" dirty="0">
                <a:solidFill>
                  <a:schemeClr val="tx1"/>
                </a:solidFill>
              </a:rPr>
              <a:t>3. </a:t>
            </a:r>
            <a:r>
              <a:rPr lang="en-US" altLang="zh-TW" sz="2400" b="1" i="1" u="sng" dirty="0">
                <a:solidFill>
                  <a:schemeClr val="tx1"/>
                </a:solidFill>
              </a:rPr>
              <a:t>CFC Regime has enacted in 2016 but not be effective yet</a:t>
            </a:r>
            <a:r>
              <a:rPr lang="en-US" altLang="zh-TW" sz="2400" dirty="0">
                <a:solidFill>
                  <a:schemeClr val="tx1"/>
                </a:solidFill>
              </a:rPr>
              <a:t>!!!</a:t>
            </a:r>
            <a:endParaRPr lang="en-US" altLang="zh-TW" sz="24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6639831" cy="523220"/>
          </a:xfrm>
          <a:prstGeom prst="rect">
            <a:avLst/>
          </a:prstGeom>
          <a:noFill/>
        </p:spPr>
        <p:txBody>
          <a:bodyPr wrap="none" rtlCol="0">
            <a:spAutoFit/>
          </a:bodyPr>
          <a:lstStyle/>
          <a:p>
            <a:r>
              <a:rPr lang="en-US" altLang="zh-TW" sz="2800" b="1" dirty="0">
                <a:cs typeface="Arial" panose="020B0604020202020204" pitchFamily="34" charset="0"/>
              </a:rPr>
              <a:t>Taiwan’s BEPS development: “CFC Regime” </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57191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ltLang="zh-TW" sz="2400" dirty="0">
                <a:solidFill>
                  <a:schemeClr val="tx1"/>
                </a:solidFill>
              </a:rPr>
              <a:t>Requirements for Place of Effective Management Taxation:</a:t>
            </a:r>
          </a:p>
          <a:p>
            <a:pPr marL="702900" lvl="2" indent="-342900">
              <a:buFont typeface="Arial" panose="020B0604020202020204" pitchFamily="34" charset="0"/>
              <a:buChar char="•"/>
            </a:pPr>
            <a:r>
              <a:rPr lang="en-US" altLang="zh-TW" sz="2400" b="1" i="1" u="sng" dirty="0">
                <a:solidFill>
                  <a:schemeClr val="tx1"/>
                </a:solidFill>
              </a:rPr>
              <a:t>The significant decisions </a:t>
            </a:r>
            <a:r>
              <a:rPr lang="en-US" altLang="zh-TW" sz="2400" dirty="0">
                <a:solidFill>
                  <a:schemeClr val="tx1"/>
                </a:solidFill>
              </a:rPr>
              <a:t>in business management, financial management, and personnel management is made by Taiwanese individuals or company.</a:t>
            </a:r>
          </a:p>
          <a:p>
            <a:pPr marL="702900" lvl="2" indent="-342900">
              <a:buFont typeface="Arial" panose="020B0604020202020204" pitchFamily="34" charset="0"/>
              <a:buChar char="•"/>
            </a:pPr>
            <a:r>
              <a:rPr lang="en-US" altLang="zh-TW" sz="2400" b="1" i="1" u="sng" dirty="0">
                <a:solidFill>
                  <a:schemeClr val="tx1"/>
                </a:solidFill>
              </a:rPr>
              <a:t>Financial statements, records of accounting books</a:t>
            </a:r>
            <a:r>
              <a:rPr lang="en-US" altLang="zh-TW" sz="2400" dirty="0">
                <a:solidFill>
                  <a:schemeClr val="tx1"/>
                </a:solidFill>
              </a:rPr>
              <a:t>, minutes of meetings of the Board of Directors or minutes of meetings of the shareholders prepared or stored in Taiwan</a:t>
            </a:r>
          </a:p>
          <a:p>
            <a:pPr marL="702900" lvl="2" indent="-342900">
              <a:buFont typeface="Arial" panose="020B0604020202020204" pitchFamily="34" charset="0"/>
              <a:buChar char="•"/>
            </a:pPr>
            <a:r>
              <a:rPr lang="en-US" altLang="zh-TW" sz="2400" b="1" i="1" u="sng" dirty="0">
                <a:solidFill>
                  <a:schemeClr val="tx1"/>
                </a:solidFill>
              </a:rPr>
              <a:t>Major business activities carried out in Taiwan</a:t>
            </a:r>
            <a:r>
              <a:rPr lang="en-US" altLang="zh-TW" sz="2400" dirty="0">
                <a:solidFill>
                  <a:schemeClr val="tx1"/>
                </a:solidFill>
              </a:rPr>
              <a:t>.</a:t>
            </a:r>
          </a:p>
          <a:p>
            <a:pPr lvl="2"/>
            <a:endParaRPr lang="en-US" altLang="zh-TW" sz="2400" dirty="0">
              <a:solidFill>
                <a:schemeClr val="tx1"/>
              </a:solidFill>
            </a:endParaRPr>
          </a:p>
          <a:p>
            <a:r>
              <a:rPr lang="en-US" altLang="zh-TW" sz="2400" dirty="0">
                <a:solidFill>
                  <a:schemeClr val="tx1"/>
                </a:solidFill>
              </a:rPr>
              <a:t>2. If PEM requirements meet: the foreign company will be deemed as domestic company and shall file and pay CIT per Taiwanese tax laws.</a:t>
            </a:r>
          </a:p>
          <a:p>
            <a:endParaRPr lang="en-US" altLang="zh-TW" sz="2400" dirty="0">
              <a:solidFill>
                <a:schemeClr val="tx1"/>
              </a:solidFill>
            </a:endParaRPr>
          </a:p>
          <a:p>
            <a:r>
              <a:rPr lang="en-US" altLang="zh-TW" sz="2400" dirty="0">
                <a:solidFill>
                  <a:schemeClr val="tx1"/>
                </a:solidFill>
              </a:rPr>
              <a:t>3. </a:t>
            </a:r>
            <a:r>
              <a:rPr lang="en-US" altLang="zh-TW" sz="2400" b="1" i="1" u="sng" dirty="0">
                <a:solidFill>
                  <a:schemeClr val="tx1"/>
                </a:solidFill>
              </a:rPr>
              <a:t>The same as CFC Regime, PEM Regime has enacted in 2016 but not be effective yet</a:t>
            </a:r>
            <a:r>
              <a:rPr lang="en-US" altLang="zh-TW" sz="2400" dirty="0">
                <a:solidFill>
                  <a:schemeClr val="tx1"/>
                </a:solidFill>
              </a:rPr>
              <a:t>!!!</a:t>
            </a:r>
            <a:endParaRPr lang="en-US" sz="24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6693756" cy="523220"/>
          </a:xfrm>
          <a:prstGeom prst="rect">
            <a:avLst/>
          </a:prstGeom>
          <a:noFill/>
        </p:spPr>
        <p:txBody>
          <a:bodyPr wrap="none" rtlCol="0">
            <a:spAutoFit/>
          </a:bodyPr>
          <a:lstStyle/>
          <a:p>
            <a:r>
              <a:rPr lang="en-US" altLang="zh-TW" sz="2800" b="1" dirty="0">
                <a:cs typeface="Arial" panose="020B0604020202020204" pitchFamily="34" charset="0"/>
              </a:rPr>
              <a:t>Taiwan’s BEPS development: “PEM Regime”</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251413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anose="020B0604020202020204" pitchFamily="34" charset="0"/>
              <a:buChar char="•"/>
            </a:pPr>
            <a:r>
              <a:rPr lang="en-US" altLang="zh-TW" sz="2400" dirty="0">
                <a:solidFill>
                  <a:schemeClr val="tx1"/>
                </a:solidFill>
              </a:rPr>
              <a:t>Starting from 1 May 2017.</a:t>
            </a:r>
          </a:p>
          <a:p>
            <a:pPr marL="914400" lvl="1" indent="-457200">
              <a:buFont typeface="Arial" panose="020B0604020202020204" pitchFamily="34" charset="0"/>
              <a:buChar char="•"/>
            </a:pPr>
            <a:r>
              <a:rPr lang="en-US" altLang="zh-TW" sz="2400" dirty="0">
                <a:solidFill>
                  <a:schemeClr val="tx1"/>
                </a:solidFill>
              </a:rPr>
              <a:t>Applicable only to :</a:t>
            </a:r>
          </a:p>
          <a:p>
            <a:pPr marL="1371600" lvl="2" indent="-457200">
              <a:buFont typeface="Arial" panose="020B0604020202020204" pitchFamily="34" charset="0"/>
              <a:buChar char="•"/>
            </a:pPr>
            <a:r>
              <a:rPr lang="en-US" altLang="zh-TW" sz="2400" b="1" i="1" u="sng" dirty="0">
                <a:solidFill>
                  <a:schemeClr val="tx1"/>
                </a:solidFill>
              </a:rPr>
              <a:t>sales of digital services to domestic consumer</a:t>
            </a:r>
            <a:r>
              <a:rPr lang="en-US" altLang="zh-TW" sz="2400" dirty="0">
                <a:solidFill>
                  <a:schemeClr val="tx1"/>
                </a:solidFill>
              </a:rPr>
              <a:t>. (Sales of physical goods via digital platform are subject to low value exemption.)</a:t>
            </a:r>
          </a:p>
          <a:p>
            <a:pPr marL="1371600" lvl="2" indent="-457200">
              <a:buFont typeface="Arial" panose="020B0604020202020204" pitchFamily="34" charset="0"/>
              <a:buChar char="•"/>
            </a:pPr>
            <a:r>
              <a:rPr lang="en-US" altLang="zh-HK" sz="2400" dirty="0">
                <a:solidFill>
                  <a:schemeClr val="tx1"/>
                </a:solidFill>
                <a:latin typeface="Calibri" panose="020F0502020204030204" pitchFamily="34" charset="0"/>
              </a:rPr>
              <a:t>Foreign enterprise, </a:t>
            </a:r>
            <a:r>
              <a:rPr lang="en-US" altLang="zh-HK" sz="2400" b="1" u="sng" dirty="0">
                <a:solidFill>
                  <a:schemeClr val="tx1"/>
                </a:solidFill>
                <a:latin typeface="Calibri" panose="020F0502020204030204" pitchFamily="34" charset="0"/>
              </a:rPr>
              <a:t>which has no PE</a:t>
            </a:r>
            <a:r>
              <a:rPr lang="en-US" altLang="zh-HK" sz="2400" dirty="0">
                <a:solidFill>
                  <a:schemeClr val="tx1"/>
                </a:solidFill>
                <a:latin typeface="Calibri" panose="020F0502020204030204" pitchFamily="34" charset="0"/>
              </a:rPr>
              <a:t> in Taiwan but conduct</a:t>
            </a:r>
            <a:r>
              <a:rPr lang="en-US" altLang="zh-TW" sz="2400" dirty="0">
                <a:solidFill>
                  <a:schemeClr val="tx1"/>
                </a:solidFill>
                <a:latin typeface="Calibri" panose="020F0502020204030204" pitchFamily="34" charset="0"/>
              </a:rPr>
              <a:t>s</a:t>
            </a:r>
            <a:r>
              <a:rPr lang="en-US" altLang="zh-HK" sz="2400" dirty="0">
                <a:solidFill>
                  <a:schemeClr val="tx1"/>
                </a:solidFill>
                <a:latin typeface="Calibri" panose="020F0502020204030204" pitchFamily="34" charset="0"/>
              </a:rPr>
              <a:t> </a:t>
            </a:r>
            <a:r>
              <a:rPr lang="en-US" altLang="zh-TW" sz="2400" dirty="0">
                <a:solidFill>
                  <a:schemeClr val="tx1"/>
                </a:solidFill>
                <a:latin typeface="Calibri" panose="020F0502020204030204" pitchFamily="34" charset="0"/>
              </a:rPr>
              <a:t>cross-border</a:t>
            </a:r>
            <a:r>
              <a:rPr lang="zh-TW" altLang="en-US" sz="2400" dirty="0">
                <a:solidFill>
                  <a:schemeClr val="tx1"/>
                </a:solidFill>
                <a:latin typeface="Calibri" panose="020F0502020204030204" pitchFamily="34" charset="0"/>
              </a:rPr>
              <a:t> </a:t>
            </a:r>
            <a:r>
              <a:rPr lang="en-US" altLang="zh-HK" sz="2400" b="1" u="sng" dirty="0">
                <a:solidFill>
                  <a:schemeClr val="tx1"/>
                </a:solidFill>
                <a:latin typeface="Calibri" panose="020F0502020204030204" pitchFamily="34" charset="0"/>
              </a:rPr>
              <a:t>sales of electronic services</a:t>
            </a:r>
            <a:r>
              <a:rPr lang="en-US" altLang="zh-HK" sz="2400" dirty="0">
                <a:solidFill>
                  <a:schemeClr val="tx1"/>
                </a:solidFill>
                <a:latin typeface="Calibri" panose="020F0502020204030204" pitchFamily="34" charset="0"/>
              </a:rPr>
              <a:t> to </a:t>
            </a:r>
            <a:r>
              <a:rPr lang="en-US" altLang="zh-HK" sz="2400" b="1" u="sng" dirty="0">
                <a:solidFill>
                  <a:schemeClr val="tx1"/>
                </a:solidFill>
                <a:latin typeface="Calibri" panose="020F0502020204030204" pitchFamily="34" charset="0"/>
              </a:rPr>
              <a:t>local consumers.</a:t>
            </a:r>
          </a:p>
          <a:p>
            <a:pPr marL="914400" lvl="1" indent="-457200">
              <a:buFont typeface="Arial" panose="020B0604020202020204" pitchFamily="34" charset="0"/>
              <a:buChar char="•"/>
            </a:pPr>
            <a:r>
              <a:rPr lang="en-US" altLang="zh-HK" sz="2400" dirty="0">
                <a:solidFill>
                  <a:schemeClr val="tx1"/>
                </a:solidFill>
                <a:latin typeface="Calibri" panose="020F0502020204030204" pitchFamily="34" charset="0"/>
              </a:rPr>
              <a:t>Cross-border EC-Platform shall be the </a:t>
            </a:r>
            <a:r>
              <a:rPr lang="en-US" altLang="zh-HK" sz="2400" b="1" u="sng" dirty="0">
                <a:solidFill>
                  <a:schemeClr val="tx1"/>
                </a:solidFill>
                <a:latin typeface="Calibri" panose="020F0502020204030204" pitchFamily="34" charset="0"/>
              </a:rPr>
              <a:t>VAT taxpayer</a:t>
            </a:r>
            <a:r>
              <a:rPr lang="en-US" altLang="zh-HK" sz="2400" dirty="0">
                <a:solidFill>
                  <a:schemeClr val="tx1"/>
                </a:solidFill>
                <a:latin typeface="Calibri" panose="020F0502020204030204" pitchFamily="34" charset="0"/>
              </a:rPr>
              <a:t> and liable to VAT for sales of digital services.</a:t>
            </a:r>
          </a:p>
          <a:p>
            <a:pPr marL="914400" lvl="1" indent="-457200">
              <a:buFont typeface="Arial" panose="020B0604020202020204" pitchFamily="34" charset="0"/>
              <a:buChar char="•"/>
            </a:pPr>
            <a:r>
              <a:rPr lang="en-US" altLang="zh-HK" sz="2400" dirty="0">
                <a:solidFill>
                  <a:schemeClr val="tx1"/>
                </a:solidFill>
                <a:latin typeface="Calibri" panose="020F0502020204030204" pitchFamily="34" charset="0"/>
              </a:rPr>
              <a:t>Registration </a:t>
            </a:r>
            <a:r>
              <a:rPr lang="en-US" altLang="zh-HK" sz="2400" b="1" u="sng" dirty="0">
                <a:solidFill>
                  <a:schemeClr val="tx1"/>
                </a:solidFill>
                <a:latin typeface="Calibri" panose="020F0502020204030204" pitchFamily="34" charset="0"/>
              </a:rPr>
              <a:t>Threshold: annually sales of NT480,000</a:t>
            </a:r>
            <a:r>
              <a:rPr lang="en-US" altLang="zh-HK" sz="2400" dirty="0">
                <a:solidFill>
                  <a:schemeClr val="tx1"/>
                </a:solidFill>
                <a:latin typeface="Calibri" panose="020F0502020204030204" pitchFamily="34" charset="0"/>
              </a:rPr>
              <a:t> (US16,000)</a:t>
            </a:r>
          </a:p>
          <a:p>
            <a:pPr marL="914400" lvl="1" indent="-457200">
              <a:buFont typeface="Arial" panose="020B0604020202020204" pitchFamily="34" charset="0"/>
              <a:buChar char="•"/>
            </a:pPr>
            <a:r>
              <a:rPr lang="en-US" altLang="zh-HK" sz="2400" dirty="0">
                <a:solidFill>
                  <a:schemeClr val="tx1"/>
                </a:solidFill>
                <a:latin typeface="Calibri" panose="020F0502020204030204" pitchFamily="34" charset="0"/>
              </a:rPr>
              <a:t>Tax compliance (return filing and payment) shall be conducted on a bimonthly basis.</a:t>
            </a:r>
          </a:p>
          <a:p>
            <a:pPr algn="ctr"/>
            <a:endParaRPr lang="en-US" sz="24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223918" cy="492443"/>
          </a:xfrm>
          <a:prstGeom prst="rect">
            <a:avLst/>
          </a:prstGeom>
          <a:noFill/>
        </p:spPr>
        <p:txBody>
          <a:bodyPr wrap="none" rtlCol="0">
            <a:spAutoFit/>
          </a:bodyPr>
          <a:lstStyle/>
          <a:p>
            <a:r>
              <a:rPr lang="en-US" altLang="zh-TW" sz="2600" dirty="0"/>
              <a:t>BEPS and Cross-Border E-Commerce</a:t>
            </a:r>
            <a:r>
              <a:rPr lang="en-US" altLang="zh-TW" sz="2600" dirty="0">
                <a:cs typeface="Arial" panose="020B0604020202020204" pitchFamily="34" charset="0"/>
              </a:rPr>
              <a:t>: simplified VAT Regime</a:t>
            </a:r>
            <a:endParaRPr lang="en-US" altLang="zh-TW" sz="2600" dirty="0"/>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46967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altLang="zh-TW" sz="2400" dirty="0">
                <a:solidFill>
                  <a:schemeClr val="tx1"/>
                </a:solidFill>
              </a:rPr>
              <a:t>E-Commerce Business registered</a:t>
            </a:r>
          </a:p>
          <a:p>
            <a:pPr marL="1257300" lvl="2" indent="-342900">
              <a:buFont typeface="Arial" panose="020B0604020202020204" pitchFamily="34" charset="0"/>
              <a:buChar char="•"/>
            </a:pPr>
            <a:r>
              <a:rPr lang="en-US" altLang="zh-TW" sz="2400" dirty="0">
                <a:solidFill>
                  <a:schemeClr val="tx1"/>
                </a:solidFill>
              </a:rPr>
              <a:t>88 business registered (end of Aug 2018)</a:t>
            </a:r>
          </a:p>
          <a:p>
            <a:pPr marL="1257300" lvl="2" indent="-342900">
              <a:buFont typeface="Arial" panose="020B0604020202020204" pitchFamily="34" charset="0"/>
              <a:buChar char="•"/>
            </a:pPr>
            <a:r>
              <a:rPr lang="en-US" altLang="zh-TW" sz="2400" dirty="0">
                <a:solidFill>
                  <a:schemeClr val="tx1"/>
                </a:solidFill>
              </a:rPr>
              <a:t>All Big Digital Players are onboard:  Netflix(NL), Agoda(SG), E-bay(CH), Google Asia(SG), Expedia(SG), Valve(US), Apple Distribution(IE), Amazon(US, LU, JP),  Alibaba(SG), Uber(NL), Facebook(IE) Airbnb(IE).</a:t>
            </a:r>
          </a:p>
          <a:p>
            <a:pPr marL="1257300" lvl="2" indent="-342900">
              <a:buFont typeface="Arial" panose="020B0604020202020204" pitchFamily="34" charset="0"/>
              <a:buChar char="•"/>
            </a:pPr>
            <a:r>
              <a:rPr lang="en-US" altLang="zh-TW" sz="2400" dirty="0">
                <a:solidFill>
                  <a:schemeClr val="tx1"/>
                </a:solidFill>
              </a:rPr>
              <a:t>Nationalities of registered business:</a:t>
            </a:r>
          </a:p>
          <a:p>
            <a:pPr lvl="3"/>
            <a:r>
              <a:rPr lang="en-US" altLang="zh-TW" sz="2400" dirty="0">
                <a:solidFill>
                  <a:schemeClr val="tx1"/>
                </a:solidFill>
              </a:rPr>
              <a:t> </a:t>
            </a:r>
            <a:r>
              <a:rPr lang="en-US" altLang="zh-TW" sz="2400" b="1" u="sng" dirty="0">
                <a:solidFill>
                  <a:schemeClr val="tx1"/>
                </a:solidFill>
              </a:rPr>
              <a:t>Ireland, USA, Singapore, Netherland, Switzerland, Japan and others</a:t>
            </a:r>
            <a:r>
              <a:rPr lang="en-US" altLang="zh-TW" sz="2400" dirty="0">
                <a:solidFill>
                  <a:schemeClr val="tx1"/>
                </a:solidFill>
              </a:rPr>
              <a:t>. </a:t>
            </a:r>
          </a:p>
          <a:p>
            <a:pPr lvl="3"/>
            <a:r>
              <a:rPr lang="en-US" altLang="zh-TW" sz="2400" b="1" u="sng" dirty="0">
                <a:solidFill>
                  <a:schemeClr val="tx1"/>
                </a:solidFill>
              </a:rPr>
              <a:t>Taiwan has tax treaties with NL, SG and CH</a:t>
            </a:r>
            <a:r>
              <a:rPr lang="en-US" altLang="zh-TW" sz="2400" dirty="0">
                <a:solidFill>
                  <a:schemeClr val="tx1"/>
                </a:solidFill>
              </a:rPr>
              <a:t>.</a:t>
            </a:r>
          </a:p>
          <a:p>
            <a:pPr marL="800100" lvl="1" indent="-342900">
              <a:buFont typeface="Arial" panose="020B0604020202020204" pitchFamily="34" charset="0"/>
              <a:buChar char="•"/>
            </a:pPr>
            <a:r>
              <a:rPr lang="en-US" altLang="zh-TW" sz="2400" dirty="0">
                <a:solidFill>
                  <a:schemeClr val="tx1"/>
                </a:solidFill>
              </a:rPr>
              <a:t>VAT Revenue from cross-border digital sales: </a:t>
            </a:r>
          </a:p>
          <a:p>
            <a:pPr marL="800100" lvl="1" indent="-342900">
              <a:buFont typeface="Arial" panose="020B0604020202020204" pitchFamily="34" charset="0"/>
              <a:buChar char="•"/>
            </a:pPr>
            <a:r>
              <a:rPr lang="en-US" altLang="zh-HK" sz="2400" dirty="0">
                <a:solidFill>
                  <a:schemeClr val="tx1"/>
                </a:solidFill>
                <a:latin typeface="Calibri" panose="020F0502020204030204" pitchFamily="34" charset="0"/>
              </a:rPr>
              <a:t>Scale of Sales: </a:t>
            </a:r>
          </a:p>
          <a:p>
            <a:pPr marL="1257300" lvl="2" indent="-342900">
              <a:buFont typeface="Arial" panose="020B0604020202020204" pitchFamily="34" charset="0"/>
              <a:buChar char="•"/>
            </a:pPr>
            <a:r>
              <a:rPr lang="en-US" altLang="zh-HK" sz="2400" dirty="0">
                <a:solidFill>
                  <a:schemeClr val="tx1"/>
                </a:solidFill>
                <a:latin typeface="Calibri" panose="020F0502020204030204" pitchFamily="34" charset="0"/>
              </a:rPr>
              <a:t>3 billion USD(2018 expected),  and would result into</a:t>
            </a:r>
          </a:p>
          <a:p>
            <a:pPr marL="1257300" lvl="2" indent="-342900">
              <a:buFont typeface="Arial" panose="020B0604020202020204" pitchFamily="34" charset="0"/>
              <a:buChar char="•"/>
            </a:pPr>
            <a:r>
              <a:rPr lang="en-US" altLang="zh-HK" sz="2400" dirty="0">
                <a:solidFill>
                  <a:schemeClr val="tx1"/>
                </a:solidFill>
                <a:latin typeface="Calibri" panose="020F0502020204030204" pitchFamily="34" charset="0"/>
              </a:rPr>
              <a:t>150 million USD in VAT collectible(VAT rate 5%).</a:t>
            </a:r>
          </a:p>
          <a:p>
            <a:pPr algn="ctr"/>
            <a:endParaRPr lang="en-US" sz="2400"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686352" cy="523220"/>
          </a:xfrm>
          <a:prstGeom prst="rect">
            <a:avLst/>
          </a:prstGeom>
          <a:noFill/>
        </p:spPr>
        <p:txBody>
          <a:bodyPr wrap="none" rtlCol="0">
            <a:spAutoFit/>
          </a:bodyPr>
          <a:lstStyle/>
          <a:p>
            <a:r>
              <a:rPr lang="en-US" altLang="zh-TW" sz="2800" dirty="0"/>
              <a:t>BEPS and Cross-Border E-Commerce</a:t>
            </a:r>
            <a:r>
              <a:rPr lang="en-US" altLang="zh-TW" sz="2800" dirty="0">
                <a:cs typeface="Arial" panose="020B0604020202020204" pitchFamily="34" charset="0"/>
              </a:rPr>
              <a:t>: </a:t>
            </a:r>
            <a:r>
              <a:rPr lang="en-US" altLang="zh-TW" sz="2800" dirty="0"/>
              <a:t>Taiwan’s EC Situation</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51194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1879</Words>
  <Application>Microsoft Office PowerPoint</Application>
  <PresentationFormat>寬螢幕</PresentationFormat>
  <Paragraphs>171</Paragraphs>
  <Slides>18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新細明體</vt:lpstr>
      <vt:lpstr>Arial</vt:lpstr>
      <vt:lpstr>Calibri</vt:lpstr>
      <vt:lpstr>Calibri Light</vt:lpstr>
      <vt:lpstr>Georgia</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MOF E-Invoice Platform&amp; Procedure</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Stefan Huang</cp:lastModifiedBy>
  <cp:revision>34</cp:revision>
  <dcterms:created xsi:type="dcterms:W3CDTF">2018-08-03T11:27:17Z</dcterms:created>
  <dcterms:modified xsi:type="dcterms:W3CDTF">2018-08-17T16:24:13Z</dcterms:modified>
</cp:coreProperties>
</file>