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12192000" cy="6858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90488" y="744538"/>
            <a:ext cx="6616700" cy="3722687"/>
          </a:xfrm>
          <a:prstGeom prst="rect">
            <a:avLst/>
          </a:prstGeom>
        </p:spPr>
        <p:txBody>
          <a:bodyPr/>
          <a:lstStyle/>
          <a:p>
            <a:endParaRPr/>
          </a:p>
        </p:txBody>
      </p:sp>
      <p:sp>
        <p:nvSpPr>
          <p:cNvPr id="110" name="Shape 110"/>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6" y="2057400"/>
            <a:ext cx="3932241"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04293"/>
            <a:ext cx="258623"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mailto:JNekovar@EuroTrend.cz" TargetMode="External"/><Relationship Id="rId5" Type="http://schemas.openxmlformats.org/officeDocument/2006/relationships/image" Target="../media/image2.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2" descr="Picture 12"/>
          <p:cNvPicPr>
            <a:picLocks noChangeAspect="1"/>
          </p:cNvPicPr>
          <p:nvPr/>
        </p:nvPicPr>
        <p:blipFill>
          <a:blip r:embed="rId2">
            <a:extLst/>
          </a:blip>
          <a:stretch>
            <a:fillRect/>
          </a:stretch>
        </p:blipFill>
        <p:spPr>
          <a:xfrm>
            <a:off x="-1059" y="4571801"/>
            <a:ext cx="12193060" cy="2286200"/>
          </a:xfrm>
          <a:prstGeom prst="rect">
            <a:avLst/>
          </a:prstGeom>
          <a:ln w="12700">
            <a:miter lim="400000"/>
          </a:ln>
        </p:spPr>
      </p:pic>
      <p:pic>
        <p:nvPicPr>
          <p:cNvPr id="113" name="Picture 17" descr="Picture 17"/>
          <p:cNvPicPr>
            <a:picLocks noChangeAspect="1"/>
          </p:cNvPicPr>
          <p:nvPr/>
        </p:nvPicPr>
        <p:blipFill>
          <a:blip r:embed="rId3">
            <a:extLst/>
          </a:blip>
          <a:srcRect l="1041"/>
          <a:stretch>
            <a:fillRect/>
          </a:stretch>
        </p:blipFill>
        <p:spPr>
          <a:xfrm>
            <a:off x="4434655" y="841630"/>
            <a:ext cx="3322691" cy="1664600"/>
          </a:xfrm>
          <a:prstGeom prst="rect">
            <a:avLst/>
          </a:prstGeom>
          <a:ln w="12700">
            <a:miter lim="400000"/>
          </a:ln>
        </p:spPr>
      </p:pic>
      <p:grpSp>
        <p:nvGrpSpPr>
          <p:cNvPr id="116" name="Group 18"/>
          <p:cNvGrpSpPr/>
          <p:nvPr/>
        </p:nvGrpSpPr>
        <p:grpSpPr>
          <a:xfrm>
            <a:off x="112773" y="3552955"/>
            <a:ext cx="11966453" cy="3195320"/>
            <a:chOff x="-1" y="0"/>
            <a:chExt cx="11966451" cy="3195319"/>
          </a:xfrm>
        </p:grpSpPr>
        <p:sp>
          <p:nvSpPr>
            <p:cNvPr id="114" name="Freeform 20"/>
            <p:cNvSpPr/>
            <p:nvPr/>
          </p:nvSpPr>
          <p:spPr>
            <a:xfrm rot="10800000" flipH="1">
              <a:off x="-2" y="523370"/>
              <a:ext cx="3792478" cy="26719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path>
              </a:pathLst>
            </a:custGeom>
            <a:noFill/>
            <a:ln w="3175" cap="flat">
              <a:solidFill>
                <a:srgbClr val="D9D9D9"/>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115" name="Freeform 21"/>
            <p:cNvSpPr/>
            <p:nvPr/>
          </p:nvSpPr>
          <p:spPr>
            <a:xfrm rot="10800000">
              <a:off x="10694031" y="-1"/>
              <a:ext cx="1272420" cy="31953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path>
              </a:pathLst>
            </a:custGeom>
            <a:noFill/>
            <a:ln w="3175" cap="flat">
              <a:solidFill>
                <a:srgbClr val="D9D9D9"/>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grpSp>
      <p:pic>
        <p:nvPicPr>
          <p:cNvPr id="117" name="Picture 24" descr="Picture 24"/>
          <p:cNvPicPr>
            <a:picLocks noChangeAspect="1"/>
          </p:cNvPicPr>
          <p:nvPr/>
        </p:nvPicPr>
        <p:blipFill>
          <a:blip r:embed="rId4">
            <a:extLst/>
          </a:blip>
          <a:stretch>
            <a:fillRect/>
          </a:stretch>
        </p:blipFill>
        <p:spPr>
          <a:xfrm>
            <a:off x="11163188" y="345466"/>
            <a:ext cx="637908" cy="637909"/>
          </a:xfrm>
          <a:prstGeom prst="rect">
            <a:avLst/>
          </a:prstGeom>
          <a:ln w="12700">
            <a:miter lim="400000"/>
          </a:ln>
        </p:spPr>
      </p:pic>
      <p:grpSp>
        <p:nvGrpSpPr>
          <p:cNvPr id="120" name="Group 27"/>
          <p:cNvGrpSpPr/>
          <p:nvPr/>
        </p:nvGrpSpPr>
        <p:grpSpPr>
          <a:xfrm>
            <a:off x="10476154" y="362051"/>
            <a:ext cx="607039" cy="607039"/>
            <a:chOff x="-1" y="-1"/>
            <a:chExt cx="607037" cy="607037"/>
          </a:xfrm>
        </p:grpSpPr>
        <p:sp>
          <p:nvSpPr>
            <p:cNvPr id="118" name="Oval 28"/>
            <p:cNvSpPr/>
            <p:nvPr/>
          </p:nvSpPr>
          <p:spPr>
            <a:xfrm>
              <a:off x="-2" y="-2"/>
              <a:ext cx="607039" cy="607039"/>
            </a:xfrm>
            <a:prstGeom prst="ellipse">
              <a:avLst/>
            </a:prstGeom>
            <a:solidFill>
              <a:srgbClr val="FFFFFF"/>
            </a:solidFill>
            <a:ln w="6350" cap="flat">
              <a:solidFill>
                <a:srgbClr val="8A8C8E"/>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pic>
          <p:nvPicPr>
            <p:cNvPr id="119" name="Picture 29" descr="Picture 29"/>
            <p:cNvPicPr>
              <a:picLocks noChangeAspect="1"/>
            </p:cNvPicPr>
            <p:nvPr/>
          </p:nvPicPr>
          <p:blipFill>
            <a:blip r:embed="rId5">
              <a:extLst/>
            </a:blip>
            <a:stretch>
              <a:fillRect/>
            </a:stretch>
          </p:blipFill>
          <p:spPr>
            <a:xfrm>
              <a:off x="89196" y="127455"/>
              <a:ext cx="428642" cy="352125"/>
            </a:xfrm>
            <a:prstGeom prst="rect">
              <a:avLst/>
            </a:prstGeom>
            <a:ln w="12700" cap="flat">
              <a:noFill/>
              <a:miter lim="400000"/>
            </a:ln>
            <a:effectLst/>
          </p:spPr>
        </p:pic>
      </p:grpSp>
      <p:sp>
        <p:nvSpPr>
          <p:cNvPr id="121" name="TextBox 26"/>
          <p:cNvSpPr txBox="1"/>
          <p:nvPr/>
        </p:nvSpPr>
        <p:spPr>
          <a:xfrm>
            <a:off x="1266091" y="2757420"/>
            <a:ext cx="9643282" cy="1343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4400" b="1">
                <a:solidFill>
                  <a:srgbClr val="151B67"/>
                </a:solidFill>
                <a:latin typeface="Arial"/>
                <a:ea typeface="Arial"/>
                <a:cs typeface="Arial"/>
                <a:sym typeface="Arial"/>
              </a:defRPr>
            </a:pPr>
            <a:r>
              <a:t> Tax Advisers as Pillars</a:t>
            </a:r>
            <a:br/>
            <a:r>
              <a:t> of Tax Payers'Rights</a:t>
            </a:r>
          </a:p>
        </p:txBody>
      </p:sp>
      <p:sp>
        <p:nvSpPr>
          <p:cNvPr id="122" name="TextBox 33"/>
          <p:cNvSpPr txBox="1"/>
          <p:nvPr/>
        </p:nvSpPr>
        <p:spPr>
          <a:xfrm>
            <a:off x="4238110" y="4351875"/>
            <a:ext cx="3715780" cy="884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Arial"/>
                <a:ea typeface="Arial"/>
                <a:cs typeface="Arial"/>
                <a:sym typeface="Arial"/>
              </a:defRPr>
            </a:pPr>
            <a:r>
              <a:t>Jiri Nekovar</a:t>
            </a:r>
            <a:br/>
            <a:r>
              <a:t>Adviser of AOTCA, Adviser of CFE</a:t>
            </a:r>
            <a:br/>
            <a:r>
              <a:t>Czech Republic</a:t>
            </a:r>
          </a:p>
        </p:txBody>
      </p:sp>
      <p:sp>
        <p:nvSpPr>
          <p:cNvPr id="123" name="TextBox 41"/>
          <p:cNvSpPr txBox="1"/>
          <p:nvPr/>
        </p:nvSpPr>
        <p:spPr>
          <a:xfrm>
            <a:off x="4298947" y="6300358"/>
            <a:ext cx="3594103" cy="313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1600" b="1">
                <a:latin typeface="Arial"/>
                <a:ea typeface="Arial"/>
                <a:cs typeface="Arial"/>
                <a:sym typeface="Arial"/>
              </a:defRPr>
            </a:lvl1pPr>
          </a:lstStyle>
          <a:p>
            <a:r>
              <a:t>Ulaanbaatar, Mongolia, 2018</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Picture 35" descr="Picture 35"/>
          <p:cNvPicPr>
            <a:picLocks noChangeAspect="1"/>
          </p:cNvPicPr>
          <p:nvPr/>
        </p:nvPicPr>
        <p:blipFill>
          <a:blip r:embed="rId2">
            <a:extLst/>
          </a:blip>
          <a:stretch>
            <a:fillRect/>
          </a:stretch>
        </p:blipFill>
        <p:spPr>
          <a:xfrm>
            <a:off x="-531" y="4571801"/>
            <a:ext cx="12193060" cy="2286200"/>
          </a:xfrm>
          <a:prstGeom prst="rect">
            <a:avLst/>
          </a:prstGeom>
          <a:ln w="12700">
            <a:miter lim="400000"/>
          </a:ln>
        </p:spPr>
      </p:pic>
      <p:sp>
        <p:nvSpPr>
          <p:cNvPr id="311" name="Rectangle 23"/>
          <p:cNvSpPr/>
          <p:nvPr/>
        </p:nvSpPr>
        <p:spPr>
          <a:xfrm>
            <a:off x="1930400" y="0"/>
            <a:ext cx="102616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312" name="Picture 24" descr="Picture 24"/>
          <p:cNvPicPr>
            <a:picLocks noChangeAspect="1"/>
          </p:cNvPicPr>
          <p:nvPr/>
        </p:nvPicPr>
        <p:blipFill>
          <a:blip r:embed="rId3">
            <a:extLst/>
          </a:blip>
          <a:stretch>
            <a:fillRect/>
          </a:stretch>
        </p:blipFill>
        <p:spPr>
          <a:xfrm>
            <a:off x="11302888" y="233495"/>
            <a:ext cx="637908" cy="637910"/>
          </a:xfrm>
          <a:prstGeom prst="rect">
            <a:avLst/>
          </a:prstGeom>
          <a:ln w="12700">
            <a:miter lim="400000"/>
          </a:ln>
        </p:spPr>
      </p:pic>
      <p:grpSp>
        <p:nvGrpSpPr>
          <p:cNvPr id="315" name="Group 25"/>
          <p:cNvGrpSpPr/>
          <p:nvPr/>
        </p:nvGrpSpPr>
        <p:grpSpPr>
          <a:xfrm>
            <a:off x="10615854" y="248931"/>
            <a:ext cx="607039" cy="607039"/>
            <a:chOff x="-1" y="-1"/>
            <a:chExt cx="607037" cy="607037"/>
          </a:xfrm>
        </p:grpSpPr>
        <p:sp>
          <p:nvSpPr>
            <p:cNvPr id="313" name="Oval 26"/>
            <p:cNvSpPr/>
            <p:nvPr/>
          </p:nvSpPr>
          <p:spPr>
            <a:xfrm>
              <a:off x="-2" y="-2"/>
              <a:ext cx="607039" cy="607039"/>
            </a:xfrm>
            <a:prstGeom prst="ellipse">
              <a:avLst/>
            </a:prstGeom>
            <a:solidFill>
              <a:srgbClr val="FFFFFF"/>
            </a:solidFill>
            <a:ln w="6350" cap="flat">
              <a:solidFill>
                <a:srgbClr val="8A8C8E"/>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pic>
          <p:nvPicPr>
            <p:cNvPr id="314" name="Picture 27" descr="Picture 27"/>
            <p:cNvPicPr>
              <a:picLocks noChangeAspect="1"/>
            </p:cNvPicPr>
            <p:nvPr/>
          </p:nvPicPr>
          <p:blipFill>
            <a:blip r:embed="rId4">
              <a:extLst/>
            </a:blip>
            <a:stretch>
              <a:fillRect/>
            </a:stretch>
          </p:blipFill>
          <p:spPr>
            <a:xfrm>
              <a:off x="89196" y="127455"/>
              <a:ext cx="428642" cy="352125"/>
            </a:xfrm>
            <a:prstGeom prst="rect">
              <a:avLst/>
            </a:prstGeom>
            <a:ln w="12700" cap="flat">
              <a:noFill/>
              <a:miter lim="400000"/>
            </a:ln>
            <a:effectLst/>
          </p:spPr>
        </p:pic>
      </p:grpSp>
      <p:sp>
        <p:nvSpPr>
          <p:cNvPr id="316" name="Rectangle 28"/>
          <p:cNvSpPr/>
          <p:nvPr/>
        </p:nvSpPr>
        <p:spPr>
          <a:xfrm>
            <a:off x="0" y="0"/>
            <a:ext cx="19304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317" name="Picture 29" descr="Picture 29"/>
          <p:cNvPicPr>
            <a:picLocks noChangeAspect="1"/>
          </p:cNvPicPr>
          <p:nvPr/>
        </p:nvPicPr>
        <p:blipFill>
          <a:blip r:embed="rId5">
            <a:extLst/>
          </a:blip>
          <a:srcRect l="1041"/>
          <a:stretch>
            <a:fillRect/>
          </a:stretch>
        </p:blipFill>
        <p:spPr>
          <a:xfrm>
            <a:off x="279398" y="233112"/>
            <a:ext cx="1274858" cy="638676"/>
          </a:xfrm>
          <a:prstGeom prst="rect">
            <a:avLst/>
          </a:prstGeom>
          <a:ln w="12700">
            <a:miter lim="400000"/>
          </a:ln>
        </p:spPr>
      </p:pic>
      <p:sp>
        <p:nvSpPr>
          <p:cNvPr id="318" name="Straight Connector 31"/>
          <p:cNvSpPr/>
          <p:nvPr/>
        </p:nvSpPr>
        <p:spPr>
          <a:xfrm flipH="1">
            <a:off x="1930399" y="-1"/>
            <a:ext cx="2" cy="1104902"/>
          </a:xfrm>
          <a:prstGeom prst="line">
            <a:avLst/>
          </a:prstGeom>
          <a:ln w="6350">
            <a:solidFill>
              <a:srgbClr val="D9D9D9"/>
            </a:solidFill>
            <a:miter/>
          </a:ln>
        </p:spPr>
        <p:txBody>
          <a:bodyPr lIns="45718" tIns="45718" rIns="45718" bIns="45718"/>
          <a:lstStyle/>
          <a:p>
            <a:endParaRPr/>
          </a:p>
        </p:txBody>
      </p:sp>
      <p:sp>
        <p:nvSpPr>
          <p:cNvPr id="319" name="Straight Connector 33"/>
          <p:cNvSpPr/>
          <p:nvPr/>
        </p:nvSpPr>
        <p:spPr>
          <a:xfrm>
            <a:off x="0" y="1104900"/>
            <a:ext cx="12192001" cy="0"/>
          </a:xfrm>
          <a:prstGeom prst="line">
            <a:avLst/>
          </a:prstGeom>
          <a:ln w="6350">
            <a:solidFill>
              <a:srgbClr val="D9D9D9"/>
            </a:solidFill>
            <a:miter/>
          </a:ln>
        </p:spPr>
        <p:txBody>
          <a:bodyPr lIns="45718" tIns="45718" rIns="45718" bIns="45718"/>
          <a:lstStyle/>
          <a:p>
            <a:endParaRPr/>
          </a:p>
        </p:txBody>
      </p:sp>
      <p:sp>
        <p:nvSpPr>
          <p:cNvPr id="320" name="TextBox 34"/>
          <p:cNvSpPr txBox="1"/>
          <p:nvPr/>
        </p:nvSpPr>
        <p:spPr>
          <a:xfrm>
            <a:off x="1946899" y="309345"/>
            <a:ext cx="8692042" cy="8184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700" b="1">
                <a:solidFill>
                  <a:srgbClr val="151B67"/>
                </a:solidFill>
                <a:latin typeface="Arial"/>
                <a:ea typeface="Arial"/>
                <a:cs typeface="Arial"/>
                <a:sym typeface="Arial"/>
              </a:defRPr>
            </a:pPr>
            <a:r>
              <a:t>D. Experiences from the Work of Czech Tax Advisers</a:t>
            </a:r>
            <a:br/>
            <a:r>
              <a:rPr sz="2300"/>
              <a:t>2. II. EXAMPLES of LEGISLATIVE INTERLINKS </a:t>
            </a:r>
          </a:p>
        </p:txBody>
      </p:sp>
      <p:grpSp>
        <p:nvGrpSpPr>
          <p:cNvPr id="323" name="Group 39"/>
          <p:cNvGrpSpPr/>
          <p:nvPr/>
        </p:nvGrpSpPr>
        <p:grpSpPr>
          <a:xfrm>
            <a:off x="11361491" y="6076951"/>
            <a:ext cx="520702" cy="520702"/>
            <a:chOff x="0" y="0"/>
            <a:chExt cx="520701" cy="520701"/>
          </a:xfrm>
        </p:grpSpPr>
        <p:sp>
          <p:nvSpPr>
            <p:cNvPr id="321" name="Rounded Rectangle 37"/>
            <p:cNvSpPr/>
            <p:nvPr/>
          </p:nvSpPr>
          <p:spPr>
            <a:xfrm>
              <a:off x="0" y="0"/>
              <a:ext cx="520702" cy="520702"/>
            </a:xfrm>
            <a:prstGeom prst="roundRect">
              <a:avLst>
                <a:gd name="adj" fmla="val 16667"/>
              </a:avLst>
            </a:prstGeom>
            <a:solidFill>
              <a:srgbClr val="DADADA"/>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322" name="Rectangle 38"/>
            <p:cNvSpPr txBox="1"/>
            <p:nvPr/>
          </p:nvSpPr>
          <p:spPr>
            <a:xfrm>
              <a:off x="39777" y="75683"/>
              <a:ext cx="358411" cy="350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b="1">
                  <a:solidFill>
                    <a:srgbClr val="FFFFFF"/>
                  </a:solidFill>
                  <a:latin typeface="Arial"/>
                  <a:ea typeface="Arial"/>
                  <a:cs typeface="Arial"/>
                  <a:sym typeface="Arial"/>
                </a:defRPr>
              </a:lvl1pPr>
            </a:lstStyle>
            <a:p>
              <a:r>
                <a:t>09</a:t>
              </a:r>
            </a:p>
          </p:txBody>
        </p:sp>
      </p:grpSp>
      <p:grpSp>
        <p:nvGrpSpPr>
          <p:cNvPr id="336" name="Diagram 6"/>
          <p:cNvGrpSpPr/>
          <p:nvPr/>
        </p:nvGrpSpPr>
        <p:grpSpPr>
          <a:xfrm>
            <a:off x="642463" y="1124847"/>
            <a:ext cx="10907076" cy="4932159"/>
            <a:chOff x="0" y="0"/>
            <a:chExt cx="10907075" cy="4932158"/>
          </a:xfrm>
        </p:grpSpPr>
        <p:grpSp>
          <p:nvGrpSpPr>
            <p:cNvPr id="326" name="Group"/>
            <p:cNvGrpSpPr/>
            <p:nvPr/>
          </p:nvGrpSpPr>
          <p:grpSpPr>
            <a:xfrm>
              <a:off x="2216307" y="455445"/>
              <a:ext cx="8684242" cy="2001911"/>
              <a:chOff x="0" y="0"/>
              <a:chExt cx="8684240" cy="2001909"/>
            </a:xfrm>
          </p:grpSpPr>
          <p:sp>
            <p:nvSpPr>
              <p:cNvPr id="324" name="Rectangle"/>
              <p:cNvSpPr/>
              <p:nvPr/>
            </p:nvSpPr>
            <p:spPr>
              <a:xfrm>
                <a:off x="1" y="0"/>
                <a:ext cx="8684240" cy="2001910"/>
              </a:xfrm>
              <a:prstGeom prst="rect">
                <a:avLst/>
              </a:prstGeom>
              <a:solidFill>
                <a:srgbClr val="FFFFFF">
                  <a:alpha val="90000"/>
                </a:srgbClr>
              </a:solidFill>
              <a:ln w="12700" cap="flat">
                <a:solidFill>
                  <a:schemeClr val="accent2"/>
                </a:solidFill>
                <a:prstDash val="solid"/>
                <a:miter lim="800000"/>
              </a:ln>
              <a:effectLst/>
            </p:spPr>
            <p:txBody>
              <a:bodyPr wrap="square" lIns="45718" tIns="45718" rIns="45718" bIns="45718" numCol="1" anchor="t">
                <a:noAutofit/>
              </a:bodyPr>
              <a:lstStyle/>
              <a:p>
                <a:pPr defTabSz="533400">
                  <a:lnSpc>
                    <a:spcPct val="90000"/>
                  </a:lnSpc>
                  <a:spcBef>
                    <a:spcPts val="300"/>
                  </a:spcBef>
                  <a:defRPr>
                    <a:latin typeface="+mn-lt"/>
                    <a:ea typeface="+mn-ea"/>
                    <a:cs typeface="+mn-cs"/>
                    <a:sym typeface="Calibri"/>
                  </a:defRPr>
                </a:pPr>
                <a:endParaRPr/>
              </a:p>
            </p:txBody>
          </p:sp>
          <p:sp>
            <p:nvSpPr>
              <p:cNvPr id="325" name="Tax Administrative Code sets a special regime for tax advisers. The taxpayers represented by tax advisers have 3 extra months to submit their tax returns"/>
              <p:cNvSpPr txBox="1"/>
              <p:nvPr/>
            </p:nvSpPr>
            <p:spPr>
              <a:xfrm>
                <a:off x="0" y="422927"/>
                <a:ext cx="8684241" cy="1158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5342" tIns="85342" rIns="85342" bIns="85342" numCol="1" anchor="ctr">
                <a:spAutoFit/>
              </a:bodyPr>
              <a:lstStyle/>
              <a:p>
                <a:pPr marL="114298" lvl="1" indent="-114298" defTabSz="533400">
                  <a:lnSpc>
                    <a:spcPct val="90000"/>
                  </a:lnSpc>
                  <a:spcBef>
                    <a:spcPts val="200"/>
                  </a:spcBef>
                  <a:buSzPct val="100000"/>
                  <a:buChar char="•"/>
                  <a:defRPr sz="2400">
                    <a:latin typeface="Arial"/>
                    <a:ea typeface="Arial"/>
                    <a:cs typeface="Arial"/>
                    <a:sym typeface="Arial"/>
                  </a:defRPr>
                </a:pPr>
                <a:r>
                  <a:t>Tax Administrative Code sets a special regime for tax advisers. The taxpayers represented by tax advisers have 3 extra months to submit their tax returns</a:t>
                </a:r>
                <a:r>
                  <a:rPr>
                    <a:solidFill>
                      <a:srgbClr val="FF0000"/>
                    </a:solidFill>
                  </a:rPr>
                  <a:t> </a:t>
                </a:r>
              </a:p>
            </p:txBody>
          </p:sp>
        </p:grpSp>
        <p:grpSp>
          <p:nvGrpSpPr>
            <p:cNvPr id="329" name="Group"/>
            <p:cNvGrpSpPr/>
            <p:nvPr/>
          </p:nvGrpSpPr>
          <p:grpSpPr>
            <a:xfrm>
              <a:off x="-1" y="0"/>
              <a:ext cx="5420680" cy="531363"/>
              <a:chOff x="0" y="0"/>
              <a:chExt cx="5420679" cy="531362"/>
            </a:xfrm>
          </p:grpSpPr>
          <p:sp>
            <p:nvSpPr>
              <p:cNvPr id="327" name="Rounded Rectangle"/>
              <p:cNvSpPr/>
              <p:nvPr/>
            </p:nvSpPr>
            <p:spPr>
              <a:xfrm>
                <a:off x="-1" y="-1"/>
                <a:ext cx="5420681" cy="531364"/>
              </a:xfrm>
              <a:prstGeom prst="roundRect">
                <a:avLst>
                  <a:gd name="adj" fmla="val 16667"/>
                </a:avLst>
              </a:prstGeom>
              <a:solidFill>
                <a:schemeClr val="accent2"/>
              </a:solidFill>
              <a:ln w="19050" cap="flat">
                <a:solidFill>
                  <a:srgbClr val="FFFFFF"/>
                </a:solidFill>
                <a:prstDash val="solid"/>
                <a:miter lim="800000"/>
              </a:ln>
              <a:effectLst/>
            </p:spPr>
            <p:txBody>
              <a:bodyPr wrap="square" lIns="45718" tIns="45718" rIns="45718" bIns="45718" numCol="1" anchor="ctr">
                <a:noAutofit/>
              </a:bodyPr>
              <a:lstStyle/>
              <a:p>
                <a:pPr defTabSz="711200">
                  <a:lnSpc>
                    <a:spcPct val="90000"/>
                  </a:lnSpc>
                  <a:spcBef>
                    <a:spcPts val="700"/>
                  </a:spcBef>
                  <a:defRPr>
                    <a:solidFill>
                      <a:srgbClr val="FFFFFF"/>
                    </a:solidFill>
                    <a:latin typeface="+mn-lt"/>
                    <a:ea typeface="+mn-ea"/>
                    <a:cs typeface="+mn-cs"/>
                    <a:sym typeface="Calibri"/>
                  </a:defRPr>
                </a:pPr>
                <a:endParaRPr/>
              </a:p>
            </p:txBody>
          </p:sp>
          <p:sp>
            <p:nvSpPr>
              <p:cNvPr id="328" name="Tax Procedure Code (Section 136)"/>
              <p:cNvSpPr txBox="1"/>
              <p:nvPr/>
            </p:nvSpPr>
            <p:spPr>
              <a:xfrm>
                <a:off x="25937" y="123784"/>
                <a:ext cx="5368804" cy="2837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711200">
                  <a:lnSpc>
                    <a:spcPct val="90000"/>
                  </a:lnSpc>
                  <a:spcBef>
                    <a:spcPts val="600"/>
                  </a:spcBef>
                  <a:defRPr sz="2000">
                    <a:solidFill>
                      <a:srgbClr val="FFFFFF"/>
                    </a:solidFill>
                    <a:latin typeface="Arial"/>
                    <a:ea typeface="Arial"/>
                    <a:cs typeface="Arial"/>
                    <a:sym typeface="Arial"/>
                  </a:defRPr>
                </a:lvl1pPr>
              </a:lstStyle>
              <a:p>
                <a:r>
                  <a:t>Tax Procedure Code (Section 136)</a:t>
                </a:r>
              </a:p>
            </p:txBody>
          </p:sp>
        </p:grpSp>
        <p:grpSp>
          <p:nvGrpSpPr>
            <p:cNvPr id="332" name="Group"/>
            <p:cNvGrpSpPr/>
            <p:nvPr/>
          </p:nvGrpSpPr>
          <p:grpSpPr>
            <a:xfrm>
              <a:off x="2218398" y="2925386"/>
              <a:ext cx="8688677" cy="2006773"/>
              <a:chOff x="0" y="0"/>
              <a:chExt cx="8688676" cy="2006772"/>
            </a:xfrm>
          </p:grpSpPr>
          <p:sp>
            <p:nvSpPr>
              <p:cNvPr id="330" name="Rectangle"/>
              <p:cNvSpPr/>
              <p:nvPr/>
            </p:nvSpPr>
            <p:spPr>
              <a:xfrm>
                <a:off x="-1" y="-1"/>
                <a:ext cx="8688678" cy="2006774"/>
              </a:xfrm>
              <a:prstGeom prst="rect">
                <a:avLst/>
              </a:prstGeom>
              <a:solidFill>
                <a:srgbClr val="FFFFFF">
                  <a:alpha val="90000"/>
                </a:srgbClr>
              </a:solidFill>
              <a:ln w="12700" cap="flat">
                <a:solidFill>
                  <a:schemeClr val="accent2"/>
                </a:solidFill>
                <a:prstDash val="solid"/>
                <a:miter lim="800000"/>
              </a:ln>
              <a:effectLst/>
            </p:spPr>
            <p:txBody>
              <a:bodyPr wrap="square" lIns="45718" tIns="45718" rIns="45718" bIns="45718" numCol="1" anchor="t">
                <a:noAutofit/>
              </a:bodyPr>
              <a:lstStyle/>
              <a:p>
                <a:pPr defTabSz="533400">
                  <a:lnSpc>
                    <a:spcPct val="90000"/>
                  </a:lnSpc>
                  <a:spcBef>
                    <a:spcPts val="300"/>
                  </a:spcBef>
                  <a:defRPr sz="1200">
                    <a:latin typeface="+mn-lt"/>
                    <a:ea typeface="+mn-ea"/>
                    <a:cs typeface="+mn-cs"/>
                    <a:sym typeface="Calibri"/>
                  </a:defRPr>
                </a:pPr>
                <a:endParaRPr/>
              </a:p>
            </p:txBody>
          </p:sp>
          <p:sp>
            <p:nvSpPr>
              <p:cNvPr id="331" name="The Chamber is competent authority for tax advisory in the field of AML Act…"/>
              <p:cNvSpPr txBox="1"/>
              <p:nvPr/>
            </p:nvSpPr>
            <p:spPr>
              <a:xfrm>
                <a:off x="-1" y="88427"/>
                <a:ext cx="8688678" cy="18258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5342" tIns="85342" rIns="85342" bIns="85342" numCol="1" anchor="ctr">
                <a:spAutoFit/>
              </a:bodyPr>
              <a:lstStyle/>
              <a:p>
                <a:pPr marL="114300" lvl="1" indent="-114300" defTabSz="533400">
                  <a:lnSpc>
                    <a:spcPct val="90000"/>
                  </a:lnSpc>
                  <a:spcBef>
                    <a:spcPts val="200"/>
                  </a:spcBef>
                  <a:buSzPct val="100000"/>
                  <a:buChar char="•"/>
                  <a:defRPr sz="2400">
                    <a:latin typeface="Arial"/>
                    <a:ea typeface="Arial"/>
                    <a:cs typeface="Arial"/>
                    <a:sym typeface="Arial"/>
                  </a:defRPr>
                </a:pPr>
                <a:r>
                  <a:t>The Chamber is competent authority for tax advisory in the field of AML Act </a:t>
                </a:r>
                <a:endParaRPr>
                  <a:solidFill>
                    <a:srgbClr val="FF0000"/>
                  </a:solidFill>
                </a:endParaRPr>
              </a:p>
              <a:p>
                <a:pPr marL="114300" lvl="1" indent="-114300" defTabSz="533400">
                  <a:lnSpc>
                    <a:spcPct val="90000"/>
                  </a:lnSpc>
                  <a:spcBef>
                    <a:spcPts val="200"/>
                  </a:spcBef>
                  <a:buSzPct val="100000"/>
                  <a:buChar char="•"/>
                  <a:defRPr sz="2400">
                    <a:latin typeface="Arial"/>
                    <a:ea typeface="Arial"/>
                    <a:cs typeface="Arial"/>
                    <a:sym typeface="Arial"/>
                  </a:defRPr>
                </a:pPr>
                <a:r>
                  <a:t>The Chamber guarantees compliance with the AML Act and supervises fulfillment of tax advisers' duties under the AML Act.</a:t>
                </a:r>
              </a:p>
            </p:txBody>
          </p:sp>
        </p:grpSp>
        <p:grpSp>
          <p:nvGrpSpPr>
            <p:cNvPr id="335" name="Group"/>
            <p:cNvGrpSpPr/>
            <p:nvPr/>
          </p:nvGrpSpPr>
          <p:grpSpPr>
            <a:xfrm>
              <a:off x="0" y="2340474"/>
              <a:ext cx="5420679" cy="531364"/>
              <a:chOff x="0" y="0"/>
              <a:chExt cx="5420678" cy="531362"/>
            </a:xfrm>
          </p:grpSpPr>
          <p:sp>
            <p:nvSpPr>
              <p:cNvPr id="333" name="Rounded Rectangle"/>
              <p:cNvSpPr/>
              <p:nvPr/>
            </p:nvSpPr>
            <p:spPr>
              <a:xfrm>
                <a:off x="0" y="-1"/>
                <a:ext cx="5420679" cy="531364"/>
              </a:xfrm>
              <a:prstGeom prst="roundRect">
                <a:avLst>
                  <a:gd name="adj" fmla="val 16667"/>
                </a:avLst>
              </a:prstGeom>
              <a:solidFill>
                <a:schemeClr val="accent2"/>
              </a:solidFill>
              <a:ln w="19050" cap="flat">
                <a:solidFill>
                  <a:srgbClr val="FFFFFF"/>
                </a:solidFill>
                <a:prstDash val="solid"/>
                <a:miter lim="800000"/>
              </a:ln>
              <a:effectLst/>
            </p:spPr>
            <p:txBody>
              <a:bodyPr wrap="square" lIns="45718" tIns="45718" rIns="45718" bIns="45718" numCol="1" anchor="ctr">
                <a:noAutofit/>
              </a:bodyPr>
              <a:lstStyle/>
              <a:p>
                <a:pPr defTabSz="711200">
                  <a:lnSpc>
                    <a:spcPct val="90000"/>
                  </a:lnSpc>
                  <a:spcBef>
                    <a:spcPts val="700"/>
                  </a:spcBef>
                  <a:defRPr>
                    <a:solidFill>
                      <a:srgbClr val="FFFFFF"/>
                    </a:solidFill>
                    <a:latin typeface="+mn-lt"/>
                    <a:ea typeface="+mn-ea"/>
                    <a:cs typeface="+mn-cs"/>
                    <a:sym typeface="Calibri"/>
                  </a:defRPr>
                </a:pPr>
                <a:endParaRPr/>
              </a:p>
            </p:txBody>
          </p:sp>
          <p:sp>
            <p:nvSpPr>
              <p:cNvPr id="334" name="Anti-Money Laundering Act"/>
              <p:cNvSpPr txBox="1"/>
              <p:nvPr/>
            </p:nvSpPr>
            <p:spPr>
              <a:xfrm>
                <a:off x="25939" y="123784"/>
                <a:ext cx="5368802" cy="2837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711200">
                  <a:lnSpc>
                    <a:spcPct val="90000"/>
                  </a:lnSpc>
                  <a:spcBef>
                    <a:spcPts val="600"/>
                  </a:spcBef>
                  <a:defRPr sz="2000">
                    <a:solidFill>
                      <a:srgbClr val="FFFFFF"/>
                    </a:solidFill>
                    <a:latin typeface="Arial"/>
                    <a:ea typeface="Arial"/>
                    <a:cs typeface="Arial"/>
                    <a:sym typeface="Arial"/>
                  </a:defRPr>
                </a:lvl1pPr>
              </a:lstStyle>
              <a:p>
                <a:r>
                  <a:t>Anti-Money Laundering Act</a:t>
                </a:r>
              </a:p>
            </p:txBody>
          </p:sp>
        </p:gr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 name="Picture 35" descr="Picture 35"/>
          <p:cNvPicPr>
            <a:picLocks noChangeAspect="1"/>
          </p:cNvPicPr>
          <p:nvPr/>
        </p:nvPicPr>
        <p:blipFill>
          <a:blip r:embed="rId2">
            <a:extLst/>
          </a:blip>
          <a:stretch>
            <a:fillRect/>
          </a:stretch>
        </p:blipFill>
        <p:spPr>
          <a:xfrm>
            <a:off x="-531" y="4571801"/>
            <a:ext cx="12193060" cy="2286200"/>
          </a:xfrm>
          <a:prstGeom prst="rect">
            <a:avLst/>
          </a:prstGeom>
          <a:ln w="12700">
            <a:miter lim="400000"/>
          </a:ln>
        </p:spPr>
      </p:pic>
      <p:sp>
        <p:nvSpPr>
          <p:cNvPr id="339" name="Rectangle 22"/>
          <p:cNvSpPr/>
          <p:nvPr/>
        </p:nvSpPr>
        <p:spPr>
          <a:xfrm>
            <a:off x="0" y="0"/>
            <a:ext cx="12192000" cy="6858000"/>
          </a:xfrm>
          <a:prstGeom prst="rect">
            <a:avLst/>
          </a:prstGeom>
          <a:solidFill>
            <a:srgbClr val="F2F2F2">
              <a:alpha val="50195"/>
            </a:srgbClr>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40" name="Rectangle 23"/>
          <p:cNvSpPr/>
          <p:nvPr/>
        </p:nvSpPr>
        <p:spPr>
          <a:xfrm>
            <a:off x="1930400" y="0"/>
            <a:ext cx="102616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341" name="Picture 24" descr="Picture 24"/>
          <p:cNvPicPr>
            <a:picLocks noChangeAspect="1"/>
          </p:cNvPicPr>
          <p:nvPr/>
        </p:nvPicPr>
        <p:blipFill>
          <a:blip r:embed="rId3">
            <a:extLst/>
          </a:blip>
          <a:stretch>
            <a:fillRect/>
          </a:stretch>
        </p:blipFill>
        <p:spPr>
          <a:xfrm>
            <a:off x="11302888" y="233495"/>
            <a:ext cx="637908" cy="637910"/>
          </a:xfrm>
          <a:prstGeom prst="rect">
            <a:avLst/>
          </a:prstGeom>
          <a:ln w="12700">
            <a:miter lim="400000"/>
          </a:ln>
        </p:spPr>
      </p:pic>
      <p:grpSp>
        <p:nvGrpSpPr>
          <p:cNvPr id="344" name="Group 25"/>
          <p:cNvGrpSpPr/>
          <p:nvPr/>
        </p:nvGrpSpPr>
        <p:grpSpPr>
          <a:xfrm>
            <a:off x="10615854" y="248931"/>
            <a:ext cx="607039" cy="607039"/>
            <a:chOff x="-1" y="-1"/>
            <a:chExt cx="607037" cy="607037"/>
          </a:xfrm>
        </p:grpSpPr>
        <p:sp>
          <p:nvSpPr>
            <p:cNvPr id="342" name="Oval 26"/>
            <p:cNvSpPr/>
            <p:nvPr/>
          </p:nvSpPr>
          <p:spPr>
            <a:xfrm>
              <a:off x="-2" y="-2"/>
              <a:ext cx="607039" cy="607039"/>
            </a:xfrm>
            <a:prstGeom prst="ellipse">
              <a:avLst/>
            </a:prstGeom>
            <a:solidFill>
              <a:srgbClr val="FFFFFF"/>
            </a:solidFill>
            <a:ln w="6350" cap="flat">
              <a:solidFill>
                <a:srgbClr val="8A8C8E"/>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pic>
          <p:nvPicPr>
            <p:cNvPr id="343" name="Picture 27" descr="Picture 27"/>
            <p:cNvPicPr>
              <a:picLocks noChangeAspect="1"/>
            </p:cNvPicPr>
            <p:nvPr/>
          </p:nvPicPr>
          <p:blipFill>
            <a:blip r:embed="rId4">
              <a:extLst/>
            </a:blip>
            <a:stretch>
              <a:fillRect/>
            </a:stretch>
          </p:blipFill>
          <p:spPr>
            <a:xfrm>
              <a:off x="89196" y="127455"/>
              <a:ext cx="428642" cy="352125"/>
            </a:xfrm>
            <a:prstGeom prst="rect">
              <a:avLst/>
            </a:prstGeom>
            <a:ln w="12700" cap="flat">
              <a:noFill/>
              <a:miter lim="400000"/>
            </a:ln>
            <a:effectLst/>
          </p:spPr>
        </p:pic>
      </p:grpSp>
      <p:sp>
        <p:nvSpPr>
          <p:cNvPr id="345" name="Rectangle 28"/>
          <p:cNvSpPr/>
          <p:nvPr/>
        </p:nvSpPr>
        <p:spPr>
          <a:xfrm>
            <a:off x="0" y="0"/>
            <a:ext cx="19304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346" name="Picture 29" descr="Picture 29"/>
          <p:cNvPicPr>
            <a:picLocks noChangeAspect="1"/>
          </p:cNvPicPr>
          <p:nvPr/>
        </p:nvPicPr>
        <p:blipFill>
          <a:blip r:embed="rId5">
            <a:extLst/>
          </a:blip>
          <a:srcRect l="1041"/>
          <a:stretch>
            <a:fillRect/>
          </a:stretch>
        </p:blipFill>
        <p:spPr>
          <a:xfrm>
            <a:off x="279398" y="233112"/>
            <a:ext cx="1274858" cy="638676"/>
          </a:xfrm>
          <a:prstGeom prst="rect">
            <a:avLst/>
          </a:prstGeom>
          <a:ln w="12700">
            <a:miter lim="400000"/>
          </a:ln>
        </p:spPr>
      </p:pic>
      <p:sp>
        <p:nvSpPr>
          <p:cNvPr id="347" name="Straight Connector 31"/>
          <p:cNvSpPr/>
          <p:nvPr/>
        </p:nvSpPr>
        <p:spPr>
          <a:xfrm flipH="1">
            <a:off x="1930399" y="-1"/>
            <a:ext cx="2" cy="1104902"/>
          </a:xfrm>
          <a:prstGeom prst="line">
            <a:avLst/>
          </a:prstGeom>
          <a:ln w="6350">
            <a:solidFill>
              <a:srgbClr val="D9D9D9"/>
            </a:solidFill>
            <a:miter/>
          </a:ln>
        </p:spPr>
        <p:txBody>
          <a:bodyPr lIns="45718" tIns="45718" rIns="45718" bIns="45718"/>
          <a:lstStyle/>
          <a:p>
            <a:endParaRPr/>
          </a:p>
        </p:txBody>
      </p:sp>
      <p:sp>
        <p:nvSpPr>
          <p:cNvPr id="348" name="Straight Connector 33"/>
          <p:cNvSpPr/>
          <p:nvPr/>
        </p:nvSpPr>
        <p:spPr>
          <a:xfrm>
            <a:off x="0" y="1104900"/>
            <a:ext cx="12192001" cy="0"/>
          </a:xfrm>
          <a:prstGeom prst="line">
            <a:avLst/>
          </a:prstGeom>
          <a:ln w="6350">
            <a:solidFill>
              <a:srgbClr val="D9D9D9"/>
            </a:solidFill>
            <a:miter/>
          </a:ln>
        </p:spPr>
        <p:txBody>
          <a:bodyPr lIns="45718" tIns="45718" rIns="45718" bIns="45718"/>
          <a:lstStyle/>
          <a:p>
            <a:endParaRPr/>
          </a:p>
        </p:txBody>
      </p:sp>
      <p:sp>
        <p:nvSpPr>
          <p:cNvPr id="349" name="TextBox 34"/>
          <p:cNvSpPr txBox="1"/>
          <p:nvPr/>
        </p:nvSpPr>
        <p:spPr>
          <a:xfrm>
            <a:off x="1934199" y="4546"/>
            <a:ext cx="8692042" cy="11241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sz="2700" b="1">
                <a:solidFill>
                  <a:srgbClr val="151B67"/>
                </a:solidFill>
                <a:latin typeface="Arial"/>
                <a:ea typeface="Arial"/>
                <a:cs typeface="Arial"/>
                <a:sym typeface="Arial"/>
              </a:defRPr>
            </a:pPr>
            <a:r>
              <a:t>D. Experiences from the Work of Czech Tax Advisers</a:t>
            </a:r>
            <a:br/>
            <a:r>
              <a:rPr sz="2300"/>
              <a:t>3. Basic Principles of Regulation</a:t>
            </a:r>
            <a:br>
              <a:rPr sz="2300"/>
            </a:br>
            <a:r>
              <a:rPr sz="2100"/>
              <a:t>I. Tax Advisory Is Defined by Law as Legal Advisory</a:t>
            </a:r>
          </a:p>
        </p:txBody>
      </p:sp>
      <p:grpSp>
        <p:nvGrpSpPr>
          <p:cNvPr id="352" name="Group 39"/>
          <p:cNvGrpSpPr/>
          <p:nvPr/>
        </p:nvGrpSpPr>
        <p:grpSpPr>
          <a:xfrm>
            <a:off x="11361491" y="6076951"/>
            <a:ext cx="520702" cy="520702"/>
            <a:chOff x="0" y="0"/>
            <a:chExt cx="520701" cy="520701"/>
          </a:xfrm>
        </p:grpSpPr>
        <p:sp>
          <p:nvSpPr>
            <p:cNvPr id="350" name="Rounded Rectangle 37"/>
            <p:cNvSpPr/>
            <p:nvPr/>
          </p:nvSpPr>
          <p:spPr>
            <a:xfrm>
              <a:off x="0" y="0"/>
              <a:ext cx="520702" cy="520702"/>
            </a:xfrm>
            <a:prstGeom prst="roundRect">
              <a:avLst>
                <a:gd name="adj" fmla="val 16667"/>
              </a:avLst>
            </a:prstGeom>
            <a:solidFill>
              <a:srgbClr val="DADADA"/>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351" name="Rectangle 38"/>
            <p:cNvSpPr txBox="1"/>
            <p:nvPr/>
          </p:nvSpPr>
          <p:spPr>
            <a:xfrm>
              <a:off x="39777" y="75683"/>
              <a:ext cx="358411" cy="350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b="1">
                  <a:solidFill>
                    <a:srgbClr val="FFFFFF"/>
                  </a:solidFill>
                  <a:latin typeface="Arial"/>
                  <a:ea typeface="Arial"/>
                  <a:cs typeface="Arial"/>
                  <a:sym typeface="Arial"/>
                </a:defRPr>
              </a:lvl1pPr>
            </a:lstStyle>
            <a:p>
              <a:r>
                <a:t>10</a:t>
              </a:r>
            </a:p>
          </p:txBody>
        </p:sp>
      </p:grpSp>
      <p:sp>
        <p:nvSpPr>
          <p:cNvPr id="353" name="“Provision of legal aid and financial and economic advice in the matters of…"/>
          <p:cNvSpPr txBox="1">
            <a:spLocks noGrp="1"/>
          </p:cNvSpPr>
          <p:nvPr>
            <p:ph type="body" idx="4294967295"/>
          </p:nvPr>
        </p:nvSpPr>
        <p:spPr>
          <a:xfrm>
            <a:off x="965691" y="1109265"/>
            <a:ext cx="10260618" cy="4963321"/>
          </a:xfrm>
          <a:prstGeom prst="rect">
            <a:avLst/>
          </a:prstGeom>
        </p:spPr>
        <p:txBody>
          <a:bodyPr anchor="ctr"/>
          <a:lstStyle/>
          <a:p>
            <a:pPr marL="224026" indent="-224026" algn="ctr" defTabSz="896111">
              <a:lnSpc>
                <a:spcPct val="81000"/>
              </a:lnSpc>
              <a:spcBef>
                <a:spcPts val="900"/>
              </a:spcBef>
              <a:buSzTx/>
              <a:buNone/>
              <a:defRPr sz="2300">
                <a:latin typeface="Arial"/>
                <a:ea typeface="Arial"/>
                <a:cs typeface="Arial"/>
                <a:sym typeface="Arial"/>
              </a:defRPr>
            </a:pPr>
            <a:r>
              <a:t>“</a:t>
            </a:r>
            <a:r>
              <a:rPr i="1"/>
              <a:t>Provision of </a:t>
            </a:r>
            <a:r>
              <a:rPr b="1" i="1"/>
              <a:t>legal aid </a:t>
            </a:r>
            <a:r>
              <a:rPr i="1"/>
              <a:t>and financial and economic advice in the matters of </a:t>
            </a:r>
          </a:p>
          <a:p>
            <a:pPr marL="224026" indent="-224026" algn="ctr" defTabSz="896111">
              <a:lnSpc>
                <a:spcPct val="81000"/>
              </a:lnSpc>
              <a:spcBef>
                <a:spcPts val="900"/>
              </a:spcBef>
              <a:buSzTx/>
              <a:buNone/>
              <a:defRPr sz="2300" i="1">
                <a:latin typeface="Arial"/>
                <a:ea typeface="Arial"/>
                <a:cs typeface="Arial"/>
                <a:sym typeface="Arial"/>
              </a:defRPr>
            </a:pPr>
            <a:r>
              <a:t>taxes, levies, fees and other payments  (hereinafter referred to as ‘taxes’), </a:t>
            </a:r>
          </a:p>
          <a:p>
            <a:pPr marL="224026" indent="-224026" algn="ctr" defTabSz="896111">
              <a:lnSpc>
                <a:spcPct val="81000"/>
              </a:lnSpc>
              <a:spcBef>
                <a:spcPts val="900"/>
              </a:spcBef>
              <a:buSzTx/>
              <a:buNone/>
              <a:defRPr sz="2300" i="1">
                <a:latin typeface="Arial"/>
                <a:ea typeface="Arial"/>
                <a:cs typeface="Arial"/>
                <a:sym typeface="Arial"/>
              </a:defRPr>
            </a:pPr>
            <a:r>
              <a:t>as well as in the matters that are directly connected with taxes (hereinafter </a:t>
            </a:r>
          </a:p>
          <a:p>
            <a:pPr marL="224026" indent="-224026" algn="ctr" defTabSz="896111">
              <a:lnSpc>
                <a:spcPct val="81000"/>
              </a:lnSpc>
              <a:spcBef>
                <a:spcPts val="900"/>
              </a:spcBef>
              <a:buSzTx/>
              <a:buNone/>
              <a:defRPr sz="2300" i="1">
                <a:latin typeface="Arial"/>
                <a:ea typeface="Arial"/>
                <a:cs typeface="Arial"/>
                <a:sym typeface="Arial"/>
              </a:defRPr>
            </a:pPr>
            <a:r>
              <a:t>referred  to as ‘tax consultancy’ or ‘tax advisory services’).</a:t>
            </a:r>
            <a:r>
              <a:rPr i="0"/>
              <a:t>” (Section 1)</a:t>
            </a:r>
          </a:p>
          <a:p>
            <a:pPr marL="176863" indent="-176863" defTabSz="896111">
              <a:lnSpc>
                <a:spcPct val="81000"/>
              </a:lnSpc>
              <a:spcBef>
                <a:spcPts val="900"/>
              </a:spcBef>
              <a:buFontTx/>
              <a:defRPr sz="2700">
                <a:latin typeface="Arial"/>
                <a:ea typeface="Arial"/>
                <a:cs typeface="Arial"/>
                <a:sym typeface="Arial"/>
              </a:defRPr>
            </a:pPr>
            <a:r>
              <a:t>According to Czech legislation, </a:t>
            </a:r>
            <a:r>
              <a:rPr b="1"/>
              <a:t>a tax adviser is an individual registered </a:t>
            </a:r>
            <a:r>
              <a:t>in the list of tax advisers administered </a:t>
            </a:r>
            <a:br/>
            <a:r>
              <a:t>by the Chamber. </a:t>
            </a:r>
          </a:p>
          <a:p>
            <a:pPr marL="550243" lvl="1" indent="-176864" defTabSz="896111">
              <a:lnSpc>
                <a:spcPct val="81000"/>
              </a:lnSpc>
              <a:spcBef>
                <a:spcPts val="900"/>
              </a:spcBef>
              <a:buFontTx/>
              <a:defRPr sz="2300">
                <a:latin typeface="Arial"/>
                <a:ea typeface="Arial"/>
                <a:cs typeface="Arial"/>
                <a:sym typeface="Arial"/>
              </a:defRPr>
            </a:pPr>
            <a:r>
              <a:t>The membership in the Chamber is compulsory.</a:t>
            </a:r>
          </a:p>
          <a:p>
            <a:pPr marL="275121" indent="-275121" defTabSz="896111">
              <a:lnSpc>
                <a:spcPct val="81000"/>
              </a:lnSpc>
              <a:spcBef>
                <a:spcPts val="900"/>
              </a:spcBef>
              <a:buFontTx/>
              <a:defRPr sz="2700" b="1">
                <a:latin typeface="Arial"/>
                <a:ea typeface="Arial"/>
                <a:cs typeface="Arial"/>
                <a:sym typeface="Arial"/>
              </a:defRPr>
            </a:pPr>
            <a:r>
              <a:t>The Chamber  registers legal persons </a:t>
            </a:r>
            <a:r>
              <a:rPr b="0"/>
              <a:t>providing tax advisory services.</a:t>
            </a:r>
          </a:p>
          <a:p>
            <a:pPr marL="648501" lvl="1" indent="-275121" defTabSz="896111">
              <a:lnSpc>
                <a:spcPct val="81000"/>
              </a:lnSpc>
              <a:spcBef>
                <a:spcPts val="900"/>
              </a:spcBef>
              <a:buFontTx/>
              <a:defRPr sz="2300">
                <a:latin typeface="Arial"/>
                <a:ea typeface="Arial"/>
                <a:cs typeface="Arial"/>
                <a:sym typeface="Arial"/>
              </a:defRPr>
            </a:pPr>
            <a:r>
              <a:t>These have the same position in the tax proceedings as tax advisers. They are also obliged to comply with the same professional rules </a:t>
            </a:r>
            <a:br/>
            <a:r>
              <a:t>as tax advisers.</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53">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5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5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35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5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353">
                                            <p:txEl>
                                              <p:pRg st="5" end="5"/>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35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35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 name="Picture 35" descr="Picture 35"/>
          <p:cNvPicPr>
            <a:picLocks noChangeAspect="1"/>
          </p:cNvPicPr>
          <p:nvPr/>
        </p:nvPicPr>
        <p:blipFill>
          <a:blip r:embed="rId2">
            <a:extLst/>
          </a:blip>
          <a:stretch>
            <a:fillRect/>
          </a:stretch>
        </p:blipFill>
        <p:spPr>
          <a:xfrm>
            <a:off x="-531" y="4571801"/>
            <a:ext cx="12193060" cy="2286200"/>
          </a:xfrm>
          <a:prstGeom prst="rect">
            <a:avLst/>
          </a:prstGeom>
          <a:ln w="12700">
            <a:miter lim="400000"/>
          </a:ln>
        </p:spPr>
      </p:pic>
      <p:sp>
        <p:nvSpPr>
          <p:cNvPr id="356" name="Rectangle 22"/>
          <p:cNvSpPr/>
          <p:nvPr/>
        </p:nvSpPr>
        <p:spPr>
          <a:xfrm>
            <a:off x="0" y="0"/>
            <a:ext cx="12192000" cy="6858000"/>
          </a:xfrm>
          <a:prstGeom prst="rect">
            <a:avLst/>
          </a:prstGeom>
          <a:solidFill>
            <a:srgbClr val="F2F2F2">
              <a:alpha val="50195"/>
            </a:srgbClr>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57" name="Rectangle 23"/>
          <p:cNvSpPr/>
          <p:nvPr/>
        </p:nvSpPr>
        <p:spPr>
          <a:xfrm>
            <a:off x="1930400" y="0"/>
            <a:ext cx="102616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358" name="Picture 24" descr="Picture 24"/>
          <p:cNvPicPr>
            <a:picLocks noChangeAspect="1"/>
          </p:cNvPicPr>
          <p:nvPr/>
        </p:nvPicPr>
        <p:blipFill>
          <a:blip r:embed="rId3">
            <a:extLst/>
          </a:blip>
          <a:stretch>
            <a:fillRect/>
          </a:stretch>
        </p:blipFill>
        <p:spPr>
          <a:xfrm>
            <a:off x="11302888" y="233495"/>
            <a:ext cx="637908" cy="637910"/>
          </a:xfrm>
          <a:prstGeom prst="rect">
            <a:avLst/>
          </a:prstGeom>
          <a:ln w="12700">
            <a:miter lim="400000"/>
          </a:ln>
        </p:spPr>
      </p:pic>
      <p:grpSp>
        <p:nvGrpSpPr>
          <p:cNvPr id="361" name="Group 25"/>
          <p:cNvGrpSpPr/>
          <p:nvPr/>
        </p:nvGrpSpPr>
        <p:grpSpPr>
          <a:xfrm>
            <a:off x="10615854" y="248931"/>
            <a:ext cx="607039" cy="607039"/>
            <a:chOff x="-1" y="-1"/>
            <a:chExt cx="607037" cy="607037"/>
          </a:xfrm>
        </p:grpSpPr>
        <p:sp>
          <p:nvSpPr>
            <p:cNvPr id="359" name="Oval 26"/>
            <p:cNvSpPr/>
            <p:nvPr/>
          </p:nvSpPr>
          <p:spPr>
            <a:xfrm>
              <a:off x="-2" y="-2"/>
              <a:ext cx="607039" cy="607039"/>
            </a:xfrm>
            <a:prstGeom prst="ellipse">
              <a:avLst/>
            </a:prstGeom>
            <a:solidFill>
              <a:srgbClr val="FFFFFF"/>
            </a:solidFill>
            <a:ln w="6350" cap="flat">
              <a:solidFill>
                <a:srgbClr val="8A8C8E"/>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pic>
          <p:nvPicPr>
            <p:cNvPr id="360" name="Picture 27" descr="Picture 27"/>
            <p:cNvPicPr>
              <a:picLocks noChangeAspect="1"/>
            </p:cNvPicPr>
            <p:nvPr/>
          </p:nvPicPr>
          <p:blipFill>
            <a:blip r:embed="rId4">
              <a:extLst/>
            </a:blip>
            <a:stretch>
              <a:fillRect/>
            </a:stretch>
          </p:blipFill>
          <p:spPr>
            <a:xfrm>
              <a:off x="89196" y="127455"/>
              <a:ext cx="428642" cy="352125"/>
            </a:xfrm>
            <a:prstGeom prst="rect">
              <a:avLst/>
            </a:prstGeom>
            <a:ln w="12700" cap="flat">
              <a:noFill/>
              <a:miter lim="400000"/>
            </a:ln>
            <a:effectLst/>
          </p:spPr>
        </p:pic>
      </p:grpSp>
      <p:sp>
        <p:nvSpPr>
          <p:cNvPr id="362" name="Rectangle 28"/>
          <p:cNvSpPr/>
          <p:nvPr/>
        </p:nvSpPr>
        <p:spPr>
          <a:xfrm>
            <a:off x="0" y="0"/>
            <a:ext cx="19304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363" name="Picture 29" descr="Picture 29"/>
          <p:cNvPicPr>
            <a:picLocks noChangeAspect="1"/>
          </p:cNvPicPr>
          <p:nvPr/>
        </p:nvPicPr>
        <p:blipFill>
          <a:blip r:embed="rId5">
            <a:extLst/>
          </a:blip>
          <a:srcRect l="1041"/>
          <a:stretch>
            <a:fillRect/>
          </a:stretch>
        </p:blipFill>
        <p:spPr>
          <a:xfrm>
            <a:off x="279398" y="233112"/>
            <a:ext cx="1274858" cy="638676"/>
          </a:xfrm>
          <a:prstGeom prst="rect">
            <a:avLst/>
          </a:prstGeom>
          <a:ln w="12700">
            <a:miter lim="400000"/>
          </a:ln>
        </p:spPr>
      </p:pic>
      <p:sp>
        <p:nvSpPr>
          <p:cNvPr id="364" name="Straight Connector 31"/>
          <p:cNvSpPr/>
          <p:nvPr/>
        </p:nvSpPr>
        <p:spPr>
          <a:xfrm flipH="1">
            <a:off x="1930399" y="-1"/>
            <a:ext cx="2" cy="1104902"/>
          </a:xfrm>
          <a:prstGeom prst="line">
            <a:avLst/>
          </a:prstGeom>
          <a:ln w="6350">
            <a:solidFill>
              <a:srgbClr val="D9D9D9"/>
            </a:solidFill>
            <a:miter/>
          </a:ln>
        </p:spPr>
        <p:txBody>
          <a:bodyPr lIns="45718" tIns="45718" rIns="45718" bIns="45718"/>
          <a:lstStyle/>
          <a:p>
            <a:endParaRPr/>
          </a:p>
        </p:txBody>
      </p:sp>
      <p:sp>
        <p:nvSpPr>
          <p:cNvPr id="365" name="Straight Connector 33"/>
          <p:cNvSpPr/>
          <p:nvPr/>
        </p:nvSpPr>
        <p:spPr>
          <a:xfrm>
            <a:off x="0" y="1104900"/>
            <a:ext cx="12192001" cy="0"/>
          </a:xfrm>
          <a:prstGeom prst="line">
            <a:avLst/>
          </a:prstGeom>
          <a:ln w="6350">
            <a:solidFill>
              <a:srgbClr val="D9D9D9"/>
            </a:solidFill>
            <a:miter/>
          </a:ln>
        </p:spPr>
        <p:txBody>
          <a:bodyPr lIns="45718" tIns="45718" rIns="45718" bIns="45718"/>
          <a:lstStyle/>
          <a:p>
            <a:endParaRPr/>
          </a:p>
        </p:txBody>
      </p:sp>
      <p:sp>
        <p:nvSpPr>
          <p:cNvPr id="366" name="TextBox 34"/>
          <p:cNvSpPr txBox="1"/>
          <p:nvPr/>
        </p:nvSpPr>
        <p:spPr>
          <a:xfrm>
            <a:off x="1934199" y="4546"/>
            <a:ext cx="8692042" cy="11241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sz="2700" b="1">
                <a:solidFill>
                  <a:srgbClr val="151B67"/>
                </a:solidFill>
                <a:latin typeface="Arial"/>
                <a:ea typeface="Arial"/>
                <a:cs typeface="Arial"/>
                <a:sym typeface="Arial"/>
              </a:defRPr>
            </a:pPr>
            <a:r>
              <a:t>D. Experiences from the Work of Czech Tax Advisers</a:t>
            </a:r>
            <a:br/>
            <a:r>
              <a:rPr sz="2300"/>
              <a:t>3. Basic Principles of Regulation</a:t>
            </a:r>
            <a:br>
              <a:rPr sz="2300"/>
            </a:br>
            <a:r>
              <a:rPr sz="2100"/>
              <a:t>II. Rights and Obligations of Tax Advisers </a:t>
            </a:r>
          </a:p>
        </p:txBody>
      </p:sp>
      <p:grpSp>
        <p:nvGrpSpPr>
          <p:cNvPr id="369" name="Group 39"/>
          <p:cNvGrpSpPr/>
          <p:nvPr/>
        </p:nvGrpSpPr>
        <p:grpSpPr>
          <a:xfrm>
            <a:off x="11361491" y="6076951"/>
            <a:ext cx="520702" cy="520702"/>
            <a:chOff x="0" y="0"/>
            <a:chExt cx="520701" cy="520701"/>
          </a:xfrm>
        </p:grpSpPr>
        <p:sp>
          <p:nvSpPr>
            <p:cNvPr id="367" name="Rounded Rectangle 37"/>
            <p:cNvSpPr/>
            <p:nvPr/>
          </p:nvSpPr>
          <p:spPr>
            <a:xfrm>
              <a:off x="0" y="0"/>
              <a:ext cx="520702" cy="520702"/>
            </a:xfrm>
            <a:prstGeom prst="roundRect">
              <a:avLst>
                <a:gd name="adj" fmla="val 16667"/>
              </a:avLst>
            </a:prstGeom>
            <a:solidFill>
              <a:srgbClr val="DADADA"/>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368" name="Rectangle 38"/>
            <p:cNvSpPr txBox="1"/>
            <p:nvPr/>
          </p:nvSpPr>
          <p:spPr>
            <a:xfrm>
              <a:off x="39777" y="75683"/>
              <a:ext cx="345798" cy="350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b="1">
                  <a:solidFill>
                    <a:srgbClr val="FFFFFF"/>
                  </a:solidFill>
                  <a:latin typeface="Arial"/>
                  <a:ea typeface="Arial"/>
                  <a:cs typeface="Arial"/>
                  <a:sym typeface="Arial"/>
                </a:defRPr>
              </a:lvl1pPr>
            </a:lstStyle>
            <a:p>
              <a:r>
                <a:t>11</a:t>
              </a:r>
            </a:p>
          </p:txBody>
        </p:sp>
      </p:grpSp>
      <p:sp>
        <p:nvSpPr>
          <p:cNvPr id="370" name="“Tax Advisers are authorised and obliged to protect the rights and…"/>
          <p:cNvSpPr txBox="1">
            <a:spLocks noGrp="1"/>
          </p:cNvSpPr>
          <p:nvPr>
            <p:ph type="body" idx="4294967295"/>
          </p:nvPr>
        </p:nvSpPr>
        <p:spPr>
          <a:xfrm>
            <a:off x="951655" y="1109265"/>
            <a:ext cx="10288690" cy="4963321"/>
          </a:xfrm>
          <a:prstGeom prst="rect">
            <a:avLst/>
          </a:prstGeom>
        </p:spPr>
        <p:txBody>
          <a:bodyPr anchor="ctr"/>
          <a:lstStyle/>
          <a:p>
            <a:pPr marL="214884" indent="-214884" algn="ctr" defTabSz="859536">
              <a:lnSpc>
                <a:spcPct val="72000"/>
              </a:lnSpc>
              <a:spcBef>
                <a:spcPts val="900"/>
              </a:spcBef>
              <a:buSzTx/>
              <a:buNone/>
              <a:defRPr sz="2200" b="1" i="1">
                <a:latin typeface="Arial"/>
                <a:ea typeface="Arial"/>
                <a:cs typeface="Arial"/>
                <a:sym typeface="Arial"/>
              </a:defRPr>
            </a:pPr>
            <a:r>
              <a:t>“Tax Advisers are authorised and obliged to protect the rights and </a:t>
            </a:r>
          </a:p>
          <a:p>
            <a:pPr marL="214884" indent="-214884" algn="ctr" defTabSz="859536">
              <a:lnSpc>
                <a:spcPct val="72000"/>
              </a:lnSpc>
              <a:spcBef>
                <a:spcPts val="900"/>
              </a:spcBef>
              <a:buSzTx/>
              <a:buNone/>
              <a:defRPr sz="2200" b="1" i="1">
                <a:latin typeface="Arial"/>
                <a:ea typeface="Arial"/>
                <a:cs typeface="Arial"/>
                <a:sym typeface="Arial"/>
              </a:defRPr>
            </a:pPr>
            <a:r>
              <a:t>authorised interests of their clients. </a:t>
            </a:r>
            <a:r>
              <a:rPr b="0"/>
              <a:t>They are obliged to act honestly and </a:t>
            </a:r>
          </a:p>
          <a:p>
            <a:pPr marL="214884" indent="-214884" algn="ctr" defTabSz="859536">
              <a:lnSpc>
                <a:spcPct val="72000"/>
              </a:lnSpc>
              <a:spcBef>
                <a:spcPts val="900"/>
              </a:spcBef>
              <a:buSzTx/>
              <a:buNone/>
              <a:defRPr sz="2200" i="1">
                <a:latin typeface="Arial"/>
                <a:ea typeface="Arial"/>
                <a:cs typeface="Arial"/>
                <a:sym typeface="Arial"/>
              </a:defRPr>
            </a:pPr>
            <a:r>
              <a:t>conscientiously, to consistently use all legal means and to apply all what </a:t>
            </a:r>
          </a:p>
          <a:p>
            <a:pPr marL="214884" indent="-214884" algn="ctr" defTabSz="859536">
              <a:lnSpc>
                <a:spcPct val="72000"/>
              </a:lnSpc>
              <a:spcBef>
                <a:spcPts val="900"/>
              </a:spcBef>
              <a:buSzTx/>
              <a:buNone/>
              <a:defRPr sz="2200" i="1">
                <a:latin typeface="Arial"/>
                <a:ea typeface="Arial"/>
                <a:cs typeface="Arial"/>
                <a:sym typeface="Arial"/>
              </a:defRPr>
            </a:pPr>
            <a:r>
              <a:t>they consider beneficial according to their belief and according to the client’s </a:t>
            </a:r>
          </a:p>
          <a:p>
            <a:pPr marL="214884" indent="-214884" algn="ctr" defTabSz="859536">
              <a:lnSpc>
                <a:spcPct val="72000"/>
              </a:lnSpc>
              <a:spcBef>
                <a:spcPts val="900"/>
              </a:spcBef>
              <a:buSzTx/>
              <a:buNone/>
              <a:defRPr sz="2200" i="1">
                <a:latin typeface="Arial"/>
                <a:ea typeface="Arial"/>
                <a:cs typeface="Arial"/>
                <a:sym typeface="Arial"/>
              </a:defRPr>
            </a:pPr>
            <a:r>
              <a:t>instructions. While doing so, they are bound only by the Acts and other </a:t>
            </a:r>
          </a:p>
          <a:p>
            <a:pPr marL="214884" indent="-214884" algn="ctr" defTabSz="859536">
              <a:lnSpc>
                <a:spcPct val="72000"/>
              </a:lnSpc>
              <a:spcBef>
                <a:spcPts val="900"/>
              </a:spcBef>
              <a:buSzTx/>
              <a:buNone/>
              <a:defRPr sz="2200" i="1">
                <a:latin typeface="Arial"/>
                <a:ea typeface="Arial"/>
                <a:cs typeface="Arial"/>
                <a:sym typeface="Arial"/>
              </a:defRPr>
            </a:pPr>
            <a:r>
              <a:t>generally binding law regulations and within their limits by the client’s </a:t>
            </a:r>
          </a:p>
          <a:p>
            <a:pPr marL="214884" indent="-214884" algn="ctr" defTabSz="859536">
              <a:lnSpc>
                <a:spcPct val="72000"/>
              </a:lnSpc>
              <a:spcBef>
                <a:spcPts val="900"/>
              </a:spcBef>
              <a:buSzTx/>
              <a:buNone/>
              <a:defRPr sz="2200" i="1">
                <a:latin typeface="Arial"/>
                <a:ea typeface="Arial"/>
                <a:cs typeface="Arial"/>
                <a:sym typeface="Arial"/>
              </a:defRPr>
            </a:pPr>
            <a:r>
              <a:t>instructions.</a:t>
            </a:r>
            <a:r>
              <a:rPr i="0"/>
              <a:t>”</a:t>
            </a:r>
            <a:r>
              <a:t> (</a:t>
            </a:r>
            <a:r>
              <a:rPr i="0"/>
              <a:t>Section 6/1).</a:t>
            </a:r>
          </a:p>
          <a:p>
            <a:pPr marL="169644" indent="-169644" defTabSz="859536">
              <a:lnSpc>
                <a:spcPct val="81000"/>
              </a:lnSpc>
              <a:spcBef>
                <a:spcPts val="900"/>
              </a:spcBef>
              <a:buFontTx/>
              <a:defRPr sz="2600">
                <a:latin typeface="Arial"/>
                <a:ea typeface="Arial"/>
                <a:cs typeface="Arial"/>
                <a:sym typeface="Arial"/>
              </a:defRPr>
            </a:pPr>
            <a:r>
              <a:t>Tax advisers </a:t>
            </a:r>
            <a:r>
              <a:rPr b="1">
                <a:latin typeface="+mn-lt"/>
                <a:ea typeface="+mn-ea"/>
                <a:cs typeface="+mn-cs"/>
                <a:sym typeface="Calibri"/>
              </a:rPr>
              <a:t>must retain in confidentiality </a:t>
            </a:r>
            <a:r>
              <a:t>all information learned </a:t>
            </a:r>
            <a:br/>
            <a:r>
              <a:t>in connection with rendering tax advisory services.</a:t>
            </a:r>
            <a:endParaRPr sz="2300"/>
          </a:p>
          <a:p>
            <a:pPr marL="169644" indent="-169644" defTabSz="859536">
              <a:lnSpc>
                <a:spcPct val="81000"/>
              </a:lnSpc>
              <a:spcBef>
                <a:spcPts val="900"/>
              </a:spcBef>
              <a:buFontTx/>
              <a:defRPr sz="2600">
                <a:latin typeface="Arial"/>
                <a:ea typeface="Arial"/>
                <a:cs typeface="Arial"/>
                <a:sym typeface="Arial"/>
              </a:defRPr>
            </a:pPr>
            <a:r>
              <a:t>Tax advisers </a:t>
            </a:r>
            <a:r>
              <a:rPr b="1">
                <a:latin typeface="+mn-lt"/>
                <a:ea typeface="+mn-ea"/>
                <a:cs typeface="+mn-cs"/>
                <a:sym typeface="Calibri"/>
              </a:rPr>
              <a:t>are liable for damage incurred </a:t>
            </a:r>
            <a:r>
              <a:t>by the client </a:t>
            </a:r>
            <a:br/>
            <a:r>
              <a:t>in connection with the tax advisory services provided. </a:t>
            </a:r>
          </a:p>
          <a:p>
            <a:pPr marL="169644" indent="-169644" defTabSz="859536">
              <a:lnSpc>
                <a:spcPct val="81000"/>
              </a:lnSpc>
              <a:spcBef>
                <a:spcPts val="900"/>
              </a:spcBef>
              <a:buFontTx/>
              <a:defRPr sz="2600">
                <a:latin typeface="Arial"/>
                <a:ea typeface="Arial"/>
                <a:cs typeface="Arial"/>
                <a:sym typeface="Arial"/>
              </a:defRPr>
            </a:pPr>
            <a:r>
              <a:t>The basic obligations of tax advisers include </a:t>
            </a:r>
            <a:r>
              <a:rPr b="1">
                <a:latin typeface="+mn-lt"/>
                <a:ea typeface="+mn-ea"/>
                <a:cs typeface="+mn-cs"/>
                <a:sym typeface="Calibri"/>
              </a:rPr>
              <a:t>the obligation </a:t>
            </a:r>
            <a:br>
              <a:rPr b="1">
                <a:latin typeface="+mn-lt"/>
                <a:ea typeface="+mn-ea"/>
                <a:cs typeface="+mn-cs"/>
                <a:sym typeface="Calibri"/>
              </a:rPr>
            </a:br>
            <a:r>
              <a:rPr b="1">
                <a:latin typeface="+mn-lt"/>
                <a:ea typeface="+mn-ea"/>
                <a:cs typeface="+mn-cs"/>
                <a:sym typeface="Calibri"/>
              </a:rPr>
              <a:t>to have a professional liability insurance</a:t>
            </a:r>
            <a:r>
              <a: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70">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70">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70">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370">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70">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370">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370">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370">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370">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37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 name="Picture 35" descr="Picture 35"/>
          <p:cNvPicPr>
            <a:picLocks noChangeAspect="1"/>
          </p:cNvPicPr>
          <p:nvPr/>
        </p:nvPicPr>
        <p:blipFill>
          <a:blip r:embed="rId2">
            <a:extLst/>
          </a:blip>
          <a:stretch>
            <a:fillRect/>
          </a:stretch>
        </p:blipFill>
        <p:spPr>
          <a:xfrm>
            <a:off x="-531" y="4571801"/>
            <a:ext cx="12193060" cy="2286200"/>
          </a:xfrm>
          <a:prstGeom prst="rect">
            <a:avLst/>
          </a:prstGeom>
          <a:ln w="12700">
            <a:miter lim="400000"/>
          </a:ln>
        </p:spPr>
      </p:pic>
      <p:sp>
        <p:nvSpPr>
          <p:cNvPr id="373" name="Rectangle 22"/>
          <p:cNvSpPr/>
          <p:nvPr/>
        </p:nvSpPr>
        <p:spPr>
          <a:xfrm>
            <a:off x="0" y="0"/>
            <a:ext cx="12192000" cy="6858000"/>
          </a:xfrm>
          <a:prstGeom prst="rect">
            <a:avLst/>
          </a:prstGeom>
          <a:solidFill>
            <a:srgbClr val="F2F2F2">
              <a:alpha val="50195"/>
            </a:srgbClr>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74" name="Rectangle 23"/>
          <p:cNvSpPr/>
          <p:nvPr/>
        </p:nvSpPr>
        <p:spPr>
          <a:xfrm>
            <a:off x="1930400" y="0"/>
            <a:ext cx="102616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375" name="Picture 24" descr="Picture 24"/>
          <p:cNvPicPr>
            <a:picLocks noChangeAspect="1"/>
          </p:cNvPicPr>
          <p:nvPr/>
        </p:nvPicPr>
        <p:blipFill>
          <a:blip r:embed="rId3">
            <a:extLst/>
          </a:blip>
          <a:stretch>
            <a:fillRect/>
          </a:stretch>
        </p:blipFill>
        <p:spPr>
          <a:xfrm>
            <a:off x="11302888" y="233495"/>
            <a:ext cx="637908" cy="637910"/>
          </a:xfrm>
          <a:prstGeom prst="rect">
            <a:avLst/>
          </a:prstGeom>
          <a:ln w="12700">
            <a:miter lim="400000"/>
          </a:ln>
        </p:spPr>
      </p:pic>
      <p:grpSp>
        <p:nvGrpSpPr>
          <p:cNvPr id="378" name="Group 25"/>
          <p:cNvGrpSpPr/>
          <p:nvPr/>
        </p:nvGrpSpPr>
        <p:grpSpPr>
          <a:xfrm>
            <a:off x="10615854" y="248931"/>
            <a:ext cx="607039" cy="607039"/>
            <a:chOff x="-1" y="-1"/>
            <a:chExt cx="607037" cy="607037"/>
          </a:xfrm>
        </p:grpSpPr>
        <p:sp>
          <p:nvSpPr>
            <p:cNvPr id="376" name="Oval 26"/>
            <p:cNvSpPr/>
            <p:nvPr/>
          </p:nvSpPr>
          <p:spPr>
            <a:xfrm>
              <a:off x="-2" y="-2"/>
              <a:ext cx="607039" cy="607039"/>
            </a:xfrm>
            <a:prstGeom prst="ellipse">
              <a:avLst/>
            </a:prstGeom>
            <a:solidFill>
              <a:srgbClr val="FFFFFF"/>
            </a:solidFill>
            <a:ln w="6350" cap="flat">
              <a:solidFill>
                <a:srgbClr val="8A8C8E"/>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pic>
          <p:nvPicPr>
            <p:cNvPr id="377" name="Picture 27" descr="Picture 27"/>
            <p:cNvPicPr>
              <a:picLocks noChangeAspect="1"/>
            </p:cNvPicPr>
            <p:nvPr/>
          </p:nvPicPr>
          <p:blipFill>
            <a:blip r:embed="rId4">
              <a:extLst/>
            </a:blip>
            <a:stretch>
              <a:fillRect/>
            </a:stretch>
          </p:blipFill>
          <p:spPr>
            <a:xfrm>
              <a:off x="89196" y="127455"/>
              <a:ext cx="428642" cy="352125"/>
            </a:xfrm>
            <a:prstGeom prst="rect">
              <a:avLst/>
            </a:prstGeom>
            <a:ln w="12700" cap="flat">
              <a:noFill/>
              <a:miter lim="400000"/>
            </a:ln>
            <a:effectLst/>
          </p:spPr>
        </p:pic>
      </p:grpSp>
      <p:sp>
        <p:nvSpPr>
          <p:cNvPr id="379" name="Rectangle 28"/>
          <p:cNvSpPr/>
          <p:nvPr/>
        </p:nvSpPr>
        <p:spPr>
          <a:xfrm>
            <a:off x="0" y="0"/>
            <a:ext cx="19304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380" name="Picture 29" descr="Picture 29"/>
          <p:cNvPicPr>
            <a:picLocks noChangeAspect="1"/>
          </p:cNvPicPr>
          <p:nvPr/>
        </p:nvPicPr>
        <p:blipFill>
          <a:blip r:embed="rId5">
            <a:extLst/>
          </a:blip>
          <a:srcRect l="1041"/>
          <a:stretch>
            <a:fillRect/>
          </a:stretch>
        </p:blipFill>
        <p:spPr>
          <a:xfrm>
            <a:off x="279398" y="233112"/>
            <a:ext cx="1274858" cy="638676"/>
          </a:xfrm>
          <a:prstGeom prst="rect">
            <a:avLst/>
          </a:prstGeom>
          <a:ln w="12700">
            <a:miter lim="400000"/>
          </a:ln>
        </p:spPr>
      </p:pic>
      <p:sp>
        <p:nvSpPr>
          <p:cNvPr id="381" name="Straight Connector 31"/>
          <p:cNvSpPr/>
          <p:nvPr/>
        </p:nvSpPr>
        <p:spPr>
          <a:xfrm flipH="1">
            <a:off x="1930399" y="-1"/>
            <a:ext cx="2" cy="1104902"/>
          </a:xfrm>
          <a:prstGeom prst="line">
            <a:avLst/>
          </a:prstGeom>
          <a:ln w="6350">
            <a:solidFill>
              <a:srgbClr val="D9D9D9"/>
            </a:solidFill>
            <a:miter/>
          </a:ln>
        </p:spPr>
        <p:txBody>
          <a:bodyPr lIns="45718" tIns="45718" rIns="45718" bIns="45718"/>
          <a:lstStyle/>
          <a:p>
            <a:endParaRPr/>
          </a:p>
        </p:txBody>
      </p:sp>
      <p:sp>
        <p:nvSpPr>
          <p:cNvPr id="382" name="Straight Connector 33"/>
          <p:cNvSpPr/>
          <p:nvPr/>
        </p:nvSpPr>
        <p:spPr>
          <a:xfrm>
            <a:off x="0" y="1104900"/>
            <a:ext cx="12192001" cy="0"/>
          </a:xfrm>
          <a:prstGeom prst="line">
            <a:avLst/>
          </a:prstGeom>
          <a:ln w="6350">
            <a:solidFill>
              <a:srgbClr val="D9D9D9"/>
            </a:solidFill>
            <a:miter/>
          </a:ln>
        </p:spPr>
        <p:txBody>
          <a:bodyPr lIns="45718" tIns="45718" rIns="45718" bIns="45718"/>
          <a:lstStyle/>
          <a:p>
            <a:endParaRPr/>
          </a:p>
        </p:txBody>
      </p:sp>
      <p:sp>
        <p:nvSpPr>
          <p:cNvPr id="383" name="TextBox 34"/>
          <p:cNvSpPr txBox="1"/>
          <p:nvPr/>
        </p:nvSpPr>
        <p:spPr>
          <a:xfrm>
            <a:off x="1946898" y="309345"/>
            <a:ext cx="5795302" cy="486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solidFill>
                  <a:srgbClr val="151B67"/>
                </a:solidFill>
                <a:latin typeface="Arial"/>
                <a:ea typeface="Arial"/>
                <a:cs typeface="Arial"/>
                <a:sym typeface="Arial"/>
              </a:defRPr>
            </a:lvl1pPr>
          </a:lstStyle>
          <a:p>
            <a:r>
              <a:t>E. 1. The Mission of Tax Advisers </a:t>
            </a:r>
          </a:p>
        </p:txBody>
      </p:sp>
      <p:grpSp>
        <p:nvGrpSpPr>
          <p:cNvPr id="386" name="Group 39"/>
          <p:cNvGrpSpPr/>
          <p:nvPr/>
        </p:nvGrpSpPr>
        <p:grpSpPr>
          <a:xfrm>
            <a:off x="11361491" y="6076951"/>
            <a:ext cx="520702" cy="520702"/>
            <a:chOff x="0" y="0"/>
            <a:chExt cx="520701" cy="520701"/>
          </a:xfrm>
        </p:grpSpPr>
        <p:sp>
          <p:nvSpPr>
            <p:cNvPr id="384" name="Rounded Rectangle 37"/>
            <p:cNvSpPr/>
            <p:nvPr/>
          </p:nvSpPr>
          <p:spPr>
            <a:xfrm>
              <a:off x="0" y="0"/>
              <a:ext cx="520702" cy="520702"/>
            </a:xfrm>
            <a:prstGeom prst="roundRect">
              <a:avLst>
                <a:gd name="adj" fmla="val 16667"/>
              </a:avLst>
            </a:prstGeom>
            <a:solidFill>
              <a:srgbClr val="DADADA"/>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385" name="Rectangle 38"/>
            <p:cNvSpPr txBox="1"/>
            <p:nvPr/>
          </p:nvSpPr>
          <p:spPr>
            <a:xfrm>
              <a:off x="39777" y="75683"/>
              <a:ext cx="358411" cy="350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b="1">
                  <a:solidFill>
                    <a:srgbClr val="FFFFFF"/>
                  </a:solidFill>
                  <a:latin typeface="Arial"/>
                  <a:ea typeface="Arial"/>
                  <a:cs typeface="Arial"/>
                  <a:sym typeface="Arial"/>
                </a:defRPr>
              </a:lvl1pPr>
            </a:lstStyle>
            <a:p>
              <a:r>
                <a:t>12</a:t>
              </a:r>
            </a:p>
          </p:txBody>
        </p:sp>
      </p:grpSp>
      <p:sp>
        <p:nvSpPr>
          <p:cNvPr id="387" name="CFE Opinion Statement PAC 2/2016 and FC 8/2016 from June 16th, 2016:…"/>
          <p:cNvSpPr txBox="1">
            <a:spLocks noGrp="1"/>
          </p:cNvSpPr>
          <p:nvPr>
            <p:ph type="body" idx="4294967295"/>
          </p:nvPr>
        </p:nvSpPr>
        <p:spPr>
          <a:xfrm>
            <a:off x="966192" y="1192807"/>
            <a:ext cx="10259616" cy="4810772"/>
          </a:xfrm>
          <a:prstGeom prst="rect">
            <a:avLst/>
          </a:prstGeom>
        </p:spPr>
        <p:txBody>
          <a:bodyPr anchor="ctr"/>
          <a:lstStyle/>
          <a:p>
            <a:pPr marL="260604" indent="-260604" defTabSz="694944">
              <a:lnSpc>
                <a:spcPct val="100000"/>
              </a:lnSpc>
              <a:spcBef>
                <a:spcPts val="200"/>
              </a:spcBef>
              <a:buSzTx/>
              <a:buNone/>
              <a:defRPr sz="2100">
                <a:latin typeface="Arial"/>
                <a:ea typeface="Arial"/>
                <a:cs typeface="Arial"/>
                <a:sym typeface="Arial"/>
              </a:defRPr>
            </a:pPr>
            <a:r>
              <a:t>CFE Opinion Statement PAC 2/2016 and FC 8/2016 from June 16th, 2016:</a:t>
            </a:r>
          </a:p>
          <a:p>
            <a:pPr marL="173736" indent="-173736" algn="just" defTabSz="694944">
              <a:lnSpc>
                <a:spcPct val="72000"/>
              </a:lnSpc>
              <a:spcBef>
                <a:spcPts val="700"/>
              </a:spcBef>
              <a:buSzTx/>
              <a:buNone/>
              <a:defRPr sz="2100" b="1">
                <a:latin typeface="Arial"/>
                <a:ea typeface="Arial"/>
                <a:cs typeface="Arial"/>
                <a:sym typeface="Arial"/>
              </a:defRPr>
            </a:pPr>
            <a:r>
              <a:t>The tasks of tax advisers</a:t>
            </a:r>
          </a:p>
          <a:p>
            <a:pPr marL="213359" indent="-213359" algn="just" defTabSz="694944">
              <a:lnSpc>
                <a:spcPct val="72000"/>
              </a:lnSpc>
              <a:spcBef>
                <a:spcPts val="700"/>
              </a:spcBef>
              <a:buFontTx/>
              <a:defRPr sz="2100">
                <a:latin typeface="Arial"/>
                <a:ea typeface="Arial"/>
                <a:cs typeface="Arial"/>
                <a:sym typeface="Arial"/>
              </a:defRPr>
            </a:pPr>
            <a:r>
              <a:t>Tax advisers are responsible for helping their clients comply with their obligations under tax law and to enable them to make full use of their rights in tax matters.</a:t>
            </a:r>
          </a:p>
          <a:p>
            <a:pPr marL="213359" indent="-213359" algn="just" defTabSz="694944">
              <a:lnSpc>
                <a:spcPct val="72000"/>
              </a:lnSpc>
              <a:spcBef>
                <a:spcPts val="700"/>
              </a:spcBef>
              <a:buFontTx/>
              <a:defRPr sz="2100">
                <a:latin typeface="Arial"/>
                <a:ea typeface="Arial"/>
                <a:cs typeface="Arial"/>
                <a:sym typeface="Arial"/>
              </a:defRPr>
            </a:pPr>
            <a:r>
              <a:t>Taxpayers assisted by their tax advisers have to provide tax administration with the cooperation necessary to carry out a correct assessment of taxes.</a:t>
            </a:r>
          </a:p>
          <a:p>
            <a:pPr marL="173736" indent="-173736" algn="just" defTabSz="694944">
              <a:lnSpc>
                <a:spcPct val="72000"/>
              </a:lnSpc>
              <a:spcBef>
                <a:spcPts val="700"/>
              </a:spcBef>
              <a:buSzTx/>
              <a:buNone/>
              <a:defRPr sz="2100" b="1">
                <a:latin typeface="Arial"/>
                <a:ea typeface="Arial"/>
                <a:cs typeface="Arial"/>
                <a:sym typeface="Arial"/>
              </a:defRPr>
            </a:pPr>
            <a:r>
              <a:t>Respecting the client’s interest</a:t>
            </a:r>
          </a:p>
          <a:p>
            <a:pPr marL="213359" indent="-213359" algn="just" defTabSz="694944">
              <a:lnSpc>
                <a:spcPct val="72000"/>
              </a:lnSpc>
              <a:spcBef>
                <a:spcPts val="700"/>
              </a:spcBef>
              <a:buFontTx/>
              <a:defRPr sz="2100">
                <a:latin typeface="Arial"/>
                <a:ea typeface="Arial"/>
                <a:cs typeface="Arial"/>
                <a:sym typeface="Arial"/>
              </a:defRPr>
            </a:pPr>
            <a:r>
              <a:t>Tax advisers will ensure that their clients take informed decisions. If a client asks a tax adviser to engage in an arrangement which, albeit being legal, may have negative consequences for the client, as it maybe deemed aggressive by tax authorities or cause slander, the tax adviser will make the client aware </a:t>
            </a:r>
            <a:br/>
            <a:r>
              <a:t>of this risk. </a:t>
            </a:r>
          </a:p>
          <a:p>
            <a:pPr marL="213359" indent="-213359" algn="just" defTabSz="694944">
              <a:lnSpc>
                <a:spcPct val="72000"/>
              </a:lnSpc>
              <a:spcBef>
                <a:spcPts val="700"/>
              </a:spcBef>
              <a:buFontTx/>
              <a:defRPr sz="2100">
                <a:latin typeface="Arial"/>
                <a:ea typeface="Arial"/>
                <a:cs typeface="Arial"/>
                <a:sym typeface="Arial"/>
              </a:defRPr>
            </a:pPr>
            <a:r>
              <a:t>The final decision shall rest with the client.</a:t>
            </a:r>
          </a:p>
          <a:p>
            <a:pPr marL="173736" indent="-173736" algn="just" defTabSz="694944">
              <a:lnSpc>
                <a:spcPct val="72000"/>
              </a:lnSpc>
              <a:spcBef>
                <a:spcPts val="700"/>
              </a:spcBef>
              <a:buSzTx/>
              <a:buNone/>
              <a:defRPr sz="2100" b="1">
                <a:latin typeface="Arial"/>
                <a:ea typeface="Arial"/>
                <a:cs typeface="Arial"/>
                <a:sym typeface="Arial"/>
              </a:defRPr>
            </a:pPr>
            <a:r>
              <a:t>The key aspect of cooperation between tax advisers and clients is their relationship based on dependability and trust.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8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387">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38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387">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87">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387">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387">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 name="Picture 35" descr="Picture 35"/>
          <p:cNvPicPr>
            <a:picLocks noChangeAspect="1"/>
          </p:cNvPicPr>
          <p:nvPr/>
        </p:nvPicPr>
        <p:blipFill>
          <a:blip r:embed="rId2">
            <a:extLst/>
          </a:blip>
          <a:stretch>
            <a:fillRect/>
          </a:stretch>
        </p:blipFill>
        <p:spPr>
          <a:xfrm>
            <a:off x="-531" y="4571801"/>
            <a:ext cx="12193060" cy="2286200"/>
          </a:xfrm>
          <a:prstGeom prst="rect">
            <a:avLst/>
          </a:prstGeom>
          <a:ln w="12700">
            <a:miter lim="400000"/>
          </a:ln>
        </p:spPr>
      </p:pic>
      <p:sp>
        <p:nvSpPr>
          <p:cNvPr id="390" name="Rectangle 22"/>
          <p:cNvSpPr/>
          <p:nvPr/>
        </p:nvSpPr>
        <p:spPr>
          <a:xfrm>
            <a:off x="0" y="0"/>
            <a:ext cx="12192000" cy="6858000"/>
          </a:xfrm>
          <a:prstGeom prst="rect">
            <a:avLst/>
          </a:prstGeom>
          <a:solidFill>
            <a:srgbClr val="F2F2F2">
              <a:alpha val="50195"/>
            </a:srgbClr>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91" name="Rectangle 23"/>
          <p:cNvSpPr/>
          <p:nvPr/>
        </p:nvSpPr>
        <p:spPr>
          <a:xfrm>
            <a:off x="1930400" y="0"/>
            <a:ext cx="102616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392" name="Picture 24" descr="Picture 24"/>
          <p:cNvPicPr>
            <a:picLocks noChangeAspect="1"/>
          </p:cNvPicPr>
          <p:nvPr/>
        </p:nvPicPr>
        <p:blipFill>
          <a:blip r:embed="rId3">
            <a:extLst/>
          </a:blip>
          <a:stretch>
            <a:fillRect/>
          </a:stretch>
        </p:blipFill>
        <p:spPr>
          <a:xfrm>
            <a:off x="11302888" y="233495"/>
            <a:ext cx="637908" cy="637910"/>
          </a:xfrm>
          <a:prstGeom prst="rect">
            <a:avLst/>
          </a:prstGeom>
          <a:ln w="12700">
            <a:miter lim="400000"/>
          </a:ln>
        </p:spPr>
      </p:pic>
      <p:grpSp>
        <p:nvGrpSpPr>
          <p:cNvPr id="395" name="Group 25"/>
          <p:cNvGrpSpPr/>
          <p:nvPr/>
        </p:nvGrpSpPr>
        <p:grpSpPr>
          <a:xfrm>
            <a:off x="10615854" y="248931"/>
            <a:ext cx="607039" cy="607039"/>
            <a:chOff x="-1" y="-1"/>
            <a:chExt cx="607037" cy="607037"/>
          </a:xfrm>
        </p:grpSpPr>
        <p:sp>
          <p:nvSpPr>
            <p:cNvPr id="393" name="Oval 26"/>
            <p:cNvSpPr/>
            <p:nvPr/>
          </p:nvSpPr>
          <p:spPr>
            <a:xfrm>
              <a:off x="-2" y="-2"/>
              <a:ext cx="607039" cy="607039"/>
            </a:xfrm>
            <a:prstGeom prst="ellipse">
              <a:avLst/>
            </a:prstGeom>
            <a:solidFill>
              <a:srgbClr val="FFFFFF"/>
            </a:solidFill>
            <a:ln w="6350" cap="flat">
              <a:solidFill>
                <a:srgbClr val="8A8C8E"/>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pic>
          <p:nvPicPr>
            <p:cNvPr id="394" name="Picture 27" descr="Picture 27"/>
            <p:cNvPicPr>
              <a:picLocks noChangeAspect="1"/>
            </p:cNvPicPr>
            <p:nvPr/>
          </p:nvPicPr>
          <p:blipFill>
            <a:blip r:embed="rId4">
              <a:extLst/>
            </a:blip>
            <a:stretch>
              <a:fillRect/>
            </a:stretch>
          </p:blipFill>
          <p:spPr>
            <a:xfrm>
              <a:off x="89196" y="127455"/>
              <a:ext cx="428642" cy="352125"/>
            </a:xfrm>
            <a:prstGeom prst="rect">
              <a:avLst/>
            </a:prstGeom>
            <a:ln w="12700" cap="flat">
              <a:noFill/>
              <a:miter lim="400000"/>
            </a:ln>
            <a:effectLst/>
          </p:spPr>
        </p:pic>
      </p:grpSp>
      <p:sp>
        <p:nvSpPr>
          <p:cNvPr id="396" name="Rectangle 28"/>
          <p:cNvSpPr/>
          <p:nvPr/>
        </p:nvSpPr>
        <p:spPr>
          <a:xfrm>
            <a:off x="0" y="0"/>
            <a:ext cx="19304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397" name="Picture 29" descr="Picture 29"/>
          <p:cNvPicPr>
            <a:picLocks noChangeAspect="1"/>
          </p:cNvPicPr>
          <p:nvPr/>
        </p:nvPicPr>
        <p:blipFill>
          <a:blip r:embed="rId5">
            <a:extLst/>
          </a:blip>
          <a:srcRect l="1041"/>
          <a:stretch>
            <a:fillRect/>
          </a:stretch>
        </p:blipFill>
        <p:spPr>
          <a:xfrm>
            <a:off x="279398" y="233112"/>
            <a:ext cx="1274858" cy="638676"/>
          </a:xfrm>
          <a:prstGeom prst="rect">
            <a:avLst/>
          </a:prstGeom>
          <a:ln w="12700">
            <a:miter lim="400000"/>
          </a:ln>
        </p:spPr>
      </p:pic>
      <p:sp>
        <p:nvSpPr>
          <p:cNvPr id="398" name="Straight Connector 31"/>
          <p:cNvSpPr/>
          <p:nvPr/>
        </p:nvSpPr>
        <p:spPr>
          <a:xfrm flipH="1">
            <a:off x="1930399" y="-1"/>
            <a:ext cx="2" cy="1104902"/>
          </a:xfrm>
          <a:prstGeom prst="line">
            <a:avLst/>
          </a:prstGeom>
          <a:ln w="6350">
            <a:solidFill>
              <a:srgbClr val="D9D9D9"/>
            </a:solidFill>
            <a:miter/>
          </a:ln>
        </p:spPr>
        <p:txBody>
          <a:bodyPr lIns="45718" tIns="45718" rIns="45718" bIns="45718"/>
          <a:lstStyle/>
          <a:p>
            <a:endParaRPr/>
          </a:p>
        </p:txBody>
      </p:sp>
      <p:sp>
        <p:nvSpPr>
          <p:cNvPr id="399" name="Straight Connector 33"/>
          <p:cNvSpPr/>
          <p:nvPr/>
        </p:nvSpPr>
        <p:spPr>
          <a:xfrm>
            <a:off x="0" y="1104900"/>
            <a:ext cx="12192001" cy="0"/>
          </a:xfrm>
          <a:prstGeom prst="line">
            <a:avLst/>
          </a:prstGeom>
          <a:ln w="6350">
            <a:solidFill>
              <a:srgbClr val="D9D9D9"/>
            </a:solidFill>
            <a:miter/>
          </a:ln>
        </p:spPr>
        <p:txBody>
          <a:bodyPr lIns="45718" tIns="45718" rIns="45718" bIns="45718"/>
          <a:lstStyle/>
          <a:p>
            <a:endParaRPr/>
          </a:p>
        </p:txBody>
      </p:sp>
      <p:sp>
        <p:nvSpPr>
          <p:cNvPr id="400" name="TextBox 34"/>
          <p:cNvSpPr txBox="1"/>
          <p:nvPr/>
        </p:nvSpPr>
        <p:spPr>
          <a:xfrm>
            <a:off x="1946898" y="309345"/>
            <a:ext cx="5795302" cy="486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solidFill>
                  <a:srgbClr val="151B67"/>
                </a:solidFill>
                <a:latin typeface="Arial"/>
                <a:ea typeface="Arial"/>
                <a:cs typeface="Arial"/>
                <a:sym typeface="Arial"/>
              </a:defRPr>
            </a:lvl1pPr>
          </a:lstStyle>
          <a:p>
            <a:r>
              <a:t>E. 2. The Mission of Tax Advisers </a:t>
            </a:r>
          </a:p>
        </p:txBody>
      </p:sp>
      <p:grpSp>
        <p:nvGrpSpPr>
          <p:cNvPr id="403" name="Group 39"/>
          <p:cNvGrpSpPr/>
          <p:nvPr/>
        </p:nvGrpSpPr>
        <p:grpSpPr>
          <a:xfrm>
            <a:off x="11361491" y="6076951"/>
            <a:ext cx="520702" cy="520702"/>
            <a:chOff x="0" y="0"/>
            <a:chExt cx="520701" cy="520701"/>
          </a:xfrm>
        </p:grpSpPr>
        <p:sp>
          <p:nvSpPr>
            <p:cNvPr id="401" name="Rounded Rectangle 37"/>
            <p:cNvSpPr/>
            <p:nvPr/>
          </p:nvSpPr>
          <p:spPr>
            <a:xfrm>
              <a:off x="0" y="0"/>
              <a:ext cx="520702" cy="520702"/>
            </a:xfrm>
            <a:prstGeom prst="roundRect">
              <a:avLst>
                <a:gd name="adj" fmla="val 16667"/>
              </a:avLst>
            </a:prstGeom>
            <a:solidFill>
              <a:srgbClr val="DADADA"/>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402" name="Rectangle 38"/>
            <p:cNvSpPr txBox="1"/>
            <p:nvPr/>
          </p:nvSpPr>
          <p:spPr>
            <a:xfrm>
              <a:off x="39777" y="75683"/>
              <a:ext cx="358411" cy="350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b="1">
                  <a:solidFill>
                    <a:srgbClr val="FFFFFF"/>
                  </a:solidFill>
                  <a:latin typeface="Arial"/>
                  <a:ea typeface="Arial"/>
                  <a:cs typeface="Arial"/>
                  <a:sym typeface="Arial"/>
                </a:defRPr>
              </a:lvl1pPr>
            </a:lstStyle>
            <a:p>
              <a:r>
                <a:t>13</a:t>
              </a:r>
            </a:p>
          </p:txBody>
        </p:sp>
      </p:grpSp>
      <p:sp>
        <p:nvSpPr>
          <p:cNvPr id="404" name="Trust between the client and the tax adviser is essential.…"/>
          <p:cNvSpPr txBox="1">
            <a:spLocks noGrp="1"/>
          </p:cNvSpPr>
          <p:nvPr>
            <p:ph type="body" idx="4294967295"/>
          </p:nvPr>
        </p:nvSpPr>
        <p:spPr>
          <a:xfrm>
            <a:off x="966192" y="1110289"/>
            <a:ext cx="10259616" cy="4936482"/>
          </a:xfrm>
          <a:prstGeom prst="rect">
            <a:avLst/>
          </a:prstGeom>
        </p:spPr>
        <p:txBody>
          <a:bodyPr anchor="ctr">
            <a:normAutofit lnSpcReduction="10000"/>
          </a:bodyPr>
          <a:lstStyle/>
          <a:p>
            <a:pPr marL="218973" indent="-218973" algn="just" defTabSz="713230">
              <a:lnSpc>
                <a:spcPct val="100000"/>
              </a:lnSpc>
              <a:spcBef>
                <a:spcPts val="0"/>
              </a:spcBef>
              <a:buFontTx/>
              <a:defRPr sz="2200">
                <a:latin typeface="Arial"/>
                <a:ea typeface="Arial"/>
                <a:cs typeface="Arial"/>
                <a:sym typeface="Arial"/>
              </a:defRPr>
            </a:pPr>
            <a:r>
              <a:t>Trust between the client and the tax adviser is essential. </a:t>
            </a:r>
          </a:p>
          <a:p>
            <a:pPr marL="218973" indent="-218973" algn="just" defTabSz="713230">
              <a:lnSpc>
                <a:spcPct val="100000"/>
              </a:lnSpc>
              <a:spcBef>
                <a:spcPts val="0"/>
              </a:spcBef>
              <a:buFontTx/>
              <a:defRPr sz="2200">
                <a:latin typeface="Arial"/>
                <a:ea typeface="Arial"/>
                <a:cs typeface="Arial"/>
                <a:sym typeface="Arial"/>
              </a:defRPr>
            </a:pPr>
            <a:r>
              <a:t>The scope of professional privilege of tax advisers is similar to the professional privilege of lawyers.</a:t>
            </a:r>
          </a:p>
          <a:p>
            <a:pPr marL="218973" indent="-218973" algn="just" defTabSz="713230">
              <a:lnSpc>
                <a:spcPct val="100000"/>
              </a:lnSpc>
              <a:spcBef>
                <a:spcPts val="0"/>
              </a:spcBef>
              <a:buFontTx/>
              <a:defRPr sz="2200">
                <a:latin typeface="Arial"/>
                <a:ea typeface="Arial"/>
                <a:cs typeface="Arial"/>
                <a:sym typeface="Arial"/>
              </a:defRPr>
            </a:pPr>
            <a:r>
              <a:t>The privilege cannot be relied on to prevent tax authorities' access </a:t>
            </a:r>
            <a:br/>
            <a:r>
              <a:t>to taxpayers' information.</a:t>
            </a:r>
          </a:p>
          <a:p>
            <a:pPr marL="218973" indent="-218973" algn="just" defTabSz="713230">
              <a:lnSpc>
                <a:spcPct val="100000"/>
              </a:lnSpc>
              <a:spcBef>
                <a:spcPts val="0"/>
              </a:spcBef>
              <a:buFontTx/>
              <a:defRPr sz="2200">
                <a:latin typeface="Arial"/>
                <a:ea typeface="Arial"/>
                <a:cs typeface="Arial"/>
                <a:sym typeface="Arial"/>
              </a:defRPr>
            </a:pPr>
            <a:r>
              <a:t>Tax advisers should stay on the side of clients and help them fulfill their legal obligations and support them when facing new challenges including technology innovations.</a:t>
            </a:r>
          </a:p>
          <a:p>
            <a:pPr marL="218973" indent="-218973" algn="just" defTabSz="713230">
              <a:lnSpc>
                <a:spcPct val="100000"/>
              </a:lnSpc>
              <a:spcBef>
                <a:spcPts val="0"/>
              </a:spcBef>
              <a:buFontTx/>
              <a:defRPr sz="2200">
                <a:latin typeface="Arial"/>
                <a:ea typeface="Arial"/>
                <a:cs typeface="Arial"/>
                <a:sym typeface="Arial"/>
              </a:defRPr>
            </a:pPr>
            <a:r>
              <a:t>The final decision should make the client.</a:t>
            </a:r>
          </a:p>
          <a:p>
            <a:pPr marL="218973" indent="-218973" algn="just" defTabSz="713230">
              <a:lnSpc>
                <a:spcPct val="100000"/>
              </a:lnSpc>
              <a:spcBef>
                <a:spcPts val="0"/>
              </a:spcBef>
              <a:buFontTx/>
              <a:defRPr sz="2200">
                <a:latin typeface="Arial"/>
                <a:ea typeface="Arial"/>
                <a:cs typeface="Arial"/>
                <a:sym typeface="Arial"/>
              </a:defRPr>
            </a:pPr>
            <a:r>
              <a:t>The profession should be active in communication with all relevant stakeholders.</a:t>
            </a:r>
          </a:p>
          <a:p>
            <a:pPr marL="218973" indent="-218973" algn="just" defTabSz="713230">
              <a:lnSpc>
                <a:spcPct val="100000"/>
              </a:lnSpc>
              <a:spcBef>
                <a:spcPts val="0"/>
              </a:spcBef>
              <a:buFontTx/>
              <a:defRPr sz="2200">
                <a:latin typeface="Arial"/>
                <a:ea typeface="Arial"/>
                <a:cs typeface="Arial"/>
                <a:sym typeface="Arial"/>
              </a:defRPr>
            </a:pPr>
            <a:r>
              <a:t>The new OECD and EU initiatives are mainly about politics and political decisions.</a:t>
            </a:r>
          </a:p>
          <a:p>
            <a:pPr marL="218973" indent="-218973" algn="just" defTabSz="713230">
              <a:lnSpc>
                <a:spcPct val="100000"/>
              </a:lnSpc>
              <a:spcBef>
                <a:spcPts val="0"/>
              </a:spcBef>
              <a:buFontTx/>
              <a:defRPr sz="2200">
                <a:latin typeface="Arial"/>
                <a:ea typeface="Arial"/>
                <a:cs typeface="Arial"/>
                <a:sym typeface="Arial"/>
              </a:defRPr>
            </a:pPr>
            <a:r>
              <a:t>The profession must defend the principles it stands on, yet at the same time </a:t>
            </a:r>
            <a:br/>
            <a:r>
              <a:t>it must be capable of adapting to the changing tax environment.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0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40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40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40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40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404">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404">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4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Picture 35" descr="Picture 35"/>
          <p:cNvPicPr>
            <a:picLocks noChangeAspect="1"/>
          </p:cNvPicPr>
          <p:nvPr/>
        </p:nvPicPr>
        <p:blipFill>
          <a:blip r:embed="rId2">
            <a:extLst/>
          </a:blip>
          <a:stretch>
            <a:fillRect/>
          </a:stretch>
        </p:blipFill>
        <p:spPr>
          <a:xfrm>
            <a:off x="-531" y="4571801"/>
            <a:ext cx="12193060" cy="2286200"/>
          </a:xfrm>
          <a:prstGeom prst="rect">
            <a:avLst/>
          </a:prstGeom>
          <a:ln w="12700">
            <a:miter lim="400000"/>
          </a:ln>
        </p:spPr>
      </p:pic>
      <p:sp>
        <p:nvSpPr>
          <p:cNvPr id="424" name="Rectangle 22"/>
          <p:cNvSpPr/>
          <p:nvPr/>
        </p:nvSpPr>
        <p:spPr>
          <a:xfrm>
            <a:off x="0" y="0"/>
            <a:ext cx="12192000" cy="6858000"/>
          </a:xfrm>
          <a:prstGeom prst="rect">
            <a:avLst/>
          </a:prstGeom>
          <a:solidFill>
            <a:srgbClr val="F2F2F2">
              <a:alpha val="50195"/>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25" name="Rectangle 23"/>
          <p:cNvSpPr/>
          <p:nvPr/>
        </p:nvSpPr>
        <p:spPr>
          <a:xfrm>
            <a:off x="1930400" y="0"/>
            <a:ext cx="102616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426" name="Picture 24" descr="Picture 24"/>
          <p:cNvPicPr>
            <a:picLocks noChangeAspect="1"/>
          </p:cNvPicPr>
          <p:nvPr/>
        </p:nvPicPr>
        <p:blipFill>
          <a:blip r:embed="rId3">
            <a:extLst/>
          </a:blip>
          <a:stretch>
            <a:fillRect/>
          </a:stretch>
        </p:blipFill>
        <p:spPr>
          <a:xfrm>
            <a:off x="11302888" y="233495"/>
            <a:ext cx="637908" cy="637910"/>
          </a:xfrm>
          <a:prstGeom prst="rect">
            <a:avLst/>
          </a:prstGeom>
          <a:ln w="12700">
            <a:miter lim="400000"/>
          </a:ln>
        </p:spPr>
      </p:pic>
      <p:grpSp>
        <p:nvGrpSpPr>
          <p:cNvPr id="429" name="Group 25"/>
          <p:cNvGrpSpPr/>
          <p:nvPr/>
        </p:nvGrpSpPr>
        <p:grpSpPr>
          <a:xfrm>
            <a:off x="10615854" y="248931"/>
            <a:ext cx="607039" cy="607039"/>
            <a:chOff x="-1" y="-1"/>
            <a:chExt cx="607037" cy="607037"/>
          </a:xfrm>
        </p:grpSpPr>
        <p:sp>
          <p:nvSpPr>
            <p:cNvPr id="427" name="Oval 26"/>
            <p:cNvSpPr/>
            <p:nvPr/>
          </p:nvSpPr>
          <p:spPr>
            <a:xfrm>
              <a:off x="-2" y="-2"/>
              <a:ext cx="607039" cy="607039"/>
            </a:xfrm>
            <a:prstGeom prst="ellipse">
              <a:avLst/>
            </a:prstGeom>
            <a:solidFill>
              <a:srgbClr val="FFFFFF"/>
            </a:solidFill>
            <a:ln w="6350" cap="flat">
              <a:solidFill>
                <a:srgbClr val="8A8C8E"/>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pic>
          <p:nvPicPr>
            <p:cNvPr id="428" name="Picture 27" descr="Picture 27"/>
            <p:cNvPicPr>
              <a:picLocks noChangeAspect="1"/>
            </p:cNvPicPr>
            <p:nvPr/>
          </p:nvPicPr>
          <p:blipFill>
            <a:blip r:embed="rId4">
              <a:extLst/>
            </a:blip>
            <a:stretch>
              <a:fillRect/>
            </a:stretch>
          </p:blipFill>
          <p:spPr>
            <a:xfrm>
              <a:off x="89196" y="127455"/>
              <a:ext cx="428642" cy="352125"/>
            </a:xfrm>
            <a:prstGeom prst="rect">
              <a:avLst/>
            </a:prstGeom>
            <a:ln w="12700" cap="flat">
              <a:noFill/>
              <a:miter lim="400000"/>
            </a:ln>
            <a:effectLst/>
          </p:spPr>
        </p:pic>
      </p:grpSp>
      <p:sp>
        <p:nvSpPr>
          <p:cNvPr id="430" name="Rectangle 28"/>
          <p:cNvSpPr/>
          <p:nvPr/>
        </p:nvSpPr>
        <p:spPr>
          <a:xfrm>
            <a:off x="0" y="0"/>
            <a:ext cx="19304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431" name="Picture 29" descr="Picture 29"/>
          <p:cNvPicPr>
            <a:picLocks noChangeAspect="1"/>
          </p:cNvPicPr>
          <p:nvPr/>
        </p:nvPicPr>
        <p:blipFill>
          <a:blip r:embed="rId5">
            <a:extLst/>
          </a:blip>
          <a:srcRect l="1041"/>
          <a:stretch>
            <a:fillRect/>
          </a:stretch>
        </p:blipFill>
        <p:spPr>
          <a:xfrm>
            <a:off x="279398" y="233112"/>
            <a:ext cx="1274858" cy="638676"/>
          </a:xfrm>
          <a:prstGeom prst="rect">
            <a:avLst/>
          </a:prstGeom>
          <a:ln w="12700">
            <a:miter lim="400000"/>
          </a:ln>
        </p:spPr>
      </p:pic>
      <p:sp>
        <p:nvSpPr>
          <p:cNvPr id="432" name="Straight Connector 31"/>
          <p:cNvSpPr/>
          <p:nvPr/>
        </p:nvSpPr>
        <p:spPr>
          <a:xfrm flipH="1">
            <a:off x="1930399" y="-1"/>
            <a:ext cx="2" cy="1104902"/>
          </a:xfrm>
          <a:prstGeom prst="line">
            <a:avLst/>
          </a:prstGeom>
          <a:ln w="6350">
            <a:solidFill>
              <a:srgbClr val="D9D9D9"/>
            </a:solidFill>
            <a:miter/>
          </a:ln>
        </p:spPr>
        <p:txBody>
          <a:bodyPr lIns="45718" tIns="45718" rIns="45718" bIns="45718"/>
          <a:lstStyle/>
          <a:p>
            <a:endParaRPr/>
          </a:p>
        </p:txBody>
      </p:sp>
      <p:sp>
        <p:nvSpPr>
          <p:cNvPr id="433" name="Straight Connector 33"/>
          <p:cNvSpPr/>
          <p:nvPr/>
        </p:nvSpPr>
        <p:spPr>
          <a:xfrm>
            <a:off x="0" y="1104900"/>
            <a:ext cx="12192001" cy="0"/>
          </a:xfrm>
          <a:prstGeom prst="line">
            <a:avLst/>
          </a:prstGeom>
          <a:ln w="6350">
            <a:solidFill>
              <a:srgbClr val="D9D9D9"/>
            </a:solidFill>
            <a:miter/>
          </a:ln>
        </p:spPr>
        <p:txBody>
          <a:bodyPr lIns="45718" tIns="45718" rIns="45718" bIns="45718"/>
          <a:lstStyle/>
          <a:p>
            <a:endParaRPr/>
          </a:p>
        </p:txBody>
      </p:sp>
      <p:sp>
        <p:nvSpPr>
          <p:cNvPr id="434" name="Jiri Nekovar…"/>
          <p:cNvSpPr txBox="1">
            <a:spLocks noGrp="1"/>
          </p:cNvSpPr>
          <p:nvPr>
            <p:ph type="body" idx="4294967295"/>
          </p:nvPr>
        </p:nvSpPr>
        <p:spPr>
          <a:xfrm>
            <a:off x="946694" y="1139031"/>
            <a:ext cx="10298612" cy="4903789"/>
          </a:xfrm>
          <a:prstGeom prst="rect">
            <a:avLst/>
          </a:prstGeom>
        </p:spPr>
        <p:txBody>
          <a:bodyPr anchor="ctr"/>
          <a:lstStyle/>
          <a:p>
            <a:pPr marL="0" indent="0" algn="ctr">
              <a:lnSpc>
                <a:spcPct val="150000"/>
              </a:lnSpc>
              <a:buSzTx/>
              <a:buNone/>
              <a:defRPr sz="3000" b="1">
                <a:latin typeface="Arial"/>
                <a:ea typeface="Arial"/>
                <a:cs typeface="Arial"/>
                <a:sym typeface="Arial"/>
              </a:defRPr>
            </a:pPr>
            <a:r>
              <a:t>Jiri Nekovar</a:t>
            </a:r>
          </a:p>
          <a:p>
            <a:pPr marL="0" indent="0" algn="ctr">
              <a:lnSpc>
                <a:spcPct val="150000"/>
              </a:lnSpc>
              <a:buSzTx/>
              <a:buNone/>
              <a:defRPr u="sng">
                <a:solidFill>
                  <a:srgbClr val="0563C1"/>
                </a:solidFill>
                <a:uFill>
                  <a:solidFill>
                    <a:srgbClr val="0563C1"/>
                  </a:solidFill>
                </a:uFill>
                <a:latin typeface="Arial"/>
                <a:ea typeface="Arial"/>
                <a:cs typeface="Arial"/>
                <a:sym typeface="Arial"/>
              </a:defRPr>
            </a:pPr>
            <a:r>
              <a:rPr>
                <a:solidFill>
                  <a:srgbClr val="0000FF"/>
                </a:solidFill>
                <a:uFill>
                  <a:solidFill>
                    <a:srgbClr val="0000FF"/>
                  </a:solidFill>
                </a:uFill>
                <a:hlinkClick r:id="rId6"/>
              </a:rPr>
              <a:t>JNekovar@EuroTrend.cz</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35" descr="Picture 35"/>
          <p:cNvPicPr>
            <a:picLocks noChangeAspect="1"/>
          </p:cNvPicPr>
          <p:nvPr/>
        </p:nvPicPr>
        <p:blipFill>
          <a:blip r:embed="rId2">
            <a:extLst/>
          </a:blip>
          <a:stretch>
            <a:fillRect/>
          </a:stretch>
        </p:blipFill>
        <p:spPr>
          <a:xfrm>
            <a:off x="-531" y="4571801"/>
            <a:ext cx="12193060" cy="2286200"/>
          </a:xfrm>
          <a:prstGeom prst="rect">
            <a:avLst/>
          </a:prstGeom>
          <a:ln w="12700">
            <a:miter lim="400000"/>
          </a:ln>
        </p:spPr>
      </p:pic>
      <p:sp>
        <p:nvSpPr>
          <p:cNvPr id="126" name="Rectangle 22"/>
          <p:cNvSpPr/>
          <p:nvPr/>
        </p:nvSpPr>
        <p:spPr>
          <a:xfrm>
            <a:off x="0" y="0"/>
            <a:ext cx="12192000" cy="6858000"/>
          </a:xfrm>
          <a:prstGeom prst="rect">
            <a:avLst/>
          </a:prstGeom>
          <a:solidFill>
            <a:srgbClr val="F2F2F2">
              <a:alpha val="50195"/>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27" name="Rectangle 23"/>
          <p:cNvSpPr/>
          <p:nvPr/>
        </p:nvSpPr>
        <p:spPr>
          <a:xfrm>
            <a:off x="1930400" y="0"/>
            <a:ext cx="102616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28" name="Picture 24" descr="Picture 24"/>
          <p:cNvPicPr>
            <a:picLocks noChangeAspect="1"/>
          </p:cNvPicPr>
          <p:nvPr/>
        </p:nvPicPr>
        <p:blipFill>
          <a:blip r:embed="rId3">
            <a:extLst/>
          </a:blip>
          <a:stretch>
            <a:fillRect/>
          </a:stretch>
        </p:blipFill>
        <p:spPr>
          <a:xfrm>
            <a:off x="11302888" y="233495"/>
            <a:ext cx="637908" cy="637910"/>
          </a:xfrm>
          <a:prstGeom prst="rect">
            <a:avLst/>
          </a:prstGeom>
          <a:ln w="12700">
            <a:miter lim="400000"/>
          </a:ln>
        </p:spPr>
      </p:pic>
      <p:grpSp>
        <p:nvGrpSpPr>
          <p:cNvPr id="131" name="Group 25"/>
          <p:cNvGrpSpPr/>
          <p:nvPr/>
        </p:nvGrpSpPr>
        <p:grpSpPr>
          <a:xfrm>
            <a:off x="10615854" y="248931"/>
            <a:ext cx="607039" cy="607039"/>
            <a:chOff x="-1" y="-1"/>
            <a:chExt cx="607037" cy="607037"/>
          </a:xfrm>
        </p:grpSpPr>
        <p:sp>
          <p:nvSpPr>
            <p:cNvPr id="129" name="Oval 26"/>
            <p:cNvSpPr/>
            <p:nvPr/>
          </p:nvSpPr>
          <p:spPr>
            <a:xfrm>
              <a:off x="-2" y="-2"/>
              <a:ext cx="607039" cy="607039"/>
            </a:xfrm>
            <a:prstGeom prst="ellipse">
              <a:avLst/>
            </a:prstGeom>
            <a:solidFill>
              <a:srgbClr val="FFFFFF"/>
            </a:solidFill>
            <a:ln w="6350" cap="flat">
              <a:solidFill>
                <a:srgbClr val="8A8C8E"/>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pic>
          <p:nvPicPr>
            <p:cNvPr id="130" name="Picture 27" descr="Picture 27"/>
            <p:cNvPicPr>
              <a:picLocks noChangeAspect="1"/>
            </p:cNvPicPr>
            <p:nvPr/>
          </p:nvPicPr>
          <p:blipFill>
            <a:blip r:embed="rId4">
              <a:extLst/>
            </a:blip>
            <a:stretch>
              <a:fillRect/>
            </a:stretch>
          </p:blipFill>
          <p:spPr>
            <a:xfrm>
              <a:off x="89196" y="127455"/>
              <a:ext cx="428642" cy="352125"/>
            </a:xfrm>
            <a:prstGeom prst="rect">
              <a:avLst/>
            </a:prstGeom>
            <a:ln w="12700" cap="flat">
              <a:noFill/>
              <a:miter lim="400000"/>
            </a:ln>
            <a:effectLst/>
          </p:spPr>
        </p:pic>
      </p:grpSp>
      <p:sp>
        <p:nvSpPr>
          <p:cNvPr id="132" name="Rectangle 28"/>
          <p:cNvSpPr/>
          <p:nvPr/>
        </p:nvSpPr>
        <p:spPr>
          <a:xfrm>
            <a:off x="0" y="0"/>
            <a:ext cx="19304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33" name="Picture 29" descr="Picture 29"/>
          <p:cNvPicPr>
            <a:picLocks noChangeAspect="1"/>
          </p:cNvPicPr>
          <p:nvPr/>
        </p:nvPicPr>
        <p:blipFill>
          <a:blip r:embed="rId5">
            <a:extLst/>
          </a:blip>
          <a:srcRect l="1041"/>
          <a:stretch>
            <a:fillRect/>
          </a:stretch>
        </p:blipFill>
        <p:spPr>
          <a:xfrm>
            <a:off x="279398" y="233112"/>
            <a:ext cx="1274860" cy="638676"/>
          </a:xfrm>
          <a:prstGeom prst="rect">
            <a:avLst/>
          </a:prstGeom>
          <a:ln w="12700">
            <a:miter lim="400000"/>
          </a:ln>
        </p:spPr>
      </p:pic>
      <p:sp>
        <p:nvSpPr>
          <p:cNvPr id="134" name="Straight Connector 31"/>
          <p:cNvSpPr/>
          <p:nvPr/>
        </p:nvSpPr>
        <p:spPr>
          <a:xfrm flipH="1">
            <a:off x="1930399" y="0"/>
            <a:ext cx="2" cy="1104902"/>
          </a:xfrm>
          <a:prstGeom prst="line">
            <a:avLst/>
          </a:prstGeom>
          <a:ln w="6350">
            <a:solidFill>
              <a:srgbClr val="D9D9D9"/>
            </a:solidFill>
            <a:miter/>
          </a:ln>
        </p:spPr>
        <p:txBody>
          <a:bodyPr lIns="45718" tIns="45718" rIns="45718" bIns="45718"/>
          <a:lstStyle/>
          <a:p>
            <a:endParaRPr/>
          </a:p>
        </p:txBody>
      </p:sp>
      <p:sp>
        <p:nvSpPr>
          <p:cNvPr id="135" name="Straight Connector 33"/>
          <p:cNvSpPr/>
          <p:nvPr/>
        </p:nvSpPr>
        <p:spPr>
          <a:xfrm>
            <a:off x="-1" y="1104900"/>
            <a:ext cx="12192002" cy="0"/>
          </a:xfrm>
          <a:prstGeom prst="line">
            <a:avLst/>
          </a:prstGeom>
          <a:ln w="6350">
            <a:solidFill>
              <a:srgbClr val="D9D9D9"/>
            </a:solidFill>
            <a:miter/>
          </a:ln>
        </p:spPr>
        <p:txBody>
          <a:bodyPr lIns="45718" tIns="45718" rIns="45718" bIns="45718"/>
          <a:lstStyle/>
          <a:p>
            <a:endParaRPr/>
          </a:p>
        </p:txBody>
      </p:sp>
      <p:sp>
        <p:nvSpPr>
          <p:cNvPr id="136" name="TextBox 34"/>
          <p:cNvSpPr txBox="1"/>
          <p:nvPr/>
        </p:nvSpPr>
        <p:spPr>
          <a:xfrm>
            <a:off x="2010399" y="391374"/>
            <a:ext cx="3581657"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solidFill>
                  <a:srgbClr val="151B67"/>
                </a:solidFill>
                <a:latin typeface="Arial"/>
                <a:ea typeface="Arial"/>
                <a:cs typeface="Arial"/>
                <a:sym typeface="Arial"/>
              </a:defRPr>
            </a:lvl1pPr>
          </a:lstStyle>
          <a:p>
            <a:r>
              <a:t>Presentation Outline</a:t>
            </a:r>
          </a:p>
        </p:txBody>
      </p:sp>
      <p:grpSp>
        <p:nvGrpSpPr>
          <p:cNvPr id="139" name="Group 39"/>
          <p:cNvGrpSpPr/>
          <p:nvPr/>
        </p:nvGrpSpPr>
        <p:grpSpPr>
          <a:xfrm>
            <a:off x="11361491" y="6076951"/>
            <a:ext cx="520702" cy="520702"/>
            <a:chOff x="0" y="0"/>
            <a:chExt cx="520701" cy="520701"/>
          </a:xfrm>
        </p:grpSpPr>
        <p:sp>
          <p:nvSpPr>
            <p:cNvPr id="137" name="Rounded Rectangle 37"/>
            <p:cNvSpPr/>
            <p:nvPr/>
          </p:nvSpPr>
          <p:spPr>
            <a:xfrm>
              <a:off x="0" y="0"/>
              <a:ext cx="520702" cy="520702"/>
            </a:xfrm>
            <a:prstGeom prst="roundRect">
              <a:avLst>
                <a:gd name="adj" fmla="val 16667"/>
              </a:avLst>
            </a:prstGeom>
            <a:solidFill>
              <a:srgbClr val="DADADA"/>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138" name="Rectangle 38"/>
            <p:cNvSpPr txBox="1"/>
            <p:nvPr/>
          </p:nvSpPr>
          <p:spPr>
            <a:xfrm>
              <a:off x="39777" y="75683"/>
              <a:ext cx="358411" cy="350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b="1">
                  <a:solidFill>
                    <a:srgbClr val="FFFFFF"/>
                  </a:solidFill>
                  <a:latin typeface="Arial"/>
                  <a:ea typeface="Arial"/>
                  <a:cs typeface="Arial"/>
                  <a:sym typeface="Arial"/>
                </a:defRPr>
              </a:lvl1pPr>
            </a:lstStyle>
            <a:p>
              <a:r>
                <a:t>01</a:t>
              </a:r>
            </a:p>
          </p:txBody>
        </p:sp>
      </p:grpSp>
      <p:sp>
        <p:nvSpPr>
          <p:cNvPr id="140" name="BEPS and It’s Influence on Tax Payers’ Rights…"/>
          <p:cNvSpPr txBox="1">
            <a:spLocks noGrp="1"/>
          </p:cNvSpPr>
          <p:nvPr>
            <p:ph type="body" idx="4294967295"/>
          </p:nvPr>
        </p:nvSpPr>
        <p:spPr>
          <a:xfrm>
            <a:off x="946694" y="1139031"/>
            <a:ext cx="10298612" cy="4903789"/>
          </a:xfrm>
          <a:prstGeom prst="rect">
            <a:avLst/>
          </a:prstGeom>
        </p:spPr>
        <p:txBody>
          <a:bodyPr anchor="ctr"/>
          <a:lstStyle/>
          <a:p>
            <a:pPr marL="467894" indent="-467894">
              <a:lnSpc>
                <a:spcPct val="150000"/>
              </a:lnSpc>
              <a:buFontTx/>
              <a:buAutoNum type="alphaUcPeriod"/>
              <a:defRPr>
                <a:latin typeface="Arial"/>
                <a:ea typeface="Arial"/>
                <a:cs typeface="Arial"/>
                <a:sym typeface="Arial"/>
              </a:defRPr>
            </a:pPr>
            <a:r>
              <a:t>BEPS and It’s Influence on Tax Payers’ Rights</a:t>
            </a:r>
          </a:p>
          <a:p>
            <a:pPr marL="467894" indent="-467894">
              <a:lnSpc>
                <a:spcPct val="150000"/>
              </a:lnSpc>
              <a:buFontTx/>
              <a:buAutoNum type="alphaUcPeriod"/>
              <a:defRPr>
                <a:latin typeface="Arial"/>
                <a:ea typeface="Arial"/>
                <a:cs typeface="Arial"/>
                <a:sym typeface="Arial"/>
              </a:defRPr>
            </a:pPr>
            <a:r>
              <a:t>Tax Advisers as a Tax Payers’ Rights Guarantee</a:t>
            </a:r>
          </a:p>
          <a:p>
            <a:pPr marL="467894" indent="-467894">
              <a:lnSpc>
                <a:spcPct val="150000"/>
              </a:lnSpc>
              <a:buFontTx/>
              <a:buAutoNum type="alphaUcPeriod"/>
              <a:defRPr>
                <a:latin typeface="Arial"/>
                <a:ea typeface="Arial"/>
                <a:cs typeface="Arial"/>
                <a:sym typeface="Arial"/>
              </a:defRPr>
            </a:pPr>
            <a:r>
              <a:t>Tax Adviser Organizations in Europe</a:t>
            </a:r>
          </a:p>
          <a:p>
            <a:pPr marL="467894" indent="-467894">
              <a:lnSpc>
                <a:spcPct val="150000"/>
              </a:lnSpc>
              <a:buFontTx/>
              <a:buAutoNum type="alphaUcPeriod"/>
              <a:defRPr>
                <a:latin typeface="Arial"/>
                <a:ea typeface="Arial"/>
                <a:cs typeface="Arial"/>
                <a:sym typeface="Arial"/>
              </a:defRPr>
            </a:pPr>
            <a:r>
              <a:t>Experiences from the Work of Czech Tax Advisers</a:t>
            </a:r>
          </a:p>
          <a:p>
            <a:pPr marL="467894" indent="-467894">
              <a:lnSpc>
                <a:spcPct val="150000"/>
              </a:lnSpc>
              <a:buFontTx/>
              <a:buAutoNum type="alphaUcPeriod"/>
              <a:defRPr>
                <a:latin typeface="Arial"/>
                <a:ea typeface="Arial"/>
                <a:cs typeface="Arial"/>
                <a:sym typeface="Arial"/>
              </a:defRPr>
            </a:pPr>
            <a:r>
              <a:t>The Mission of Tax Advisers</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0">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40">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40">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40">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1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35" descr="Picture 35"/>
          <p:cNvPicPr>
            <a:picLocks noChangeAspect="1"/>
          </p:cNvPicPr>
          <p:nvPr/>
        </p:nvPicPr>
        <p:blipFill>
          <a:blip r:embed="rId2">
            <a:extLst/>
          </a:blip>
          <a:stretch>
            <a:fillRect/>
          </a:stretch>
        </p:blipFill>
        <p:spPr>
          <a:xfrm>
            <a:off x="-531" y="4571801"/>
            <a:ext cx="12193060" cy="2286200"/>
          </a:xfrm>
          <a:prstGeom prst="rect">
            <a:avLst/>
          </a:prstGeom>
          <a:ln w="12700">
            <a:miter lim="400000"/>
          </a:ln>
        </p:spPr>
      </p:pic>
      <p:sp>
        <p:nvSpPr>
          <p:cNvPr id="143" name="Rectangle 22"/>
          <p:cNvSpPr/>
          <p:nvPr/>
        </p:nvSpPr>
        <p:spPr>
          <a:xfrm>
            <a:off x="0" y="0"/>
            <a:ext cx="12192000" cy="6858000"/>
          </a:xfrm>
          <a:prstGeom prst="rect">
            <a:avLst/>
          </a:prstGeom>
          <a:solidFill>
            <a:srgbClr val="F2F2F2">
              <a:alpha val="50195"/>
            </a:srgbClr>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44" name="Rectangle 23"/>
          <p:cNvSpPr/>
          <p:nvPr/>
        </p:nvSpPr>
        <p:spPr>
          <a:xfrm>
            <a:off x="1930400" y="0"/>
            <a:ext cx="102616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45" name="Picture 24" descr="Picture 24"/>
          <p:cNvPicPr>
            <a:picLocks noChangeAspect="1"/>
          </p:cNvPicPr>
          <p:nvPr/>
        </p:nvPicPr>
        <p:blipFill>
          <a:blip r:embed="rId3">
            <a:extLst/>
          </a:blip>
          <a:stretch>
            <a:fillRect/>
          </a:stretch>
        </p:blipFill>
        <p:spPr>
          <a:xfrm>
            <a:off x="11302888" y="233495"/>
            <a:ext cx="637908" cy="637910"/>
          </a:xfrm>
          <a:prstGeom prst="rect">
            <a:avLst/>
          </a:prstGeom>
          <a:ln w="12700">
            <a:miter lim="400000"/>
          </a:ln>
        </p:spPr>
      </p:pic>
      <p:grpSp>
        <p:nvGrpSpPr>
          <p:cNvPr id="148" name="Group 25"/>
          <p:cNvGrpSpPr/>
          <p:nvPr/>
        </p:nvGrpSpPr>
        <p:grpSpPr>
          <a:xfrm>
            <a:off x="10615854" y="248931"/>
            <a:ext cx="607039" cy="607039"/>
            <a:chOff x="-1" y="-1"/>
            <a:chExt cx="607037" cy="607037"/>
          </a:xfrm>
        </p:grpSpPr>
        <p:sp>
          <p:nvSpPr>
            <p:cNvPr id="146" name="Oval 26"/>
            <p:cNvSpPr/>
            <p:nvPr/>
          </p:nvSpPr>
          <p:spPr>
            <a:xfrm>
              <a:off x="-2" y="-2"/>
              <a:ext cx="607039" cy="607039"/>
            </a:xfrm>
            <a:prstGeom prst="ellipse">
              <a:avLst/>
            </a:prstGeom>
            <a:solidFill>
              <a:srgbClr val="FFFFFF"/>
            </a:solidFill>
            <a:ln w="6350" cap="flat">
              <a:solidFill>
                <a:srgbClr val="8A8C8E"/>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pic>
          <p:nvPicPr>
            <p:cNvPr id="147" name="Picture 27" descr="Picture 27"/>
            <p:cNvPicPr>
              <a:picLocks noChangeAspect="1"/>
            </p:cNvPicPr>
            <p:nvPr/>
          </p:nvPicPr>
          <p:blipFill>
            <a:blip r:embed="rId4">
              <a:extLst/>
            </a:blip>
            <a:stretch>
              <a:fillRect/>
            </a:stretch>
          </p:blipFill>
          <p:spPr>
            <a:xfrm>
              <a:off x="89196" y="127455"/>
              <a:ext cx="428642" cy="352125"/>
            </a:xfrm>
            <a:prstGeom prst="rect">
              <a:avLst/>
            </a:prstGeom>
            <a:ln w="12700" cap="flat">
              <a:noFill/>
              <a:miter lim="400000"/>
            </a:ln>
            <a:effectLst/>
          </p:spPr>
        </p:pic>
      </p:grpSp>
      <p:sp>
        <p:nvSpPr>
          <p:cNvPr id="149" name="Rectangle 28"/>
          <p:cNvSpPr/>
          <p:nvPr/>
        </p:nvSpPr>
        <p:spPr>
          <a:xfrm>
            <a:off x="0" y="0"/>
            <a:ext cx="19304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50" name="Picture 29" descr="Picture 29"/>
          <p:cNvPicPr>
            <a:picLocks noChangeAspect="1"/>
          </p:cNvPicPr>
          <p:nvPr/>
        </p:nvPicPr>
        <p:blipFill>
          <a:blip r:embed="rId5">
            <a:extLst/>
          </a:blip>
          <a:srcRect l="1041"/>
          <a:stretch>
            <a:fillRect/>
          </a:stretch>
        </p:blipFill>
        <p:spPr>
          <a:xfrm>
            <a:off x="279398" y="233112"/>
            <a:ext cx="1274860" cy="638676"/>
          </a:xfrm>
          <a:prstGeom prst="rect">
            <a:avLst/>
          </a:prstGeom>
          <a:ln w="12700">
            <a:miter lim="400000"/>
          </a:ln>
        </p:spPr>
      </p:pic>
      <p:sp>
        <p:nvSpPr>
          <p:cNvPr id="151" name="Straight Connector 31"/>
          <p:cNvSpPr/>
          <p:nvPr/>
        </p:nvSpPr>
        <p:spPr>
          <a:xfrm flipH="1">
            <a:off x="1930399" y="0"/>
            <a:ext cx="2" cy="1104902"/>
          </a:xfrm>
          <a:prstGeom prst="line">
            <a:avLst/>
          </a:prstGeom>
          <a:ln w="6350">
            <a:solidFill>
              <a:srgbClr val="D9D9D9"/>
            </a:solidFill>
            <a:miter/>
          </a:ln>
        </p:spPr>
        <p:txBody>
          <a:bodyPr lIns="45718" tIns="45718" rIns="45718" bIns="45718"/>
          <a:lstStyle/>
          <a:p>
            <a:endParaRPr/>
          </a:p>
        </p:txBody>
      </p:sp>
      <p:sp>
        <p:nvSpPr>
          <p:cNvPr id="152" name="Straight Connector 33"/>
          <p:cNvSpPr/>
          <p:nvPr/>
        </p:nvSpPr>
        <p:spPr>
          <a:xfrm>
            <a:off x="-1" y="1104900"/>
            <a:ext cx="12192002" cy="0"/>
          </a:xfrm>
          <a:prstGeom prst="line">
            <a:avLst/>
          </a:prstGeom>
          <a:ln w="6350">
            <a:solidFill>
              <a:srgbClr val="D9D9D9"/>
            </a:solidFill>
            <a:miter/>
          </a:ln>
        </p:spPr>
        <p:txBody>
          <a:bodyPr lIns="45718" tIns="45718" rIns="45718" bIns="45718"/>
          <a:lstStyle/>
          <a:p>
            <a:endParaRPr/>
          </a:p>
        </p:txBody>
      </p:sp>
      <p:sp>
        <p:nvSpPr>
          <p:cNvPr id="153" name="TextBox 34"/>
          <p:cNvSpPr txBox="1"/>
          <p:nvPr/>
        </p:nvSpPr>
        <p:spPr>
          <a:xfrm>
            <a:off x="1946898" y="309345"/>
            <a:ext cx="8285023" cy="486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solidFill>
                  <a:srgbClr val="151B67"/>
                </a:solidFill>
                <a:latin typeface="Arial"/>
                <a:ea typeface="Arial"/>
                <a:cs typeface="Arial"/>
                <a:sym typeface="Arial"/>
              </a:defRPr>
            </a:lvl1pPr>
          </a:lstStyle>
          <a:p>
            <a:r>
              <a:t>A. BEPS and It’s Influence on Tax Payers’ Rights</a:t>
            </a:r>
          </a:p>
        </p:txBody>
      </p:sp>
      <p:grpSp>
        <p:nvGrpSpPr>
          <p:cNvPr id="156" name="Group 39"/>
          <p:cNvGrpSpPr/>
          <p:nvPr/>
        </p:nvGrpSpPr>
        <p:grpSpPr>
          <a:xfrm>
            <a:off x="11361491" y="6076951"/>
            <a:ext cx="520702" cy="520702"/>
            <a:chOff x="0" y="0"/>
            <a:chExt cx="520701" cy="520701"/>
          </a:xfrm>
        </p:grpSpPr>
        <p:sp>
          <p:nvSpPr>
            <p:cNvPr id="154" name="Rounded Rectangle 37"/>
            <p:cNvSpPr/>
            <p:nvPr/>
          </p:nvSpPr>
          <p:spPr>
            <a:xfrm>
              <a:off x="0" y="0"/>
              <a:ext cx="520702" cy="520702"/>
            </a:xfrm>
            <a:prstGeom prst="roundRect">
              <a:avLst>
                <a:gd name="adj" fmla="val 16667"/>
              </a:avLst>
            </a:prstGeom>
            <a:solidFill>
              <a:srgbClr val="DADADA"/>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155" name="Rectangle 38"/>
            <p:cNvSpPr txBox="1"/>
            <p:nvPr/>
          </p:nvSpPr>
          <p:spPr>
            <a:xfrm>
              <a:off x="39777" y="75683"/>
              <a:ext cx="358411" cy="350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b="1">
                  <a:solidFill>
                    <a:srgbClr val="FFFFFF"/>
                  </a:solidFill>
                  <a:latin typeface="Arial"/>
                  <a:ea typeface="Arial"/>
                  <a:cs typeface="Arial"/>
                  <a:sym typeface="Arial"/>
                </a:defRPr>
              </a:lvl1pPr>
            </a:lstStyle>
            <a:p>
              <a:r>
                <a:t>02</a:t>
              </a:r>
            </a:p>
          </p:txBody>
        </p:sp>
      </p:grpSp>
      <p:sp>
        <p:nvSpPr>
          <p:cNvPr id="157" name="Strengthening of legislature against tax optimization in both member  and non-member OECD countries after implementing the conclusions  of BEPS 2015…"/>
          <p:cNvSpPr txBox="1">
            <a:spLocks noGrp="1"/>
          </p:cNvSpPr>
          <p:nvPr>
            <p:ph type="body" idx="4294967295"/>
          </p:nvPr>
        </p:nvSpPr>
        <p:spPr>
          <a:xfrm>
            <a:off x="947291" y="1109265"/>
            <a:ext cx="10284243" cy="4963321"/>
          </a:xfrm>
          <a:prstGeom prst="rect">
            <a:avLst/>
          </a:prstGeom>
        </p:spPr>
        <p:txBody>
          <a:bodyPr anchor="ctr"/>
          <a:lstStyle/>
          <a:p>
            <a:pPr marL="198881" indent="-198881" defTabSz="795527">
              <a:spcBef>
                <a:spcPts val="800"/>
              </a:spcBef>
              <a:defRPr sz="2400">
                <a:latin typeface="Arial"/>
                <a:ea typeface="Arial"/>
                <a:cs typeface="Arial"/>
                <a:sym typeface="Arial"/>
              </a:defRPr>
            </a:pPr>
            <a:r>
              <a:t>Strengthening of legislature against tax optimization in both member </a:t>
            </a:r>
            <a:br/>
            <a:r>
              <a:t>and non-member OECD countries after implementing the conclusions </a:t>
            </a:r>
            <a:br/>
            <a:r>
              <a:t>of BEPS 2015</a:t>
            </a:r>
          </a:p>
          <a:p>
            <a:pPr marL="198881" indent="-198881" defTabSz="795527">
              <a:spcBef>
                <a:spcPts val="800"/>
              </a:spcBef>
              <a:defRPr sz="2400">
                <a:latin typeface="Arial"/>
                <a:ea typeface="Arial"/>
                <a:cs typeface="Arial"/>
                <a:sym typeface="Arial"/>
              </a:defRPr>
            </a:pPr>
            <a:r>
              <a:t>The tax administration gains strength, it’s subjective deliberation process becomes more influential, especially in the relationship to evaluating </a:t>
            </a:r>
            <a:br/>
            <a:r>
              <a:t>the intent of the tax payer, if their behavior does not conflict </a:t>
            </a:r>
            <a:br/>
            <a:r>
              <a:t>with the intention of the tax legislation</a:t>
            </a:r>
          </a:p>
          <a:p>
            <a:pPr marL="198881" indent="-198881" defTabSz="795527">
              <a:spcBef>
                <a:spcPts val="800"/>
              </a:spcBef>
              <a:defRPr sz="2400">
                <a:latin typeface="Arial"/>
                <a:ea typeface="Arial"/>
                <a:cs typeface="Arial"/>
                <a:sym typeface="Arial"/>
              </a:defRPr>
            </a:pPr>
            <a:r>
              <a:t>Tax is a business cost as any other for businesses, with the difference</a:t>
            </a:r>
            <a:br/>
            <a:r>
              <a:t> of it being set by law</a:t>
            </a:r>
          </a:p>
          <a:p>
            <a:pPr marL="596644" lvl="1" indent="-198881" defTabSz="795527">
              <a:spcBef>
                <a:spcPts val="800"/>
              </a:spcBef>
              <a:defRPr sz="2000">
                <a:latin typeface="Arial"/>
                <a:ea typeface="Arial"/>
                <a:cs typeface="Arial"/>
                <a:sym typeface="Arial"/>
              </a:defRPr>
            </a:pPr>
            <a:r>
              <a:t>Every prudent business strives for lowering costs of their operations</a:t>
            </a:r>
          </a:p>
          <a:p>
            <a:pPr marL="198881" indent="-198881" defTabSz="795527">
              <a:spcBef>
                <a:spcPts val="800"/>
              </a:spcBef>
              <a:defRPr sz="2400">
                <a:latin typeface="Arial"/>
                <a:ea typeface="Arial"/>
                <a:cs typeface="Arial"/>
                <a:sym typeface="Arial"/>
              </a:defRPr>
            </a:pPr>
            <a:r>
              <a:t>Tax optimization, working to maintain tax costs at a level optimal </a:t>
            </a:r>
            <a:br/>
            <a:r>
              <a:t>for the entirety of the economic operation, is often seen in conflict with tax laws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57">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5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57">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1" nodeType="afterEffect">
                                  <p:stCondLst>
                                    <p:cond delay="0"/>
                                  </p:stCondLst>
                                  <p:iterate>
                                    <p:tmAbs val="0"/>
                                  </p:iterate>
                                  <p:childTnLst>
                                    <p:set>
                                      <p:cBhvr>
                                        <p:cTn id="22" fill="hold"/>
                                        <p:tgtEl>
                                          <p:spTgt spid="1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35" descr="Picture 35"/>
          <p:cNvPicPr>
            <a:picLocks noChangeAspect="1"/>
          </p:cNvPicPr>
          <p:nvPr/>
        </p:nvPicPr>
        <p:blipFill>
          <a:blip r:embed="rId2">
            <a:extLst/>
          </a:blip>
          <a:stretch>
            <a:fillRect/>
          </a:stretch>
        </p:blipFill>
        <p:spPr>
          <a:xfrm>
            <a:off x="-531" y="4571801"/>
            <a:ext cx="12193060" cy="2286200"/>
          </a:xfrm>
          <a:prstGeom prst="rect">
            <a:avLst/>
          </a:prstGeom>
          <a:ln w="12700">
            <a:miter lim="400000"/>
          </a:ln>
        </p:spPr>
      </p:pic>
      <p:sp>
        <p:nvSpPr>
          <p:cNvPr id="160" name="Rectangle 22"/>
          <p:cNvSpPr/>
          <p:nvPr/>
        </p:nvSpPr>
        <p:spPr>
          <a:xfrm>
            <a:off x="0" y="0"/>
            <a:ext cx="12192000" cy="6858000"/>
          </a:xfrm>
          <a:prstGeom prst="rect">
            <a:avLst/>
          </a:prstGeom>
          <a:solidFill>
            <a:srgbClr val="F2F2F2">
              <a:alpha val="50195"/>
            </a:srgbClr>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61" name="Rectangle 23"/>
          <p:cNvSpPr/>
          <p:nvPr/>
        </p:nvSpPr>
        <p:spPr>
          <a:xfrm>
            <a:off x="1930400" y="0"/>
            <a:ext cx="102616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62" name="Picture 24" descr="Picture 24"/>
          <p:cNvPicPr>
            <a:picLocks noChangeAspect="1"/>
          </p:cNvPicPr>
          <p:nvPr/>
        </p:nvPicPr>
        <p:blipFill>
          <a:blip r:embed="rId3">
            <a:extLst/>
          </a:blip>
          <a:stretch>
            <a:fillRect/>
          </a:stretch>
        </p:blipFill>
        <p:spPr>
          <a:xfrm>
            <a:off x="11302888" y="233495"/>
            <a:ext cx="637908" cy="637910"/>
          </a:xfrm>
          <a:prstGeom prst="rect">
            <a:avLst/>
          </a:prstGeom>
          <a:ln w="12700">
            <a:miter lim="400000"/>
          </a:ln>
        </p:spPr>
      </p:pic>
      <p:grpSp>
        <p:nvGrpSpPr>
          <p:cNvPr id="165" name="Group 25"/>
          <p:cNvGrpSpPr/>
          <p:nvPr/>
        </p:nvGrpSpPr>
        <p:grpSpPr>
          <a:xfrm>
            <a:off x="10615854" y="248931"/>
            <a:ext cx="607039" cy="607039"/>
            <a:chOff x="-1" y="-1"/>
            <a:chExt cx="607037" cy="607037"/>
          </a:xfrm>
        </p:grpSpPr>
        <p:sp>
          <p:nvSpPr>
            <p:cNvPr id="163" name="Oval 26"/>
            <p:cNvSpPr/>
            <p:nvPr/>
          </p:nvSpPr>
          <p:spPr>
            <a:xfrm>
              <a:off x="-2" y="-2"/>
              <a:ext cx="607039" cy="607039"/>
            </a:xfrm>
            <a:prstGeom prst="ellipse">
              <a:avLst/>
            </a:prstGeom>
            <a:solidFill>
              <a:srgbClr val="FFFFFF"/>
            </a:solidFill>
            <a:ln w="6350" cap="flat">
              <a:solidFill>
                <a:srgbClr val="8A8C8E"/>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pic>
          <p:nvPicPr>
            <p:cNvPr id="164" name="Picture 27" descr="Picture 27"/>
            <p:cNvPicPr>
              <a:picLocks noChangeAspect="1"/>
            </p:cNvPicPr>
            <p:nvPr/>
          </p:nvPicPr>
          <p:blipFill>
            <a:blip r:embed="rId4">
              <a:extLst/>
            </a:blip>
            <a:stretch>
              <a:fillRect/>
            </a:stretch>
          </p:blipFill>
          <p:spPr>
            <a:xfrm>
              <a:off x="89196" y="127455"/>
              <a:ext cx="428642" cy="352125"/>
            </a:xfrm>
            <a:prstGeom prst="rect">
              <a:avLst/>
            </a:prstGeom>
            <a:ln w="12700" cap="flat">
              <a:noFill/>
              <a:miter lim="400000"/>
            </a:ln>
            <a:effectLst/>
          </p:spPr>
        </p:pic>
      </p:grpSp>
      <p:sp>
        <p:nvSpPr>
          <p:cNvPr id="166" name="Rectangle 28"/>
          <p:cNvSpPr/>
          <p:nvPr/>
        </p:nvSpPr>
        <p:spPr>
          <a:xfrm>
            <a:off x="0" y="0"/>
            <a:ext cx="19304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67" name="Picture 29" descr="Picture 29"/>
          <p:cNvPicPr>
            <a:picLocks noChangeAspect="1"/>
          </p:cNvPicPr>
          <p:nvPr/>
        </p:nvPicPr>
        <p:blipFill>
          <a:blip r:embed="rId5">
            <a:extLst/>
          </a:blip>
          <a:srcRect l="1041"/>
          <a:stretch>
            <a:fillRect/>
          </a:stretch>
        </p:blipFill>
        <p:spPr>
          <a:xfrm>
            <a:off x="279398" y="233112"/>
            <a:ext cx="1274858" cy="638676"/>
          </a:xfrm>
          <a:prstGeom prst="rect">
            <a:avLst/>
          </a:prstGeom>
          <a:ln w="12700">
            <a:miter lim="400000"/>
          </a:ln>
        </p:spPr>
      </p:pic>
      <p:sp>
        <p:nvSpPr>
          <p:cNvPr id="168" name="Straight Connector 31"/>
          <p:cNvSpPr/>
          <p:nvPr/>
        </p:nvSpPr>
        <p:spPr>
          <a:xfrm flipH="1">
            <a:off x="1930399" y="-1"/>
            <a:ext cx="2" cy="1104902"/>
          </a:xfrm>
          <a:prstGeom prst="line">
            <a:avLst/>
          </a:prstGeom>
          <a:ln w="6350">
            <a:solidFill>
              <a:srgbClr val="D9D9D9"/>
            </a:solidFill>
            <a:miter/>
          </a:ln>
        </p:spPr>
        <p:txBody>
          <a:bodyPr lIns="45718" tIns="45718" rIns="45718" bIns="45718"/>
          <a:lstStyle/>
          <a:p>
            <a:endParaRPr/>
          </a:p>
        </p:txBody>
      </p:sp>
      <p:sp>
        <p:nvSpPr>
          <p:cNvPr id="169" name="Straight Connector 33"/>
          <p:cNvSpPr/>
          <p:nvPr/>
        </p:nvSpPr>
        <p:spPr>
          <a:xfrm>
            <a:off x="0" y="1104900"/>
            <a:ext cx="12192001" cy="0"/>
          </a:xfrm>
          <a:prstGeom prst="line">
            <a:avLst/>
          </a:prstGeom>
          <a:ln w="6350">
            <a:solidFill>
              <a:srgbClr val="D9D9D9"/>
            </a:solidFill>
            <a:miter/>
          </a:ln>
        </p:spPr>
        <p:txBody>
          <a:bodyPr lIns="45718" tIns="45718" rIns="45718" bIns="45718"/>
          <a:lstStyle/>
          <a:p>
            <a:endParaRPr/>
          </a:p>
        </p:txBody>
      </p:sp>
      <p:sp>
        <p:nvSpPr>
          <p:cNvPr id="170" name="TextBox 34"/>
          <p:cNvSpPr txBox="1"/>
          <p:nvPr/>
        </p:nvSpPr>
        <p:spPr>
          <a:xfrm>
            <a:off x="1946898" y="309345"/>
            <a:ext cx="8616141" cy="486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solidFill>
                  <a:srgbClr val="151B67"/>
                </a:solidFill>
                <a:latin typeface="Arial"/>
                <a:ea typeface="Arial"/>
                <a:cs typeface="Arial"/>
                <a:sym typeface="Arial"/>
              </a:defRPr>
            </a:lvl1pPr>
          </a:lstStyle>
          <a:p>
            <a:r>
              <a:t>B. Tax Advisers as a Tax Payers’ Rights Guarantee</a:t>
            </a:r>
          </a:p>
        </p:txBody>
      </p:sp>
      <p:grpSp>
        <p:nvGrpSpPr>
          <p:cNvPr id="173" name="Group 39"/>
          <p:cNvGrpSpPr/>
          <p:nvPr/>
        </p:nvGrpSpPr>
        <p:grpSpPr>
          <a:xfrm>
            <a:off x="11361491" y="6076951"/>
            <a:ext cx="520702" cy="520702"/>
            <a:chOff x="0" y="0"/>
            <a:chExt cx="520701" cy="520701"/>
          </a:xfrm>
        </p:grpSpPr>
        <p:sp>
          <p:nvSpPr>
            <p:cNvPr id="171" name="Rounded Rectangle 37"/>
            <p:cNvSpPr/>
            <p:nvPr/>
          </p:nvSpPr>
          <p:spPr>
            <a:xfrm>
              <a:off x="0" y="0"/>
              <a:ext cx="520702" cy="520702"/>
            </a:xfrm>
            <a:prstGeom prst="roundRect">
              <a:avLst>
                <a:gd name="adj" fmla="val 16667"/>
              </a:avLst>
            </a:prstGeom>
            <a:solidFill>
              <a:srgbClr val="DADADA"/>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172" name="Rectangle 38"/>
            <p:cNvSpPr txBox="1"/>
            <p:nvPr/>
          </p:nvSpPr>
          <p:spPr>
            <a:xfrm>
              <a:off x="39777" y="75683"/>
              <a:ext cx="358411" cy="350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b="1">
                  <a:solidFill>
                    <a:srgbClr val="FFFFFF"/>
                  </a:solidFill>
                  <a:latin typeface="Arial"/>
                  <a:ea typeface="Arial"/>
                  <a:cs typeface="Arial"/>
                  <a:sym typeface="Arial"/>
                </a:defRPr>
              </a:lvl1pPr>
            </a:lstStyle>
            <a:p>
              <a:r>
                <a:t>03</a:t>
              </a:r>
            </a:p>
          </p:txBody>
        </p:sp>
      </p:grpSp>
      <p:sp>
        <p:nvSpPr>
          <p:cNvPr id="174" name="Tax payers must increasingly be able to:…"/>
          <p:cNvSpPr txBox="1">
            <a:spLocks noGrp="1"/>
          </p:cNvSpPr>
          <p:nvPr>
            <p:ph type="body" idx="4294967295"/>
          </p:nvPr>
        </p:nvSpPr>
        <p:spPr>
          <a:xfrm>
            <a:off x="933101" y="1109265"/>
            <a:ext cx="10643739" cy="4963321"/>
          </a:xfrm>
          <a:prstGeom prst="rect">
            <a:avLst/>
          </a:prstGeom>
        </p:spPr>
        <p:txBody>
          <a:bodyPr anchor="ctr"/>
          <a:lstStyle/>
          <a:p>
            <a:pPr marL="217170" indent="-217170" defTabSz="868680">
              <a:spcBef>
                <a:spcPts val="900"/>
              </a:spcBef>
              <a:defRPr sz="2600">
                <a:latin typeface="Arial"/>
                <a:ea typeface="Arial"/>
                <a:cs typeface="Arial"/>
                <a:sym typeface="Arial"/>
              </a:defRPr>
            </a:pPr>
            <a:r>
              <a:t>Tax payers must increasingly be able to:</a:t>
            </a:r>
          </a:p>
          <a:p>
            <a:pPr marL="651509" lvl="1" indent="-217170" defTabSz="868680">
              <a:spcBef>
                <a:spcPts val="900"/>
              </a:spcBef>
              <a:defRPr sz="2600">
                <a:latin typeface="Arial"/>
                <a:ea typeface="Arial"/>
                <a:cs typeface="Arial"/>
                <a:sym typeface="Arial"/>
              </a:defRPr>
            </a:pPr>
            <a:r>
              <a:t>Navigate new tax laws</a:t>
            </a:r>
          </a:p>
          <a:p>
            <a:pPr marL="651509" lvl="1" indent="-217170" defTabSz="868680">
              <a:spcBef>
                <a:spcPts val="900"/>
              </a:spcBef>
              <a:defRPr sz="2600">
                <a:latin typeface="Arial"/>
                <a:ea typeface="Arial"/>
                <a:cs typeface="Arial"/>
                <a:sym typeface="Arial"/>
              </a:defRPr>
            </a:pPr>
            <a:r>
              <a:t>Understand new approaches of tax administrations</a:t>
            </a:r>
          </a:p>
          <a:p>
            <a:pPr marL="651509" lvl="1" indent="-217170" defTabSz="868680">
              <a:spcBef>
                <a:spcPts val="900"/>
              </a:spcBef>
              <a:defRPr sz="2600">
                <a:latin typeface="Arial"/>
                <a:ea typeface="Arial"/>
                <a:cs typeface="Arial"/>
                <a:sym typeface="Arial"/>
              </a:defRPr>
            </a:pPr>
            <a:r>
              <a:t>Be aware of new interpretation of current tax law</a:t>
            </a:r>
          </a:p>
          <a:p>
            <a:pPr marL="217170" indent="-217170" defTabSz="868680">
              <a:spcBef>
                <a:spcPts val="900"/>
              </a:spcBef>
              <a:defRPr sz="2600">
                <a:latin typeface="Arial"/>
                <a:ea typeface="Arial"/>
                <a:cs typeface="Arial"/>
                <a:sym typeface="Arial"/>
              </a:defRPr>
            </a:pPr>
            <a:r>
              <a:t>There is a greater need of evaluating possible tax risks before making major management decisions</a:t>
            </a:r>
          </a:p>
          <a:p>
            <a:pPr marL="651509" lvl="1" indent="-217170" defTabSz="868680">
              <a:spcBef>
                <a:spcPts val="900"/>
              </a:spcBef>
              <a:defRPr sz="2200">
                <a:latin typeface="Arial"/>
                <a:ea typeface="Arial"/>
                <a:cs typeface="Arial"/>
                <a:sym typeface="Arial"/>
              </a:defRPr>
            </a:pPr>
            <a:r>
              <a:t>For example, saving on taxes can no longer be the main motivation behind </a:t>
            </a:r>
            <a:br/>
            <a:r>
              <a:t>a managerial decision. It is questionable how large of a task risk it is when a rational managerial decision brings, among other things, tax savings.</a:t>
            </a:r>
          </a:p>
          <a:p>
            <a:pPr marL="217170" indent="-217170" defTabSz="868680">
              <a:spcBef>
                <a:spcPts val="900"/>
              </a:spcBef>
              <a:defRPr sz="2600">
                <a:latin typeface="Arial"/>
                <a:ea typeface="Arial"/>
                <a:cs typeface="Arial"/>
                <a:sym typeface="Arial"/>
              </a:defRPr>
            </a:pPr>
            <a:r>
              <a:t>Without highly qualified assistance of a tax adviser throughout the whole process, the tax payer leaves themselves vulnerable to unknown risks</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7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7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74">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17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4">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1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icture 35" descr="Picture 35"/>
          <p:cNvPicPr>
            <a:picLocks noChangeAspect="1"/>
          </p:cNvPicPr>
          <p:nvPr/>
        </p:nvPicPr>
        <p:blipFill>
          <a:blip r:embed="rId2">
            <a:extLst/>
          </a:blip>
          <a:stretch>
            <a:fillRect/>
          </a:stretch>
        </p:blipFill>
        <p:spPr>
          <a:xfrm>
            <a:off x="-531" y="4571801"/>
            <a:ext cx="12193060" cy="2286200"/>
          </a:xfrm>
          <a:prstGeom prst="rect">
            <a:avLst/>
          </a:prstGeom>
          <a:ln w="12700">
            <a:miter lim="400000"/>
          </a:ln>
        </p:spPr>
      </p:pic>
      <p:sp>
        <p:nvSpPr>
          <p:cNvPr id="177" name="Rectangle 22"/>
          <p:cNvSpPr/>
          <p:nvPr/>
        </p:nvSpPr>
        <p:spPr>
          <a:xfrm>
            <a:off x="0" y="0"/>
            <a:ext cx="12192000" cy="6858000"/>
          </a:xfrm>
          <a:prstGeom prst="rect">
            <a:avLst/>
          </a:prstGeom>
          <a:solidFill>
            <a:srgbClr val="F2F2F2">
              <a:alpha val="50195"/>
            </a:srgbClr>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78" name="Rectangle 23"/>
          <p:cNvSpPr/>
          <p:nvPr/>
        </p:nvSpPr>
        <p:spPr>
          <a:xfrm>
            <a:off x="1930400" y="0"/>
            <a:ext cx="102616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79" name="Picture 24" descr="Picture 24"/>
          <p:cNvPicPr>
            <a:picLocks noChangeAspect="1"/>
          </p:cNvPicPr>
          <p:nvPr/>
        </p:nvPicPr>
        <p:blipFill>
          <a:blip r:embed="rId3">
            <a:extLst/>
          </a:blip>
          <a:stretch>
            <a:fillRect/>
          </a:stretch>
        </p:blipFill>
        <p:spPr>
          <a:xfrm>
            <a:off x="11302888" y="233495"/>
            <a:ext cx="637908" cy="637910"/>
          </a:xfrm>
          <a:prstGeom prst="rect">
            <a:avLst/>
          </a:prstGeom>
          <a:ln w="12700">
            <a:miter lim="400000"/>
          </a:ln>
        </p:spPr>
      </p:pic>
      <p:grpSp>
        <p:nvGrpSpPr>
          <p:cNvPr id="182" name="Group 25"/>
          <p:cNvGrpSpPr/>
          <p:nvPr/>
        </p:nvGrpSpPr>
        <p:grpSpPr>
          <a:xfrm>
            <a:off x="10615854" y="248931"/>
            <a:ext cx="607039" cy="607039"/>
            <a:chOff x="-1" y="-1"/>
            <a:chExt cx="607037" cy="607037"/>
          </a:xfrm>
        </p:grpSpPr>
        <p:sp>
          <p:nvSpPr>
            <p:cNvPr id="180" name="Oval 26"/>
            <p:cNvSpPr/>
            <p:nvPr/>
          </p:nvSpPr>
          <p:spPr>
            <a:xfrm>
              <a:off x="-2" y="-2"/>
              <a:ext cx="607039" cy="607039"/>
            </a:xfrm>
            <a:prstGeom prst="ellipse">
              <a:avLst/>
            </a:prstGeom>
            <a:solidFill>
              <a:srgbClr val="FFFFFF"/>
            </a:solidFill>
            <a:ln w="6350" cap="flat">
              <a:solidFill>
                <a:srgbClr val="8A8C8E"/>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pic>
          <p:nvPicPr>
            <p:cNvPr id="181" name="Picture 27" descr="Picture 27"/>
            <p:cNvPicPr>
              <a:picLocks noChangeAspect="1"/>
            </p:cNvPicPr>
            <p:nvPr/>
          </p:nvPicPr>
          <p:blipFill>
            <a:blip r:embed="rId4">
              <a:extLst/>
            </a:blip>
            <a:stretch>
              <a:fillRect/>
            </a:stretch>
          </p:blipFill>
          <p:spPr>
            <a:xfrm>
              <a:off x="89196" y="127455"/>
              <a:ext cx="428642" cy="352125"/>
            </a:xfrm>
            <a:prstGeom prst="rect">
              <a:avLst/>
            </a:prstGeom>
            <a:ln w="12700" cap="flat">
              <a:noFill/>
              <a:miter lim="400000"/>
            </a:ln>
            <a:effectLst/>
          </p:spPr>
        </p:pic>
      </p:grpSp>
      <p:sp>
        <p:nvSpPr>
          <p:cNvPr id="183" name="Rectangle 28"/>
          <p:cNvSpPr/>
          <p:nvPr/>
        </p:nvSpPr>
        <p:spPr>
          <a:xfrm>
            <a:off x="0" y="0"/>
            <a:ext cx="19304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84" name="Picture 29" descr="Picture 29"/>
          <p:cNvPicPr>
            <a:picLocks noChangeAspect="1"/>
          </p:cNvPicPr>
          <p:nvPr/>
        </p:nvPicPr>
        <p:blipFill>
          <a:blip r:embed="rId5">
            <a:extLst/>
          </a:blip>
          <a:srcRect l="1041"/>
          <a:stretch>
            <a:fillRect/>
          </a:stretch>
        </p:blipFill>
        <p:spPr>
          <a:xfrm>
            <a:off x="279398" y="233112"/>
            <a:ext cx="1274858" cy="638676"/>
          </a:xfrm>
          <a:prstGeom prst="rect">
            <a:avLst/>
          </a:prstGeom>
          <a:ln w="12700">
            <a:miter lim="400000"/>
          </a:ln>
        </p:spPr>
      </p:pic>
      <p:sp>
        <p:nvSpPr>
          <p:cNvPr id="185" name="Straight Connector 31"/>
          <p:cNvSpPr/>
          <p:nvPr/>
        </p:nvSpPr>
        <p:spPr>
          <a:xfrm flipH="1">
            <a:off x="1930399" y="-1"/>
            <a:ext cx="2" cy="1104902"/>
          </a:xfrm>
          <a:prstGeom prst="line">
            <a:avLst/>
          </a:prstGeom>
          <a:ln w="6350">
            <a:solidFill>
              <a:srgbClr val="D9D9D9"/>
            </a:solidFill>
            <a:miter/>
          </a:ln>
        </p:spPr>
        <p:txBody>
          <a:bodyPr lIns="45718" tIns="45718" rIns="45718" bIns="45718"/>
          <a:lstStyle/>
          <a:p>
            <a:endParaRPr/>
          </a:p>
        </p:txBody>
      </p:sp>
      <p:sp>
        <p:nvSpPr>
          <p:cNvPr id="186" name="Straight Connector 33"/>
          <p:cNvSpPr/>
          <p:nvPr/>
        </p:nvSpPr>
        <p:spPr>
          <a:xfrm>
            <a:off x="0" y="1104900"/>
            <a:ext cx="12192001" cy="0"/>
          </a:xfrm>
          <a:prstGeom prst="line">
            <a:avLst/>
          </a:prstGeom>
          <a:ln w="6350">
            <a:solidFill>
              <a:srgbClr val="D9D9D9"/>
            </a:solidFill>
            <a:miter/>
          </a:ln>
        </p:spPr>
        <p:txBody>
          <a:bodyPr lIns="45718" tIns="45718" rIns="45718" bIns="45718"/>
          <a:lstStyle/>
          <a:p>
            <a:endParaRPr/>
          </a:p>
        </p:txBody>
      </p:sp>
      <p:sp>
        <p:nvSpPr>
          <p:cNvPr id="187" name="TextBox 34"/>
          <p:cNvSpPr txBox="1"/>
          <p:nvPr/>
        </p:nvSpPr>
        <p:spPr>
          <a:xfrm>
            <a:off x="1946899" y="309345"/>
            <a:ext cx="7138698" cy="486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solidFill>
                  <a:srgbClr val="151B67"/>
                </a:solidFill>
                <a:latin typeface="Arial"/>
                <a:ea typeface="Arial"/>
                <a:cs typeface="Arial"/>
                <a:sym typeface="Arial"/>
              </a:defRPr>
            </a:lvl1pPr>
          </a:lstStyle>
          <a:p>
            <a:r>
              <a:t>C. 1. Tax Adviser Organizations in Europe</a:t>
            </a:r>
          </a:p>
        </p:txBody>
      </p:sp>
      <p:grpSp>
        <p:nvGrpSpPr>
          <p:cNvPr id="190" name="Group 39"/>
          <p:cNvGrpSpPr/>
          <p:nvPr/>
        </p:nvGrpSpPr>
        <p:grpSpPr>
          <a:xfrm>
            <a:off x="11361491" y="6076951"/>
            <a:ext cx="520702" cy="520702"/>
            <a:chOff x="0" y="0"/>
            <a:chExt cx="520701" cy="520701"/>
          </a:xfrm>
        </p:grpSpPr>
        <p:sp>
          <p:nvSpPr>
            <p:cNvPr id="188" name="Rounded Rectangle 37"/>
            <p:cNvSpPr/>
            <p:nvPr/>
          </p:nvSpPr>
          <p:spPr>
            <a:xfrm>
              <a:off x="0" y="0"/>
              <a:ext cx="520702" cy="520702"/>
            </a:xfrm>
            <a:prstGeom prst="roundRect">
              <a:avLst>
                <a:gd name="adj" fmla="val 16667"/>
              </a:avLst>
            </a:prstGeom>
            <a:solidFill>
              <a:srgbClr val="DADADA"/>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189" name="Rectangle 38"/>
            <p:cNvSpPr txBox="1"/>
            <p:nvPr/>
          </p:nvSpPr>
          <p:spPr>
            <a:xfrm>
              <a:off x="39777" y="75683"/>
              <a:ext cx="358411" cy="350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b="1">
                  <a:solidFill>
                    <a:srgbClr val="FFFFFF"/>
                  </a:solidFill>
                  <a:latin typeface="Arial"/>
                  <a:ea typeface="Arial"/>
                  <a:cs typeface="Arial"/>
                  <a:sym typeface="Arial"/>
                </a:defRPr>
              </a:lvl1pPr>
            </a:lstStyle>
            <a:p>
              <a:r>
                <a:t>04</a:t>
              </a:r>
            </a:p>
          </p:txBody>
        </p:sp>
      </p:grpSp>
      <p:sp>
        <p:nvSpPr>
          <p:cNvPr id="191" name="From the 27 European Union member states, the tax advising profession is regulated in the following countries:…"/>
          <p:cNvSpPr txBox="1">
            <a:spLocks noGrp="1"/>
          </p:cNvSpPr>
          <p:nvPr>
            <p:ph type="body" idx="4294967295"/>
          </p:nvPr>
        </p:nvSpPr>
        <p:spPr>
          <a:xfrm>
            <a:off x="965496" y="1109265"/>
            <a:ext cx="10261008" cy="4963321"/>
          </a:xfrm>
          <a:prstGeom prst="rect">
            <a:avLst/>
          </a:prstGeom>
        </p:spPr>
        <p:txBody>
          <a:bodyPr anchor="ctr"/>
          <a:lstStyle/>
          <a:p>
            <a:pPr>
              <a:defRPr>
                <a:latin typeface="Arial"/>
                <a:ea typeface="Arial"/>
                <a:cs typeface="Arial"/>
                <a:sym typeface="Arial"/>
              </a:defRPr>
            </a:pPr>
            <a:r>
              <a:t>From the 27 European Union member states, specific legislature to regulate the tax advising profession exists in the following countries:</a:t>
            </a:r>
          </a:p>
          <a:p>
            <a:pPr marL="685800" lvl="1" indent="-228600">
              <a:defRPr>
                <a:latin typeface="Arial"/>
                <a:ea typeface="Arial"/>
                <a:cs typeface="Arial"/>
                <a:sym typeface="Arial"/>
              </a:defRPr>
            </a:pPr>
            <a:r>
              <a:t>Austria</a:t>
            </a:r>
          </a:p>
          <a:p>
            <a:pPr marL="685800" lvl="1" indent="-228600">
              <a:defRPr>
                <a:latin typeface="Arial"/>
                <a:ea typeface="Arial"/>
                <a:cs typeface="Arial"/>
                <a:sym typeface="Arial"/>
              </a:defRPr>
            </a:pPr>
            <a:r>
              <a:t>Croatia</a:t>
            </a:r>
          </a:p>
          <a:p>
            <a:pPr marL="685800" lvl="1" indent="-228600">
              <a:defRPr>
                <a:latin typeface="Arial"/>
                <a:ea typeface="Arial"/>
                <a:cs typeface="Arial"/>
                <a:sym typeface="Arial"/>
              </a:defRPr>
            </a:pPr>
            <a:r>
              <a:t>Czech Republic</a:t>
            </a:r>
          </a:p>
          <a:p>
            <a:pPr marL="685800" lvl="1" indent="-228600">
              <a:defRPr>
                <a:latin typeface="Arial"/>
                <a:ea typeface="Arial"/>
                <a:cs typeface="Arial"/>
                <a:sym typeface="Arial"/>
              </a:defRPr>
            </a:pPr>
            <a:r>
              <a:t>Germany</a:t>
            </a:r>
          </a:p>
          <a:p>
            <a:pPr marL="685800" lvl="1" indent="-228600">
              <a:defRPr>
                <a:latin typeface="Arial"/>
                <a:ea typeface="Arial"/>
                <a:cs typeface="Arial"/>
                <a:sym typeface="Arial"/>
              </a:defRPr>
            </a:pPr>
            <a:r>
              <a:t>Poland</a:t>
            </a:r>
          </a:p>
          <a:p>
            <a:pPr marL="685800" lvl="1" indent="-228600">
              <a:defRPr>
                <a:latin typeface="Arial"/>
                <a:ea typeface="Arial"/>
                <a:cs typeface="Arial"/>
                <a:sym typeface="Arial"/>
              </a:defRPr>
            </a:pPr>
            <a:r>
              <a:t>Romania</a:t>
            </a:r>
          </a:p>
          <a:p>
            <a:pPr marL="685800" lvl="1" indent="-228600">
              <a:defRPr>
                <a:latin typeface="Arial"/>
                <a:ea typeface="Arial"/>
                <a:cs typeface="Arial"/>
                <a:sym typeface="Arial"/>
              </a:defRPr>
            </a:pPr>
            <a:r>
              <a:t>Slovakia</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1">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9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91">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91">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191">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191">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191">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1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icture 35" descr="Picture 35"/>
          <p:cNvPicPr>
            <a:picLocks noChangeAspect="1"/>
          </p:cNvPicPr>
          <p:nvPr/>
        </p:nvPicPr>
        <p:blipFill>
          <a:blip r:embed="rId2">
            <a:extLst/>
          </a:blip>
          <a:stretch>
            <a:fillRect/>
          </a:stretch>
        </p:blipFill>
        <p:spPr>
          <a:xfrm>
            <a:off x="-531" y="4571801"/>
            <a:ext cx="12193060" cy="2286200"/>
          </a:xfrm>
          <a:prstGeom prst="rect">
            <a:avLst/>
          </a:prstGeom>
          <a:ln w="12700">
            <a:miter lim="400000"/>
          </a:ln>
        </p:spPr>
      </p:pic>
      <p:pic>
        <p:nvPicPr>
          <p:cNvPr id="194" name="tax advisers map.jpg" descr="tax advisers map.jpg"/>
          <p:cNvPicPr>
            <a:picLocks noChangeAspect="1"/>
          </p:cNvPicPr>
          <p:nvPr/>
        </p:nvPicPr>
        <p:blipFill>
          <a:blip r:embed="rId3">
            <a:extLst/>
          </a:blip>
          <a:srcRect t="2557" r="2013"/>
          <a:stretch>
            <a:fillRect/>
          </a:stretch>
        </p:blipFill>
        <p:spPr>
          <a:xfrm>
            <a:off x="1162931" y="1141809"/>
            <a:ext cx="9866223" cy="7512358"/>
          </a:xfrm>
          <a:prstGeom prst="rect">
            <a:avLst/>
          </a:prstGeom>
          <a:ln w="12700">
            <a:miter lim="400000"/>
          </a:ln>
        </p:spPr>
      </p:pic>
      <p:sp>
        <p:nvSpPr>
          <p:cNvPr id="195" name="Rectangle 23"/>
          <p:cNvSpPr/>
          <p:nvPr/>
        </p:nvSpPr>
        <p:spPr>
          <a:xfrm>
            <a:off x="1930400" y="0"/>
            <a:ext cx="102616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196" name="Picture 24" descr="Picture 24"/>
          <p:cNvPicPr>
            <a:picLocks noChangeAspect="1"/>
          </p:cNvPicPr>
          <p:nvPr/>
        </p:nvPicPr>
        <p:blipFill>
          <a:blip r:embed="rId4">
            <a:extLst/>
          </a:blip>
          <a:stretch>
            <a:fillRect/>
          </a:stretch>
        </p:blipFill>
        <p:spPr>
          <a:xfrm>
            <a:off x="11302888" y="233495"/>
            <a:ext cx="637908" cy="637910"/>
          </a:xfrm>
          <a:prstGeom prst="rect">
            <a:avLst/>
          </a:prstGeom>
          <a:ln w="12700">
            <a:miter lim="400000"/>
          </a:ln>
        </p:spPr>
      </p:pic>
      <p:grpSp>
        <p:nvGrpSpPr>
          <p:cNvPr id="199" name="Group 25"/>
          <p:cNvGrpSpPr/>
          <p:nvPr/>
        </p:nvGrpSpPr>
        <p:grpSpPr>
          <a:xfrm>
            <a:off x="10615854" y="248931"/>
            <a:ext cx="607039" cy="607039"/>
            <a:chOff x="-1" y="-1"/>
            <a:chExt cx="607037" cy="607037"/>
          </a:xfrm>
        </p:grpSpPr>
        <p:sp>
          <p:nvSpPr>
            <p:cNvPr id="197" name="Oval 26"/>
            <p:cNvSpPr/>
            <p:nvPr/>
          </p:nvSpPr>
          <p:spPr>
            <a:xfrm>
              <a:off x="-2" y="-2"/>
              <a:ext cx="607039" cy="607039"/>
            </a:xfrm>
            <a:prstGeom prst="ellipse">
              <a:avLst/>
            </a:prstGeom>
            <a:solidFill>
              <a:srgbClr val="FFFFFF"/>
            </a:solidFill>
            <a:ln w="6350" cap="flat">
              <a:solidFill>
                <a:srgbClr val="8A8C8E"/>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pic>
          <p:nvPicPr>
            <p:cNvPr id="198" name="Picture 27" descr="Picture 27"/>
            <p:cNvPicPr>
              <a:picLocks noChangeAspect="1"/>
            </p:cNvPicPr>
            <p:nvPr/>
          </p:nvPicPr>
          <p:blipFill>
            <a:blip r:embed="rId5">
              <a:extLst/>
            </a:blip>
            <a:stretch>
              <a:fillRect/>
            </a:stretch>
          </p:blipFill>
          <p:spPr>
            <a:xfrm>
              <a:off x="89196" y="127455"/>
              <a:ext cx="428642" cy="352125"/>
            </a:xfrm>
            <a:prstGeom prst="rect">
              <a:avLst/>
            </a:prstGeom>
            <a:ln w="12700" cap="flat">
              <a:noFill/>
              <a:miter lim="400000"/>
            </a:ln>
            <a:effectLst/>
          </p:spPr>
        </p:pic>
      </p:grpSp>
      <p:sp>
        <p:nvSpPr>
          <p:cNvPr id="200" name="Rectangle 28"/>
          <p:cNvSpPr/>
          <p:nvPr/>
        </p:nvSpPr>
        <p:spPr>
          <a:xfrm>
            <a:off x="0" y="0"/>
            <a:ext cx="19304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201" name="Picture 29" descr="Picture 29"/>
          <p:cNvPicPr>
            <a:picLocks noChangeAspect="1"/>
          </p:cNvPicPr>
          <p:nvPr/>
        </p:nvPicPr>
        <p:blipFill>
          <a:blip r:embed="rId6">
            <a:extLst/>
          </a:blip>
          <a:srcRect l="1041"/>
          <a:stretch>
            <a:fillRect/>
          </a:stretch>
        </p:blipFill>
        <p:spPr>
          <a:xfrm>
            <a:off x="279398" y="233112"/>
            <a:ext cx="1274858" cy="638676"/>
          </a:xfrm>
          <a:prstGeom prst="rect">
            <a:avLst/>
          </a:prstGeom>
          <a:ln w="12700">
            <a:miter lim="400000"/>
          </a:ln>
        </p:spPr>
      </p:pic>
      <p:sp>
        <p:nvSpPr>
          <p:cNvPr id="202" name="Straight Connector 31"/>
          <p:cNvSpPr/>
          <p:nvPr/>
        </p:nvSpPr>
        <p:spPr>
          <a:xfrm flipH="1">
            <a:off x="1930399" y="-1"/>
            <a:ext cx="2" cy="1104902"/>
          </a:xfrm>
          <a:prstGeom prst="line">
            <a:avLst/>
          </a:prstGeom>
          <a:ln w="6350">
            <a:solidFill>
              <a:srgbClr val="D9D9D9"/>
            </a:solidFill>
            <a:miter/>
          </a:ln>
        </p:spPr>
        <p:txBody>
          <a:bodyPr lIns="45718" tIns="45718" rIns="45718" bIns="45718"/>
          <a:lstStyle/>
          <a:p>
            <a:endParaRPr/>
          </a:p>
        </p:txBody>
      </p:sp>
      <p:sp>
        <p:nvSpPr>
          <p:cNvPr id="203" name="Straight Connector 33"/>
          <p:cNvSpPr/>
          <p:nvPr/>
        </p:nvSpPr>
        <p:spPr>
          <a:xfrm>
            <a:off x="0" y="1104900"/>
            <a:ext cx="12192001" cy="0"/>
          </a:xfrm>
          <a:prstGeom prst="line">
            <a:avLst/>
          </a:prstGeom>
          <a:ln w="6350">
            <a:solidFill>
              <a:srgbClr val="D9D9D9"/>
            </a:solidFill>
            <a:miter/>
          </a:ln>
        </p:spPr>
        <p:txBody>
          <a:bodyPr lIns="45718" tIns="45718" rIns="45718" bIns="45718"/>
          <a:lstStyle/>
          <a:p>
            <a:endParaRPr/>
          </a:p>
        </p:txBody>
      </p:sp>
      <p:grpSp>
        <p:nvGrpSpPr>
          <p:cNvPr id="206" name="Group 39"/>
          <p:cNvGrpSpPr/>
          <p:nvPr/>
        </p:nvGrpSpPr>
        <p:grpSpPr>
          <a:xfrm>
            <a:off x="11361491" y="6076951"/>
            <a:ext cx="520702" cy="520702"/>
            <a:chOff x="0" y="0"/>
            <a:chExt cx="520701" cy="520701"/>
          </a:xfrm>
        </p:grpSpPr>
        <p:sp>
          <p:nvSpPr>
            <p:cNvPr id="204" name="Rounded Rectangle 37"/>
            <p:cNvSpPr/>
            <p:nvPr/>
          </p:nvSpPr>
          <p:spPr>
            <a:xfrm>
              <a:off x="0" y="0"/>
              <a:ext cx="520702" cy="520702"/>
            </a:xfrm>
            <a:prstGeom prst="roundRect">
              <a:avLst>
                <a:gd name="adj" fmla="val 16667"/>
              </a:avLst>
            </a:prstGeom>
            <a:solidFill>
              <a:srgbClr val="DADADA"/>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205" name="Rectangle 38"/>
            <p:cNvSpPr txBox="1"/>
            <p:nvPr/>
          </p:nvSpPr>
          <p:spPr>
            <a:xfrm>
              <a:off x="39777" y="75683"/>
              <a:ext cx="358411" cy="350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b="1">
                  <a:solidFill>
                    <a:srgbClr val="FFFFFF"/>
                  </a:solidFill>
                  <a:latin typeface="Arial"/>
                  <a:ea typeface="Arial"/>
                  <a:cs typeface="Arial"/>
                  <a:sym typeface="Arial"/>
                </a:defRPr>
              </a:lvl1pPr>
            </a:lstStyle>
            <a:p>
              <a:r>
                <a:t>05</a:t>
              </a:r>
            </a:p>
          </p:txBody>
        </p:sp>
      </p:grpSp>
      <p:sp>
        <p:nvSpPr>
          <p:cNvPr id="207" name="TextBox 34"/>
          <p:cNvSpPr txBox="1"/>
          <p:nvPr/>
        </p:nvSpPr>
        <p:spPr>
          <a:xfrm>
            <a:off x="1946899" y="309345"/>
            <a:ext cx="7138698" cy="48620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solidFill>
                  <a:srgbClr val="151B67"/>
                </a:solidFill>
                <a:latin typeface="Arial"/>
                <a:ea typeface="Arial"/>
                <a:cs typeface="Arial"/>
                <a:sym typeface="Arial"/>
              </a:defRPr>
            </a:lvl1pPr>
          </a:lstStyle>
          <a:p>
            <a:r>
              <a:t>C. 2. Tax Adviser Organizations in Europe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35" descr="Picture 35"/>
          <p:cNvPicPr>
            <a:picLocks noChangeAspect="1"/>
          </p:cNvPicPr>
          <p:nvPr/>
        </p:nvPicPr>
        <p:blipFill>
          <a:blip r:embed="rId2">
            <a:extLst/>
          </a:blip>
          <a:stretch>
            <a:fillRect/>
          </a:stretch>
        </p:blipFill>
        <p:spPr>
          <a:xfrm>
            <a:off x="-531" y="4571801"/>
            <a:ext cx="12193060" cy="2286200"/>
          </a:xfrm>
          <a:prstGeom prst="rect">
            <a:avLst/>
          </a:prstGeom>
          <a:ln w="12700">
            <a:miter lim="400000"/>
          </a:ln>
        </p:spPr>
      </p:pic>
      <p:sp>
        <p:nvSpPr>
          <p:cNvPr id="210" name="Rectangle 22"/>
          <p:cNvSpPr/>
          <p:nvPr/>
        </p:nvSpPr>
        <p:spPr>
          <a:xfrm>
            <a:off x="0" y="0"/>
            <a:ext cx="12192000" cy="6858000"/>
          </a:xfrm>
          <a:prstGeom prst="rect">
            <a:avLst/>
          </a:prstGeom>
          <a:solidFill>
            <a:srgbClr val="F2F2F2">
              <a:alpha val="50195"/>
            </a:srgbClr>
          </a:solidFill>
          <a:ln w="12700">
            <a:miter lim="400000"/>
          </a:ln>
        </p:spPr>
        <p:txBody>
          <a:bodyPr lIns="45718" tIns="45718" rIns="45718" bIns="45718" anchor="ctr"/>
          <a:lstStyle/>
          <a:p>
            <a:pPr>
              <a:defRPr>
                <a:latin typeface="Arial"/>
                <a:ea typeface="Arial"/>
                <a:cs typeface="Arial"/>
                <a:sym typeface="Arial"/>
              </a:defRPr>
            </a:pPr>
            <a:endParaRPr/>
          </a:p>
        </p:txBody>
      </p:sp>
      <p:sp>
        <p:nvSpPr>
          <p:cNvPr id="211" name="Rectangle 23"/>
          <p:cNvSpPr/>
          <p:nvPr/>
        </p:nvSpPr>
        <p:spPr>
          <a:xfrm>
            <a:off x="1930400" y="0"/>
            <a:ext cx="102616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212" name="Picture 24" descr="Picture 24"/>
          <p:cNvPicPr>
            <a:picLocks noChangeAspect="1"/>
          </p:cNvPicPr>
          <p:nvPr/>
        </p:nvPicPr>
        <p:blipFill>
          <a:blip r:embed="rId3">
            <a:extLst/>
          </a:blip>
          <a:stretch>
            <a:fillRect/>
          </a:stretch>
        </p:blipFill>
        <p:spPr>
          <a:xfrm>
            <a:off x="11302888" y="233495"/>
            <a:ext cx="637908" cy="637910"/>
          </a:xfrm>
          <a:prstGeom prst="rect">
            <a:avLst/>
          </a:prstGeom>
          <a:ln w="12700">
            <a:miter lim="400000"/>
          </a:ln>
        </p:spPr>
      </p:pic>
      <p:grpSp>
        <p:nvGrpSpPr>
          <p:cNvPr id="215" name="Group 25"/>
          <p:cNvGrpSpPr/>
          <p:nvPr/>
        </p:nvGrpSpPr>
        <p:grpSpPr>
          <a:xfrm>
            <a:off x="10615854" y="248931"/>
            <a:ext cx="607039" cy="607039"/>
            <a:chOff x="-1" y="-1"/>
            <a:chExt cx="607037" cy="607037"/>
          </a:xfrm>
        </p:grpSpPr>
        <p:sp>
          <p:nvSpPr>
            <p:cNvPr id="213" name="Oval 26"/>
            <p:cNvSpPr/>
            <p:nvPr/>
          </p:nvSpPr>
          <p:spPr>
            <a:xfrm>
              <a:off x="-2" y="-2"/>
              <a:ext cx="607039" cy="607039"/>
            </a:xfrm>
            <a:prstGeom prst="ellipse">
              <a:avLst/>
            </a:prstGeom>
            <a:solidFill>
              <a:srgbClr val="FFFFFF"/>
            </a:solidFill>
            <a:ln w="6350" cap="flat">
              <a:solidFill>
                <a:srgbClr val="8A8C8E"/>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pic>
          <p:nvPicPr>
            <p:cNvPr id="214" name="Picture 27" descr="Picture 27"/>
            <p:cNvPicPr>
              <a:picLocks noChangeAspect="1"/>
            </p:cNvPicPr>
            <p:nvPr/>
          </p:nvPicPr>
          <p:blipFill>
            <a:blip r:embed="rId4">
              <a:extLst/>
            </a:blip>
            <a:stretch>
              <a:fillRect/>
            </a:stretch>
          </p:blipFill>
          <p:spPr>
            <a:xfrm>
              <a:off x="89196" y="127455"/>
              <a:ext cx="428642" cy="352125"/>
            </a:xfrm>
            <a:prstGeom prst="rect">
              <a:avLst/>
            </a:prstGeom>
            <a:ln w="12700" cap="flat">
              <a:noFill/>
              <a:miter lim="400000"/>
            </a:ln>
            <a:effectLst/>
          </p:spPr>
        </p:pic>
      </p:grpSp>
      <p:sp>
        <p:nvSpPr>
          <p:cNvPr id="216" name="Rectangle 28"/>
          <p:cNvSpPr/>
          <p:nvPr/>
        </p:nvSpPr>
        <p:spPr>
          <a:xfrm>
            <a:off x="0" y="0"/>
            <a:ext cx="19304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217" name="Picture 29" descr="Picture 29"/>
          <p:cNvPicPr>
            <a:picLocks noChangeAspect="1"/>
          </p:cNvPicPr>
          <p:nvPr/>
        </p:nvPicPr>
        <p:blipFill>
          <a:blip r:embed="rId5">
            <a:extLst/>
          </a:blip>
          <a:srcRect l="1041"/>
          <a:stretch>
            <a:fillRect/>
          </a:stretch>
        </p:blipFill>
        <p:spPr>
          <a:xfrm>
            <a:off x="279398" y="233112"/>
            <a:ext cx="1274858" cy="638676"/>
          </a:xfrm>
          <a:prstGeom prst="rect">
            <a:avLst/>
          </a:prstGeom>
          <a:ln w="12700">
            <a:miter lim="400000"/>
          </a:ln>
        </p:spPr>
      </p:pic>
      <p:sp>
        <p:nvSpPr>
          <p:cNvPr id="218" name="Straight Connector 31"/>
          <p:cNvSpPr/>
          <p:nvPr/>
        </p:nvSpPr>
        <p:spPr>
          <a:xfrm flipH="1">
            <a:off x="1930399" y="-1"/>
            <a:ext cx="2" cy="1104902"/>
          </a:xfrm>
          <a:prstGeom prst="line">
            <a:avLst/>
          </a:prstGeom>
          <a:ln w="6350">
            <a:solidFill>
              <a:srgbClr val="D9D9D9"/>
            </a:solidFill>
            <a:miter/>
          </a:ln>
        </p:spPr>
        <p:txBody>
          <a:bodyPr lIns="45718" tIns="45718" rIns="45718" bIns="45718"/>
          <a:lstStyle/>
          <a:p>
            <a:endParaRPr/>
          </a:p>
        </p:txBody>
      </p:sp>
      <p:sp>
        <p:nvSpPr>
          <p:cNvPr id="219" name="Straight Connector 33"/>
          <p:cNvSpPr/>
          <p:nvPr/>
        </p:nvSpPr>
        <p:spPr>
          <a:xfrm>
            <a:off x="0" y="1104900"/>
            <a:ext cx="12192001" cy="0"/>
          </a:xfrm>
          <a:prstGeom prst="line">
            <a:avLst/>
          </a:prstGeom>
          <a:ln w="6350">
            <a:solidFill>
              <a:srgbClr val="D9D9D9"/>
            </a:solidFill>
            <a:miter/>
          </a:ln>
        </p:spPr>
        <p:txBody>
          <a:bodyPr lIns="45718" tIns="45718" rIns="45718" bIns="45718"/>
          <a:lstStyle/>
          <a:p>
            <a:endParaRPr/>
          </a:p>
        </p:txBody>
      </p:sp>
      <p:sp>
        <p:nvSpPr>
          <p:cNvPr id="220" name="TextBox 34"/>
          <p:cNvSpPr txBox="1"/>
          <p:nvPr/>
        </p:nvSpPr>
        <p:spPr>
          <a:xfrm>
            <a:off x="1946899" y="309345"/>
            <a:ext cx="7138698" cy="486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solidFill>
                  <a:srgbClr val="151B67"/>
                </a:solidFill>
                <a:latin typeface="Arial"/>
                <a:ea typeface="Arial"/>
                <a:cs typeface="Arial"/>
                <a:sym typeface="Arial"/>
              </a:defRPr>
            </a:lvl1pPr>
          </a:lstStyle>
          <a:p>
            <a:r>
              <a:t>C. 3. Tax Adviser Organizations in Europe</a:t>
            </a:r>
          </a:p>
        </p:txBody>
      </p:sp>
      <p:grpSp>
        <p:nvGrpSpPr>
          <p:cNvPr id="223" name="Group 39"/>
          <p:cNvGrpSpPr/>
          <p:nvPr/>
        </p:nvGrpSpPr>
        <p:grpSpPr>
          <a:xfrm>
            <a:off x="11361491" y="6076951"/>
            <a:ext cx="520702" cy="520702"/>
            <a:chOff x="0" y="0"/>
            <a:chExt cx="520701" cy="520701"/>
          </a:xfrm>
        </p:grpSpPr>
        <p:sp>
          <p:nvSpPr>
            <p:cNvPr id="221" name="Rounded Rectangle 37"/>
            <p:cNvSpPr/>
            <p:nvPr/>
          </p:nvSpPr>
          <p:spPr>
            <a:xfrm>
              <a:off x="0" y="0"/>
              <a:ext cx="520702" cy="520702"/>
            </a:xfrm>
            <a:prstGeom prst="roundRect">
              <a:avLst>
                <a:gd name="adj" fmla="val 16667"/>
              </a:avLst>
            </a:prstGeom>
            <a:solidFill>
              <a:srgbClr val="DADADA"/>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222" name="Rectangle 38"/>
            <p:cNvSpPr txBox="1"/>
            <p:nvPr/>
          </p:nvSpPr>
          <p:spPr>
            <a:xfrm>
              <a:off x="39777" y="75683"/>
              <a:ext cx="358411" cy="350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b="1">
                  <a:solidFill>
                    <a:srgbClr val="FFFFFF"/>
                  </a:solidFill>
                  <a:latin typeface="Arial"/>
                  <a:ea typeface="Arial"/>
                  <a:cs typeface="Arial"/>
                  <a:sym typeface="Arial"/>
                </a:defRPr>
              </a:lvl1pPr>
            </a:lstStyle>
            <a:p>
              <a:r>
                <a:t>06</a:t>
              </a:r>
            </a:p>
          </p:txBody>
        </p:sp>
      </p:grpSp>
      <p:sp>
        <p:nvSpPr>
          <p:cNvPr id="224" name="There are certain forms of regulation in Belgium, France and Italy…"/>
          <p:cNvSpPr txBox="1">
            <a:spLocks noGrp="1"/>
          </p:cNvSpPr>
          <p:nvPr>
            <p:ph type="body" idx="4294967295"/>
          </p:nvPr>
        </p:nvSpPr>
        <p:spPr>
          <a:xfrm>
            <a:off x="957162" y="1109265"/>
            <a:ext cx="10277676" cy="4963321"/>
          </a:xfrm>
          <a:prstGeom prst="rect">
            <a:avLst/>
          </a:prstGeom>
        </p:spPr>
        <p:txBody>
          <a:bodyPr anchor="ctr"/>
          <a:lstStyle/>
          <a:p>
            <a:pPr marL="233010" indent="-233010" defTabSz="758951">
              <a:spcBef>
                <a:spcPts val="800"/>
              </a:spcBef>
              <a:buFontTx/>
              <a:defRPr sz="2300">
                <a:latin typeface="Arial"/>
                <a:ea typeface="Arial"/>
                <a:cs typeface="Arial"/>
                <a:sym typeface="Arial"/>
              </a:defRPr>
            </a:pPr>
            <a:r>
              <a:t>There are certain forms of regulation in Belgium, France and Italy</a:t>
            </a:r>
          </a:p>
          <a:p>
            <a:pPr marL="233010" indent="-233010" defTabSz="758951">
              <a:spcBef>
                <a:spcPts val="800"/>
              </a:spcBef>
              <a:buFontTx/>
              <a:defRPr sz="2300">
                <a:latin typeface="Arial"/>
                <a:ea typeface="Arial"/>
                <a:cs typeface="Arial"/>
                <a:sym typeface="Arial"/>
              </a:defRPr>
            </a:pPr>
            <a:r>
              <a:t>The tax advising profession is not regulated in other European countries, instead it is lead by self-governing organizations with voluntary membership</a:t>
            </a:r>
          </a:p>
          <a:p>
            <a:pPr marL="515954" lvl="1" indent="-199724" defTabSz="758951">
              <a:spcBef>
                <a:spcPts val="800"/>
              </a:spcBef>
              <a:buFontTx/>
              <a:defRPr sz="1900">
                <a:latin typeface="Arial"/>
                <a:ea typeface="Arial"/>
                <a:cs typeface="Arial"/>
                <a:sym typeface="Arial"/>
              </a:defRPr>
            </a:pPr>
            <a:r>
              <a:t>However, these organizations do require that the tax adviser meets certain conditions</a:t>
            </a:r>
          </a:p>
          <a:p>
            <a:pPr marL="233010" indent="-233010" defTabSz="758951">
              <a:lnSpc>
                <a:spcPct val="100000"/>
              </a:lnSpc>
              <a:spcBef>
                <a:spcPts val="300"/>
              </a:spcBef>
              <a:buFontTx/>
              <a:defRPr sz="2300">
                <a:latin typeface="Arial"/>
                <a:ea typeface="Arial"/>
                <a:cs typeface="Arial"/>
                <a:sym typeface="Arial"/>
              </a:defRPr>
            </a:pPr>
            <a:r>
              <a:t>Professional Regulation and the Acts on Tax Advisory </a:t>
            </a:r>
            <a:br/>
            <a:r>
              <a:t>of the Czech Republic, Slovakia and Poland were inspired by Germany </a:t>
            </a:r>
          </a:p>
          <a:p>
            <a:pPr marL="233010" indent="-233010" defTabSz="758951">
              <a:lnSpc>
                <a:spcPct val="100000"/>
              </a:lnSpc>
              <a:spcBef>
                <a:spcPts val="300"/>
              </a:spcBef>
              <a:buFontTx/>
              <a:defRPr sz="2300">
                <a:latin typeface="Arial"/>
                <a:ea typeface="Arial"/>
                <a:cs typeface="Arial"/>
                <a:sym typeface="Arial"/>
              </a:defRPr>
            </a:pPr>
            <a:r>
              <a:t>Compared to German regulation, the Czech professional rules are:</a:t>
            </a:r>
          </a:p>
          <a:p>
            <a:pPr marL="549240" lvl="1" indent="-233010" defTabSz="758951">
              <a:lnSpc>
                <a:spcPct val="100000"/>
              </a:lnSpc>
              <a:spcBef>
                <a:spcPts val="300"/>
              </a:spcBef>
              <a:buFontTx/>
              <a:defRPr sz="2300">
                <a:latin typeface="Arial"/>
                <a:ea typeface="Arial"/>
                <a:cs typeface="Arial"/>
                <a:sym typeface="Arial"/>
              </a:defRPr>
            </a:pPr>
            <a:r>
              <a:t>fewer</a:t>
            </a:r>
          </a:p>
          <a:p>
            <a:pPr marL="549240" lvl="1" indent="-233010" defTabSz="758951">
              <a:lnSpc>
                <a:spcPct val="100000"/>
              </a:lnSpc>
              <a:spcBef>
                <a:spcPts val="300"/>
              </a:spcBef>
              <a:buFontTx/>
              <a:defRPr sz="2300">
                <a:latin typeface="Arial"/>
                <a:ea typeface="Arial"/>
                <a:cs typeface="Arial"/>
                <a:sym typeface="Arial"/>
              </a:defRPr>
            </a:pPr>
            <a:r>
              <a:t>less restrictive</a:t>
            </a:r>
          </a:p>
          <a:p>
            <a:pPr marL="549240" lvl="1" indent="-233010" defTabSz="758951">
              <a:lnSpc>
                <a:spcPct val="100000"/>
              </a:lnSpc>
              <a:spcBef>
                <a:spcPts val="300"/>
              </a:spcBef>
              <a:buFontTx/>
              <a:defRPr sz="2300">
                <a:latin typeface="Arial"/>
                <a:ea typeface="Arial"/>
                <a:cs typeface="Arial"/>
                <a:sym typeface="Arial"/>
              </a:defRPr>
            </a:pPr>
            <a:r>
              <a:t>without fee regulation </a:t>
            </a:r>
          </a:p>
          <a:p>
            <a:pPr marL="549240" lvl="1" indent="-233010" defTabSz="758951">
              <a:lnSpc>
                <a:spcPct val="100000"/>
              </a:lnSpc>
              <a:spcBef>
                <a:spcPts val="300"/>
              </a:spcBef>
              <a:buFontTx/>
              <a:defRPr sz="2300">
                <a:latin typeface="Arial"/>
                <a:ea typeface="Arial"/>
                <a:cs typeface="Arial"/>
                <a:sym typeface="Arial"/>
              </a:defRPr>
            </a:pPr>
            <a:r>
              <a:t>without limitation of other business activities of tax advisers </a:t>
            </a:r>
          </a:p>
          <a:p>
            <a:pPr marL="549240" lvl="1" indent="-233010" defTabSz="758951">
              <a:lnSpc>
                <a:spcPct val="100000"/>
              </a:lnSpc>
              <a:spcBef>
                <a:spcPts val="300"/>
              </a:spcBef>
              <a:buFontTx/>
              <a:defRPr sz="2300">
                <a:latin typeface="Arial"/>
                <a:ea typeface="Arial"/>
                <a:cs typeface="Arial"/>
                <a:sym typeface="Arial"/>
              </a:defRPr>
            </a:pPr>
            <a:r>
              <a:t>without restrictions on advertisement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2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22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224">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2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2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224">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224">
                                            <p:txEl>
                                              <p:pRg st="6" end="6"/>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224">
                                            <p:txEl>
                                              <p:pRg st="7" end="7"/>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1" nodeType="afterEffect">
                                  <p:stCondLst>
                                    <p:cond delay="0"/>
                                  </p:stCondLst>
                                  <p:iterate>
                                    <p:tmAbs val="0"/>
                                  </p:iterate>
                                  <p:childTnLst>
                                    <p:set>
                                      <p:cBhvr>
                                        <p:cTn id="35" fill="hold"/>
                                        <p:tgtEl>
                                          <p:spTgt spid="224">
                                            <p:txEl>
                                              <p:pRg st="8" end="8"/>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1" nodeType="afterEffect">
                                  <p:stCondLst>
                                    <p:cond delay="0"/>
                                  </p:stCondLst>
                                  <p:iterate>
                                    <p:tmAbs val="0"/>
                                  </p:iterate>
                                  <p:childTnLst>
                                    <p:set>
                                      <p:cBhvr>
                                        <p:cTn id="38" fill="hold"/>
                                        <p:tgtEl>
                                          <p:spTgt spid="2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35" descr="Picture 35"/>
          <p:cNvPicPr>
            <a:picLocks noChangeAspect="1"/>
          </p:cNvPicPr>
          <p:nvPr/>
        </p:nvPicPr>
        <p:blipFill>
          <a:blip r:embed="rId2">
            <a:extLst/>
          </a:blip>
          <a:stretch>
            <a:fillRect/>
          </a:stretch>
        </p:blipFill>
        <p:spPr>
          <a:xfrm>
            <a:off x="-531" y="4571801"/>
            <a:ext cx="12193060" cy="2286200"/>
          </a:xfrm>
          <a:prstGeom prst="rect">
            <a:avLst/>
          </a:prstGeom>
          <a:ln w="12700">
            <a:miter lim="400000"/>
          </a:ln>
        </p:spPr>
      </p:pic>
      <p:sp>
        <p:nvSpPr>
          <p:cNvPr id="227" name="Rectangle 22"/>
          <p:cNvSpPr/>
          <p:nvPr/>
        </p:nvSpPr>
        <p:spPr>
          <a:xfrm>
            <a:off x="0" y="0"/>
            <a:ext cx="12192000" cy="6858000"/>
          </a:xfrm>
          <a:prstGeom prst="rect">
            <a:avLst/>
          </a:prstGeom>
          <a:solidFill>
            <a:srgbClr val="F2F2F2">
              <a:alpha val="50195"/>
            </a:srgbClr>
          </a:solidFill>
          <a:ln w="12700">
            <a:miter lim="400000"/>
          </a:ln>
        </p:spPr>
        <p:txBody>
          <a:bodyPr lIns="45718" tIns="45718" rIns="45718" bIns="45718" anchor="ctr"/>
          <a:lstStyle/>
          <a:p>
            <a:pPr>
              <a:defRPr>
                <a:latin typeface="Arial"/>
                <a:ea typeface="Arial"/>
                <a:cs typeface="Arial"/>
                <a:sym typeface="Arial"/>
              </a:defRPr>
            </a:pPr>
            <a:endParaRPr/>
          </a:p>
        </p:txBody>
      </p:sp>
      <p:sp>
        <p:nvSpPr>
          <p:cNvPr id="228" name="Rectangle 23"/>
          <p:cNvSpPr/>
          <p:nvPr/>
        </p:nvSpPr>
        <p:spPr>
          <a:xfrm>
            <a:off x="1930400" y="0"/>
            <a:ext cx="102616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229" name="Picture 24" descr="Picture 24"/>
          <p:cNvPicPr>
            <a:picLocks noChangeAspect="1"/>
          </p:cNvPicPr>
          <p:nvPr/>
        </p:nvPicPr>
        <p:blipFill>
          <a:blip r:embed="rId3">
            <a:extLst/>
          </a:blip>
          <a:stretch>
            <a:fillRect/>
          </a:stretch>
        </p:blipFill>
        <p:spPr>
          <a:xfrm>
            <a:off x="11302888" y="233495"/>
            <a:ext cx="637908" cy="637910"/>
          </a:xfrm>
          <a:prstGeom prst="rect">
            <a:avLst/>
          </a:prstGeom>
          <a:ln w="12700">
            <a:miter lim="400000"/>
          </a:ln>
        </p:spPr>
      </p:pic>
      <p:grpSp>
        <p:nvGrpSpPr>
          <p:cNvPr id="232" name="Group 25"/>
          <p:cNvGrpSpPr/>
          <p:nvPr/>
        </p:nvGrpSpPr>
        <p:grpSpPr>
          <a:xfrm>
            <a:off x="10615854" y="248931"/>
            <a:ext cx="607039" cy="607039"/>
            <a:chOff x="-1" y="-1"/>
            <a:chExt cx="607037" cy="607037"/>
          </a:xfrm>
        </p:grpSpPr>
        <p:sp>
          <p:nvSpPr>
            <p:cNvPr id="230" name="Oval 26"/>
            <p:cNvSpPr/>
            <p:nvPr/>
          </p:nvSpPr>
          <p:spPr>
            <a:xfrm>
              <a:off x="-2" y="-2"/>
              <a:ext cx="607039" cy="607039"/>
            </a:xfrm>
            <a:prstGeom prst="ellipse">
              <a:avLst/>
            </a:prstGeom>
            <a:solidFill>
              <a:srgbClr val="FFFFFF"/>
            </a:solidFill>
            <a:ln w="6350" cap="flat">
              <a:solidFill>
                <a:srgbClr val="8A8C8E"/>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pic>
          <p:nvPicPr>
            <p:cNvPr id="231" name="Picture 27" descr="Picture 27"/>
            <p:cNvPicPr>
              <a:picLocks noChangeAspect="1"/>
            </p:cNvPicPr>
            <p:nvPr/>
          </p:nvPicPr>
          <p:blipFill>
            <a:blip r:embed="rId4">
              <a:extLst/>
            </a:blip>
            <a:stretch>
              <a:fillRect/>
            </a:stretch>
          </p:blipFill>
          <p:spPr>
            <a:xfrm>
              <a:off x="89196" y="127455"/>
              <a:ext cx="428642" cy="352125"/>
            </a:xfrm>
            <a:prstGeom prst="rect">
              <a:avLst/>
            </a:prstGeom>
            <a:ln w="12700" cap="flat">
              <a:noFill/>
              <a:miter lim="400000"/>
            </a:ln>
            <a:effectLst/>
          </p:spPr>
        </p:pic>
      </p:grpSp>
      <p:sp>
        <p:nvSpPr>
          <p:cNvPr id="233" name="Rectangle 28"/>
          <p:cNvSpPr/>
          <p:nvPr/>
        </p:nvSpPr>
        <p:spPr>
          <a:xfrm>
            <a:off x="0" y="0"/>
            <a:ext cx="19304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234" name="Picture 29" descr="Picture 29"/>
          <p:cNvPicPr>
            <a:picLocks noChangeAspect="1"/>
          </p:cNvPicPr>
          <p:nvPr/>
        </p:nvPicPr>
        <p:blipFill>
          <a:blip r:embed="rId5">
            <a:extLst/>
          </a:blip>
          <a:srcRect l="1041"/>
          <a:stretch>
            <a:fillRect/>
          </a:stretch>
        </p:blipFill>
        <p:spPr>
          <a:xfrm>
            <a:off x="279398" y="233112"/>
            <a:ext cx="1274858" cy="638676"/>
          </a:xfrm>
          <a:prstGeom prst="rect">
            <a:avLst/>
          </a:prstGeom>
          <a:ln w="12700">
            <a:miter lim="400000"/>
          </a:ln>
        </p:spPr>
      </p:pic>
      <p:sp>
        <p:nvSpPr>
          <p:cNvPr id="235" name="Straight Connector 31"/>
          <p:cNvSpPr/>
          <p:nvPr/>
        </p:nvSpPr>
        <p:spPr>
          <a:xfrm flipH="1">
            <a:off x="1930399" y="-1"/>
            <a:ext cx="2" cy="1104902"/>
          </a:xfrm>
          <a:prstGeom prst="line">
            <a:avLst/>
          </a:prstGeom>
          <a:ln w="6350">
            <a:solidFill>
              <a:srgbClr val="D9D9D9"/>
            </a:solidFill>
            <a:miter/>
          </a:ln>
        </p:spPr>
        <p:txBody>
          <a:bodyPr lIns="45718" tIns="45718" rIns="45718" bIns="45718"/>
          <a:lstStyle/>
          <a:p>
            <a:endParaRPr/>
          </a:p>
        </p:txBody>
      </p:sp>
      <p:sp>
        <p:nvSpPr>
          <p:cNvPr id="236" name="Straight Connector 33"/>
          <p:cNvSpPr/>
          <p:nvPr/>
        </p:nvSpPr>
        <p:spPr>
          <a:xfrm>
            <a:off x="0" y="1104900"/>
            <a:ext cx="12192001" cy="0"/>
          </a:xfrm>
          <a:prstGeom prst="line">
            <a:avLst/>
          </a:prstGeom>
          <a:ln w="6350">
            <a:solidFill>
              <a:srgbClr val="D9D9D9"/>
            </a:solidFill>
            <a:miter/>
          </a:ln>
        </p:spPr>
        <p:txBody>
          <a:bodyPr lIns="45718" tIns="45718" rIns="45718" bIns="45718"/>
          <a:lstStyle/>
          <a:p>
            <a:endParaRPr/>
          </a:p>
        </p:txBody>
      </p:sp>
      <p:sp>
        <p:nvSpPr>
          <p:cNvPr id="237" name="TextBox 34"/>
          <p:cNvSpPr txBox="1"/>
          <p:nvPr/>
        </p:nvSpPr>
        <p:spPr>
          <a:xfrm>
            <a:off x="1946899" y="309345"/>
            <a:ext cx="10315224" cy="867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700" b="1">
                <a:solidFill>
                  <a:srgbClr val="151B67"/>
                </a:solidFill>
                <a:latin typeface="Arial"/>
                <a:ea typeface="Arial"/>
                <a:cs typeface="Arial"/>
                <a:sym typeface="Arial"/>
              </a:defRPr>
            </a:pPr>
            <a:r>
              <a:t>D. Experiences from the Work of Czech Tax Advisers</a:t>
            </a:r>
            <a:br/>
            <a:r>
              <a:rPr sz="2300"/>
              <a:t>1. TAX ADVISORY REGULATORY FRAMEWORK in the CZECH REPUBLIC</a:t>
            </a:r>
            <a:r>
              <a:t> </a:t>
            </a:r>
          </a:p>
        </p:txBody>
      </p:sp>
      <p:grpSp>
        <p:nvGrpSpPr>
          <p:cNvPr id="240" name="Group 39"/>
          <p:cNvGrpSpPr/>
          <p:nvPr/>
        </p:nvGrpSpPr>
        <p:grpSpPr>
          <a:xfrm>
            <a:off x="11361491" y="6076951"/>
            <a:ext cx="520702" cy="520702"/>
            <a:chOff x="0" y="0"/>
            <a:chExt cx="520701" cy="520701"/>
          </a:xfrm>
        </p:grpSpPr>
        <p:sp>
          <p:nvSpPr>
            <p:cNvPr id="238" name="Rounded Rectangle 37"/>
            <p:cNvSpPr/>
            <p:nvPr/>
          </p:nvSpPr>
          <p:spPr>
            <a:xfrm>
              <a:off x="0" y="0"/>
              <a:ext cx="520702" cy="520702"/>
            </a:xfrm>
            <a:prstGeom prst="roundRect">
              <a:avLst>
                <a:gd name="adj" fmla="val 16667"/>
              </a:avLst>
            </a:prstGeom>
            <a:solidFill>
              <a:srgbClr val="DADADA"/>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239" name="Rectangle 38"/>
            <p:cNvSpPr txBox="1"/>
            <p:nvPr/>
          </p:nvSpPr>
          <p:spPr>
            <a:xfrm>
              <a:off x="39777" y="75683"/>
              <a:ext cx="358411" cy="350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b="1">
                  <a:solidFill>
                    <a:srgbClr val="FFFFFF"/>
                  </a:solidFill>
                  <a:latin typeface="Arial"/>
                  <a:ea typeface="Arial"/>
                  <a:cs typeface="Arial"/>
                  <a:sym typeface="Arial"/>
                </a:defRPr>
              </a:lvl1pPr>
            </a:lstStyle>
            <a:p>
              <a:r>
                <a:t>07</a:t>
              </a:r>
            </a:p>
          </p:txBody>
        </p:sp>
      </p:grpSp>
      <p:grpSp>
        <p:nvGrpSpPr>
          <p:cNvPr id="256" name="Zástupný symbol pro obsah 3"/>
          <p:cNvGrpSpPr/>
          <p:nvPr/>
        </p:nvGrpSpPr>
        <p:grpSpPr>
          <a:xfrm>
            <a:off x="1676399" y="1524000"/>
            <a:ext cx="3505201" cy="3924163"/>
            <a:chOff x="0" y="0"/>
            <a:chExt cx="3505200" cy="3924162"/>
          </a:xfrm>
        </p:grpSpPr>
        <p:grpSp>
          <p:nvGrpSpPr>
            <p:cNvPr id="243" name="Group"/>
            <p:cNvGrpSpPr/>
            <p:nvPr/>
          </p:nvGrpSpPr>
          <p:grpSpPr>
            <a:xfrm>
              <a:off x="0" y="0"/>
              <a:ext cx="3505200" cy="691429"/>
              <a:chOff x="0" y="0"/>
              <a:chExt cx="3505200" cy="691428"/>
            </a:xfrm>
          </p:grpSpPr>
          <p:sp>
            <p:nvSpPr>
              <p:cNvPr id="241" name="Arrow"/>
              <p:cNvSpPr/>
              <p:nvPr/>
            </p:nvSpPr>
            <p:spPr>
              <a:xfrm>
                <a:off x="0" y="0"/>
                <a:ext cx="3505200" cy="691429"/>
              </a:xfrm>
              <a:prstGeom prst="rightArrow">
                <a:avLst>
                  <a:gd name="adj1" fmla="val 50000"/>
                  <a:gd name="adj2" fmla="val 50000"/>
                </a:avLst>
              </a:prstGeom>
              <a:solidFill>
                <a:schemeClr val="accent2"/>
              </a:solidFill>
              <a:ln w="19050" cap="flat">
                <a:solidFill>
                  <a:srgbClr val="FFFFFF"/>
                </a:solidFill>
                <a:prstDash val="solid"/>
                <a:miter lim="800000"/>
              </a:ln>
              <a:effectLst/>
            </p:spPr>
            <p:txBody>
              <a:bodyPr wrap="square" lIns="45718" tIns="45718" rIns="45718" bIns="45718" numCol="1" anchor="ctr">
                <a:noAutofit/>
              </a:bodyPr>
              <a:lstStyle/>
              <a:p>
                <a:pPr algn="r" defTabSz="533400">
                  <a:lnSpc>
                    <a:spcPct val="90000"/>
                  </a:lnSpc>
                  <a:spcBef>
                    <a:spcPts val="1100"/>
                  </a:spcBef>
                  <a:defRPr sz="2800">
                    <a:solidFill>
                      <a:srgbClr val="FFFFFF"/>
                    </a:solidFill>
                    <a:latin typeface="+mn-lt"/>
                    <a:ea typeface="+mn-ea"/>
                    <a:cs typeface="+mn-cs"/>
                    <a:sym typeface="Calibri"/>
                  </a:defRPr>
                </a:pPr>
                <a:endParaRPr/>
              </a:p>
            </p:txBody>
          </p:sp>
          <p:sp>
            <p:nvSpPr>
              <p:cNvPr id="242" name="Statute"/>
              <p:cNvSpPr txBox="1"/>
              <p:nvPr/>
            </p:nvSpPr>
            <p:spPr>
              <a:xfrm>
                <a:off x="0" y="211093"/>
                <a:ext cx="3332344" cy="2692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r" defTabSz="533400">
                  <a:lnSpc>
                    <a:spcPct val="90000"/>
                  </a:lnSpc>
                  <a:spcBef>
                    <a:spcPts val="500"/>
                  </a:spcBef>
                  <a:defRPr sz="1200" b="1">
                    <a:solidFill>
                      <a:srgbClr val="FFFFFF"/>
                    </a:solidFill>
                    <a:latin typeface="+mn-lt"/>
                    <a:ea typeface="+mn-ea"/>
                    <a:cs typeface="+mn-cs"/>
                    <a:sym typeface="Calibri"/>
                  </a:defRPr>
                </a:lvl1pPr>
              </a:lstStyle>
              <a:p>
                <a:r>
                  <a:t>Statute</a:t>
                </a:r>
              </a:p>
            </p:txBody>
          </p:sp>
        </p:grpSp>
        <p:grpSp>
          <p:nvGrpSpPr>
            <p:cNvPr id="246" name="Group"/>
            <p:cNvGrpSpPr/>
            <p:nvPr/>
          </p:nvGrpSpPr>
          <p:grpSpPr>
            <a:xfrm>
              <a:off x="0" y="787716"/>
              <a:ext cx="3505200" cy="691429"/>
              <a:chOff x="0" y="0"/>
              <a:chExt cx="3505200" cy="691428"/>
            </a:xfrm>
          </p:grpSpPr>
          <p:sp>
            <p:nvSpPr>
              <p:cNvPr id="244" name="Arrow"/>
              <p:cNvSpPr/>
              <p:nvPr/>
            </p:nvSpPr>
            <p:spPr>
              <a:xfrm>
                <a:off x="0" y="0"/>
                <a:ext cx="3505200" cy="691429"/>
              </a:xfrm>
              <a:prstGeom prst="rightArrow">
                <a:avLst>
                  <a:gd name="adj1" fmla="val 50000"/>
                  <a:gd name="adj2" fmla="val 50000"/>
                </a:avLst>
              </a:prstGeom>
              <a:solidFill>
                <a:schemeClr val="accent2"/>
              </a:solidFill>
              <a:ln w="19050" cap="flat">
                <a:solidFill>
                  <a:srgbClr val="FFFFFF"/>
                </a:solidFill>
                <a:prstDash val="solid"/>
                <a:miter lim="800000"/>
              </a:ln>
              <a:effectLst/>
            </p:spPr>
            <p:txBody>
              <a:bodyPr wrap="square" lIns="45718" tIns="45718" rIns="45718" bIns="45718" numCol="1" anchor="ctr">
                <a:noAutofit/>
              </a:bodyPr>
              <a:lstStyle/>
              <a:p>
                <a:pPr algn="r" defTabSz="533400">
                  <a:lnSpc>
                    <a:spcPct val="90000"/>
                  </a:lnSpc>
                  <a:spcBef>
                    <a:spcPts val="1100"/>
                  </a:spcBef>
                  <a:defRPr sz="2800">
                    <a:solidFill>
                      <a:srgbClr val="FFFFFF"/>
                    </a:solidFill>
                    <a:latin typeface="+mn-lt"/>
                    <a:ea typeface="+mn-ea"/>
                    <a:cs typeface="+mn-cs"/>
                    <a:sym typeface="Calibri"/>
                  </a:defRPr>
                </a:pPr>
                <a:endParaRPr/>
              </a:p>
            </p:txBody>
          </p:sp>
          <p:sp>
            <p:nvSpPr>
              <p:cNvPr id="245" name="Examination Rules"/>
              <p:cNvSpPr txBox="1"/>
              <p:nvPr/>
            </p:nvSpPr>
            <p:spPr>
              <a:xfrm>
                <a:off x="0" y="211093"/>
                <a:ext cx="3332344" cy="2692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r" defTabSz="533400">
                  <a:lnSpc>
                    <a:spcPct val="90000"/>
                  </a:lnSpc>
                  <a:spcBef>
                    <a:spcPts val="500"/>
                  </a:spcBef>
                  <a:defRPr sz="1200" b="1">
                    <a:solidFill>
                      <a:srgbClr val="FFFFFF"/>
                    </a:solidFill>
                    <a:latin typeface="+mn-lt"/>
                    <a:ea typeface="+mn-ea"/>
                    <a:cs typeface="+mn-cs"/>
                    <a:sym typeface="Calibri"/>
                  </a:defRPr>
                </a:lvl1pPr>
              </a:lstStyle>
              <a:p>
                <a:r>
                  <a:t>Examination Rules</a:t>
                </a:r>
              </a:p>
            </p:txBody>
          </p:sp>
        </p:grpSp>
        <p:grpSp>
          <p:nvGrpSpPr>
            <p:cNvPr id="249" name="Group"/>
            <p:cNvGrpSpPr/>
            <p:nvPr/>
          </p:nvGrpSpPr>
          <p:grpSpPr>
            <a:xfrm>
              <a:off x="0" y="1566413"/>
              <a:ext cx="3505200" cy="760573"/>
              <a:chOff x="0" y="0"/>
              <a:chExt cx="3505200" cy="760572"/>
            </a:xfrm>
          </p:grpSpPr>
          <p:sp>
            <p:nvSpPr>
              <p:cNvPr id="247" name="Arrow"/>
              <p:cNvSpPr/>
              <p:nvPr/>
            </p:nvSpPr>
            <p:spPr>
              <a:xfrm>
                <a:off x="0" y="0"/>
                <a:ext cx="3505200" cy="760573"/>
              </a:xfrm>
              <a:prstGeom prst="rightArrow">
                <a:avLst>
                  <a:gd name="adj1" fmla="val 50000"/>
                  <a:gd name="adj2" fmla="val 50000"/>
                </a:avLst>
              </a:prstGeom>
              <a:solidFill>
                <a:schemeClr val="accent2"/>
              </a:solidFill>
              <a:ln w="19050" cap="flat">
                <a:solidFill>
                  <a:srgbClr val="FFFFFF"/>
                </a:solidFill>
                <a:prstDash val="solid"/>
                <a:miter lim="800000"/>
              </a:ln>
              <a:effectLst/>
            </p:spPr>
            <p:txBody>
              <a:bodyPr wrap="square" lIns="45718" tIns="45718" rIns="45718" bIns="45718" numCol="1" anchor="ctr">
                <a:noAutofit/>
              </a:bodyPr>
              <a:lstStyle/>
              <a:p>
                <a:pPr algn="r" defTabSz="533400">
                  <a:lnSpc>
                    <a:spcPct val="90000"/>
                  </a:lnSpc>
                  <a:spcBef>
                    <a:spcPts val="1100"/>
                  </a:spcBef>
                  <a:defRPr sz="2800">
                    <a:solidFill>
                      <a:srgbClr val="FFFFFF"/>
                    </a:solidFill>
                    <a:latin typeface="+mn-lt"/>
                    <a:ea typeface="+mn-ea"/>
                    <a:cs typeface="+mn-cs"/>
                    <a:sym typeface="Calibri"/>
                  </a:defRPr>
                </a:pPr>
                <a:endParaRPr/>
              </a:p>
            </p:txBody>
          </p:sp>
          <p:sp>
            <p:nvSpPr>
              <p:cNvPr id="248" name="Disciplinary Code"/>
              <p:cNvSpPr txBox="1"/>
              <p:nvPr/>
            </p:nvSpPr>
            <p:spPr>
              <a:xfrm>
                <a:off x="0" y="245665"/>
                <a:ext cx="3315059" cy="2692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r" defTabSz="533400">
                  <a:lnSpc>
                    <a:spcPct val="90000"/>
                  </a:lnSpc>
                  <a:spcBef>
                    <a:spcPts val="500"/>
                  </a:spcBef>
                  <a:defRPr sz="1200" b="1">
                    <a:solidFill>
                      <a:srgbClr val="FFFFFF"/>
                    </a:solidFill>
                    <a:latin typeface="+mn-lt"/>
                    <a:ea typeface="+mn-ea"/>
                    <a:cs typeface="+mn-cs"/>
                    <a:sym typeface="Calibri"/>
                  </a:defRPr>
                </a:lvl1pPr>
              </a:lstStyle>
              <a:p>
                <a:r>
                  <a:t>Disciplinary Code</a:t>
                </a:r>
              </a:p>
            </p:txBody>
          </p:sp>
        </p:grpSp>
        <p:grpSp>
          <p:nvGrpSpPr>
            <p:cNvPr id="252" name="Group"/>
            <p:cNvGrpSpPr/>
            <p:nvPr/>
          </p:nvGrpSpPr>
          <p:grpSpPr>
            <a:xfrm>
              <a:off x="0" y="2361545"/>
              <a:ext cx="3505200" cy="691429"/>
              <a:chOff x="0" y="0"/>
              <a:chExt cx="3505200" cy="691428"/>
            </a:xfrm>
          </p:grpSpPr>
          <p:sp>
            <p:nvSpPr>
              <p:cNvPr id="250" name="Arrow"/>
              <p:cNvSpPr/>
              <p:nvPr/>
            </p:nvSpPr>
            <p:spPr>
              <a:xfrm>
                <a:off x="0" y="0"/>
                <a:ext cx="3505200" cy="691429"/>
              </a:xfrm>
              <a:prstGeom prst="rightArrow">
                <a:avLst>
                  <a:gd name="adj1" fmla="val 50000"/>
                  <a:gd name="adj2" fmla="val 50000"/>
                </a:avLst>
              </a:prstGeom>
              <a:solidFill>
                <a:schemeClr val="accent2"/>
              </a:solidFill>
              <a:ln w="19050" cap="flat">
                <a:solidFill>
                  <a:srgbClr val="FFFFFF"/>
                </a:solidFill>
                <a:prstDash val="solid"/>
                <a:miter lim="800000"/>
              </a:ln>
              <a:effectLst/>
            </p:spPr>
            <p:txBody>
              <a:bodyPr wrap="square" lIns="45718" tIns="45718" rIns="45718" bIns="45718" numCol="1" anchor="ctr">
                <a:noAutofit/>
              </a:bodyPr>
              <a:lstStyle/>
              <a:p>
                <a:pPr algn="r" defTabSz="533400">
                  <a:lnSpc>
                    <a:spcPct val="90000"/>
                  </a:lnSpc>
                  <a:spcBef>
                    <a:spcPts val="1100"/>
                  </a:spcBef>
                  <a:defRPr sz="1200" b="1">
                    <a:solidFill>
                      <a:srgbClr val="FFFFFF"/>
                    </a:solidFill>
                    <a:latin typeface="+mn-lt"/>
                    <a:ea typeface="+mn-ea"/>
                    <a:cs typeface="+mn-cs"/>
                    <a:sym typeface="Calibri"/>
                  </a:defRPr>
                </a:pPr>
                <a:endParaRPr/>
              </a:p>
            </p:txBody>
          </p:sp>
          <p:sp>
            <p:nvSpPr>
              <p:cNvPr id="251" name="Code of Ethics"/>
              <p:cNvSpPr txBox="1"/>
              <p:nvPr/>
            </p:nvSpPr>
            <p:spPr>
              <a:xfrm>
                <a:off x="0" y="211093"/>
                <a:ext cx="3332344" cy="2692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r" defTabSz="533400">
                  <a:lnSpc>
                    <a:spcPct val="90000"/>
                  </a:lnSpc>
                  <a:spcBef>
                    <a:spcPts val="500"/>
                  </a:spcBef>
                  <a:defRPr sz="1200" b="1">
                    <a:solidFill>
                      <a:srgbClr val="FFFFFF"/>
                    </a:solidFill>
                    <a:latin typeface="+mn-lt"/>
                    <a:ea typeface="+mn-ea"/>
                    <a:cs typeface="+mn-cs"/>
                    <a:sym typeface="Calibri"/>
                  </a:defRPr>
                </a:lvl1pPr>
              </a:lstStyle>
              <a:p>
                <a:r>
                  <a:t>Code of Ethics</a:t>
                </a:r>
              </a:p>
            </p:txBody>
          </p:sp>
        </p:grpSp>
        <p:grpSp>
          <p:nvGrpSpPr>
            <p:cNvPr id="255" name="Group"/>
            <p:cNvGrpSpPr/>
            <p:nvPr/>
          </p:nvGrpSpPr>
          <p:grpSpPr>
            <a:xfrm>
              <a:off x="-1" y="3087533"/>
              <a:ext cx="3505201" cy="836630"/>
              <a:chOff x="0" y="0"/>
              <a:chExt cx="3505200" cy="836629"/>
            </a:xfrm>
          </p:grpSpPr>
          <p:sp>
            <p:nvSpPr>
              <p:cNvPr id="253" name="Arrow"/>
              <p:cNvSpPr/>
              <p:nvPr/>
            </p:nvSpPr>
            <p:spPr>
              <a:xfrm>
                <a:off x="0" y="0"/>
                <a:ext cx="3505200" cy="836630"/>
              </a:xfrm>
              <a:prstGeom prst="rightArrow">
                <a:avLst>
                  <a:gd name="adj1" fmla="val 50000"/>
                  <a:gd name="adj2" fmla="val 50000"/>
                </a:avLst>
              </a:prstGeom>
              <a:solidFill>
                <a:schemeClr val="accent2"/>
              </a:solidFill>
              <a:ln w="19050" cap="flat">
                <a:solidFill>
                  <a:srgbClr val="FFFFFF"/>
                </a:solidFill>
                <a:prstDash val="solid"/>
                <a:miter lim="800000"/>
              </a:ln>
              <a:effectLst/>
            </p:spPr>
            <p:txBody>
              <a:bodyPr wrap="square" lIns="45718" tIns="45718" rIns="45718" bIns="45718" numCol="1" anchor="ctr">
                <a:noAutofit/>
              </a:bodyPr>
              <a:lstStyle/>
              <a:p>
                <a:pPr algn="r" defTabSz="533400">
                  <a:lnSpc>
                    <a:spcPct val="90000"/>
                  </a:lnSpc>
                  <a:spcBef>
                    <a:spcPts val="1100"/>
                  </a:spcBef>
                  <a:defRPr sz="2800">
                    <a:solidFill>
                      <a:srgbClr val="FFFFFF"/>
                    </a:solidFill>
                    <a:latin typeface="+mn-lt"/>
                    <a:ea typeface="+mn-ea"/>
                    <a:cs typeface="+mn-cs"/>
                    <a:sym typeface="Calibri"/>
                  </a:defRPr>
                </a:pPr>
                <a:endParaRPr/>
              </a:p>
            </p:txBody>
          </p:sp>
          <p:sp>
            <p:nvSpPr>
              <p:cNvPr id="254" name="Other internal rules and guidelines"/>
              <p:cNvSpPr txBox="1"/>
              <p:nvPr/>
            </p:nvSpPr>
            <p:spPr>
              <a:xfrm>
                <a:off x="-1" y="283693"/>
                <a:ext cx="3296044" cy="2692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r" defTabSz="533400">
                  <a:lnSpc>
                    <a:spcPct val="90000"/>
                  </a:lnSpc>
                  <a:spcBef>
                    <a:spcPts val="500"/>
                  </a:spcBef>
                  <a:defRPr sz="1200" b="1">
                    <a:solidFill>
                      <a:srgbClr val="FFFFFF"/>
                    </a:solidFill>
                    <a:latin typeface="+mn-lt"/>
                    <a:ea typeface="+mn-ea"/>
                    <a:cs typeface="+mn-cs"/>
                    <a:sym typeface="Calibri"/>
                  </a:defRPr>
                </a:lvl1pPr>
              </a:lstStyle>
              <a:p>
                <a:r>
                  <a:t>Other internal rules and guidelines</a:t>
                </a:r>
              </a:p>
            </p:txBody>
          </p:sp>
        </p:grpSp>
      </p:grpSp>
      <p:grpSp>
        <p:nvGrpSpPr>
          <p:cNvPr id="275" name="Zástupný symbol pro obsah 5"/>
          <p:cNvGrpSpPr/>
          <p:nvPr/>
        </p:nvGrpSpPr>
        <p:grpSpPr>
          <a:xfrm>
            <a:off x="7410449" y="1159676"/>
            <a:ext cx="3038480" cy="4517147"/>
            <a:chOff x="0" y="0"/>
            <a:chExt cx="3038478" cy="4517146"/>
          </a:xfrm>
        </p:grpSpPr>
        <p:grpSp>
          <p:nvGrpSpPr>
            <p:cNvPr id="259" name="Group"/>
            <p:cNvGrpSpPr/>
            <p:nvPr/>
          </p:nvGrpSpPr>
          <p:grpSpPr>
            <a:xfrm>
              <a:off x="0" y="0"/>
              <a:ext cx="3038479" cy="697191"/>
              <a:chOff x="0" y="0"/>
              <a:chExt cx="3038478" cy="697190"/>
            </a:xfrm>
          </p:grpSpPr>
          <p:sp>
            <p:nvSpPr>
              <p:cNvPr id="257" name="Arrow"/>
              <p:cNvSpPr/>
              <p:nvPr/>
            </p:nvSpPr>
            <p:spPr>
              <a:xfrm>
                <a:off x="0" y="-1"/>
                <a:ext cx="3038477" cy="697192"/>
              </a:xfrm>
              <a:prstGeom prst="leftArrow">
                <a:avLst>
                  <a:gd name="adj1" fmla="val 50000"/>
                  <a:gd name="adj2" fmla="val 50000"/>
                </a:avLst>
              </a:prstGeom>
              <a:solidFill>
                <a:schemeClr val="accent2"/>
              </a:solidFill>
              <a:ln w="19050" cap="flat">
                <a:solidFill>
                  <a:srgbClr val="FFFFFF"/>
                </a:solidFill>
                <a:prstDash val="solid"/>
                <a:miter lim="800000"/>
              </a:ln>
              <a:effectLst/>
            </p:spPr>
            <p:txBody>
              <a:bodyPr wrap="square" lIns="45718" tIns="45718" rIns="45718" bIns="45718" numCol="1" anchor="ctr">
                <a:noAutofit/>
              </a:bodyPr>
              <a:lstStyle/>
              <a:p>
                <a:pPr defTabSz="444500">
                  <a:lnSpc>
                    <a:spcPct val="90000"/>
                  </a:lnSpc>
                  <a:spcBef>
                    <a:spcPts val="1100"/>
                  </a:spcBef>
                  <a:defRPr sz="2800">
                    <a:solidFill>
                      <a:srgbClr val="FFFFFF"/>
                    </a:solidFill>
                    <a:latin typeface="+mn-lt"/>
                    <a:ea typeface="+mn-ea"/>
                    <a:cs typeface="+mn-cs"/>
                    <a:sym typeface="Calibri"/>
                  </a:defRPr>
                </a:pPr>
                <a:endParaRPr/>
              </a:p>
            </p:txBody>
          </p:sp>
          <p:sp>
            <p:nvSpPr>
              <p:cNvPr id="258" name="Administrative  Procedure Code"/>
              <p:cNvSpPr txBox="1"/>
              <p:nvPr/>
            </p:nvSpPr>
            <p:spPr>
              <a:xfrm>
                <a:off x="174297" y="227944"/>
                <a:ext cx="2864182"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defTabSz="444500">
                  <a:lnSpc>
                    <a:spcPct val="90000"/>
                  </a:lnSpc>
                  <a:spcBef>
                    <a:spcPts val="400"/>
                  </a:spcBef>
                  <a:defRPr sz="1000" b="1">
                    <a:solidFill>
                      <a:srgbClr val="FFFFFF"/>
                    </a:solidFill>
                    <a:latin typeface="+mn-lt"/>
                    <a:ea typeface="+mn-ea"/>
                    <a:cs typeface="+mn-cs"/>
                    <a:sym typeface="Calibri"/>
                  </a:defRPr>
                </a:lvl1pPr>
              </a:lstStyle>
              <a:p>
                <a:r>
                  <a:t>Administrative  Procedure Code</a:t>
                </a:r>
              </a:p>
            </p:txBody>
          </p:sp>
        </p:grpSp>
        <p:grpSp>
          <p:nvGrpSpPr>
            <p:cNvPr id="262" name="Group"/>
            <p:cNvGrpSpPr/>
            <p:nvPr/>
          </p:nvGrpSpPr>
          <p:grpSpPr>
            <a:xfrm>
              <a:off x="0" y="761831"/>
              <a:ext cx="3038479" cy="697192"/>
              <a:chOff x="0" y="0"/>
              <a:chExt cx="3038478" cy="697191"/>
            </a:xfrm>
          </p:grpSpPr>
          <p:sp>
            <p:nvSpPr>
              <p:cNvPr id="260" name="Arrow"/>
              <p:cNvSpPr/>
              <p:nvPr/>
            </p:nvSpPr>
            <p:spPr>
              <a:xfrm>
                <a:off x="0" y="-1"/>
                <a:ext cx="3038477" cy="697193"/>
              </a:xfrm>
              <a:prstGeom prst="leftArrow">
                <a:avLst>
                  <a:gd name="adj1" fmla="val 50000"/>
                  <a:gd name="adj2" fmla="val 50000"/>
                </a:avLst>
              </a:prstGeom>
              <a:solidFill>
                <a:schemeClr val="accent2"/>
              </a:solidFill>
              <a:ln w="19050" cap="flat">
                <a:solidFill>
                  <a:srgbClr val="FFFFFF"/>
                </a:solidFill>
                <a:prstDash val="solid"/>
                <a:miter lim="800000"/>
              </a:ln>
              <a:effectLst/>
            </p:spPr>
            <p:txBody>
              <a:bodyPr wrap="square" lIns="45718" tIns="45718" rIns="45718" bIns="45718" numCol="1" anchor="ctr">
                <a:noAutofit/>
              </a:bodyPr>
              <a:lstStyle/>
              <a:p>
                <a:pPr defTabSz="444500">
                  <a:lnSpc>
                    <a:spcPct val="90000"/>
                  </a:lnSpc>
                  <a:spcBef>
                    <a:spcPts val="1100"/>
                  </a:spcBef>
                  <a:defRPr sz="2800">
                    <a:solidFill>
                      <a:srgbClr val="FFFFFF"/>
                    </a:solidFill>
                    <a:latin typeface="+mn-lt"/>
                    <a:ea typeface="+mn-ea"/>
                    <a:cs typeface="+mn-cs"/>
                    <a:sym typeface="Calibri"/>
                  </a:defRPr>
                </a:pPr>
                <a:endParaRPr/>
              </a:p>
            </p:txBody>
          </p:sp>
          <p:sp>
            <p:nvSpPr>
              <p:cNvPr id="261" name="Criminal Code"/>
              <p:cNvSpPr txBox="1"/>
              <p:nvPr/>
            </p:nvSpPr>
            <p:spPr>
              <a:xfrm>
                <a:off x="174297" y="227944"/>
                <a:ext cx="2864182"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defTabSz="444500">
                  <a:lnSpc>
                    <a:spcPct val="90000"/>
                  </a:lnSpc>
                  <a:spcBef>
                    <a:spcPts val="400"/>
                  </a:spcBef>
                  <a:defRPr sz="1000" b="1">
                    <a:solidFill>
                      <a:srgbClr val="FFFFFF"/>
                    </a:solidFill>
                    <a:latin typeface="+mn-lt"/>
                    <a:ea typeface="+mn-ea"/>
                    <a:cs typeface="+mn-cs"/>
                    <a:sym typeface="Calibri"/>
                  </a:defRPr>
                </a:lvl1pPr>
              </a:lstStyle>
              <a:p>
                <a:r>
                  <a:t>Criminal Code</a:t>
                </a:r>
              </a:p>
            </p:txBody>
          </p:sp>
        </p:grpSp>
        <p:grpSp>
          <p:nvGrpSpPr>
            <p:cNvPr id="265" name="Group"/>
            <p:cNvGrpSpPr/>
            <p:nvPr/>
          </p:nvGrpSpPr>
          <p:grpSpPr>
            <a:xfrm>
              <a:off x="0" y="1425855"/>
              <a:ext cx="3038479" cy="843603"/>
              <a:chOff x="0" y="0"/>
              <a:chExt cx="3038478" cy="843602"/>
            </a:xfrm>
          </p:grpSpPr>
          <p:sp>
            <p:nvSpPr>
              <p:cNvPr id="263" name="Arrow"/>
              <p:cNvSpPr/>
              <p:nvPr/>
            </p:nvSpPr>
            <p:spPr>
              <a:xfrm>
                <a:off x="0" y="-1"/>
                <a:ext cx="3038477" cy="843604"/>
              </a:xfrm>
              <a:prstGeom prst="leftArrow">
                <a:avLst>
                  <a:gd name="adj1" fmla="val 50000"/>
                  <a:gd name="adj2" fmla="val 50000"/>
                </a:avLst>
              </a:prstGeom>
              <a:solidFill>
                <a:schemeClr val="accent2"/>
              </a:solidFill>
              <a:ln w="19050" cap="flat">
                <a:solidFill>
                  <a:srgbClr val="FFFFFF"/>
                </a:solidFill>
                <a:prstDash val="solid"/>
                <a:miter lim="800000"/>
              </a:ln>
              <a:effectLst/>
            </p:spPr>
            <p:txBody>
              <a:bodyPr wrap="square" lIns="45718" tIns="45718" rIns="45718" bIns="45718" numCol="1" anchor="ctr">
                <a:noAutofit/>
              </a:bodyPr>
              <a:lstStyle/>
              <a:p>
                <a:pPr defTabSz="444500">
                  <a:lnSpc>
                    <a:spcPct val="90000"/>
                  </a:lnSpc>
                  <a:spcBef>
                    <a:spcPts val="1100"/>
                  </a:spcBef>
                  <a:defRPr sz="2800">
                    <a:solidFill>
                      <a:srgbClr val="FFFFFF"/>
                    </a:solidFill>
                    <a:latin typeface="+mn-lt"/>
                    <a:ea typeface="+mn-ea"/>
                    <a:cs typeface="+mn-cs"/>
                    <a:sym typeface="Calibri"/>
                  </a:defRPr>
                </a:pPr>
                <a:endParaRPr/>
              </a:p>
            </p:txBody>
          </p:sp>
          <p:sp>
            <p:nvSpPr>
              <p:cNvPr id="264" name="Tax  Procedure Code"/>
              <p:cNvSpPr txBox="1"/>
              <p:nvPr/>
            </p:nvSpPr>
            <p:spPr>
              <a:xfrm>
                <a:off x="210899" y="301150"/>
                <a:ext cx="2827580"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defTabSz="444500">
                  <a:lnSpc>
                    <a:spcPct val="90000"/>
                  </a:lnSpc>
                  <a:spcBef>
                    <a:spcPts val="400"/>
                  </a:spcBef>
                  <a:defRPr sz="1000" b="1">
                    <a:solidFill>
                      <a:srgbClr val="FFFFFF"/>
                    </a:solidFill>
                    <a:latin typeface="+mn-lt"/>
                    <a:ea typeface="+mn-ea"/>
                    <a:cs typeface="+mn-cs"/>
                    <a:sym typeface="Calibri"/>
                  </a:defRPr>
                </a:lvl1pPr>
              </a:lstStyle>
              <a:p>
                <a:r>
                  <a:t>Tax  Procedure Code</a:t>
                </a:r>
              </a:p>
            </p:txBody>
          </p:sp>
        </p:grpSp>
        <p:grpSp>
          <p:nvGrpSpPr>
            <p:cNvPr id="268" name="Group"/>
            <p:cNvGrpSpPr/>
            <p:nvPr/>
          </p:nvGrpSpPr>
          <p:grpSpPr>
            <a:xfrm>
              <a:off x="0" y="2298257"/>
              <a:ext cx="3038479" cy="697192"/>
              <a:chOff x="0" y="0"/>
              <a:chExt cx="3038478" cy="697190"/>
            </a:xfrm>
          </p:grpSpPr>
          <p:sp>
            <p:nvSpPr>
              <p:cNvPr id="266" name="Arrow"/>
              <p:cNvSpPr/>
              <p:nvPr/>
            </p:nvSpPr>
            <p:spPr>
              <a:xfrm>
                <a:off x="0" y="-1"/>
                <a:ext cx="3038477" cy="697192"/>
              </a:xfrm>
              <a:prstGeom prst="leftArrow">
                <a:avLst>
                  <a:gd name="adj1" fmla="val 50000"/>
                  <a:gd name="adj2" fmla="val 50000"/>
                </a:avLst>
              </a:prstGeom>
              <a:solidFill>
                <a:schemeClr val="accent2"/>
              </a:solidFill>
              <a:ln w="19050" cap="flat">
                <a:solidFill>
                  <a:srgbClr val="FFFFFF"/>
                </a:solidFill>
                <a:prstDash val="solid"/>
                <a:miter lim="800000"/>
              </a:ln>
              <a:effectLst/>
            </p:spPr>
            <p:txBody>
              <a:bodyPr wrap="square" lIns="45718" tIns="45718" rIns="45718" bIns="45718" numCol="1" anchor="ctr">
                <a:noAutofit/>
              </a:bodyPr>
              <a:lstStyle/>
              <a:p>
                <a:pPr defTabSz="444500">
                  <a:lnSpc>
                    <a:spcPct val="90000"/>
                  </a:lnSpc>
                  <a:spcBef>
                    <a:spcPts val="1100"/>
                  </a:spcBef>
                  <a:defRPr sz="2800">
                    <a:solidFill>
                      <a:srgbClr val="FFFFFF"/>
                    </a:solidFill>
                    <a:latin typeface="+mn-lt"/>
                    <a:ea typeface="+mn-ea"/>
                    <a:cs typeface="+mn-cs"/>
                    <a:sym typeface="Calibri"/>
                  </a:defRPr>
                </a:pPr>
                <a:endParaRPr/>
              </a:p>
            </p:txBody>
          </p:sp>
          <p:sp>
            <p:nvSpPr>
              <p:cNvPr id="267" name="Anti-Money Laundering Act"/>
              <p:cNvSpPr txBox="1"/>
              <p:nvPr/>
            </p:nvSpPr>
            <p:spPr>
              <a:xfrm>
                <a:off x="174297" y="227944"/>
                <a:ext cx="2864182"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defTabSz="444500">
                  <a:lnSpc>
                    <a:spcPct val="90000"/>
                  </a:lnSpc>
                  <a:spcBef>
                    <a:spcPts val="400"/>
                  </a:spcBef>
                  <a:defRPr sz="1000" b="1">
                    <a:solidFill>
                      <a:srgbClr val="FFFFFF"/>
                    </a:solidFill>
                    <a:latin typeface="+mn-lt"/>
                    <a:ea typeface="+mn-ea"/>
                    <a:cs typeface="+mn-cs"/>
                    <a:sym typeface="Calibri"/>
                  </a:defRPr>
                </a:lvl1pPr>
              </a:lstStyle>
              <a:p>
                <a:r>
                  <a:t>Anti-Money Laundering Act</a:t>
                </a:r>
              </a:p>
            </p:txBody>
          </p:sp>
        </p:grpSp>
        <p:grpSp>
          <p:nvGrpSpPr>
            <p:cNvPr id="271" name="Group"/>
            <p:cNvGrpSpPr/>
            <p:nvPr/>
          </p:nvGrpSpPr>
          <p:grpSpPr>
            <a:xfrm>
              <a:off x="0" y="3024247"/>
              <a:ext cx="3038476" cy="766911"/>
              <a:chOff x="0" y="0"/>
              <a:chExt cx="3038475" cy="766910"/>
            </a:xfrm>
          </p:grpSpPr>
          <p:sp>
            <p:nvSpPr>
              <p:cNvPr id="269" name="Arrow"/>
              <p:cNvSpPr/>
              <p:nvPr/>
            </p:nvSpPr>
            <p:spPr>
              <a:xfrm>
                <a:off x="0" y="0"/>
                <a:ext cx="3038476" cy="766911"/>
              </a:xfrm>
              <a:prstGeom prst="leftArrow">
                <a:avLst>
                  <a:gd name="adj1" fmla="val 50000"/>
                  <a:gd name="adj2" fmla="val 50000"/>
                </a:avLst>
              </a:prstGeom>
              <a:solidFill>
                <a:schemeClr val="accent2"/>
              </a:solidFill>
              <a:ln w="19050" cap="flat">
                <a:solidFill>
                  <a:srgbClr val="FFFFFF"/>
                </a:solidFill>
                <a:prstDash val="solid"/>
                <a:miter lim="800000"/>
              </a:ln>
              <a:effectLst/>
            </p:spPr>
            <p:txBody>
              <a:bodyPr wrap="square" lIns="45718" tIns="45718" rIns="45718" bIns="45718" numCol="1" anchor="ctr">
                <a:noAutofit/>
              </a:bodyPr>
              <a:lstStyle/>
              <a:p>
                <a:pPr defTabSz="444500">
                  <a:lnSpc>
                    <a:spcPct val="90000"/>
                  </a:lnSpc>
                  <a:spcBef>
                    <a:spcPts val="1100"/>
                  </a:spcBef>
                  <a:defRPr sz="1000" b="1">
                    <a:solidFill>
                      <a:srgbClr val="FFFFFF"/>
                    </a:solidFill>
                    <a:latin typeface="+mn-lt"/>
                    <a:ea typeface="+mn-ea"/>
                    <a:cs typeface="+mn-cs"/>
                    <a:sym typeface="Calibri"/>
                  </a:defRPr>
                </a:pPr>
                <a:endParaRPr/>
              </a:p>
            </p:txBody>
          </p:sp>
          <p:sp>
            <p:nvSpPr>
              <p:cNvPr id="270" name="Recognition of professional qualifications"/>
              <p:cNvSpPr txBox="1"/>
              <p:nvPr/>
            </p:nvSpPr>
            <p:spPr>
              <a:xfrm>
                <a:off x="191726" y="262804"/>
                <a:ext cx="2846750"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defTabSz="444500">
                  <a:lnSpc>
                    <a:spcPct val="90000"/>
                  </a:lnSpc>
                  <a:spcBef>
                    <a:spcPts val="400"/>
                  </a:spcBef>
                  <a:defRPr sz="1000" b="1">
                    <a:solidFill>
                      <a:srgbClr val="FFFFFF"/>
                    </a:solidFill>
                    <a:latin typeface="+mn-lt"/>
                    <a:ea typeface="+mn-ea"/>
                    <a:cs typeface="+mn-cs"/>
                    <a:sym typeface="Calibri"/>
                  </a:defRPr>
                </a:lvl1pPr>
              </a:lstStyle>
              <a:p>
                <a:r>
                  <a:t>Recognition of professional qualifications</a:t>
                </a:r>
              </a:p>
            </p:txBody>
          </p:sp>
        </p:grpSp>
        <p:grpSp>
          <p:nvGrpSpPr>
            <p:cNvPr id="274" name="Group"/>
            <p:cNvGrpSpPr/>
            <p:nvPr/>
          </p:nvGrpSpPr>
          <p:grpSpPr>
            <a:xfrm>
              <a:off x="0" y="3819955"/>
              <a:ext cx="3038479" cy="697192"/>
              <a:chOff x="0" y="0"/>
              <a:chExt cx="3038478" cy="697191"/>
            </a:xfrm>
          </p:grpSpPr>
          <p:sp>
            <p:nvSpPr>
              <p:cNvPr id="272" name="Arrow"/>
              <p:cNvSpPr/>
              <p:nvPr/>
            </p:nvSpPr>
            <p:spPr>
              <a:xfrm>
                <a:off x="0" y="-1"/>
                <a:ext cx="3038477" cy="697193"/>
              </a:xfrm>
              <a:prstGeom prst="leftArrow">
                <a:avLst>
                  <a:gd name="adj1" fmla="val 50000"/>
                  <a:gd name="adj2" fmla="val 50000"/>
                </a:avLst>
              </a:prstGeom>
              <a:solidFill>
                <a:schemeClr val="accent2"/>
              </a:solidFill>
              <a:ln w="19050" cap="flat">
                <a:solidFill>
                  <a:srgbClr val="FFFFFF"/>
                </a:solidFill>
                <a:prstDash val="solid"/>
                <a:miter lim="800000"/>
              </a:ln>
              <a:effectLst/>
            </p:spPr>
            <p:txBody>
              <a:bodyPr wrap="square" lIns="45718" tIns="45718" rIns="45718" bIns="45718" numCol="1" anchor="ctr">
                <a:noAutofit/>
              </a:bodyPr>
              <a:lstStyle/>
              <a:p>
                <a:pPr defTabSz="444500">
                  <a:lnSpc>
                    <a:spcPct val="90000"/>
                  </a:lnSpc>
                  <a:spcBef>
                    <a:spcPts val="1100"/>
                  </a:spcBef>
                  <a:defRPr sz="2800">
                    <a:solidFill>
                      <a:srgbClr val="FFFFFF"/>
                    </a:solidFill>
                    <a:latin typeface="+mn-lt"/>
                    <a:ea typeface="+mn-ea"/>
                    <a:cs typeface="+mn-cs"/>
                    <a:sym typeface="Calibri"/>
                  </a:defRPr>
                </a:pPr>
                <a:endParaRPr/>
              </a:p>
            </p:txBody>
          </p:sp>
          <p:sp>
            <p:nvSpPr>
              <p:cNvPr id="273" name="Act on electronic government"/>
              <p:cNvSpPr txBox="1"/>
              <p:nvPr/>
            </p:nvSpPr>
            <p:spPr>
              <a:xfrm>
                <a:off x="174297" y="227944"/>
                <a:ext cx="2864182"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defTabSz="444500">
                  <a:lnSpc>
                    <a:spcPct val="90000"/>
                  </a:lnSpc>
                  <a:spcBef>
                    <a:spcPts val="400"/>
                  </a:spcBef>
                  <a:defRPr sz="1000" b="1">
                    <a:solidFill>
                      <a:srgbClr val="FFFFFF"/>
                    </a:solidFill>
                    <a:latin typeface="+mn-lt"/>
                    <a:ea typeface="+mn-ea"/>
                    <a:cs typeface="+mn-cs"/>
                    <a:sym typeface="Calibri"/>
                  </a:defRPr>
                </a:lvl1pPr>
              </a:lstStyle>
              <a:p>
                <a:r>
                  <a:t>Act on electronic government</a:t>
                </a:r>
              </a:p>
            </p:txBody>
          </p:sp>
        </p:grpSp>
      </p:grpSp>
      <p:grpSp>
        <p:nvGrpSpPr>
          <p:cNvPr id="278" name="Group"/>
          <p:cNvGrpSpPr/>
          <p:nvPr/>
        </p:nvGrpSpPr>
        <p:grpSpPr>
          <a:xfrm>
            <a:off x="5181845" y="2495906"/>
            <a:ext cx="2293377" cy="2242673"/>
            <a:chOff x="-1" y="0"/>
            <a:chExt cx="2293375" cy="2242672"/>
          </a:xfrm>
        </p:grpSpPr>
        <p:sp>
          <p:nvSpPr>
            <p:cNvPr id="276" name="Oval"/>
            <p:cNvSpPr/>
            <p:nvPr/>
          </p:nvSpPr>
          <p:spPr>
            <a:xfrm>
              <a:off x="-2" y="0"/>
              <a:ext cx="2293377" cy="2242673"/>
            </a:xfrm>
            <a:prstGeom prst="ellipse">
              <a:avLst/>
            </a:prstGeom>
            <a:solidFill>
              <a:schemeClr val="accent2">
                <a:alpha val="50000"/>
              </a:schemeClr>
            </a:solidFill>
            <a:ln w="12700" cap="flat">
              <a:noFill/>
              <a:miter lim="400000"/>
            </a:ln>
            <a:effectLst/>
          </p:spPr>
          <p:txBody>
            <a:bodyPr wrap="square" lIns="45718" tIns="45718" rIns="45718" bIns="45718" numCol="1" anchor="ctr">
              <a:noAutofit/>
            </a:bodyPr>
            <a:lstStyle/>
            <a:p>
              <a:pPr algn="ctr" defTabSz="933450">
                <a:lnSpc>
                  <a:spcPct val="90000"/>
                </a:lnSpc>
                <a:spcBef>
                  <a:spcPts val="700"/>
                </a:spcBef>
                <a:defRPr>
                  <a:latin typeface="+mn-lt"/>
                  <a:ea typeface="+mn-ea"/>
                  <a:cs typeface="+mn-cs"/>
                  <a:sym typeface="Calibri"/>
                </a:defRPr>
              </a:pPr>
              <a:endParaRPr/>
            </a:p>
          </p:txBody>
        </p:sp>
        <p:sp>
          <p:nvSpPr>
            <p:cNvPr id="277" name="Act on Tax Advising of Tax Advisory (no. 523/92 Coll.)"/>
            <p:cNvSpPr txBox="1"/>
            <p:nvPr/>
          </p:nvSpPr>
          <p:spPr>
            <a:xfrm>
              <a:off x="335855" y="335204"/>
              <a:ext cx="1621661" cy="15722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668" tIns="26668" rIns="26668" bIns="26668" numCol="1" anchor="ctr">
              <a:spAutoFit/>
            </a:bodyPr>
            <a:lstStyle>
              <a:lvl1pPr algn="ctr" defTabSz="933450">
                <a:lnSpc>
                  <a:spcPct val="90000"/>
                </a:lnSpc>
                <a:spcBef>
                  <a:spcPts val="800"/>
                </a:spcBef>
                <a:defRPr sz="2100">
                  <a:latin typeface="+mn-lt"/>
                  <a:ea typeface="+mn-ea"/>
                  <a:cs typeface="+mn-cs"/>
                  <a:sym typeface="Calibri"/>
                </a:defRPr>
              </a:lvl1pPr>
            </a:lstStyle>
            <a:p>
              <a:r>
                <a:t>Act on Tax Advising of Tax Advisory (no. 523/92 Coll.)</a:t>
              </a:r>
            </a:p>
          </p:txBody>
        </p:sp>
      </p:grpSp>
      <p:sp>
        <p:nvSpPr>
          <p:cNvPr id="279" name="TextovéPole 10"/>
          <p:cNvSpPr txBox="1"/>
          <p:nvPr/>
        </p:nvSpPr>
        <p:spPr>
          <a:xfrm>
            <a:off x="1762125" y="5743576"/>
            <a:ext cx="3657600"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400" b="1">
                <a:latin typeface="Arial"/>
                <a:ea typeface="Arial"/>
                <a:cs typeface="Arial"/>
                <a:sym typeface="Arial"/>
              </a:defRPr>
            </a:pPr>
            <a:r>
              <a:t> SELF-REGULATION</a:t>
            </a:r>
            <a:r>
              <a:rPr sz="1800">
                <a:solidFill>
                  <a:srgbClr val="FFFFFF"/>
                </a:solidFill>
              </a:rPr>
              <a:t>S</a:t>
            </a:r>
          </a:p>
        </p:txBody>
      </p:sp>
      <p:sp>
        <p:nvSpPr>
          <p:cNvPr id="280" name="TextovéPole 11"/>
          <p:cNvSpPr txBox="1"/>
          <p:nvPr/>
        </p:nvSpPr>
        <p:spPr>
          <a:xfrm>
            <a:off x="8010525" y="5772151"/>
            <a:ext cx="2200276"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400" b="1">
                <a:latin typeface="Arial"/>
                <a:ea typeface="Arial"/>
                <a:cs typeface="Arial"/>
                <a:sym typeface="Arial"/>
              </a:defRPr>
            </a:lvl1pPr>
          </a:lstStyle>
          <a:p>
            <a:r>
              <a:t>LEGISLATIVE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35" descr="Picture 35"/>
          <p:cNvPicPr>
            <a:picLocks noChangeAspect="1"/>
          </p:cNvPicPr>
          <p:nvPr/>
        </p:nvPicPr>
        <p:blipFill>
          <a:blip r:embed="rId2">
            <a:extLst/>
          </a:blip>
          <a:stretch>
            <a:fillRect/>
          </a:stretch>
        </p:blipFill>
        <p:spPr>
          <a:xfrm>
            <a:off x="-531" y="4571801"/>
            <a:ext cx="12193060" cy="2286200"/>
          </a:xfrm>
          <a:prstGeom prst="rect">
            <a:avLst/>
          </a:prstGeom>
          <a:ln w="12700">
            <a:miter lim="400000"/>
          </a:ln>
        </p:spPr>
      </p:pic>
      <p:sp>
        <p:nvSpPr>
          <p:cNvPr id="283" name="Rectangle 23"/>
          <p:cNvSpPr/>
          <p:nvPr/>
        </p:nvSpPr>
        <p:spPr>
          <a:xfrm>
            <a:off x="1930400" y="0"/>
            <a:ext cx="102616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284" name="Picture 24" descr="Picture 24"/>
          <p:cNvPicPr>
            <a:picLocks noChangeAspect="1"/>
          </p:cNvPicPr>
          <p:nvPr/>
        </p:nvPicPr>
        <p:blipFill>
          <a:blip r:embed="rId3">
            <a:extLst/>
          </a:blip>
          <a:stretch>
            <a:fillRect/>
          </a:stretch>
        </p:blipFill>
        <p:spPr>
          <a:xfrm>
            <a:off x="11302888" y="233495"/>
            <a:ext cx="637908" cy="637910"/>
          </a:xfrm>
          <a:prstGeom prst="rect">
            <a:avLst/>
          </a:prstGeom>
          <a:ln w="12700">
            <a:miter lim="400000"/>
          </a:ln>
        </p:spPr>
      </p:pic>
      <p:grpSp>
        <p:nvGrpSpPr>
          <p:cNvPr id="287" name="Group 25"/>
          <p:cNvGrpSpPr/>
          <p:nvPr/>
        </p:nvGrpSpPr>
        <p:grpSpPr>
          <a:xfrm>
            <a:off x="10615854" y="248931"/>
            <a:ext cx="607039" cy="607039"/>
            <a:chOff x="-1" y="-1"/>
            <a:chExt cx="607037" cy="607037"/>
          </a:xfrm>
        </p:grpSpPr>
        <p:sp>
          <p:nvSpPr>
            <p:cNvPr id="285" name="Oval 26"/>
            <p:cNvSpPr/>
            <p:nvPr/>
          </p:nvSpPr>
          <p:spPr>
            <a:xfrm>
              <a:off x="-2" y="-2"/>
              <a:ext cx="607039" cy="607039"/>
            </a:xfrm>
            <a:prstGeom prst="ellipse">
              <a:avLst/>
            </a:prstGeom>
            <a:solidFill>
              <a:srgbClr val="FFFFFF"/>
            </a:solidFill>
            <a:ln w="6350" cap="flat">
              <a:solidFill>
                <a:srgbClr val="8A8C8E"/>
              </a:solidFill>
              <a:prstDash val="solid"/>
              <a:miter lim="8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pic>
          <p:nvPicPr>
            <p:cNvPr id="286" name="Picture 27" descr="Picture 27"/>
            <p:cNvPicPr>
              <a:picLocks noChangeAspect="1"/>
            </p:cNvPicPr>
            <p:nvPr/>
          </p:nvPicPr>
          <p:blipFill>
            <a:blip r:embed="rId4">
              <a:extLst/>
            </a:blip>
            <a:stretch>
              <a:fillRect/>
            </a:stretch>
          </p:blipFill>
          <p:spPr>
            <a:xfrm>
              <a:off x="89196" y="127455"/>
              <a:ext cx="428642" cy="352125"/>
            </a:xfrm>
            <a:prstGeom prst="rect">
              <a:avLst/>
            </a:prstGeom>
            <a:ln w="12700" cap="flat">
              <a:noFill/>
              <a:miter lim="400000"/>
            </a:ln>
            <a:effectLst/>
          </p:spPr>
        </p:pic>
      </p:grpSp>
      <p:sp>
        <p:nvSpPr>
          <p:cNvPr id="288" name="Rectangle 28"/>
          <p:cNvSpPr/>
          <p:nvPr/>
        </p:nvSpPr>
        <p:spPr>
          <a:xfrm>
            <a:off x="0" y="0"/>
            <a:ext cx="1930400" cy="11049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289" name="Picture 29" descr="Picture 29"/>
          <p:cNvPicPr>
            <a:picLocks noChangeAspect="1"/>
          </p:cNvPicPr>
          <p:nvPr/>
        </p:nvPicPr>
        <p:blipFill>
          <a:blip r:embed="rId5">
            <a:extLst/>
          </a:blip>
          <a:srcRect l="1041"/>
          <a:stretch>
            <a:fillRect/>
          </a:stretch>
        </p:blipFill>
        <p:spPr>
          <a:xfrm>
            <a:off x="279398" y="233112"/>
            <a:ext cx="1274858" cy="638676"/>
          </a:xfrm>
          <a:prstGeom prst="rect">
            <a:avLst/>
          </a:prstGeom>
          <a:ln w="12700">
            <a:miter lim="400000"/>
          </a:ln>
        </p:spPr>
      </p:pic>
      <p:sp>
        <p:nvSpPr>
          <p:cNvPr id="290" name="Straight Connector 31"/>
          <p:cNvSpPr/>
          <p:nvPr/>
        </p:nvSpPr>
        <p:spPr>
          <a:xfrm flipH="1">
            <a:off x="1930399" y="-1"/>
            <a:ext cx="2" cy="1104902"/>
          </a:xfrm>
          <a:prstGeom prst="line">
            <a:avLst/>
          </a:prstGeom>
          <a:ln w="6350">
            <a:solidFill>
              <a:srgbClr val="D9D9D9"/>
            </a:solidFill>
            <a:miter/>
          </a:ln>
        </p:spPr>
        <p:txBody>
          <a:bodyPr lIns="45718" tIns="45718" rIns="45718" bIns="45718"/>
          <a:lstStyle/>
          <a:p>
            <a:endParaRPr/>
          </a:p>
        </p:txBody>
      </p:sp>
      <p:sp>
        <p:nvSpPr>
          <p:cNvPr id="291" name="Straight Connector 33"/>
          <p:cNvSpPr/>
          <p:nvPr/>
        </p:nvSpPr>
        <p:spPr>
          <a:xfrm>
            <a:off x="0" y="1104900"/>
            <a:ext cx="12192001" cy="0"/>
          </a:xfrm>
          <a:prstGeom prst="line">
            <a:avLst/>
          </a:prstGeom>
          <a:ln w="6350">
            <a:solidFill>
              <a:srgbClr val="D9D9D9"/>
            </a:solidFill>
            <a:miter/>
          </a:ln>
        </p:spPr>
        <p:txBody>
          <a:bodyPr lIns="45718" tIns="45718" rIns="45718" bIns="45718"/>
          <a:lstStyle/>
          <a:p>
            <a:endParaRPr/>
          </a:p>
        </p:txBody>
      </p:sp>
      <p:sp>
        <p:nvSpPr>
          <p:cNvPr id="292" name="TextBox 34"/>
          <p:cNvSpPr txBox="1"/>
          <p:nvPr/>
        </p:nvSpPr>
        <p:spPr>
          <a:xfrm>
            <a:off x="1946899" y="309345"/>
            <a:ext cx="8692042" cy="8184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700" b="1">
                <a:solidFill>
                  <a:srgbClr val="151B67"/>
                </a:solidFill>
                <a:latin typeface="Arial"/>
                <a:ea typeface="Arial"/>
                <a:cs typeface="Arial"/>
                <a:sym typeface="Arial"/>
              </a:defRPr>
            </a:pPr>
            <a:r>
              <a:t>D. Experiences from the Work of Czech Tax Advisers</a:t>
            </a:r>
            <a:br/>
            <a:r>
              <a:rPr sz="2300"/>
              <a:t>2. I. EXAMPLES of LEGISLATIVE INTERLINKS </a:t>
            </a:r>
          </a:p>
        </p:txBody>
      </p:sp>
      <p:grpSp>
        <p:nvGrpSpPr>
          <p:cNvPr id="295" name="Group 39"/>
          <p:cNvGrpSpPr/>
          <p:nvPr/>
        </p:nvGrpSpPr>
        <p:grpSpPr>
          <a:xfrm>
            <a:off x="11361491" y="6076951"/>
            <a:ext cx="520702" cy="520702"/>
            <a:chOff x="0" y="0"/>
            <a:chExt cx="520701" cy="520701"/>
          </a:xfrm>
        </p:grpSpPr>
        <p:sp>
          <p:nvSpPr>
            <p:cNvPr id="293" name="Rounded Rectangle 37"/>
            <p:cNvSpPr/>
            <p:nvPr/>
          </p:nvSpPr>
          <p:spPr>
            <a:xfrm>
              <a:off x="0" y="0"/>
              <a:ext cx="520702" cy="520702"/>
            </a:xfrm>
            <a:prstGeom prst="roundRect">
              <a:avLst>
                <a:gd name="adj" fmla="val 16667"/>
              </a:avLst>
            </a:prstGeom>
            <a:solidFill>
              <a:srgbClr val="DADADA"/>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294" name="Rectangle 38"/>
            <p:cNvSpPr txBox="1"/>
            <p:nvPr/>
          </p:nvSpPr>
          <p:spPr>
            <a:xfrm>
              <a:off x="39777" y="75683"/>
              <a:ext cx="358411" cy="350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b="1">
                  <a:solidFill>
                    <a:srgbClr val="FFFFFF"/>
                  </a:solidFill>
                  <a:latin typeface="Arial"/>
                  <a:ea typeface="Arial"/>
                  <a:cs typeface="Arial"/>
                  <a:sym typeface="Arial"/>
                </a:defRPr>
              </a:lvl1pPr>
            </a:lstStyle>
            <a:p>
              <a:r>
                <a:t>08</a:t>
              </a:r>
            </a:p>
          </p:txBody>
        </p:sp>
      </p:grpSp>
      <p:grpSp>
        <p:nvGrpSpPr>
          <p:cNvPr id="308" name="Diagram 6"/>
          <p:cNvGrpSpPr/>
          <p:nvPr/>
        </p:nvGrpSpPr>
        <p:grpSpPr>
          <a:xfrm>
            <a:off x="642463" y="1124847"/>
            <a:ext cx="10907076" cy="4932159"/>
            <a:chOff x="0" y="0"/>
            <a:chExt cx="10907075" cy="4932158"/>
          </a:xfrm>
        </p:grpSpPr>
        <p:grpSp>
          <p:nvGrpSpPr>
            <p:cNvPr id="298" name="Group"/>
            <p:cNvGrpSpPr/>
            <p:nvPr/>
          </p:nvGrpSpPr>
          <p:grpSpPr>
            <a:xfrm>
              <a:off x="2216307" y="455445"/>
              <a:ext cx="8684242" cy="2001910"/>
              <a:chOff x="0" y="0"/>
              <a:chExt cx="8684240" cy="2001909"/>
            </a:xfrm>
          </p:grpSpPr>
          <p:sp>
            <p:nvSpPr>
              <p:cNvPr id="296" name="Rectangle"/>
              <p:cNvSpPr/>
              <p:nvPr/>
            </p:nvSpPr>
            <p:spPr>
              <a:xfrm>
                <a:off x="1" y="0"/>
                <a:ext cx="8684240" cy="2001910"/>
              </a:xfrm>
              <a:prstGeom prst="rect">
                <a:avLst/>
              </a:prstGeom>
              <a:solidFill>
                <a:srgbClr val="FFFFFF">
                  <a:alpha val="90000"/>
                </a:srgbClr>
              </a:solidFill>
              <a:ln w="12700" cap="flat">
                <a:solidFill>
                  <a:schemeClr val="accent2"/>
                </a:solidFill>
                <a:prstDash val="solid"/>
                <a:miter lim="800000"/>
              </a:ln>
              <a:effectLst/>
            </p:spPr>
            <p:txBody>
              <a:bodyPr wrap="square" lIns="45718" tIns="45718" rIns="45718" bIns="45718" numCol="1" anchor="t">
                <a:noAutofit/>
              </a:bodyPr>
              <a:lstStyle/>
              <a:p>
                <a:pPr defTabSz="533400">
                  <a:lnSpc>
                    <a:spcPct val="90000"/>
                  </a:lnSpc>
                  <a:spcBef>
                    <a:spcPts val="300"/>
                  </a:spcBef>
                  <a:defRPr>
                    <a:latin typeface="+mn-lt"/>
                    <a:ea typeface="+mn-ea"/>
                    <a:cs typeface="+mn-cs"/>
                    <a:sym typeface="Calibri"/>
                  </a:defRPr>
                </a:pPr>
                <a:endParaRPr/>
              </a:p>
            </p:txBody>
          </p:sp>
          <p:sp>
            <p:nvSpPr>
              <p:cNvPr id="297" name="The Chamber issues the Statutes, Election Rules  and Disciplinary Code…"/>
              <p:cNvSpPr txBox="1"/>
              <p:nvPr/>
            </p:nvSpPr>
            <p:spPr>
              <a:xfrm>
                <a:off x="0" y="249709"/>
                <a:ext cx="8684241" cy="15048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5342" tIns="85342" rIns="85342" bIns="85342" numCol="1" anchor="ctr">
                <a:spAutoFit/>
              </a:bodyPr>
              <a:lstStyle/>
              <a:p>
                <a:pPr marL="114298" lvl="1" indent="-114298" defTabSz="533400">
                  <a:lnSpc>
                    <a:spcPct val="90000"/>
                  </a:lnSpc>
                  <a:spcBef>
                    <a:spcPts val="200"/>
                  </a:spcBef>
                  <a:buSzPct val="100000"/>
                  <a:buChar char="•"/>
                  <a:defRPr sz="2400">
                    <a:latin typeface="Arial"/>
                    <a:ea typeface="Arial"/>
                    <a:cs typeface="Arial"/>
                    <a:sym typeface="Arial"/>
                  </a:defRPr>
                </a:pPr>
                <a:r>
                  <a:t>The Chamber issues the Statutes, Election Rules </a:t>
                </a:r>
                <a:br/>
                <a:r>
                  <a:t>and Disciplinary Code</a:t>
                </a:r>
              </a:p>
              <a:p>
                <a:pPr marL="114298" lvl="1" indent="-114298" defTabSz="533400">
                  <a:lnSpc>
                    <a:spcPct val="90000"/>
                  </a:lnSpc>
                  <a:spcBef>
                    <a:spcPts val="200"/>
                  </a:spcBef>
                  <a:buSzPct val="100000"/>
                  <a:buChar char="•"/>
                  <a:defRPr sz="2400">
                    <a:latin typeface="Arial"/>
                    <a:ea typeface="Arial"/>
                    <a:cs typeface="Arial"/>
                    <a:sym typeface="Arial"/>
                  </a:defRPr>
                </a:pPr>
                <a:r>
                  <a:t>The Chamber issues, upon an agreement </a:t>
                </a:r>
                <a:br/>
                <a:r>
                  <a:t>with the Ministry the Examination Rules</a:t>
                </a:r>
              </a:p>
            </p:txBody>
          </p:sp>
        </p:grpSp>
        <p:grpSp>
          <p:nvGrpSpPr>
            <p:cNvPr id="301" name="Group"/>
            <p:cNvGrpSpPr/>
            <p:nvPr/>
          </p:nvGrpSpPr>
          <p:grpSpPr>
            <a:xfrm>
              <a:off x="-1" y="0"/>
              <a:ext cx="5420680" cy="531363"/>
              <a:chOff x="0" y="0"/>
              <a:chExt cx="5420679" cy="531362"/>
            </a:xfrm>
          </p:grpSpPr>
          <p:sp>
            <p:nvSpPr>
              <p:cNvPr id="299" name="Rounded Rectangle"/>
              <p:cNvSpPr/>
              <p:nvPr/>
            </p:nvSpPr>
            <p:spPr>
              <a:xfrm>
                <a:off x="-1" y="-1"/>
                <a:ext cx="5420681" cy="531364"/>
              </a:xfrm>
              <a:prstGeom prst="roundRect">
                <a:avLst>
                  <a:gd name="adj" fmla="val 16667"/>
                </a:avLst>
              </a:prstGeom>
              <a:solidFill>
                <a:schemeClr val="accent2"/>
              </a:solidFill>
              <a:ln w="19050" cap="flat">
                <a:solidFill>
                  <a:srgbClr val="FFFFFF"/>
                </a:solidFill>
                <a:prstDash val="solid"/>
                <a:miter lim="800000"/>
              </a:ln>
              <a:effectLst/>
            </p:spPr>
            <p:txBody>
              <a:bodyPr wrap="square" lIns="45718" tIns="45718" rIns="45718" bIns="45718" numCol="1" anchor="ctr">
                <a:noAutofit/>
              </a:bodyPr>
              <a:lstStyle/>
              <a:p>
                <a:pPr defTabSz="711200">
                  <a:lnSpc>
                    <a:spcPct val="90000"/>
                  </a:lnSpc>
                  <a:spcBef>
                    <a:spcPts val="700"/>
                  </a:spcBef>
                  <a:defRPr>
                    <a:solidFill>
                      <a:srgbClr val="FFFFFF"/>
                    </a:solidFill>
                    <a:latin typeface="+mn-lt"/>
                    <a:ea typeface="+mn-ea"/>
                    <a:cs typeface="+mn-cs"/>
                    <a:sym typeface="Calibri"/>
                  </a:defRPr>
                </a:pPr>
                <a:endParaRPr/>
              </a:p>
            </p:txBody>
          </p:sp>
          <p:sp>
            <p:nvSpPr>
              <p:cNvPr id="300" name="Act on Tax Advisory  § 11/d,e  (Self-Regulation)"/>
              <p:cNvSpPr txBox="1"/>
              <p:nvPr/>
            </p:nvSpPr>
            <p:spPr>
              <a:xfrm>
                <a:off x="25937" y="123784"/>
                <a:ext cx="5368804" cy="2837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711200">
                  <a:lnSpc>
                    <a:spcPct val="90000"/>
                  </a:lnSpc>
                  <a:spcBef>
                    <a:spcPts val="600"/>
                  </a:spcBef>
                  <a:defRPr sz="2000">
                    <a:solidFill>
                      <a:srgbClr val="FFFFFF"/>
                    </a:solidFill>
                    <a:latin typeface="Arial"/>
                    <a:ea typeface="Arial"/>
                    <a:cs typeface="Arial"/>
                    <a:sym typeface="Arial"/>
                  </a:defRPr>
                </a:lvl1pPr>
              </a:lstStyle>
              <a:p>
                <a:r>
                  <a:t>Act on Tax Advisory  § 11/d,e  (Self-Regulation)</a:t>
                </a:r>
              </a:p>
            </p:txBody>
          </p:sp>
        </p:grpSp>
        <p:grpSp>
          <p:nvGrpSpPr>
            <p:cNvPr id="304" name="Group"/>
            <p:cNvGrpSpPr/>
            <p:nvPr/>
          </p:nvGrpSpPr>
          <p:grpSpPr>
            <a:xfrm>
              <a:off x="2218398" y="2925386"/>
              <a:ext cx="8688677" cy="2006773"/>
              <a:chOff x="0" y="0"/>
              <a:chExt cx="8688676" cy="2006772"/>
            </a:xfrm>
          </p:grpSpPr>
          <p:sp>
            <p:nvSpPr>
              <p:cNvPr id="302" name="Rectangle"/>
              <p:cNvSpPr/>
              <p:nvPr/>
            </p:nvSpPr>
            <p:spPr>
              <a:xfrm>
                <a:off x="-1" y="-1"/>
                <a:ext cx="8688678" cy="2006774"/>
              </a:xfrm>
              <a:prstGeom prst="rect">
                <a:avLst/>
              </a:prstGeom>
              <a:solidFill>
                <a:srgbClr val="FFFFFF">
                  <a:alpha val="90000"/>
                </a:srgbClr>
              </a:solidFill>
              <a:ln w="12700" cap="flat">
                <a:solidFill>
                  <a:schemeClr val="accent2"/>
                </a:solidFill>
                <a:prstDash val="solid"/>
                <a:miter lim="800000"/>
              </a:ln>
              <a:effectLst/>
            </p:spPr>
            <p:txBody>
              <a:bodyPr wrap="square" lIns="45718" tIns="45718" rIns="45718" bIns="45718" numCol="1" anchor="t">
                <a:noAutofit/>
              </a:bodyPr>
              <a:lstStyle/>
              <a:p>
                <a:pPr defTabSz="533400">
                  <a:lnSpc>
                    <a:spcPct val="90000"/>
                  </a:lnSpc>
                  <a:spcBef>
                    <a:spcPts val="300"/>
                  </a:spcBef>
                  <a:defRPr sz="1200">
                    <a:latin typeface="+mn-lt"/>
                    <a:ea typeface="+mn-ea"/>
                    <a:cs typeface="+mn-cs"/>
                    <a:sym typeface="Calibri"/>
                  </a:defRPr>
                </a:pPr>
                <a:endParaRPr/>
              </a:p>
            </p:txBody>
          </p:sp>
          <p:sp>
            <p:nvSpPr>
              <p:cNvPr id="303" name="Tax advisers are obliged to maintain confidentiality…"/>
              <p:cNvSpPr txBox="1"/>
              <p:nvPr/>
            </p:nvSpPr>
            <p:spPr>
              <a:xfrm>
                <a:off x="-1" y="75728"/>
                <a:ext cx="8688678" cy="18512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5342" tIns="85342" rIns="85342" bIns="85342" numCol="1" anchor="ctr">
                <a:spAutoFit/>
              </a:bodyPr>
              <a:lstStyle/>
              <a:p>
                <a:pPr marL="114300" lvl="1" indent="-114300" defTabSz="533400">
                  <a:lnSpc>
                    <a:spcPct val="90000"/>
                  </a:lnSpc>
                  <a:spcBef>
                    <a:spcPts val="200"/>
                  </a:spcBef>
                  <a:buSzPct val="100000"/>
                  <a:buChar char="•"/>
                  <a:defRPr sz="2400">
                    <a:latin typeface="Arial"/>
                    <a:ea typeface="Arial"/>
                    <a:cs typeface="Arial"/>
                    <a:sym typeface="Arial"/>
                  </a:defRPr>
                </a:pPr>
                <a:r>
                  <a:t>Tax advisers are obliged to maintain confidentiality</a:t>
                </a:r>
              </a:p>
              <a:p>
                <a:pPr marL="114300" lvl="1" indent="-114300" defTabSz="533400">
                  <a:lnSpc>
                    <a:spcPct val="90000"/>
                  </a:lnSpc>
                  <a:spcBef>
                    <a:spcPts val="200"/>
                  </a:spcBef>
                  <a:buSzPct val="100000"/>
                  <a:buChar char="•"/>
                  <a:defRPr sz="2400">
                    <a:latin typeface="Arial"/>
                    <a:ea typeface="Arial"/>
                    <a:cs typeface="Arial"/>
                    <a:sym typeface="Arial"/>
                  </a:defRPr>
                </a:pPr>
                <a:r>
                  <a:t>They can only be released from this obligation by their client, even for the purpose of criminal proceedings  </a:t>
                </a:r>
              </a:p>
              <a:p>
                <a:pPr marL="114300" lvl="1" indent="-114300" defTabSz="533400">
                  <a:lnSpc>
                    <a:spcPct val="90000"/>
                  </a:lnSpc>
                  <a:spcBef>
                    <a:spcPts val="200"/>
                  </a:spcBef>
                  <a:buSzPct val="100000"/>
                  <a:buChar char="•"/>
                  <a:defRPr sz="2400">
                    <a:latin typeface="Arial"/>
                    <a:ea typeface="Arial"/>
                    <a:cs typeface="Arial"/>
                    <a:sym typeface="Arial"/>
                  </a:defRPr>
                </a:pPr>
                <a:r>
                  <a:t>The fulfilment of obligations set by the Anti-Money Laundering Act is not considered a breach of confidentiality</a:t>
                </a:r>
              </a:p>
            </p:txBody>
          </p:sp>
        </p:grpSp>
        <p:grpSp>
          <p:nvGrpSpPr>
            <p:cNvPr id="307" name="Group"/>
            <p:cNvGrpSpPr/>
            <p:nvPr/>
          </p:nvGrpSpPr>
          <p:grpSpPr>
            <a:xfrm>
              <a:off x="-1" y="2340475"/>
              <a:ext cx="5420680" cy="531364"/>
              <a:chOff x="0" y="0"/>
              <a:chExt cx="5420679" cy="531362"/>
            </a:xfrm>
          </p:grpSpPr>
          <p:sp>
            <p:nvSpPr>
              <p:cNvPr id="305" name="Rounded Rectangle"/>
              <p:cNvSpPr/>
              <p:nvPr/>
            </p:nvSpPr>
            <p:spPr>
              <a:xfrm>
                <a:off x="-1" y="-1"/>
                <a:ext cx="5420681" cy="531364"/>
              </a:xfrm>
              <a:prstGeom prst="roundRect">
                <a:avLst>
                  <a:gd name="adj" fmla="val 16667"/>
                </a:avLst>
              </a:prstGeom>
              <a:solidFill>
                <a:schemeClr val="accent2"/>
              </a:solidFill>
              <a:ln w="19050" cap="flat">
                <a:solidFill>
                  <a:srgbClr val="FFFFFF"/>
                </a:solidFill>
                <a:prstDash val="solid"/>
                <a:miter lim="800000"/>
              </a:ln>
              <a:effectLst/>
            </p:spPr>
            <p:txBody>
              <a:bodyPr wrap="square" lIns="45718" tIns="45718" rIns="45718" bIns="45718" numCol="1" anchor="ctr">
                <a:noAutofit/>
              </a:bodyPr>
              <a:lstStyle/>
              <a:p>
                <a:pPr defTabSz="711200">
                  <a:lnSpc>
                    <a:spcPct val="90000"/>
                  </a:lnSpc>
                  <a:spcBef>
                    <a:spcPts val="700"/>
                  </a:spcBef>
                  <a:defRPr>
                    <a:solidFill>
                      <a:srgbClr val="FFFFFF"/>
                    </a:solidFill>
                    <a:latin typeface="+mn-lt"/>
                    <a:ea typeface="+mn-ea"/>
                    <a:cs typeface="+mn-cs"/>
                    <a:sym typeface="Calibri"/>
                  </a:defRPr>
                </a:pPr>
                <a:endParaRPr/>
              </a:p>
            </p:txBody>
          </p:sp>
          <p:sp>
            <p:nvSpPr>
              <p:cNvPr id="306" name="Act on Tax Advisory § 6/9 (Lex Specialis)"/>
              <p:cNvSpPr txBox="1"/>
              <p:nvPr/>
            </p:nvSpPr>
            <p:spPr>
              <a:xfrm>
                <a:off x="25938" y="123784"/>
                <a:ext cx="5368804" cy="2837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711200">
                  <a:lnSpc>
                    <a:spcPct val="90000"/>
                  </a:lnSpc>
                  <a:spcBef>
                    <a:spcPts val="600"/>
                  </a:spcBef>
                  <a:defRPr sz="2000">
                    <a:solidFill>
                      <a:srgbClr val="FFFFFF"/>
                    </a:solidFill>
                    <a:latin typeface="Arial"/>
                    <a:ea typeface="Arial"/>
                    <a:cs typeface="Arial"/>
                    <a:sym typeface="Arial"/>
                  </a:defRPr>
                </a:lvl1pPr>
              </a:lstStyle>
              <a:p>
                <a:r>
                  <a:t>Act on Tax Advisory § 6/9 (Lex Specialis)</a:t>
                </a:r>
              </a:p>
            </p:txBody>
          </p:sp>
        </p:gr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875</Words>
  <Application>Microsoft Office PowerPoint</Application>
  <PresentationFormat>Širokoúhlá obrazovka</PresentationFormat>
  <Paragraphs>126</Paragraphs>
  <Slides>15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vt:i4>
      </vt:variant>
    </vt:vector>
  </HeadingPairs>
  <TitlesOfParts>
    <vt:vector size="20" baseType="lpstr">
      <vt:lpstr>Arial</vt:lpstr>
      <vt:lpstr>Calibri</vt:lpstr>
      <vt:lpstr>Calibri Light</vt:lpstr>
      <vt:lpstr>Helvetica</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Jiří Nekovář</dc:creator>
  <cp:lastModifiedBy>Jiří Nekovář</cp:lastModifiedBy>
  <cp:revision>2</cp:revision>
  <cp:lastPrinted>2018-08-14T13:30:18Z</cp:lastPrinted>
  <dcterms:modified xsi:type="dcterms:W3CDTF">2018-08-14T13:33:42Z</dcterms:modified>
</cp:coreProperties>
</file>