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7" r:id="rId3"/>
    <p:sldId id="259" r:id="rId4"/>
    <p:sldId id="270"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6"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ADA"/>
    <a:srgbClr val="8A8C8E"/>
    <a:srgbClr val="F2F2F2"/>
    <a:srgbClr val="151B67"/>
    <a:srgbClr val="FFFFFF"/>
    <a:srgbClr val="F718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5126"/>
  </p:normalViewPr>
  <p:slideViewPr>
    <p:cSldViewPr snapToGrid="0">
      <p:cViewPr varScale="1">
        <p:scale>
          <a:sx n="63" d="100"/>
          <a:sy n="63" d="100"/>
        </p:scale>
        <p:origin x="668" y="32"/>
      </p:cViewPr>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D774A8-C9E9-477D-8958-CC305F2600DB}" type="datetimeFigureOut">
              <a:rPr lang="en-US" smtClean="0"/>
              <a:t>8/15/2018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B5B0C5-F0FF-4634-8F82-DF9F0E860648}" type="slidenum">
              <a:rPr lang="en-US" smtClean="0"/>
              <a:t>‹#›</a:t>
            </a:fld>
            <a:endParaRPr lang="en-US"/>
          </a:p>
        </p:txBody>
      </p:sp>
    </p:spTree>
    <p:extLst>
      <p:ext uri="{BB962C8B-B14F-4D97-AF65-F5344CB8AC3E}">
        <p14:creationId xmlns:p14="http://schemas.microsoft.com/office/powerpoint/2010/main" val="4786941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454486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805221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32871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509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D2D73E-9919-411C-B575-4630D3195858}"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29764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D2D73E-9919-411C-B575-4630D3195858}"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570197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D2D73E-9919-411C-B575-4630D3195858}"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972387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D2D73E-9919-411C-B575-4630D3195858}"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659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2D73E-9919-411C-B575-4630D3195858}"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212010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323539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a:p>
        </p:txBody>
      </p:sp>
    </p:spTree>
    <p:extLst>
      <p:ext uri="{BB962C8B-B14F-4D97-AF65-F5344CB8AC3E}">
        <p14:creationId xmlns:p14="http://schemas.microsoft.com/office/powerpoint/2010/main" val="13051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2D73E-9919-411C-B575-4630D3195858}" type="datetimeFigureOut">
              <a:rPr lang="en-US" smtClean="0"/>
              <a:t>8/15/2018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189F9-B094-45E5-92AB-690174EB5801}" type="slidenum">
              <a:rPr lang="en-US" smtClean="0"/>
              <a:t>‹#›</a:t>
            </a:fld>
            <a:endParaRPr lang="en-US"/>
          </a:p>
        </p:txBody>
      </p:sp>
    </p:spTree>
    <p:extLst>
      <p:ext uri="{BB962C8B-B14F-4D97-AF65-F5344CB8AC3E}">
        <p14:creationId xmlns:p14="http://schemas.microsoft.com/office/powerpoint/2010/main" val="1334031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057" y="4591681"/>
            <a:ext cx="12193057" cy="2286198"/>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1041"/>
          <a:stretch/>
        </p:blipFill>
        <p:spPr>
          <a:xfrm>
            <a:off x="4434656" y="841632"/>
            <a:ext cx="3322689" cy="1664598"/>
          </a:xfrm>
          <a:prstGeom prst="rect">
            <a:avLst/>
          </a:prstGeom>
        </p:spPr>
      </p:pic>
      <p:grpSp>
        <p:nvGrpSpPr>
          <p:cNvPr id="19" name="Group 18"/>
          <p:cNvGrpSpPr/>
          <p:nvPr/>
        </p:nvGrpSpPr>
        <p:grpSpPr>
          <a:xfrm>
            <a:off x="112776" y="3552957"/>
            <a:ext cx="11966448" cy="3195316"/>
            <a:chOff x="3365500" y="3581400"/>
            <a:chExt cx="5314950" cy="736600"/>
          </a:xfrm>
        </p:grpSpPr>
        <p:sp>
          <p:nvSpPr>
            <p:cNvPr id="21" name="Freeform 20"/>
            <p:cNvSpPr/>
            <p:nvPr/>
          </p:nvSpPr>
          <p:spPr>
            <a:xfrm flipV="1">
              <a:off x="3365500" y="3702050"/>
              <a:ext cx="1684444" cy="61595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flipH="1" flipV="1">
              <a:off x="8115300" y="3581400"/>
              <a:ext cx="565150" cy="73660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3188" y="345467"/>
            <a:ext cx="637906" cy="637906"/>
          </a:xfrm>
          <a:prstGeom prst="rect">
            <a:avLst/>
          </a:prstGeom>
        </p:spPr>
      </p:pic>
      <p:grpSp>
        <p:nvGrpSpPr>
          <p:cNvPr id="28" name="Group 27"/>
          <p:cNvGrpSpPr/>
          <p:nvPr/>
        </p:nvGrpSpPr>
        <p:grpSpPr>
          <a:xfrm>
            <a:off x="10476155" y="362054"/>
            <a:ext cx="607033" cy="607033"/>
            <a:chOff x="9184931" y="752475"/>
            <a:chExt cx="1099702" cy="1099702"/>
          </a:xfrm>
        </p:grpSpPr>
        <p:sp>
          <p:nvSpPr>
            <p:cNvPr id="29" name="Oval 28"/>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7" name="TextBox 26"/>
          <p:cNvSpPr txBox="1"/>
          <p:nvPr/>
        </p:nvSpPr>
        <p:spPr>
          <a:xfrm>
            <a:off x="1733282" y="3044280"/>
            <a:ext cx="8725466" cy="646331"/>
          </a:xfrm>
          <a:prstGeom prst="rect">
            <a:avLst/>
          </a:prstGeom>
          <a:noFill/>
        </p:spPr>
        <p:txBody>
          <a:bodyPr wrap="none" rtlCol="0">
            <a:spAutoFit/>
          </a:bodyPr>
          <a:lstStyle/>
          <a:p>
            <a:pPr algn="ctr"/>
            <a:r>
              <a:rPr lang="en-US" sz="3600" b="1" dirty="0" smtClean="0">
                <a:solidFill>
                  <a:srgbClr val="151B67"/>
                </a:solidFill>
                <a:latin typeface="Arial" panose="020B0604020202020204" pitchFamily="34" charset="0"/>
                <a:cs typeface="Arial" panose="020B0604020202020204" pitchFamily="34" charset="0"/>
              </a:rPr>
              <a:t>GAARs DEVELOPMENT IN INDONESIA</a:t>
            </a:r>
            <a:endParaRPr lang="en-US" sz="3600" b="1" dirty="0">
              <a:solidFill>
                <a:srgbClr val="151B67"/>
              </a:solidFill>
              <a:latin typeface="Arial" panose="020B0604020202020204" pitchFamily="34" charset="0"/>
              <a:cs typeface="Arial" panose="020B0604020202020204" pitchFamily="34" charset="0"/>
            </a:endParaRPr>
          </a:p>
        </p:txBody>
      </p:sp>
      <p:sp>
        <p:nvSpPr>
          <p:cNvPr id="34" name="TextBox 33"/>
          <p:cNvSpPr txBox="1"/>
          <p:nvPr/>
        </p:nvSpPr>
        <p:spPr>
          <a:xfrm>
            <a:off x="3399183" y="3752027"/>
            <a:ext cx="6072808" cy="1415772"/>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Ruston Tambunan  </a:t>
            </a:r>
          </a:p>
          <a:p>
            <a:pPr algn="ctr"/>
            <a:r>
              <a:rPr lang="en-US" dirty="0" smtClean="0">
                <a:latin typeface="Arial" panose="020B0604020202020204" pitchFamily="34" charset="0"/>
                <a:cs typeface="Arial" panose="020B0604020202020204" pitchFamily="34" charset="0"/>
              </a:rPr>
              <a:t>Managing Partner at CITASCO,</a:t>
            </a:r>
          </a:p>
          <a:p>
            <a:pPr algn="ctr"/>
            <a:r>
              <a:rPr lang="en-US" dirty="0" smtClean="0">
                <a:latin typeface="Arial" panose="020B0604020202020204" pitchFamily="34" charset="0"/>
                <a:cs typeface="Arial" panose="020B0604020202020204" pitchFamily="34" charset="0"/>
              </a:rPr>
              <a:t> Chairman of International Relation and Globalization       at  ITCA, Indonesia</a:t>
            </a:r>
            <a:endParaRPr lang="en-US" dirty="0">
              <a:latin typeface="Arial" panose="020B0604020202020204" pitchFamily="34" charset="0"/>
              <a:cs typeface="Arial" panose="020B0604020202020204" pitchFamily="34" charset="0"/>
            </a:endParaRPr>
          </a:p>
        </p:txBody>
      </p:sp>
      <p:sp>
        <p:nvSpPr>
          <p:cNvPr id="42" name="TextBox 41"/>
          <p:cNvSpPr txBox="1"/>
          <p:nvPr/>
        </p:nvSpPr>
        <p:spPr>
          <a:xfrm>
            <a:off x="4298949" y="6300359"/>
            <a:ext cx="3594100" cy="338554"/>
          </a:xfrm>
          <a:prstGeom prst="rect">
            <a:avLst/>
          </a:prstGeom>
          <a:noFill/>
        </p:spPr>
        <p:txBody>
          <a:bodyPr wrap="square" rtlCol="0">
            <a:spAutoFit/>
          </a:bodyPr>
          <a:lstStyle/>
          <a:p>
            <a:pPr algn="ctr"/>
            <a:r>
              <a:rPr lang="en-US" sz="1600" b="1" dirty="0" smtClean="0">
                <a:latin typeface="Arial" panose="020B0604020202020204" pitchFamily="34" charset="0"/>
                <a:cs typeface="Arial" panose="020B0604020202020204" pitchFamily="34" charset="0"/>
              </a:rPr>
              <a:t>Ulaanbaatar, Mongolia, 2018</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144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5650906" cy="523220"/>
          </a:xfrm>
          <a:prstGeom prst="rect">
            <a:avLst/>
          </a:prstGeom>
          <a:noFill/>
        </p:spPr>
        <p:txBody>
          <a:bodyPr wrap="none" rtlCol="0">
            <a:spAutoFit/>
          </a:bodyPr>
          <a:lstStyle/>
          <a:p>
            <a:pPr>
              <a:lnSpc>
                <a:spcPct val="100000"/>
              </a:lnSpc>
              <a:spcBef>
                <a:spcPts val="0"/>
              </a:spcBef>
            </a:pPr>
            <a:r>
              <a:rPr lang="en-US" sz="2800" b="1" dirty="0">
                <a:latin typeface="Arial" panose="020B0604020202020204" pitchFamily="34" charset="0"/>
                <a:cs typeface="Arial" panose="020B0604020202020204" pitchFamily="34" charset="0"/>
              </a:rPr>
              <a:t>TRANSFER PRICING RULES </a:t>
            </a:r>
            <a:r>
              <a:rPr lang="en-US" sz="2800" b="1" dirty="0" smtClean="0">
                <a:latin typeface="Arial" panose="020B0604020202020204" pitchFamily="34" charset="0"/>
                <a:cs typeface="Arial" panose="020B0604020202020204" pitchFamily="34" charset="0"/>
              </a:rPr>
              <a:t>(4) </a:t>
            </a:r>
            <a:endParaRPr lang="en-US" sz="2800" b="1"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9</a:t>
              </a:r>
              <a:endParaRPr lang="en-US" dirty="0">
                <a:solidFill>
                  <a:schemeClr val="bg1"/>
                </a:solidFill>
              </a:endParaRPr>
            </a:p>
          </p:txBody>
        </p:sp>
      </p:grpSp>
      <p:sp>
        <p:nvSpPr>
          <p:cNvPr id="17" name="Content Placeholder 2"/>
          <p:cNvSpPr txBox="1">
            <a:spLocks/>
          </p:cNvSpPr>
          <p:nvPr/>
        </p:nvSpPr>
        <p:spPr>
          <a:xfrm>
            <a:off x="536082" y="164274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Font typeface="Arial" panose="020B0604020202020204" pitchFamily="34" charset="0"/>
              <a:buNone/>
            </a:pPr>
            <a:r>
              <a:rPr lang="en-US" sz="2000" dirty="0" smtClean="0">
                <a:latin typeface="Arial" panose="020B0604020202020204" pitchFamily="34" charset="0"/>
                <a:cs typeface="Arial" panose="020B0604020202020204" pitchFamily="34" charset="0"/>
              </a:rPr>
              <a:t>A CBCR is </a:t>
            </a:r>
            <a:r>
              <a:rPr lang="en-US" sz="2000" dirty="0" smtClean="0">
                <a:latin typeface="Arial" panose="020B0604020202020204" pitchFamily="34" charset="0"/>
                <a:cs typeface="Arial" panose="020B0604020202020204" pitchFamily="34" charset="0"/>
              </a:rPr>
              <a:t>mandatory </a:t>
            </a:r>
            <a:r>
              <a:rPr lang="en-US" sz="2000" dirty="0" smtClean="0">
                <a:latin typeface="Arial" panose="020B0604020202020204" pitchFamily="34" charset="0"/>
                <a:cs typeface="Arial" panose="020B0604020202020204" pitchFamily="34" charset="0"/>
              </a:rPr>
              <a:t>if a taxpayer meets either of the following thresholds in a fiscal year:</a:t>
            </a:r>
          </a:p>
          <a:p>
            <a:pPr marL="720725" indent="-366713">
              <a:lnSpc>
                <a:spcPct val="120000"/>
              </a:lnSpc>
              <a:spcBef>
                <a:spcPts val="0"/>
              </a:spcBef>
              <a:spcAft>
                <a:spcPts val="1200"/>
              </a:spcAft>
              <a:buFont typeface="+mj-lt"/>
              <a:buAutoNum type="arabicPeriod"/>
            </a:pPr>
            <a:r>
              <a:rPr lang="en-US" sz="2000" dirty="0" smtClean="0">
                <a:latin typeface="Arial" panose="020B0604020202020204" pitchFamily="34" charset="0"/>
                <a:cs typeface="Arial" panose="020B0604020202020204" pitchFamily="34" charset="0"/>
              </a:rPr>
              <a:t>It is a parent entity with consolidated group revenue of more than IDR 11 trillion (approximately USD 814 million) which applies to Indonesian group companies; </a:t>
            </a:r>
            <a:r>
              <a:rPr lang="en-US" sz="2000" b="1" dirty="0" smtClean="0">
                <a:latin typeface="Arial" panose="020B0604020202020204" pitchFamily="34" charset="0"/>
                <a:cs typeface="Arial" panose="020B0604020202020204" pitchFamily="34" charset="0"/>
              </a:rPr>
              <a:t>or </a:t>
            </a:r>
          </a:p>
          <a:p>
            <a:pPr marL="720725" indent="-366713">
              <a:lnSpc>
                <a:spcPct val="120000"/>
              </a:lnSpc>
              <a:spcBef>
                <a:spcPts val="0"/>
              </a:spcBef>
              <a:spcAft>
                <a:spcPts val="1200"/>
              </a:spcAft>
              <a:buFont typeface="+mj-lt"/>
              <a:buAutoNum type="arabicPeriod" startAt="2"/>
            </a:pPr>
            <a:r>
              <a:rPr lang="en-US" sz="2000" dirty="0" smtClean="0">
                <a:latin typeface="Arial" panose="020B0604020202020204" pitchFamily="34" charset="0"/>
                <a:cs typeface="Arial" panose="020B0604020202020204" pitchFamily="34" charset="0"/>
              </a:rPr>
              <a:t>It is a part of a foreign parent entity that: </a:t>
            </a:r>
          </a:p>
          <a:p>
            <a:pPr marL="1177925" indent="-457200">
              <a:lnSpc>
                <a:spcPct val="10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is not required to submit a CBCR, </a:t>
            </a:r>
            <a:r>
              <a:rPr lang="en-US" sz="2000" b="1" dirty="0" smtClean="0">
                <a:latin typeface="Arial" panose="020B0604020202020204" pitchFamily="34" charset="0"/>
                <a:cs typeface="Arial" panose="020B0604020202020204" pitchFamily="34" charset="0"/>
              </a:rPr>
              <a:t>or</a:t>
            </a:r>
          </a:p>
          <a:p>
            <a:pPr marL="1177925" indent="-457200">
              <a:lnSpc>
                <a:spcPct val="10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is in a country that does not have an information exchange agreement with Indonesia, </a:t>
            </a:r>
            <a:r>
              <a:rPr lang="en-US" sz="2000" b="1" dirty="0" smtClean="0">
                <a:latin typeface="Arial" panose="020B0604020202020204" pitchFamily="34" charset="0"/>
                <a:cs typeface="Arial" panose="020B0604020202020204" pitchFamily="34" charset="0"/>
              </a:rPr>
              <a:t>or </a:t>
            </a:r>
          </a:p>
          <a:p>
            <a:pPr marL="1177925" indent="-457200">
              <a:lnSpc>
                <a:spcPct val="10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if the ITO is unable to obtain a CBCR </a:t>
            </a:r>
          </a:p>
        </p:txBody>
      </p:sp>
    </p:spTree>
    <p:extLst>
      <p:ext uri="{BB962C8B-B14F-4D97-AF65-F5344CB8AC3E}">
        <p14:creationId xmlns:p14="http://schemas.microsoft.com/office/powerpoint/2010/main" val="1145845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529"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998970" y="322794"/>
            <a:ext cx="8548815" cy="492443"/>
          </a:xfrm>
          <a:prstGeom prst="rect">
            <a:avLst/>
          </a:prstGeom>
          <a:noFill/>
        </p:spPr>
        <p:txBody>
          <a:bodyPr wrap="none" rtlCol="0">
            <a:spAutoFit/>
          </a:bodyPr>
          <a:lstStyle/>
          <a:p>
            <a:pPr marL="514350" indent="-514350">
              <a:buFont typeface="+mj-lt"/>
              <a:buAutoNum type="alphaUcPeriod" startAt="3"/>
            </a:pPr>
            <a:r>
              <a:rPr lang="en-US" sz="2600" b="1" dirty="0">
                <a:latin typeface="Arial" panose="020B0604020202020204" pitchFamily="34" charset="0"/>
                <a:cs typeface="Arial" panose="020B0604020202020204" pitchFamily="34" charset="0"/>
              </a:rPr>
              <a:t>CONTROLLED FOREIGN COMPANY (CFC) RULES</a:t>
            </a: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10</a:t>
              </a:r>
              <a:endParaRPr lang="en-US" dirty="0">
                <a:solidFill>
                  <a:schemeClr val="bg1"/>
                </a:solidFill>
              </a:endParaRPr>
            </a:p>
          </p:txBody>
        </p:sp>
      </p:grpSp>
      <p:sp>
        <p:nvSpPr>
          <p:cNvPr id="17" name="Content Placeholder 2"/>
          <p:cNvSpPr txBox="1">
            <a:spLocks/>
          </p:cNvSpPr>
          <p:nvPr/>
        </p:nvSpPr>
        <p:spPr>
          <a:xfrm>
            <a:off x="774826" y="1104900"/>
            <a:ext cx="10515600" cy="4928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spcAft>
                <a:spcPts val="600"/>
              </a:spcAft>
              <a:buFont typeface="Arial" panose="020B0604020202020204" pitchFamily="34" charset="0"/>
              <a:buNone/>
            </a:pPr>
            <a:r>
              <a:rPr lang="en-US" sz="1800" b="1" dirty="0" smtClean="0">
                <a:latin typeface="Arial" panose="020B0604020202020204" pitchFamily="34" charset="0"/>
                <a:cs typeface="Arial" panose="020B0604020202020204" pitchFamily="34" charset="0"/>
              </a:rPr>
              <a:t>Income </a:t>
            </a:r>
            <a:r>
              <a:rPr lang="en-US" sz="1800" b="1" dirty="0" smtClean="0">
                <a:latin typeface="Arial" panose="020B0604020202020204" pitchFamily="34" charset="0"/>
                <a:cs typeface="Arial" panose="020B0604020202020204" pitchFamily="34" charset="0"/>
              </a:rPr>
              <a:t>Tax Law, Article 18, section 2 : </a:t>
            </a:r>
            <a:endParaRPr lang="en-US" sz="1800" dirty="0" smtClean="0">
              <a:latin typeface="Arial" panose="020B0604020202020204" pitchFamily="34" charset="0"/>
              <a:cs typeface="Arial" panose="020B0604020202020204" pitchFamily="34" charset="0"/>
            </a:endParaRPr>
          </a:p>
          <a:p>
            <a:pPr marL="354013" indent="0" algn="just">
              <a:lnSpc>
                <a:spcPct val="100000"/>
              </a:lnSpc>
              <a:spcBef>
                <a:spcPts val="0"/>
              </a:spcBef>
              <a:spcAft>
                <a:spcPts val="600"/>
              </a:spcAft>
              <a:buFont typeface="Arial" panose="020B0604020202020204" pitchFamily="34" charset="0"/>
              <a:buNone/>
            </a:pPr>
            <a:r>
              <a:rPr lang="en-US" sz="1800" dirty="0" smtClean="0">
                <a:latin typeface="Arial" panose="020B0604020202020204" pitchFamily="34" charset="0"/>
                <a:cs typeface="Arial" panose="020B0604020202020204" pitchFamily="34" charset="0"/>
              </a:rPr>
              <a:t>The Minister of Finance has the authority to set the time dividends obtained by Indonesian resident taxpayers for equity participation in foreign entities other than a business entity that sells its shares in a stock exchange, with the following conditions: </a:t>
            </a:r>
          </a:p>
          <a:p>
            <a:pPr marL="811213" indent="-274638" algn="just">
              <a:lnSpc>
                <a:spcPct val="100000"/>
              </a:lnSpc>
              <a:spcBef>
                <a:spcPts val="0"/>
              </a:spcBef>
              <a:spcAft>
                <a:spcPts val="600"/>
              </a:spcAft>
              <a:buFont typeface="Arial" panose="020B0604020202020204" pitchFamily="34" charset="0"/>
              <a:buAutoNum type="alphaLcPeriod"/>
            </a:pPr>
            <a:r>
              <a:rPr lang="en-US" sz="1800" dirty="0" smtClean="0">
                <a:latin typeface="Arial" panose="020B0604020202020204" pitchFamily="34" charset="0"/>
                <a:cs typeface="Arial" panose="020B0604020202020204" pitchFamily="34" charset="0"/>
              </a:rPr>
              <a:t>an Indonesian company or individual  hold at least 50% (fifty percent) of the paid-up capital; or</a:t>
            </a:r>
          </a:p>
          <a:p>
            <a:pPr marL="811213" indent="-274638" algn="just">
              <a:lnSpc>
                <a:spcPct val="100000"/>
              </a:lnSpc>
              <a:spcBef>
                <a:spcPts val="0"/>
              </a:spcBef>
              <a:spcAft>
                <a:spcPts val="1200"/>
              </a:spcAft>
              <a:buFont typeface="Arial" panose="020B0604020202020204" pitchFamily="34" charset="0"/>
              <a:buAutoNum type="alphaLcPeriod"/>
            </a:pPr>
            <a:r>
              <a:rPr lang="en-US" sz="1800" dirty="0" smtClean="0">
                <a:latin typeface="Arial" panose="020B0604020202020204" pitchFamily="34" charset="0"/>
                <a:cs typeface="Arial" panose="020B0604020202020204" pitchFamily="34" charset="0"/>
              </a:rPr>
              <a:t>several </a:t>
            </a:r>
            <a:r>
              <a:rPr lang="en-US" sz="1800" dirty="0" smtClean="0">
                <a:latin typeface="Arial" panose="020B0604020202020204" pitchFamily="34" charset="0"/>
                <a:cs typeface="Arial" panose="020B0604020202020204" pitchFamily="34" charset="0"/>
              </a:rPr>
              <a:t>Indonesian companies </a:t>
            </a:r>
            <a:r>
              <a:rPr lang="en-US" sz="1800" dirty="0" smtClean="0">
                <a:latin typeface="Arial" panose="020B0604020202020204" pitchFamily="34" charset="0"/>
                <a:cs typeface="Arial" panose="020B0604020202020204" pitchFamily="34" charset="0"/>
              </a:rPr>
              <a:t>together hold </a:t>
            </a:r>
            <a:r>
              <a:rPr lang="en-US" sz="1800" dirty="0" smtClean="0">
                <a:latin typeface="Arial" panose="020B0604020202020204" pitchFamily="34" charset="0"/>
                <a:cs typeface="Arial" panose="020B0604020202020204" pitchFamily="34" charset="0"/>
              </a:rPr>
              <a:t>at least 50% (fifty percent) of the  paid-up capi</a:t>
            </a:r>
            <a:r>
              <a:rPr lang="en-US" sz="1800" i="1" dirty="0" smtClean="0">
                <a:latin typeface="Arial" panose="020B0604020202020204" pitchFamily="34" charset="0"/>
                <a:cs typeface="Arial" panose="020B0604020202020204" pitchFamily="34" charset="0"/>
              </a:rPr>
              <a:t>tal</a:t>
            </a:r>
            <a:endParaRPr lang="en-US" sz="1800" dirty="0" smtClean="0">
              <a:latin typeface="Arial" panose="020B0604020202020204" pitchFamily="34" charset="0"/>
              <a:cs typeface="Arial" panose="020B0604020202020204" pitchFamily="34" charset="0"/>
            </a:endParaRPr>
          </a:p>
          <a:p>
            <a:pPr marL="0" indent="0" algn="just">
              <a:lnSpc>
                <a:spcPct val="120000"/>
              </a:lnSpc>
              <a:spcBef>
                <a:spcPts val="600"/>
              </a:spcBef>
              <a:spcAft>
                <a:spcPts val="600"/>
              </a:spcAft>
              <a:buFont typeface="Arial" panose="020B0604020202020204" pitchFamily="34" charset="0"/>
              <a:buNone/>
            </a:pPr>
            <a:r>
              <a:rPr lang="en-US" sz="1800" b="1" dirty="0" smtClean="0">
                <a:latin typeface="Arial" panose="020B0604020202020204" pitchFamily="34" charset="0"/>
                <a:cs typeface="Arial" panose="020B0604020202020204" pitchFamily="34" charset="0"/>
              </a:rPr>
              <a:t>Regulation of the Minister </a:t>
            </a:r>
            <a:r>
              <a:rPr lang="en-US" sz="1800" b="1" dirty="0" smtClean="0">
                <a:latin typeface="Arial" panose="020B0604020202020204" pitchFamily="34" charset="0"/>
                <a:cs typeface="Arial" panose="020B0604020202020204" pitchFamily="34" charset="0"/>
              </a:rPr>
              <a:t>of Finance Number 107 /MK.03/2017 (“PMK107”) </a:t>
            </a:r>
            <a:r>
              <a:rPr lang="en-US" sz="1800" dirty="0" smtClean="0">
                <a:latin typeface="Arial" panose="020B0604020202020204" pitchFamily="34" charset="0"/>
                <a:cs typeface="Arial" panose="020B0604020202020204" pitchFamily="34" charset="0"/>
              </a:rPr>
              <a:t>effectively enforced for the fiscal year 2017 onwards</a:t>
            </a:r>
            <a:r>
              <a:rPr lang="en-US" sz="1800" b="1" dirty="0" smtClean="0">
                <a:latin typeface="Arial" panose="020B0604020202020204" pitchFamily="34" charset="0"/>
                <a:cs typeface="Arial" panose="020B0604020202020204" pitchFamily="34" charset="0"/>
              </a:rPr>
              <a:t>.</a:t>
            </a:r>
          </a:p>
          <a:p>
            <a:pPr marL="446088" algn="just">
              <a:lnSpc>
                <a:spcPct val="100000"/>
              </a:lnSpc>
              <a:spcBef>
                <a:spcPts val="0"/>
              </a:spcBef>
              <a:spcAft>
                <a:spcPts val="600"/>
              </a:spcAft>
            </a:pPr>
            <a:r>
              <a:rPr lang="en-US" sz="1800" dirty="0" smtClean="0">
                <a:latin typeface="Arial" panose="020B0604020202020204" pitchFamily="34" charset="0"/>
                <a:cs typeface="Arial" panose="020B0604020202020204" pitchFamily="34" charset="0"/>
              </a:rPr>
              <a:t>This regulation </a:t>
            </a:r>
            <a:r>
              <a:rPr lang="en-US" sz="1800" dirty="0" smtClean="0">
                <a:latin typeface="Arial" panose="020B0604020202020204" pitchFamily="34" charset="0"/>
                <a:cs typeface="Arial" panose="020B0604020202020204" pitchFamily="34" charset="0"/>
              </a:rPr>
              <a:t>revokes the Regulation of Minister of Finance No</a:t>
            </a:r>
            <a:r>
              <a:rPr lang="en-US" sz="1800" dirty="0" smtClean="0">
                <a:latin typeface="Arial" panose="020B0604020202020204" pitchFamily="34" charset="0"/>
                <a:cs typeface="Arial" panose="020B0604020202020204" pitchFamily="34" charset="0"/>
              </a:rPr>
              <a:t>. 256/PMK.03/2008, also part of </a:t>
            </a:r>
            <a:r>
              <a:rPr lang="en-US" sz="1800" dirty="0" smtClean="0">
                <a:latin typeface="Arial" panose="020B0604020202020204" pitchFamily="34" charset="0"/>
                <a:cs typeface="Arial" panose="020B0604020202020204" pitchFamily="34" charset="0"/>
              </a:rPr>
              <a:t>Decree of Minister </a:t>
            </a:r>
            <a:r>
              <a:rPr lang="en-US" sz="1800" dirty="0" smtClean="0">
                <a:latin typeface="Arial" panose="020B0604020202020204" pitchFamily="34" charset="0"/>
                <a:cs typeface="Arial" panose="020B0604020202020204" pitchFamily="34" charset="0"/>
              </a:rPr>
              <a:t>of </a:t>
            </a:r>
            <a:r>
              <a:rPr lang="en-US" sz="1800" dirty="0" smtClean="0">
                <a:latin typeface="Arial" panose="020B0604020202020204" pitchFamily="34" charset="0"/>
                <a:cs typeface="Arial" panose="020B0604020202020204" pitchFamily="34" charset="0"/>
              </a:rPr>
              <a:t>Finance </a:t>
            </a:r>
            <a:r>
              <a:rPr lang="en-US" sz="1800" dirty="0" smtClean="0">
                <a:latin typeface="Arial" panose="020B0604020202020204" pitchFamily="34" charset="0"/>
                <a:cs typeface="Arial" panose="020B0604020202020204" pitchFamily="34" charset="0"/>
              </a:rPr>
              <a:t>No.164/KMK.03/2002 regarding FTCs for the dividend paid by CFC.</a:t>
            </a:r>
          </a:p>
          <a:p>
            <a:pPr marL="446088" algn="just">
              <a:lnSpc>
                <a:spcPct val="100000"/>
              </a:lnSpc>
              <a:spcBef>
                <a:spcPts val="0"/>
              </a:spcBef>
              <a:spcAft>
                <a:spcPts val="600"/>
              </a:spcAft>
            </a:pPr>
            <a:r>
              <a:rPr lang="en-US" sz="1800" dirty="0" smtClean="0">
                <a:latin typeface="Arial" panose="020B0604020202020204" pitchFamily="34" charset="0"/>
                <a:cs typeface="Arial" panose="020B0604020202020204" pitchFamily="34" charset="0"/>
              </a:rPr>
              <a:t>An Indonesian shareholder in a CFC must pay Indonesian tax on its share of the CFC’s profits each year, by recognizing deemed dividends to the extent the profits not distributed to the shareholder in the form of actual dividends</a:t>
            </a:r>
          </a:p>
          <a:p>
            <a:pPr marL="446088" algn="just">
              <a:lnSpc>
                <a:spcPct val="100000"/>
              </a:lnSpc>
              <a:spcBef>
                <a:spcPts val="0"/>
              </a:spcBef>
              <a:spcAft>
                <a:spcPts val="600"/>
              </a:spcAft>
            </a:pPr>
            <a:r>
              <a:rPr lang="en-US" sz="1800" dirty="0" smtClean="0">
                <a:latin typeface="Arial" panose="020B0604020202020204" pitchFamily="34" charset="0"/>
                <a:cs typeface="Arial" panose="020B0604020202020204" pitchFamily="34" charset="0"/>
              </a:rPr>
              <a:t>Where an actual dividend distribution exceeds prior year deemed dividends, the excess is taxable in the year the actual dividend paid.</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5840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8529579" cy="492443"/>
          </a:xfrm>
          <a:prstGeom prst="rect">
            <a:avLst/>
          </a:prstGeom>
          <a:noFill/>
        </p:spPr>
        <p:txBody>
          <a:bodyPr wrap="none" rtlCol="0">
            <a:spAutoFit/>
          </a:bodyPr>
          <a:lstStyle/>
          <a:p>
            <a:r>
              <a:rPr lang="en-US" sz="2600" b="1" dirty="0" smtClean="0">
                <a:latin typeface="Arial" panose="020B0604020202020204" pitchFamily="34" charset="0"/>
                <a:cs typeface="Arial" panose="020B0604020202020204" pitchFamily="34" charset="0"/>
              </a:rPr>
              <a:t>CONTROLLED FOREIGN COMPANY (CFC) RULES (2)</a:t>
            </a:r>
            <a:endParaRPr lang="en-US" sz="2600" b="1"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28387"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11</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spcAft>
                <a:spcPts val="1200"/>
              </a:spcAft>
              <a:buFont typeface="Arial" panose="020B0604020202020204" pitchFamily="34" charset="0"/>
              <a:buNone/>
            </a:pPr>
            <a:r>
              <a:rPr lang="en-US" sz="2400" b="1" dirty="0" smtClean="0">
                <a:latin typeface="Arial" panose="020B0604020202020204" pitchFamily="34" charset="0"/>
                <a:cs typeface="Arial" panose="020B0604020202020204" pitchFamily="34" charset="0"/>
              </a:rPr>
              <a:t>CFC </a:t>
            </a:r>
            <a:r>
              <a:rPr lang="en-US" sz="2400" b="1" dirty="0" smtClean="0">
                <a:latin typeface="Arial" panose="020B0604020202020204" pitchFamily="34" charset="0"/>
                <a:cs typeface="Arial" panose="020B0604020202020204" pitchFamily="34" charset="0"/>
              </a:rPr>
              <a:t>Ownership </a:t>
            </a:r>
            <a:r>
              <a:rPr lang="en-US" sz="2400" b="1" dirty="0">
                <a:latin typeface="Arial" panose="020B0604020202020204" pitchFamily="34" charset="0"/>
                <a:cs typeface="Arial" panose="020B0604020202020204" pitchFamily="34" charset="0"/>
              </a:rPr>
              <a:t>C</a:t>
            </a:r>
            <a:r>
              <a:rPr lang="en-US" sz="2400" b="1" dirty="0" smtClean="0">
                <a:latin typeface="Arial" panose="020B0604020202020204" pitchFamily="34" charset="0"/>
                <a:cs typeface="Arial" panose="020B0604020202020204" pitchFamily="34" charset="0"/>
              </a:rPr>
              <a:t>riteria</a:t>
            </a:r>
            <a:endParaRPr lang="en-US" sz="2400" b="1" dirty="0" smtClean="0">
              <a:latin typeface="Arial" panose="020B0604020202020204" pitchFamily="34" charset="0"/>
              <a:cs typeface="Arial" panose="020B0604020202020204" pitchFamily="34" charset="0"/>
            </a:endParaRPr>
          </a:p>
          <a:p>
            <a:pPr marL="0" indent="0" algn="just">
              <a:lnSpc>
                <a:spcPct val="100000"/>
              </a:lnSpc>
              <a:spcBef>
                <a:spcPts val="600"/>
              </a:spcBef>
              <a:spcAft>
                <a:spcPts val="600"/>
              </a:spcAft>
              <a:buNone/>
            </a:pPr>
            <a:r>
              <a:rPr lang="en-US" sz="2000" dirty="0" smtClean="0">
                <a:latin typeface="Arial" panose="020B0604020202020204" pitchFamily="34" charset="0"/>
                <a:cs typeface="Arial" panose="020B0604020202020204" pitchFamily="34" charset="0"/>
              </a:rPr>
              <a:t>PMK-107 introduces the concept of indirectly owned CFCs to include unlisted foreign companies where at least 50% of the total share capital is collectively owned by:</a:t>
            </a:r>
          </a:p>
          <a:p>
            <a:pPr marL="811212" indent="-457200" algn="just">
              <a:lnSpc>
                <a:spcPct val="100000"/>
              </a:lnSpc>
              <a:spcBef>
                <a:spcPts val="600"/>
              </a:spcBef>
              <a:spcAft>
                <a:spcPts val="600"/>
              </a:spcAft>
              <a:buFont typeface="+mj-lt"/>
              <a:buAutoNum type="arabicPeriod"/>
            </a:pPr>
            <a:r>
              <a:rPr lang="en-US" sz="2000" dirty="0">
                <a:latin typeface="Arial" panose="020B0604020202020204" pitchFamily="34" charset="0"/>
                <a:cs typeface="Arial" panose="020B0604020202020204" pitchFamily="34" charset="0"/>
              </a:rPr>
              <a:t>O</a:t>
            </a:r>
            <a:r>
              <a:rPr lang="en-US" sz="2000" dirty="0" smtClean="0">
                <a:latin typeface="Arial" panose="020B0604020202020204" pitchFamily="34" charset="0"/>
                <a:cs typeface="Arial" panose="020B0604020202020204" pitchFamily="34" charset="0"/>
              </a:rPr>
              <a:t>ne </a:t>
            </a:r>
            <a:r>
              <a:rPr lang="en-US" sz="2000" dirty="0" smtClean="0">
                <a:latin typeface="Arial" panose="020B0604020202020204" pitchFamily="34" charset="0"/>
                <a:cs typeface="Arial" panose="020B0604020202020204" pitchFamily="34" charset="0"/>
              </a:rPr>
              <a:t>or more Indonesian taxpayers and one or more directly and/or indirectly owned CFCs of Indonesian taxpayers; or </a:t>
            </a:r>
          </a:p>
          <a:p>
            <a:pPr marL="811212" indent="-457200" algn="just">
              <a:lnSpc>
                <a:spcPct val="100000"/>
              </a:lnSpc>
              <a:spcBef>
                <a:spcPts val="600"/>
              </a:spcBef>
              <a:spcAft>
                <a:spcPts val="600"/>
              </a:spcAft>
              <a:buFont typeface="+mj-lt"/>
              <a:buAutoNum type="arabicPeriod"/>
            </a:pPr>
            <a:r>
              <a:rPr lang="en-US" sz="2000" dirty="0">
                <a:latin typeface="Arial" panose="020B0604020202020204" pitchFamily="34" charset="0"/>
                <a:cs typeface="Arial" panose="020B0604020202020204" pitchFamily="34" charset="0"/>
              </a:rPr>
              <a:t>O</a:t>
            </a:r>
            <a:r>
              <a:rPr lang="en-US" sz="2000" dirty="0" smtClean="0">
                <a:latin typeface="Arial" panose="020B0604020202020204" pitchFamily="34" charset="0"/>
                <a:cs typeface="Arial" panose="020B0604020202020204" pitchFamily="34" charset="0"/>
              </a:rPr>
              <a:t>ne </a:t>
            </a:r>
            <a:r>
              <a:rPr lang="en-US" sz="2000" dirty="0" smtClean="0">
                <a:latin typeface="Arial" panose="020B0604020202020204" pitchFamily="34" charset="0"/>
                <a:cs typeface="Arial" panose="020B0604020202020204" pitchFamily="34" charset="0"/>
              </a:rPr>
              <a:t>or more directly and/or indirectly owned CFCs of Indonesian taxpayers. </a:t>
            </a:r>
          </a:p>
          <a:p>
            <a:pPr marL="0" indent="0" algn="just">
              <a:lnSpc>
                <a:spcPct val="100000"/>
              </a:lnSpc>
              <a:spcBef>
                <a:spcPts val="600"/>
              </a:spcBef>
              <a:spcAft>
                <a:spcPts val="600"/>
              </a:spcAft>
              <a:buNone/>
            </a:pPr>
            <a:r>
              <a:rPr lang="en-US" sz="2000" dirty="0">
                <a:latin typeface="Arial" panose="020B0604020202020204" pitchFamily="34" charset="0"/>
                <a:cs typeface="Arial" panose="020B0604020202020204" pitchFamily="34" charset="0"/>
              </a:rPr>
              <a:t>T</a:t>
            </a:r>
            <a:r>
              <a:rPr lang="en-US" sz="2000" dirty="0" smtClean="0">
                <a:latin typeface="Arial" panose="020B0604020202020204" pitchFamily="34" charset="0"/>
                <a:cs typeface="Arial" panose="020B0604020202020204" pitchFamily="34" charset="0"/>
              </a:rPr>
              <a:t>he </a:t>
            </a:r>
            <a:r>
              <a:rPr lang="en-US" sz="2000" dirty="0" smtClean="0">
                <a:latin typeface="Arial" panose="020B0604020202020204" pitchFamily="34" charset="0"/>
                <a:cs typeface="Arial" panose="020B0604020202020204" pitchFamily="34" charset="0"/>
              </a:rPr>
              <a:t>50% threshold criterion </a:t>
            </a:r>
            <a:r>
              <a:rPr lang="en-US" sz="2000" dirty="0" smtClean="0">
                <a:latin typeface="Arial" panose="020B0604020202020204" pitchFamily="34" charset="0"/>
                <a:cs typeface="Arial" panose="020B0604020202020204" pitchFamily="34" charset="0"/>
              </a:rPr>
              <a:t>applies</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at each level in the </a:t>
            </a:r>
            <a:r>
              <a:rPr lang="en-US" sz="2000" dirty="0" smtClean="0">
                <a:latin typeface="Arial" panose="020B0604020202020204" pitchFamily="34" charset="0"/>
                <a:cs typeface="Arial" panose="020B0604020202020204" pitchFamily="34" charset="0"/>
              </a:rPr>
              <a:t>chain</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w</a:t>
            </a:r>
            <a:r>
              <a:rPr lang="en-US" sz="2000" dirty="0" smtClean="0">
                <a:latin typeface="Arial" panose="020B0604020202020204" pitchFamily="34" charset="0"/>
                <a:cs typeface="Arial" panose="020B0604020202020204" pitchFamily="34" charset="0"/>
              </a:rPr>
              <a:t>here </a:t>
            </a:r>
            <a:r>
              <a:rPr lang="en-US" sz="2000" dirty="0">
                <a:latin typeface="Arial" panose="020B0604020202020204" pitchFamily="34" charset="0"/>
                <a:cs typeface="Arial" panose="020B0604020202020204" pitchFamily="34" charset="0"/>
              </a:rPr>
              <a:t>there are multiple levels of subsidiaries in the ownership </a:t>
            </a:r>
            <a:r>
              <a:rPr lang="en-US" sz="2000" dirty="0" smtClean="0">
                <a:latin typeface="Arial" panose="020B0604020202020204" pitchFamily="34" charset="0"/>
                <a:cs typeface="Arial" panose="020B0604020202020204" pitchFamily="34" charset="0"/>
              </a:rPr>
              <a:t>chain</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6839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15512"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8529579" cy="492443"/>
          </a:xfrm>
          <a:prstGeom prst="rect">
            <a:avLst/>
          </a:prstGeom>
          <a:noFill/>
        </p:spPr>
        <p:txBody>
          <a:bodyPr wrap="none" rtlCol="0">
            <a:spAutoFit/>
          </a:bodyPr>
          <a:lstStyle/>
          <a:p>
            <a:r>
              <a:rPr lang="en-US" sz="2600" b="1" dirty="0">
                <a:latin typeface="Arial" panose="020B0604020202020204" pitchFamily="34" charset="0"/>
                <a:cs typeface="Arial" panose="020B0604020202020204" pitchFamily="34" charset="0"/>
              </a:rPr>
              <a:t>CONTROLLED FOREIGN COMPANY (CFC) RULES (3)</a:t>
            </a: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12</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1200"/>
              </a:spcAft>
              <a:buFont typeface="Arial" panose="020B0604020202020204" pitchFamily="34" charset="0"/>
              <a:buNone/>
            </a:pPr>
            <a:r>
              <a:rPr lang="en-US" b="1" dirty="0" smtClean="0">
                <a:latin typeface="Arial" panose="020B0604020202020204" pitchFamily="34" charset="0"/>
                <a:cs typeface="Arial" panose="020B0604020202020204" pitchFamily="34" charset="0"/>
              </a:rPr>
              <a:t>Deemed </a:t>
            </a:r>
            <a:r>
              <a:rPr lang="en-US" b="1" dirty="0" smtClean="0">
                <a:latin typeface="Arial" panose="020B0604020202020204" pitchFamily="34" charset="0"/>
                <a:cs typeface="Arial" panose="020B0604020202020204" pitchFamily="34" charset="0"/>
              </a:rPr>
              <a:t>Dividends</a:t>
            </a:r>
            <a:endParaRPr lang="en-US" b="1" dirty="0" smtClean="0">
              <a:latin typeface="Arial" panose="020B0604020202020204" pitchFamily="34" charset="0"/>
              <a:cs typeface="Arial" panose="020B0604020202020204" pitchFamily="34" charset="0"/>
            </a:endParaRPr>
          </a:p>
          <a:p>
            <a:pPr marL="0" indent="0" algn="just">
              <a:lnSpc>
                <a:spcPct val="120000"/>
              </a:lnSpc>
              <a:spcAft>
                <a:spcPts val="1200"/>
              </a:spcAft>
              <a:buNone/>
            </a:pPr>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 CFC is deemed to distribute dividends </a:t>
            </a:r>
            <a:r>
              <a:rPr lang="en-US" sz="2200" dirty="0" smtClean="0">
                <a:latin typeface="Arial" panose="020B0604020202020204" pitchFamily="34" charset="0"/>
                <a:cs typeface="Arial" panose="020B0604020202020204" pitchFamily="34" charset="0"/>
              </a:rPr>
              <a:t>to a shareholder </a:t>
            </a:r>
            <a:r>
              <a:rPr lang="en-US" sz="2200" dirty="0">
                <a:latin typeface="Arial" panose="020B0604020202020204" pitchFamily="34" charset="0"/>
                <a:cs typeface="Arial" panose="020B0604020202020204" pitchFamily="34" charset="0"/>
              </a:rPr>
              <a:t>4</a:t>
            </a:r>
            <a:r>
              <a:rPr lang="en-US" sz="2200" dirty="0" smtClean="0">
                <a:latin typeface="Arial" panose="020B0604020202020204" pitchFamily="34" charset="0"/>
                <a:cs typeface="Arial" panose="020B0604020202020204" pitchFamily="34" charset="0"/>
              </a:rPr>
              <a:t> months following the deadline for the CFC to submit its corporate income tax </a:t>
            </a:r>
            <a:r>
              <a:rPr lang="en-US" sz="2200" dirty="0" smtClean="0">
                <a:latin typeface="Arial" panose="020B0604020202020204" pitchFamily="34" charset="0"/>
                <a:cs typeface="Arial" panose="020B0604020202020204" pitchFamily="34" charset="0"/>
              </a:rPr>
              <a:t>return </a:t>
            </a:r>
            <a:r>
              <a:rPr lang="en-US" sz="2200" dirty="0" smtClean="0">
                <a:latin typeface="Arial" panose="020B0604020202020204" pitchFamily="34" charset="0"/>
                <a:cs typeface="Arial" panose="020B0604020202020204" pitchFamily="34" charset="0"/>
              </a:rPr>
              <a:t>or </a:t>
            </a:r>
            <a:r>
              <a:rPr lang="en-US" sz="2200" dirty="0">
                <a:latin typeface="Arial" panose="020B0604020202020204" pitchFamily="34" charset="0"/>
                <a:cs typeface="Arial" panose="020B0604020202020204" pitchFamily="34" charset="0"/>
              </a:rPr>
              <a:t>7</a:t>
            </a:r>
            <a:r>
              <a:rPr lang="en-US" sz="2200" dirty="0" smtClean="0">
                <a:latin typeface="Arial" panose="020B0604020202020204" pitchFamily="34" charset="0"/>
                <a:cs typeface="Arial" panose="020B0604020202020204" pitchFamily="34" charset="0"/>
              </a:rPr>
              <a:t> months following the end of the CFC’s fiscal year where there are no annual filing obligations or where there is no filing deadline in the CFC’s country of residence.</a:t>
            </a:r>
          </a:p>
          <a:p>
            <a:pPr marL="0" indent="0" algn="just">
              <a:buFont typeface="Arial" panose="020B0604020202020204" pitchFamily="34" charse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255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160774"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8529579" cy="492443"/>
          </a:xfrm>
          <a:prstGeom prst="rect">
            <a:avLst/>
          </a:prstGeom>
          <a:noFill/>
        </p:spPr>
        <p:txBody>
          <a:bodyPr wrap="none" rtlCol="0">
            <a:spAutoFit/>
          </a:bodyPr>
          <a:lstStyle/>
          <a:p>
            <a:r>
              <a:rPr lang="en-US" sz="2600" b="1" dirty="0">
                <a:latin typeface="Arial" panose="020B0604020202020204" pitchFamily="34" charset="0"/>
                <a:cs typeface="Arial" panose="020B0604020202020204" pitchFamily="34" charset="0"/>
              </a:rPr>
              <a:t>CONTROLLED FOREIGN COMPANY (CFC) RULES (4)</a:t>
            </a: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13</a:t>
              </a:r>
              <a:endParaRPr lang="en-US" dirty="0">
                <a:solidFill>
                  <a:schemeClr val="bg1"/>
                </a:solidFill>
              </a:endParaRPr>
            </a:p>
          </p:txBody>
        </p:sp>
      </p:grpSp>
      <p:sp>
        <p:nvSpPr>
          <p:cNvPr id="18" name="Content Placeholder 2"/>
          <p:cNvSpPr txBox="1">
            <a:spLocks/>
          </p:cNvSpPr>
          <p:nvPr/>
        </p:nvSpPr>
        <p:spPr>
          <a:xfrm>
            <a:off x="536082" y="1446649"/>
            <a:ext cx="10515600" cy="4890652"/>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5100" b="1" dirty="0" smtClean="0">
                <a:latin typeface="Arial" panose="020B0604020202020204" pitchFamily="34" charset="0"/>
                <a:cs typeface="Arial" panose="020B0604020202020204" pitchFamily="34" charset="0"/>
              </a:rPr>
              <a:t>Foreign </a:t>
            </a:r>
            <a:r>
              <a:rPr lang="en-US" sz="5100" b="1" dirty="0" smtClean="0">
                <a:latin typeface="Arial" panose="020B0604020202020204" pitchFamily="34" charset="0"/>
                <a:cs typeface="Arial" panose="020B0604020202020204" pitchFamily="34" charset="0"/>
              </a:rPr>
              <a:t>Tax </a:t>
            </a:r>
            <a:r>
              <a:rPr lang="en-US" sz="5100" b="1" dirty="0">
                <a:latin typeface="Arial" panose="020B0604020202020204" pitchFamily="34" charset="0"/>
                <a:cs typeface="Arial" panose="020B0604020202020204" pitchFamily="34" charset="0"/>
              </a:rPr>
              <a:t>C</a:t>
            </a:r>
            <a:r>
              <a:rPr lang="en-US" sz="5100" b="1" dirty="0" smtClean="0">
                <a:latin typeface="Arial" panose="020B0604020202020204" pitchFamily="34" charset="0"/>
                <a:cs typeface="Arial" panose="020B0604020202020204" pitchFamily="34" charset="0"/>
              </a:rPr>
              <a:t>redit</a:t>
            </a:r>
            <a:endParaRPr lang="en-US" sz="5100" dirty="0" smtClean="0">
              <a:latin typeface="Arial" panose="020B0604020202020204" pitchFamily="34" charset="0"/>
              <a:cs typeface="Arial" panose="020B0604020202020204" pitchFamily="34" charset="0"/>
            </a:endParaRPr>
          </a:p>
          <a:p>
            <a:pPr marL="0" indent="0">
              <a:lnSpc>
                <a:spcPct val="120000"/>
              </a:lnSpc>
              <a:spcBef>
                <a:spcPts val="0"/>
              </a:spcBef>
              <a:buFont typeface="Arial" panose="020B0604020202020204" pitchFamily="34" charset="0"/>
              <a:buNone/>
            </a:pPr>
            <a:endParaRPr lang="en-US" sz="3200" dirty="0" smtClean="0">
              <a:latin typeface="Arial" panose="020B0604020202020204" pitchFamily="34" charset="0"/>
              <a:cs typeface="Arial" panose="020B0604020202020204" pitchFamily="34" charset="0"/>
            </a:endParaRPr>
          </a:p>
          <a:p>
            <a:pPr marL="0" indent="0" algn="just">
              <a:lnSpc>
                <a:spcPct val="120000"/>
              </a:lnSpc>
              <a:spcBef>
                <a:spcPts val="0"/>
              </a:spcBef>
              <a:spcAft>
                <a:spcPts val="1200"/>
              </a:spcAft>
              <a:buFont typeface="Arial" panose="020B0604020202020204" pitchFamily="34" charset="0"/>
              <a:buNone/>
            </a:pPr>
            <a:r>
              <a:rPr lang="en-US" sz="4200" dirty="0" smtClean="0">
                <a:latin typeface="Arial" panose="020B0604020202020204" pitchFamily="34" charset="0"/>
                <a:cs typeface="Arial" panose="020B0604020202020204" pitchFamily="34" charset="0"/>
              </a:rPr>
              <a:t>The new regulation allows an Indonesian taxpayer to credit the foreign income tax it pays on actual dividends received from a directly owned CFC in the fiscal year in which the foreign tax is paid or withheld, but limits the amount of the credit to the lowest of the following amounts:</a:t>
            </a:r>
          </a:p>
          <a:p>
            <a:pPr marL="720725" indent="-366713" algn="just">
              <a:lnSpc>
                <a:spcPct val="120000"/>
              </a:lnSpc>
              <a:spcBef>
                <a:spcPts val="0"/>
              </a:spcBef>
              <a:spcAft>
                <a:spcPts val="600"/>
              </a:spcAft>
              <a:buFont typeface="Wingdings" panose="05000000000000000000" pitchFamily="2" charset="2"/>
              <a:buChar char="§"/>
            </a:pPr>
            <a:r>
              <a:rPr lang="en-US" sz="4200" dirty="0" smtClean="0">
                <a:latin typeface="Arial" panose="020B0604020202020204" pitchFamily="34" charset="0"/>
                <a:cs typeface="Arial" panose="020B0604020202020204" pitchFamily="34" charset="0"/>
              </a:rPr>
              <a:t>The foreign income tax that is payable based on the tax rate applied to dividends under the terms of a relevant tax treaty;</a:t>
            </a:r>
          </a:p>
          <a:p>
            <a:pPr marL="720725" indent="-366713" algn="just">
              <a:lnSpc>
                <a:spcPct val="120000"/>
              </a:lnSpc>
              <a:spcBef>
                <a:spcPts val="0"/>
              </a:spcBef>
              <a:spcAft>
                <a:spcPts val="600"/>
              </a:spcAft>
              <a:buFont typeface="Wingdings" panose="05000000000000000000" pitchFamily="2" charset="2"/>
              <a:buChar char="§"/>
            </a:pPr>
            <a:r>
              <a:rPr lang="en-US" sz="4200" dirty="0" smtClean="0">
                <a:latin typeface="Arial" panose="020B0604020202020204" pitchFamily="34" charset="0"/>
                <a:cs typeface="Arial" panose="020B0604020202020204" pitchFamily="34" charset="0"/>
              </a:rPr>
              <a:t>The foreign income </a:t>
            </a:r>
            <a:r>
              <a:rPr lang="en-US" sz="4200" dirty="0" smtClean="0">
                <a:latin typeface="Arial" panose="020B0604020202020204" pitchFamily="34" charset="0"/>
                <a:cs typeface="Arial" panose="020B0604020202020204" pitchFamily="34" charset="0"/>
              </a:rPr>
              <a:t>tax </a:t>
            </a:r>
            <a:r>
              <a:rPr lang="en-US" sz="4200" dirty="0" smtClean="0">
                <a:latin typeface="Arial" panose="020B0604020202020204" pitchFamily="34" charset="0"/>
                <a:cs typeface="Arial" panose="020B0604020202020204" pitchFamily="34" charset="0"/>
              </a:rPr>
              <a:t>paid </a:t>
            </a:r>
            <a:r>
              <a:rPr lang="en-US" sz="4200" dirty="0" smtClean="0">
                <a:latin typeface="Arial" panose="020B0604020202020204" pitchFamily="34" charset="0"/>
                <a:cs typeface="Arial" panose="020B0604020202020204" pitchFamily="34" charset="0"/>
              </a:rPr>
              <a:t>in actual or </a:t>
            </a:r>
            <a:r>
              <a:rPr lang="en-US" sz="4200" dirty="0" smtClean="0">
                <a:latin typeface="Arial" panose="020B0604020202020204" pitchFamily="34" charset="0"/>
                <a:cs typeface="Arial" panose="020B0604020202020204" pitchFamily="34" charset="0"/>
              </a:rPr>
              <a:t>payable on the dividend; or</a:t>
            </a:r>
          </a:p>
          <a:p>
            <a:pPr marL="720725" indent="-366713" algn="just">
              <a:lnSpc>
                <a:spcPct val="120000"/>
              </a:lnSpc>
              <a:spcBef>
                <a:spcPts val="0"/>
              </a:spcBef>
              <a:spcAft>
                <a:spcPts val="600"/>
              </a:spcAft>
              <a:buFont typeface="Wingdings" panose="05000000000000000000" pitchFamily="2" charset="2"/>
              <a:buChar char="§"/>
            </a:pPr>
            <a:r>
              <a:rPr lang="en-US" sz="4200" dirty="0" smtClean="0">
                <a:latin typeface="Arial" panose="020B0604020202020204" pitchFamily="34" charset="0"/>
                <a:cs typeface="Arial" panose="020B0604020202020204" pitchFamily="34" charset="0"/>
              </a:rPr>
              <a:t>The total amount of Indonesian tax paid or payable on the dividend (including through the recognition of deemed dividends in prior years), determined for each relevant year by multiplying the taxpayer’s Indonesian tax liability by the proportion of the dividend/deemed dividend recognized over the shareholder’s total Indonesian taxable income (including the dividend/deemed dividend).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7653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387740" cy="523220"/>
          </a:xfrm>
          <a:prstGeom prst="rect">
            <a:avLst/>
          </a:prstGeom>
          <a:noFill/>
        </p:spPr>
        <p:txBody>
          <a:bodyPr wrap="none" rtlCol="0">
            <a:spAutoFit/>
          </a:bodyPr>
          <a:lstStyle/>
          <a:p>
            <a:pPr marL="514350" indent="-514350">
              <a:buFont typeface="+mj-lt"/>
              <a:buAutoNum type="alphaUcPeriod" startAt="4"/>
            </a:pPr>
            <a:r>
              <a:rPr lang="en-US" sz="2800" b="1" dirty="0" smtClean="0">
                <a:latin typeface="Arial" panose="020B0604020202020204" pitchFamily="34" charset="0"/>
                <a:cs typeface="Arial" panose="020B0604020202020204" pitchFamily="34" charset="0"/>
              </a:rPr>
              <a:t>ANTI </a:t>
            </a:r>
            <a:r>
              <a:rPr lang="en-US" sz="2800" b="1" dirty="0">
                <a:latin typeface="Arial" panose="020B0604020202020204" pitchFamily="34" charset="0"/>
                <a:cs typeface="Arial" panose="020B0604020202020204" pitchFamily="34" charset="0"/>
              </a:rPr>
              <a:t>TREATY ABUSE</a:t>
            </a: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14</a:t>
              </a:r>
              <a:endParaRPr lang="en-US" dirty="0">
                <a:solidFill>
                  <a:schemeClr val="bg1"/>
                </a:solidFill>
              </a:endParaRPr>
            </a:p>
          </p:txBody>
        </p:sp>
      </p:grpSp>
      <p:sp>
        <p:nvSpPr>
          <p:cNvPr id="17" name="Content Placeholder 2"/>
          <p:cNvSpPr txBox="1">
            <a:spLocks/>
          </p:cNvSpPr>
          <p:nvPr/>
        </p:nvSpPr>
        <p:spPr>
          <a:xfrm>
            <a:off x="618091" y="1496274"/>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spcAft>
                <a:spcPts val="600"/>
              </a:spcAft>
              <a:buFont typeface="Wingdings" panose="05000000000000000000" pitchFamily="2" charset="2"/>
              <a:buChar char="§"/>
            </a:pPr>
            <a:r>
              <a:rPr lang="en-US" sz="1850" dirty="0" smtClean="0">
                <a:latin typeface="Arial" panose="020B0604020202020204" pitchFamily="34" charset="0"/>
                <a:cs typeface="Arial" panose="020B0604020202020204" pitchFamily="34" charset="0"/>
              </a:rPr>
              <a:t>Regulation of DGT Number </a:t>
            </a:r>
            <a:r>
              <a:rPr lang="en-US" sz="1850" dirty="0" smtClean="0">
                <a:latin typeface="Arial" panose="020B0604020202020204" pitchFamily="34" charset="0"/>
                <a:cs typeface="Arial" panose="020B0604020202020204" pitchFamily="34" charset="0"/>
              </a:rPr>
              <a:t>PER-10/PJ/2017 (“PER-10”) introduced the new Certificate of Domicile (“</a:t>
            </a:r>
            <a:r>
              <a:rPr lang="en-US" sz="1850" dirty="0" err="1" smtClean="0">
                <a:latin typeface="Arial" panose="020B0604020202020204" pitchFamily="34" charset="0"/>
                <a:cs typeface="Arial" panose="020B0604020202020204" pitchFamily="34" charset="0"/>
              </a:rPr>
              <a:t>CoD</a:t>
            </a:r>
            <a:r>
              <a:rPr lang="en-US" sz="1850" dirty="0" smtClean="0">
                <a:latin typeface="Arial" panose="020B0604020202020204" pitchFamily="34" charset="0"/>
                <a:cs typeface="Arial" panose="020B0604020202020204" pitchFamily="34" charset="0"/>
              </a:rPr>
              <a:t>”) standard for non-resident taxpayers which is applicable as of August 1, 2017, and revoked the Regulations PER-61/PJ/2009 as amended by PER-24/PJ/2010 and PER-62/PJ/2009 as amended by </a:t>
            </a:r>
            <a:r>
              <a:rPr lang="en-US" sz="1850" dirty="0" smtClean="0">
                <a:latin typeface="Arial" panose="020B0604020202020204" pitchFamily="34" charset="0"/>
                <a:cs typeface="Arial" panose="020B0604020202020204" pitchFamily="34" charset="0"/>
              </a:rPr>
              <a:t>PER-25/PJ/2010.</a:t>
            </a:r>
            <a:endParaRPr lang="en-US" sz="1850" dirty="0" smtClean="0">
              <a:latin typeface="Arial" panose="020B0604020202020204" pitchFamily="34" charset="0"/>
              <a:cs typeface="Arial" panose="020B0604020202020204" pitchFamily="34" charset="0"/>
            </a:endParaRPr>
          </a:p>
          <a:p>
            <a:pPr algn="just">
              <a:lnSpc>
                <a:spcPct val="120000"/>
              </a:lnSpc>
              <a:spcBef>
                <a:spcPts val="0"/>
              </a:spcBef>
              <a:spcAft>
                <a:spcPts val="600"/>
              </a:spcAft>
              <a:buFont typeface="Wingdings" panose="05000000000000000000" pitchFamily="2" charset="2"/>
              <a:buChar char="§"/>
            </a:pPr>
            <a:r>
              <a:rPr lang="en-US" sz="1850" dirty="0" smtClean="0">
                <a:latin typeface="Arial" panose="020B0604020202020204" pitchFamily="34" charset="0"/>
                <a:cs typeface="Arial" panose="020B0604020202020204" pitchFamily="34" charset="0"/>
              </a:rPr>
              <a:t> Under PER-10 there are still two types of </a:t>
            </a:r>
            <a:r>
              <a:rPr lang="en-US" sz="1850" dirty="0" err="1" smtClean="0">
                <a:latin typeface="Arial" panose="020B0604020202020204" pitchFamily="34" charset="0"/>
                <a:cs typeface="Arial" panose="020B0604020202020204" pitchFamily="34" charset="0"/>
              </a:rPr>
              <a:t>CoDs</a:t>
            </a:r>
            <a:r>
              <a:rPr lang="en-US" sz="1850" dirty="0" smtClean="0">
                <a:latin typeface="Arial" panose="020B0604020202020204" pitchFamily="34" charset="0"/>
                <a:cs typeface="Arial" panose="020B0604020202020204" pitchFamily="34" charset="0"/>
              </a:rPr>
              <a:t>, one for banking institutions </a:t>
            </a:r>
            <a:r>
              <a:rPr lang="en-US" sz="1850" dirty="0" smtClean="0">
                <a:latin typeface="Arial" panose="020B0604020202020204" pitchFamily="34" charset="0"/>
                <a:cs typeface="Arial" panose="020B0604020202020204" pitchFamily="34" charset="0"/>
              </a:rPr>
              <a:t>(“Form </a:t>
            </a:r>
            <a:r>
              <a:rPr lang="en-US" sz="1850" dirty="0" smtClean="0">
                <a:latin typeface="Arial" panose="020B0604020202020204" pitchFamily="34" charset="0"/>
                <a:cs typeface="Arial" panose="020B0604020202020204" pitchFamily="34" charset="0"/>
              </a:rPr>
              <a:t>DGT-2”) and one for non-banking institutions </a:t>
            </a:r>
            <a:r>
              <a:rPr lang="en-US" sz="1850" dirty="0" smtClean="0">
                <a:latin typeface="Arial" panose="020B0604020202020204" pitchFamily="34" charset="0"/>
                <a:cs typeface="Arial" panose="020B0604020202020204" pitchFamily="34" charset="0"/>
              </a:rPr>
              <a:t>(“Form </a:t>
            </a:r>
            <a:r>
              <a:rPr lang="en-US" sz="1850" dirty="0" smtClean="0">
                <a:latin typeface="Arial" panose="020B0604020202020204" pitchFamily="34" charset="0"/>
                <a:cs typeface="Arial" panose="020B0604020202020204" pitchFamily="34" charset="0"/>
              </a:rPr>
              <a:t>DGT-1”). </a:t>
            </a:r>
            <a:endParaRPr lang="en-US" sz="1850" dirty="0" smtClean="0">
              <a:latin typeface="Arial" panose="020B0604020202020204" pitchFamily="34" charset="0"/>
              <a:cs typeface="Arial" panose="020B0604020202020204" pitchFamily="34" charset="0"/>
            </a:endParaRPr>
          </a:p>
          <a:p>
            <a:pPr algn="just">
              <a:lnSpc>
                <a:spcPct val="120000"/>
              </a:lnSpc>
              <a:spcBef>
                <a:spcPts val="0"/>
              </a:spcBef>
              <a:spcAft>
                <a:spcPts val="600"/>
              </a:spcAft>
              <a:buFont typeface="Wingdings" panose="05000000000000000000" pitchFamily="2" charset="2"/>
              <a:buChar char="§"/>
            </a:pPr>
            <a:r>
              <a:rPr lang="en-US" sz="1850" dirty="0" smtClean="0">
                <a:latin typeface="Arial" panose="020B0604020202020204" pitchFamily="34" charset="0"/>
                <a:cs typeface="Arial" panose="020B0604020202020204" pitchFamily="34" charset="0"/>
              </a:rPr>
              <a:t>“Form DGT-2” </a:t>
            </a:r>
            <a:r>
              <a:rPr lang="en-US" sz="1850" dirty="0" smtClean="0">
                <a:latin typeface="Arial" panose="020B0604020202020204" pitchFamily="34" charset="0"/>
                <a:cs typeface="Arial" panose="020B0604020202020204" pitchFamily="34" charset="0"/>
              </a:rPr>
              <a:t>remained </a:t>
            </a:r>
            <a:r>
              <a:rPr lang="en-US" sz="1850" dirty="0" smtClean="0">
                <a:latin typeface="Arial" panose="020B0604020202020204" pitchFamily="34" charset="0"/>
                <a:cs typeface="Arial" panose="020B0604020202020204" pitchFamily="34" charset="0"/>
              </a:rPr>
              <a:t>mostly</a:t>
            </a:r>
            <a:r>
              <a:rPr lang="en-US" sz="1850" dirty="0" smtClean="0">
                <a:latin typeface="Arial" panose="020B0604020202020204" pitchFamily="34" charset="0"/>
                <a:cs typeface="Arial" panose="020B0604020202020204" pitchFamily="34" charset="0"/>
              </a:rPr>
              <a:t> </a:t>
            </a:r>
            <a:r>
              <a:rPr lang="en-US" sz="1850" dirty="0" smtClean="0">
                <a:latin typeface="Arial" panose="020B0604020202020204" pitchFamily="34" charset="0"/>
                <a:cs typeface="Arial" panose="020B0604020202020204" pitchFamily="34" charset="0"/>
              </a:rPr>
              <a:t>the same, </a:t>
            </a:r>
            <a:r>
              <a:rPr lang="en-US" sz="1850" dirty="0" smtClean="0">
                <a:latin typeface="Arial" panose="020B0604020202020204" pitchFamily="34" charset="0"/>
                <a:cs typeface="Arial" panose="020B0604020202020204" pitchFamily="34" charset="0"/>
              </a:rPr>
              <a:t>whereas PER-10 has amended “ Form DGT-1” more drastically.</a:t>
            </a:r>
            <a:endParaRPr lang="en-US" sz="1850" dirty="0" smtClean="0">
              <a:latin typeface="Arial" panose="020B0604020202020204" pitchFamily="34" charset="0"/>
              <a:cs typeface="Arial" panose="020B0604020202020204" pitchFamily="34" charset="0"/>
            </a:endParaRPr>
          </a:p>
          <a:p>
            <a:pPr algn="just">
              <a:lnSpc>
                <a:spcPct val="120000"/>
              </a:lnSpc>
              <a:spcBef>
                <a:spcPts val="0"/>
              </a:spcBef>
              <a:spcAft>
                <a:spcPts val="600"/>
              </a:spcAft>
              <a:buFont typeface="Wingdings" panose="05000000000000000000" pitchFamily="2" charset="2"/>
              <a:buChar char="§"/>
            </a:pPr>
            <a:r>
              <a:rPr lang="en-US" sz="1850" dirty="0" smtClean="0">
                <a:latin typeface="Arial" panose="020B0604020202020204" pitchFamily="34" charset="0"/>
                <a:cs typeface="Arial" panose="020B0604020202020204" pitchFamily="34" charset="0"/>
              </a:rPr>
              <a:t>The </a:t>
            </a:r>
            <a:r>
              <a:rPr lang="en-US" sz="1850" dirty="0" err="1" smtClean="0">
                <a:latin typeface="Arial" panose="020B0604020202020204" pitchFamily="34" charset="0"/>
                <a:cs typeface="Arial" panose="020B0604020202020204" pitchFamily="34" charset="0"/>
              </a:rPr>
              <a:t>CoD</a:t>
            </a:r>
            <a:r>
              <a:rPr lang="en-US" sz="1850" dirty="0" smtClean="0">
                <a:latin typeface="Arial" panose="020B0604020202020204" pitchFamily="34" charset="0"/>
                <a:cs typeface="Arial" panose="020B0604020202020204" pitchFamily="34" charset="0"/>
              </a:rPr>
              <a:t> (page 1 of the form) is still valid for 12 months</a:t>
            </a:r>
          </a:p>
          <a:p>
            <a:pPr algn="just">
              <a:lnSpc>
                <a:spcPct val="120000"/>
              </a:lnSpc>
              <a:spcBef>
                <a:spcPts val="0"/>
              </a:spcBef>
              <a:spcAft>
                <a:spcPts val="600"/>
              </a:spcAft>
              <a:buFont typeface="Wingdings" panose="05000000000000000000" pitchFamily="2" charset="2"/>
              <a:buChar char="§"/>
            </a:pPr>
            <a:r>
              <a:rPr lang="en-US" sz="1850" dirty="0" smtClean="0">
                <a:latin typeface="Arial" panose="020B0604020202020204" pitchFamily="34" charset="0"/>
                <a:cs typeface="Arial" panose="020B0604020202020204" pitchFamily="34" charset="0"/>
              </a:rPr>
              <a:t>Under the new form </a:t>
            </a:r>
            <a:r>
              <a:rPr lang="en-US" sz="1850" dirty="0" smtClean="0">
                <a:latin typeface="Arial" panose="020B0604020202020204" pitchFamily="34" charset="0"/>
                <a:cs typeface="Arial" panose="020B0604020202020204" pitchFamily="34" charset="0"/>
              </a:rPr>
              <a:t>DGT-1, </a:t>
            </a:r>
            <a:r>
              <a:rPr lang="en-US" sz="1850" dirty="0" smtClean="0">
                <a:latin typeface="Arial" panose="020B0604020202020204" pitchFamily="34" charset="0"/>
                <a:cs typeface="Arial" panose="020B0604020202020204" pitchFamily="34" charset="0"/>
              </a:rPr>
              <a:t>various new residency tests are added (under Part VI), and </a:t>
            </a:r>
            <a:r>
              <a:rPr lang="en-US" sz="1850" dirty="0" smtClean="0">
                <a:latin typeface="Arial" panose="020B0604020202020204" pitchFamily="34" charset="0"/>
                <a:cs typeface="Arial" panose="020B0604020202020204" pitchFamily="34" charset="0"/>
              </a:rPr>
              <a:t>PER-10 introduces a </a:t>
            </a:r>
            <a:r>
              <a:rPr lang="en-US" sz="1850" dirty="0" smtClean="0">
                <a:latin typeface="Arial" panose="020B0604020202020204" pitchFamily="34" charset="0"/>
                <a:cs typeface="Arial" panose="020B0604020202020204" pitchFamily="34" charset="0"/>
              </a:rPr>
              <a:t>new set of beneficial ownership tests </a:t>
            </a:r>
            <a:r>
              <a:rPr lang="en-US" sz="1850" dirty="0" smtClean="0">
                <a:latin typeface="Arial" panose="020B0604020202020204" pitchFamily="34" charset="0"/>
                <a:cs typeface="Arial" panose="020B0604020202020204" pitchFamily="34" charset="0"/>
              </a:rPr>
              <a:t>(</a:t>
            </a:r>
            <a:r>
              <a:rPr lang="en-US" sz="1850" dirty="0" smtClean="0">
                <a:latin typeface="Arial" panose="020B0604020202020204" pitchFamily="34" charset="0"/>
                <a:cs typeface="Arial" panose="020B0604020202020204" pitchFamily="34" charset="0"/>
              </a:rPr>
              <a:t>under Part VII), which only has to be filled in in case the non-resident taxpayer receives Indonesian dividends, interest or royalties.</a:t>
            </a:r>
          </a:p>
          <a:p>
            <a:pPr algn="just">
              <a:lnSpc>
                <a:spcPct val="120000"/>
              </a:lnSpc>
              <a:spcAft>
                <a:spcPts val="600"/>
              </a:spcAft>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352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529"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408579" cy="529569"/>
          </a:xfrm>
          <a:prstGeom prst="rect">
            <a:avLst/>
          </a:prstGeom>
          <a:noFill/>
        </p:spPr>
        <p:txBody>
          <a:bodyPr wrap="none" rtlCol="0">
            <a:spAutoFit/>
          </a:bodyPr>
          <a:lstStyle/>
          <a:p>
            <a:pPr>
              <a:lnSpc>
                <a:spcPct val="110000"/>
              </a:lnSpc>
            </a:pPr>
            <a:r>
              <a:rPr lang="en-US" sz="2800" b="1" dirty="0">
                <a:latin typeface="Arial" panose="020B0604020202020204" pitchFamily="34" charset="0"/>
                <a:cs typeface="Arial" panose="020B0604020202020204" pitchFamily="34" charset="0"/>
              </a:rPr>
              <a:t>ANTI TREATY ABUSE (2)</a:t>
            </a:r>
            <a:endParaRPr lang="en-US" sz="2800"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15</a:t>
              </a:r>
              <a:endParaRPr lang="en-US" dirty="0">
                <a:solidFill>
                  <a:schemeClr val="bg1"/>
                </a:solidFill>
              </a:endParaRPr>
            </a:p>
          </p:txBody>
        </p:sp>
      </p:grpSp>
      <p:sp>
        <p:nvSpPr>
          <p:cNvPr id="17" name="Content Placeholder 2"/>
          <p:cNvSpPr txBox="1">
            <a:spLocks/>
          </p:cNvSpPr>
          <p:nvPr/>
        </p:nvSpPr>
        <p:spPr>
          <a:xfrm>
            <a:off x="695858" y="1530564"/>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spcBef>
                <a:spcPts val="0"/>
              </a:spcBef>
              <a:spcAft>
                <a:spcPts val="1200"/>
              </a:spcAft>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Under Part VI there are </a:t>
            </a:r>
            <a:r>
              <a:rPr lang="en-US" sz="2000" dirty="0" smtClean="0">
                <a:latin typeface="Arial" panose="020B0604020202020204" pitchFamily="34" charset="0"/>
                <a:cs typeface="Arial" panose="020B0604020202020204" pitchFamily="34" charset="0"/>
              </a:rPr>
              <a:t>four critical </a:t>
            </a:r>
            <a:r>
              <a:rPr lang="en-US" sz="2000" dirty="0" smtClean="0">
                <a:latin typeface="Arial" panose="020B0604020202020204" pitchFamily="34" charset="0"/>
                <a:cs typeface="Arial" panose="020B0604020202020204" pitchFamily="34" charset="0"/>
              </a:rPr>
              <a:t>new tests included (some of the other </a:t>
            </a:r>
            <a:r>
              <a:rPr lang="en-US" sz="2000" dirty="0" smtClean="0">
                <a:latin typeface="Arial" panose="020B0604020202020204" pitchFamily="34" charset="0"/>
                <a:cs typeface="Arial" panose="020B0604020202020204" pitchFamily="34" charset="0"/>
              </a:rPr>
              <a:t>tests </a:t>
            </a:r>
            <a:r>
              <a:rPr lang="en-US" sz="2000" dirty="0" smtClean="0">
                <a:latin typeface="Arial" panose="020B0604020202020204" pitchFamily="34" charset="0"/>
                <a:cs typeface="Arial" panose="020B0604020202020204" pitchFamily="34" charset="0"/>
              </a:rPr>
              <a:t>are only slightly amended): </a:t>
            </a:r>
            <a:endParaRPr lang="en-US" sz="2000" b="1" dirty="0" smtClean="0">
              <a:latin typeface="Arial" panose="020B0604020202020204" pitchFamily="34" charset="0"/>
              <a:cs typeface="Arial" panose="020B0604020202020204" pitchFamily="34" charset="0"/>
            </a:endParaRPr>
          </a:p>
          <a:p>
            <a:pPr marL="628650" indent="-365125" algn="just">
              <a:lnSpc>
                <a:spcPct val="110000"/>
              </a:lnSpc>
              <a:spcBef>
                <a:spcPts val="0"/>
              </a:spcBef>
              <a:spcAft>
                <a:spcPts val="600"/>
              </a:spcAft>
              <a:buFont typeface="+mj-lt"/>
              <a:buAutoNum type="arabicPeriod"/>
            </a:pPr>
            <a:r>
              <a:rPr lang="en-US" sz="2000" dirty="0" smtClean="0">
                <a:latin typeface="Arial" panose="020B0604020202020204" pitchFamily="34" charset="0"/>
                <a:cs typeface="Arial" panose="020B0604020202020204" pitchFamily="34" charset="0"/>
              </a:rPr>
              <a:t>One of the principal purposes of the arrangements or transactions is to obtain </a:t>
            </a:r>
            <a:r>
              <a:rPr lang="en-US" sz="2000" dirty="0" smtClean="0">
                <a:latin typeface="Arial" panose="020B0604020202020204" pitchFamily="34" charset="0"/>
                <a:cs typeface="Arial" panose="020B0604020202020204" pitchFamily="34" charset="0"/>
              </a:rPr>
              <a:t>a benefit </a:t>
            </a:r>
            <a:r>
              <a:rPr lang="en-US" sz="2000" dirty="0" smtClean="0">
                <a:latin typeface="Arial" panose="020B0604020202020204" pitchFamily="34" charset="0"/>
                <a:cs typeface="Arial" panose="020B0604020202020204" pitchFamily="34" charset="0"/>
              </a:rPr>
              <a:t>under the convention and contrary to the object and purpose of the </a:t>
            </a:r>
            <a:r>
              <a:rPr lang="en-US" sz="2000" dirty="0" smtClean="0">
                <a:latin typeface="Arial" panose="020B0604020202020204" pitchFamily="34" charset="0"/>
                <a:cs typeface="Arial" panose="020B0604020202020204" pitchFamily="34" charset="0"/>
              </a:rPr>
              <a:t>Double Tax Convention.</a:t>
            </a:r>
            <a:endParaRPr lang="en-US" sz="2000" dirty="0" smtClean="0">
              <a:latin typeface="Arial" panose="020B0604020202020204" pitchFamily="34" charset="0"/>
              <a:cs typeface="Arial" panose="020B0604020202020204" pitchFamily="34" charset="0"/>
            </a:endParaRPr>
          </a:p>
          <a:p>
            <a:pPr marL="628650" indent="-365125" algn="just">
              <a:lnSpc>
                <a:spcPct val="110000"/>
              </a:lnSpc>
              <a:spcBef>
                <a:spcPts val="0"/>
              </a:spcBef>
              <a:spcAft>
                <a:spcPts val="600"/>
              </a:spcAft>
              <a:buFont typeface="+mj-lt"/>
              <a:buAutoNum type="arabicPeriod"/>
            </a:pPr>
            <a:r>
              <a:rPr lang="en-US" sz="2000" dirty="0" smtClean="0">
                <a:latin typeface="Arial" panose="020B0604020202020204" pitchFamily="34" charset="0"/>
                <a:cs typeface="Arial" panose="020B0604020202020204" pitchFamily="34" charset="0"/>
              </a:rPr>
              <a:t>There </a:t>
            </a:r>
            <a:r>
              <a:rPr lang="en-US" sz="2000" dirty="0" smtClean="0">
                <a:latin typeface="Arial" panose="020B0604020202020204" pitchFamily="34" charset="0"/>
                <a:cs typeface="Arial" panose="020B0604020202020204" pitchFamily="34" charset="0"/>
              </a:rPr>
              <a:t>are essential </a:t>
            </a:r>
            <a:r>
              <a:rPr lang="en-US" sz="2000" dirty="0" smtClean="0">
                <a:latin typeface="Arial" panose="020B0604020202020204" pitchFamily="34" charset="0"/>
                <a:cs typeface="Arial" panose="020B0604020202020204" pitchFamily="34" charset="0"/>
              </a:rPr>
              <a:t>economic motives or other valid reasons for the establishment of the foreign entity. </a:t>
            </a:r>
          </a:p>
          <a:p>
            <a:pPr marL="628650" indent="-365125" algn="just">
              <a:lnSpc>
                <a:spcPct val="110000"/>
              </a:lnSpc>
              <a:spcBef>
                <a:spcPts val="0"/>
              </a:spcBef>
              <a:spcAft>
                <a:spcPts val="600"/>
              </a:spcAft>
              <a:buFont typeface="+mj-lt"/>
              <a:buAutoNum type="arabicPeriod"/>
            </a:pPr>
            <a:r>
              <a:rPr lang="en-US" sz="2000" dirty="0" smtClean="0">
                <a:latin typeface="Arial" panose="020B0604020202020204" pitchFamily="34" charset="0"/>
                <a:cs typeface="Arial" panose="020B0604020202020204" pitchFamily="34" charset="0"/>
              </a:rPr>
              <a:t>The entity has sufficient assets to conduct business other than the assets generating income from Indonesia</a:t>
            </a:r>
          </a:p>
          <a:p>
            <a:pPr marL="628650" indent="-365125" algn="just">
              <a:lnSpc>
                <a:spcPct val="110000"/>
              </a:lnSpc>
              <a:spcBef>
                <a:spcPts val="0"/>
              </a:spcBef>
              <a:spcAft>
                <a:spcPts val="600"/>
              </a:spcAft>
              <a:buFont typeface="+mj-lt"/>
              <a:buAutoNum type="arabicPeriod"/>
            </a:pPr>
            <a:r>
              <a:rPr lang="en-US" sz="2000" dirty="0" smtClean="0">
                <a:latin typeface="Arial" panose="020B0604020202020204" pitchFamily="34" charset="0"/>
                <a:cs typeface="Arial" panose="020B0604020202020204" pitchFamily="34" charset="0"/>
              </a:rPr>
              <a:t>The entity has business activity other than receiving dividend, interest, royalty sourced from Indonesia. </a:t>
            </a:r>
          </a:p>
          <a:p>
            <a:pPr marL="514350" indent="-514350" algn="just">
              <a:buFont typeface="+mj-lt"/>
              <a:buAutoNum type="arabicPeriod"/>
            </a:pPr>
            <a:endParaRPr lang="en-US" sz="2000" dirty="0" smtClean="0">
              <a:latin typeface="Arial" panose="020B0604020202020204" pitchFamily="34" charset="0"/>
              <a:cs typeface="Arial" panose="020B0604020202020204" pitchFamily="34" charset="0"/>
            </a:endParaRPr>
          </a:p>
          <a:p>
            <a:pPr marL="514350" indent="-514350" algn="just">
              <a:buFont typeface="+mj-lt"/>
              <a:buAutoNum type="arabicPeriod"/>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6918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408579" cy="523220"/>
          </a:xfrm>
          <a:prstGeom prst="rect">
            <a:avLst/>
          </a:prstGeom>
          <a:noFill/>
        </p:spPr>
        <p:txBody>
          <a:bodyPr wrap="none" rtlCol="0">
            <a:spAutoFit/>
          </a:bodyPr>
          <a:lstStyle/>
          <a:p>
            <a:r>
              <a:rPr lang="en-US" sz="2800" b="1" dirty="0">
                <a:latin typeface="Arial" panose="020B0604020202020204" pitchFamily="34" charset="0"/>
                <a:cs typeface="Arial" panose="020B0604020202020204" pitchFamily="34" charset="0"/>
              </a:rPr>
              <a:t>ANTI TREATY ABUSE (3)</a:t>
            </a:r>
            <a:endParaRPr lang="en-US" sz="2800"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16</a:t>
              </a:r>
              <a:endParaRPr lang="en-US" dirty="0">
                <a:solidFill>
                  <a:schemeClr val="bg1"/>
                </a:solidFill>
              </a:endParaRPr>
            </a:p>
          </p:txBody>
        </p:sp>
      </p:grpSp>
      <p:sp>
        <p:nvSpPr>
          <p:cNvPr id="17" name="Content Placeholder 2"/>
          <p:cNvSpPr txBox="1">
            <a:spLocks/>
          </p:cNvSpPr>
          <p:nvPr/>
        </p:nvSpPr>
        <p:spPr>
          <a:xfrm>
            <a:off x="707288" y="1496274"/>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spcAft>
                <a:spcPts val="600"/>
              </a:spcAft>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Under Part VII</a:t>
            </a:r>
            <a:r>
              <a:rPr lang="en-US" sz="2000" dirty="0" smtClean="0">
                <a:latin typeface="Arial" panose="020B0604020202020204" pitchFamily="34" charset="0"/>
                <a:cs typeface="Arial" panose="020B0604020202020204" pitchFamily="34" charset="0"/>
              </a:rPr>
              <a:t>, PER-10 introduces </a:t>
            </a:r>
            <a:r>
              <a:rPr lang="en-US" sz="2000" dirty="0" smtClean="0">
                <a:latin typeface="Arial" panose="020B0604020202020204" pitchFamily="34" charset="0"/>
                <a:cs typeface="Arial" panose="020B0604020202020204" pitchFamily="34" charset="0"/>
              </a:rPr>
              <a:t>a specific beneficial ownership </a:t>
            </a:r>
            <a:r>
              <a:rPr lang="en-US" sz="2000" dirty="0" smtClean="0">
                <a:latin typeface="Arial" panose="020B0604020202020204" pitchFamily="34" charset="0"/>
                <a:cs typeface="Arial" panose="020B0604020202020204" pitchFamily="34" charset="0"/>
              </a:rPr>
              <a:t>test if </a:t>
            </a:r>
            <a:r>
              <a:rPr lang="en-US" sz="2000" dirty="0" smtClean="0">
                <a:latin typeface="Arial" panose="020B0604020202020204" pitchFamily="34" charset="0"/>
                <a:cs typeface="Arial" panose="020B0604020202020204" pitchFamily="34" charset="0"/>
              </a:rPr>
              <a:t>the recipient receives dividends, interest or royalties. </a:t>
            </a:r>
          </a:p>
          <a:p>
            <a:pPr>
              <a:lnSpc>
                <a:spcPct val="120000"/>
              </a:lnSpc>
              <a:spcBef>
                <a:spcPts val="0"/>
              </a:spcBef>
              <a:spcAft>
                <a:spcPts val="600"/>
              </a:spcAft>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PER-10 has removed the </a:t>
            </a:r>
            <a:r>
              <a:rPr lang="en-US" sz="2000" dirty="0" smtClean="0">
                <a:latin typeface="Arial" panose="020B0604020202020204" pitchFamily="34" charset="0"/>
                <a:cs typeface="Arial" panose="020B0604020202020204" pitchFamily="34" charset="0"/>
              </a:rPr>
              <a:t>requirement that the Indonesian income is subject-to-tax at the level of the recipient </a:t>
            </a:r>
            <a:r>
              <a:rPr lang="en-US" sz="2000" dirty="0" smtClean="0">
                <a:latin typeface="Arial" panose="020B0604020202020204" pitchFamily="34" charset="0"/>
                <a:cs typeface="Arial" panose="020B0604020202020204" pitchFamily="34" charset="0"/>
              </a:rPr>
              <a:t>company and add the following 4 tests:</a:t>
            </a:r>
          </a:p>
          <a:p>
            <a:pPr marL="765175" indent="-457200">
              <a:lnSpc>
                <a:spcPct val="12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The entity is not acting as an agent, nominee, or conduit;</a:t>
            </a:r>
          </a:p>
          <a:p>
            <a:pPr marL="765175" indent="-457200">
              <a:lnSpc>
                <a:spcPct val="12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The </a:t>
            </a:r>
            <a:r>
              <a:rPr lang="en-US" sz="2000" dirty="0" smtClean="0">
                <a:latin typeface="Arial" panose="020B0604020202020204" pitchFamily="34" charset="0"/>
                <a:cs typeface="Arial" panose="020B0604020202020204" pitchFamily="34" charset="0"/>
              </a:rPr>
              <a:t>entity has controlling rights or disposal rights over the income, the assets, or the rights that generate the income;</a:t>
            </a:r>
          </a:p>
          <a:p>
            <a:pPr marL="765175" indent="-457200">
              <a:lnSpc>
                <a:spcPct val="12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The entity bears the risk on its own assets, capital and/or liabilities; and,</a:t>
            </a:r>
          </a:p>
          <a:p>
            <a:pPr marL="765175" indent="-457200">
              <a:lnSpc>
                <a:spcPct val="120000"/>
              </a:lnSpc>
              <a:spcBef>
                <a:spcPts val="0"/>
              </a:spcBef>
              <a:spcAft>
                <a:spcPts val="600"/>
              </a:spcAft>
              <a:buFont typeface="+mj-lt"/>
              <a:buAutoNum type="alphaLcPeriod"/>
            </a:pPr>
            <a:r>
              <a:rPr lang="en-US" sz="2000" dirty="0" smtClean="0">
                <a:latin typeface="Arial" panose="020B0604020202020204" pitchFamily="34" charset="0"/>
                <a:cs typeface="Arial" panose="020B0604020202020204" pitchFamily="34" charset="0"/>
              </a:rPr>
              <a:t>The entity has no contracts which </a:t>
            </a:r>
            <a:r>
              <a:rPr lang="en-US" sz="2000" dirty="0" smtClean="0">
                <a:latin typeface="Arial" panose="020B0604020202020204" pitchFamily="34" charset="0"/>
                <a:cs typeface="Arial" panose="020B0604020202020204" pitchFamily="34" charset="0"/>
              </a:rPr>
              <a:t>oblige </a:t>
            </a:r>
            <a:r>
              <a:rPr lang="en-US" sz="2000" dirty="0" smtClean="0">
                <a:latin typeface="Arial" panose="020B0604020202020204" pitchFamily="34" charset="0"/>
                <a:cs typeface="Arial" panose="020B0604020202020204" pitchFamily="34" charset="0"/>
              </a:rPr>
              <a:t>the entity to transfer the income received to residents of third countries.</a:t>
            </a:r>
          </a:p>
          <a:p>
            <a:pPr marL="0" indent="0">
              <a:buFont typeface="Arial" panose="020B0604020202020204" pitchFamily="34" charse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150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17</a:t>
              </a:r>
              <a:endParaRPr lang="en-US" dirty="0">
                <a:solidFill>
                  <a:schemeClr val="bg1"/>
                </a:solidFill>
              </a:endParaRPr>
            </a:p>
          </p:txBody>
        </p:sp>
      </p:grpSp>
      <p:sp>
        <p:nvSpPr>
          <p:cNvPr id="17" name="Rectangle 4"/>
          <p:cNvSpPr txBox="1">
            <a:spLocks noChangeArrowheads="1"/>
          </p:cNvSpPr>
          <p:nvPr/>
        </p:nvSpPr>
        <p:spPr>
          <a:xfrm>
            <a:off x="185055" y="1187730"/>
            <a:ext cx="11602791" cy="5340693"/>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spcAft>
                <a:spcPts val="600"/>
              </a:spcAft>
            </a:pPr>
            <a:r>
              <a:rPr lang="en-US" sz="2000" b="1" dirty="0" smtClean="0">
                <a:latin typeface="Arial" panose="020B0604020202020204" pitchFamily="34" charset="0"/>
                <a:cs typeface="Arial" panose="020B0604020202020204" pitchFamily="34" charset="0"/>
              </a:rPr>
              <a:t>SPV/SPC </a:t>
            </a:r>
            <a:r>
              <a:rPr lang="en-US" sz="2000" b="1" dirty="0">
                <a:latin typeface="Arial" panose="020B0604020202020204" pitchFamily="34" charset="0"/>
                <a:cs typeface="Arial" panose="020B0604020202020204" pitchFamily="34" charset="0"/>
              </a:rPr>
              <a:t>Related Transaction </a:t>
            </a:r>
            <a:endParaRPr lang="en-US" sz="2000" b="1" dirty="0" smtClean="0">
              <a:latin typeface="Arial" panose="020B0604020202020204" pitchFamily="34" charset="0"/>
              <a:cs typeface="Arial" panose="020B0604020202020204" pitchFamily="34" charset="0"/>
            </a:endParaRPr>
          </a:p>
          <a:p>
            <a:pPr algn="just">
              <a:lnSpc>
                <a:spcPct val="100000"/>
              </a:lnSpc>
            </a:pPr>
            <a:r>
              <a:rPr lang="en-US" sz="2000" u="sng" dirty="0" smtClean="0">
                <a:latin typeface="Arial" panose="020B0604020202020204" pitchFamily="34" charset="0"/>
                <a:cs typeface="Arial" panose="020B0604020202020204" pitchFamily="34" charset="0"/>
              </a:rPr>
              <a:t>Income Tax Law Article 18 (3b)</a:t>
            </a:r>
            <a:endParaRPr lang="en-US" sz="2000" u="sng" dirty="0">
              <a:latin typeface="Arial" panose="020B0604020202020204" pitchFamily="34" charset="0"/>
              <a:cs typeface="Arial" panose="020B0604020202020204" pitchFamily="34" charset="0"/>
            </a:endParaRPr>
          </a:p>
          <a:p>
            <a:pPr algn="just">
              <a:lnSpc>
                <a:spcPct val="100000"/>
              </a:lnSpc>
              <a:spcAft>
                <a:spcPts val="1000"/>
              </a:spcAft>
            </a:pPr>
            <a:r>
              <a:rPr lang="en-US" sz="2000" dirty="0" smtClean="0">
                <a:latin typeface="Arial" panose="020B0604020202020204" pitchFamily="34" charset="0"/>
                <a:cs typeface="Arial" panose="020B0604020202020204" pitchFamily="34" charset="0"/>
              </a:rPr>
              <a:t>A taxpayer </a:t>
            </a:r>
            <a:r>
              <a:rPr lang="en-US" sz="2000" dirty="0">
                <a:latin typeface="Arial" panose="020B0604020202020204" pitchFamily="34" charset="0"/>
                <a:cs typeface="Arial" panose="020B0604020202020204" pitchFamily="34" charset="0"/>
              </a:rPr>
              <a:t>who purchases shares or assets of other entity through a special purpose company (SPC) </a:t>
            </a:r>
            <a:r>
              <a:rPr lang="en-US" sz="2000" dirty="0" smtClean="0">
                <a:latin typeface="Arial" panose="020B0604020202020204" pitchFamily="34" charset="0"/>
                <a:cs typeface="Arial" panose="020B0604020202020204" pitchFamily="34" charset="0"/>
              </a:rPr>
              <a:t>could </a:t>
            </a:r>
            <a:r>
              <a:rPr lang="en-US" sz="2000" dirty="0">
                <a:latin typeface="Arial" panose="020B0604020202020204" pitchFamily="34" charset="0"/>
                <a:cs typeface="Arial" panose="020B0604020202020204" pitchFamily="34" charset="0"/>
              </a:rPr>
              <a:t>be deemed as the real party who conducts the transaction, provided that such taxpayer is the affiliation of the SPC and the price of the transaction is </a:t>
            </a:r>
            <a:r>
              <a:rPr lang="en-US" sz="2000" dirty="0" smtClean="0">
                <a:latin typeface="Arial" panose="020B0604020202020204" pitchFamily="34" charset="0"/>
                <a:cs typeface="Arial" panose="020B0604020202020204" pitchFamily="34" charset="0"/>
              </a:rPr>
              <a:t>unfair. </a:t>
            </a:r>
            <a:endParaRPr lang="en-US" altLang="zh-TW" sz="2000" dirty="0">
              <a:latin typeface="Arial" panose="020B0604020202020204" pitchFamily="34" charset="0"/>
              <a:cs typeface="Arial" panose="020B0604020202020204" pitchFamily="34" charset="0"/>
            </a:endParaRPr>
          </a:p>
          <a:p>
            <a:pPr algn="just">
              <a:lnSpc>
                <a:spcPct val="100000"/>
              </a:lnSpc>
              <a:spcAft>
                <a:spcPts val="600"/>
              </a:spcAft>
            </a:pPr>
            <a:endParaRPr lang="en-US" sz="2000" b="1" dirty="0" smtClean="0">
              <a:latin typeface="Arial" panose="020B0604020202020204" pitchFamily="34" charset="0"/>
              <a:cs typeface="Arial" panose="020B0604020202020204" pitchFamily="34" charset="0"/>
            </a:endParaRPr>
          </a:p>
          <a:p>
            <a:pPr algn="just">
              <a:lnSpc>
                <a:spcPct val="100000"/>
              </a:lnSpc>
              <a:spcAft>
                <a:spcPts val="600"/>
              </a:spcAft>
            </a:pPr>
            <a:r>
              <a:rPr lang="en-US" sz="2000" b="1" dirty="0" smtClean="0">
                <a:latin typeface="Arial" panose="020B0604020202020204" pitchFamily="34" charset="0"/>
                <a:cs typeface="Arial" panose="020B0604020202020204" pitchFamily="34" charset="0"/>
              </a:rPr>
              <a:t>SPV/SPC </a:t>
            </a:r>
            <a:r>
              <a:rPr lang="en-US" sz="2000" b="1" dirty="0">
                <a:latin typeface="Arial" panose="020B0604020202020204" pitchFamily="34" charset="0"/>
                <a:cs typeface="Arial" panose="020B0604020202020204" pitchFamily="34" charset="0"/>
              </a:rPr>
              <a:t>related transaction </a:t>
            </a:r>
            <a:endParaRPr lang="en-US" sz="2000" b="1" dirty="0" smtClean="0">
              <a:latin typeface="Arial" panose="020B0604020202020204" pitchFamily="34" charset="0"/>
              <a:cs typeface="Arial" panose="020B0604020202020204" pitchFamily="34" charset="0"/>
            </a:endParaRPr>
          </a:p>
          <a:p>
            <a:pPr algn="just">
              <a:lnSpc>
                <a:spcPct val="100000"/>
              </a:lnSpc>
            </a:pPr>
            <a:r>
              <a:rPr lang="en-US" sz="2000" u="sng" dirty="0">
                <a:latin typeface="Arial" panose="020B0604020202020204" pitchFamily="34" charset="0"/>
                <a:cs typeface="Arial" panose="020B0604020202020204" pitchFamily="34" charset="0"/>
              </a:rPr>
              <a:t>Income Tax Law Article 18 (</a:t>
            </a:r>
            <a:r>
              <a:rPr lang="en-US" sz="2000" u="sng" dirty="0" smtClean="0">
                <a:latin typeface="Arial" panose="020B0604020202020204" pitchFamily="34" charset="0"/>
                <a:cs typeface="Arial" panose="020B0604020202020204" pitchFamily="34" charset="0"/>
              </a:rPr>
              <a:t>3c)</a:t>
            </a:r>
            <a:endParaRPr lang="en-US" sz="2000" u="sng" dirty="0">
              <a:latin typeface="Arial" panose="020B0604020202020204" pitchFamily="34" charset="0"/>
              <a:cs typeface="Arial" panose="020B0604020202020204" pitchFamily="34" charset="0"/>
            </a:endParaRPr>
          </a:p>
          <a:p>
            <a:pPr algn="just">
              <a:lnSpc>
                <a:spcPct val="100000"/>
              </a:lnSpc>
              <a:spcAft>
                <a:spcPts val="600"/>
              </a:spcAft>
            </a:pPr>
            <a:r>
              <a:rPr lang="en-US" sz="2000" dirty="0">
                <a:latin typeface="Arial" panose="020B0604020202020204" pitchFamily="34" charset="0"/>
                <a:cs typeface="Arial" panose="020B0604020202020204" pitchFamily="34" charset="0"/>
              </a:rPr>
              <a:t>The sale or transfer of shares of a conduit company or SPC which is: </a:t>
            </a:r>
          </a:p>
          <a:p>
            <a:pPr marL="461963" indent="-285750" algn="just">
              <a:lnSpc>
                <a:spcPct val="100000"/>
              </a:lnSpc>
              <a:spcAft>
                <a:spcPts val="600"/>
              </a:spcAft>
              <a:buFont typeface="Arial" panose="020B0604020202020204" pitchFamily="34" charset="0"/>
              <a:buChar char="•"/>
            </a:pPr>
            <a:r>
              <a:rPr lang="en-US" sz="2000" dirty="0" smtClean="0">
                <a:latin typeface="Arial" panose="020B0604020202020204" pitchFamily="34" charset="0"/>
                <a:cs typeface="Arial" panose="020B0604020202020204" pitchFamily="34" charset="0"/>
              </a:rPr>
              <a:t>established </a:t>
            </a:r>
            <a:r>
              <a:rPr lang="en-US" sz="2000" dirty="0">
                <a:latin typeface="Arial" panose="020B0604020202020204" pitchFamily="34" charset="0"/>
                <a:cs typeface="Arial" panose="020B0604020202020204" pitchFamily="34" charset="0"/>
              </a:rPr>
              <a:t>(or domiciled) in tax haven countries; or </a:t>
            </a:r>
          </a:p>
          <a:p>
            <a:pPr marL="461963" indent="-285750" algn="just">
              <a:lnSpc>
                <a:spcPct val="100000"/>
              </a:lnSpc>
              <a:spcAft>
                <a:spcPts val="600"/>
              </a:spcAft>
              <a:buFont typeface="Arial" panose="020B0604020202020204" pitchFamily="34" charset="0"/>
              <a:buChar char="•"/>
            </a:pPr>
            <a:r>
              <a:rPr lang="en-US" sz="2000" dirty="0" smtClean="0">
                <a:latin typeface="Arial" panose="020B0604020202020204" pitchFamily="34" charset="0"/>
                <a:cs typeface="Arial" panose="020B0604020202020204" pitchFamily="34" charset="0"/>
              </a:rPr>
              <a:t>affiliated </a:t>
            </a:r>
            <a:r>
              <a:rPr lang="en-US" sz="2000" dirty="0">
                <a:latin typeface="Arial" panose="020B0604020202020204" pitchFamily="34" charset="0"/>
                <a:cs typeface="Arial" panose="020B0604020202020204" pitchFamily="34" charset="0"/>
              </a:rPr>
              <a:t>with company/PE established (or domiciled) in Indonesia </a:t>
            </a:r>
            <a:r>
              <a:rPr lang="en-US" sz="2000" dirty="0" smtClean="0">
                <a:latin typeface="Arial" panose="020B0604020202020204" pitchFamily="34" charset="0"/>
                <a:cs typeface="Arial" panose="020B0604020202020204" pitchFamily="34" charset="0"/>
              </a:rPr>
              <a:t>could </a:t>
            </a:r>
            <a:r>
              <a:rPr lang="en-US" sz="2000" dirty="0">
                <a:latin typeface="Arial" panose="020B0604020202020204" pitchFamily="34" charset="0"/>
                <a:cs typeface="Arial" panose="020B0604020202020204" pitchFamily="34" charset="0"/>
              </a:rPr>
              <a:t>be deemed as the sale or transfer of shares of an entity that is established (or domiciled) in Indonesia or PE in Indonesia. </a:t>
            </a:r>
          </a:p>
        </p:txBody>
      </p:sp>
      <p:sp>
        <p:nvSpPr>
          <p:cNvPr id="18" name="TextBox 17"/>
          <p:cNvSpPr txBox="1"/>
          <p:nvPr/>
        </p:nvSpPr>
        <p:spPr>
          <a:xfrm>
            <a:off x="2010400" y="391374"/>
            <a:ext cx="5001690" cy="658835"/>
          </a:xfrm>
          <a:prstGeom prst="rect">
            <a:avLst/>
          </a:prstGeom>
          <a:noFill/>
        </p:spPr>
        <p:txBody>
          <a:bodyPr wrap="none" rtlCol="0">
            <a:spAutoFit/>
          </a:bodyPr>
          <a:lstStyle/>
          <a:p>
            <a:pPr marL="742950" indent="-742950">
              <a:lnSpc>
                <a:spcPct val="150000"/>
              </a:lnSpc>
              <a:spcBef>
                <a:spcPts val="600"/>
              </a:spcBef>
              <a:spcAft>
                <a:spcPts val="600"/>
              </a:spcAft>
              <a:buFont typeface="+mj-lt"/>
              <a:buAutoNum type="alphaUcPeriod" startAt="5"/>
            </a:pPr>
            <a:r>
              <a:rPr lang="en-US" sz="2800" b="1" dirty="0">
                <a:latin typeface="Arial" panose="020B0604020202020204" pitchFamily="34" charset="0"/>
                <a:cs typeface="Arial" panose="020B0604020202020204" pitchFamily="34" charset="0"/>
              </a:rPr>
              <a:t>ANTI STEPPING RULES</a:t>
            </a:r>
          </a:p>
        </p:txBody>
      </p:sp>
    </p:spTree>
    <p:extLst>
      <p:ext uri="{BB962C8B-B14F-4D97-AF65-F5344CB8AC3E}">
        <p14:creationId xmlns:p14="http://schemas.microsoft.com/office/powerpoint/2010/main" val="781873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17</a:t>
              </a:r>
              <a:endParaRPr lang="en-US" dirty="0">
                <a:solidFill>
                  <a:schemeClr val="bg1"/>
                </a:solidFill>
              </a:endParaRPr>
            </a:p>
          </p:txBody>
        </p:sp>
      </p:grpSp>
      <p:sp>
        <p:nvSpPr>
          <p:cNvPr id="17" name="Rectangle 4"/>
          <p:cNvSpPr txBox="1">
            <a:spLocks noChangeArrowheads="1"/>
          </p:cNvSpPr>
          <p:nvPr/>
        </p:nvSpPr>
        <p:spPr>
          <a:xfrm>
            <a:off x="185055" y="1187730"/>
            <a:ext cx="11602791" cy="5340693"/>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spcAft>
                <a:spcPts val="600"/>
              </a:spcAft>
            </a:pPr>
            <a:r>
              <a:rPr lang="en-US" sz="2400" b="1" dirty="0" smtClean="0">
                <a:latin typeface="Arial" panose="020B0604020202020204" pitchFamily="34" charset="0"/>
                <a:cs typeface="Arial" panose="020B0604020202020204" pitchFamily="34" charset="0"/>
              </a:rPr>
              <a:t>International </a:t>
            </a:r>
            <a:r>
              <a:rPr lang="en-US" sz="2400" b="1" dirty="0">
                <a:latin typeface="Arial" panose="020B0604020202020204" pitchFamily="34" charset="0"/>
                <a:cs typeface="Arial" panose="020B0604020202020204" pitchFamily="34" charset="0"/>
              </a:rPr>
              <a:t>Hiring-out of </a:t>
            </a:r>
            <a:r>
              <a:rPr lang="en-US" sz="2400" b="1" dirty="0" smtClean="0">
                <a:latin typeface="Arial" panose="020B0604020202020204" pitchFamily="34" charset="0"/>
                <a:cs typeface="Arial" panose="020B0604020202020204" pitchFamily="34" charset="0"/>
              </a:rPr>
              <a:t>Labor</a:t>
            </a:r>
          </a:p>
          <a:p>
            <a:pPr algn="just">
              <a:lnSpc>
                <a:spcPct val="100000"/>
              </a:lnSpc>
            </a:pPr>
            <a:r>
              <a:rPr lang="en-US" sz="2400" u="sng" dirty="0" smtClean="0">
                <a:latin typeface="Arial" panose="020B0604020202020204" pitchFamily="34" charset="0"/>
                <a:cs typeface="Arial" panose="020B0604020202020204" pitchFamily="34" charset="0"/>
              </a:rPr>
              <a:t>Income </a:t>
            </a:r>
            <a:r>
              <a:rPr lang="en-US" sz="2400" u="sng" dirty="0">
                <a:latin typeface="Arial" panose="020B0604020202020204" pitchFamily="34" charset="0"/>
                <a:cs typeface="Arial" panose="020B0604020202020204" pitchFamily="34" charset="0"/>
              </a:rPr>
              <a:t>Tax Law Article 18 (</a:t>
            </a:r>
            <a:r>
              <a:rPr lang="en-US" sz="2400" u="sng" dirty="0" smtClean="0">
                <a:latin typeface="Arial" panose="020B0604020202020204" pitchFamily="34" charset="0"/>
                <a:cs typeface="Arial" panose="020B0604020202020204" pitchFamily="34" charset="0"/>
              </a:rPr>
              <a:t>3d)</a:t>
            </a:r>
            <a:r>
              <a:rPr lang="en-US" sz="2400" b="1" u="sng" dirty="0" smtClean="0">
                <a:latin typeface="Arial" panose="020B0604020202020204" pitchFamily="34" charset="0"/>
                <a:cs typeface="Arial" panose="020B0604020202020204" pitchFamily="34" charset="0"/>
              </a:rPr>
              <a:t> </a:t>
            </a:r>
            <a:endParaRPr lang="en-US" sz="2400" u="sng" dirty="0">
              <a:latin typeface="Arial" panose="020B0604020202020204" pitchFamily="34" charset="0"/>
              <a:cs typeface="Arial" panose="020B0604020202020204" pitchFamily="34" charset="0"/>
            </a:endParaRPr>
          </a:p>
          <a:p>
            <a:pPr algn="just">
              <a:lnSpc>
                <a:spcPct val="100000"/>
              </a:lnSpc>
              <a:spcAft>
                <a:spcPts val="600"/>
              </a:spcAft>
            </a:pPr>
            <a:r>
              <a:rPr lang="en-US" sz="2400" dirty="0">
                <a:latin typeface="Arial" panose="020B0604020202020204" pitchFamily="34" charset="0"/>
                <a:cs typeface="Arial" panose="020B0604020202020204" pitchFamily="34" charset="0"/>
              </a:rPr>
              <a:t>The amount of income that individual resident taxpayer has received from an employer which is the affiliation of </a:t>
            </a:r>
            <a:r>
              <a:rPr lang="en-US" sz="2400" dirty="0" smtClean="0">
                <a:latin typeface="Arial" panose="020B0604020202020204" pitchFamily="34" charset="0"/>
                <a:cs typeface="Arial" panose="020B0604020202020204" pitchFamily="34" charset="0"/>
              </a:rPr>
              <a:t>non-residents </a:t>
            </a:r>
            <a:r>
              <a:rPr lang="en-US" sz="2400" dirty="0">
                <a:latin typeface="Arial" panose="020B0604020202020204" pitchFamily="34" charset="0"/>
                <a:cs typeface="Arial" panose="020B0604020202020204" pitchFamily="34" charset="0"/>
              </a:rPr>
              <a:t>entity may be adjusted by </a:t>
            </a:r>
            <a:r>
              <a:rPr lang="en-US" sz="2400" dirty="0" smtClean="0">
                <a:latin typeface="Arial" panose="020B0604020202020204" pitchFamily="34" charset="0"/>
                <a:cs typeface="Arial" panose="020B0604020202020204" pitchFamily="34" charset="0"/>
              </a:rPr>
              <a:t>the tax </a:t>
            </a:r>
            <a:r>
              <a:rPr lang="en-US" sz="2400" dirty="0">
                <a:latin typeface="Arial" panose="020B0604020202020204" pitchFamily="34" charset="0"/>
                <a:cs typeface="Arial" panose="020B0604020202020204" pitchFamily="34" charset="0"/>
              </a:rPr>
              <a:t>authority, in case of the employer transfers the payment in forms of expenses or other expenditures </a:t>
            </a:r>
            <a:r>
              <a:rPr lang="en-US" sz="2400" dirty="0" smtClean="0">
                <a:latin typeface="Arial" panose="020B0604020202020204" pitchFamily="34" charset="0"/>
                <a:cs typeface="Arial" panose="020B0604020202020204" pitchFamily="34" charset="0"/>
              </a:rPr>
              <a:t>which </a:t>
            </a:r>
            <a:r>
              <a:rPr lang="en-US" sz="2400" dirty="0">
                <a:latin typeface="Arial" panose="020B0604020202020204" pitchFamily="34" charset="0"/>
                <a:cs typeface="Arial" panose="020B0604020202020204" pitchFamily="34" charset="0"/>
              </a:rPr>
              <a:t>paid to his affiliation. </a:t>
            </a:r>
            <a:endParaRPr lang="en-US" altLang="zh-TW" sz="2400" dirty="0" smtClean="0">
              <a:latin typeface="Arial" panose="020B0604020202020204" pitchFamily="34" charset="0"/>
              <a:cs typeface="Arial" panose="020B0604020202020204" pitchFamily="34" charset="0"/>
            </a:endParaRPr>
          </a:p>
        </p:txBody>
      </p:sp>
      <p:sp>
        <p:nvSpPr>
          <p:cNvPr id="18" name="TextBox 17"/>
          <p:cNvSpPr txBox="1"/>
          <p:nvPr/>
        </p:nvSpPr>
        <p:spPr>
          <a:xfrm>
            <a:off x="2010400" y="391374"/>
            <a:ext cx="5541902" cy="738664"/>
          </a:xfrm>
          <a:prstGeom prst="rect">
            <a:avLst/>
          </a:prstGeom>
          <a:noFill/>
        </p:spPr>
        <p:txBody>
          <a:bodyPr wrap="none" rtlCol="0">
            <a:spAutoFit/>
          </a:bodyPr>
          <a:lstStyle/>
          <a:p>
            <a:pPr marL="742950" indent="-742950">
              <a:lnSpc>
                <a:spcPct val="150000"/>
              </a:lnSpc>
              <a:spcBef>
                <a:spcPts val="600"/>
              </a:spcBef>
              <a:spcAft>
                <a:spcPts val="600"/>
              </a:spcAft>
              <a:buFont typeface="+mj-lt"/>
              <a:buAutoNum type="alphaUcPeriod" startAt="5"/>
            </a:pPr>
            <a:r>
              <a:rPr lang="en-US" sz="2800" b="1" dirty="0">
                <a:latin typeface="Arial" panose="020B0604020202020204" pitchFamily="34" charset="0"/>
                <a:cs typeface="Arial" panose="020B0604020202020204" pitchFamily="34" charset="0"/>
              </a:rPr>
              <a:t>ANTI STEPPING </a:t>
            </a:r>
            <a:r>
              <a:rPr lang="en-US" sz="2800" b="1" dirty="0" smtClean="0">
                <a:latin typeface="Arial" panose="020B0604020202020204" pitchFamily="34" charset="0"/>
                <a:cs typeface="Arial" panose="020B0604020202020204" pitchFamily="34" charset="0"/>
              </a:rPr>
              <a:t>RULES (2)</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743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529" y="-149498"/>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0000"/>
              </a:lnSpc>
            </a:pPr>
            <a:r>
              <a:rPr lang="en-US"/>
              <a:t>This is typically achieved by giving the tax authority the power to cancel a particular tax benefit or assess a different (increased) tax liability against the taxpayer in circumstances where the course of action taken by a taxpayer is so blatant, artificial or contrived that it is only explicable by the desire to obtain a relevant tax benefit. </a:t>
            </a:r>
            <a:endParaRPr lang="en-US" dirty="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8024441" cy="523220"/>
          </a:xfrm>
          <a:prstGeom prst="rect">
            <a:avLst/>
          </a:prstGeom>
          <a:noFill/>
        </p:spPr>
        <p:txBody>
          <a:bodyPr wrap="none" rtlCol="0">
            <a:spAutoFit/>
          </a:bodyPr>
          <a:lstStyle/>
          <a:p>
            <a:r>
              <a:rPr lang="en-US" sz="2800" b="1" dirty="0">
                <a:latin typeface="Arial" panose="020B0604020202020204" pitchFamily="34" charset="0"/>
                <a:cs typeface="Arial" panose="020B0604020202020204" pitchFamily="34" charset="0"/>
              </a:rPr>
              <a:t>GENERAL ANTI AVOIDANCE RULES (GAARS)</a:t>
            </a:r>
            <a:endParaRPr lang="en-US" sz="2800"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01</a:t>
              </a:r>
              <a:endParaRPr lang="en-US" dirty="0">
                <a:solidFill>
                  <a:schemeClr val="bg1"/>
                </a:solidFill>
              </a:endParaRPr>
            </a:p>
          </p:txBody>
        </p:sp>
      </p:grpSp>
      <p:sp>
        <p:nvSpPr>
          <p:cNvPr id="18" name="Content Placeholder 2"/>
          <p:cNvSpPr txBox="1">
            <a:spLocks/>
          </p:cNvSpPr>
          <p:nvPr/>
        </p:nvSpPr>
        <p:spPr>
          <a:xfrm>
            <a:off x="838200" y="1305968"/>
            <a:ext cx="10515600" cy="48709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sz="2400" dirty="0" smtClean="0">
                <a:latin typeface="Arial" panose="020B0604020202020204" pitchFamily="34" charset="0"/>
                <a:cs typeface="Arial" panose="020B0604020202020204" pitchFamily="34" charset="0"/>
              </a:rPr>
              <a:t>General anti-avoidance rules are domestic rules that allow the tax authority to </a:t>
            </a:r>
            <a:r>
              <a:rPr lang="en-US" sz="2400" dirty="0" err="1" smtClean="0">
                <a:latin typeface="Arial" panose="020B0604020202020204" pitchFamily="34" charset="0"/>
                <a:cs typeface="Arial" panose="020B0604020202020204" pitchFamily="34" charset="0"/>
              </a:rPr>
              <a:t>recharacterize</a:t>
            </a:r>
            <a:r>
              <a:rPr lang="en-US" sz="2400" dirty="0" smtClean="0">
                <a:latin typeface="Arial" panose="020B0604020202020204" pitchFamily="34" charset="0"/>
                <a:cs typeface="Arial" panose="020B0604020202020204" pitchFamily="34" charset="0"/>
              </a:rPr>
              <a:t> a transaction or a series of transactions that have been entered with the (sole or main) purpose of obtaining undue tax benefits. Many domestic tax system contain such rules, either in the form of an expressed provision incorporated into tax code or in the form of a general principle of abuse of law, generally developed by local judges in domestic case law. (</a:t>
            </a:r>
            <a:r>
              <a:rPr lang="en-US" sz="2400" b="1" dirty="0" err="1" smtClean="0">
                <a:latin typeface="Arial" panose="020B0604020202020204" pitchFamily="34" charset="0"/>
                <a:cs typeface="Arial" panose="020B0604020202020204" pitchFamily="34" charset="0"/>
              </a:rPr>
              <a:t>Raffaele</a:t>
            </a:r>
            <a:r>
              <a:rPr lang="en-US" sz="2400" b="1" dirty="0" smtClean="0">
                <a:latin typeface="Arial" panose="020B0604020202020204" pitchFamily="34" charset="0"/>
                <a:cs typeface="Arial" panose="020B0604020202020204" pitchFamily="34" charset="0"/>
              </a:rPr>
              <a:t> Russo, 2007</a:t>
            </a:r>
            <a:r>
              <a:rPr lang="en-US" sz="2400" dirty="0" smtClean="0">
                <a:latin typeface="Arial" panose="020B0604020202020204" pitchFamily="34" charset="0"/>
                <a:cs typeface="Arial" panose="020B0604020202020204" pitchFamily="34" charset="0"/>
              </a:rPr>
              <a:t>)</a:t>
            </a:r>
          </a:p>
          <a:p>
            <a:pPr marL="0" indent="0" algn="just">
              <a:lnSpc>
                <a:spcPct val="100000"/>
              </a:lnSpc>
              <a:buNone/>
            </a:pPr>
            <a:endParaRPr lang="en-US" sz="2400" dirty="0" smtClean="0">
              <a:latin typeface="Arial" panose="020B0604020202020204" pitchFamily="34" charset="0"/>
              <a:cs typeface="Arial" panose="020B0604020202020204" pitchFamily="34" charset="0"/>
            </a:endParaRPr>
          </a:p>
          <a:p>
            <a:pPr marL="0" indent="0" algn="just">
              <a:lnSpc>
                <a:spcPct val="100000"/>
              </a:lnSpc>
              <a:buNone/>
            </a:pPr>
            <a:r>
              <a:rPr lang="en-US" sz="2400" b="1" dirty="0" smtClean="0">
                <a:latin typeface="Arial" panose="020B0604020202020204" pitchFamily="34" charset="0"/>
                <a:cs typeface="Arial" panose="020B0604020202020204" pitchFamily="34" charset="0"/>
              </a:rPr>
              <a:t>Currently</a:t>
            </a:r>
            <a:r>
              <a:rPr lang="en-US" sz="2400" b="1" dirty="0" smtClean="0">
                <a:latin typeface="Arial" panose="020B0604020202020204" pitchFamily="34" charset="0"/>
                <a:cs typeface="Arial" panose="020B0604020202020204" pitchFamily="34" charset="0"/>
              </a:rPr>
              <a:t>, Indonesia does not have </a:t>
            </a:r>
            <a:r>
              <a:rPr lang="en-US" sz="2400" b="1" dirty="0" smtClean="0">
                <a:latin typeface="Arial" panose="020B0604020202020204" pitchFamily="34" charset="0"/>
                <a:cs typeface="Arial" panose="020B0604020202020204" pitchFamily="34" charset="0"/>
              </a:rPr>
              <a:t>statutory General </a:t>
            </a:r>
            <a:r>
              <a:rPr lang="en-US" sz="2400" b="1" dirty="0" smtClean="0">
                <a:latin typeface="Arial" panose="020B0604020202020204" pitchFamily="34" charset="0"/>
                <a:cs typeface="Arial" panose="020B0604020202020204" pitchFamily="34" charset="0"/>
              </a:rPr>
              <a:t>Anti Avoidance Rules (GAARs) </a:t>
            </a:r>
            <a:r>
              <a:rPr lang="en-US" sz="2400" b="1" dirty="0" smtClean="0">
                <a:latin typeface="Arial" panose="020B0604020202020204" pitchFamily="34" charset="0"/>
                <a:cs typeface="Arial" panose="020B0604020202020204" pitchFamily="34" charset="0"/>
              </a:rPr>
              <a:t>as well as the Judicial Anti-Avoidance Doctrine but adopt Specific </a:t>
            </a:r>
            <a:r>
              <a:rPr lang="en-US" sz="2400" b="1" dirty="0" smtClean="0">
                <a:latin typeface="Arial" panose="020B0604020202020204" pitchFamily="34" charset="0"/>
                <a:cs typeface="Arial" panose="020B0604020202020204" pitchFamily="34" charset="0"/>
              </a:rPr>
              <a:t>Anti Avoidance Rules (SAARs</a:t>
            </a:r>
            <a:r>
              <a:rPr lang="en-US" sz="2400" b="1" dirty="0" smtClean="0">
                <a:latin typeface="Arial" panose="020B0604020202020204" pitchFamily="34" charset="0"/>
                <a:cs typeface="Arial" panose="020B0604020202020204" pitchFamily="34" charset="0"/>
              </a:rPr>
              <a:t>).</a:t>
            </a:r>
            <a:endParaRPr lang="en-US" sz="2400" b="1" dirty="0" smtClean="0">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3566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18</a:t>
              </a:r>
              <a:endParaRPr lang="en-US" dirty="0">
                <a:solidFill>
                  <a:schemeClr val="bg1"/>
                </a:solidFill>
              </a:endParaRPr>
            </a:p>
          </p:txBody>
        </p:sp>
      </p:grpSp>
      <p:sp>
        <p:nvSpPr>
          <p:cNvPr id="17" name="Rectangle 4"/>
          <p:cNvSpPr txBox="1">
            <a:spLocks noChangeArrowheads="1"/>
          </p:cNvSpPr>
          <p:nvPr/>
        </p:nvSpPr>
        <p:spPr>
          <a:xfrm>
            <a:off x="1930400" y="1556792"/>
            <a:ext cx="7560840" cy="3744416"/>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TW" sz="3600" b="1" dirty="0" smtClean="0">
                <a:latin typeface="Calibri" panose="020F0502020204030204" pitchFamily="34" charset="0"/>
              </a:rPr>
              <a:t/>
            </a:r>
            <a:br>
              <a:rPr lang="en-US" altLang="zh-TW" sz="3600" b="1" dirty="0" smtClean="0">
                <a:latin typeface="Calibri" panose="020F0502020204030204" pitchFamily="34" charset="0"/>
              </a:rPr>
            </a:br>
            <a:r>
              <a:rPr lang="en-US" altLang="zh-TW" sz="3600" b="1" dirty="0" smtClean="0">
                <a:latin typeface="Calibri" panose="020F0502020204030204" pitchFamily="34" charset="0"/>
              </a:rPr>
              <a:t>THANK YOU</a:t>
            </a:r>
            <a:r>
              <a:rPr lang="en-US" altLang="zh-TW" sz="3000" dirty="0" smtClean="0">
                <a:latin typeface="Calibri" panose="020F0502020204030204" pitchFamily="34" charset="0"/>
              </a:rPr>
              <a:t/>
            </a:r>
            <a:br>
              <a:rPr lang="en-US" altLang="zh-TW" sz="3000" dirty="0" smtClean="0">
                <a:latin typeface="Calibri" panose="020F0502020204030204" pitchFamily="34" charset="0"/>
              </a:rPr>
            </a:br>
            <a:endParaRPr lang="en-US" altLang="zh-TW" sz="3000" dirty="0" smtClean="0">
              <a:latin typeface="Calibri" panose="020F0502020204030204" pitchFamily="34" charset="0"/>
            </a:endParaRPr>
          </a:p>
        </p:txBody>
      </p:sp>
    </p:spTree>
    <p:extLst>
      <p:ext uri="{BB962C8B-B14F-4D97-AF65-F5344CB8AC3E}">
        <p14:creationId xmlns:p14="http://schemas.microsoft.com/office/powerpoint/2010/main" val="2388878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105624"/>
            <a:ext cx="8036570"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SPECIFIC  ANTI AVOIDANCE RULES (SAARs)</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IN INDONESIA</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2</a:t>
              </a:r>
              <a:endParaRPr lang="en-US" dirty="0">
                <a:solidFill>
                  <a:schemeClr val="bg1"/>
                </a:solidFill>
              </a:endParaRPr>
            </a:p>
          </p:txBody>
        </p:sp>
      </p:grpSp>
      <p:sp>
        <p:nvSpPr>
          <p:cNvPr id="17" name="Title 1"/>
          <p:cNvSpPr txBox="1">
            <a:spLocks/>
          </p:cNvSpPr>
          <p:nvPr/>
        </p:nvSpPr>
        <p:spPr>
          <a:xfrm>
            <a:off x="1927852" y="1929466"/>
            <a:ext cx="8587748" cy="370206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lvl="0" indent="-742950" algn="just">
              <a:lnSpc>
                <a:spcPct val="150000"/>
              </a:lnSpc>
              <a:spcBef>
                <a:spcPts val="600"/>
              </a:spcBef>
              <a:spcAft>
                <a:spcPts val="600"/>
              </a:spcAft>
              <a:buFont typeface="+mj-lt"/>
              <a:buAutoNum type="alphaUcPeriod"/>
            </a:pPr>
            <a:r>
              <a:rPr lang="en-US" sz="2400" b="1" dirty="0">
                <a:latin typeface="Arial" panose="020B0604020202020204" pitchFamily="34" charset="0"/>
                <a:cs typeface="Arial" panose="020B0604020202020204" pitchFamily="34" charset="0"/>
              </a:rPr>
              <a:t>THIN CAPITALISATION </a:t>
            </a:r>
            <a:r>
              <a:rPr lang="en-US" sz="2400" b="1" dirty="0" smtClean="0">
                <a:latin typeface="Arial" panose="020B0604020202020204" pitchFamily="34" charset="0"/>
                <a:cs typeface="Arial" panose="020B0604020202020204" pitchFamily="34" charset="0"/>
              </a:rPr>
              <a:t>RULES</a:t>
            </a:r>
          </a:p>
          <a:p>
            <a:pPr marL="742950" indent="-742950">
              <a:lnSpc>
                <a:spcPct val="150000"/>
              </a:lnSpc>
              <a:spcBef>
                <a:spcPts val="600"/>
              </a:spcBef>
              <a:spcAft>
                <a:spcPts val="600"/>
              </a:spcAft>
              <a:buFont typeface="+mj-lt"/>
              <a:buAutoNum type="alphaUcPeriod"/>
            </a:pPr>
            <a:r>
              <a:rPr lang="en-US" sz="2400" b="1" dirty="0">
                <a:latin typeface="Arial" panose="020B0604020202020204" pitchFamily="34" charset="0"/>
                <a:cs typeface="Arial" panose="020B0604020202020204" pitchFamily="34" charset="0"/>
              </a:rPr>
              <a:t>TRANSFER PRICING </a:t>
            </a:r>
            <a:r>
              <a:rPr lang="en-US" sz="2400" b="1" dirty="0" smtClean="0">
                <a:latin typeface="Arial" panose="020B0604020202020204" pitchFamily="34" charset="0"/>
                <a:cs typeface="Arial" panose="020B0604020202020204" pitchFamily="34" charset="0"/>
              </a:rPr>
              <a:t>RULES</a:t>
            </a:r>
          </a:p>
          <a:p>
            <a:pPr marL="742950" indent="-742950">
              <a:lnSpc>
                <a:spcPct val="150000"/>
              </a:lnSpc>
              <a:spcBef>
                <a:spcPts val="600"/>
              </a:spcBef>
              <a:spcAft>
                <a:spcPts val="600"/>
              </a:spcAft>
              <a:buFont typeface="+mj-lt"/>
              <a:buAutoNum type="alphaUcPeriod"/>
            </a:pPr>
            <a:r>
              <a:rPr lang="en-US" sz="2400" b="1" dirty="0">
                <a:latin typeface="Arial" panose="020B0604020202020204" pitchFamily="34" charset="0"/>
                <a:cs typeface="Arial" panose="020B0604020202020204" pitchFamily="34" charset="0"/>
              </a:rPr>
              <a:t>CONTROLLED FOREIGN COMPANY (CFC) RULES</a:t>
            </a:r>
          </a:p>
          <a:p>
            <a:pPr marL="742950" indent="-742950">
              <a:lnSpc>
                <a:spcPct val="150000"/>
              </a:lnSpc>
              <a:spcBef>
                <a:spcPts val="600"/>
              </a:spcBef>
              <a:spcAft>
                <a:spcPts val="600"/>
              </a:spcAft>
              <a:buFont typeface="+mj-lt"/>
              <a:buAutoNum type="alphaUcPeriod"/>
            </a:pPr>
            <a:r>
              <a:rPr lang="en-US" sz="2400" b="1" dirty="0">
                <a:latin typeface="Arial" panose="020B0604020202020204" pitchFamily="34" charset="0"/>
                <a:cs typeface="Arial" panose="020B0604020202020204" pitchFamily="34" charset="0"/>
              </a:rPr>
              <a:t>ANTI TREATY </a:t>
            </a:r>
            <a:r>
              <a:rPr lang="en-US" sz="2400" b="1" dirty="0" smtClean="0">
                <a:latin typeface="Arial" panose="020B0604020202020204" pitchFamily="34" charset="0"/>
                <a:cs typeface="Arial" panose="020B0604020202020204" pitchFamily="34" charset="0"/>
              </a:rPr>
              <a:t>ABUSE</a:t>
            </a:r>
          </a:p>
          <a:p>
            <a:pPr marL="742950" indent="-742950">
              <a:lnSpc>
                <a:spcPct val="150000"/>
              </a:lnSpc>
              <a:spcBef>
                <a:spcPts val="600"/>
              </a:spcBef>
              <a:spcAft>
                <a:spcPts val="600"/>
              </a:spcAft>
              <a:buFont typeface="+mj-lt"/>
              <a:buAutoNum type="alphaUcPeriod"/>
            </a:pPr>
            <a:r>
              <a:rPr lang="en-US" sz="2400" b="1" dirty="0" smtClean="0">
                <a:latin typeface="Arial" panose="020B0604020202020204" pitchFamily="34" charset="0"/>
                <a:cs typeface="Arial" panose="020B0604020202020204" pitchFamily="34" charset="0"/>
              </a:rPr>
              <a:t>ANTI STEPPING RULES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3113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929872" y="320071"/>
            <a:ext cx="8036570" cy="523220"/>
          </a:xfrm>
          <a:prstGeom prst="rect">
            <a:avLst/>
          </a:prstGeom>
          <a:noFill/>
        </p:spPr>
        <p:txBody>
          <a:bodyPr wrap="square" rtlCol="0">
            <a:spAutoFit/>
          </a:bodyPr>
          <a:lstStyle/>
          <a:p>
            <a:pPr marL="742950" lvl="0" indent="-742950">
              <a:buFont typeface="+mj-lt"/>
              <a:buAutoNum type="alphaUcPeriod"/>
            </a:pPr>
            <a:r>
              <a:rPr lang="en-US" sz="2800" b="1" dirty="0">
                <a:latin typeface="Arial" panose="020B0604020202020204" pitchFamily="34" charset="0"/>
                <a:cs typeface="Arial" panose="020B0604020202020204" pitchFamily="34" charset="0"/>
              </a:rPr>
              <a:t>THIN CAPITALISATION RULES</a:t>
            </a:r>
            <a:endParaRPr lang="en-US" sz="2800" b="1" dirty="0">
              <a:solidFill>
                <a:sysClr val="windowText" lastClr="000000"/>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8" name="Content Placeholder 2"/>
          <p:cNvSpPr txBox="1">
            <a:spLocks/>
          </p:cNvSpPr>
          <p:nvPr/>
        </p:nvSpPr>
        <p:spPr>
          <a:xfrm>
            <a:off x="618091" y="1424971"/>
            <a:ext cx="10515600" cy="492758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Font typeface="Arial" panose="020B0604020202020204" pitchFamily="34" charset="0"/>
              <a:buNone/>
            </a:pPr>
            <a:r>
              <a:rPr lang="en-US" sz="1900" b="1" dirty="0" smtClean="0">
                <a:latin typeface="Arial" panose="020B0604020202020204" pitchFamily="34" charset="0"/>
                <a:cs typeface="Arial" panose="020B0604020202020204" pitchFamily="34" charset="0"/>
              </a:rPr>
              <a:t>Law Number </a:t>
            </a:r>
            <a:r>
              <a:rPr lang="en-US" sz="1900" b="1" dirty="0">
                <a:latin typeface="Arial" panose="020B0604020202020204" pitchFamily="34" charset="0"/>
                <a:cs typeface="Arial" panose="020B0604020202020204" pitchFamily="34" charset="0"/>
              </a:rPr>
              <a:t>7</a:t>
            </a:r>
            <a:r>
              <a:rPr lang="en-US" sz="1900" b="1" dirty="0" smtClean="0">
                <a:latin typeface="Arial" panose="020B0604020202020204" pitchFamily="34" charset="0"/>
                <a:cs typeface="Arial" panose="020B0604020202020204" pitchFamily="34" charset="0"/>
              </a:rPr>
              <a:t> </a:t>
            </a:r>
            <a:r>
              <a:rPr lang="en-US" sz="1900" b="1" dirty="0" smtClean="0">
                <a:latin typeface="Arial" panose="020B0604020202020204" pitchFamily="34" charset="0"/>
                <a:cs typeface="Arial" panose="020B0604020202020204" pitchFamily="34" charset="0"/>
              </a:rPr>
              <a:t>of </a:t>
            </a:r>
            <a:r>
              <a:rPr lang="en-US" sz="1900" b="1" dirty="0" smtClean="0">
                <a:latin typeface="Arial" panose="020B0604020202020204" pitchFamily="34" charset="0"/>
                <a:cs typeface="Arial" panose="020B0604020202020204" pitchFamily="34" charset="0"/>
              </a:rPr>
              <a:t>the Year </a:t>
            </a:r>
            <a:r>
              <a:rPr lang="en-US" sz="1900" b="1" dirty="0" smtClean="0">
                <a:latin typeface="Arial" panose="020B0604020202020204" pitchFamily="34" charset="0"/>
                <a:cs typeface="Arial" panose="020B0604020202020204" pitchFamily="34" charset="0"/>
              </a:rPr>
              <a:t>1983 as lastly amended by Law Number 36 of the Year 2008</a:t>
            </a:r>
            <a:r>
              <a:rPr lang="en-US" sz="1900" b="1" dirty="0" smtClean="0">
                <a:latin typeface="Arial" panose="020B0604020202020204" pitchFamily="34" charset="0"/>
                <a:cs typeface="Arial" panose="020B0604020202020204" pitchFamily="34" charset="0"/>
              </a:rPr>
              <a:t> </a:t>
            </a:r>
            <a:r>
              <a:rPr lang="en-US" sz="1900" b="1" dirty="0" smtClean="0">
                <a:latin typeface="Arial" panose="020B0604020202020204" pitchFamily="34" charset="0"/>
                <a:cs typeface="Arial" panose="020B0604020202020204" pitchFamily="34" charset="0"/>
              </a:rPr>
              <a:t>regarding Income Tax Law, Article 18, section 1 </a:t>
            </a:r>
            <a:r>
              <a:rPr lang="en-US" sz="1900" dirty="0" smtClean="0">
                <a:latin typeface="Arial" panose="020B0604020202020204" pitchFamily="34" charset="0"/>
                <a:cs typeface="Arial" panose="020B0604020202020204" pitchFamily="34" charset="0"/>
              </a:rPr>
              <a:t>: </a:t>
            </a:r>
          </a:p>
          <a:p>
            <a:pPr marL="354013" indent="0">
              <a:lnSpc>
                <a:spcPct val="100000"/>
              </a:lnSpc>
              <a:spcBef>
                <a:spcPts val="0"/>
              </a:spcBef>
              <a:buFont typeface="Arial" panose="020B0604020202020204" pitchFamily="34" charset="0"/>
              <a:buNone/>
            </a:pPr>
            <a:r>
              <a:rPr lang="en-US" sz="1900" dirty="0" smtClean="0">
                <a:latin typeface="Arial" panose="020B0604020202020204" pitchFamily="34" charset="0"/>
                <a:cs typeface="Arial" panose="020B0604020202020204" pitchFamily="34" charset="0"/>
              </a:rPr>
              <a:t>The Minister of Finance is authorized to issue a regulation on debt to equity ratio </a:t>
            </a:r>
            <a:r>
              <a:rPr lang="en-US" sz="1900" dirty="0" smtClean="0">
                <a:latin typeface="Arial" panose="020B0604020202020204" pitchFamily="34" charset="0"/>
                <a:cs typeface="Arial" panose="020B0604020202020204" pitchFamily="34" charset="0"/>
              </a:rPr>
              <a:t>for tax calculation </a:t>
            </a:r>
            <a:r>
              <a:rPr lang="en-US" sz="1900" dirty="0" smtClean="0">
                <a:latin typeface="Arial" panose="020B0604020202020204" pitchFamily="34" charset="0"/>
                <a:cs typeface="Arial" panose="020B0604020202020204" pitchFamily="34" charset="0"/>
              </a:rPr>
              <a:t>under this law</a:t>
            </a:r>
            <a:r>
              <a:rPr lang="en-US" sz="1900" i="1"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a:r>
            <a:br>
              <a:rPr lang="en-US" sz="1900" dirty="0" smtClean="0">
                <a:latin typeface="Arial" panose="020B0604020202020204" pitchFamily="34" charset="0"/>
                <a:cs typeface="Arial" panose="020B0604020202020204" pitchFamily="34" charset="0"/>
              </a:rPr>
            </a:br>
            <a:endParaRPr lang="en-US" sz="1900" i="1" dirty="0" smtClean="0">
              <a:latin typeface="Arial" panose="020B0604020202020204" pitchFamily="34" charset="0"/>
              <a:cs typeface="Arial" panose="020B0604020202020204" pitchFamily="34" charset="0"/>
            </a:endParaRPr>
          </a:p>
          <a:p>
            <a:pPr marL="0" indent="0" algn="just">
              <a:lnSpc>
                <a:spcPct val="100000"/>
              </a:lnSpc>
              <a:spcBef>
                <a:spcPts val="0"/>
              </a:spcBef>
              <a:spcAft>
                <a:spcPts val="600"/>
              </a:spcAft>
              <a:buFont typeface="Arial" panose="020B0604020202020204" pitchFamily="34" charset="0"/>
              <a:buNone/>
            </a:pPr>
            <a:r>
              <a:rPr lang="en-US" sz="1900" b="1" dirty="0" smtClean="0">
                <a:latin typeface="Arial" panose="020B0604020202020204" pitchFamily="34" charset="0"/>
                <a:cs typeface="Arial" panose="020B0604020202020204" pitchFamily="34" charset="0"/>
              </a:rPr>
              <a:t>Regulation of the Minister </a:t>
            </a:r>
            <a:r>
              <a:rPr lang="en-US" sz="1900" b="1" dirty="0" smtClean="0">
                <a:latin typeface="Arial" panose="020B0604020202020204" pitchFamily="34" charset="0"/>
                <a:cs typeface="Arial" panose="020B0604020202020204" pitchFamily="34" charset="0"/>
              </a:rPr>
              <a:t>of </a:t>
            </a:r>
            <a:r>
              <a:rPr lang="en-US" sz="1900" b="1" dirty="0" smtClean="0">
                <a:latin typeface="Arial" panose="020B0604020202020204" pitchFamily="34" charset="0"/>
                <a:cs typeface="Arial" panose="020B0604020202020204" pitchFamily="34" charset="0"/>
              </a:rPr>
              <a:t>Finance Number</a:t>
            </a:r>
            <a:r>
              <a:rPr lang="en-US" sz="1900" b="1" dirty="0" smtClean="0">
                <a:latin typeface="Arial" panose="020B0604020202020204" pitchFamily="34" charset="0"/>
                <a:cs typeface="Arial" panose="020B0604020202020204" pitchFamily="34" charset="0"/>
              </a:rPr>
              <a:t>: </a:t>
            </a:r>
            <a:r>
              <a:rPr lang="en-US" sz="1900" b="1" dirty="0" smtClean="0">
                <a:latin typeface="Arial" panose="020B0604020202020204" pitchFamily="34" charset="0"/>
                <a:cs typeface="Arial" panose="020B0604020202020204" pitchFamily="34" charset="0"/>
              </a:rPr>
              <a:t>169/PMK.010/2015 (“PMK 169”) </a:t>
            </a:r>
            <a:r>
              <a:rPr lang="en-US" sz="1900" dirty="0" smtClean="0">
                <a:latin typeface="Arial" panose="020B0604020202020204" pitchFamily="34" charset="0"/>
                <a:cs typeface="Arial" panose="020B0604020202020204" pitchFamily="34" charset="0"/>
              </a:rPr>
              <a:t>effectively enforced</a:t>
            </a:r>
            <a:r>
              <a:rPr lang="en-US" sz="1900" b="1"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for the fiscal year 2016 onwards:</a:t>
            </a:r>
          </a:p>
          <a:p>
            <a:pPr marL="536575" indent="-273050" algn="just">
              <a:lnSpc>
                <a:spcPct val="100000"/>
              </a:lnSpc>
              <a:spcBef>
                <a:spcPts val="600"/>
              </a:spcBef>
              <a:buFont typeface="Wingdings" panose="05000000000000000000" pitchFamily="2" charset="2"/>
              <a:buChar char="§"/>
            </a:pPr>
            <a:r>
              <a:rPr lang="en-US" sz="1900" dirty="0" smtClean="0">
                <a:latin typeface="Arial" panose="020B0604020202020204" pitchFamily="34" charset="0"/>
                <a:cs typeface="Arial" panose="020B0604020202020204" pitchFamily="34" charset="0"/>
              </a:rPr>
              <a:t>Debt to Equity Ratio (DER) maximum of 4:1 </a:t>
            </a:r>
          </a:p>
          <a:p>
            <a:pPr marL="536575" indent="-273050" algn="just">
              <a:lnSpc>
                <a:spcPct val="100000"/>
              </a:lnSpc>
              <a:spcBef>
                <a:spcPts val="600"/>
              </a:spcBef>
              <a:buFont typeface="Wingdings" panose="05000000000000000000" pitchFamily="2" charset="2"/>
              <a:buChar char="§"/>
            </a:pPr>
            <a:r>
              <a:rPr lang="en-US" sz="1900" dirty="0" smtClean="0">
                <a:latin typeface="Arial" panose="020B0604020202020204" pitchFamily="34" charset="0"/>
                <a:cs typeface="Arial" panose="020B0604020202020204" pitchFamily="34" charset="0"/>
              </a:rPr>
              <a:t>Determination of debt </a:t>
            </a:r>
            <a:r>
              <a:rPr lang="en-US" sz="1900" dirty="0" smtClean="0">
                <a:latin typeface="Arial" panose="020B0604020202020204" pitchFamily="34" charset="0"/>
                <a:cs typeface="Arial" panose="020B0604020202020204" pitchFamily="34" charset="0"/>
              </a:rPr>
              <a:t>and equity balances </a:t>
            </a:r>
            <a:r>
              <a:rPr lang="en-US" sz="1900" dirty="0" smtClean="0">
                <a:latin typeface="Arial" panose="020B0604020202020204" pitchFamily="34" charset="0"/>
                <a:cs typeface="Arial" panose="020B0604020202020204" pitchFamily="34" charset="0"/>
              </a:rPr>
              <a:t>will use </a:t>
            </a:r>
            <a:r>
              <a:rPr lang="en-US" sz="1900" dirty="0" smtClean="0">
                <a:latin typeface="Arial" panose="020B0604020202020204" pitchFamily="34" charset="0"/>
                <a:cs typeface="Arial" panose="020B0604020202020204" pitchFamily="34" charset="0"/>
              </a:rPr>
              <a:t>the average of the month-end balances. </a:t>
            </a:r>
          </a:p>
          <a:p>
            <a:pPr marL="536575" indent="-273050" algn="just">
              <a:lnSpc>
                <a:spcPct val="100000"/>
              </a:lnSpc>
              <a:spcBef>
                <a:spcPts val="600"/>
              </a:spcBef>
              <a:buFont typeface="Wingdings" panose="05000000000000000000" pitchFamily="2" charset="2"/>
              <a:buChar char="§"/>
            </a:pPr>
            <a:r>
              <a:rPr lang="en-US" sz="1900" dirty="0" smtClean="0">
                <a:latin typeface="Arial" panose="020B0604020202020204" pitchFamily="34" charset="0"/>
                <a:cs typeface="Arial" panose="020B0604020202020204" pitchFamily="34" charset="0"/>
              </a:rPr>
              <a:t>The term “debt” includes short and long-term debts and interest-bearing trade payables.</a:t>
            </a:r>
          </a:p>
          <a:p>
            <a:pPr marL="536575" indent="-273050" algn="just">
              <a:lnSpc>
                <a:spcPct val="100000"/>
              </a:lnSpc>
              <a:spcBef>
                <a:spcPts val="600"/>
              </a:spcBef>
              <a:buFont typeface="Wingdings" panose="05000000000000000000" pitchFamily="2" charset="2"/>
              <a:buChar char="§"/>
            </a:pPr>
            <a:r>
              <a:rPr lang="en-US" sz="1900" dirty="0" smtClean="0">
                <a:latin typeface="Arial" panose="020B0604020202020204" pitchFamily="34" charset="0"/>
                <a:cs typeface="Arial" panose="020B0604020202020204" pitchFamily="34" charset="0"/>
              </a:rPr>
              <a:t>The term “equity” is the amount shown on financial statements but increased by intercompany interest-free loans. </a:t>
            </a:r>
          </a:p>
          <a:p>
            <a:pPr marL="536575" indent="-273050" algn="just">
              <a:lnSpc>
                <a:spcPct val="100000"/>
              </a:lnSpc>
              <a:spcBef>
                <a:spcPts val="600"/>
              </a:spcBef>
              <a:buFont typeface="Wingdings" panose="05000000000000000000" pitchFamily="2" charset="2"/>
              <a:buChar char="§"/>
            </a:pPr>
            <a:r>
              <a:rPr lang="en-US" sz="1900" dirty="0" smtClean="0">
                <a:latin typeface="Arial" panose="020B0604020202020204" pitchFamily="34" charset="0"/>
                <a:cs typeface="Arial" panose="020B0604020202020204" pitchFamily="34" charset="0"/>
              </a:rPr>
              <a:t>DER regulations disallow any borrowing costs more than liability over the 4:1 DER as </a:t>
            </a:r>
            <a:br>
              <a:rPr lang="en-US" sz="1900" dirty="0" smtClean="0">
                <a:latin typeface="Arial" panose="020B0604020202020204" pitchFamily="34" charset="0"/>
                <a:cs typeface="Arial" panose="020B0604020202020204" pitchFamily="34" charset="0"/>
              </a:rPr>
            </a:br>
            <a:r>
              <a:rPr lang="en-US" sz="1900" dirty="0" smtClean="0">
                <a:latin typeface="Arial" panose="020B0604020202020204" pitchFamily="34" charset="0"/>
                <a:cs typeface="Arial" panose="020B0604020202020204" pitchFamily="34" charset="0"/>
              </a:rPr>
              <a:t>deductible expense</a:t>
            </a: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799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4</a:t>
              </a:r>
              <a:endParaRPr lang="en-US" dirty="0">
                <a:solidFill>
                  <a:schemeClr val="bg1"/>
                </a:solidFill>
              </a:endParaRPr>
            </a:p>
          </p:txBody>
        </p:sp>
      </p:grpSp>
      <p:sp>
        <p:nvSpPr>
          <p:cNvPr id="17" name="Content Placeholder 2"/>
          <p:cNvSpPr txBox="1">
            <a:spLocks/>
          </p:cNvSpPr>
          <p:nvPr/>
        </p:nvSpPr>
        <p:spPr>
          <a:xfrm>
            <a:off x="618091" y="158712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For taxpayers with zero or negative equity, the entire borrowing cost expense will be disallowed for income tax calculation </a:t>
            </a:r>
            <a:r>
              <a:rPr lang="en-US" sz="2000" dirty="0" smtClean="0">
                <a:latin typeface="Arial" panose="020B0604020202020204" pitchFamily="34" charset="0"/>
                <a:cs typeface="Arial" panose="020B0604020202020204" pitchFamily="34" charset="0"/>
              </a:rPr>
              <a:t>purposes. </a:t>
            </a:r>
            <a:endParaRPr lang="en-US"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“Cost of borrowing” include the following: </a:t>
            </a:r>
          </a:p>
          <a:p>
            <a:pPr marL="720725" indent="-366713" algn="just"/>
            <a:r>
              <a:rPr lang="en-US" sz="2000" dirty="0" smtClean="0">
                <a:latin typeface="Arial" panose="020B0604020202020204" pitchFamily="34" charset="0"/>
                <a:cs typeface="Arial" panose="020B0604020202020204" pitchFamily="34" charset="0"/>
              </a:rPr>
              <a:t>Interest; </a:t>
            </a:r>
          </a:p>
          <a:p>
            <a:pPr marL="720725" indent="-366713" algn="just"/>
            <a:r>
              <a:rPr lang="en-US" sz="2000" dirty="0" smtClean="0">
                <a:latin typeface="Arial" panose="020B0604020202020204" pitchFamily="34" charset="0"/>
                <a:cs typeface="Arial" panose="020B0604020202020204" pitchFamily="34" charset="0"/>
              </a:rPr>
              <a:t>Discounts and premiums in connection with the debt; </a:t>
            </a:r>
          </a:p>
          <a:p>
            <a:pPr marL="720725" indent="-366713" algn="just"/>
            <a:r>
              <a:rPr lang="en-US" sz="2000" dirty="0" smtClean="0">
                <a:latin typeface="Arial" panose="020B0604020202020204" pitchFamily="34" charset="0"/>
                <a:cs typeface="Arial" panose="020B0604020202020204" pitchFamily="34" charset="0"/>
              </a:rPr>
              <a:t>Additional costs incurred concerning the arrangement of borrowings; </a:t>
            </a:r>
          </a:p>
          <a:p>
            <a:pPr marL="720725" indent="-366713" algn="just"/>
            <a:r>
              <a:rPr lang="en-US" sz="2000" dirty="0" smtClean="0">
                <a:latin typeface="Arial" panose="020B0604020202020204" pitchFamily="34" charset="0"/>
                <a:cs typeface="Arial" panose="020B0604020202020204" pitchFamily="34" charset="0"/>
              </a:rPr>
              <a:t>Finance charges on finance leases; </a:t>
            </a:r>
          </a:p>
          <a:p>
            <a:pPr marL="720725" indent="-366713" algn="just"/>
            <a:r>
              <a:rPr lang="en-US" sz="2000" dirty="0" smtClean="0">
                <a:latin typeface="Arial" panose="020B0604020202020204" pitchFamily="34" charset="0"/>
                <a:cs typeface="Arial" panose="020B0604020202020204" pitchFamily="34" charset="0"/>
              </a:rPr>
              <a:t>Guarantee fees; and </a:t>
            </a:r>
          </a:p>
          <a:p>
            <a:pPr marL="720725" indent="-366713"/>
            <a:r>
              <a:rPr lang="en-US" sz="2000" dirty="0" smtClean="0">
                <a:latin typeface="Arial" panose="020B0604020202020204" pitchFamily="34" charset="0"/>
                <a:cs typeface="Arial" panose="020B0604020202020204" pitchFamily="34" charset="0"/>
              </a:rPr>
              <a:t>Foreign exchange differences arising from loans in foreign currencies (as long as the differences are adjustments to the interest expense and other borrowing costs referred to in items (2) through (4) above). </a:t>
            </a:r>
            <a:br>
              <a:rPr lang="en-US"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18" name="Title 1"/>
          <p:cNvSpPr txBox="1">
            <a:spLocks/>
          </p:cNvSpPr>
          <p:nvPr/>
        </p:nvSpPr>
        <p:spPr>
          <a:xfrm>
            <a:off x="2115708" y="304350"/>
            <a:ext cx="5126995" cy="5415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US" sz="2400" b="1" dirty="0">
                <a:latin typeface="Arial" panose="020B0604020202020204" pitchFamily="34" charset="0"/>
                <a:cs typeface="Arial" panose="020B0604020202020204" pitchFamily="34" charset="0"/>
              </a:rPr>
              <a:t>THIN CAPITALISATION </a:t>
            </a:r>
            <a:r>
              <a:rPr lang="en-US" sz="2400" b="1" dirty="0" smtClean="0">
                <a:latin typeface="Arial" panose="020B0604020202020204" pitchFamily="34" charset="0"/>
                <a:cs typeface="Arial" panose="020B0604020202020204" pitchFamily="34" charset="0"/>
              </a:rPr>
              <a:t>RULES (2)</a:t>
            </a:r>
            <a:endParaRPr kumimoji="0" lang="en-US" sz="2400" b="1"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1910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90435" y="17795"/>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5</a:t>
              </a:r>
              <a:endParaRPr lang="en-US" dirty="0">
                <a:solidFill>
                  <a:schemeClr val="bg1"/>
                </a:solidFill>
              </a:endParaRPr>
            </a:p>
          </p:txBody>
        </p:sp>
      </p:grpSp>
      <p:sp>
        <p:nvSpPr>
          <p:cNvPr id="17" name="Content Placeholder 2"/>
          <p:cNvSpPr txBox="1">
            <a:spLocks/>
          </p:cNvSpPr>
          <p:nvPr/>
        </p:nvSpPr>
        <p:spPr>
          <a:xfrm>
            <a:off x="618091" y="1667376"/>
            <a:ext cx="10515600" cy="4351338"/>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The 4:1 </a:t>
            </a:r>
            <a:r>
              <a:rPr lang="en-US" dirty="0" smtClean="0">
                <a:latin typeface="Arial" panose="020B0604020202020204" pitchFamily="34" charset="0"/>
                <a:cs typeface="Arial" panose="020B0604020202020204" pitchFamily="34" charset="0"/>
              </a:rPr>
              <a:t>Debt-to-Equity </a:t>
            </a:r>
            <a:r>
              <a:rPr lang="en-US" dirty="0" smtClean="0">
                <a:latin typeface="Arial" panose="020B0604020202020204" pitchFamily="34" charset="0"/>
                <a:cs typeface="Arial" panose="020B0604020202020204" pitchFamily="34" charset="0"/>
              </a:rPr>
              <a:t>ratio applies to all taxpayers established or domiciled in Indonesia, except for certain entities that are subject to special rules: </a:t>
            </a:r>
          </a:p>
          <a:p>
            <a:pPr marL="720725" indent="-366713" algn="just">
              <a:lnSpc>
                <a:spcPct val="120000"/>
              </a:lnSpc>
              <a:spcBef>
                <a:spcPts val="0"/>
              </a:spcBef>
              <a:spcAft>
                <a:spcPts val="600"/>
              </a:spcAft>
            </a:pPr>
            <a:r>
              <a:rPr lang="en-US" dirty="0" smtClean="0">
                <a:latin typeface="Arial" panose="020B0604020202020204" pitchFamily="34" charset="0"/>
                <a:cs typeface="Arial" panose="020B0604020202020204" pitchFamily="34" charset="0"/>
              </a:rPr>
              <a:t>Banks; </a:t>
            </a:r>
          </a:p>
          <a:p>
            <a:pPr marL="720725" indent="-366713" algn="just">
              <a:lnSpc>
                <a:spcPct val="120000"/>
              </a:lnSpc>
              <a:spcBef>
                <a:spcPts val="0"/>
              </a:spcBef>
              <a:spcAft>
                <a:spcPts val="600"/>
              </a:spcAft>
            </a:pPr>
            <a:r>
              <a:rPr lang="en-US" dirty="0" smtClean="0">
                <a:latin typeface="Arial" panose="020B0604020202020204" pitchFamily="34" charset="0"/>
                <a:cs typeface="Arial" panose="020B0604020202020204" pitchFamily="34" charset="0"/>
              </a:rPr>
              <a:t>Financing institutions; </a:t>
            </a:r>
          </a:p>
          <a:p>
            <a:pPr marL="720725" indent="-366713" algn="just">
              <a:lnSpc>
                <a:spcPct val="120000"/>
              </a:lnSpc>
              <a:spcBef>
                <a:spcPts val="0"/>
              </a:spcBef>
              <a:spcAft>
                <a:spcPts val="600"/>
              </a:spcAft>
            </a:pPr>
            <a:r>
              <a:rPr lang="en-US" dirty="0" smtClean="0">
                <a:latin typeface="Arial" panose="020B0604020202020204" pitchFamily="34" charset="0"/>
                <a:cs typeface="Arial" panose="020B0604020202020204" pitchFamily="34" charset="0"/>
              </a:rPr>
              <a:t>Insurance and reinsurance companies; </a:t>
            </a:r>
          </a:p>
          <a:p>
            <a:pPr marL="720725" indent="-366713" algn="just">
              <a:lnSpc>
                <a:spcPct val="120000"/>
              </a:lnSpc>
              <a:spcBef>
                <a:spcPts val="0"/>
              </a:spcBef>
              <a:spcAft>
                <a:spcPts val="600"/>
              </a:spcAft>
            </a:pPr>
            <a:r>
              <a:rPr lang="en-US" dirty="0" smtClean="0">
                <a:latin typeface="Arial" panose="020B0604020202020204" pitchFamily="34" charset="0"/>
                <a:cs typeface="Arial" panose="020B0604020202020204" pitchFamily="34" charset="0"/>
              </a:rPr>
              <a:t>Mining, oil and gas enterprises that are subject to production-sharing agreements and contracts of work, or coal contracts of work, that explicitly include a provision on the debt-to-equity ratio (if the contract </a:t>
            </a:r>
            <a:r>
              <a:rPr lang="en-US" dirty="0" smtClean="0">
                <a:latin typeface="Arial" panose="020B0604020202020204" pitchFamily="34" charset="0"/>
                <a:cs typeface="Arial" panose="020B0604020202020204" pitchFamily="34" charset="0"/>
              </a:rPr>
              <a:t>does not </a:t>
            </a:r>
            <a:r>
              <a:rPr lang="en-US" dirty="0" smtClean="0">
                <a:latin typeface="Arial" panose="020B0604020202020204" pitchFamily="34" charset="0"/>
                <a:cs typeface="Arial" panose="020B0604020202020204" pitchFamily="34" charset="0"/>
              </a:rPr>
              <a:t>provide </a:t>
            </a:r>
            <a:r>
              <a:rPr lang="en-US" dirty="0" smtClean="0">
                <a:latin typeface="Arial" panose="020B0604020202020204" pitchFamily="34" charset="0"/>
                <a:cs typeface="Arial" panose="020B0604020202020204" pitchFamily="34" charset="0"/>
              </a:rPr>
              <a:t>applicable ratio </a:t>
            </a:r>
            <a:r>
              <a:rPr lang="en-US" dirty="0" smtClean="0">
                <a:latin typeface="Arial" panose="020B0604020202020204" pitchFamily="34" charset="0"/>
                <a:cs typeface="Arial" panose="020B0604020202020204" pitchFamily="34" charset="0"/>
              </a:rPr>
              <a:t>the provisions under PMK-169 will prevail); </a:t>
            </a:r>
          </a:p>
          <a:p>
            <a:pPr marL="720725" indent="-366713" algn="just">
              <a:lnSpc>
                <a:spcPct val="120000"/>
              </a:lnSpc>
              <a:spcBef>
                <a:spcPts val="0"/>
              </a:spcBef>
              <a:spcAft>
                <a:spcPts val="600"/>
              </a:spcAft>
            </a:pPr>
            <a:r>
              <a:rPr lang="en-US" dirty="0" smtClean="0">
                <a:latin typeface="Arial" panose="020B0604020202020204" pitchFamily="34" charset="0"/>
                <a:cs typeface="Arial" panose="020B0604020202020204" pitchFamily="34" charset="0"/>
              </a:rPr>
              <a:t>Companies subject to final income tax; and </a:t>
            </a:r>
          </a:p>
          <a:p>
            <a:pPr marL="720725" indent="-366713">
              <a:lnSpc>
                <a:spcPct val="120000"/>
              </a:lnSpc>
              <a:spcBef>
                <a:spcPts val="0"/>
              </a:spcBef>
              <a:spcAft>
                <a:spcPts val="600"/>
              </a:spcAft>
            </a:pPr>
            <a:r>
              <a:rPr lang="en-US" dirty="0" smtClean="0">
                <a:latin typeface="Arial" panose="020B0604020202020204" pitchFamily="34" charset="0"/>
                <a:cs typeface="Arial" panose="020B0604020202020204" pitchFamily="34" charset="0"/>
              </a:rPr>
              <a:t>Infrastructure companies. </a:t>
            </a:r>
            <a:br>
              <a:rPr lang="en-US" dirty="0" smtClean="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8" name="Title 1"/>
          <p:cNvSpPr txBox="1">
            <a:spLocks/>
          </p:cNvSpPr>
          <p:nvPr/>
        </p:nvSpPr>
        <p:spPr>
          <a:xfrm>
            <a:off x="2019597" y="292636"/>
            <a:ext cx="5126995" cy="5415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US" sz="2400" b="1" dirty="0">
                <a:latin typeface="Arial" panose="020B0604020202020204" pitchFamily="34" charset="0"/>
                <a:cs typeface="Arial" panose="020B0604020202020204" pitchFamily="34" charset="0"/>
              </a:rPr>
              <a:t>THIN CAPITALISATION </a:t>
            </a:r>
            <a:r>
              <a:rPr lang="en-US" sz="2400" b="1" dirty="0" smtClean="0">
                <a:latin typeface="Arial" panose="020B0604020202020204" pitchFamily="34" charset="0"/>
                <a:cs typeface="Arial" panose="020B0604020202020204" pitchFamily="34" charset="0"/>
              </a:rPr>
              <a:t>RULES (3)</a:t>
            </a:r>
            <a:endParaRPr kumimoji="0" lang="en-US" sz="2400" b="1"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5123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6</a:t>
              </a:r>
              <a:endParaRPr lang="en-US" dirty="0">
                <a:solidFill>
                  <a:schemeClr val="bg1"/>
                </a:solidFill>
              </a:endParaRPr>
            </a:p>
          </p:txBody>
        </p:sp>
      </p:grpSp>
      <p:sp>
        <p:nvSpPr>
          <p:cNvPr id="17" name="Content Placeholder 2"/>
          <p:cNvSpPr txBox="1">
            <a:spLocks/>
          </p:cNvSpPr>
          <p:nvPr/>
        </p:nvSpPr>
        <p:spPr>
          <a:xfrm>
            <a:off x="436768" y="1280906"/>
            <a:ext cx="10866120" cy="512676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spcAft>
                <a:spcPts val="600"/>
              </a:spcAft>
              <a:buFont typeface="Arial" panose="020B0604020202020204" pitchFamily="34" charset="0"/>
              <a:buNone/>
            </a:pPr>
            <a:r>
              <a:rPr lang="en-US" sz="1800" b="1" dirty="0" smtClean="0">
                <a:latin typeface="Arial" panose="020B0604020202020204" pitchFamily="34" charset="0"/>
                <a:cs typeface="Arial" panose="020B0604020202020204" pitchFamily="34" charset="0"/>
              </a:rPr>
              <a:t>Income </a:t>
            </a:r>
            <a:r>
              <a:rPr lang="en-US" sz="1800" b="1" dirty="0" smtClean="0">
                <a:latin typeface="Arial" panose="020B0604020202020204" pitchFamily="34" charset="0"/>
                <a:cs typeface="Arial" panose="020B0604020202020204" pitchFamily="34" charset="0"/>
              </a:rPr>
              <a:t>Tax Law, Article 18, section 3:</a:t>
            </a:r>
            <a:endParaRPr lang="en-US" sz="1800" dirty="0" smtClean="0">
              <a:latin typeface="Arial" panose="020B0604020202020204" pitchFamily="34" charset="0"/>
              <a:cs typeface="Arial" panose="020B0604020202020204" pitchFamily="34" charset="0"/>
            </a:endParaRPr>
          </a:p>
          <a:p>
            <a:pPr marL="536575" indent="0" algn="just">
              <a:lnSpc>
                <a:spcPct val="100000"/>
              </a:lnSpc>
              <a:spcBef>
                <a:spcPts val="1200"/>
              </a:spcBef>
              <a:spcAft>
                <a:spcPts val="600"/>
              </a:spcAft>
              <a:buFont typeface="Arial" panose="020B0604020202020204" pitchFamily="34" charset="0"/>
              <a:buNone/>
            </a:pPr>
            <a:r>
              <a:rPr lang="en-US" sz="1800" dirty="0" smtClean="0">
                <a:latin typeface="Arial" panose="020B0604020202020204" pitchFamily="34" charset="0"/>
                <a:cs typeface="Arial" panose="020B0604020202020204" pitchFamily="34" charset="0"/>
              </a:rPr>
              <a:t>Director General of Taxes is authorized to reallocate income and deductions between related parties and to characterize debt as equity for the purposes of the computation of taxable income to assure that the transaction are those which would have been made between independent parties</a:t>
            </a:r>
            <a:r>
              <a:rPr lang="en-US" sz="1800" i="1" dirty="0" smtClean="0">
                <a:latin typeface="Arial" panose="020B0604020202020204" pitchFamily="34" charset="0"/>
                <a:cs typeface="Arial" panose="020B0604020202020204" pitchFamily="34" charset="0"/>
              </a:rPr>
              <a:t>.</a:t>
            </a:r>
          </a:p>
          <a:p>
            <a:pPr algn="just">
              <a:lnSpc>
                <a:spcPct val="100000"/>
              </a:lnSpc>
              <a:spcBef>
                <a:spcPts val="1200"/>
              </a:spcBef>
              <a:spcAft>
                <a:spcPts val="600"/>
              </a:spcAft>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Elucidation </a:t>
            </a:r>
            <a:r>
              <a:rPr lang="en-US" sz="1800" dirty="0" smtClean="0">
                <a:latin typeface="Arial" panose="020B0604020202020204" pitchFamily="34" charset="0"/>
                <a:cs typeface="Arial" panose="020B0604020202020204" pitchFamily="34" charset="0"/>
              </a:rPr>
              <a:t>of Article </a:t>
            </a:r>
            <a:r>
              <a:rPr lang="en-US" sz="1800" dirty="0" smtClean="0">
                <a:latin typeface="Arial" panose="020B0604020202020204" pitchFamily="34" charset="0"/>
                <a:cs typeface="Arial" panose="020B0604020202020204" pitchFamily="34" charset="0"/>
              </a:rPr>
              <a:t>18(3</a:t>
            </a:r>
            <a:r>
              <a:rPr lang="en-US" sz="1800" dirty="0" smtClean="0">
                <a:latin typeface="Arial" panose="020B0604020202020204" pitchFamily="34" charset="0"/>
                <a:cs typeface="Arial" panose="020B0604020202020204" pitchFamily="34" charset="0"/>
              </a:rPr>
              <a:t>) of the Income Tax Law provides that the five arm’s-length pricing methodologies: </a:t>
            </a:r>
            <a:r>
              <a:rPr lang="en-US" sz="1800" b="1" i="1" dirty="0" smtClean="0">
                <a:latin typeface="Arial" panose="020B0604020202020204" pitchFamily="34" charset="0"/>
                <a:cs typeface="Arial" panose="020B0604020202020204" pitchFamily="34" charset="0"/>
              </a:rPr>
              <a:t>comparable uncontrolled price method</a:t>
            </a:r>
            <a:r>
              <a:rPr lang="en-US" sz="1800" b="1" dirty="0" smtClean="0">
                <a:latin typeface="Arial" panose="020B0604020202020204" pitchFamily="34" charset="0"/>
                <a:cs typeface="Arial" panose="020B0604020202020204" pitchFamily="34" charset="0"/>
              </a:rPr>
              <a:t>, </a:t>
            </a:r>
            <a:r>
              <a:rPr lang="en-US" sz="1800" b="1" i="1" dirty="0" smtClean="0">
                <a:latin typeface="Arial" panose="020B0604020202020204" pitchFamily="34" charset="0"/>
                <a:cs typeface="Arial" panose="020B0604020202020204" pitchFamily="34" charset="0"/>
              </a:rPr>
              <a:t>resale price method</a:t>
            </a:r>
            <a:r>
              <a:rPr lang="en-US" sz="1800" b="1" dirty="0" smtClean="0">
                <a:latin typeface="Arial" panose="020B0604020202020204" pitchFamily="34" charset="0"/>
                <a:cs typeface="Arial" panose="020B0604020202020204" pitchFamily="34" charset="0"/>
              </a:rPr>
              <a:t>, </a:t>
            </a:r>
            <a:r>
              <a:rPr lang="en-US" sz="1800" b="1" i="1" dirty="0" smtClean="0">
                <a:latin typeface="Arial" panose="020B0604020202020204" pitchFamily="34" charset="0"/>
                <a:cs typeface="Arial" panose="020B0604020202020204" pitchFamily="34" charset="0"/>
              </a:rPr>
              <a:t>cost-plus method</a:t>
            </a:r>
            <a:r>
              <a:rPr lang="en-US" sz="1800" b="1" dirty="0" smtClean="0">
                <a:latin typeface="Arial" panose="020B0604020202020204" pitchFamily="34" charset="0"/>
                <a:cs typeface="Arial" panose="020B0604020202020204" pitchFamily="34" charset="0"/>
              </a:rPr>
              <a:t>, </a:t>
            </a:r>
            <a:r>
              <a:rPr lang="en-US" sz="1800" b="1" i="1" dirty="0" smtClean="0">
                <a:latin typeface="Arial" panose="020B0604020202020204" pitchFamily="34" charset="0"/>
                <a:cs typeface="Arial" panose="020B0604020202020204" pitchFamily="34" charset="0"/>
              </a:rPr>
              <a:t>profit split method</a:t>
            </a:r>
            <a:r>
              <a:rPr lang="en-US" sz="1800" b="1" dirty="0" smtClean="0">
                <a:latin typeface="Arial" panose="020B0604020202020204" pitchFamily="34" charset="0"/>
                <a:cs typeface="Arial" panose="020B0604020202020204" pitchFamily="34" charset="0"/>
              </a:rPr>
              <a:t> and </a:t>
            </a:r>
            <a:r>
              <a:rPr lang="en-US" sz="1800" b="1" i="1" dirty="0" smtClean="0">
                <a:latin typeface="Arial" panose="020B0604020202020204" pitchFamily="34" charset="0"/>
                <a:cs typeface="Arial" panose="020B0604020202020204" pitchFamily="34" charset="0"/>
              </a:rPr>
              <a:t>transactional net margin method</a:t>
            </a:r>
            <a:r>
              <a:rPr lang="en-US" sz="1800" i="1"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should be used to set or review transfer prices</a:t>
            </a:r>
            <a:r>
              <a:rPr lang="en-US" sz="1800" dirty="0" smtClean="0">
                <a:latin typeface="Arial" panose="020B0604020202020204" pitchFamily="34" charset="0"/>
                <a:cs typeface="Arial" panose="020B0604020202020204" pitchFamily="34" charset="0"/>
              </a:rPr>
              <a:t>.</a:t>
            </a:r>
          </a:p>
          <a:p>
            <a:pPr marL="0" indent="0" algn="just">
              <a:lnSpc>
                <a:spcPct val="100000"/>
              </a:lnSpc>
              <a:spcBef>
                <a:spcPts val="0"/>
              </a:spcBef>
              <a:spcAft>
                <a:spcPts val="600"/>
              </a:spcAft>
              <a:buNone/>
            </a:pPr>
            <a:endParaRPr lang="en-US" sz="1800" dirty="0" smtClean="0">
              <a:latin typeface="Arial" panose="020B0604020202020204" pitchFamily="34" charset="0"/>
              <a:cs typeface="Arial" panose="020B0604020202020204" pitchFamily="34" charset="0"/>
            </a:endParaRPr>
          </a:p>
          <a:p>
            <a:pPr algn="just">
              <a:lnSpc>
                <a:spcPct val="100000"/>
              </a:lnSpc>
              <a:spcBef>
                <a:spcPts val="0"/>
              </a:spcBef>
              <a:spcAft>
                <a:spcPts val="600"/>
              </a:spcAft>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Regulation of Director General of Taxes (DGT) Number</a:t>
            </a:r>
            <a:r>
              <a:rPr lang="en-US" sz="1800" dirty="0" smtClean="0">
                <a:latin typeface="Arial" panose="020B0604020202020204" pitchFamily="34" charset="0"/>
                <a:cs typeface="Arial" panose="020B0604020202020204" pitchFamily="34" charset="0"/>
              </a:rPr>
              <a:t>, PER-43/PJ/2010 as amended by PER-32/PJ/2011 </a:t>
            </a:r>
            <a:r>
              <a:rPr lang="en-US" sz="1800" dirty="0" smtClean="0">
                <a:latin typeface="Arial" panose="020B0604020202020204" pitchFamily="34" charset="0"/>
                <a:cs typeface="Arial" panose="020B0604020202020204" pitchFamily="34" charset="0"/>
              </a:rPr>
              <a:t>indicates </a:t>
            </a:r>
            <a:r>
              <a:rPr lang="en-US" sz="1800" dirty="0" smtClean="0">
                <a:latin typeface="Arial" panose="020B0604020202020204" pitchFamily="34" charset="0"/>
                <a:cs typeface="Arial" panose="020B0604020202020204" pitchFamily="34" charset="0"/>
              </a:rPr>
              <a:t>that the arm’s-length principle should be implemented using the following steps:</a:t>
            </a:r>
          </a:p>
          <a:p>
            <a:pPr marL="892175" indent="-355600" algn="just">
              <a:lnSpc>
                <a:spcPct val="100000"/>
              </a:lnSpc>
              <a:spcBef>
                <a:spcPts val="0"/>
              </a:spcBef>
            </a:pPr>
            <a:r>
              <a:rPr lang="en-US" sz="1800" dirty="0" smtClean="0">
                <a:latin typeface="Arial" panose="020B0604020202020204" pitchFamily="34" charset="0"/>
                <a:cs typeface="Arial" panose="020B0604020202020204" pitchFamily="34" charset="0"/>
              </a:rPr>
              <a:t>Perform a comparability analysis and identify comparable. </a:t>
            </a:r>
          </a:p>
          <a:p>
            <a:pPr marL="892175" indent="-355600" algn="just">
              <a:lnSpc>
                <a:spcPct val="100000"/>
              </a:lnSpc>
              <a:spcBef>
                <a:spcPts val="0"/>
              </a:spcBef>
            </a:pPr>
            <a:r>
              <a:rPr lang="en-US" sz="1800" dirty="0" smtClean="0">
                <a:latin typeface="Arial" panose="020B0604020202020204" pitchFamily="34" charset="0"/>
                <a:cs typeface="Arial" panose="020B0604020202020204" pitchFamily="34" charset="0"/>
              </a:rPr>
              <a:t>Determine the most appropriate transfer pricing method.</a:t>
            </a:r>
          </a:p>
          <a:p>
            <a:pPr marL="892175" indent="-355600">
              <a:lnSpc>
                <a:spcPct val="100000"/>
              </a:lnSpc>
              <a:spcBef>
                <a:spcPts val="0"/>
              </a:spcBef>
            </a:pPr>
            <a:r>
              <a:rPr lang="en-US" sz="1800" dirty="0" smtClean="0">
                <a:latin typeface="Arial" panose="020B0604020202020204" pitchFamily="34" charset="0"/>
                <a:cs typeface="Arial" panose="020B0604020202020204" pitchFamily="34" charset="0"/>
              </a:rPr>
              <a:t>Apply the arm’s-length principle to the tested transaction based on the result of the comparability analysis and the selected transfer pricing method. </a:t>
            </a:r>
          </a:p>
          <a:p>
            <a:pPr marL="892175" indent="-355600" algn="just">
              <a:lnSpc>
                <a:spcPct val="100000"/>
              </a:lnSpc>
              <a:spcBef>
                <a:spcPts val="0"/>
              </a:spcBef>
            </a:pPr>
            <a:r>
              <a:rPr lang="en-US" sz="1800" dirty="0" smtClean="0">
                <a:latin typeface="Arial" panose="020B0604020202020204" pitchFamily="34" charset="0"/>
                <a:cs typeface="Arial" panose="020B0604020202020204" pitchFamily="34" charset="0"/>
              </a:rPr>
              <a:t>Document each step of the process used to determine the arm’s-length price or profit</a:t>
            </a:r>
            <a:r>
              <a:rPr lang="en-US" sz="1850" dirty="0" smtClean="0">
                <a:latin typeface="Arial" panose="020B0604020202020204" pitchFamily="34" charset="0"/>
                <a:cs typeface="Arial" panose="020B0604020202020204" pitchFamily="34" charset="0"/>
              </a:rPr>
              <a:t>.</a:t>
            </a:r>
            <a:endParaRPr lang="en-US" sz="1850" dirty="0">
              <a:latin typeface="Arial" panose="020B0604020202020204" pitchFamily="34" charset="0"/>
              <a:cs typeface="Arial" panose="020B0604020202020204" pitchFamily="34" charset="0"/>
            </a:endParaRPr>
          </a:p>
        </p:txBody>
      </p:sp>
      <p:sp>
        <p:nvSpPr>
          <p:cNvPr id="18" name="Title 1"/>
          <p:cNvSpPr txBox="1">
            <a:spLocks/>
          </p:cNvSpPr>
          <p:nvPr/>
        </p:nvSpPr>
        <p:spPr>
          <a:xfrm>
            <a:off x="2115708" y="277565"/>
            <a:ext cx="5126995" cy="5415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20725" indent="-720725">
              <a:lnSpc>
                <a:spcPct val="100000"/>
              </a:lnSpc>
              <a:spcBef>
                <a:spcPts val="0"/>
              </a:spcBef>
              <a:buFont typeface="+mj-lt"/>
              <a:buAutoNum type="alphaUcPeriod" startAt="2"/>
            </a:pPr>
            <a:r>
              <a:rPr lang="en-US" sz="2400" b="1" dirty="0">
                <a:latin typeface="Arial" panose="020B0604020202020204" pitchFamily="34" charset="0"/>
                <a:cs typeface="Arial" panose="020B0604020202020204" pitchFamily="34" charset="0"/>
              </a:rPr>
              <a:t>TRANSFER PRICING RULES </a:t>
            </a:r>
          </a:p>
        </p:txBody>
      </p:sp>
    </p:spTree>
    <p:extLst>
      <p:ext uri="{BB962C8B-B14F-4D97-AF65-F5344CB8AC3E}">
        <p14:creationId xmlns:p14="http://schemas.microsoft.com/office/powerpoint/2010/main" val="2888745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5650906" cy="523220"/>
          </a:xfrm>
          <a:prstGeom prst="rect">
            <a:avLst/>
          </a:prstGeom>
          <a:noFill/>
        </p:spPr>
        <p:txBody>
          <a:bodyPr wrap="none" rtlCol="0">
            <a:spAutoFit/>
          </a:bodyPr>
          <a:lstStyle/>
          <a:p>
            <a:pPr>
              <a:lnSpc>
                <a:spcPct val="100000"/>
              </a:lnSpc>
              <a:spcBef>
                <a:spcPts val="0"/>
              </a:spcBef>
            </a:pPr>
            <a:r>
              <a:rPr lang="en-US" sz="2800" b="1" dirty="0">
                <a:latin typeface="Arial" panose="020B0604020202020204" pitchFamily="34" charset="0"/>
                <a:cs typeface="Arial" panose="020B0604020202020204" pitchFamily="34" charset="0"/>
              </a:rPr>
              <a:t>TRANSFER PRICING </a:t>
            </a:r>
            <a:r>
              <a:rPr lang="en-US" sz="2800" b="1" dirty="0" smtClean="0">
                <a:latin typeface="Arial" panose="020B0604020202020204" pitchFamily="34" charset="0"/>
                <a:cs typeface="Arial" panose="020B0604020202020204" pitchFamily="34" charset="0"/>
              </a:rPr>
              <a:t>RULES (2) </a:t>
            </a:r>
            <a:endParaRPr lang="en-US" sz="2800" b="1" dirty="0">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7</a:t>
              </a:r>
              <a:endParaRPr lang="en-US" dirty="0">
                <a:solidFill>
                  <a:schemeClr val="bg1"/>
                </a:solidFill>
              </a:endParaRPr>
            </a:p>
          </p:txBody>
        </p:sp>
      </p:grpSp>
      <p:sp>
        <p:nvSpPr>
          <p:cNvPr id="17" name="Content Placeholder 2"/>
          <p:cNvSpPr txBox="1">
            <a:spLocks/>
          </p:cNvSpPr>
          <p:nvPr/>
        </p:nvSpPr>
        <p:spPr>
          <a:xfrm>
            <a:off x="529590" y="1461984"/>
            <a:ext cx="10693298"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spcAft>
                <a:spcPts val="1200"/>
              </a:spcAft>
              <a:buFont typeface="Arial" panose="020B0604020202020204" pitchFamily="34" charset="0"/>
              <a:buNone/>
            </a:pPr>
            <a:r>
              <a:rPr lang="en-US" sz="1800" b="1" dirty="0" smtClean="0">
                <a:latin typeface="Arial" panose="020B0604020202020204" pitchFamily="34" charset="0"/>
                <a:cs typeface="Arial" panose="020B0604020202020204" pitchFamily="34" charset="0"/>
              </a:rPr>
              <a:t>Regulation of the Minister </a:t>
            </a:r>
            <a:r>
              <a:rPr lang="en-US" sz="1800" b="1" dirty="0" smtClean="0">
                <a:latin typeface="Arial" panose="020B0604020202020204" pitchFamily="34" charset="0"/>
                <a:cs typeface="Arial" panose="020B0604020202020204" pitchFamily="34" charset="0"/>
              </a:rPr>
              <a:t>of Finance </a:t>
            </a:r>
            <a:r>
              <a:rPr lang="en-US" sz="1800" b="1" dirty="0" smtClean="0">
                <a:latin typeface="Arial" panose="020B0604020202020204" pitchFamily="34" charset="0"/>
                <a:cs typeface="Arial" panose="020B0604020202020204" pitchFamily="34" charset="0"/>
              </a:rPr>
              <a:t>No</a:t>
            </a:r>
            <a:r>
              <a:rPr lang="en-US" sz="1800" b="1" dirty="0" smtClean="0">
                <a:latin typeface="Arial" panose="020B0604020202020204" pitchFamily="34" charset="0"/>
                <a:cs typeface="Arial" panose="020B0604020202020204" pitchFamily="34" charset="0"/>
              </a:rPr>
              <a:t>. 213/PMK.03/2016 (“PMK-213</a:t>
            </a:r>
            <a:r>
              <a:rPr lang="en-US" sz="1800" b="1"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effectively enforced</a:t>
            </a:r>
            <a:r>
              <a:rPr lang="en-US"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for </a:t>
            </a:r>
            <a:r>
              <a:rPr lang="en-US" sz="1800" dirty="0" smtClean="0">
                <a:latin typeface="Arial" panose="020B0604020202020204" pitchFamily="34" charset="0"/>
                <a:cs typeface="Arial" panose="020B0604020202020204" pitchFamily="34" charset="0"/>
              </a:rPr>
              <a:t>the fiscal year 2016 </a:t>
            </a:r>
            <a:r>
              <a:rPr lang="en-US" sz="1800" dirty="0" smtClean="0">
                <a:latin typeface="Arial" panose="020B0604020202020204" pitchFamily="34" charset="0"/>
                <a:cs typeface="Arial" panose="020B0604020202020204" pitchFamily="34" charset="0"/>
              </a:rPr>
              <a:t>onwards. </a:t>
            </a:r>
            <a:endParaRPr lang="en-US" sz="1800" dirty="0" smtClean="0">
              <a:latin typeface="Arial" panose="020B0604020202020204" pitchFamily="34" charset="0"/>
              <a:cs typeface="Arial" panose="020B0604020202020204" pitchFamily="34" charset="0"/>
            </a:endParaRPr>
          </a:p>
          <a:p>
            <a:pPr algn="just">
              <a:lnSpc>
                <a:spcPct val="120000"/>
              </a:lnSpc>
              <a:spcBef>
                <a:spcPts val="0"/>
              </a:spcBef>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PMK-213 requires the preparation of three documents regarding related party transactions: </a:t>
            </a:r>
          </a:p>
          <a:p>
            <a:pPr marL="892175" indent="-355600" algn="just">
              <a:lnSpc>
                <a:spcPct val="120000"/>
              </a:lnSpc>
              <a:spcBef>
                <a:spcPts val="0"/>
              </a:spcBef>
              <a:buFont typeface="+mj-lt"/>
              <a:buAutoNum type="arabicPeriod"/>
            </a:pPr>
            <a:r>
              <a:rPr lang="en-US" sz="1800" dirty="0" smtClean="0">
                <a:latin typeface="Arial" panose="020B0604020202020204" pitchFamily="34" charset="0"/>
                <a:cs typeface="Arial" panose="020B0604020202020204" pitchFamily="34" charset="0"/>
              </a:rPr>
              <a:t>Master File (“MF”), containing general information on the group; </a:t>
            </a:r>
          </a:p>
          <a:p>
            <a:pPr marL="892175" indent="-355600" algn="just">
              <a:lnSpc>
                <a:spcPct val="120000"/>
              </a:lnSpc>
              <a:spcBef>
                <a:spcPts val="0"/>
              </a:spcBef>
              <a:buFont typeface="+mj-lt"/>
              <a:buAutoNum type="arabicPeriod"/>
            </a:pPr>
            <a:r>
              <a:rPr lang="en-US" sz="1800" dirty="0" smtClean="0">
                <a:latin typeface="Arial" panose="020B0604020202020204" pitchFamily="34" charset="0"/>
                <a:cs typeface="Arial" panose="020B0604020202020204" pitchFamily="34" charset="0"/>
              </a:rPr>
              <a:t>Local File (“LF”), containing specific information on operations in Indonesia; and</a:t>
            </a:r>
          </a:p>
          <a:p>
            <a:pPr marL="892175" indent="-355600" algn="just">
              <a:lnSpc>
                <a:spcPct val="120000"/>
              </a:lnSpc>
              <a:spcBef>
                <a:spcPts val="0"/>
              </a:spcBef>
              <a:spcAft>
                <a:spcPts val="1200"/>
              </a:spcAft>
              <a:buFont typeface="+mj-lt"/>
              <a:buAutoNum type="arabicPeriod"/>
            </a:pPr>
            <a:r>
              <a:rPr lang="en-US" sz="1800" dirty="0" smtClean="0">
                <a:latin typeface="Arial" panose="020B0604020202020204" pitchFamily="34" charset="0"/>
                <a:cs typeface="Arial" panose="020B0604020202020204" pitchFamily="34" charset="0"/>
              </a:rPr>
              <a:t>Country by Country Reporting file (“CBCR”), containing detailed financial and other information on each of the members of the group. </a:t>
            </a:r>
          </a:p>
          <a:p>
            <a:pPr algn="just">
              <a:lnSpc>
                <a:spcPct val="120000"/>
              </a:lnSpc>
              <a:spcBef>
                <a:spcPts val="0"/>
              </a:spcBef>
              <a:spcAft>
                <a:spcPts val="1200"/>
              </a:spcAft>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Taxpayers that fall under the above requirements have 4 months (12 months for CBCR) after each financial year-end to prepare and declare, starting in its 2016 corporate tax return, that it is ready to submit the MF/LF. </a:t>
            </a:r>
          </a:p>
          <a:p>
            <a:pPr algn="just">
              <a:lnSpc>
                <a:spcPct val="120000"/>
              </a:lnSpc>
              <a:spcBef>
                <a:spcPts val="0"/>
              </a:spcBef>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Taxpayers must summarize the MF/LF in an attachment to the annual corporate income tax return (“CITR”) and the CBCR attached to the tax return of the following year.</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1252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529"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50" dirty="0"/>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8</a:t>
              </a:r>
              <a:endParaRPr lang="en-US" dirty="0">
                <a:solidFill>
                  <a:schemeClr val="bg1"/>
                </a:solidFill>
              </a:endParaRPr>
            </a:p>
          </p:txBody>
        </p:sp>
      </p:grpSp>
      <p:sp>
        <p:nvSpPr>
          <p:cNvPr id="17" name="Content Placeholder 2"/>
          <p:cNvSpPr txBox="1">
            <a:spLocks/>
          </p:cNvSpPr>
          <p:nvPr/>
        </p:nvSpPr>
        <p:spPr>
          <a:xfrm>
            <a:off x="618091" y="158559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spcAft>
                <a:spcPts val="1200"/>
              </a:spcAft>
              <a:buFont typeface="Arial" panose="020B0604020202020204" pitchFamily="34" charset="0"/>
              <a:buNone/>
            </a:pPr>
            <a:r>
              <a:rPr lang="en-US" sz="1850" dirty="0" smtClean="0">
                <a:latin typeface="Arial" panose="020B0604020202020204" pitchFamily="34" charset="0"/>
                <a:cs typeface="Arial" panose="020B0604020202020204" pitchFamily="34" charset="0"/>
              </a:rPr>
              <a:t>MF and LF are </a:t>
            </a:r>
            <a:r>
              <a:rPr lang="en-US" sz="1850" dirty="0" smtClean="0">
                <a:latin typeface="Arial" panose="020B0604020202020204" pitchFamily="34" charset="0"/>
                <a:cs typeface="Arial" panose="020B0604020202020204" pitchFamily="34" charset="0"/>
              </a:rPr>
              <a:t>mandatory </a:t>
            </a:r>
            <a:r>
              <a:rPr lang="en-US" sz="1850" dirty="0" smtClean="0">
                <a:latin typeface="Arial" panose="020B0604020202020204" pitchFamily="34" charset="0"/>
                <a:cs typeface="Arial" panose="020B0604020202020204" pitchFamily="34" charset="0"/>
              </a:rPr>
              <a:t>if a taxpayer meets any of the following thresholds in a fiscal year:</a:t>
            </a:r>
          </a:p>
          <a:p>
            <a:pPr marL="720725" indent="-366713" algn="just">
              <a:lnSpc>
                <a:spcPct val="100000"/>
              </a:lnSpc>
              <a:spcBef>
                <a:spcPts val="0"/>
              </a:spcBef>
            </a:pPr>
            <a:r>
              <a:rPr lang="en-US" sz="1850" dirty="0" smtClean="0">
                <a:latin typeface="Arial" panose="020B0604020202020204" pitchFamily="34" charset="0"/>
                <a:cs typeface="Arial" panose="020B0604020202020204" pitchFamily="34" charset="0"/>
              </a:rPr>
              <a:t>Any related-party transactions and its gross revenue was above IDR 50 billion (approximately USD </a:t>
            </a:r>
            <a:r>
              <a:rPr lang="en-US" sz="1850" dirty="0" smtClean="0">
                <a:latin typeface="Arial" panose="020B0604020202020204" pitchFamily="34" charset="0"/>
                <a:cs typeface="Arial" panose="020B0604020202020204" pitchFamily="34" charset="0"/>
              </a:rPr>
              <a:t>3.72 </a:t>
            </a:r>
            <a:r>
              <a:rPr lang="en-US" sz="1850" dirty="0" smtClean="0">
                <a:latin typeface="Arial" panose="020B0604020202020204" pitchFamily="34" charset="0"/>
                <a:cs typeface="Arial" panose="020B0604020202020204" pitchFamily="34" charset="0"/>
              </a:rPr>
              <a:t>million) in the previous </a:t>
            </a:r>
            <a:r>
              <a:rPr lang="en-US" sz="1850" dirty="0" smtClean="0">
                <a:latin typeface="Arial" panose="020B0604020202020204" pitchFamily="34" charset="0"/>
                <a:cs typeface="Arial" panose="020B0604020202020204" pitchFamily="34" charset="0"/>
              </a:rPr>
              <a:t>year; </a:t>
            </a:r>
            <a:r>
              <a:rPr lang="en-US" sz="1850" dirty="0" smtClean="0">
                <a:latin typeface="Arial" panose="020B0604020202020204" pitchFamily="34" charset="0"/>
                <a:cs typeface="Arial" panose="020B0604020202020204" pitchFamily="34" charset="0"/>
              </a:rPr>
              <a:t>or </a:t>
            </a:r>
            <a:endParaRPr lang="en-US" sz="1850" dirty="0" smtClean="0">
              <a:latin typeface="Arial" panose="020B0604020202020204" pitchFamily="34" charset="0"/>
              <a:cs typeface="Arial" panose="020B0604020202020204" pitchFamily="34" charset="0"/>
            </a:endParaRPr>
          </a:p>
          <a:p>
            <a:pPr marL="354012" indent="0" algn="just">
              <a:lnSpc>
                <a:spcPct val="100000"/>
              </a:lnSpc>
              <a:spcBef>
                <a:spcPts val="0"/>
              </a:spcBef>
              <a:buNone/>
            </a:pPr>
            <a:endParaRPr lang="en-US" sz="1850" dirty="0" smtClean="0">
              <a:latin typeface="Arial" panose="020B0604020202020204" pitchFamily="34" charset="0"/>
              <a:cs typeface="Arial" panose="020B0604020202020204" pitchFamily="34" charset="0"/>
            </a:endParaRPr>
          </a:p>
          <a:p>
            <a:pPr marL="720725" indent="-366713" algn="just">
              <a:lnSpc>
                <a:spcPct val="100000"/>
              </a:lnSpc>
              <a:spcBef>
                <a:spcPts val="0"/>
              </a:spcBef>
            </a:pPr>
            <a:r>
              <a:rPr lang="en-US" sz="1850" dirty="0" smtClean="0">
                <a:latin typeface="Arial" panose="020B0604020202020204" pitchFamily="34" charset="0"/>
                <a:cs typeface="Arial" panose="020B0604020202020204" pitchFamily="34" charset="0"/>
              </a:rPr>
              <a:t>Related party tangible goods transactions (sale and purchase of goods, materials, and others) of more than IDR 20 billion (approximately USD </a:t>
            </a:r>
            <a:r>
              <a:rPr lang="en-US" sz="1850" dirty="0" smtClean="0">
                <a:latin typeface="Arial" panose="020B0604020202020204" pitchFamily="34" charset="0"/>
                <a:cs typeface="Arial" panose="020B0604020202020204" pitchFamily="34" charset="0"/>
              </a:rPr>
              <a:t>1.48 </a:t>
            </a:r>
            <a:r>
              <a:rPr lang="en-US" sz="1850" dirty="0" smtClean="0">
                <a:latin typeface="Arial" panose="020B0604020202020204" pitchFamily="34" charset="0"/>
                <a:cs typeface="Arial" panose="020B0604020202020204" pitchFamily="34" charset="0"/>
              </a:rPr>
              <a:t>million</a:t>
            </a:r>
            <a:r>
              <a:rPr lang="en-US" sz="1850" dirty="0" smtClean="0">
                <a:latin typeface="Arial" panose="020B0604020202020204" pitchFamily="34" charset="0"/>
                <a:cs typeface="Arial" panose="020B0604020202020204" pitchFamily="34" charset="0"/>
              </a:rPr>
              <a:t>) in the previous year; </a:t>
            </a:r>
            <a:r>
              <a:rPr lang="en-US" sz="1850" dirty="0" smtClean="0">
                <a:latin typeface="Arial" panose="020B0604020202020204" pitchFamily="34" charset="0"/>
                <a:cs typeface="Arial" panose="020B0604020202020204" pitchFamily="34" charset="0"/>
              </a:rPr>
              <a:t>or </a:t>
            </a:r>
            <a:endParaRPr lang="en-US" sz="1850" dirty="0" smtClean="0">
              <a:latin typeface="Arial" panose="020B0604020202020204" pitchFamily="34" charset="0"/>
              <a:cs typeface="Arial" panose="020B0604020202020204" pitchFamily="34" charset="0"/>
            </a:endParaRPr>
          </a:p>
          <a:p>
            <a:pPr marL="354012" indent="0" algn="just">
              <a:lnSpc>
                <a:spcPct val="100000"/>
              </a:lnSpc>
              <a:spcBef>
                <a:spcPts val="0"/>
              </a:spcBef>
              <a:buNone/>
            </a:pPr>
            <a:endParaRPr lang="en-US" sz="1850" dirty="0" smtClean="0">
              <a:latin typeface="Arial" panose="020B0604020202020204" pitchFamily="34" charset="0"/>
              <a:cs typeface="Arial" panose="020B0604020202020204" pitchFamily="34" charset="0"/>
            </a:endParaRPr>
          </a:p>
          <a:p>
            <a:pPr marL="720725" indent="-366713" algn="just">
              <a:lnSpc>
                <a:spcPct val="100000"/>
              </a:lnSpc>
              <a:spcBef>
                <a:spcPts val="0"/>
              </a:spcBef>
            </a:pPr>
            <a:r>
              <a:rPr lang="en-US" sz="1850" dirty="0" smtClean="0">
                <a:latin typeface="Arial" panose="020B0604020202020204" pitchFamily="34" charset="0"/>
                <a:cs typeface="Arial" panose="020B0604020202020204" pitchFamily="34" charset="0"/>
              </a:rPr>
              <a:t>Related party non-tangible goods transactions (interest, royalties, and </a:t>
            </a:r>
            <a:r>
              <a:rPr lang="en-US" sz="1850" dirty="0" smtClean="0">
                <a:latin typeface="Arial" panose="020B0604020202020204" pitchFamily="34" charset="0"/>
                <a:cs typeface="Arial" panose="020B0604020202020204" pitchFamily="34" charset="0"/>
              </a:rPr>
              <a:t>services or other affiliated transactions) </a:t>
            </a:r>
            <a:r>
              <a:rPr lang="en-US" sz="1850" dirty="0" smtClean="0">
                <a:latin typeface="Arial" panose="020B0604020202020204" pitchFamily="34" charset="0"/>
                <a:cs typeface="Arial" panose="020B0604020202020204" pitchFamily="34" charset="0"/>
              </a:rPr>
              <a:t>of more than IDR 5 billion (approximately USD </a:t>
            </a:r>
            <a:r>
              <a:rPr lang="en-US" sz="1850" dirty="0" smtClean="0">
                <a:latin typeface="Arial" panose="020B0604020202020204" pitchFamily="34" charset="0"/>
                <a:cs typeface="Arial" panose="020B0604020202020204" pitchFamily="34" charset="0"/>
              </a:rPr>
              <a:t>372 </a:t>
            </a:r>
            <a:r>
              <a:rPr lang="en-US" sz="1850" dirty="0" smtClean="0">
                <a:latin typeface="Arial" panose="020B0604020202020204" pitchFamily="34" charset="0"/>
                <a:cs typeface="Arial" panose="020B0604020202020204" pitchFamily="34" charset="0"/>
              </a:rPr>
              <a:t>thousand</a:t>
            </a:r>
            <a:r>
              <a:rPr lang="en-US" sz="1850" dirty="0" smtClean="0">
                <a:latin typeface="Arial" panose="020B0604020202020204" pitchFamily="34" charset="0"/>
                <a:cs typeface="Arial" panose="020B0604020202020204" pitchFamily="34" charset="0"/>
              </a:rPr>
              <a:t>) in the previous year; </a:t>
            </a:r>
            <a:r>
              <a:rPr lang="en-US" sz="1850" dirty="0" smtClean="0">
                <a:latin typeface="Arial" panose="020B0604020202020204" pitchFamily="34" charset="0"/>
                <a:cs typeface="Arial" panose="020B0604020202020204" pitchFamily="34" charset="0"/>
              </a:rPr>
              <a:t>or </a:t>
            </a:r>
            <a:endParaRPr lang="en-US" sz="1850" dirty="0" smtClean="0">
              <a:latin typeface="Arial" panose="020B0604020202020204" pitchFamily="34" charset="0"/>
              <a:cs typeface="Arial" panose="020B0604020202020204" pitchFamily="34" charset="0"/>
            </a:endParaRPr>
          </a:p>
          <a:p>
            <a:pPr marL="354012" indent="0" algn="just">
              <a:lnSpc>
                <a:spcPct val="100000"/>
              </a:lnSpc>
              <a:spcBef>
                <a:spcPts val="0"/>
              </a:spcBef>
              <a:buNone/>
            </a:pPr>
            <a:endParaRPr lang="en-US" sz="1850" dirty="0" smtClean="0">
              <a:latin typeface="Arial" panose="020B0604020202020204" pitchFamily="34" charset="0"/>
              <a:cs typeface="Arial" panose="020B0604020202020204" pitchFamily="34" charset="0"/>
            </a:endParaRPr>
          </a:p>
          <a:p>
            <a:pPr marL="720725" indent="-366713" algn="just">
              <a:lnSpc>
                <a:spcPct val="100000"/>
              </a:lnSpc>
              <a:spcBef>
                <a:spcPts val="0"/>
              </a:spcBef>
            </a:pPr>
            <a:r>
              <a:rPr lang="en-US" sz="1850" dirty="0" smtClean="0">
                <a:latin typeface="Arial" panose="020B0604020202020204" pitchFamily="34" charset="0"/>
                <a:cs typeface="Arial" panose="020B0604020202020204" pitchFamily="34" charset="0"/>
              </a:rPr>
              <a:t>Related party transactions of any amount </a:t>
            </a:r>
            <a:r>
              <a:rPr lang="en-US" sz="1850" dirty="0" smtClean="0">
                <a:latin typeface="Arial" panose="020B0604020202020204" pitchFamily="34" charset="0"/>
                <a:cs typeface="Arial" panose="020B0604020202020204" pitchFamily="34" charset="0"/>
              </a:rPr>
              <a:t>with </a:t>
            </a:r>
            <a:r>
              <a:rPr lang="en-US" sz="1850" dirty="0" smtClean="0">
                <a:latin typeface="Arial" panose="020B0604020202020204" pitchFamily="34" charset="0"/>
                <a:cs typeface="Arial" panose="020B0604020202020204" pitchFamily="34" charset="0"/>
              </a:rPr>
              <a:t>a related party in a jurisdiction </a:t>
            </a:r>
            <a:r>
              <a:rPr lang="en-US" sz="1850" dirty="0" smtClean="0">
                <a:latin typeface="Arial" panose="020B0604020202020204" pitchFamily="34" charset="0"/>
                <a:cs typeface="Arial" panose="020B0604020202020204" pitchFamily="34" charset="0"/>
              </a:rPr>
              <a:t>in the current year which </a:t>
            </a:r>
            <a:r>
              <a:rPr lang="en-US" sz="1850" dirty="0" smtClean="0">
                <a:latin typeface="Arial" panose="020B0604020202020204" pitchFamily="34" charset="0"/>
                <a:cs typeface="Arial" panose="020B0604020202020204" pitchFamily="34" charset="0"/>
              </a:rPr>
              <a:t>has a corporate tax rate lower than Indonesia’s corporate tax rate, currently 25%. </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19" name="TextBox 18"/>
          <p:cNvSpPr txBox="1"/>
          <p:nvPr/>
        </p:nvSpPr>
        <p:spPr>
          <a:xfrm>
            <a:off x="2010400" y="391374"/>
            <a:ext cx="5650906" cy="523220"/>
          </a:xfrm>
          <a:prstGeom prst="rect">
            <a:avLst/>
          </a:prstGeom>
          <a:noFill/>
        </p:spPr>
        <p:txBody>
          <a:bodyPr wrap="none" rtlCol="0">
            <a:spAutoFit/>
          </a:bodyPr>
          <a:lstStyle/>
          <a:p>
            <a:pPr>
              <a:lnSpc>
                <a:spcPct val="100000"/>
              </a:lnSpc>
              <a:spcBef>
                <a:spcPts val="0"/>
              </a:spcBef>
            </a:pPr>
            <a:r>
              <a:rPr lang="en-US" sz="2800" b="1" dirty="0">
                <a:latin typeface="Arial" panose="020B0604020202020204" pitchFamily="34" charset="0"/>
                <a:cs typeface="Arial" panose="020B0604020202020204" pitchFamily="34" charset="0"/>
              </a:rPr>
              <a:t>TRANSFER PRICING </a:t>
            </a:r>
            <a:r>
              <a:rPr lang="en-US" sz="2800" b="1" dirty="0" smtClean="0">
                <a:latin typeface="Arial" panose="020B0604020202020204" pitchFamily="34" charset="0"/>
                <a:cs typeface="Arial" panose="020B0604020202020204" pitchFamily="34" charset="0"/>
              </a:rPr>
              <a:t>RULES (3)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3128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2263</Words>
  <Application>Microsoft Office PowerPoint</Application>
  <PresentationFormat>Widescreen</PresentationFormat>
  <Paragraphs>154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新細明體</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ASUS</cp:lastModifiedBy>
  <cp:revision>94</cp:revision>
  <dcterms:created xsi:type="dcterms:W3CDTF">2018-08-03T11:27:17Z</dcterms:created>
  <dcterms:modified xsi:type="dcterms:W3CDTF">2018-08-15T09:45:17Z</dcterms:modified>
</cp:coreProperties>
</file>