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88" r:id="rId2"/>
    <p:sldId id="295" r:id="rId3"/>
    <p:sldId id="297" r:id="rId4"/>
    <p:sldId id="289" r:id="rId5"/>
    <p:sldId id="270" r:id="rId6"/>
    <p:sldId id="266" r:id="rId7"/>
    <p:sldId id="267" r:id="rId8"/>
    <p:sldId id="293" r:id="rId9"/>
    <p:sldId id="294" r:id="rId10"/>
    <p:sldId id="290" r:id="rId11"/>
    <p:sldId id="291" r:id="rId12"/>
    <p:sldId id="272" r:id="rId13"/>
    <p:sldId id="286" r:id="rId14"/>
    <p:sldId id="274" r:id="rId15"/>
    <p:sldId id="275" r:id="rId16"/>
    <p:sldId id="282" r:id="rId17"/>
    <p:sldId id="283" r:id="rId18"/>
    <p:sldId id="284" r:id="rId19"/>
    <p:sldId id="276" r:id="rId20"/>
    <p:sldId id="277" r:id="rId21"/>
    <p:sldId id="278" r:id="rId22"/>
    <p:sldId id="281" r:id="rId23"/>
    <p:sldId id="279" r:id="rId24"/>
    <p:sldId id="280" r:id="rId25"/>
    <p:sldId id="273" r:id="rId26"/>
    <p:sldId id="292" r:id="rId27"/>
    <p:sldId id="259" r:id="rId28"/>
    <p:sldId id="296" r:id="rId29"/>
    <p:sldId id="26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66" d="100"/>
          <a:sy n="66" d="100"/>
        </p:scale>
        <p:origin x="36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4571802"/>
            <a:ext cx="12193057" cy="228619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4434655" y="841632"/>
            <a:ext cx="3322689" cy="1664598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112776" y="3552957"/>
            <a:ext cx="11966448" cy="3195316"/>
            <a:chOff x="3365500" y="3581400"/>
            <a:chExt cx="5314950" cy="736600"/>
          </a:xfrm>
        </p:grpSpPr>
        <p:sp>
          <p:nvSpPr>
            <p:cNvPr id="21" name="Freeform 20"/>
            <p:cNvSpPr/>
            <p:nvPr/>
          </p:nvSpPr>
          <p:spPr>
            <a:xfrm flipV="1">
              <a:off x="3365500" y="3702050"/>
              <a:ext cx="1684444" cy="615950"/>
            </a:xfrm>
            <a:custGeom>
              <a:avLst/>
              <a:gdLst>
                <a:gd name="connsiteX0" fmla="*/ 1054100 w 1054100"/>
                <a:gd name="connsiteY0" fmla="*/ 0 h 311150"/>
                <a:gd name="connsiteX1" fmla="*/ 0 w 1054100"/>
                <a:gd name="connsiteY1" fmla="*/ 0 h 311150"/>
                <a:gd name="connsiteX2" fmla="*/ 0 w 1054100"/>
                <a:gd name="connsiteY2" fmla="*/ 31115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100" h="311150">
                  <a:moveTo>
                    <a:pt x="1054100" y="0"/>
                  </a:moveTo>
                  <a:lnTo>
                    <a:pt x="0" y="0"/>
                  </a:lnTo>
                  <a:lnTo>
                    <a:pt x="0" y="31115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 flipH="1" flipV="1">
              <a:off x="8115300" y="3581400"/>
              <a:ext cx="565150" cy="736600"/>
            </a:xfrm>
            <a:custGeom>
              <a:avLst/>
              <a:gdLst>
                <a:gd name="connsiteX0" fmla="*/ 1054100 w 1054100"/>
                <a:gd name="connsiteY0" fmla="*/ 0 h 311150"/>
                <a:gd name="connsiteX1" fmla="*/ 0 w 1054100"/>
                <a:gd name="connsiteY1" fmla="*/ 0 h 311150"/>
                <a:gd name="connsiteX2" fmla="*/ 0 w 1054100"/>
                <a:gd name="connsiteY2" fmla="*/ 31115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100" h="311150">
                  <a:moveTo>
                    <a:pt x="1054100" y="0"/>
                  </a:moveTo>
                  <a:lnTo>
                    <a:pt x="0" y="0"/>
                  </a:lnTo>
                  <a:lnTo>
                    <a:pt x="0" y="31115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188" y="345467"/>
            <a:ext cx="637906" cy="637906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10476155" y="362054"/>
            <a:ext cx="607033" cy="607033"/>
            <a:chOff x="9184931" y="752475"/>
            <a:chExt cx="1099702" cy="1099702"/>
          </a:xfrm>
        </p:grpSpPr>
        <p:sp>
          <p:nvSpPr>
            <p:cNvPr id="29" name="Oval 28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7" name="TextBox 26"/>
          <p:cNvSpPr txBox="1"/>
          <p:nvPr/>
        </p:nvSpPr>
        <p:spPr>
          <a:xfrm>
            <a:off x="1434164" y="3044280"/>
            <a:ext cx="964902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</a:rPr>
              <a:t>Dangerous Aspects of Introducing GAAR</a:t>
            </a:r>
          </a:p>
          <a:p>
            <a:r>
              <a:rPr lang="ja-JP" altLang="en-US" sz="4000" dirty="0">
                <a:solidFill>
                  <a:srgbClr val="FF0000"/>
                </a:solidFill>
              </a:rPr>
              <a:t>　</a:t>
            </a:r>
            <a:r>
              <a:rPr lang="en-US" altLang="ja-JP" sz="4000" dirty="0">
                <a:solidFill>
                  <a:srgbClr val="FF0000"/>
                </a:solidFill>
              </a:rPr>
              <a:t> into our Domestic Legislation</a:t>
            </a:r>
            <a:r>
              <a:rPr lang="en-US" altLang="ja-JP" sz="3600" dirty="0">
                <a:solidFill>
                  <a:srgbClr val="FF0000"/>
                </a:solidFill>
              </a:rPr>
              <a:t>:</a:t>
            </a:r>
          </a:p>
          <a:p>
            <a:endParaRPr lang="ja-JP" altLang="ja-JP" sz="3600" dirty="0">
              <a:solidFill>
                <a:srgbClr val="FF0000"/>
              </a:solidFill>
            </a:endParaRPr>
          </a:p>
          <a:p>
            <a:r>
              <a:rPr lang="en-US" altLang="ja-JP" sz="3600" dirty="0">
                <a:solidFill>
                  <a:srgbClr val="FF0000"/>
                </a:solidFill>
              </a:rPr>
              <a:t>   </a:t>
            </a:r>
            <a:r>
              <a:rPr lang="ja-JP" altLang="en-US" sz="3600" dirty="0">
                <a:solidFill>
                  <a:srgbClr val="FF0000"/>
                </a:solidFill>
              </a:rPr>
              <a:t>　 </a:t>
            </a:r>
            <a:r>
              <a:rPr lang="en-US" altLang="ja-JP" sz="3600" i="1" dirty="0"/>
              <a:t>--A Case for Prewar Germany</a:t>
            </a:r>
          </a:p>
          <a:p>
            <a:r>
              <a:rPr lang="ja-JP" altLang="en-US" sz="3600" i="1" dirty="0"/>
              <a:t>　　　　　　 </a:t>
            </a:r>
            <a:r>
              <a:rPr lang="en-US" altLang="ja-JP" sz="2400" i="1" dirty="0">
                <a:solidFill>
                  <a:srgbClr val="0070C0"/>
                </a:solidFill>
              </a:rPr>
              <a:t>September 13, Thursday</a:t>
            </a:r>
            <a:endParaRPr lang="ja-JP" altLang="ja-JP" sz="2400" i="1" dirty="0">
              <a:solidFill>
                <a:srgbClr val="0070C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98949" y="6300359"/>
            <a:ext cx="3594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Ulaanbaatar, Mongolia, 2018</a:t>
            </a:r>
          </a:p>
        </p:txBody>
      </p:sp>
    </p:spTree>
    <p:extLst>
      <p:ext uri="{BB962C8B-B14F-4D97-AF65-F5344CB8AC3E}">
        <p14:creationId xmlns:p14="http://schemas.microsoft.com/office/powerpoint/2010/main" val="1378144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D288B-53A5-42CB-8275-30A7A791A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u="sng" dirty="0">
                <a:solidFill>
                  <a:srgbClr val="FF0000"/>
                </a:solidFill>
              </a:rPr>
              <a:t>I.E.</a:t>
            </a:r>
            <a:r>
              <a:rPr lang="ja-JP" altLang="en-US" u="sng" dirty="0"/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Conclusion</a:t>
            </a:r>
            <a:r>
              <a:rPr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1C5A91-A21E-45E2-8ECB-42750C960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3600" dirty="0"/>
              <a:t>The skill and power of corporations for minimizing the tax burden is really amazing, especially in their behaviors of developing tax avoidance schemes. </a:t>
            </a:r>
          </a:p>
          <a:p>
            <a:r>
              <a:rPr lang="en-US" altLang="ja-JP" sz="3600" dirty="0"/>
              <a:t> Therefore, I have depicted a tax avoiding taxpayer as </a:t>
            </a:r>
            <a:r>
              <a:rPr lang="en-US" altLang="ja-JP" sz="3600" dirty="0">
                <a:solidFill>
                  <a:srgbClr val="FF0000"/>
                </a:solidFill>
              </a:rPr>
              <a:t>Nike</a:t>
            </a:r>
            <a:r>
              <a:rPr lang="en-US" altLang="ja-JP" sz="3600" dirty="0"/>
              <a:t>, the </a:t>
            </a:r>
            <a:r>
              <a:rPr lang="en-US" altLang="ja-JP" sz="3600" dirty="0">
                <a:solidFill>
                  <a:srgbClr val="FF0000"/>
                </a:solidFill>
              </a:rPr>
              <a:t>Winged Victory of Samothrace</a:t>
            </a:r>
            <a:r>
              <a:rPr lang="en-US" altLang="ja-JP" sz="3600" dirty="0"/>
              <a:t>.</a:t>
            </a:r>
            <a:endParaRPr lang="ja-JP" altLang="ja-JP" sz="36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5970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u="sng" dirty="0">
                <a:solidFill>
                  <a:srgbClr val="FF0000"/>
                </a:solidFill>
              </a:rPr>
              <a:t>II.</a:t>
            </a:r>
            <a:r>
              <a:rPr lang="ja-JP" altLang="en-US" sz="4000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0070C0"/>
                </a:solidFill>
              </a:rPr>
              <a:t>Ancient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Examples of Tax Shelters</a:t>
            </a:r>
            <a:br>
              <a:rPr lang="ja-JP" altLang="ja-JP" dirty="0"/>
            </a:b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sz="3600" dirty="0">
                <a:solidFill>
                  <a:schemeClr val="tx1"/>
                </a:solidFill>
              </a:rPr>
              <a:t>Here, I explain two </a:t>
            </a:r>
            <a:r>
              <a:rPr lang="en-US" altLang="ja-JP" sz="3600" dirty="0">
                <a:solidFill>
                  <a:srgbClr val="0070C0"/>
                </a:solidFill>
              </a:rPr>
              <a:t>historically important examples </a:t>
            </a:r>
            <a:r>
              <a:rPr lang="en-US" altLang="ja-JP" sz="3600" dirty="0">
                <a:solidFill>
                  <a:schemeClr val="tx1"/>
                </a:solidFill>
              </a:rPr>
              <a:t>of ancient tax shelters: one from Japan and one from China.</a:t>
            </a:r>
          </a:p>
          <a:p>
            <a:pPr marL="0" indent="0">
              <a:buNone/>
            </a:pPr>
            <a:endParaRPr lang="en-US" altLang="ja-JP" sz="3600" dirty="0">
              <a:solidFill>
                <a:schemeClr val="tx1"/>
              </a:solidFill>
            </a:endParaRPr>
          </a:p>
          <a:p>
            <a:r>
              <a:rPr lang="en-US" altLang="ja-JP" sz="3600" dirty="0">
                <a:solidFill>
                  <a:schemeClr val="tx1"/>
                </a:solidFill>
              </a:rPr>
              <a:t>A. General Ideas of Tax Shelters</a:t>
            </a:r>
          </a:p>
          <a:p>
            <a:r>
              <a:rPr lang="en-US" altLang="ja-JP" sz="3600" dirty="0"/>
              <a:t>B. Japanese Poll Tax</a:t>
            </a:r>
          </a:p>
          <a:p>
            <a:r>
              <a:rPr lang="en-US" altLang="ja-JP" sz="3600" dirty="0"/>
              <a:t>C. Chinese Salt Tax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299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4000" u="sng" dirty="0">
                <a:solidFill>
                  <a:srgbClr val="FF0000"/>
                </a:solidFill>
              </a:rPr>
              <a:t>II.</a:t>
            </a:r>
            <a:r>
              <a:rPr lang="ja-JP" altLang="en-US" sz="4000" u="sng" dirty="0">
                <a:solidFill>
                  <a:srgbClr val="FF0000"/>
                </a:solidFill>
              </a:rPr>
              <a:t> </a:t>
            </a:r>
            <a:r>
              <a:rPr lang="en-US" altLang="ja-JP" sz="4000" u="sng" dirty="0">
                <a:solidFill>
                  <a:srgbClr val="FF0000"/>
                </a:solidFill>
              </a:rPr>
              <a:t>A. </a:t>
            </a:r>
            <a:r>
              <a:rPr lang="en-US" altLang="ja-JP" u="sng" dirty="0">
                <a:solidFill>
                  <a:srgbClr val="FF0000"/>
                </a:solidFill>
              </a:rPr>
              <a:t>General Ideas of Tax Shelters</a:t>
            </a:r>
            <a:br>
              <a:rPr lang="en-US" altLang="ja-JP" dirty="0"/>
            </a:br>
            <a:br>
              <a:rPr lang="ja-JP" altLang="ja-JP" dirty="0"/>
            </a:b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sz="3200" dirty="0"/>
              <a:t>Wide-spread use of Tax Shelters are closely associated with the government change: </a:t>
            </a:r>
            <a:r>
              <a:rPr lang="en-US" altLang="ja-JP" sz="3200" dirty="0">
                <a:solidFill>
                  <a:srgbClr val="0070C0"/>
                </a:solidFill>
              </a:rPr>
              <a:t>Revolution</a:t>
            </a:r>
            <a:r>
              <a:rPr lang="en-US" altLang="ja-JP" sz="3200" dirty="0"/>
              <a:t>.</a:t>
            </a:r>
          </a:p>
          <a:p>
            <a:endParaRPr lang="en-US" altLang="ja-JP" sz="3200" dirty="0"/>
          </a:p>
          <a:p>
            <a:r>
              <a:rPr lang="en-US" altLang="ja-JP" sz="3200" dirty="0"/>
              <a:t>Here is the logic: </a:t>
            </a:r>
          </a:p>
          <a:p>
            <a:r>
              <a:rPr lang="en-US" altLang="ja-JP" sz="3200" dirty="0"/>
              <a:t>    Flourishing Tax Shelters</a:t>
            </a:r>
            <a:endParaRPr lang="ja-JP" altLang="ja-JP" sz="3200" dirty="0"/>
          </a:p>
          <a:p>
            <a:r>
              <a:rPr lang="en-US" altLang="ja-JP" sz="3200" dirty="0">
                <a:solidFill>
                  <a:schemeClr val="tx1"/>
                </a:solidFill>
              </a:rPr>
              <a:t>    </a:t>
            </a:r>
            <a:r>
              <a:rPr lang="ja-JP" altLang="ja-JP" sz="3200" dirty="0"/>
              <a:t>⇒　</a:t>
            </a:r>
            <a:r>
              <a:rPr lang="en-US" altLang="ja-JP" sz="3200" dirty="0">
                <a:solidFill>
                  <a:srgbClr val="FF0000"/>
                </a:solidFill>
              </a:rPr>
              <a:t>Revenue Loss </a:t>
            </a:r>
            <a:r>
              <a:rPr lang="en-US" altLang="ja-JP" sz="3200" dirty="0"/>
              <a:t>of the Government</a:t>
            </a:r>
          </a:p>
          <a:p>
            <a:r>
              <a:rPr lang="en-US" altLang="ja-JP" sz="3200" dirty="0">
                <a:solidFill>
                  <a:schemeClr val="tx1"/>
                </a:solidFill>
              </a:rPr>
              <a:t>    </a:t>
            </a:r>
            <a:r>
              <a:rPr lang="ja-JP" altLang="ja-JP" sz="3200" dirty="0"/>
              <a:t>⇒　</a:t>
            </a:r>
            <a:r>
              <a:rPr lang="en-US" altLang="ja-JP" sz="3200" dirty="0"/>
              <a:t>Provision of Public Goods declines</a:t>
            </a:r>
            <a:endParaRPr lang="ja-JP" altLang="ja-JP" sz="3200" dirty="0"/>
          </a:p>
          <a:p>
            <a:r>
              <a:rPr lang="en-US" altLang="ja-JP" sz="3200" dirty="0"/>
              <a:t>    </a:t>
            </a:r>
            <a:r>
              <a:rPr lang="ja-JP" altLang="ja-JP" sz="3200" dirty="0"/>
              <a:t>⇒　</a:t>
            </a:r>
            <a:r>
              <a:rPr lang="en-US" altLang="ja-JP" sz="3200" dirty="0">
                <a:solidFill>
                  <a:srgbClr val="0070C0"/>
                </a:solidFill>
              </a:rPr>
              <a:t>Rise of Private Governments</a:t>
            </a:r>
            <a:endParaRPr lang="ja-JP" altLang="ja-JP" sz="3200" dirty="0">
              <a:solidFill>
                <a:srgbClr val="0070C0"/>
              </a:solidFill>
            </a:endParaRPr>
          </a:p>
          <a:p>
            <a:r>
              <a:rPr lang="en-US" altLang="ja-JP" sz="3200" dirty="0"/>
              <a:t>    </a:t>
            </a:r>
            <a:r>
              <a:rPr lang="ja-JP" altLang="ja-JP" sz="3200" dirty="0"/>
              <a:t>⇒　</a:t>
            </a:r>
            <a:r>
              <a:rPr lang="en-US" altLang="ja-JP" sz="3200" dirty="0"/>
              <a:t>Revolution by a private government</a:t>
            </a:r>
            <a:endParaRPr lang="ja-JP" altLang="ja-JP" sz="32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93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u="sng" dirty="0">
                <a:solidFill>
                  <a:srgbClr val="FF0000"/>
                </a:solidFill>
              </a:rPr>
              <a:t>II</a:t>
            </a:r>
            <a:r>
              <a:rPr kumimoji="1" lang="en-US" altLang="ja-JP" u="sng" dirty="0">
                <a:solidFill>
                  <a:srgbClr val="FF0000"/>
                </a:solidFill>
              </a:rPr>
              <a:t>. B-1.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Example 1: Japanese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Poll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Tax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5582" y="1463040"/>
            <a:ext cx="8505167" cy="478536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sz="2400" dirty="0">
                <a:solidFill>
                  <a:srgbClr val="0070C0"/>
                </a:solidFill>
              </a:rPr>
              <a:t>Ramseyer and Nakazato</a:t>
            </a:r>
            <a:r>
              <a:rPr lang="en-US" altLang="ja-JP" sz="2400" dirty="0"/>
              <a:t>, </a:t>
            </a:r>
            <a:r>
              <a:rPr lang="en-US" altLang="ja-JP" sz="2400" i="1" dirty="0"/>
              <a:t>The Tax Incentives That Destroyed the Government: An Economic Analysis of Japanese Fiscal Policy</a:t>
            </a:r>
            <a:r>
              <a:rPr lang="en-US" altLang="ja-JP" sz="2400" dirty="0"/>
              <a:t>, 645-1192, </a:t>
            </a:r>
            <a:r>
              <a:rPr lang="en-US" altLang="ja-JP" sz="2000" dirty="0"/>
              <a:t>51-3 </a:t>
            </a:r>
            <a:r>
              <a:rPr lang="en-US" altLang="ja-JP" sz="2000" i="1" dirty="0" err="1"/>
              <a:t>Shakai</a:t>
            </a:r>
            <a:r>
              <a:rPr lang="en-US" altLang="ja-JP" sz="2000" i="1" dirty="0"/>
              <a:t> Kagaku </a:t>
            </a:r>
            <a:r>
              <a:rPr lang="en-US" altLang="ja-JP" sz="2000" i="1" dirty="0" err="1"/>
              <a:t>Kenkyu</a:t>
            </a:r>
            <a:r>
              <a:rPr lang="en-US" altLang="ja-JP" sz="2000" dirty="0"/>
              <a:t> 3-12, 2000</a:t>
            </a:r>
          </a:p>
          <a:p>
            <a:endParaRPr lang="en-US" altLang="ja-JP" sz="2000" dirty="0"/>
          </a:p>
          <a:p>
            <a:r>
              <a:rPr lang="en-US" altLang="ja-JP" sz="3200" dirty="0">
                <a:solidFill>
                  <a:srgbClr val="FF0000"/>
                </a:solidFill>
              </a:rPr>
              <a:t>Taika Revolution of 645 A.D.</a:t>
            </a:r>
            <a:r>
              <a:rPr lang="ja-JP" altLang="en-US" sz="3200" dirty="0">
                <a:solidFill>
                  <a:srgbClr val="0070C0"/>
                </a:solidFill>
              </a:rPr>
              <a:t>（大化改新）</a:t>
            </a:r>
            <a:r>
              <a:rPr lang="en-US" altLang="ja-JP" sz="3200" dirty="0"/>
              <a:t>introduced the Poll Tax that imitated </a:t>
            </a:r>
            <a:r>
              <a:rPr lang="en-US" altLang="ja-JP" sz="3200" dirty="0">
                <a:solidFill>
                  <a:srgbClr val="0070C0"/>
                </a:solidFill>
              </a:rPr>
              <a:t>zuyongdiao</a:t>
            </a:r>
            <a:r>
              <a:rPr lang="en-US" altLang="ja-JP" sz="2800" dirty="0">
                <a:solidFill>
                  <a:srgbClr val="0070C0"/>
                </a:solidFill>
              </a:rPr>
              <a:t> (</a:t>
            </a:r>
            <a:r>
              <a:rPr lang="ja-JP" altLang="en-US" sz="2800" dirty="0">
                <a:solidFill>
                  <a:srgbClr val="0070C0"/>
                </a:solidFill>
              </a:rPr>
              <a:t>租庸調）</a:t>
            </a:r>
            <a:r>
              <a:rPr lang="en-US" altLang="ja-JP" sz="3200" dirty="0"/>
              <a:t>system in Sui (</a:t>
            </a:r>
            <a:r>
              <a:rPr lang="ja-JP" altLang="en-US" sz="2800" dirty="0"/>
              <a:t>隋</a:t>
            </a:r>
            <a:r>
              <a:rPr lang="ja-JP" altLang="en-US" sz="3200" dirty="0"/>
              <a:t>）</a:t>
            </a:r>
            <a:r>
              <a:rPr lang="en-US" altLang="ja-JP" sz="3200" dirty="0"/>
              <a:t>and Tang (</a:t>
            </a:r>
            <a:r>
              <a:rPr lang="ja-JP" altLang="en-US" sz="2800" dirty="0"/>
              <a:t>唐</a:t>
            </a:r>
            <a:r>
              <a:rPr lang="ja-JP" altLang="en-US" sz="3200" dirty="0"/>
              <a:t>）</a:t>
            </a:r>
            <a:r>
              <a:rPr lang="en-US" altLang="ja-JP" sz="3200" dirty="0"/>
              <a:t>Dynasty.</a:t>
            </a:r>
          </a:p>
          <a:p>
            <a:r>
              <a:rPr lang="en-US" altLang="ja-JP" sz="3200" dirty="0">
                <a:solidFill>
                  <a:srgbClr val="FF0000"/>
                </a:solidFill>
              </a:rPr>
              <a:t>In</a:t>
            </a:r>
            <a:r>
              <a:rPr lang="ja-JP" altLang="en-US" sz="3200" dirty="0">
                <a:solidFill>
                  <a:srgbClr val="FF0000"/>
                </a:solidFill>
              </a:rPr>
              <a:t> </a:t>
            </a:r>
            <a:r>
              <a:rPr lang="en-US" altLang="ja-JP" sz="3200" dirty="0">
                <a:solidFill>
                  <a:srgbClr val="FF0000"/>
                </a:solidFill>
              </a:rPr>
              <a:t>1192</a:t>
            </a:r>
            <a:r>
              <a:rPr lang="ja-JP" altLang="en-US" sz="3200" dirty="0">
                <a:solidFill>
                  <a:srgbClr val="FF0000"/>
                </a:solidFill>
              </a:rPr>
              <a:t> </a:t>
            </a:r>
            <a:r>
              <a:rPr lang="en-US" altLang="ja-JP" sz="3200" dirty="0">
                <a:solidFill>
                  <a:srgbClr val="FF0000"/>
                </a:solidFill>
              </a:rPr>
              <a:t>A.D.</a:t>
            </a:r>
            <a:r>
              <a:rPr lang="ja-JP" altLang="en-US" sz="3200" dirty="0">
                <a:solidFill>
                  <a:srgbClr val="FF0000"/>
                </a:solidFill>
              </a:rPr>
              <a:t> </a:t>
            </a:r>
            <a:r>
              <a:rPr lang="en-US" altLang="ja-JP" sz="3200" dirty="0"/>
              <a:t> The head of Samurai,</a:t>
            </a:r>
            <a:r>
              <a:rPr lang="ja-JP" altLang="en-US" sz="3200" dirty="0"/>
              <a:t>　　　　</a:t>
            </a:r>
            <a:r>
              <a:rPr lang="en-US" altLang="ja-JP" sz="3200" dirty="0"/>
              <a:t> </a:t>
            </a:r>
            <a:r>
              <a:rPr lang="en-US" altLang="ja-JP" sz="3200" dirty="0">
                <a:solidFill>
                  <a:srgbClr val="00B050"/>
                </a:solidFill>
              </a:rPr>
              <a:t>Minamoto Yoritomo (</a:t>
            </a:r>
            <a:r>
              <a:rPr lang="ja-JP" altLang="en-US" sz="3200" dirty="0">
                <a:solidFill>
                  <a:srgbClr val="00B050"/>
                </a:solidFill>
              </a:rPr>
              <a:t>源頼朝</a:t>
            </a:r>
            <a:r>
              <a:rPr lang="en-US" altLang="ja-JP" sz="3200" dirty="0">
                <a:solidFill>
                  <a:srgbClr val="00B050"/>
                </a:solidFill>
              </a:rPr>
              <a:t>)</a:t>
            </a:r>
            <a:r>
              <a:rPr lang="ja-JP" altLang="en-US" sz="3200" dirty="0">
                <a:solidFill>
                  <a:srgbClr val="00B050"/>
                </a:solidFill>
              </a:rPr>
              <a:t> </a:t>
            </a:r>
            <a:r>
              <a:rPr lang="en-US" altLang="ja-JP" sz="3200" dirty="0"/>
              <a:t>established </a:t>
            </a:r>
            <a:r>
              <a:rPr lang="en-US" altLang="ja-JP" sz="3200" dirty="0">
                <a:solidFill>
                  <a:srgbClr val="0070C0"/>
                </a:solidFill>
              </a:rPr>
              <a:t>Kamakura Shogunate (</a:t>
            </a:r>
            <a:r>
              <a:rPr lang="ja-JP" altLang="en-US" sz="3200" dirty="0">
                <a:solidFill>
                  <a:srgbClr val="0070C0"/>
                </a:solidFill>
              </a:rPr>
              <a:t>鎌倉幕府</a:t>
            </a:r>
            <a:r>
              <a:rPr lang="en-US" altLang="ja-JP" sz="3200" dirty="0">
                <a:solidFill>
                  <a:srgbClr val="0070C0"/>
                </a:solidFill>
              </a:rPr>
              <a:t>): </a:t>
            </a:r>
            <a:r>
              <a:rPr lang="en-US" altLang="ja-JP" sz="3200" dirty="0">
                <a:solidFill>
                  <a:schemeClr val="tx1"/>
                </a:solidFill>
              </a:rPr>
              <a:t>de facto government led by the Samurai class, which is independent from Kyoto government.</a:t>
            </a:r>
          </a:p>
          <a:p>
            <a:r>
              <a:rPr lang="en-US" altLang="ja-JP" sz="3200" dirty="0">
                <a:solidFill>
                  <a:schemeClr val="tx1"/>
                </a:solidFill>
              </a:rPr>
              <a:t>What happened during those years?  </a:t>
            </a:r>
            <a:r>
              <a:rPr lang="ja-JP" altLang="en-US" sz="3200" dirty="0">
                <a:solidFill>
                  <a:schemeClr val="tx1"/>
                </a:solidFill>
              </a:rPr>
              <a:t>⇒ </a:t>
            </a:r>
            <a:r>
              <a:rPr lang="en-US" altLang="ja-JP" sz="3200" dirty="0">
                <a:solidFill>
                  <a:schemeClr val="tx1"/>
                </a:solidFill>
              </a:rPr>
              <a:t>widespread use of tax shelters</a:t>
            </a:r>
          </a:p>
          <a:p>
            <a:endParaRPr lang="en-US" altLang="ja-JP" sz="3200" dirty="0">
              <a:solidFill>
                <a:schemeClr val="tx1"/>
              </a:solidFill>
            </a:endParaRPr>
          </a:p>
          <a:p>
            <a:endParaRPr lang="en-US" altLang="ja-JP" sz="32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362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u="sng" dirty="0">
                <a:solidFill>
                  <a:srgbClr val="FF0000"/>
                </a:solidFill>
              </a:rPr>
              <a:t>II</a:t>
            </a:r>
            <a:r>
              <a:rPr kumimoji="1" lang="en-US" altLang="ja-JP" u="sng" dirty="0">
                <a:solidFill>
                  <a:srgbClr val="FF0000"/>
                </a:solidFill>
              </a:rPr>
              <a:t>. </a:t>
            </a:r>
            <a:r>
              <a:rPr lang="en-US" altLang="ja-JP" u="sng" dirty="0">
                <a:solidFill>
                  <a:srgbClr val="FF0000"/>
                </a:solidFill>
              </a:rPr>
              <a:t>B</a:t>
            </a:r>
            <a:r>
              <a:rPr kumimoji="1" lang="en-US" altLang="ja-JP" u="sng" dirty="0">
                <a:solidFill>
                  <a:srgbClr val="FF0000"/>
                </a:solidFill>
              </a:rPr>
              <a:t>-2.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Japanese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Poll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Tax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and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Tax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Shelter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617044"/>
            <a:ext cx="8505167" cy="463135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altLang="ja-JP" sz="3200" dirty="0">
                <a:solidFill>
                  <a:srgbClr val="0070C0"/>
                </a:solidFill>
              </a:rPr>
              <a:t>Aristocrats were exempted </a:t>
            </a:r>
            <a:r>
              <a:rPr lang="en-US" altLang="ja-JP" sz="3200" dirty="0"/>
              <a:t>from the poll tax</a:t>
            </a:r>
            <a:r>
              <a:rPr lang="ja-JP" altLang="en-US" sz="3200" dirty="0"/>
              <a:t>（租庸調）</a:t>
            </a:r>
            <a:r>
              <a:rPr lang="en-US" altLang="ja-JP" sz="3200" dirty="0"/>
              <a:t>in the system established in </a:t>
            </a:r>
            <a:r>
              <a:rPr lang="en-US" altLang="ja-JP" sz="3200" dirty="0">
                <a:solidFill>
                  <a:srgbClr val="FF0000"/>
                </a:solidFill>
              </a:rPr>
              <a:t>645 A.D</a:t>
            </a:r>
            <a:r>
              <a:rPr lang="en-US" altLang="ja-JP" sz="3200" dirty="0"/>
              <a:t>.</a:t>
            </a:r>
          </a:p>
          <a:p>
            <a:pPr marL="0" lvl="0" indent="0">
              <a:buNone/>
            </a:pPr>
            <a:endParaRPr lang="en-US" altLang="ja-JP" sz="3200" dirty="0"/>
          </a:p>
          <a:p>
            <a:pPr lvl="0"/>
            <a:r>
              <a:rPr lang="en-US" altLang="ja-JP" sz="3200" dirty="0"/>
              <a:t>Samurai people donated their newly-cultivated farm lands to the Aristocrats who could own the farm lands as tax-free manors.  In return, Samurai received managing fees.</a:t>
            </a:r>
          </a:p>
          <a:p>
            <a:pPr marL="0" indent="0">
              <a:buNone/>
            </a:pPr>
            <a:r>
              <a:rPr lang="en-US" altLang="ja-JP" sz="3200" dirty="0"/>
              <a:t>    </a:t>
            </a:r>
            <a:r>
              <a:rPr lang="en-US" altLang="ja-JP" sz="3200" dirty="0">
                <a:solidFill>
                  <a:schemeClr val="tx1"/>
                </a:solidFill>
              </a:rPr>
              <a:t> </a:t>
            </a:r>
            <a:r>
              <a:rPr lang="ja-JP" altLang="ja-JP" sz="3200" dirty="0"/>
              <a:t>⇒</a:t>
            </a:r>
            <a:r>
              <a:rPr lang="en-US" altLang="ja-JP" sz="3200" dirty="0"/>
              <a:t> This is an </a:t>
            </a:r>
            <a:r>
              <a:rPr lang="en-US" altLang="ja-JP" sz="3200" dirty="0">
                <a:solidFill>
                  <a:srgbClr val="FF0000"/>
                </a:solidFill>
              </a:rPr>
              <a:t>ancient case of a tax shelter.</a:t>
            </a:r>
          </a:p>
          <a:p>
            <a:pPr marL="0" indent="0">
              <a:buNone/>
            </a:pPr>
            <a:r>
              <a:rPr lang="en-US" altLang="ja-JP" sz="3200" dirty="0">
                <a:solidFill>
                  <a:srgbClr val="FF0000"/>
                </a:solidFill>
              </a:rPr>
              <a:t>         It is similar to the modern </a:t>
            </a:r>
            <a:r>
              <a:rPr lang="en-US" altLang="ja-JP" sz="3200" dirty="0">
                <a:solidFill>
                  <a:srgbClr val="0070C0"/>
                </a:solidFill>
              </a:rPr>
              <a:t>Sale and Lease Back</a:t>
            </a:r>
          </a:p>
          <a:p>
            <a:pPr marL="0" indent="0">
              <a:buNone/>
            </a:pPr>
            <a:endParaRPr lang="en-US" altLang="ja-JP" sz="3200" dirty="0"/>
          </a:p>
          <a:p>
            <a:pPr lvl="0"/>
            <a:r>
              <a:rPr lang="en-US" altLang="ja-JP" sz="3200" dirty="0"/>
              <a:t>Manors (</a:t>
            </a:r>
            <a:r>
              <a:rPr lang="ja-JP" altLang="en-US" sz="3200" dirty="0"/>
              <a:t>荘園</a:t>
            </a:r>
            <a:r>
              <a:rPr lang="en-US" altLang="ja-JP" sz="3200" dirty="0"/>
              <a:t>) were, in fact, controlled by the Samurai people and they didn’t pay much rents to the Aristocrats.</a:t>
            </a:r>
          </a:p>
          <a:p>
            <a:pPr lvl="0"/>
            <a:r>
              <a:rPr lang="en-US" altLang="ja-JP" sz="3200" dirty="0"/>
              <a:t>Samurai took power, while Kyoto declined.</a:t>
            </a:r>
          </a:p>
          <a:p>
            <a:pPr marL="0" indent="0">
              <a:buNone/>
            </a:pPr>
            <a:r>
              <a:rPr lang="en-US" altLang="ja-JP" sz="3200" dirty="0"/>
              <a:t>       </a:t>
            </a:r>
            <a:r>
              <a:rPr lang="ja-JP" altLang="en-US" sz="3200" dirty="0"/>
              <a:t>⇒ </a:t>
            </a:r>
            <a:r>
              <a:rPr lang="en-US" altLang="ja-JP" sz="3200" dirty="0">
                <a:solidFill>
                  <a:srgbClr val="0070C0"/>
                </a:solidFill>
              </a:rPr>
              <a:t>Establishment of Kamakura Shogunate in </a:t>
            </a:r>
            <a:r>
              <a:rPr lang="en-US" altLang="ja-JP" sz="3200" dirty="0">
                <a:solidFill>
                  <a:srgbClr val="FF0000"/>
                </a:solidFill>
              </a:rPr>
              <a:t>1192 A.D.</a:t>
            </a:r>
            <a:endParaRPr lang="ja-JP" altLang="ja-JP" sz="3200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06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u="sng" dirty="0">
                <a:solidFill>
                  <a:srgbClr val="FF0000"/>
                </a:solidFill>
              </a:rPr>
              <a:t>II</a:t>
            </a:r>
            <a:r>
              <a:rPr kumimoji="1" lang="en-US" altLang="ja-JP" u="sng" dirty="0">
                <a:solidFill>
                  <a:srgbClr val="FF0000"/>
                </a:solidFill>
              </a:rPr>
              <a:t>. </a:t>
            </a:r>
            <a:r>
              <a:rPr lang="en-US" altLang="ja-JP" u="sng" dirty="0">
                <a:solidFill>
                  <a:srgbClr val="FF0000"/>
                </a:solidFill>
              </a:rPr>
              <a:t>C</a:t>
            </a:r>
            <a:r>
              <a:rPr kumimoji="1" lang="en-US" altLang="ja-JP" u="sng" dirty="0">
                <a:solidFill>
                  <a:srgbClr val="FF0000"/>
                </a:solidFill>
              </a:rPr>
              <a:t>-1.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Example 2: </a:t>
            </a:r>
            <a:r>
              <a:rPr lang="en-US" altLang="ja-JP" u="sng" dirty="0">
                <a:solidFill>
                  <a:srgbClr val="FF0000"/>
                </a:solidFill>
              </a:rPr>
              <a:t>Chinese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Salt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Tax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05167" cy="3880773"/>
          </a:xfrm>
        </p:spPr>
        <p:txBody>
          <a:bodyPr/>
          <a:lstStyle/>
          <a:p>
            <a:r>
              <a:rPr lang="en-US" altLang="ja-JP" sz="3200" dirty="0"/>
              <a:t>Nakazato, </a:t>
            </a:r>
            <a:r>
              <a:rPr lang="en-US" altLang="ja-JP" sz="3200" i="1" dirty="0"/>
              <a:t>Rent seeking and History of ancient tax shelters in Japan and China: the case for Japanese poll tax and Chinese salt tax, </a:t>
            </a:r>
            <a:r>
              <a:rPr lang="en-US" altLang="ja-JP" sz="2800" dirty="0"/>
              <a:t>6 </a:t>
            </a:r>
            <a:r>
              <a:rPr lang="en-US" altLang="ja-JP" sz="2800" i="1" dirty="0"/>
              <a:t>University of Tokyo Law Review</a:t>
            </a:r>
            <a:r>
              <a:rPr lang="en-US" altLang="ja-JP" sz="2800" dirty="0"/>
              <a:t>, 2011</a:t>
            </a:r>
            <a:endParaRPr lang="ja-JP" altLang="ja-JP" sz="2800" i="1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492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u="sng" dirty="0">
                <a:solidFill>
                  <a:srgbClr val="FF0000"/>
                </a:solidFill>
              </a:rPr>
              <a:t>II</a:t>
            </a:r>
            <a:r>
              <a:rPr kumimoji="1" lang="en-US" altLang="ja-JP" u="sng" dirty="0">
                <a:solidFill>
                  <a:srgbClr val="FF0000"/>
                </a:solidFill>
              </a:rPr>
              <a:t>. C</a:t>
            </a:r>
            <a:r>
              <a:rPr lang="en-US" altLang="ja-JP" u="sng" dirty="0">
                <a:solidFill>
                  <a:srgbClr val="FF0000"/>
                </a:solidFill>
              </a:rPr>
              <a:t>-2. </a:t>
            </a:r>
            <a:r>
              <a:rPr kumimoji="1" lang="en-US" altLang="ja-JP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Chinese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Salt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Tax 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en-US" altLang="ja-JP" dirty="0">
                <a:solidFill>
                  <a:srgbClr val="FF0000"/>
                </a:solidFill>
              </a:rPr>
              <a:t>             and Optimal Tax Theory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05167" cy="3880773"/>
          </a:xfrm>
        </p:spPr>
        <p:txBody>
          <a:bodyPr>
            <a:noAutofit/>
          </a:bodyPr>
          <a:lstStyle/>
          <a:p>
            <a:pPr lvl="0"/>
            <a:r>
              <a:rPr lang="en-US" altLang="ja-JP" sz="2800" dirty="0"/>
              <a:t>A. </a:t>
            </a:r>
            <a:r>
              <a:rPr lang="en-US" altLang="ja-JP" sz="2800" dirty="0">
                <a:solidFill>
                  <a:srgbClr val="FF0000"/>
                </a:solidFill>
              </a:rPr>
              <a:t>Optimal tax theory</a:t>
            </a:r>
            <a:r>
              <a:rPr lang="en-US" altLang="ja-JP" sz="2800" dirty="0"/>
              <a:t> suggests that a tax on necessities (like salt) can be economically efficient.    </a:t>
            </a:r>
            <a:r>
              <a:rPr lang="en-US" altLang="ja-JP" sz="2400" dirty="0"/>
              <a:t>Because the elasticity of demand for such goods is low, the tax does not affect behavior.  </a:t>
            </a:r>
          </a:p>
          <a:p>
            <a:pPr lvl="0"/>
            <a:r>
              <a:rPr lang="en-US" altLang="ja-JP" sz="2400" dirty="0"/>
              <a:t>People need salt, and need it in largely fixed quantities.  As a result, they can no more avoid the salt tax by changing the way they behave.  </a:t>
            </a:r>
          </a:p>
          <a:p>
            <a:pPr lvl="0"/>
            <a:r>
              <a:rPr lang="en-US" altLang="ja-JP" sz="2800" dirty="0"/>
              <a:t>Because this type of tax does not distort market decisions, it raises revenue efficiently.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270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u="sng" dirty="0">
                <a:solidFill>
                  <a:srgbClr val="FF0000"/>
                </a:solidFill>
              </a:rPr>
              <a:t>II</a:t>
            </a:r>
            <a:r>
              <a:rPr kumimoji="1" lang="en-US" altLang="ja-JP" u="sng" dirty="0">
                <a:solidFill>
                  <a:srgbClr val="FF0000"/>
                </a:solidFill>
              </a:rPr>
              <a:t>. C</a:t>
            </a:r>
            <a:r>
              <a:rPr lang="en-US" altLang="ja-JP" u="sng" dirty="0">
                <a:solidFill>
                  <a:srgbClr val="FF0000"/>
                </a:solidFill>
              </a:rPr>
              <a:t>-3. </a:t>
            </a:r>
            <a:r>
              <a:rPr kumimoji="1" lang="en-US" altLang="ja-JP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Chinese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Salt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Tax 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en-US" altLang="ja-JP" dirty="0">
                <a:solidFill>
                  <a:srgbClr val="FF0000"/>
                </a:solidFill>
              </a:rPr>
              <a:t>             and the History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05167" cy="3880773"/>
          </a:xfrm>
        </p:spPr>
        <p:txBody>
          <a:bodyPr>
            <a:noAutofit/>
          </a:bodyPr>
          <a:lstStyle/>
          <a:p>
            <a:pPr lvl="0"/>
            <a:r>
              <a:rPr lang="en-US" altLang="ja-JP" sz="2600" dirty="0"/>
              <a:t>If fact, of course, </a:t>
            </a:r>
            <a:r>
              <a:rPr lang="en-US" altLang="ja-JP" sz="2600" dirty="0">
                <a:solidFill>
                  <a:srgbClr val="FF0000"/>
                </a:solidFill>
              </a:rPr>
              <a:t>the Chinese salt tax was not efficient</a:t>
            </a:r>
            <a:r>
              <a:rPr lang="en-US" altLang="ja-JP" sz="2600" dirty="0"/>
              <a:t>.  Chinese consumers may not have much changed the amount of salt they consumed, but they did </a:t>
            </a:r>
            <a:r>
              <a:rPr lang="en-US" altLang="ja-JP" sz="2600" dirty="0">
                <a:solidFill>
                  <a:srgbClr val="FF0000"/>
                </a:solidFill>
              </a:rPr>
              <a:t>change </a:t>
            </a:r>
            <a:r>
              <a:rPr lang="en-US" altLang="ja-JP" sz="2600" dirty="0">
                <a:solidFill>
                  <a:srgbClr val="00B050"/>
                </a:solidFill>
              </a:rPr>
              <a:t>the way they acquired it</a:t>
            </a:r>
            <a:r>
              <a:rPr lang="en-US" altLang="ja-JP" sz="2600" dirty="0"/>
              <a:t>. </a:t>
            </a:r>
          </a:p>
          <a:p>
            <a:pPr lvl="0"/>
            <a:r>
              <a:rPr lang="en-US" altLang="ja-JP" sz="2600" dirty="0"/>
              <a:t> Because they aggressively tried to avoid the tax, the salt tax led to the development of a large </a:t>
            </a:r>
            <a:r>
              <a:rPr lang="en-US" altLang="ja-JP" sz="2600" dirty="0">
                <a:solidFill>
                  <a:srgbClr val="0070C0"/>
                </a:solidFill>
              </a:rPr>
              <a:t>black market</a:t>
            </a:r>
            <a:r>
              <a:rPr lang="en-US" altLang="ja-JP" sz="2600" dirty="0"/>
              <a:t>.  </a:t>
            </a:r>
          </a:p>
          <a:p>
            <a:pPr lvl="0"/>
            <a:r>
              <a:rPr lang="en-US" altLang="ja-JP" sz="2600" dirty="0"/>
              <a:t>That market created a corps of </a:t>
            </a:r>
            <a:r>
              <a:rPr lang="en-US" altLang="ja-JP" sz="2600" dirty="0">
                <a:solidFill>
                  <a:srgbClr val="FF0000"/>
                </a:solidFill>
              </a:rPr>
              <a:t>illegal salt dealers</a:t>
            </a:r>
            <a:r>
              <a:rPr lang="ja-JP" altLang="en-US" sz="2000" dirty="0">
                <a:solidFill>
                  <a:srgbClr val="FF0000"/>
                </a:solidFill>
              </a:rPr>
              <a:t>（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鹽賊</a:t>
            </a:r>
            <a:r>
              <a:rPr lang="en-US" altLang="ja-JP" sz="2000" i="1" dirty="0"/>
              <a:t>, </a:t>
            </a:r>
            <a:r>
              <a:rPr lang="ja-JP" altLang="en-US" sz="2000" b="1" dirty="0">
                <a:solidFill>
                  <a:srgbClr val="FF0000"/>
                </a:solidFill>
              </a:rPr>
              <a:t>塩密売人</a:t>
            </a:r>
            <a:r>
              <a:rPr lang="ja-JP" altLang="en-US" sz="2000" dirty="0">
                <a:solidFill>
                  <a:srgbClr val="FF0000"/>
                </a:solidFill>
              </a:rPr>
              <a:t>）</a:t>
            </a:r>
            <a:r>
              <a:rPr lang="en-US" altLang="ja-JP" sz="2600" dirty="0"/>
              <a:t>.  Those dealers overturned the government.</a:t>
            </a:r>
            <a:endParaRPr lang="ja-JP" altLang="ja-JP" sz="2600" dirty="0"/>
          </a:p>
          <a:p>
            <a:pPr marL="0" indent="0">
              <a:buNone/>
            </a:pP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428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u="sng" dirty="0">
                <a:solidFill>
                  <a:srgbClr val="FF0000"/>
                </a:solidFill>
              </a:rPr>
              <a:t>II</a:t>
            </a:r>
            <a:r>
              <a:rPr kumimoji="1" lang="en-US" altLang="ja-JP" u="sng" dirty="0">
                <a:solidFill>
                  <a:srgbClr val="FF0000"/>
                </a:solidFill>
              </a:rPr>
              <a:t>. C</a:t>
            </a:r>
            <a:r>
              <a:rPr lang="en-US" altLang="ja-JP" u="sng" dirty="0">
                <a:solidFill>
                  <a:srgbClr val="FF0000"/>
                </a:solidFill>
              </a:rPr>
              <a:t>-4. </a:t>
            </a:r>
            <a:r>
              <a:rPr kumimoji="1" lang="en-US" altLang="ja-JP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Chinese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Salt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Tax 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en-US" altLang="ja-JP" dirty="0">
                <a:solidFill>
                  <a:srgbClr val="FF0000"/>
                </a:solidFill>
              </a:rPr>
              <a:t>             and the Decline of Tang Dynasty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05167" cy="3880773"/>
          </a:xfrm>
        </p:spPr>
        <p:txBody>
          <a:bodyPr>
            <a:noAutofit/>
          </a:bodyPr>
          <a:lstStyle/>
          <a:p>
            <a:pPr lvl="0"/>
            <a:r>
              <a:rPr lang="en-US" altLang="ja-JP" sz="2400" dirty="0"/>
              <a:t>During the era of the </a:t>
            </a:r>
            <a:r>
              <a:rPr lang="en-US" altLang="ja-JP" sz="2400" dirty="0">
                <a:solidFill>
                  <a:srgbClr val="0070C0"/>
                </a:solidFill>
              </a:rPr>
              <a:t>Emperor </a:t>
            </a:r>
            <a:r>
              <a:rPr lang="en-US" altLang="ja-JP" sz="2400" dirty="0" err="1">
                <a:solidFill>
                  <a:srgbClr val="0070C0"/>
                </a:solidFill>
              </a:rPr>
              <a:t>Xizong</a:t>
            </a:r>
            <a:r>
              <a:rPr lang="en-US" altLang="ja-JP" sz="2400" dirty="0">
                <a:solidFill>
                  <a:srgbClr val="0070C0"/>
                </a:solidFill>
              </a:rPr>
              <a:t> </a:t>
            </a:r>
            <a:r>
              <a:rPr lang="en-US" altLang="ja-JP" sz="2400" dirty="0"/>
              <a:t>(</a:t>
            </a:r>
            <a:r>
              <a:rPr lang="ja-JP" altLang="ja-JP" sz="2400" dirty="0"/>
              <a:t>僖宗</a:t>
            </a:r>
            <a:r>
              <a:rPr lang="en-US" altLang="ja-JP" sz="2400" dirty="0"/>
              <a:t>) of Tang Dynasty, in 879, the rich </a:t>
            </a:r>
            <a:r>
              <a:rPr lang="en-US" altLang="ja-JP" sz="2400" dirty="0">
                <a:solidFill>
                  <a:srgbClr val="FF0000"/>
                </a:solidFill>
              </a:rPr>
              <a:t>salt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smuggler Huan Chao </a:t>
            </a:r>
            <a:r>
              <a:rPr lang="en-US" altLang="ja-JP" sz="2400" dirty="0"/>
              <a:t>(</a:t>
            </a:r>
            <a:r>
              <a:rPr lang="ja-JP" altLang="ja-JP" sz="2400" dirty="0"/>
              <a:t>黄巣</a:t>
            </a:r>
            <a:r>
              <a:rPr lang="en-US" altLang="ja-JP" sz="2400" dirty="0"/>
              <a:t>), combined with other </a:t>
            </a:r>
            <a:r>
              <a:rPr lang="en-US" altLang="ja-JP" sz="2400" dirty="0">
                <a:solidFill>
                  <a:srgbClr val="FF0000"/>
                </a:solidFill>
              </a:rPr>
              <a:t>salt traders Wang Xianzhi </a:t>
            </a:r>
            <a:r>
              <a:rPr lang="en-US" altLang="ja-JP" sz="2400" dirty="0"/>
              <a:t>(</a:t>
            </a:r>
            <a:r>
              <a:rPr lang="ja-JP" altLang="ja-JP" sz="2400" dirty="0"/>
              <a:t>王仙芝</a:t>
            </a:r>
            <a:r>
              <a:rPr lang="en-US" altLang="ja-JP" sz="2400" dirty="0"/>
              <a:t>) and </a:t>
            </a:r>
            <a:r>
              <a:rPr lang="en-US" altLang="ja-JP" sz="2400" dirty="0">
                <a:solidFill>
                  <a:srgbClr val="FF0000"/>
                </a:solidFill>
              </a:rPr>
              <a:t>Shang Rang </a:t>
            </a:r>
            <a:r>
              <a:rPr lang="en-US" altLang="ja-JP" sz="2400" dirty="0"/>
              <a:t>(</a:t>
            </a:r>
            <a:r>
              <a:rPr lang="ja-JP" altLang="ja-JP" sz="2400" dirty="0"/>
              <a:t>尚讓</a:t>
            </a:r>
            <a:r>
              <a:rPr lang="en-US" altLang="ja-JP" sz="2400" dirty="0"/>
              <a:t>), began a revolt. </a:t>
            </a:r>
          </a:p>
          <a:p>
            <a:pPr lvl="0"/>
            <a:r>
              <a:rPr lang="en-US" altLang="ja-JP" sz="2400" dirty="0"/>
              <a:t> The power of Tang Dynasty declined dramatically after this revolt.  Local military commissioners took over the control of various regions. </a:t>
            </a:r>
          </a:p>
          <a:p>
            <a:pPr lvl="0"/>
            <a:r>
              <a:rPr lang="en-US" altLang="ja-JP" sz="2400" dirty="0"/>
              <a:t> Even though Huan Chao himself was killed in 884, the powerful </a:t>
            </a:r>
            <a:r>
              <a:rPr lang="en-US" altLang="ja-JP" sz="2400" dirty="0">
                <a:solidFill>
                  <a:srgbClr val="0070C0"/>
                </a:solidFill>
              </a:rPr>
              <a:t>Tang Dynasty itself was ultimately destroyed in 907 </a:t>
            </a:r>
            <a:r>
              <a:rPr lang="en-US" altLang="ja-JP" sz="2400" dirty="0"/>
              <a:t>by his followers.</a:t>
            </a:r>
            <a:endParaRPr lang="ja-JP" altLang="ja-JP" sz="2400" dirty="0"/>
          </a:p>
          <a:p>
            <a:pPr marL="0" indent="0">
              <a:buNone/>
            </a:pP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321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1081" y="590349"/>
            <a:ext cx="8596668" cy="1320800"/>
          </a:xfrm>
        </p:spPr>
        <p:txBody>
          <a:bodyPr/>
          <a:lstStyle/>
          <a:p>
            <a:r>
              <a:rPr lang="en-US" altLang="ja-JP" u="sng" dirty="0">
                <a:solidFill>
                  <a:srgbClr val="FF0000"/>
                </a:solidFill>
              </a:rPr>
              <a:t>II</a:t>
            </a:r>
            <a:r>
              <a:rPr kumimoji="1" lang="en-US" altLang="ja-JP" u="sng" dirty="0">
                <a:solidFill>
                  <a:srgbClr val="FF0000"/>
                </a:solidFill>
              </a:rPr>
              <a:t>I. GAAR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in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Prewar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Germany</a:t>
            </a:r>
            <a:r>
              <a:rPr kumimoji="1" lang="en-US" altLang="ja-JP" b="1" u="sng" dirty="0"/>
              <a:t>: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altLang="ja-JP" sz="3200" dirty="0"/>
              <a:t>Now is the time for our </a:t>
            </a:r>
            <a:r>
              <a:rPr lang="en-US" altLang="ja-JP" sz="3200" dirty="0">
                <a:solidFill>
                  <a:srgbClr val="0070C0"/>
                </a:solidFill>
              </a:rPr>
              <a:t>main topic</a:t>
            </a:r>
            <a:r>
              <a:rPr lang="en-US" altLang="ja-JP" sz="3200" dirty="0"/>
              <a:t>.</a:t>
            </a:r>
          </a:p>
          <a:p>
            <a:pPr marL="0" lvl="0" indent="0">
              <a:buNone/>
            </a:pPr>
            <a:r>
              <a:rPr lang="en-US" altLang="ja-JP" sz="3200" dirty="0"/>
              <a:t>Please note that I first began my academic career in the study of </a:t>
            </a:r>
            <a:r>
              <a:rPr lang="en-US" altLang="ja-JP" sz="3200" i="1" dirty="0" err="1"/>
              <a:t>Handelsbilanz</a:t>
            </a:r>
            <a:r>
              <a:rPr lang="en-US" altLang="ja-JP" sz="3200" dirty="0"/>
              <a:t> and </a:t>
            </a:r>
            <a:r>
              <a:rPr lang="en-US" altLang="ja-JP" sz="3200" i="1" dirty="0" err="1"/>
              <a:t>Steuerbilanz</a:t>
            </a:r>
            <a:r>
              <a:rPr lang="en-US" altLang="ja-JP" sz="3200" i="1" dirty="0"/>
              <a:t> </a:t>
            </a:r>
            <a:r>
              <a:rPr lang="en-US" altLang="ja-JP" sz="3200" dirty="0"/>
              <a:t>(Financial accounting and Tax accounting) in Germany.</a:t>
            </a:r>
          </a:p>
          <a:p>
            <a:pPr marL="0" lvl="0" indent="0">
              <a:buNone/>
            </a:pPr>
            <a:endParaRPr lang="en-US" altLang="ja-JP" sz="3200" dirty="0"/>
          </a:p>
          <a:p>
            <a:pPr lvl="0"/>
            <a:r>
              <a:rPr lang="en-US" altLang="ja-JP" sz="3200" dirty="0"/>
              <a:t>A. General</a:t>
            </a:r>
            <a:r>
              <a:rPr lang="ja-JP" altLang="en-US" sz="3200" dirty="0"/>
              <a:t> </a:t>
            </a:r>
            <a:r>
              <a:rPr lang="en-US" altLang="ja-JP" sz="3200" dirty="0"/>
              <a:t>Idea</a:t>
            </a:r>
            <a:endParaRPr lang="ja-JP" altLang="ja-JP" sz="3200" dirty="0"/>
          </a:p>
          <a:p>
            <a:pPr lvl="0"/>
            <a:r>
              <a:rPr lang="en-US" altLang="ja-JP" sz="3200" dirty="0"/>
              <a:t>B. GAAR</a:t>
            </a:r>
            <a:r>
              <a:rPr lang="ja-JP" altLang="en-US" sz="3200" dirty="0"/>
              <a:t> </a:t>
            </a:r>
            <a:r>
              <a:rPr lang="en-US" altLang="ja-JP" sz="3200" dirty="0"/>
              <a:t>in</a:t>
            </a:r>
            <a:r>
              <a:rPr lang="ja-JP" altLang="en-US" sz="3200" dirty="0"/>
              <a:t> </a:t>
            </a:r>
            <a:r>
              <a:rPr lang="en-US" altLang="ja-JP" sz="3200" dirty="0"/>
              <a:t>History</a:t>
            </a:r>
            <a:endParaRPr lang="ja-JP" altLang="ja-JP" sz="3200" dirty="0"/>
          </a:p>
          <a:p>
            <a:pPr marL="0" lv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84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9" y="4687305"/>
            <a:ext cx="12193057" cy="228619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4434655" y="841632"/>
            <a:ext cx="3322689" cy="1664598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112776" y="3552957"/>
            <a:ext cx="11966448" cy="3195316"/>
            <a:chOff x="3365500" y="3581400"/>
            <a:chExt cx="5314950" cy="736600"/>
          </a:xfrm>
        </p:grpSpPr>
        <p:sp>
          <p:nvSpPr>
            <p:cNvPr id="21" name="Freeform 20"/>
            <p:cNvSpPr/>
            <p:nvPr/>
          </p:nvSpPr>
          <p:spPr>
            <a:xfrm flipV="1">
              <a:off x="3365500" y="3702050"/>
              <a:ext cx="1684444" cy="615950"/>
            </a:xfrm>
            <a:custGeom>
              <a:avLst/>
              <a:gdLst>
                <a:gd name="connsiteX0" fmla="*/ 1054100 w 1054100"/>
                <a:gd name="connsiteY0" fmla="*/ 0 h 311150"/>
                <a:gd name="connsiteX1" fmla="*/ 0 w 1054100"/>
                <a:gd name="connsiteY1" fmla="*/ 0 h 311150"/>
                <a:gd name="connsiteX2" fmla="*/ 0 w 1054100"/>
                <a:gd name="connsiteY2" fmla="*/ 31115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100" h="311150">
                  <a:moveTo>
                    <a:pt x="1054100" y="0"/>
                  </a:moveTo>
                  <a:lnTo>
                    <a:pt x="0" y="0"/>
                  </a:lnTo>
                  <a:lnTo>
                    <a:pt x="0" y="31115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 flipH="1" flipV="1">
              <a:off x="8115300" y="3581400"/>
              <a:ext cx="565150" cy="736600"/>
            </a:xfrm>
            <a:custGeom>
              <a:avLst/>
              <a:gdLst>
                <a:gd name="connsiteX0" fmla="*/ 1054100 w 1054100"/>
                <a:gd name="connsiteY0" fmla="*/ 0 h 311150"/>
                <a:gd name="connsiteX1" fmla="*/ 0 w 1054100"/>
                <a:gd name="connsiteY1" fmla="*/ 0 h 311150"/>
                <a:gd name="connsiteX2" fmla="*/ 0 w 1054100"/>
                <a:gd name="connsiteY2" fmla="*/ 31115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100" h="311150">
                  <a:moveTo>
                    <a:pt x="1054100" y="0"/>
                  </a:moveTo>
                  <a:lnTo>
                    <a:pt x="0" y="0"/>
                  </a:lnTo>
                  <a:lnTo>
                    <a:pt x="0" y="31115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188" y="345467"/>
            <a:ext cx="637906" cy="637906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10476155" y="362054"/>
            <a:ext cx="607033" cy="607033"/>
            <a:chOff x="9184931" y="752475"/>
            <a:chExt cx="1099702" cy="1099702"/>
          </a:xfrm>
        </p:grpSpPr>
        <p:sp>
          <p:nvSpPr>
            <p:cNvPr id="29" name="Oval 28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42" name="TextBox 41"/>
          <p:cNvSpPr txBox="1"/>
          <p:nvPr/>
        </p:nvSpPr>
        <p:spPr>
          <a:xfrm>
            <a:off x="4298949" y="6300359"/>
            <a:ext cx="3594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Ulaanbaatar, Mongolia, 2018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306ADC3-5319-4456-BFCE-1C91A9A20A30}"/>
              </a:ext>
            </a:extLst>
          </p:cNvPr>
          <p:cNvSpPr/>
          <p:nvPr/>
        </p:nvSpPr>
        <p:spPr>
          <a:xfrm>
            <a:off x="1472665" y="2890391"/>
            <a:ext cx="85183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 Minoru</a:t>
            </a:r>
            <a:r>
              <a:rPr lang="ja-JP" alt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NAKAZATO</a:t>
            </a:r>
          </a:p>
          <a:p>
            <a:pPr algn="ctr"/>
            <a:r>
              <a:rPr lang="ja-JP" alt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中里　實</a:t>
            </a:r>
            <a:endParaRPr lang="en-US" altLang="ja-JP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Law,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the University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Tokyo</a:t>
            </a:r>
          </a:p>
          <a:p>
            <a:pPr algn="ctr"/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Chairman, Tax Commission of the Government of Japan</a:t>
            </a:r>
          </a:p>
        </p:txBody>
      </p:sp>
    </p:spTree>
    <p:extLst>
      <p:ext uri="{BB962C8B-B14F-4D97-AF65-F5344CB8AC3E}">
        <p14:creationId xmlns:p14="http://schemas.microsoft.com/office/powerpoint/2010/main" val="1048263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altLang="ja-JP" u="sng" dirty="0">
                <a:solidFill>
                  <a:srgbClr val="FF0000"/>
                </a:solidFill>
              </a:rPr>
              <a:t>II</a:t>
            </a:r>
            <a:r>
              <a:rPr kumimoji="1" lang="en-US" altLang="ja-JP" u="sng" dirty="0">
                <a:solidFill>
                  <a:srgbClr val="FF0000"/>
                </a:solidFill>
              </a:rPr>
              <a:t>I. A. General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Idea</a:t>
            </a:r>
            <a:br>
              <a:rPr lang="en-US" altLang="ja-JP" dirty="0">
                <a:solidFill>
                  <a:srgbClr val="FF0000"/>
                </a:solidFill>
              </a:rPr>
            </a:br>
            <a:br>
              <a:rPr lang="ja-JP" altLang="ja-JP" dirty="0">
                <a:solidFill>
                  <a:srgbClr val="FF0000"/>
                </a:solidFill>
              </a:rPr>
            </a:b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110963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I would like to show you that General Anti-Avoidance Rule could be very </a:t>
            </a:r>
            <a:r>
              <a:rPr lang="en-US" altLang="ja-JP" sz="2800" dirty="0">
                <a:solidFill>
                  <a:srgbClr val="FF0000"/>
                </a:solidFill>
              </a:rPr>
              <a:t>dangerous</a:t>
            </a:r>
            <a:r>
              <a:rPr lang="en-US" altLang="ja-JP" sz="2800" dirty="0"/>
              <a:t>, which could be illustrated in the case of prewar Germany: </a:t>
            </a:r>
            <a:r>
              <a:rPr lang="en-US" altLang="ja-JP" sz="2800" dirty="0">
                <a:solidFill>
                  <a:srgbClr val="0070C0"/>
                </a:solidFill>
              </a:rPr>
              <a:t>Nazi period</a:t>
            </a:r>
            <a:r>
              <a:rPr lang="en-US" altLang="ja-JP" sz="2800" dirty="0"/>
              <a:t>.</a:t>
            </a:r>
          </a:p>
          <a:p>
            <a:endParaRPr lang="ja-JP" altLang="ja-JP" sz="2800" dirty="0"/>
          </a:p>
          <a:p>
            <a:r>
              <a:rPr lang="en-US" altLang="ja-JP" sz="2400" dirty="0"/>
              <a:t>Markus Seiler, GAARs and Judicial Anti-Avoidance in Germany, the UK and the EU (</a:t>
            </a:r>
            <a:r>
              <a:rPr lang="en-US" altLang="ja-JP" sz="2400" dirty="0" err="1"/>
              <a:t>Schriftenreihe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zum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Internationalen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Steuerrecht</a:t>
            </a:r>
            <a:r>
              <a:rPr lang="en-US" altLang="ja-JP" sz="2400" dirty="0"/>
              <a:t>, Band 98), pp. 12-13, 2016</a:t>
            </a:r>
            <a:endParaRPr lang="ja-JP" altLang="ja-JP" sz="2400" dirty="0"/>
          </a:p>
          <a:p>
            <a:pPr marL="0" lvl="0" indent="0">
              <a:buNone/>
            </a:pPr>
            <a:endParaRPr lang="ja-JP" altLang="ja-JP" sz="32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095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altLang="ja-JP" u="sng" dirty="0">
                <a:solidFill>
                  <a:srgbClr val="FF0000"/>
                </a:solidFill>
              </a:rPr>
              <a:t>III</a:t>
            </a:r>
            <a:r>
              <a:rPr kumimoji="1" lang="en-US" altLang="ja-JP" u="sng" dirty="0">
                <a:solidFill>
                  <a:srgbClr val="FF0000"/>
                </a:solidFill>
              </a:rPr>
              <a:t>. B. GAAR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in</a:t>
            </a:r>
            <a:r>
              <a:rPr kumimoji="1" lang="ja-JP" altLang="en-US" u="sng" dirty="0">
                <a:solidFill>
                  <a:srgbClr val="FF0000"/>
                </a:solidFill>
              </a:rPr>
              <a:t> </a:t>
            </a:r>
            <a:r>
              <a:rPr kumimoji="1" lang="en-US" altLang="ja-JP" u="sng" dirty="0">
                <a:solidFill>
                  <a:srgbClr val="FF0000"/>
                </a:solidFill>
              </a:rPr>
              <a:t>History</a:t>
            </a:r>
            <a:br>
              <a:rPr lang="ja-JP" altLang="ja-JP" dirty="0"/>
            </a:br>
            <a:r>
              <a:rPr lang="en-US" altLang="ja-JP" dirty="0"/>
              <a:t> </a:t>
            </a:r>
            <a:br>
              <a:rPr lang="ja-JP" altLang="ja-JP" dirty="0"/>
            </a:b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87811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n-US" altLang="ja-JP" sz="11200" dirty="0"/>
              <a:t>I will explain you a brief history of the introduction of GAAR in the prewar Germany.</a:t>
            </a:r>
          </a:p>
          <a:p>
            <a:pPr marL="0" lvl="0" indent="0">
              <a:buNone/>
            </a:pPr>
            <a:endParaRPr lang="en-US" altLang="ja-JP" sz="11200" dirty="0"/>
          </a:p>
          <a:p>
            <a:pPr lvl="0"/>
            <a:r>
              <a:rPr lang="en-US" altLang="ja-JP" sz="11200" dirty="0"/>
              <a:t> 1.  </a:t>
            </a:r>
            <a:r>
              <a:rPr lang="en-US" altLang="ja-JP" sz="11200" dirty="0" err="1"/>
              <a:t>Reichsabgabenordnung</a:t>
            </a:r>
            <a:r>
              <a:rPr lang="ja-JP" altLang="ja-JP" sz="11200" dirty="0"/>
              <a:t>（</a:t>
            </a:r>
            <a:r>
              <a:rPr lang="en-US" altLang="ja-JP" sz="11200" dirty="0"/>
              <a:t>RAO</a:t>
            </a:r>
            <a:r>
              <a:rPr lang="ja-JP" altLang="ja-JP" sz="11200" dirty="0"/>
              <a:t>）</a:t>
            </a:r>
          </a:p>
          <a:p>
            <a:pPr lvl="0"/>
            <a:r>
              <a:rPr lang="ja-JP" altLang="en-US" sz="11200" dirty="0"/>
              <a:t> </a:t>
            </a:r>
            <a:r>
              <a:rPr lang="en-US" altLang="ja-JP" sz="11200" dirty="0"/>
              <a:t>2.  </a:t>
            </a:r>
            <a:r>
              <a:rPr lang="en-US" altLang="ja-JP" sz="11200" dirty="0" err="1">
                <a:solidFill>
                  <a:srgbClr val="0070C0"/>
                </a:solidFill>
              </a:rPr>
              <a:t>Wirtschaftliche</a:t>
            </a:r>
            <a:r>
              <a:rPr lang="en-US" altLang="ja-JP" sz="11200" dirty="0">
                <a:solidFill>
                  <a:srgbClr val="0070C0"/>
                </a:solidFill>
              </a:rPr>
              <a:t> </a:t>
            </a:r>
            <a:r>
              <a:rPr lang="en-US" altLang="ja-JP" sz="11200" dirty="0" err="1">
                <a:solidFill>
                  <a:srgbClr val="0070C0"/>
                </a:solidFill>
              </a:rPr>
              <a:t>Betrachtungsweise</a:t>
            </a:r>
            <a:endParaRPr lang="ja-JP" altLang="ja-JP" sz="11200" dirty="0">
              <a:solidFill>
                <a:srgbClr val="0070C0"/>
              </a:solidFill>
            </a:endParaRPr>
          </a:p>
          <a:p>
            <a:pPr lvl="0"/>
            <a:r>
              <a:rPr lang="en-US" altLang="ja-JP" sz="11200" dirty="0"/>
              <a:t> 3.  GAAR in RAO</a:t>
            </a:r>
            <a:endParaRPr lang="ja-JP" altLang="ja-JP" sz="11200" dirty="0"/>
          </a:p>
          <a:p>
            <a:pPr lvl="0"/>
            <a:r>
              <a:rPr lang="en-US" altLang="ja-JP" sz="11200" dirty="0"/>
              <a:t> 4.  </a:t>
            </a:r>
            <a:r>
              <a:rPr lang="en-US" altLang="ja-JP" sz="11200" dirty="0" err="1">
                <a:solidFill>
                  <a:srgbClr val="0070C0"/>
                </a:solidFill>
              </a:rPr>
              <a:t>Steueranpassungsgesetz</a:t>
            </a:r>
            <a:r>
              <a:rPr lang="en-US" altLang="ja-JP" sz="11200" dirty="0"/>
              <a:t> of 1934 </a:t>
            </a:r>
          </a:p>
          <a:p>
            <a:pPr marL="0" lvl="0" indent="0">
              <a:buNone/>
            </a:pPr>
            <a:r>
              <a:rPr lang="en-US" altLang="ja-JP" sz="11200" dirty="0"/>
              <a:t>       under Nazi Germany</a:t>
            </a:r>
            <a:endParaRPr lang="ja-JP" altLang="ja-JP" sz="11200" dirty="0"/>
          </a:p>
          <a:p>
            <a:pPr lvl="0"/>
            <a:r>
              <a:rPr lang="en-US" altLang="ja-JP" sz="11200" dirty="0"/>
              <a:t> 5.  Court Decisions on GAAR in the era</a:t>
            </a:r>
            <a:endParaRPr lang="ja-JP" altLang="ja-JP" sz="11200" dirty="0"/>
          </a:p>
          <a:p>
            <a:pPr marL="0" lvl="0" indent="0">
              <a:buNone/>
            </a:pPr>
            <a:br>
              <a:rPr lang="ja-JP" altLang="ja-JP" sz="11200" dirty="0"/>
            </a:br>
            <a:endParaRPr lang="ja-JP" altLang="ja-JP" sz="11200" dirty="0"/>
          </a:p>
          <a:p>
            <a:pPr marL="0" lvl="0" indent="0">
              <a:buNone/>
            </a:pPr>
            <a:endParaRPr lang="ja-JP" altLang="ja-JP" sz="32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453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u="sng" dirty="0">
                <a:solidFill>
                  <a:srgbClr val="FF0000"/>
                </a:solidFill>
              </a:rPr>
              <a:t>III.B</a:t>
            </a:r>
            <a:r>
              <a:rPr kumimoji="1" lang="en-US" altLang="ja-JP" u="sng" dirty="0">
                <a:solidFill>
                  <a:srgbClr val="FF0000"/>
                </a:solidFill>
              </a:rPr>
              <a:t>.1. </a:t>
            </a:r>
            <a:r>
              <a:rPr lang="en-US" altLang="ja-JP" dirty="0" err="1">
                <a:solidFill>
                  <a:srgbClr val="FF0000"/>
                </a:solidFill>
              </a:rPr>
              <a:t>Reichsabgabenordnung</a:t>
            </a:r>
            <a:r>
              <a:rPr lang="ja-JP" altLang="ja-JP" dirty="0">
                <a:solidFill>
                  <a:srgbClr val="FF0000"/>
                </a:solidFill>
              </a:rPr>
              <a:t>（</a:t>
            </a:r>
            <a:r>
              <a:rPr lang="en-US" altLang="ja-JP" dirty="0">
                <a:solidFill>
                  <a:srgbClr val="FF0000"/>
                </a:solidFill>
              </a:rPr>
              <a:t>RAO</a:t>
            </a:r>
            <a:r>
              <a:rPr lang="ja-JP" altLang="ja-JP" dirty="0">
                <a:solidFill>
                  <a:srgbClr val="FF0000"/>
                </a:solidFill>
              </a:rPr>
              <a:t>）</a:t>
            </a:r>
            <a:br>
              <a:rPr lang="ja-JP" altLang="ja-JP" dirty="0">
                <a:solidFill>
                  <a:srgbClr val="FF0000"/>
                </a:solidFill>
              </a:rPr>
            </a:br>
            <a:br>
              <a:rPr lang="ja-JP" altLang="ja-JP" dirty="0"/>
            </a:br>
            <a:br>
              <a:rPr lang="ja-JP" altLang="ja-JP" dirty="0"/>
            </a:br>
            <a:br>
              <a:rPr lang="ja-JP" altLang="ja-JP" dirty="0"/>
            </a:br>
            <a:r>
              <a:rPr lang="en-US" altLang="ja-JP" dirty="0"/>
              <a:t> </a:t>
            </a:r>
            <a:br>
              <a:rPr lang="ja-JP" altLang="ja-JP" dirty="0"/>
            </a:b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3" y="2160589"/>
            <a:ext cx="9140435" cy="3880773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After the </a:t>
            </a:r>
            <a:r>
              <a:rPr lang="en-US" altLang="ja-JP" sz="2800" dirty="0">
                <a:solidFill>
                  <a:srgbClr val="0070C0"/>
                </a:solidFill>
              </a:rPr>
              <a:t>World War I</a:t>
            </a:r>
            <a:r>
              <a:rPr lang="en-US" altLang="ja-JP" sz="2800" dirty="0"/>
              <a:t>, in order to raise revenue for reconstruction, </a:t>
            </a:r>
            <a:r>
              <a:rPr lang="en-US" altLang="ja-JP" sz="2800" dirty="0" err="1">
                <a:solidFill>
                  <a:srgbClr val="0070C0"/>
                </a:solidFill>
              </a:rPr>
              <a:t>Reichsabgabenordnung</a:t>
            </a:r>
            <a:r>
              <a:rPr lang="en-US" altLang="ja-JP" sz="2800" dirty="0"/>
              <a:t> (Federal Tax Act) was enacted on December 13, 1919.</a:t>
            </a:r>
          </a:p>
          <a:p>
            <a:r>
              <a:rPr lang="en-US" altLang="ja-JP" sz="2800" dirty="0"/>
              <a:t>In the Act, die </a:t>
            </a:r>
            <a:r>
              <a:rPr lang="en-US" altLang="ja-JP" sz="2800" dirty="0" err="1">
                <a:solidFill>
                  <a:srgbClr val="FF0000"/>
                </a:solidFill>
              </a:rPr>
              <a:t>wirtschaftliche</a:t>
            </a:r>
            <a:r>
              <a:rPr lang="en-US" altLang="ja-JP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 err="1">
                <a:solidFill>
                  <a:srgbClr val="FF0000"/>
                </a:solidFill>
              </a:rPr>
              <a:t>Betrachtungsweise</a:t>
            </a:r>
            <a:r>
              <a:rPr lang="en-US" altLang="ja-JP" sz="2800" dirty="0"/>
              <a:t> (Observation based on economic substance: </a:t>
            </a:r>
            <a:r>
              <a:rPr lang="en-US" altLang="ja-JP" sz="2800" dirty="0">
                <a:solidFill>
                  <a:srgbClr val="0070C0"/>
                </a:solidFill>
              </a:rPr>
              <a:t>substance over form doctrine</a:t>
            </a:r>
            <a:r>
              <a:rPr lang="en-US" altLang="ja-JP" sz="2800" dirty="0"/>
              <a:t>) was adopted.</a:t>
            </a:r>
          </a:p>
          <a:p>
            <a:r>
              <a:rPr lang="en-US" altLang="ja-JP" sz="2800" dirty="0"/>
              <a:t>Professor Enno Becker led the movement.</a:t>
            </a:r>
            <a:endParaRPr lang="ja-JP" altLang="ja-JP" sz="2800" dirty="0"/>
          </a:p>
          <a:p>
            <a:pPr marL="0" indent="0">
              <a:buNone/>
            </a:pPr>
            <a:endParaRPr lang="en-US" altLang="ja-JP" sz="32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529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ja-JP" b="1" u="sng" dirty="0">
                <a:solidFill>
                  <a:srgbClr val="FF0000"/>
                </a:solidFill>
              </a:rPr>
              <a:t>III.B</a:t>
            </a:r>
            <a:r>
              <a:rPr kumimoji="1" lang="en-US" altLang="ja-JP" b="1" u="sng" dirty="0">
                <a:solidFill>
                  <a:srgbClr val="FF0000"/>
                </a:solidFill>
              </a:rPr>
              <a:t>.2.  </a:t>
            </a:r>
            <a:r>
              <a:rPr lang="en-US" altLang="ja-JP" dirty="0" err="1">
                <a:solidFill>
                  <a:srgbClr val="FF0000"/>
                </a:solidFill>
              </a:rPr>
              <a:t>Wirtschaftliche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en-US" altLang="ja-JP" dirty="0" err="1">
                <a:solidFill>
                  <a:srgbClr val="FF0000"/>
                </a:solidFill>
              </a:rPr>
              <a:t>Betrachtungsweise</a:t>
            </a:r>
            <a:br>
              <a:rPr lang="ja-JP" altLang="ja-JP" dirty="0">
                <a:solidFill>
                  <a:srgbClr val="FF0000"/>
                </a:solidFill>
              </a:rPr>
            </a:br>
            <a:br>
              <a:rPr lang="ja-JP" altLang="ja-JP" dirty="0"/>
            </a:br>
            <a:br>
              <a:rPr lang="ja-JP" altLang="ja-JP" dirty="0"/>
            </a:br>
            <a:r>
              <a:rPr lang="en-US" altLang="ja-JP" dirty="0"/>
              <a:t> </a:t>
            </a:r>
            <a:br>
              <a:rPr lang="ja-JP" altLang="ja-JP" dirty="0"/>
            </a:b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2800" dirty="0">
                <a:solidFill>
                  <a:srgbClr val="0070C0"/>
                </a:solidFill>
              </a:rPr>
              <a:t>Article 4 of the </a:t>
            </a:r>
            <a:r>
              <a:rPr lang="en-US" altLang="ja-JP" sz="2800" dirty="0" err="1">
                <a:solidFill>
                  <a:srgbClr val="0070C0"/>
                </a:solidFill>
              </a:rPr>
              <a:t>Reichsabgabenordnung</a:t>
            </a:r>
            <a:r>
              <a:rPr lang="en-US" altLang="ja-JP" sz="2800" dirty="0">
                <a:solidFill>
                  <a:srgbClr val="0070C0"/>
                </a:solidFill>
              </a:rPr>
              <a:t> </a:t>
            </a:r>
            <a:r>
              <a:rPr lang="en-US" altLang="ja-JP" sz="2800" dirty="0"/>
              <a:t>stipulated die </a:t>
            </a:r>
            <a:r>
              <a:rPr lang="en-US" altLang="ja-JP" sz="2800" dirty="0" err="1"/>
              <a:t>wirtschaftliche</a:t>
            </a:r>
            <a:r>
              <a:rPr lang="en-US" altLang="ja-JP" sz="2800" dirty="0"/>
              <a:t> </a:t>
            </a:r>
            <a:r>
              <a:rPr lang="en-US" altLang="ja-JP" sz="2800" dirty="0" err="1"/>
              <a:t>Betrachtungsweise</a:t>
            </a:r>
            <a:r>
              <a:rPr lang="en-US" altLang="ja-JP" sz="2800" dirty="0"/>
              <a:t>.</a:t>
            </a:r>
            <a:endParaRPr lang="ja-JP" altLang="ja-JP" sz="2800" dirty="0"/>
          </a:p>
          <a:p>
            <a:r>
              <a:rPr lang="en-US" altLang="ja-JP" dirty="0"/>
              <a:t>   “</a:t>
            </a:r>
            <a:r>
              <a:rPr lang="en-US" altLang="ja-JP" sz="2400" i="1" dirty="0"/>
              <a:t>Bei </a:t>
            </a:r>
            <a:r>
              <a:rPr lang="en-US" altLang="ja-JP" sz="2400" i="1" dirty="0" err="1"/>
              <a:t>Auslegung</a:t>
            </a:r>
            <a:r>
              <a:rPr lang="en-US" altLang="ja-JP" sz="2400" i="1" dirty="0"/>
              <a:t> der </a:t>
            </a:r>
            <a:r>
              <a:rPr lang="en-US" altLang="ja-JP" sz="2400" i="1" dirty="0" err="1"/>
              <a:t>Steuergesetze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sind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ihr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Zweck</a:t>
            </a:r>
            <a:r>
              <a:rPr lang="en-US" altLang="ja-JP" sz="2400" i="1" dirty="0"/>
              <a:t>, </a:t>
            </a:r>
            <a:r>
              <a:rPr lang="en-US" altLang="ja-JP" sz="2400" i="1" dirty="0" err="1"/>
              <a:t>ihre</a:t>
            </a:r>
            <a:r>
              <a:rPr lang="en-US" altLang="ja-JP" sz="2400" i="1" dirty="0"/>
              <a:t> </a:t>
            </a:r>
            <a:r>
              <a:rPr lang="en-US" altLang="ja-JP" sz="2400" i="1" dirty="0" err="1">
                <a:solidFill>
                  <a:srgbClr val="FF0000"/>
                </a:solidFill>
              </a:rPr>
              <a:t>wirtschaftliche</a:t>
            </a:r>
            <a:r>
              <a:rPr lang="en-US" altLang="ja-JP" sz="2400" i="1" dirty="0">
                <a:solidFill>
                  <a:srgbClr val="FF0000"/>
                </a:solidFill>
              </a:rPr>
              <a:t> </a:t>
            </a:r>
            <a:r>
              <a:rPr lang="en-US" altLang="ja-JP" sz="2400" i="1" dirty="0" err="1">
                <a:solidFill>
                  <a:srgbClr val="FF0000"/>
                </a:solidFill>
              </a:rPr>
              <a:t>Bedeutung</a:t>
            </a:r>
            <a:r>
              <a:rPr lang="en-US" altLang="ja-JP" sz="2400" i="1" dirty="0">
                <a:solidFill>
                  <a:srgbClr val="FF0000"/>
                </a:solidFill>
              </a:rPr>
              <a:t> </a:t>
            </a:r>
            <a:r>
              <a:rPr lang="en-US" altLang="ja-JP" sz="2400" i="1" dirty="0"/>
              <a:t>und die </a:t>
            </a:r>
            <a:r>
              <a:rPr lang="en-US" altLang="ja-JP" sz="2400" i="1" dirty="0" err="1"/>
              <a:t>Entwicklung</a:t>
            </a:r>
            <a:r>
              <a:rPr lang="en-US" altLang="ja-JP" sz="2400" i="1" dirty="0"/>
              <a:t> der </a:t>
            </a:r>
            <a:r>
              <a:rPr lang="en-US" altLang="ja-JP" sz="2400" i="1" dirty="0" err="1"/>
              <a:t>Verhältnisse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zu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berücksichtigen</a:t>
            </a:r>
            <a:r>
              <a:rPr lang="en-US" altLang="ja-JP" sz="2400" i="1" dirty="0"/>
              <a:t>.”</a:t>
            </a:r>
            <a:endParaRPr lang="ja-JP" altLang="ja-JP" sz="2400" i="1" dirty="0"/>
          </a:p>
          <a:p>
            <a:r>
              <a:rPr lang="en-US" altLang="ja-JP" sz="2800" dirty="0"/>
              <a:t>Translated: “</a:t>
            </a:r>
            <a:r>
              <a:rPr lang="ja-JP" altLang="ja-JP" sz="2800" dirty="0">
                <a:solidFill>
                  <a:srgbClr val="0070C0"/>
                </a:solidFill>
              </a:rPr>
              <a:t>When interpreting tax statutes, their purpose, their </a:t>
            </a:r>
            <a:r>
              <a:rPr lang="ja-JP" altLang="ja-JP" sz="2800" dirty="0">
                <a:solidFill>
                  <a:srgbClr val="FF0000"/>
                </a:solidFill>
              </a:rPr>
              <a:t>economic meaning </a:t>
            </a:r>
            <a:r>
              <a:rPr lang="ja-JP" altLang="ja-JP" sz="2800" dirty="0">
                <a:solidFill>
                  <a:srgbClr val="0070C0"/>
                </a:solidFill>
              </a:rPr>
              <a:t>and the evolution of conditions must be taken into account</a:t>
            </a:r>
            <a:r>
              <a:rPr lang="ja-JP" altLang="ja-JP" sz="2800" dirty="0"/>
              <a:t>.</a:t>
            </a:r>
            <a:r>
              <a:rPr lang="en-US" altLang="ja-JP" sz="2800" dirty="0"/>
              <a:t>”</a:t>
            </a:r>
            <a:endParaRPr lang="ja-JP" altLang="ja-JP" sz="2800" dirty="0"/>
          </a:p>
          <a:p>
            <a:pPr lvl="0"/>
            <a:endParaRPr lang="ja-JP" altLang="ja-JP" sz="2800" dirty="0"/>
          </a:p>
          <a:p>
            <a:pPr marL="0" lvl="0" indent="0">
              <a:buNone/>
            </a:pPr>
            <a:endParaRPr lang="ja-JP" altLang="ja-JP" sz="32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482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altLang="ja-JP" u="sng" dirty="0">
                <a:solidFill>
                  <a:srgbClr val="FF0000"/>
                </a:solidFill>
              </a:rPr>
              <a:t>II</a:t>
            </a:r>
            <a:r>
              <a:rPr kumimoji="1" lang="en-US" altLang="ja-JP" u="sng" dirty="0">
                <a:solidFill>
                  <a:srgbClr val="FF0000"/>
                </a:solidFill>
              </a:rPr>
              <a:t>I. B.3. GAAR in RAO</a:t>
            </a:r>
            <a:br>
              <a:rPr lang="ja-JP" altLang="ja-JP" dirty="0"/>
            </a:br>
            <a:br>
              <a:rPr lang="ja-JP" altLang="ja-JP" dirty="0"/>
            </a:br>
            <a:r>
              <a:rPr lang="en-US" altLang="ja-JP" dirty="0"/>
              <a:t> </a:t>
            </a:r>
            <a:br>
              <a:rPr lang="ja-JP" altLang="ja-JP" dirty="0"/>
            </a:b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799923"/>
            <a:ext cx="8596668" cy="4533499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800" dirty="0">
                <a:solidFill>
                  <a:srgbClr val="0070C0"/>
                </a:solidFill>
              </a:rPr>
              <a:t>Article 5 of the </a:t>
            </a:r>
            <a:r>
              <a:rPr lang="en-US" altLang="ja-JP" sz="2800" dirty="0" err="1">
                <a:solidFill>
                  <a:srgbClr val="0070C0"/>
                </a:solidFill>
              </a:rPr>
              <a:t>Reichsabgabenordnung</a:t>
            </a:r>
            <a:r>
              <a:rPr lang="en-US" altLang="ja-JP" sz="2800" dirty="0">
                <a:solidFill>
                  <a:srgbClr val="0070C0"/>
                </a:solidFill>
              </a:rPr>
              <a:t> </a:t>
            </a:r>
            <a:r>
              <a:rPr lang="en-US" altLang="ja-JP" sz="2800" dirty="0"/>
              <a:t>was a typical </a:t>
            </a:r>
            <a:r>
              <a:rPr lang="en-US" altLang="ja-JP" sz="2800" dirty="0">
                <a:solidFill>
                  <a:srgbClr val="FF0000"/>
                </a:solidFill>
              </a:rPr>
              <a:t>GAAR, </a:t>
            </a:r>
            <a:r>
              <a:rPr lang="en-US" altLang="ja-JP" sz="2800" dirty="0">
                <a:solidFill>
                  <a:schemeClr val="tx1"/>
                </a:solidFill>
              </a:rPr>
              <a:t>which is based on die </a:t>
            </a:r>
            <a:r>
              <a:rPr lang="en-US" altLang="ja-JP" sz="2800" dirty="0" err="1">
                <a:solidFill>
                  <a:schemeClr val="tx1"/>
                </a:solidFill>
              </a:rPr>
              <a:t>wirtschaftliche</a:t>
            </a:r>
            <a:r>
              <a:rPr lang="en-US" altLang="ja-JP" sz="2800" dirty="0">
                <a:solidFill>
                  <a:schemeClr val="tx1"/>
                </a:solidFill>
              </a:rPr>
              <a:t> </a:t>
            </a:r>
            <a:r>
              <a:rPr lang="en-US" altLang="ja-JP" sz="2800" dirty="0" err="1">
                <a:solidFill>
                  <a:schemeClr val="tx1"/>
                </a:solidFill>
              </a:rPr>
              <a:t>Betrachtungsweise</a:t>
            </a:r>
            <a:r>
              <a:rPr lang="en-US" altLang="ja-JP" sz="2800" dirty="0">
                <a:solidFill>
                  <a:schemeClr val="tx1"/>
                </a:solidFill>
              </a:rPr>
              <a:t> (substance over form doctrine)</a:t>
            </a:r>
            <a:r>
              <a:rPr lang="en-US" altLang="ja-JP" sz="2800" dirty="0"/>
              <a:t>.</a:t>
            </a:r>
            <a:endParaRPr lang="ja-JP" altLang="ja-JP" sz="2800" dirty="0"/>
          </a:p>
          <a:p>
            <a:r>
              <a:rPr lang="en-US" altLang="ja-JP" sz="3000" dirty="0"/>
              <a:t>  Its paragraph 1 says: </a:t>
            </a:r>
          </a:p>
          <a:p>
            <a:r>
              <a:rPr lang="en-US" altLang="ja-JP" sz="2600" i="1" dirty="0"/>
              <a:t>    ”</a:t>
            </a:r>
            <a:r>
              <a:rPr lang="en-US" altLang="ja-JP" sz="2600" i="1" dirty="0" err="1"/>
              <a:t>Durch</a:t>
            </a:r>
            <a:r>
              <a:rPr lang="en-US" altLang="ja-JP" sz="2600" i="1" dirty="0"/>
              <a:t> </a:t>
            </a:r>
            <a:r>
              <a:rPr lang="en-US" altLang="ja-JP" sz="2600" i="1" dirty="0" err="1"/>
              <a:t>Missbrauch</a:t>
            </a:r>
            <a:r>
              <a:rPr lang="en-US" altLang="ja-JP" sz="2600" i="1" dirty="0"/>
              <a:t> von </a:t>
            </a:r>
            <a:r>
              <a:rPr lang="en-US" altLang="ja-JP" sz="2600" i="1" dirty="0" err="1"/>
              <a:t>Formen</a:t>
            </a:r>
            <a:r>
              <a:rPr lang="en-US" altLang="ja-JP" sz="2600" i="1" dirty="0"/>
              <a:t> und </a:t>
            </a:r>
            <a:r>
              <a:rPr lang="en-US" altLang="ja-JP" sz="2600" i="1" dirty="0" err="1"/>
              <a:t>Gestaltungsmöglichkeiten</a:t>
            </a:r>
            <a:r>
              <a:rPr lang="en-US" altLang="ja-JP" sz="2600" i="1" dirty="0"/>
              <a:t> des </a:t>
            </a:r>
            <a:r>
              <a:rPr lang="en-US" altLang="ja-JP" sz="2600" i="1" dirty="0" err="1"/>
              <a:t>bürgerlichen</a:t>
            </a:r>
            <a:r>
              <a:rPr lang="en-US" altLang="ja-JP" sz="2600" i="1" dirty="0"/>
              <a:t> </a:t>
            </a:r>
            <a:r>
              <a:rPr lang="en-US" altLang="ja-JP" sz="2600" i="1" dirty="0" err="1"/>
              <a:t>Rechtes</a:t>
            </a:r>
            <a:r>
              <a:rPr lang="en-US" altLang="ja-JP" sz="2600" i="1" dirty="0"/>
              <a:t> </a:t>
            </a:r>
            <a:r>
              <a:rPr lang="en-US" altLang="ja-JP" sz="2600" i="1" dirty="0" err="1"/>
              <a:t>kann</a:t>
            </a:r>
            <a:r>
              <a:rPr lang="en-US" altLang="ja-JP" sz="2600" i="1" dirty="0"/>
              <a:t> die </a:t>
            </a:r>
            <a:r>
              <a:rPr lang="en-US" altLang="ja-JP" sz="2600" i="1" dirty="0" err="1"/>
              <a:t>Steuerpflicht</a:t>
            </a:r>
            <a:r>
              <a:rPr lang="en-US" altLang="ja-JP" sz="2600" i="1" dirty="0"/>
              <a:t> </a:t>
            </a:r>
            <a:r>
              <a:rPr lang="en-US" altLang="ja-JP" sz="2600" i="1" dirty="0" err="1"/>
              <a:t>nicht</a:t>
            </a:r>
            <a:r>
              <a:rPr lang="en-US" altLang="ja-JP" sz="2600" i="1" dirty="0"/>
              <a:t> </a:t>
            </a:r>
            <a:r>
              <a:rPr lang="en-US" altLang="ja-JP" sz="2600" i="1" dirty="0" err="1"/>
              <a:t>umgangen</a:t>
            </a:r>
            <a:r>
              <a:rPr lang="en-US" altLang="ja-JP" sz="2600" i="1" dirty="0"/>
              <a:t> </a:t>
            </a:r>
            <a:r>
              <a:rPr lang="en-US" altLang="ja-JP" sz="2600" i="1" dirty="0" err="1"/>
              <a:t>oder</a:t>
            </a:r>
            <a:r>
              <a:rPr lang="en-US" altLang="ja-JP" sz="2600" i="1" dirty="0"/>
              <a:t> </a:t>
            </a:r>
            <a:r>
              <a:rPr lang="en-US" altLang="ja-JP" sz="2600" i="1" dirty="0" err="1"/>
              <a:t>gemindert</a:t>
            </a:r>
            <a:r>
              <a:rPr lang="en-US" altLang="ja-JP" sz="2600" i="1" dirty="0"/>
              <a:t> </a:t>
            </a:r>
            <a:r>
              <a:rPr lang="en-US" altLang="ja-JP" sz="2600" i="1" dirty="0" err="1"/>
              <a:t>werden</a:t>
            </a:r>
            <a:r>
              <a:rPr lang="en-US" altLang="ja-JP" sz="2600" i="1" dirty="0"/>
              <a:t>.”</a:t>
            </a:r>
            <a:endParaRPr lang="ja-JP" altLang="ja-JP" sz="2600" i="1" dirty="0"/>
          </a:p>
          <a:p>
            <a:r>
              <a:rPr lang="en-US" altLang="ja-JP" sz="3000" dirty="0"/>
              <a:t>   translated: </a:t>
            </a:r>
            <a:r>
              <a:rPr lang="ja-JP" altLang="ja-JP" sz="3000" dirty="0"/>
              <a:t>"</a:t>
            </a:r>
            <a:r>
              <a:rPr lang="ja-JP" altLang="ja-JP" sz="3000" dirty="0">
                <a:solidFill>
                  <a:srgbClr val="0070C0"/>
                </a:solidFill>
              </a:rPr>
              <a:t>Through abuse of forms and design possibilities </a:t>
            </a:r>
            <a:r>
              <a:rPr lang="en-US" altLang="ja-JP" sz="3000" dirty="0">
                <a:solidFill>
                  <a:srgbClr val="0070C0"/>
                </a:solidFill>
              </a:rPr>
              <a:t>in</a:t>
            </a:r>
            <a:r>
              <a:rPr lang="ja-JP" altLang="ja-JP" sz="3000" dirty="0">
                <a:solidFill>
                  <a:srgbClr val="0070C0"/>
                </a:solidFill>
              </a:rPr>
              <a:t> civil law, the tax liability can not be circumvented or reduced</a:t>
            </a:r>
            <a:r>
              <a:rPr lang="ja-JP" altLang="ja-JP" sz="3000" dirty="0"/>
              <a:t>."</a:t>
            </a:r>
          </a:p>
          <a:p>
            <a:pPr lvl="0"/>
            <a:endParaRPr lang="ja-JP" altLang="ja-JP" sz="3200" dirty="0"/>
          </a:p>
          <a:p>
            <a:pPr marL="0" lvl="0" indent="0">
              <a:buNone/>
            </a:pPr>
            <a:endParaRPr lang="ja-JP" altLang="ja-JP" sz="32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089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u="sng" dirty="0">
                <a:solidFill>
                  <a:srgbClr val="FF0000"/>
                </a:solidFill>
              </a:rPr>
              <a:t>III.B.4. </a:t>
            </a:r>
            <a:r>
              <a:rPr lang="en-US" altLang="ja-JP" dirty="0" err="1">
                <a:solidFill>
                  <a:srgbClr val="FF0000"/>
                </a:solidFill>
              </a:rPr>
              <a:t>Steueranpassungsgesetz</a:t>
            </a:r>
            <a:r>
              <a:rPr lang="en-US" altLang="ja-JP" dirty="0">
                <a:solidFill>
                  <a:srgbClr val="FF0000"/>
                </a:solidFill>
              </a:rPr>
              <a:t> of 1934 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en-US" altLang="ja-JP" dirty="0">
                <a:solidFill>
                  <a:srgbClr val="FF0000"/>
                </a:solidFill>
              </a:rPr>
              <a:t>           under Nazi Germany</a:t>
            </a:r>
            <a:br>
              <a:rPr lang="ja-JP" altLang="ja-JP" dirty="0"/>
            </a:b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655545"/>
            <a:ext cx="8596668" cy="4385817"/>
          </a:xfrm>
        </p:spPr>
        <p:txBody>
          <a:bodyPr>
            <a:normAutofit fontScale="25000" lnSpcReduction="20000"/>
          </a:bodyPr>
          <a:lstStyle/>
          <a:p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en-US" altLang="ja-JP" sz="9600" dirty="0"/>
              <a:t>After </a:t>
            </a:r>
            <a:r>
              <a:rPr lang="en-US" altLang="ja-JP" sz="9600" dirty="0">
                <a:solidFill>
                  <a:srgbClr val="FF0000"/>
                </a:solidFill>
              </a:rPr>
              <a:t>Nazi</a:t>
            </a:r>
            <a:r>
              <a:rPr lang="en-US" altLang="ja-JP" sz="9600" dirty="0"/>
              <a:t> took power in 1933, </a:t>
            </a:r>
            <a:r>
              <a:rPr lang="en-US" altLang="ja-JP" sz="9600" dirty="0" err="1">
                <a:solidFill>
                  <a:srgbClr val="0070C0"/>
                </a:solidFill>
              </a:rPr>
              <a:t>Steueranpassungsgesetz</a:t>
            </a:r>
            <a:r>
              <a:rPr lang="en-US" altLang="ja-JP" sz="9600" dirty="0"/>
              <a:t> was enacted on October 16, 1934.     Its Article 1 says, </a:t>
            </a:r>
            <a:endParaRPr lang="ja-JP" altLang="ja-JP" sz="9600" dirty="0"/>
          </a:p>
          <a:p>
            <a:r>
              <a:rPr lang="en-US" altLang="ja-JP" sz="8000" i="1" dirty="0"/>
              <a:t>(1) Die </a:t>
            </a:r>
            <a:r>
              <a:rPr lang="en-US" altLang="ja-JP" sz="8000" i="1" dirty="0" err="1"/>
              <a:t>Steuergesetze</a:t>
            </a:r>
            <a:r>
              <a:rPr lang="en-US" altLang="ja-JP" sz="8000" i="1" dirty="0"/>
              <a:t> </a:t>
            </a:r>
            <a:r>
              <a:rPr lang="en-US" altLang="ja-JP" sz="8000" i="1" dirty="0" err="1"/>
              <a:t>sind</a:t>
            </a:r>
            <a:r>
              <a:rPr lang="en-US" altLang="ja-JP" sz="8000" i="1" dirty="0"/>
              <a:t> </a:t>
            </a:r>
            <a:r>
              <a:rPr lang="en-US" altLang="ja-JP" sz="8000" i="1" dirty="0" err="1"/>
              <a:t>nach</a:t>
            </a:r>
            <a:r>
              <a:rPr lang="en-US" altLang="ja-JP" sz="8000" i="1" dirty="0"/>
              <a:t> </a:t>
            </a:r>
            <a:r>
              <a:rPr lang="en-US" altLang="ja-JP" sz="8000" i="1" dirty="0" err="1">
                <a:solidFill>
                  <a:srgbClr val="00B050"/>
                </a:solidFill>
              </a:rPr>
              <a:t>nationalsozialistischer</a:t>
            </a:r>
            <a:r>
              <a:rPr lang="en-US" altLang="ja-JP" sz="8000" i="1" dirty="0">
                <a:solidFill>
                  <a:srgbClr val="00B050"/>
                </a:solidFill>
              </a:rPr>
              <a:t> </a:t>
            </a:r>
            <a:r>
              <a:rPr lang="en-US" altLang="ja-JP" sz="8000" i="1" dirty="0" err="1">
                <a:solidFill>
                  <a:srgbClr val="00B050"/>
                </a:solidFill>
              </a:rPr>
              <a:t>Wertanschauung</a:t>
            </a:r>
            <a:r>
              <a:rPr lang="en-US" altLang="ja-JP" sz="8000" i="1" dirty="0">
                <a:solidFill>
                  <a:srgbClr val="FF0000"/>
                </a:solidFill>
              </a:rPr>
              <a:t> </a:t>
            </a:r>
            <a:r>
              <a:rPr lang="en-US" altLang="ja-JP" sz="8000" i="1" dirty="0" err="1"/>
              <a:t>auszulegen</a:t>
            </a:r>
            <a:r>
              <a:rPr lang="en-US" altLang="ja-JP" sz="8000" i="1" dirty="0"/>
              <a:t>.</a:t>
            </a:r>
            <a:endParaRPr lang="ja-JP" altLang="ja-JP" sz="8000" i="1" dirty="0"/>
          </a:p>
          <a:p>
            <a:r>
              <a:rPr lang="en-US" altLang="ja-JP" sz="8000" i="1" dirty="0"/>
              <a:t>(2) </a:t>
            </a:r>
            <a:r>
              <a:rPr lang="en-US" altLang="ja-JP" sz="8000" i="1" dirty="0" err="1"/>
              <a:t>Dabei</a:t>
            </a:r>
            <a:r>
              <a:rPr lang="en-US" altLang="ja-JP" sz="8000" i="1" dirty="0"/>
              <a:t> </a:t>
            </a:r>
            <a:r>
              <a:rPr lang="en-US" altLang="ja-JP" sz="8000" i="1" dirty="0" err="1"/>
              <a:t>sind</a:t>
            </a:r>
            <a:r>
              <a:rPr lang="en-US" altLang="ja-JP" sz="8000" i="1" dirty="0"/>
              <a:t> die </a:t>
            </a:r>
            <a:r>
              <a:rPr lang="en-US" altLang="ja-JP" sz="8000" i="1" dirty="0" err="1"/>
              <a:t>Volksanschauung</a:t>
            </a:r>
            <a:r>
              <a:rPr lang="en-US" altLang="ja-JP" sz="8000" i="1" dirty="0"/>
              <a:t>, der </a:t>
            </a:r>
            <a:r>
              <a:rPr lang="en-US" altLang="ja-JP" sz="8000" i="1" dirty="0" err="1"/>
              <a:t>Zweck</a:t>
            </a:r>
            <a:r>
              <a:rPr lang="en-US" altLang="ja-JP" sz="8000" i="1" dirty="0"/>
              <a:t> und die </a:t>
            </a:r>
            <a:r>
              <a:rPr lang="en-US" altLang="ja-JP" sz="8000" i="1" dirty="0" err="1"/>
              <a:t>wirtschaftliche</a:t>
            </a:r>
            <a:r>
              <a:rPr lang="en-US" altLang="ja-JP" sz="8000" i="1" dirty="0"/>
              <a:t> </a:t>
            </a:r>
            <a:r>
              <a:rPr lang="en-US" altLang="ja-JP" sz="8000" i="1" dirty="0" err="1"/>
              <a:t>Bedeutung</a:t>
            </a:r>
            <a:r>
              <a:rPr lang="en-US" altLang="ja-JP" sz="8000" i="1" dirty="0"/>
              <a:t> der </a:t>
            </a:r>
            <a:r>
              <a:rPr lang="en-US" altLang="ja-JP" sz="8000" i="1" dirty="0" err="1"/>
              <a:t>Steuergesetze</a:t>
            </a:r>
            <a:r>
              <a:rPr lang="en-US" altLang="ja-JP" sz="8000" i="1" dirty="0"/>
              <a:t> und die </a:t>
            </a:r>
            <a:r>
              <a:rPr lang="en-US" altLang="ja-JP" sz="8000" i="1" dirty="0" err="1"/>
              <a:t>Entwicklung</a:t>
            </a:r>
            <a:r>
              <a:rPr lang="en-US" altLang="ja-JP" sz="8000" i="1" dirty="0"/>
              <a:t> der </a:t>
            </a:r>
            <a:r>
              <a:rPr lang="en-US" altLang="ja-JP" sz="8000" i="1" dirty="0" err="1"/>
              <a:t>Verhältnisse</a:t>
            </a:r>
            <a:r>
              <a:rPr lang="en-US" altLang="ja-JP" sz="8000" i="1" dirty="0"/>
              <a:t> </a:t>
            </a:r>
            <a:r>
              <a:rPr lang="en-US" altLang="ja-JP" sz="8000" i="1" dirty="0" err="1"/>
              <a:t>zu</a:t>
            </a:r>
            <a:r>
              <a:rPr lang="en-US" altLang="ja-JP" sz="8000" i="1" dirty="0"/>
              <a:t> </a:t>
            </a:r>
            <a:r>
              <a:rPr lang="en-US" altLang="ja-JP" sz="8000" i="1" dirty="0" err="1"/>
              <a:t>berücksichtigen</a:t>
            </a:r>
            <a:r>
              <a:rPr lang="en-US" altLang="ja-JP" sz="8000" i="1" dirty="0"/>
              <a:t>.</a:t>
            </a:r>
            <a:endParaRPr lang="ja-JP" altLang="ja-JP" sz="8000" i="1" dirty="0"/>
          </a:p>
          <a:p>
            <a:r>
              <a:rPr lang="en-US" altLang="ja-JP" sz="8000" i="1" dirty="0"/>
              <a:t>(3) </a:t>
            </a:r>
            <a:r>
              <a:rPr lang="en-US" altLang="ja-JP" sz="8000" i="1" dirty="0" err="1"/>
              <a:t>Entsprechende</a:t>
            </a:r>
            <a:r>
              <a:rPr lang="en-US" altLang="ja-JP" sz="8000" i="1" dirty="0"/>
              <a:t> gilt </a:t>
            </a:r>
            <a:r>
              <a:rPr lang="en-US" altLang="ja-JP" sz="8000" i="1" dirty="0" err="1"/>
              <a:t>für</a:t>
            </a:r>
            <a:r>
              <a:rPr lang="en-US" altLang="ja-JP" sz="8000" i="1" dirty="0"/>
              <a:t> die </a:t>
            </a:r>
            <a:r>
              <a:rPr lang="en-US" altLang="ja-JP" sz="8000" i="1" dirty="0" err="1"/>
              <a:t>Beurteilung</a:t>
            </a:r>
            <a:r>
              <a:rPr lang="en-US" altLang="ja-JP" sz="8000" i="1" dirty="0"/>
              <a:t> von </a:t>
            </a:r>
            <a:r>
              <a:rPr lang="en-US" altLang="ja-JP" sz="8000" i="1" dirty="0" err="1"/>
              <a:t>Tatbeständen</a:t>
            </a:r>
            <a:r>
              <a:rPr lang="en-US" altLang="ja-JP" sz="8000" i="1" dirty="0"/>
              <a:t>.</a:t>
            </a:r>
            <a:endParaRPr lang="ja-JP" altLang="ja-JP" sz="8000" i="1" dirty="0"/>
          </a:p>
          <a:p>
            <a:r>
              <a:rPr lang="en-US" altLang="ja-JP" sz="9600" dirty="0"/>
              <a:t>  </a:t>
            </a:r>
            <a:r>
              <a:rPr lang="ja-JP" altLang="ja-JP" sz="9600" dirty="0"/>
              <a:t>(1) </a:t>
            </a:r>
            <a:r>
              <a:rPr lang="ja-JP" altLang="ja-JP" sz="9600" dirty="0">
                <a:solidFill>
                  <a:srgbClr val="0070C0"/>
                </a:solidFill>
              </a:rPr>
              <a:t>The tax </a:t>
            </a:r>
            <a:r>
              <a:rPr lang="en-US" altLang="ja-JP" sz="9600" dirty="0">
                <a:solidFill>
                  <a:srgbClr val="0070C0"/>
                </a:solidFill>
              </a:rPr>
              <a:t>statute</a:t>
            </a:r>
            <a:r>
              <a:rPr lang="ja-JP" altLang="ja-JP" sz="9600" dirty="0">
                <a:solidFill>
                  <a:srgbClr val="0070C0"/>
                </a:solidFill>
              </a:rPr>
              <a:t>s are to be interpreted according to the </a:t>
            </a:r>
            <a:r>
              <a:rPr lang="ja-JP" altLang="ja-JP" sz="9600" dirty="0">
                <a:solidFill>
                  <a:srgbClr val="FF0000"/>
                </a:solidFill>
              </a:rPr>
              <a:t>ideology of the National Socialist</a:t>
            </a:r>
            <a:r>
              <a:rPr lang="ja-JP" altLang="ja-JP" sz="9600" dirty="0"/>
              <a:t>.</a:t>
            </a:r>
            <a:br>
              <a:rPr lang="ja-JP" altLang="ja-JP" sz="9600" dirty="0"/>
            </a:br>
            <a:r>
              <a:rPr lang="en-US" altLang="ja-JP" sz="9600" dirty="0"/>
              <a:t>  </a:t>
            </a:r>
            <a:r>
              <a:rPr lang="ja-JP" altLang="ja-JP" sz="9600" dirty="0"/>
              <a:t>(2) </a:t>
            </a:r>
            <a:r>
              <a:rPr lang="ja-JP" altLang="ja-JP" sz="9600" dirty="0">
                <a:solidFill>
                  <a:srgbClr val="0070C0"/>
                </a:solidFill>
              </a:rPr>
              <a:t>Account must be taken of the beliefs of the people, the purpose and economic importance of tax statutes and the evolution of conditions</a:t>
            </a:r>
            <a:r>
              <a:rPr lang="ja-JP" altLang="ja-JP" sz="9600" dirty="0"/>
              <a:t>.</a:t>
            </a:r>
            <a:br>
              <a:rPr lang="ja-JP" altLang="ja-JP" sz="9600" dirty="0"/>
            </a:br>
            <a:r>
              <a:rPr lang="en-US" altLang="ja-JP" sz="9600" dirty="0"/>
              <a:t>  </a:t>
            </a:r>
            <a:r>
              <a:rPr lang="ja-JP" altLang="ja-JP" sz="9600" dirty="0"/>
              <a:t>(3) The same applies to the finding of facts.</a:t>
            </a:r>
          </a:p>
          <a:p>
            <a:endParaRPr lang="en-US" altLang="ja-JP" sz="9600" u="sng" dirty="0"/>
          </a:p>
          <a:p>
            <a:endParaRPr lang="en-US" altLang="ja-JP" sz="3200" u="sng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850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u="sng" dirty="0">
                <a:solidFill>
                  <a:srgbClr val="FF0000"/>
                </a:solidFill>
              </a:rPr>
              <a:t>III.B.5. Court Decisions on GAAR</a:t>
            </a:r>
            <a:br>
              <a:rPr lang="ja-JP" altLang="ja-JP" dirty="0"/>
            </a:b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655545"/>
            <a:ext cx="8596668" cy="4385817"/>
          </a:xfrm>
        </p:spPr>
        <p:txBody>
          <a:bodyPr>
            <a:normAutofit lnSpcReduction="10000"/>
          </a:bodyPr>
          <a:lstStyle/>
          <a:p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en-US" altLang="ja-JP" sz="2800" dirty="0"/>
              <a:t>Article 1, paragraph 1 of the </a:t>
            </a:r>
            <a:r>
              <a:rPr lang="en-US" altLang="ja-JP" sz="2800" dirty="0" err="1"/>
              <a:t>Steueranpassungsgesetz</a:t>
            </a:r>
            <a:r>
              <a:rPr lang="en-US" altLang="ja-JP" sz="2800" dirty="0"/>
              <a:t> of 1934 is the ultimate basis of </a:t>
            </a:r>
            <a:r>
              <a:rPr lang="en-US" altLang="ja-JP" sz="2800" dirty="0">
                <a:solidFill>
                  <a:srgbClr val="FF0000"/>
                </a:solidFill>
              </a:rPr>
              <a:t>arbitrary interpretation of tax statutes </a:t>
            </a:r>
            <a:r>
              <a:rPr lang="en-US" altLang="ja-JP" sz="2800" dirty="0">
                <a:solidFill>
                  <a:schemeClr val="tx1"/>
                </a:solidFill>
              </a:rPr>
              <a:t>in favor of the tax authorities, in the </a:t>
            </a:r>
            <a:r>
              <a:rPr lang="en-US" altLang="ja-JP" sz="2800" dirty="0">
                <a:solidFill>
                  <a:srgbClr val="0070C0"/>
                </a:solidFill>
              </a:rPr>
              <a:t>Nazi</a:t>
            </a:r>
            <a:r>
              <a:rPr lang="en-US" altLang="ja-JP" sz="2800" dirty="0">
                <a:solidFill>
                  <a:schemeClr val="tx1"/>
                </a:solidFill>
              </a:rPr>
              <a:t> period</a:t>
            </a:r>
            <a:r>
              <a:rPr lang="en-US" altLang="ja-JP" sz="2800" dirty="0"/>
              <a:t>.</a:t>
            </a:r>
          </a:p>
          <a:p>
            <a:r>
              <a:rPr lang="en-US" altLang="ja-JP" sz="2800" dirty="0"/>
              <a:t>It produced aggressive decisions of the </a:t>
            </a:r>
            <a:r>
              <a:rPr lang="en-US" altLang="ja-JP" sz="2800" dirty="0" err="1">
                <a:solidFill>
                  <a:srgbClr val="0070C0"/>
                </a:solidFill>
              </a:rPr>
              <a:t>Reichsfinanzhof</a:t>
            </a:r>
            <a:r>
              <a:rPr lang="en-US" altLang="ja-JP" sz="2800" dirty="0"/>
              <a:t> (Supreme Federal Tax Court), such as that allowed the application of GAAR just because the transaction had given small tax benefits to the taxpayer. </a:t>
            </a:r>
            <a:endParaRPr lang="ja-JP" altLang="ja-JP" sz="2800" dirty="0"/>
          </a:p>
          <a:p>
            <a:endParaRPr lang="en-US" altLang="ja-JP" sz="9600" u="sng" dirty="0"/>
          </a:p>
          <a:p>
            <a:endParaRPr lang="en-US" altLang="ja-JP" sz="3200" u="sng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204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IV.  Conclusions: GAAR could be dangerous.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en-US" altLang="ja-JP" dirty="0">
                <a:solidFill>
                  <a:srgbClr val="FF0000"/>
                </a:solidFill>
              </a:rPr>
              <a:t> 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588169"/>
            <a:ext cx="8596668" cy="44531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2800" dirty="0">
                <a:solidFill>
                  <a:schemeClr val="tx1"/>
                </a:solidFill>
              </a:rPr>
              <a:t>Here is my </a:t>
            </a:r>
            <a:r>
              <a:rPr lang="en-US" altLang="ja-JP" sz="2800" dirty="0" err="1">
                <a:solidFill>
                  <a:schemeClr val="tx1"/>
                </a:solidFill>
              </a:rPr>
              <a:t>coclusion</a:t>
            </a:r>
            <a:r>
              <a:rPr lang="en-US" altLang="ja-JP" sz="2800" dirty="0">
                <a:solidFill>
                  <a:schemeClr val="tx1"/>
                </a:solidFill>
              </a:rPr>
              <a:t>, which I have found in:</a:t>
            </a:r>
          </a:p>
          <a:p>
            <a:r>
              <a:rPr lang="en-US" altLang="ja-JP" sz="2800" dirty="0" err="1">
                <a:solidFill>
                  <a:srgbClr val="FF0000"/>
                </a:solidFill>
              </a:rPr>
              <a:t>Sima</a:t>
            </a:r>
            <a:r>
              <a:rPr lang="en-US" altLang="ja-JP" sz="2800" dirty="0">
                <a:solidFill>
                  <a:srgbClr val="FF0000"/>
                </a:solidFill>
              </a:rPr>
              <a:t> Qian</a:t>
            </a:r>
            <a:r>
              <a:rPr lang="ja-JP" altLang="ja-JP" sz="2800" dirty="0"/>
              <a:t>司馬遷：</a:t>
            </a:r>
            <a:r>
              <a:rPr lang="en-US" altLang="ja-JP" sz="2800" dirty="0" err="1">
                <a:solidFill>
                  <a:srgbClr val="FF0000"/>
                </a:solidFill>
              </a:rPr>
              <a:t>Shiji</a:t>
            </a:r>
            <a:r>
              <a:rPr lang="en-US" altLang="ja-JP" sz="2800" dirty="0"/>
              <a:t> (</a:t>
            </a:r>
            <a:r>
              <a:rPr lang="ja-JP" altLang="ja-JP" sz="2800" dirty="0"/>
              <a:t>史記</a:t>
            </a:r>
            <a:r>
              <a:rPr lang="en-US" altLang="ja-JP" sz="2800" dirty="0"/>
              <a:t>-</a:t>
            </a:r>
            <a:r>
              <a:rPr lang="en-US" altLang="ja-JP" sz="2800" dirty="0">
                <a:solidFill>
                  <a:srgbClr val="0070C0"/>
                </a:solidFill>
              </a:rPr>
              <a:t>Historian’s Records</a:t>
            </a:r>
            <a:r>
              <a:rPr lang="en-US" altLang="ja-JP" sz="2800" dirty="0"/>
              <a:t>),  </a:t>
            </a:r>
            <a:endParaRPr lang="ja-JP" altLang="ja-JP" sz="2800" dirty="0"/>
          </a:p>
          <a:p>
            <a:r>
              <a:rPr lang="en-US" altLang="ja-JP" sz="2800" dirty="0" err="1"/>
              <a:t>Huozhi</a:t>
            </a:r>
            <a:r>
              <a:rPr lang="en-US" altLang="ja-JP" sz="2800" dirty="0"/>
              <a:t> </a:t>
            </a:r>
            <a:r>
              <a:rPr lang="en-US" altLang="ja-JP" sz="2800" dirty="0" err="1"/>
              <a:t>liezhuan</a:t>
            </a:r>
            <a:r>
              <a:rPr lang="en-US" altLang="ja-JP" sz="2800" dirty="0"/>
              <a:t> (</a:t>
            </a:r>
            <a:r>
              <a:rPr lang="ja-JP" altLang="ja-JP" sz="2800" dirty="0"/>
              <a:t>貨殖列傳</a:t>
            </a:r>
            <a:r>
              <a:rPr lang="en-US" altLang="ja-JP" sz="2800" dirty="0"/>
              <a:t>-</a:t>
            </a:r>
            <a:r>
              <a:rPr lang="en-US" altLang="ja-JP" sz="2800" dirty="0">
                <a:solidFill>
                  <a:srgbClr val="0070C0"/>
                </a:solidFill>
              </a:rPr>
              <a:t>Biographies of Merchants</a:t>
            </a:r>
            <a:r>
              <a:rPr lang="en-US" altLang="ja-JP" sz="2800" dirty="0"/>
              <a:t>)</a:t>
            </a:r>
          </a:p>
          <a:p>
            <a:pPr marL="0" indent="0">
              <a:buNone/>
            </a:pPr>
            <a:endParaRPr lang="ja-JP" altLang="ja-JP" sz="2800" dirty="0"/>
          </a:p>
          <a:p>
            <a:r>
              <a:rPr lang="en-US" altLang="ja-JP" sz="2400" dirty="0"/>
              <a:t>   “ </a:t>
            </a:r>
            <a:r>
              <a:rPr lang="ja-JP" altLang="ja-JP" sz="2800" dirty="0">
                <a:solidFill>
                  <a:srgbClr val="002060"/>
                </a:solidFill>
              </a:rPr>
              <a:t>故善者因之，其次利道之，其次教誨之，</a:t>
            </a:r>
            <a:endParaRPr lang="en-US" altLang="ja-JP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ja-JP" sz="2800" dirty="0">
                <a:solidFill>
                  <a:srgbClr val="002060"/>
                </a:solidFill>
              </a:rPr>
              <a:t>        </a:t>
            </a:r>
            <a:r>
              <a:rPr lang="ja-JP" altLang="ja-JP" sz="2800" dirty="0">
                <a:solidFill>
                  <a:srgbClr val="002060"/>
                </a:solidFill>
              </a:rPr>
              <a:t>其次整齊之，最下者與之爭</a:t>
            </a:r>
            <a:r>
              <a:rPr lang="en-US" altLang="ja-JP" sz="2800" dirty="0">
                <a:solidFill>
                  <a:srgbClr val="002060"/>
                </a:solidFill>
              </a:rPr>
              <a:t>”</a:t>
            </a:r>
            <a:endParaRPr lang="ja-JP" altLang="ja-JP" sz="2800" dirty="0">
              <a:solidFill>
                <a:srgbClr val="002060"/>
              </a:solidFill>
            </a:endParaRP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Gù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shàn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zhě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yīn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zhī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qícì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dào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zhī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qícì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jiàohuì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zhī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qícì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zhěngqí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zhī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zuì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xià</a:t>
            </a:r>
            <a:r>
              <a:rPr lang="en-US" altLang="ja-JP" sz="2400" dirty="0"/>
              <a:t>  </a:t>
            </a:r>
            <a:r>
              <a:rPr lang="en-US" altLang="ja-JP" sz="2400" dirty="0" err="1"/>
              <a:t>zhě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yǔ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zhī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zhēng</a:t>
            </a:r>
            <a:endParaRPr lang="ja-JP" altLang="ja-JP" sz="2400" dirty="0"/>
          </a:p>
          <a:p>
            <a:pPr marL="0" indent="0">
              <a:buNone/>
            </a:pP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49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IV.  Conclusions in English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en-US" altLang="ja-JP" dirty="0">
                <a:solidFill>
                  <a:srgbClr val="FF0000"/>
                </a:solidFill>
              </a:rPr>
              <a:t> 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588169"/>
            <a:ext cx="8596668" cy="4453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/>
              <a:t>Here is its English translation.</a:t>
            </a:r>
            <a:endParaRPr lang="ja-JP" altLang="ja-JP" sz="2800" dirty="0"/>
          </a:p>
          <a:p>
            <a:r>
              <a:rPr lang="en-US" altLang="ja-JP" sz="3000" dirty="0"/>
              <a:t>Therefore </a:t>
            </a:r>
            <a:r>
              <a:rPr lang="en-US" altLang="ja-JP" sz="3000" dirty="0">
                <a:solidFill>
                  <a:srgbClr val="FF0000"/>
                </a:solidFill>
              </a:rPr>
              <a:t>the best way is to take into account natural inclinations of the people</a:t>
            </a:r>
            <a:r>
              <a:rPr lang="en-US" altLang="ja-JP" sz="3000" dirty="0"/>
              <a:t>.  </a:t>
            </a:r>
          </a:p>
          <a:p>
            <a:r>
              <a:rPr lang="en-US" altLang="ja-JP" sz="2800" dirty="0"/>
              <a:t>The next best is to guide the people with benefits.  </a:t>
            </a:r>
          </a:p>
          <a:p>
            <a:r>
              <a:rPr lang="en-US" altLang="ja-JP" sz="2800" dirty="0"/>
              <a:t>The next is to teach the people morals.  </a:t>
            </a:r>
          </a:p>
          <a:p>
            <a:r>
              <a:rPr lang="en-US" altLang="ja-JP" sz="2800" dirty="0"/>
              <a:t>Then the next is to organize them.  </a:t>
            </a:r>
          </a:p>
          <a:p>
            <a:r>
              <a:rPr lang="en-US" altLang="ja-JP" sz="3000" dirty="0"/>
              <a:t>And </a:t>
            </a:r>
            <a:r>
              <a:rPr lang="en-US" altLang="ja-JP" sz="3000" dirty="0">
                <a:solidFill>
                  <a:srgbClr val="FF0000"/>
                </a:solidFill>
              </a:rPr>
              <a:t>the worst is to compete with them</a:t>
            </a:r>
            <a:r>
              <a:rPr lang="en-US" altLang="ja-JP" sz="2600" dirty="0"/>
              <a:t>.</a:t>
            </a:r>
            <a:endParaRPr kumimoji="1" lang="en-US" altLang="ja-JP" sz="2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555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From </a:t>
            </a:r>
            <a:r>
              <a:rPr kumimoji="1" lang="ja-JP" altLang="en-US" dirty="0"/>
              <a:t>　</a:t>
            </a:r>
            <a:r>
              <a:rPr kumimoji="1" lang="en-US" altLang="ja-JP" dirty="0">
                <a:solidFill>
                  <a:srgbClr val="FF0000"/>
                </a:solidFill>
              </a:rPr>
              <a:t>Minoru</a:t>
            </a:r>
            <a:r>
              <a:rPr kumimoji="1" lang="en-US" altLang="ja-JP" dirty="0">
                <a:solidFill>
                  <a:schemeClr val="tx1"/>
                </a:solidFill>
              </a:rPr>
              <a:t>      ( 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實</a:t>
            </a:r>
            <a:r>
              <a:rPr lang="en-US" altLang="ja-JP" dirty="0">
                <a:solidFill>
                  <a:schemeClr val="tx1"/>
                </a:solidFill>
              </a:rPr>
              <a:t>, 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Shih )</a:t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ja-JP" altLang="en-US" dirty="0">
                <a:solidFill>
                  <a:schemeClr val="tx1"/>
                </a:solidFill>
              </a:rPr>
              <a:t>            </a:t>
            </a:r>
            <a:r>
              <a:rPr lang="en-US" altLang="ja-JP" dirty="0">
                <a:solidFill>
                  <a:srgbClr val="FF0000"/>
                </a:solidFill>
              </a:rPr>
              <a:t>NAKAZATO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( 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中里</a:t>
            </a:r>
            <a:r>
              <a:rPr lang="en-US" altLang="ja-JP" dirty="0">
                <a:solidFill>
                  <a:schemeClr val="tx1"/>
                </a:solidFill>
              </a:rPr>
              <a:t>,</a:t>
            </a:r>
            <a:r>
              <a:rPr lang="ja-JP" altLang="en-US" dirty="0">
                <a:solidFill>
                  <a:schemeClr val="tx1"/>
                </a:solidFill>
              </a:rPr>
              <a:t>  </a:t>
            </a:r>
            <a:r>
              <a:rPr lang="en-US" altLang="ja-JP" dirty="0">
                <a:solidFill>
                  <a:schemeClr val="tx1"/>
                </a:solidFill>
              </a:rPr>
              <a:t>Zhong-Li )</a:t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en-US" altLang="ja-JP" dirty="0"/>
              <a:t>            </a:t>
            </a:r>
            <a:br>
              <a:rPr kumimoji="1" lang="en-US" altLang="ja-JP" dirty="0">
                <a:solidFill>
                  <a:schemeClr val="tx1"/>
                </a:solidFill>
              </a:rPr>
            </a:br>
            <a:r>
              <a:rPr kumimoji="1" lang="ja-JP" altLang="en-US" dirty="0">
                <a:solidFill>
                  <a:schemeClr val="tx1"/>
                </a:solidFill>
              </a:rPr>
              <a:t>　　　　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6000" dirty="0"/>
              <a:t>         Thank you! </a:t>
            </a:r>
          </a:p>
          <a:p>
            <a:pPr marL="0" indent="0">
              <a:buNone/>
            </a:pPr>
            <a:endParaRPr kumimoji="1" lang="en-US" altLang="ja-JP" sz="6000" dirty="0"/>
          </a:p>
          <a:p>
            <a:pPr marL="0" indent="0">
              <a:buNone/>
            </a:pPr>
            <a:endParaRPr kumimoji="1" lang="ja-JP" altLang="en-US" sz="60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67" y="3359149"/>
            <a:ext cx="2690645" cy="2912401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5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9" y="4687305"/>
            <a:ext cx="12193057" cy="228619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4434655" y="841632"/>
            <a:ext cx="3322689" cy="1664598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112776" y="3552957"/>
            <a:ext cx="11966448" cy="3195316"/>
            <a:chOff x="3365500" y="3581400"/>
            <a:chExt cx="5314950" cy="736600"/>
          </a:xfrm>
        </p:grpSpPr>
        <p:sp>
          <p:nvSpPr>
            <p:cNvPr id="21" name="Freeform 20"/>
            <p:cNvSpPr/>
            <p:nvPr/>
          </p:nvSpPr>
          <p:spPr>
            <a:xfrm flipV="1">
              <a:off x="3365500" y="3702050"/>
              <a:ext cx="1684444" cy="615950"/>
            </a:xfrm>
            <a:custGeom>
              <a:avLst/>
              <a:gdLst>
                <a:gd name="connsiteX0" fmla="*/ 1054100 w 1054100"/>
                <a:gd name="connsiteY0" fmla="*/ 0 h 311150"/>
                <a:gd name="connsiteX1" fmla="*/ 0 w 1054100"/>
                <a:gd name="connsiteY1" fmla="*/ 0 h 311150"/>
                <a:gd name="connsiteX2" fmla="*/ 0 w 1054100"/>
                <a:gd name="connsiteY2" fmla="*/ 31115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100" h="311150">
                  <a:moveTo>
                    <a:pt x="1054100" y="0"/>
                  </a:moveTo>
                  <a:lnTo>
                    <a:pt x="0" y="0"/>
                  </a:lnTo>
                  <a:lnTo>
                    <a:pt x="0" y="31115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 flipH="1" flipV="1">
              <a:off x="8115300" y="3581400"/>
              <a:ext cx="565150" cy="736600"/>
            </a:xfrm>
            <a:custGeom>
              <a:avLst/>
              <a:gdLst>
                <a:gd name="connsiteX0" fmla="*/ 1054100 w 1054100"/>
                <a:gd name="connsiteY0" fmla="*/ 0 h 311150"/>
                <a:gd name="connsiteX1" fmla="*/ 0 w 1054100"/>
                <a:gd name="connsiteY1" fmla="*/ 0 h 311150"/>
                <a:gd name="connsiteX2" fmla="*/ 0 w 1054100"/>
                <a:gd name="connsiteY2" fmla="*/ 31115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100" h="311150">
                  <a:moveTo>
                    <a:pt x="1054100" y="0"/>
                  </a:moveTo>
                  <a:lnTo>
                    <a:pt x="0" y="0"/>
                  </a:lnTo>
                  <a:lnTo>
                    <a:pt x="0" y="31115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188" y="345467"/>
            <a:ext cx="637906" cy="637906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10476155" y="362054"/>
            <a:ext cx="607033" cy="607033"/>
            <a:chOff x="9184931" y="752475"/>
            <a:chExt cx="1099702" cy="1099702"/>
          </a:xfrm>
        </p:grpSpPr>
        <p:sp>
          <p:nvSpPr>
            <p:cNvPr id="29" name="Oval 28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42" name="TextBox 41"/>
          <p:cNvSpPr txBox="1"/>
          <p:nvPr/>
        </p:nvSpPr>
        <p:spPr>
          <a:xfrm>
            <a:off x="4298949" y="6300359"/>
            <a:ext cx="3594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Ulaanbaatar, Mongolia, 2018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306ADC3-5319-4456-BFCE-1C91A9A20A30}"/>
              </a:ext>
            </a:extLst>
          </p:cNvPr>
          <p:cNvSpPr/>
          <p:nvPr/>
        </p:nvSpPr>
        <p:spPr>
          <a:xfrm>
            <a:off x="1472665" y="2890391"/>
            <a:ext cx="851835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z-Cyrl-AZ" altLang="ja-JP" sz="2800" dirty="0"/>
              <a:t>Сайхан улс оронд энэ олон улсын бага хуралд намайг урьсанд маш их баярлалаа. Өнөөдөр энд байхдаа би маш их баяртай байна.</a:t>
            </a:r>
          </a:p>
          <a:p>
            <a:pPr algn="ctr"/>
            <a:endParaRPr lang="az-Cyrl-AZ" altLang="ja-JP" sz="2800" dirty="0"/>
          </a:p>
          <a:p>
            <a:pPr algn="ctr"/>
            <a:r>
              <a:rPr lang="en-US" altLang="ja-JP" sz="2800" dirty="0"/>
              <a:t>Thank you very much for inviting me to this international conference in the beautiful country. Today I am very much honored to be here.</a:t>
            </a:r>
            <a:endParaRPr lang="en-US" altLang="ja-JP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220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2F99B-98A2-438B-8FC4-C9AFCD87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u="sng" dirty="0">
                <a:solidFill>
                  <a:srgbClr val="FF0000"/>
                </a:solidFill>
              </a:rPr>
              <a:t>Dangerous Aspects of GAAR: Outline</a:t>
            </a:r>
            <a:endParaRPr kumimoji="1" lang="ja-JP" altLang="en-US" u="sng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1F5ACC-BAFA-4659-8F25-06818771B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775" y="2160589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3200" dirty="0"/>
              <a:t>Tax Administration loves GAAR.  Still we have to take into account some dangerous aspects of introducing GAAR.</a:t>
            </a:r>
          </a:p>
          <a:p>
            <a:pPr marL="0" indent="0">
              <a:buNone/>
            </a:pPr>
            <a:endParaRPr kumimoji="1" lang="en-US" altLang="ja-JP" sz="3200" dirty="0"/>
          </a:p>
          <a:p>
            <a:r>
              <a:rPr kumimoji="1" lang="en-US" altLang="ja-JP" sz="3200" dirty="0"/>
              <a:t>I.  Introduction</a:t>
            </a:r>
          </a:p>
          <a:p>
            <a:r>
              <a:rPr lang="en-US" altLang="ja-JP" sz="3200" dirty="0"/>
              <a:t>II. Ancient Examples of Tax Shelters</a:t>
            </a:r>
            <a:endParaRPr kumimoji="1" lang="en-US" altLang="ja-JP" sz="3200" dirty="0"/>
          </a:p>
          <a:p>
            <a:r>
              <a:rPr lang="en-US" altLang="ja-JP" sz="3200" dirty="0"/>
              <a:t>III. GAAR in Prewar Germany</a:t>
            </a:r>
          </a:p>
          <a:p>
            <a:r>
              <a:rPr kumimoji="1" lang="en-US" altLang="ja-JP" sz="3200" dirty="0"/>
              <a:t>IV. Conclusion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6925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19225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ja-JP" sz="4000" u="sng" dirty="0">
                <a:solidFill>
                  <a:srgbClr val="FF0000"/>
                </a:solidFill>
              </a:rPr>
              <a:t>I.</a:t>
            </a:r>
            <a:r>
              <a:rPr lang="ja-JP" altLang="en-US" sz="4000" u="sng" dirty="0">
                <a:solidFill>
                  <a:srgbClr val="FF0000"/>
                </a:solidFill>
              </a:rPr>
              <a:t> </a:t>
            </a:r>
            <a:r>
              <a:rPr lang="en-US" altLang="ja-JP" sz="4000" u="sng" dirty="0">
                <a:solidFill>
                  <a:srgbClr val="FF0000"/>
                </a:solidFill>
              </a:rPr>
              <a:t>Introduction on Tax Shelters</a:t>
            </a:r>
            <a:endParaRPr kumimoji="1" lang="ja-JP" altLang="en-US" sz="4000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227966"/>
            <a:ext cx="8596668" cy="388077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sz="3200" dirty="0">
                <a:solidFill>
                  <a:schemeClr val="tx1"/>
                </a:solidFill>
              </a:rPr>
              <a:t>Tax Shelters are elegant and powerful.</a:t>
            </a:r>
          </a:p>
          <a:p>
            <a:pPr marL="0" indent="0">
              <a:buNone/>
            </a:pPr>
            <a:r>
              <a:rPr lang="en-US" altLang="ja-JP" sz="3200" dirty="0">
                <a:solidFill>
                  <a:schemeClr val="tx1"/>
                </a:solidFill>
              </a:rPr>
              <a:t>In this respect, they are similar to </a:t>
            </a:r>
            <a:r>
              <a:rPr lang="en-US" altLang="ja-JP" sz="3200" dirty="0">
                <a:solidFill>
                  <a:srgbClr val="FF0000"/>
                </a:solidFill>
              </a:rPr>
              <a:t>Nike</a:t>
            </a:r>
            <a:r>
              <a:rPr lang="en-US" altLang="ja-JP" sz="32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en-US" altLang="ja-JP" sz="3200" dirty="0">
                <a:solidFill>
                  <a:schemeClr val="tx1"/>
                </a:solidFill>
              </a:rPr>
              <a:t>A. </a:t>
            </a:r>
            <a:r>
              <a:rPr lang="el-GR" altLang="ja-JP" sz="3200" dirty="0">
                <a:solidFill>
                  <a:srgbClr val="FF0000"/>
                </a:solidFill>
              </a:rPr>
              <a:t>Νίκη της Σαμοθράκης</a:t>
            </a:r>
            <a:endParaRPr lang="en-US" altLang="ja-JP" sz="3200" dirty="0">
              <a:solidFill>
                <a:srgbClr val="FF0000"/>
              </a:solidFill>
            </a:endParaRPr>
          </a:p>
          <a:p>
            <a:r>
              <a:rPr lang="en-US" altLang="ja-JP" sz="3200" dirty="0"/>
              <a:t>B. What</a:t>
            </a:r>
            <a:r>
              <a:rPr lang="ja-JP" altLang="en-US" sz="3200" dirty="0"/>
              <a:t> </a:t>
            </a:r>
            <a:r>
              <a:rPr lang="en-US" altLang="ja-JP" sz="3200" dirty="0"/>
              <a:t>is</a:t>
            </a:r>
            <a:r>
              <a:rPr lang="ja-JP" altLang="en-US" sz="3200" dirty="0"/>
              <a:t> </a:t>
            </a:r>
            <a:r>
              <a:rPr lang="en-US" altLang="ja-JP" sz="3200" dirty="0"/>
              <a:t>she</a:t>
            </a:r>
            <a:r>
              <a:rPr lang="ja-JP" altLang="en-US" sz="3200" dirty="0"/>
              <a:t> </a:t>
            </a:r>
            <a:r>
              <a:rPr lang="en-US" altLang="ja-JP" sz="3200" dirty="0"/>
              <a:t>doing?</a:t>
            </a:r>
          </a:p>
          <a:p>
            <a:r>
              <a:rPr lang="en-US" altLang="ja-JP" sz="3200" dirty="0"/>
              <a:t>C. Similarity: </a:t>
            </a:r>
            <a:r>
              <a:rPr lang="en-US" altLang="ja-JP" sz="3200" dirty="0">
                <a:solidFill>
                  <a:schemeClr val="tx1"/>
                </a:solidFill>
              </a:rPr>
              <a:t>Winged Victory is just like </a:t>
            </a:r>
            <a:br>
              <a:rPr lang="en-US" altLang="ja-JP" sz="3200" dirty="0">
                <a:solidFill>
                  <a:schemeClr val="tx1"/>
                </a:solidFill>
              </a:rPr>
            </a:br>
            <a:r>
              <a:rPr lang="ja-JP" altLang="en-US" sz="3200" dirty="0">
                <a:solidFill>
                  <a:schemeClr val="tx1"/>
                </a:solidFill>
              </a:rPr>
              <a:t>　　　</a:t>
            </a:r>
            <a:r>
              <a:rPr lang="en-US" altLang="ja-JP" sz="3200" dirty="0">
                <a:solidFill>
                  <a:schemeClr val="tx1"/>
                </a:solidFill>
              </a:rPr>
              <a:t>Tax Shelter schemes</a:t>
            </a:r>
          </a:p>
          <a:p>
            <a:r>
              <a:rPr lang="en-US" altLang="ja-JP" sz="3200" dirty="0"/>
              <a:t>D.</a:t>
            </a:r>
            <a:r>
              <a:rPr lang="en-US" altLang="ja-JP" sz="3200" dirty="0">
                <a:solidFill>
                  <a:srgbClr val="FF0000"/>
                </a:solidFill>
              </a:rPr>
              <a:t> </a:t>
            </a:r>
            <a:r>
              <a:rPr lang="en-US" altLang="ja-JP" sz="3200" dirty="0">
                <a:solidFill>
                  <a:schemeClr val="tx1"/>
                </a:solidFill>
              </a:rPr>
              <a:t>Another Similarity between </a:t>
            </a:r>
          </a:p>
          <a:p>
            <a:pPr marL="0" indent="0">
              <a:buNone/>
            </a:pPr>
            <a:r>
              <a:rPr lang="en-US" altLang="ja-JP" sz="3200" dirty="0">
                <a:solidFill>
                  <a:srgbClr val="FF0000"/>
                </a:solidFill>
              </a:rPr>
              <a:t>             Winged Victory and Tax Shelter</a:t>
            </a:r>
            <a:endParaRPr lang="en-US" altLang="ja-JP" sz="3200" dirty="0"/>
          </a:p>
          <a:p>
            <a:r>
              <a:rPr lang="en-US" altLang="ja-JP" sz="3200" dirty="0">
                <a:solidFill>
                  <a:schemeClr val="tx1"/>
                </a:solidFill>
              </a:rPr>
              <a:t>E. Conclusion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10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BAB380-7CA1-43A0-98FA-F48843D54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8393" y="606392"/>
            <a:ext cx="5461623" cy="1424540"/>
          </a:xfrm>
        </p:spPr>
        <p:txBody>
          <a:bodyPr/>
          <a:lstStyle/>
          <a:p>
            <a:r>
              <a:rPr lang="en-US" altLang="ja-JP" sz="3600" u="sng" dirty="0">
                <a:solidFill>
                  <a:srgbClr val="FF0000"/>
                </a:solidFill>
              </a:rPr>
              <a:t>I.A.</a:t>
            </a:r>
            <a:r>
              <a:rPr lang="ja-JP" altLang="en-US" sz="3600" u="sng" dirty="0">
                <a:solidFill>
                  <a:srgbClr val="FF0000"/>
                </a:solidFill>
              </a:rPr>
              <a:t> </a:t>
            </a:r>
            <a:r>
              <a:rPr lang="el-GR" altLang="ja-JP" sz="3600" i="1" u="sng" dirty="0">
                <a:solidFill>
                  <a:srgbClr val="FF0000"/>
                </a:solidFill>
              </a:rPr>
              <a:t>Νίκη της Σαμοθράκης </a:t>
            </a:r>
            <a:br>
              <a:rPr lang="en-US" altLang="ja-JP" sz="3600" dirty="0">
                <a:solidFill>
                  <a:srgbClr val="FF0000"/>
                </a:solidFill>
              </a:rPr>
            </a:br>
            <a:endParaRPr kumimoji="1" lang="ja-JP" altLang="en-US" sz="2400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666DBC3D-5C8B-4867-B92D-B914FDAA6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839" y="2184935"/>
            <a:ext cx="6470315" cy="2962798"/>
          </a:xfrm>
        </p:spPr>
        <p:txBody>
          <a:bodyPr>
            <a:noAutofit/>
          </a:bodyPr>
          <a:lstStyle/>
          <a:p>
            <a:r>
              <a:rPr lang="en-US" altLang="ja-JP" sz="3200" i="1" dirty="0">
                <a:solidFill>
                  <a:schemeClr val="accent2"/>
                </a:solidFill>
              </a:rPr>
              <a:t>Let me start my presentation with a famous sculpture in </a:t>
            </a:r>
            <a:r>
              <a:rPr lang="en-US" altLang="ja-JP" sz="3200" i="1" dirty="0">
                <a:solidFill>
                  <a:srgbClr val="002060"/>
                </a:solidFill>
              </a:rPr>
              <a:t>Louvre Museum </a:t>
            </a:r>
            <a:r>
              <a:rPr lang="en-US" altLang="ja-JP" sz="3200" i="1" dirty="0">
                <a:solidFill>
                  <a:schemeClr val="accent2"/>
                </a:solidFill>
              </a:rPr>
              <a:t>in Paris</a:t>
            </a:r>
            <a:r>
              <a:rPr lang="en-US" altLang="ja-JP" sz="3200" dirty="0">
                <a:solidFill>
                  <a:schemeClr val="tx1"/>
                </a:solidFill>
              </a:rPr>
              <a:t>:</a:t>
            </a:r>
            <a:br>
              <a:rPr lang="en-US" altLang="ja-JP" sz="3200" dirty="0">
                <a:solidFill>
                  <a:schemeClr val="tx1"/>
                </a:solidFill>
              </a:rPr>
            </a:b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en-US" altLang="ja-JP" sz="3200" dirty="0">
                <a:solidFill>
                  <a:srgbClr val="002060"/>
                </a:solidFill>
              </a:rPr>
              <a:t>Nike</a:t>
            </a:r>
            <a:r>
              <a:rPr lang="en-US" altLang="ja-JP" sz="2800" dirty="0">
                <a:solidFill>
                  <a:schemeClr val="tx1"/>
                </a:solidFill>
              </a:rPr>
              <a:t>, or </a:t>
            </a:r>
            <a:r>
              <a:rPr lang="en-US" altLang="ja-JP" sz="2800" dirty="0">
                <a:solidFill>
                  <a:srgbClr val="FF0000"/>
                </a:solidFill>
              </a:rPr>
              <a:t>Winged Victory of Samothrace</a:t>
            </a:r>
          </a:p>
          <a:p>
            <a:r>
              <a:rPr lang="ja-JP" altLang="ja-JP" sz="2800" b="1" dirty="0">
                <a:solidFill>
                  <a:schemeClr val="tx1"/>
                </a:solidFill>
              </a:rPr>
              <a:t>（</a:t>
            </a:r>
            <a:r>
              <a:rPr lang="el-GR" altLang="ja-JP" sz="2800" i="1" dirty="0">
                <a:solidFill>
                  <a:schemeClr val="tx1"/>
                </a:solidFill>
              </a:rPr>
              <a:t>Νίκη της Σαμοθράκης</a:t>
            </a:r>
            <a:r>
              <a:rPr lang="ja-JP" altLang="ja-JP" sz="2800" dirty="0">
                <a:solidFill>
                  <a:schemeClr val="tx1"/>
                </a:solidFill>
              </a:rPr>
              <a:t>）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kumimoji="1" lang="ja-JP" altLang="en-US" sz="2400" dirty="0">
              <a:solidFill>
                <a:srgbClr val="FF0000"/>
              </a:solidFill>
            </a:endParaRPr>
          </a:p>
        </p:txBody>
      </p:sp>
      <p:pic>
        <p:nvPicPr>
          <p:cNvPr id="4" name="図 3" descr="「winged victory」の画像検索結果">
            <a:extLst>
              <a:ext uri="{FF2B5EF4-FFF2-40B4-BE49-F238E27FC236}">
                <a16:creationId xmlns:a16="http://schemas.microsoft.com/office/drawing/2014/main" id="{987454A4-6E24-4809-87B3-F14A56D36D0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39" y="1149350"/>
            <a:ext cx="3454400" cy="4559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158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21619D-C7FC-4E6F-8087-9441B1C78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9751" y="856648"/>
            <a:ext cx="4966636" cy="664144"/>
          </a:xfrm>
        </p:spPr>
        <p:txBody>
          <a:bodyPr/>
          <a:lstStyle/>
          <a:p>
            <a:r>
              <a:rPr lang="en-US" altLang="ja-JP" sz="3600" u="sng" dirty="0">
                <a:solidFill>
                  <a:srgbClr val="FF0000"/>
                </a:solidFill>
              </a:rPr>
              <a:t>I.B.</a:t>
            </a:r>
            <a:r>
              <a:rPr lang="ja-JP" altLang="en-US" sz="3600" u="sng" dirty="0"/>
              <a:t> </a:t>
            </a:r>
            <a:r>
              <a:rPr lang="ja-JP" altLang="en-US" sz="3600" i="1" u="sng" dirty="0"/>
              <a:t> </a:t>
            </a:r>
            <a:r>
              <a:rPr lang="en-US" altLang="ja-JP" sz="3600" u="sng" dirty="0">
                <a:solidFill>
                  <a:srgbClr val="FF0000"/>
                </a:solidFill>
              </a:rPr>
              <a:t>What</a:t>
            </a:r>
            <a:r>
              <a:rPr lang="ja-JP" altLang="en-US" sz="3600" u="sng" dirty="0">
                <a:solidFill>
                  <a:srgbClr val="FF0000"/>
                </a:solidFill>
              </a:rPr>
              <a:t> </a:t>
            </a:r>
            <a:r>
              <a:rPr lang="en-US" altLang="ja-JP" sz="3600" u="sng" dirty="0">
                <a:solidFill>
                  <a:srgbClr val="FF0000"/>
                </a:solidFill>
              </a:rPr>
              <a:t>is</a:t>
            </a:r>
            <a:r>
              <a:rPr lang="ja-JP" altLang="en-US" sz="3600" u="sng" dirty="0">
                <a:solidFill>
                  <a:srgbClr val="FF0000"/>
                </a:solidFill>
              </a:rPr>
              <a:t> </a:t>
            </a:r>
            <a:r>
              <a:rPr lang="en-US" altLang="ja-JP" sz="3600" u="sng" dirty="0">
                <a:solidFill>
                  <a:srgbClr val="FF0000"/>
                </a:solidFill>
              </a:rPr>
              <a:t>she</a:t>
            </a:r>
            <a:r>
              <a:rPr lang="ja-JP" altLang="en-US" sz="3600" u="sng" dirty="0">
                <a:solidFill>
                  <a:srgbClr val="FF0000"/>
                </a:solidFill>
              </a:rPr>
              <a:t> </a:t>
            </a:r>
            <a:r>
              <a:rPr lang="en-US" altLang="ja-JP" sz="3600" u="sng" dirty="0">
                <a:solidFill>
                  <a:srgbClr val="FF0000"/>
                </a:solidFill>
              </a:rPr>
              <a:t>doing?</a:t>
            </a:r>
            <a:br>
              <a:rPr lang="en-US" altLang="ja-JP" sz="3600" u="sng" dirty="0">
                <a:solidFill>
                  <a:srgbClr val="FF0000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 </a:t>
            </a:r>
            <a:r>
              <a:rPr lang="ja-JP" altLang="ja-JP" sz="3600" dirty="0">
                <a:solidFill>
                  <a:schemeClr val="tx1"/>
                </a:solidFill>
              </a:rPr>
              <a:t>⇒</a:t>
            </a:r>
            <a:r>
              <a:rPr lang="en-US" altLang="ja-JP" sz="3600" dirty="0">
                <a:solidFill>
                  <a:schemeClr val="tx1"/>
                </a:solidFill>
              </a:rPr>
              <a:t> </a:t>
            </a:r>
            <a:r>
              <a:rPr lang="en-US" altLang="ja-JP" sz="3200" u="sng" dirty="0">
                <a:solidFill>
                  <a:srgbClr val="FF0000"/>
                </a:solidFill>
              </a:rPr>
              <a:t>Floating in the Air</a:t>
            </a:r>
            <a:endParaRPr kumimoji="1" lang="ja-JP" altLang="en-US" sz="3200" u="sng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0C0E6465-935A-47D0-B9C3-30A9BC48D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9751" y="1597795"/>
            <a:ext cx="5265020" cy="4266448"/>
          </a:xfrm>
        </p:spPr>
        <p:txBody>
          <a:bodyPr>
            <a:normAutofit fontScale="92500" lnSpcReduction="20000"/>
          </a:bodyPr>
          <a:lstStyle/>
          <a:p>
            <a:endParaRPr lang="en-US" altLang="ja-JP" sz="3000" b="1" i="1" dirty="0">
              <a:solidFill>
                <a:schemeClr val="accent2"/>
              </a:solidFill>
            </a:endParaRPr>
          </a:p>
          <a:p>
            <a:r>
              <a:rPr lang="en-US" altLang="ja-JP" sz="3000" b="1" i="1" dirty="0">
                <a:solidFill>
                  <a:schemeClr val="accent2"/>
                </a:solidFill>
              </a:rPr>
              <a:t>Please look at the Winged Victory Carefully.</a:t>
            </a:r>
          </a:p>
          <a:p>
            <a:r>
              <a:rPr lang="en-US" altLang="ja-JP" sz="3000" b="1" i="1" dirty="0">
                <a:solidFill>
                  <a:schemeClr val="accent2"/>
                </a:solidFill>
              </a:rPr>
              <a:t> </a:t>
            </a:r>
            <a:r>
              <a:rPr lang="ja-JP" altLang="ja-JP" b="1" dirty="0"/>
              <a:t>　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en-US" altLang="ja-JP" sz="2800" dirty="0">
                <a:solidFill>
                  <a:schemeClr val="tx1"/>
                </a:solidFill>
              </a:rPr>
              <a:t>“The right foot was just alighting on the ship’s deck, </a:t>
            </a:r>
          </a:p>
          <a:p>
            <a:r>
              <a:rPr lang="en-US" altLang="ja-JP" sz="2800" dirty="0">
                <a:solidFill>
                  <a:schemeClr val="tx1"/>
                </a:solidFill>
              </a:rPr>
              <a:t>while </a:t>
            </a:r>
            <a:r>
              <a:rPr lang="en-US" altLang="ja-JP" sz="2800" dirty="0">
                <a:solidFill>
                  <a:srgbClr val="FF0000"/>
                </a:solidFill>
              </a:rPr>
              <a:t>the left was still in the air</a:t>
            </a:r>
            <a:r>
              <a:rPr lang="en-US" altLang="ja-JP" sz="2800" dirty="0">
                <a:solidFill>
                  <a:schemeClr val="tx1"/>
                </a:solidFill>
              </a:rPr>
              <a:t>.</a:t>
            </a:r>
          </a:p>
          <a:p>
            <a:r>
              <a:rPr lang="en-US" altLang="ja-JP" sz="2600" dirty="0">
                <a:solidFill>
                  <a:schemeClr val="tx1"/>
                </a:solidFill>
              </a:rPr>
              <a:t> The Victory was not striding forward, but rather alighting on the ship, barely skimming the base.”</a:t>
            </a:r>
            <a:endParaRPr lang="ja-JP" altLang="ja-JP" sz="260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9FFBCEB-47C5-43C7-B408-09D4A73BD2F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24601" y="452387"/>
            <a:ext cx="4141521" cy="541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25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418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ja-JP" sz="4000" u="sng" dirty="0">
                <a:solidFill>
                  <a:srgbClr val="FF0000"/>
                </a:solidFill>
              </a:rPr>
              <a:t>I.C. </a:t>
            </a:r>
            <a:r>
              <a:rPr lang="en-US" altLang="ja-JP" sz="4000" u="sng" dirty="0">
                <a:solidFill>
                  <a:schemeClr val="tx1"/>
                </a:solidFill>
              </a:rPr>
              <a:t> Similarity: </a:t>
            </a:r>
            <a:br>
              <a:rPr lang="en-US" altLang="ja-JP" sz="4000" u="sng" dirty="0">
                <a:solidFill>
                  <a:schemeClr val="tx1"/>
                </a:solidFill>
              </a:rPr>
            </a:br>
            <a:r>
              <a:rPr lang="en-US" altLang="ja-JP" sz="4000" u="sng" dirty="0">
                <a:solidFill>
                  <a:schemeClr val="tx1"/>
                </a:solidFill>
              </a:rPr>
              <a:t> </a:t>
            </a:r>
            <a:endParaRPr kumimoji="1" lang="ja-JP" altLang="en-US" sz="4000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1713" y="2343151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Clr>
                <a:srgbClr val="90C226"/>
              </a:buClr>
              <a:buNone/>
            </a:pPr>
            <a:endParaRPr lang="en-US" altLang="ja-JP" sz="3600" dirty="0">
              <a:solidFill>
                <a:prstClr val="black"/>
              </a:solidFill>
            </a:endParaRPr>
          </a:p>
          <a:p>
            <a:pPr lvl="0">
              <a:buClr>
                <a:srgbClr val="90C226"/>
              </a:buClr>
            </a:pPr>
            <a:r>
              <a:rPr lang="en-US" altLang="ja-JP" sz="3600" i="1" u="sng" dirty="0">
                <a:solidFill>
                  <a:srgbClr val="0070C0"/>
                </a:solidFill>
              </a:rPr>
              <a:t>Winged Victory is  just like Tax Shelter,</a:t>
            </a:r>
          </a:p>
          <a:p>
            <a:pPr lvl="0">
              <a:buClr>
                <a:srgbClr val="90C226"/>
              </a:buClr>
            </a:pPr>
            <a:endParaRPr lang="en-US" altLang="ja-JP" sz="3600" i="1" u="sng" dirty="0">
              <a:solidFill>
                <a:srgbClr val="0070C0"/>
              </a:solidFill>
            </a:endParaRPr>
          </a:p>
          <a:p>
            <a:pPr lvl="0">
              <a:buClr>
                <a:srgbClr val="90C226"/>
              </a:buClr>
            </a:pPr>
            <a:r>
              <a:rPr lang="en-US" altLang="ja-JP" sz="3600" dirty="0">
                <a:solidFill>
                  <a:prstClr val="black"/>
                </a:solidFill>
              </a:rPr>
              <a:t>Because of her mysterious features:</a:t>
            </a:r>
          </a:p>
          <a:p>
            <a:pPr lvl="0">
              <a:buClr>
                <a:srgbClr val="90C226"/>
              </a:buClr>
            </a:pPr>
            <a:r>
              <a:rPr lang="en-US" altLang="ja-JP" sz="3600" dirty="0">
                <a:solidFill>
                  <a:prstClr val="black"/>
                </a:solidFill>
              </a:rPr>
              <a:t>   she has </a:t>
            </a:r>
            <a:r>
              <a:rPr lang="en-US" altLang="ja-JP" sz="3600" dirty="0">
                <a:solidFill>
                  <a:srgbClr val="FF0000"/>
                </a:solidFill>
              </a:rPr>
              <a:t>no head</a:t>
            </a:r>
            <a:r>
              <a:rPr lang="en-US" altLang="ja-JP" sz="3600" dirty="0">
                <a:solidFill>
                  <a:prstClr val="black"/>
                </a:solidFill>
              </a:rPr>
              <a:t>,</a:t>
            </a:r>
          </a:p>
          <a:p>
            <a:pPr lvl="0">
              <a:buClr>
                <a:srgbClr val="90C226"/>
              </a:buClr>
            </a:pPr>
            <a:r>
              <a:rPr lang="en-US" altLang="ja-JP" sz="3600" dirty="0">
                <a:solidFill>
                  <a:prstClr val="black"/>
                </a:solidFill>
              </a:rPr>
              <a:t>   she has </a:t>
            </a:r>
            <a:r>
              <a:rPr lang="en-US" altLang="ja-JP" sz="3600" dirty="0">
                <a:solidFill>
                  <a:srgbClr val="FF0000"/>
                </a:solidFill>
              </a:rPr>
              <a:t>wings</a:t>
            </a:r>
            <a:r>
              <a:rPr lang="en-US" altLang="ja-JP" sz="3600" dirty="0">
                <a:solidFill>
                  <a:prstClr val="black"/>
                </a:solidFill>
              </a:rPr>
              <a:t>, and </a:t>
            </a:r>
          </a:p>
          <a:p>
            <a:pPr lvl="0">
              <a:buClr>
                <a:srgbClr val="90C226"/>
              </a:buClr>
            </a:pPr>
            <a:r>
              <a:rPr lang="en-US" altLang="ja-JP" sz="3600" dirty="0">
                <a:solidFill>
                  <a:prstClr val="black"/>
                </a:solidFill>
              </a:rPr>
              <a:t>   she is </a:t>
            </a:r>
            <a:r>
              <a:rPr lang="en-US" altLang="ja-JP" sz="3600" dirty="0">
                <a:solidFill>
                  <a:srgbClr val="FF0000"/>
                </a:solidFill>
              </a:rPr>
              <a:t>floating in the air</a:t>
            </a:r>
            <a:r>
              <a:rPr lang="en-US" altLang="ja-JP" sz="36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90C226"/>
              </a:buClr>
            </a:pPr>
            <a:endParaRPr lang="en-US" altLang="ja-JP" sz="3600" dirty="0">
              <a:solidFill>
                <a:prstClr val="black"/>
              </a:solidFill>
            </a:endParaRPr>
          </a:p>
          <a:p>
            <a:pPr lvl="0">
              <a:buClr>
                <a:srgbClr val="90C226"/>
              </a:buClr>
            </a:pPr>
            <a:endParaRPr lang="en-US" altLang="ja-JP" sz="3600" dirty="0">
              <a:solidFill>
                <a:prstClr val="black"/>
              </a:solidFill>
            </a:endParaRPr>
          </a:p>
          <a:p>
            <a:endParaRPr lang="en-US" altLang="ja-JP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43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4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altLang="ja-JP" sz="4000" u="sng" dirty="0">
                <a:solidFill>
                  <a:srgbClr val="FF0000"/>
                </a:solidFill>
              </a:rPr>
              <a:t>I.D. </a:t>
            </a:r>
            <a:r>
              <a:rPr lang="en-US" altLang="ja-JP" sz="4000" u="sng" dirty="0">
                <a:solidFill>
                  <a:schemeClr val="tx1"/>
                </a:solidFill>
              </a:rPr>
              <a:t>Another</a:t>
            </a:r>
            <a:r>
              <a:rPr lang="ja-JP" altLang="en-US" sz="4000" u="sng" dirty="0">
                <a:solidFill>
                  <a:schemeClr val="tx1"/>
                </a:solidFill>
              </a:rPr>
              <a:t> </a:t>
            </a:r>
            <a:r>
              <a:rPr lang="en-US" altLang="ja-JP" sz="4000" u="sng" dirty="0">
                <a:solidFill>
                  <a:schemeClr val="tx1"/>
                </a:solidFill>
              </a:rPr>
              <a:t>Similarity</a:t>
            </a:r>
            <a:r>
              <a:rPr lang="ja-JP" altLang="en-US" sz="4000" u="sng" dirty="0">
                <a:solidFill>
                  <a:srgbClr val="FF0000"/>
                </a:solidFill>
              </a:rPr>
              <a:t> </a:t>
            </a:r>
            <a:br>
              <a:rPr lang="en-US" altLang="ja-JP" sz="4000" u="sng" dirty="0">
                <a:solidFill>
                  <a:srgbClr val="FF0000"/>
                </a:solidFill>
              </a:rPr>
            </a:br>
            <a:r>
              <a:rPr lang="en-US" altLang="ja-JP" sz="4000" u="sng" dirty="0">
                <a:solidFill>
                  <a:srgbClr val="FF0000"/>
                </a:solidFill>
              </a:rPr>
              <a:t>   </a:t>
            </a:r>
            <a:r>
              <a:rPr lang="en-US" altLang="ja-JP" u="sng" dirty="0">
                <a:solidFill>
                  <a:schemeClr val="tx1"/>
                </a:solidFill>
              </a:rPr>
              <a:t>between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rgbClr val="FF0000"/>
                </a:solidFill>
              </a:rPr>
              <a:t>Winged Victory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>
                <a:solidFill>
                  <a:schemeClr val="tx1"/>
                </a:solidFill>
              </a:rPr>
              <a:t>and </a:t>
            </a:r>
            <a:r>
              <a:rPr lang="en-US" altLang="ja-JP" u="sng" dirty="0">
                <a:solidFill>
                  <a:srgbClr val="FF0000"/>
                </a:solidFill>
              </a:rPr>
              <a:t>Tax Shelter</a:t>
            </a:r>
            <a:r>
              <a:rPr lang="en-US" altLang="ja-JP" sz="4000" dirty="0"/>
              <a:t>: </a:t>
            </a:r>
            <a:endParaRPr kumimoji="1" lang="ja-JP" altLang="en-US" sz="4000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227966"/>
            <a:ext cx="8596668" cy="3880773"/>
          </a:xfrm>
        </p:spPr>
        <p:txBody>
          <a:bodyPr>
            <a:normAutofit/>
          </a:bodyPr>
          <a:lstStyle/>
          <a:p>
            <a:endParaRPr lang="en-US" altLang="ja-JP" sz="3600" dirty="0">
              <a:solidFill>
                <a:schemeClr val="tx1"/>
              </a:solidFill>
            </a:endParaRPr>
          </a:p>
          <a:p>
            <a:r>
              <a:rPr lang="en-US" altLang="ja-JP" sz="3600" dirty="0">
                <a:solidFill>
                  <a:schemeClr val="tx1"/>
                </a:solidFill>
              </a:rPr>
              <a:t>That is, Winged Victory </a:t>
            </a:r>
            <a:r>
              <a:rPr lang="en-US" altLang="ja-JP" sz="3600" dirty="0">
                <a:solidFill>
                  <a:srgbClr val="FF0000"/>
                </a:solidFill>
              </a:rPr>
              <a:t>always wins </a:t>
            </a:r>
            <a:r>
              <a:rPr lang="en-US" altLang="ja-JP" sz="3600" dirty="0">
                <a:solidFill>
                  <a:schemeClr val="tx1"/>
                </a:solidFill>
              </a:rPr>
              <a:t>!!</a:t>
            </a:r>
          </a:p>
          <a:p>
            <a:pPr marL="0" indent="0">
              <a:buNone/>
            </a:pPr>
            <a:endParaRPr lang="en-US" altLang="ja-JP" sz="3600" dirty="0">
              <a:solidFill>
                <a:schemeClr val="tx1"/>
              </a:solidFill>
            </a:endParaRPr>
          </a:p>
          <a:p>
            <a:r>
              <a:rPr lang="en-US" altLang="ja-JP" sz="3600" dirty="0">
                <a:solidFill>
                  <a:schemeClr val="tx1"/>
                </a:solidFill>
              </a:rPr>
              <a:t>Tax Avoiders always win at least in the long run.</a:t>
            </a:r>
            <a:endParaRPr lang="ja-JP" altLang="en-US" sz="3600" dirty="0">
              <a:solidFill>
                <a:schemeClr val="tx1"/>
              </a:solidFill>
            </a:endParaRPr>
          </a:p>
          <a:p>
            <a:pPr lvl="0">
              <a:buClr>
                <a:srgbClr val="90C226"/>
              </a:buClr>
            </a:pPr>
            <a:endParaRPr lang="en-US" altLang="ja-JP" sz="3600" dirty="0">
              <a:solidFill>
                <a:prstClr val="black"/>
              </a:solidFill>
            </a:endParaRPr>
          </a:p>
          <a:p>
            <a:endParaRPr lang="en-US" altLang="ja-JP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147A-479D-48D3-BBB3-933822B36ED8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362165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535</TotalTime>
  <Words>1672</Words>
  <Application>Microsoft Office PowerPoint</Application>
  <PresentationFormat>ワイド画面</PresentationFormat>
  <Paragraphs>196</Paragraphs>
  <Slides>29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5" baseType="lpstr">
      <vt:lpstr>ＭＳ ゴシック</vt:lpstr>
      <vt:lpstr>メイリオ</vt:lpstr>
      <vt:lpstr>Arial</vt:lpstr>
      <vt:lpstr>Trebuchet MS</vt:lpstr>
      <vt:lpstr>Wingdings 3</vt:lpstr>
      <vt:lpstr>ファセット</vt:lpstr>
      <vt:lpstr>PowerPoint プレゼンテーション</vt:lpstr>
      <vt:lpstr>PowerPoint プレゼンテーション</vt:lpstr>
      <vt:lpstr>PowerPoint プレゼンテーション</vt:lpstr>
      <vt:lpstr>Dangerous Aspects of GAAR: Outline</vt:lpstr>
      <vt:lpstr>I. Introduction on Tax Shelters</vt:lpstr>
      <vt:lpstr>I.A. Νίκη της Σαμοθράκης  </vt:lpstr>
      <vt:lpstr>I.B.  What is she doing?  ⇒ Floating in the Air</vt:lpstr>
      <vt:lpstr>I.C.  Similarity:   </vt:lpstr>
      <vt:lpstr>I.D. Another Similarity     between Winged Victory and Tax Shelter: </vt:lpstr>
      <vt:lpstr>I.E. Conclusion:</vt:lpstr>
      <vt:lpstr>II. Ancient Examples of Tax Shelters </vt:lpstr>
      <vt:lpstr>II. A. General Ideas of Tax Shelters  </vt:lpstr>
      <vt:lpstr>II. B-1. Example 1: Japanese Poll Tax</vt:lpstr>
      <vt:lpstr>II. B-2. Japanese Poll Tax and Tax Shelter</vt:lpstr>
      <vt:lpstr>II. C-1. Example 2: Chinese Salt Tax</vt:lpstr>
      <vt:lpstr>II. C-2.  Chinese Salt Tax               and Optimal Tax Theory</vt:lpstr>
      <vt:lpstr>II. C-3.  Chinese Salt Tax               and the History</vt:lpstr>
      <vt:lpstr>II. C-4.  Chinese Salt Tax               and the Decline of Tang Dynasty</vt:lpstr>
      <vt:lpstr>III. GAAR in Prewar Germany:</vt:lpstr>
      <vt:lpstr>III. A. General Idea  </vt:lpstr>
      <vt:lpstr>III. B. GAAR in History    </vt:lpstr>
      <vt:lpstr>III.B.1. Reichsabgabenordnung（RAO）       </vt:lpstr>
      <vt:lpstr>III.B.2.  Wirtschaftliche Betrachtungsweise      </vt:lpstr>
      <vt:lpstr>III. B.3. GAAR in RAO     </vt:lpstr>
      <vt:lpstr>III.B.4. Steueranpassungsgesetz of 1934             under Nazi Germany </vt:lpstr>
      <vt:lpstr>III.B.5. Court Decisions on GAAR </vt:lpstr>
      <vt:lpstr>IV.  Conclusions: GAAR could be dangerous.  </vt:lpstr>
      <vt:lpstr>IV.  Conclusions in English  </vt:lpstr>
      <vt:lpstr>From 　Minoru      ( 實,  Shih )             NAKAZATO ( 中里,  Zhong-Li )              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Tax Shelters on Government Structures </dc:title>
  <dc:creator>Nakazato M</dc:creator>
  <cp:lastModifiedBy>Nakazato</cp:lastModifiedBy>
  <cp:revision>57</cp:revision>
  <dcterms:created xsi:type="dcterms:W3CDTF">2018-01-09T06:59:53Z</dcterms:created>
  <dcterms:modified xsi:type="dcterms:W3CDTF">2018-08-29T08:14:59Z</dcterms:modified>
</cp:coreProperties>
</file>