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06" r:id="rId3"/>
    <p:sldId id="266" r:id="rId4"/>
    <p:sldId id="307" r:id="rId5"/>
    <p:sldId id="274" r:id="rId6"/>
    <p:sldId id="278" r:id="rId7"/>
    <p:sldId id="289" r:id="rId8"/>
    <p:sldId id="279" r:id="rId9"/>
    <p:sldId id="308" r:id="rId10"/>
    <p:sldId id="311" r:id="rId11"/>
    <p:sldId id="314" r:id="rId12"/>
    <p:sldId id="312" r:id="rId13"/>
    <p:sldId id="313" r:id="rId14"/>
    <p:sldId id="315" r:id="rId15"/>
    <p:sldId id="318" r:id="rId16"/>
    <p:sldId id="317" r:id="rId17"/>
    <p:sldId id="316" r:id="rId18"/>
    <p:sldId id="320" r:id="rId19"/>
    <p:sldId id="332" r:id="rId20"/>
    <p:sldId id="333" r:id="rId21"/>
    <p:sldId id="310" r:id="rId22"/>
    <p:sldId id="319" r:id="rId23"/>
    <p:sldId id="330" r:id="rId24"/>
    <p:sldId id="309" r:id="rId25"/>
    <p:sldId id="322" r:id="rId26"/>
    <p:sldId id="285" r:id="rId27"/>
    <p:sldId id="284" r:id="rId28"/>
    <p:sldId id="286" r:id="rId29"/>
    <p:sldId id="287" r:id="rId30"/>
    <p:sldId id="288" r:id="rId31"/>
    <p:sldId id="290" r:id="rId32"/>
    <p:sldId id="264" r:id="rId33"/>
    <p:sldId id="281" r:id="rId34"/>
    <p:sldId id="291" r:id="rId35"/>
    <p:sldId id="282" r:id="rId36"/>
    <p:sldId id="293" r:id="rId37"/>
    <p:sldId id="283" r:id="rId38"/>
    <p:sldId id="294" r:id="rId39"/>
    <p:sldId id="292" r:id="rId40"/>
    <p:sldId id="295" r:id="rId41"/>
    <p:sldId id="296" r:id="rId42"/>
    <p:sldId id="298" r:id="rId43"/>
    <p:sldId id="297" r:id="rId44"/>
    <p:sldId id="299" r:id="rId45"/>
    <p:sldId id="304" r:id="rId46"/>
    <p:sldId id="323" r:id="rId47"/>
    <p:sldId id="305" r:id="rId48"/>
    <p:sldId id="324" r:id="rId49"/>
    <p:sldId id="325" r:id="rId50"/>
    <p:sldId id="328" r:id="rId51"/>
    <p:sldId id="327" r:id="rId52"/>
    <p:sldId id="326" r:id="rId53"/>
    <p:sldId id="329" r:id="rId54"/>
    <p:sldId id="337" r:id="rId55"/>
    <p:sldId id="336" r:id="rId56"/>
    <p:sldId id="334" r:id="rId57"/>
    <p:sldId id="33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81A"/>
    <a:srgbClr val="151B67"/>
    <a:srgbClr val="DADADA"/>
    <a:srgbClr val="8A8C8E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95126"/>
  </p:normalViewPr>
  <p:slideViewPr>
    <p:cSldViewPr snapToGrid="0">
      <p:cViewPr varScale="1">
        <p:scale>
          <a:sx n="103" d="100"/>
          <a:sy n="103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6F99A-DA44-43C0-B269-CB3BCA03C3B3}" type="datetimeFigureOut">
              <a:rPr lang="en-AU" smtClean="0"/>
              <a:t>21/08/2018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BD7FB-D5E1-44EF-861F-2DE208CEEF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59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BD7FB-D5E1-44EF-861F-2DE208CEEF73}" type="slidenum">
              <a:rPr lang="en-AU" smtClean="0"/>
              <a:t>57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505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2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4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9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8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0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D73E-9919-411C-B575-4630D319585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4571802"/>
            <a:ext cx="12193057" cy="22861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4434656" y="841632"/>
            <a:ext cx="3322689" cy="166459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12776" y="3552957"/>
            <a:ext cx="11966448" cy="3195316"/>
            <a:chOff x="3365500" y="3581400"/>
            <a:chExt cx="5314950" cy="736600"/>
          </a:xfrm>
        </p:grpSpPr>
        <p:sp>
          <p:nvSpPr>
            <p:cNvPr id="21" name="Freeform 20"/>
            <p:cNvSpPr/>
            <p:nvPr/>
          </p:nvSpPr>
          <p:spPr>
            <a:xfrm flipV="1">
              <a:off x="3365500" y="3702050"/>
              <a:ext cx="1684444" cy="615950"/>
            </a:xfrm>
            <a:custGeom>
              <a:avLst/>
              <a:gdLst>
                <a:gd name="connsiteX0" fmla="*/ 1054100 w 1054100"/>
                <a:gd name="connsiteY0" fmla="*/ 0 h 311150"/>
                <a:gd name="connsiteX1" fmla="*/ 0 w 1054100"/>
                <a:gd name="connsiteY1" fmla="*/ 0 h 311150"/>
                <a:gd name="connsiteX2" fmla="*/ 0 w 1054100"/>
                <a:gd name="connsiteY2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311150">
                  <a:moveTo>
                    <a:pt x="1054100" y="0"/>
                  </a:moveTo>
                  <a:lnTo>
                    <a:pt x="0" y="0"/>
                  </a:lnTo>
                  <a:lnTo>
                    <a:pt x="0" y="311150"/>
                  </a:lnTo>
                </a:path>
              </a:pathLst>
            </a:cu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flipH="1" flipV="1">
              <a:off x="8115300" y="3581400"/>
              <a:ext cx="565150" cy="736600"/>
            </a:xfrm>
            <a:custGeom>
              <a:avLst/>
              <a:gdLst>
                <a:gd name="connsiteX0" fmla="*/ 1054100 w 1054100"/>
                <a:gd name="connsiteY0" fmla="*/ 0 h 311150"/>
                <a:gd name="connsiteX1" fmla="*/ 0 w 1054100"/>
                <a:gd name="connsiteY1" fmla="*/ 0 h 311150"/>
                <a:gd name="connsiteX2" fmla="*/ 0 w 1054100"/>
                <a:gd name="connsiteY2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311150">
                  <a:moveTo>
                    <a:pt x="1054100" y="0"/>
                  </a:moveTo>
                  <a:lnTo>
                    <a:pt x="0" y="0"/>
                  </a:lnTo>
                  <a:lnTo>
                    <a:pt x="0" y="311150"/>
                  </a:lnTo>
                </a:path>
              </a:pathLst>
            </a:cu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188" y="345467"/>
            <a:ext cx="637906" cy="63790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0476155" y="362054"/>
            <a:ext cx="607033" cy="607033"/>
            <a:chOff x="9184931" y="752475"/>
            <a:chExt cx="1099702" cy="1099702"/>
          </a:xfrm>
        </p:grpSpPr>
        <p:sp>
          <p:nvSpPr>
            <p:cNvPr id="29" name="Oval 28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1321696" y="2845742"/>
            <a:ext cx="95475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GAAR: A SWORD OR SHIELD </a:t>
            </a:r>
            <a:br>
              <a:rPr lang="en-US" sz="44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TAX AUTHORITIES?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92228" y="4567137"/>
            <a:ext cx="357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Rick Krever</a:t>
            </a:r>
            <a:br>
              <a:rPr lang="en-US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98949" y="6300359"/>
            <a:ext cx="359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Ulaanbaatar, Mongolia, 2018</a:t>
            </a:r>
          </a:p>
        </p:txBody>
      </p:sp>
    </p:spTree>
    <p:extLst>
      <p:ext uri="{BB962C8B-B14F-4D97-AF65-F5344CB8AC3E}">
        <p14:creationId xmlns:p14="http://schemas.microsoft.com/office/powerpoint/2010/main" val="13781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83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 OR SWORD?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53" y="1474299"/>
            <a:ext cx="8848614" cy="442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7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83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 OR SWORD?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87259" y="2488180"/>
            <a:ext cx="91321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are GAARs to be used to protect the base against unexpected schemes (shield)?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are GAARs to fix the base where the legislation has a gap or problem (sword)?</a:t>
            </a: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19985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5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TRUSTCO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28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https://www.trtn.com/tritoncontainer/assets/headers/home_row_2-04ccc7308e7da02489aa00464f6da6a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98" y="1295206"/>
            <a:ext cx="5940486" cy="42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5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TRUSTCO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90776" y="2153043"/>
            <a:ext cx="91321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Transamerica Leasing Inc</a:t>
            </a:r>
            <a:r>
              <a:rPr lang="en-AU" sz="2400" dirty="0" smtClean="0"/>
              <a:t>. wanted to borrow from Canada </a:t>
            </a:r>
            <a:r>
              <a:rPr lang="en-AU" sz="2400" dirty="0" err="1" smtClean="0"/>
              <a:t>Trustco</a:t>
            </a:r>
            <a:r>
              <a:rPr lang="en-AU" sz="2400" dirty="0" smtClean="0"/>
              <a:t> Mortgage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offered to provide a mortgage over its trailers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Transamerica did not have enough profits to use the concessional accelerated deprecation allowed in Canada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7595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5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TRUSTCO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83744" y="1591535"/>
            <a:ext cx="91321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restructured the secured loan as a ‘sale and leaseback’ – TLI sold trailers to Canada </a:t>
            </a:r>
            <a:r>
              <a:rPr lang="en-AU" sz="2400" dirty="0" err="1" smtClean="0"/>
              <a:t>Trustco</a:t>
            </a:r>
            <a:r>
              <a:rPr lang="en-AU" sz="2400" dirty="0" smtClean="0"/>
              <a:t> and leased back on a finance 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for accounting purposes was treated as a loan from CT to TLI and TLI treated as the owners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for tax purposes, tax office had always accepted the “form” of a sale and leaseback as an operating lease, with the bank allowed the accelerated depreciation and the borrower deducting the full cost. </a:t>
            </a:r>
          </a:p>
          <a:p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6070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5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TRUSTCO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83744" y="1591535"/>
            <a:ext cx="91321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for tax purposes, tax office had always accepted the “form” of a sale and leaseback as an operating lease, with the bank allowed the accelerated depreciation and the borrower deducting the full cost.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BUT NOT for such a large scheme with the entire fleet of truck trailers sold and leased 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Supreme Court refused to allow the tax office to use the GAAR</a:t>
            </a:r>
          </a:p>
          <a:p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6542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TREND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 descr="https://www.archetype-group.com/sites/default/files/styles/project_image_slider/public/project/Archetype%20Group_Max%20Elite%20Apartment_Ulaanbaatar%20Mongolia.jpg?itok=EGHgqGn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03" y="1353833"/>
            <a:ext cx="9470868" cy="40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TREND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83744" y="1591535"/>
            <a:ext cx="91321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construction business had a group of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joined two concessions together in an unintended and unexpected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used a special rule for intra-group sales to transfer apartments from one company to another for a high price with no 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used another special rule for simplified calculation of VAT on the sale of new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combination allowed the group to recover all input tax and have almost no output tax on sales to apartment buyers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High Court struck down the arrangements on the basis of the GAAR</a:t>
            </a:r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6941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613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 OR SWORD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70175" y="2305428"/>
            <a:ext cx="91321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tax office is successful when using GAAR as a shield (avoidance through unexpected scheme that legislation could not have foreseen)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tax office is not successful when using GAAR as a sword (filling a gap in the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when GAAR is used as a sword, courts strike down the tax office’s assessment and tell the government if it wants to fix the problem, fix the law</a:t>
            </a: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5836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TREND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 descr="https://www.archetype-group.com/sites/default/files/styles/project_image_slider/public/project/Archetype%20Group_Max%20Elite%20Apartment_Ulaanbaatar%20Mongolia.jpg?itok=EGHgqGn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03" y="1353833"/>
            <a:ext cx="9470868" cy="40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GAARS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24596" y="2358659"/>
            <a:ext cx="103279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200" dirty="0" smtClean="0">
                <a:solidFill>
                  <a:srgbClr val="0070C0"/>
                </a:solidFill>
              </a:rPr>
              <a:t>a short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/>
              <a:t>what’s in a GAAR?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what are GAARs for?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/>
              <a:t>pluses and minuses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problem </a:t>
            </a:r>
            <a:r>
              <a:rPr lang="en-AU" sz="2200" dirty="0"/>
              <a:t>points: what is litigated?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international tax and GAARs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the Mongolian GAAR</a:t>
            </a:r>
          </a:p>
          <a:p>
            <a:r>
              <a:rPr lang="en-AU" sz="2200" dirty="0" smtClean="0"/>
              <a:t>        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225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5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TRUSTCO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https://www.trtn.com/tritoncontainer/assets/headers/home_row_2-04ccc7308e7da02489aa00464f6da6a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98" y="1295206"/>
            <a:ext cx="5940486" cy="42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GAARS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24596" y="2358659"/>
            <a:ext cx="103279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a short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/>
              <a:t>what’s in a GAAR?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what are GAARs for?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>
                <a:solidFill>
                  <a:schemeClr val="accent5"/>
                </a:solidFill>
              </a:rPr>
              <a:t>pluses and minuses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problem </a:t>
            </a:r>
            <a:r>
              <a:rPr lang="en-AU" sz="2200" dirty="0"/>
              <a:t>points: what is litigated?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international tax and GAARs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the Mongolian GAAR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4467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7" y="4642824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42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PLUSES AND MINUSES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69156" y="1833412"/>
            <a:ext cx="91321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/>
              <a:t>Case for GAARs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legislature cannot anticipate every possibility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but the policy intent should be clear and should be protected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r>
              <a:rPr lang="en-AU" sz="2200" b="1" dirty="0" smtClean="0"/>
              <a:t>Case against GAARs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ineffective (only apply to the facts of one case)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unfair (only a fraction of persons are caught by 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contrary to rule of law principle:  legislature makes the tax law, not the person responsible for collecting the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discourages investors (investors are uncertain of tax liability)</a:t>
            </a:r>
            <a:endParaRPr lang="en-AU" sz="2200" dirty="0"/>
          </a:p>
          <a:p>
            <a:pPr algn="ctr">
              <a:lnSpc>
                <a:spcPts val="2000"/>
              </a:lnSpc>
            </a:pPr>
            <a:endParaRPr lang="en-AU" sz="2200" dirty="0"/>
          </a:p>
          <a:p>
            <a:r>
              <a:rPr lang="en-AU" sz="2200" dirty="0" smtClean="0"/>
              <a:t>                              compromise:   review panel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40069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7" y="4642824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613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 OR SWORD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69156" y="2162639"/>
            <a:ext cx="9132112" cy="375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"/>
              </a:spcBef>
            </a:pPr>
            <a:r>
              <a:rPr lang="en-US" altLang="en-US" sz="2400" dirty="0" smtClean="0"/>
              <a:t>Why unfair?</a:t>
            </a:r>
          </a:p>
          <a:p>
            <a:pPr marL="342900" indent="-342900"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only </a:t>
            </a:r>
            <a:r>
              <a:rPr lang="en-US" altLang="en-US" sz="2400" dirty="0"/>
              <a:t>some of the taxpayers using the scheme are </a:t>
            </a:r>
            <a:r>
              <a:rPr lang="en-US" altLang="en-US" sz="2400" dirty="0" smtClean="0"/>
              <a:t>audited</a:t>
            </a:r>
          </a:p>
          <a:p>
            <a:pPr marL="342900" indent="-342900"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auditors </a:t>
            </a:r>
            <a:r>
              <a:rPr lang="en-US" altLang="en-US" sz="2400" dirty="0"/>
              <a:t>uncover the scheme in a small number of </a:t>
            </a:r>
            <a:r>
              <a:rPr lang="en-US" altLang="en-US" sz="2400" dirty="0" smtClean="0"/>
              <a:t>those</a:t>
            </a:r>
          </a:p>
          <a:p>
            <a:pPr marL="342900" indent="-342900"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auditors </a:t>
            </a:r>
            <a:r>
              <a:rPr lang="en-US" altLang="en-US" sz="2400" dirty="0"/>
              <a:t>decide to challenge in a smaller </a:t>
            </a:r>
            <a:r>
              <a:rPr lang="en-US" altLang="en-US" sz="2400" dirty="0" smtClean="0"/>
              <a:t>number</a:t>
            </a:r>
          </a:p>
          <a:p>
            <a:pPr marL="342900" indent="-342900"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most </a:t>
            </a:r>
            <a:r>
              <a:rPr lang="en-US" altLang="en-US" sz="2400" dirty="0"/>
              <a:t>are settled; a smaller number are litigated on the basis of the </a:t>
            </a:r>
            <a:r>
              <a:rPr lang="en-US" altLang="en-US" sz="2400" dirty="0" smtClean="0"/>
              <a:t>GAAR</a:t>
            </a:r>
          </a:p>
          <a:p>
            <a:pPr marL="342900" indent="-342900"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if </a:t>
            </a:r>
            <a:r>
              <a:rPr lang="en-US" altLang="en-US" sz="2400" dirty="0"/>
              <a:t>the revenue wins, holding is limited to the facts of the </a:t>
            </a:r>
            <a:r>
              <a:rPr lang="en-US" altLang="en-US" sz="2400" dirty="0" smtClean="0"/>
              <a:t>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42259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GAARS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24596" y="2358659"/>
            <a:ext cx="103279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a short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/>
              <a:t>what’s in a GAAR?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what are GAARs for?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/>
              <a:t>pluses and minuses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>
                <a:solidFill>
                  <a:schemeClr val="accent5"/>
                </a:solidFill>
              </a:rPr>
              <a:t>problem </a:t>
            </a:r>
            <a:r>
              <a:rPr lang="en-AU" sz="2200" dirty="0">
                <a:solidFill>
                  <a:schemeClr val="accent5"/>
                </a:solidFill>
              </a:rPr>
              <a:t>points: what is litigated?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international tax and GAARs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the Mongolian GAAR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6980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741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A GAAR?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85072" y="1617414"/>
            <a:ext cx="91164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200" b="1" dirty="0" smtClean="0"/>
              <a:t>scheme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tax minimisation </a:t>
            </a:r>
            <a:r>
              <a:rPr lang="en-AU" sz="2200" b="1" dirty="0" smtClean="0"/>
              <a:t>purpose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small number look for </a:t>
            </a:r>
            <a:r>
              <a:rPr lang="en-AU" sz="2200" b="1" dirty="0" smtClean="0"/>
              <a:t>effect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definition of </a:t>
            </a:r>
            <a:r>
              <a:rPr lang="en-AU" sz="2200" b="1" dirty="0" smtClean="0"/>
              <a:t>tax minimisation</a:t>
            </a:r>
            <a:endParaRPr lang="en-AU" sz="2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reduce income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increase deductions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increase credits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change timing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does </a:t>
            </a:r>
            <a:r>
              <a:rPr lang="en-AU" sz="2200" b="1" dirty="0" smtClean="0"/>
              <a:t>not apply to concessions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b="1" dirty="0" smtClean="0"/>
              <a:t>reconstruction </a:t>
            </a:r>
            <a:r>
              <a:rPr lang="en-AU" sz="2200" dirty="0" smtClean="0"/>
              <a:t>rule</a:t>
            </a:r>
          </a:p>
        </p:txBody>
      </p:sp>
    </p:spTree>
    <p:extLst>
      <p:ext uri="{BB962C8B-B14F-4D97-AF65-F5344CB8AC3E}">
        <p14:creationId xmlns:p14="http://schemas.microsoft.com/office/powerpoint/2010/main" val="6159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7408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POINTS:  WHAT IS LITIGATED?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42517" y="2361116"/>
            <a:ext cx="9049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what is the </a:t>
            </a:r>
            <a:r>
              <a:rPr lang="en-AU" sz="2200" b="1" dirty="0" smtClean="0"/>
              <a:t>scheme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some cases, it is the </a:t>
            </a:r>
            <a:r>
              <a:rPr lang="en-AU" sz="2200" b="1" dirty="0" smtClean="0"/>
              <a:t>single </a:t>
            </a:r>
            <a:r>
              <a:rPr lang="en-AU" sz="2200" dirty="0" smtClean="0"/>
              <a:t>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example:  </a:t>
            </a:r>
            <a:r>
              <a:rPr lang="en-AU" sz="2200" b="1" dirty="0" smtClean="0"/>
              <a:t>convertible debt</a:t>
            </a:r>
          </a:p>
          <a:p>
            <a:pPr marL="457200" indent="-457200">
              <a:buFont typeface="+mj-lt"/>
              <a:buAutoNum type="arabicPeriod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12388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1940794" cy="6858000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83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CONVERTIBLE DEBT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E2A22E4-F413-4DFF-97B5-FB312193D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53" y="1880326"/>
            <a:ext cx="7893949" cy="33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91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 TRANSACTION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39602" y="2609451"/>
            <a:ext cx="8994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what is the </a:t>
            </a:r>
            <a:r>
              <a:rPr lang="en-AU" sz="2200" b="1" dirty="0" smtClean="0"/>
              <a:t>scheme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some cases, it is </a:t>
            </a:r>
            <a:r>
              <a:rPr lang="en-AU" sz="2200" b="1" dirty="0" smtClean="0"/>
              <a:t>linked</a:t>
            </a:r>
            <a:r>
              <a:rPr lang="en-AU" sz="2200" dirty="0" smtClean="0"/>
              <a:t> transactions:  </a:t>
            </a:r>
            <a:r>
              <a:rPr lang="en-AU" sz="2200" b="1" dirty="0" smtClean="0"/>
              <a:t>repo transaction</a:t>
            </a:r>
            <a:endParaRPr lang="en-AU" sz="2200" b="1" dirty="0"/>
          </a:p>
          <a:p>
            <a:pPr marL="457200" indent="-457200">
              <a:buFont typeface="+mj-lt"/>
              <a:buAutoNum type="arabicPeriod"/>
            </a:pPr>
            <a:endParaRPr lang="en-AU" sz="2200" dirty="0" smtClean="0"/>
          </a:p>
        </p:txBody>
      </p:sp>
    </p:spTree>
    <p:extLst>
      <p:ext uri="{BB962C8B-B14F-4D97-AF65-F5344CB8AC3E}">
        <p14:creationId xmlns:p14="http://schemas.microsoft.com/office/powerpoint/2010/main" val="14762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91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 TRANSACTION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2BA5074-6FC3-4DF8-8D58-0D401CBA99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85" y="2019494"/>
            <a:ext cx="7833427" cy="312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4192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GAARs: A short history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37094" y="1591535"/>
            <a:ext cx="96960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first adopted in New Zealand in 1879 in a property tax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became an income tax law in 1891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1913-1918 spread of income tax to most western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some adopted GAARs initially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judicial doctrines substituted in some countries: “substance over form” (US); step transaction (UK)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1980-2018 many more GAARs </a:t>
            </a:r>
            <a:r>
              <a:rPr lang="en-AU" sz="2200" dirty="0" smtClean="0"/>
              <a:t>adopted including US and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GFC, OECD recommendation and BEPS led to further adoptions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16385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91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 TRANSACTION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31985" y="1591535"/>
            <a:ext cx="92730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original sale for 100 and guaranteed repurchase for 105 after a fixed period both signed at the same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it’s clear once both elements are carried out all we have is a secured loan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US courts simply collapse the two and say it’s all one transaction and therefore is a loan, not two sales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UK courts did not apply the step transaction doctrine to collapse and legislation was used to fix the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this could be caught by a GAAR with the scheme the one economic transaction divided into two legal transactions</a:t>
            </a:r>
          </a:p>
        </p:txBody>
      </p:sp>
    </p:spTree>
    <p:extLst>
      <p:ext uri="{BB962C8B-B14F-4D97-AF65-F5344CB8AC3E}">
        <p14:creationId xmlns:p14="http://schemas.microsoft.com/office/powerpoint/2010/main" val="2529276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825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INNOCENT TRANSACTIONS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38689" y="2583573"/>
            <a:ext cx="9066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what is the </a:t>
            </a:r>
            <a:r>
              <a:rPr lang="en-AU" sz="2200" b="1" dirty="0" smtClean="0"/>
              <a:t>scheme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some cases, it is a </a:t>
            </a:r>
            <a:r>
              <a:rPr lang="en-AU" sz="2200" b="1" dirty="0" smtClean="0"/>
              <a:t>combination of innocent transactions </a:t>
            </a:r>
            <a:r>
              <a:rPr lang="en-AU" sz="2200" dirty="0" smtClean="0"/>
              <a:t>there were never intended to be used together</a:t>
            </a:r>
            <a:endParaRPr lang="en-AU" sz="2200" b="1" dirty="0"/>
          </a:p>
          <a:p>
            <a:pPr marL="457200" indent="-457200">
              <a:buFont typeface="+mj-lt"/>
              <a:buAutoNum type="arabicPeriod"/>
            </a:pPr>
            <a:endParaRPr lang="en-AU" sz="2200" dirty="0" smtClean="0"/>
          </a:p>
        </p:txBody>
      </p:sp>
    </p:spTree>
    <p:extLst>
      <p:ext uri="{BB962C8B-B14F-4D97-AF65-F5344CB8AC3E}">
        <p14:creationId xmlns:p14="http://schemas.microsoft.com/office/powerpoint/2010/main" val="5800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529" y="248934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30400" y="-53266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051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835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INNOCENT TRANSACTIONS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2263833-E7C5-4051-9CC6-6E914B5C10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77" y="2064443"/>
            <a:ext cx="8687560" cy="31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52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825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INNOCENT TRANSACTIONS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FEAC67C-2F88-4C5E-8369-5F156BCFDC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661829"/>
            <a:ext cx="9146875" cy="37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49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825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INNOCENT </a:t>
            </a:r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38689" y="2583573"/>
            <a:ext cx="9066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each element involves a deliberate concession – an incorporation rollover, an exemption for </a:t>
            </a:r>
            <a:r>
              <a:rPr lang="en-AU" sz="2200" dirty="0"/>
              <a:t>intra-group </a:t>
            </a:r>
            <a:r>
              <a:rPr lang="en-AU" sz="2200" dirty="0" smtClean="0"/>
              <a:t>dividends, a rollover on winding up, etc. </a:t>
            </a:r>
          </a:p>
        </p:txBody>
      </p:sp>
    </p:spTree>
    <p:extLst>
      <p:ext uri="{BB962C8B-B14F-4D97-AF65-F5344CB8AC3E}">
        <p14:creationId xmlns:p14="http://schemas.microsoft.com/office/powerpoint/2010/main" val="1147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791790" y="-377727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825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INNOCENT TRANSACTIONS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15865E-E182-469F-AD51-EF015A772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16" y="1733859"/>
            <a:ext cx="8886909" cy="36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02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825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INNOCENT TRANSACTIONS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38689" y="2583573"/>
            <a:ext cx="9066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there is no avoidance for each transaction with a deliberate concession</a:t>
            </a:r>
          </a:p>
        </p:txBody>
      </p:sp>
    </p:spTree>
    <p:extLst>
      <p:ext uri="{BB962C8B-B14F-4D97-AF65-F5344CB8AC3E}">
        <p14:creationId xmlns:p14="http://schemas.microsoft.com/office/powerpoint/2010/main" val="26622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825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INNOCENT TRANSACTIONS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C2C2C4F-E73E-4231-986B-667F01C1E9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35" y="1762160"/>
            <a:ext cx="9095117" cy="36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91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529" y="248934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30400" y="-53266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051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825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INNOCENT TRANSACTIONS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2263833-E7C5-4051-9CC6-6E914B5C10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77" y="2064443"/>
            <a:ext cx="8687560" cy="31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76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7408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POINTS:  WHAT IS LITIGATED?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38689" y="2583573"/>
            <a:ext cx="9066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but the legislature never conceived someone would join many of them together into a scheme that allows the transfer from A to B to escape tax completely while the direct sale would have attracted tax</a:t>
            </a:r>
          </a:p>
        </p:txBody>
      </p:sp>
    </p:spTree>
    <p:extLst>
      <p:ext uri="{BB962C8B-B14F-4D97-AF65-F5344CB8AC3E}">
        <p14:creationId xmlns:p14="http://schemas.microsoft.com/office/powerpoint/2010/main" val="40419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GAARS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24596" y="2358659"/>
            <a:ext cx="103279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a short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>
                <a:solidFill>
                  <a:schemeClr val="accent5"/>
                </a:solidFill>
              </a:rPr>
              <a:t>what’s in a GAAR?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what are GAARs for?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/>
              <a:t>pluses and minuses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problem </a:t>
            </a:r>
            <a:r>
              <a:rPr lang="en-AU" sz="2200" dirty="0"/>
              <a:t>points: what is litigated?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international tax and GAARs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the Mongolian GAAR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8174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7408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POINTS:  WHAT IS LITIGATED?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38689" y="2583573"/>
            <a:ext cx="9066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AU" sz="2200" dirty="0" smtClean="0"/>
              <a:t>what is the</a:t>
            </a:r>
            <a:r>
              <a:rPr lang="en-AU" sz="2200" b="1" dirty="0" smtClean="0"/>
              <a:t> main 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the main purpose depends on what part of the scheme is considered</a:t>
            </a:r>
          </a:p>
        </p:txBody>
      </p:sp>
    </p:spTree>
    <p:extLst>
      <p:ext uri="{BB962C8B-B14F-4D97-AF65-F5344CB8AC3E}">
        <p14:creationId xmlns:p14="http://schemas.microsoft.com/office/powerpoint/2010/main" val="25477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529" y="248934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30400" y="-53266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051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7613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PURPOSE OF THE SCHEME</a:t>
            </a:r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2263833-E7C5-4051-9CC6-6E914B5C10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77" y="2064443"/>
            <a:ext cx="8687560" cy="31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87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7613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PURPOSE OF THE SCHEME?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38689" y="2583573"/>
            <a:ext cx="9066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The main purpose of the sale from A to B is to transfer ownership from A to B</a:t>
            </a:r>
          </a:p>
        </p:txBody>
      </p:sp>
    </p:spTree>
    <p:extLst>
      <p:ext uri="{BB962C8B-B14F-4D97-AF65-F5344CB8AC3E}">
        <p14:creationId xmlns:p14="http://schemas.microsoft.com/office/powerpoint/2010/main" val="15923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7613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PURPOSE OF THE SCHEME</a:t>
            </a:r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FEAC67C-2F88-4C5E-8369-5F156BCFDC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661829"/>
            <a:ext cx="9146875" cy="37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52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7613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PURPOSE OF THE SCHEME?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38689" y="2583573"/>
            <a:ext cx="9066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the main purpose of the totality of arrangements is to transfer ownership from A to 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but the main purpose of the scheme is to avoid tax on the transfer from A to B</a:t>
            </a:r>
          </a:p>
        </p:txBody>
      </p:sp>
    </p:spTree>
    <p:extLst>
      <p:ext uri="{BB962C8B-B14F-4D97-AF65-F5344CB8AC3E}">
        <p14:creationId xmlns:p14="http://schemas.microsoft.com/office/powerpoint/2010/main" val="5630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GAARS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24596" y="2358659"/>
            <a:ext cx="103279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a short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/>
              <a:t>what’s in a GAAR?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what are GAARs for?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/>
              <a:t>pluses and minuses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problem </a:t>
            </a:r>
            <a:r>
              <a:rPr lang="en-AU" sz="2200" dirty="0"/>
              <a:t>points: what is litigated?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>
                <a:solidFill>
                  <a:srgbClr val="0070C0"/>
                </a:solidFill>
              </a:rPr>
              <a:t>international tax and GAARs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the Mongolian GAAR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5914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6089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TAX AVOIDANCE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120720"/>
            <a:ext cx="10590807" cy="57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6089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TAX AVOIDANCE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38689" y="2583573"/>
            <a:ext cx="90663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domestic law has many specific anti-avoidance rules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AU" sz="2200" dirty="0" smtClean="0"/>
              <a:t>dividend stripping (</a:t>
            </a:r>
            <a:r>
              <a:rPr lang="en-AU" sz="2200" dirty="0" err="1" smtClean="0"/>
              <a:t>recharacterise</a:t>
            </a:r>
            <a:r>
              <a:rPr lang="en-AU" sz="2200" dirty="0" smtClean="0"/>
              <a:t> capital gains as dividends)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AU" sz="2200" dirty="0" smtClean="0"/>
              <a:t>thin capitalisation (treat interest as dividend)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AU" sz="2200" dirty="0" smtClean="0"/>
              <a:t>CFC (look through controlled foreign company)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domestic law may also have a GAAR that </a:t>
            </a:r>
            <a:r>
              <a:rPr lang="en-AU" sz="2200" dirty="0" err="1" smtClean="0"/>
              <a:t>recharacterises</a:t>
            </a:r>
            <a:r>
              <a:rPr lang="en-AU" sz="2200" dirty="0" smtClean="0"/>
              <a:t> transactions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how are conflicts between treaties and domestic anti-avoidance rules resolved?</a:t>
            </a:r>
          </a:p>
        </p:txBody>
      </p:sp>
    </p:spTree>
    <p:extLst>
      <p:ext uri="{BB962C8B-B14F-4D97-AF65-F5344CB8AC3E}">
        <p14:creationId xmlns:p14="http://schemas.microsoft.com/office/powerpoint/2010/main" val="15360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351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GAAR vs. TREATY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54256" y="1884833"/>
            <a:ext cx="90663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can source country use GAAR to override the treaty?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great international tax debate about this question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not tested yet.  Countries have used the GAAR to override the treaty and impose tax on the non-resident.  But they’ve found ways to collect it from a resident who cannot claim treaty protection.  </a:t>
            </a:r>
          </a:p>
        </p:txBody>
      </p:sp>
    </p:spTree>
    <p:extLst>
      <p:ext uri="{BB962C8B-B14F-4D97-AF65-F5344CB8AC3E}">
        <p14:creationId xmlns:p14="http://schemas.microsoft.com/office/powerpoint/2010/main" val="21071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351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GAAR vs. TREATY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图片 5">
            <a:extLst>
              <a:ext uri="{FF2B5EF4-FFF2-40B4-BE49-F238E27FC236}">
                <a16:creationId xmlns="" xmlns:a16="http://schemas.microsoft.com/office/drawing/2014/main" id="{A156EA94-B290-4DD0-8B95-AB83F405E9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45" y="1708943"/>
            <a:ext cx="6488637" cy="39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741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A GAAR?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9136" y="2019494"/>
            <a:ext cx="9773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widest range of variations imaginable</a:t>
            </a: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the starting point for most post-1980 GAARs was the Australian 1981 GAAR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Australia had had a GAAR for half a century by that point and drafted a new one to overcome all the problems that had been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while the format and language is different, most GAARs </a:t>
            </a:r>
            <a:r>
              <a:rPr lang="en-AU" sz="2200" dirty="0"/>
              <a:t>share </a:t>
            </a:r>
            <a:r>
              <a:rPr lang="en-AU" sz="2200" dirty="0" smtClean="0"/>
              <a:t>some </a:t>
            </a:r>
            <a:r>
              <a:rPr lang="en-AU" sz="2200" dirty="0"/>
              <a:t>common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16268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351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GAAR vs. TREATY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54256" y="1884833"/>
            <a:ext cx="90663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treaty says source country can </a:t>
            </a:r>
            <a:r>
              <a:rPr lang="en-AU" sz="2200" dirty="0"/>
              <a:t>tax non-resident in transaction 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treaty says only non-resident’s home country can tax </a:t>
            </a:r>
            <a:r>
              <a:rPr lang="en-AU" sz="2200" dirty="0"/>
              <a:t>non-resident in transaction </a:t>
            </a:r>
            <a:r>
              <a:rPr lang="en-AU" sz="2200" dirty="0" smtClean="0"/>
              <a:t>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source country tax authority says, under source country GAAR, we say but for your tax avoidance scheme, you would have owned shares directly and sold shares in </a:t>
            </a:r>
            <a:r>
              <a:rPr lang="en-AU" sz="2200" dirty="0" err="1" smtClean="0"/>
              <a:t>Opco</a:t>
            </a:r>
            <a:r>
              <a:rPr lang="en-AU" sz="2200" dirty="0" smtClean="0"/>
              <a:t>, not Holdco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 smtClean="0"/>
              <a:t>can source country use GAAR to override the treaty?</a:t>
            </a:r>
          </a:p>
        </p:txBody>
      </p:sp>
    </p:spTree>
    <p:extLst>
      <p:ext uri="{BB962C8B-B14F-4D97-AF65-F5344CB8AC3E}">
        <p14:creationId xmlns:p14="http://schemas.microsoft.com/office/powerpoint/2010/main" val="4037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GAARS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24596" y="2358659"/>
            <a:ext cx="103279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a short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/>
              <a:t>what’s in a GAAR?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what are GAARs for?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/>
              <a:t>pluses and minuses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problem </a:t>
            </a:r>
            <a:r>
              <a:rPr lang="en-AU" sz="2200" dirty="0"/>
              <a:t>points: what is litigated?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international tax and GAARs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>
                <a:solidFill>
                  <a:srgbClr val="0070C0"/>
                </a:solidFill>
              </a:rPr>
              <a:t>the Mongolian GAAR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4231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576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MONGOLIAN GAAR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38689" y="1960867"/>
            <a:ext cx="9066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15.1. Tax Authority shall take measures against tax avoidance in following circumstances:</a:t>
            </a:r>
          </a:p>
          <a:p>
            <a:r>
              <a:rPr lang="en-AU" sz="2400" dirty="0"/>
              <a:t>(a) taxpayer alone or together with other persons entered into or </a:t>
            </a:r>
            <a:r>
              <a:rPr lang="en-AU" sz="2400" b="1" dirty="0"/>
              <a:t>carried out a scheme</a:t>
            </a:r>
            <a:r>
              <a:rPr lang="en-AU" sz="2400" dirty="0"/>
              <a:t>;</a:t>
            </a:r>
          </a:p>
          <a:p>
            <a:r>
              <a:rPr lang="en-AU" sz="2400" dirty="0"/>
              <a:t>(b) a </a:t>
            </a:r>
            <a:r>
              <a:rPr lang="en-AU" sz="2400" b="1" dirty="0"/>
              <a:t>tax benefit has been obtained </a:t>
            </a:r>
            <a:r>
              <a:rPr lang="en-AU" sz="2400" dirty="0"/>
              <a:t>under the scheme;</a:t>
            </a:r>
          </a:p>
          <a:p>
            <a:r>
              <a:rPr lang="en-AU" sz="2400" dirty="0"/>
              <a:t>15.2. </a:t>
            </a:r>
            <a:r>
              <a:rPr lang="en-AU" sz="2400" dirty="0" smtClean="0"/>
              <a:t>[recalculate as if there had not been a scheme]</a:t>
            </a:r>
            <a:endParaRPr lang="en-AU" sz="2400" dirty="0"/>
          </a:p>
          <a:p>
            <a:r>
              <a:rPr lang="en-AU" sz="2400" dirty="0" smtClean="0"/>
              <a:t>          [compensating changes to third parties in the scheme]</a:t>
            </a:r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5334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576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MONGOLIAN GAAR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3008" y="1633772"/>
            <a:ext cx="9066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(</a:t>
            </a:r>
            <a:r>
              <a:rPr lang="en-AU" sz="2400" dirty="0"/>
              <a:t>a) taxpayer alone or together with other persons entered into or </a:t>
            </a:r>
            <a:r>
              <a:rPr lang="en-AU" sz="2400" b="1" dirty="0"/>
              <a:t>carried out a scheme</a:t>
            </a:r>
            <a:r>
              <a:rPr lang="en-AU" sz="2400" dirty="0" smtClean="0"/>
              <a:t>;</a:t>
            </a:r>
          </a:p>
          <a:p>
            <a:r>
              <a:rPr lang="en-AU" sz="2400" dirty="0" smtClean="0"/>
              <a:t>(</a:t>
            </a:r>
            <a:r>
              <a:rPr lang="en-AU" sz="2400" dirty="0"/>
              <a:t>b) a </a:t>
            </a:r>
            <a:r>
              <a:rPr lang="en-AU" sz="2400" b="1" dirty="0"/>
              <a:t>tax benefit has been obtained </a:t>
            </a:r>
            <a:r>
              <a:rPr lang="en-AU" sz="2400" dirty="0"/>
              <a:t>under the scheme</a:t>
            </a:r>
            <a:r>
              <a:rPr lang="en-AU" sz="2400" dirty="0" smtClean="0"/>
              <a:t>;</a:t>
            </a:r>
          </a:p>
          <a:p>
            <a:endParaRPr lang="en-AU" sz="2400" dirty="0"/>
          </a:p>
          <a:p>
            <a:r>
              <a:rPr lang="en-AU" sz="2400" b="1" dirty="0" smtClean="0"/>
              <a:t>key difference from other GAARs: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“tax benefit” drafted for income tax and probably will not apply to 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no exception for permissible concessions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no “purpose” </a:t>
            </a:r>
            <a:r>
              <a:rPr lang="en-AU" sz="2400" dirty="0" smtClean="0"/>
              <a:t>requirement – but is it implicit?</a:t>
            </a:r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705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576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MONGOLIAN GAAR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8267" y="1654895"/>
            <a:ext cx="3686175" cy="39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576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MONGOLIAN GAAR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3008" y="1633772"/>
            <a:ext cx="9066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PIT rate would be 10%</a:t>
            </a:r>
          </a:p>
          <a:p>
            <a:r>
              <a:rPr lang="en-AU" sz="2400" dirty="0" smtClean="0"/>
              <a:t>CIT rate would be 25%</a:t>
            </a:r>
          </a:p>
          <a:p>
            <a:endParaRPr lang="en-AU" sz="2400" dirty="0" smtClean="0"/>
          </a:p>
          <a:p>
            <a:r>
              <a:rPr lang="en-AU" sz="2400" dirty="0" smtClean="0"/>
              <a:t>taxpayer choses to operate as an unincorporated business </a:t>
            </a:r>
            <a:endParaRPr lang="en-AU" sz="2400" dirty="0"/>
          </a:p>
          <a:p>
            <a:endParaRPr lang="en-AU" sz="2400" dirty="0"/>
          </a:p>
          <a:p>
            <a:r>
              <a:rPr lang="en-AU" sz="2400" dirty="0" smtClean="0"/>
              <a:t>GAAR</a:t>
            </a:r>
            <a:br>
              <a:rPr lang="en-AU" sz="2400" dirty="0" smtClean="0"/>
            </a:br>
            <a:r>
              <a:rPr lang="en-AU" sz="2400" dirty="0" smtClean="0"/>
              <a:t>(a</a:t>
            </a:r>
            <a:r>
              <a:rPr lang="en-AU" sz="2400" dirty="0"/>
              <a:t>) taxpayer alone or together with other persons entered into or </a:t>
            </a:r>
            <a:r>
              <a:rPr lang="en-AU" sz="2400" b="1" dirty="0"/>
              <a:t>carried out a scheme</a:t>
            </a:r>
            <a:r>
              <a:rPr lang="en-AU" sz="2400" dirty="0" smtClean="0"/>
              <a:t>;</a:t>
            </a:r>
          </a:p>
          <a:p>
            <a:r>
              <a:rPr lang="en-AU" sz="2400" dirty="0" smtClean="0"/>
              <a:t>(</a:t>
            </a:r>
            <a:r>
              <a:rPr lang="en-AU" sz="2400" dirty="0"/>
              <a:t>b) a </a:t>
            </a:r>
            <a:r>
              <a:rPr lang="en-AU" sz="2400" b="1" dirty="0"/>
              <a:t>tax benefit has been obtained </a:t>
            </a:r>
            <a:r>
              <a:rPr lang="en-AU" sz="2400" dirty="0"/>
              <a:t>under the scheme</a:t>
            </a:r>
            <a:r>
              <a:rPr lang="en-AU" sz="2400" dirty="0" smtClean="0"/>
              <a:t>;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408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GAARS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24596" y="2358659"/>
            <a:ext cx="103279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a short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/>
              <a:t>what’s in a GAAR?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what are GAARs for?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/>
              <a:t>pluses and minuses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problem </a:t>
            </a:r>
            <a:r>
              <a:rPr lang="en-AU" sz="2200" dirty="0"/>
              <a:t>points: what is litigated?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international tax and GAARs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the Mongolian GAAR</a:t>
            </a:r>
          </a:p>
          <a:p>
            <a:r>
              <a:rPr lang="en-AU" sz="2200" dirty="0" smtClean="0"/>
              <a:t>       </a:t>
            </a:r>
            <a:r>
              <a:rPr lang="en-AU" sz="2200" dirty="0" smtClean="0">
                <a:solidFill>
                  <a:srgbClr val="F7181A"/>
                </a:solidFill>
              </a:rPr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8927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56525" y="1353833"/>
            <a:ext cx="90663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GAARs have relatively little impact on avoidance levels.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(only catch one taxpayer, etc.)</a:t>
            </a:r>
          </a:p>
          <a:p>
            <a:endParaRPr lang="en-AU" sz="2400" dirty="0" smtClean="0"/>
          </a:p>
          <a:p>
            <a:r>
              <a:rPr lang="en-AU" sz="2400" dirty="0" smtClean="0"/>
              <a:t>But are very useful as signalling devices of what has to be fixed in the law.</a:t>
            </a:r>
          </a:p>
          <a:p>
            <a:endParaRPr lang="en-AU" sz="2400" dirty="0" smtClean="0"/>
          </a:p>
          <a:p>
            <a:r>
              <a:rPr lang="en-AU" sz="2400" dirty="0" smtClean="0"/>
              <a:t>If tax authority tries to use as a sword, likely to lose on appeal (in most countries); if authority tries to use as a shield, likely to win on appeal.</a:t>
            </a:r>
          </a:p>
          <a:p>
            <a:endParaRPr lang="en-AU" sz="2400" dirty="0" smtClean="0"/>
          </a:p>
          <a:p>
            <a:r>
              <a:rPr lang="en-AU" sz="2400" dirty="0" smtClean="0"/>
              <a:t>If tax authority uses to override treaty, will seriously worry foreign investors.</a:t>
            </a:r>
          </a:p>
        </p:txBody>
      </p:sp>
    </p:spTree>
    <p:extLst>
      <p:ext uri="{BB962C8B-B14F-4D97-AF65-F5344CB8AC3E}">
        <p14:creationId xmlns:p14="http://schemas.microsoft.com/office/powerpoint/2010/main" val="35341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741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A GAAR?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85072" y="1617414"/>
            <a:ext cx="91164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200" b="1" dirty="0" smtClean="0"/>
              <a:t>scheme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tax minimisation </a:t>
            </a:r>
            <a:r>
              <a:rPr lang="en-AU" sz="2200" b="1" dirty="0" smtClean="0"/>
              <a:t>purpose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small number look for </a:t>
            </a:r>
            <a:r>
              <a:rPr lang="en-AU" sz="2200" b="1" dirty="0" smtClean="0"/>
              <a:t>effect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definition of </a:t>
            </a:r>
            <a:r>
              <a:rPr lang="en-AU" sz="2200" b="1" dirty="0" smtClean="0"/>
              <a:t>tax minimisation</a:t>
            </a:r>
            <a:endParaRPr lang="en-AU" sz="2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reduce income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increase deductions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increase credits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change timing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does </a:t>
            </a:r>
            <a:r>
              <a:rPr lang="en-AU" sz="2200" b="1" dirty="0" smtClean="0"/>
              <a:t>not apply to concessions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b="1" dirty="0" smtClean="0"/>
              <a:t>reconstruction </a:t>
            </a:r>
            <a:r>
              <a:rPr lang="en-AU" sz="2200" dirty="0" smtClean="0"/>
              <a:t>rule</a:t>
            </a:r>
          </a:p>
        </p:txBody>
      </p:sp>
    </p:spTree>
    <p:extLst>
      <p:ext uri="{BB962C8B-B14F-4D97-AF65-F5344CB8AC3E}">
        <p14:creationId xmlns:p14="http://schemas.microsoft.com/office/powerpoint/2010/main" val="2784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741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A GAAR?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54256" y="1591535"/>
            <a:ext cx="94961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have to find some sort of </a:t>
            </a:r>
            <a:r>
              <a:rPr lang="en-AU" sz="2200" b="1" dirty="0" smtClean="0"/>
              <a:t>scheme</a:t>
            </a:r>
            <a:r>
              <a:rPr lang="en-AU" sz="2200" dirty="0" smtClean="0"/>
              <a:t>, arrangement, transaction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traditionally, have to have a tax minimisation motive (the main </a:t>
            </a:r>
            <a:r>
              <a:rPr lang="en-AU" sz="2200" b="1" dirty="0" smtClean="0"/>
              <a:t>purpose</a:t>
            </a:r>
            <a:r>
              <a:rPr lang="en-AU" sz="2200" dirty="0" smtClean="0"/>
              <a:t>, the primary purpose, mostly for …)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very small number look for the main </a:t>
            </a:r>
            <a:r>
              <a:rPr lang="en-AU" sz="2200" b="1" dirty="0" smtClean="0"/>
              <a:t>effect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definition of </a:t>
            </a:r>
            <a:r>
              <a:rPr lang="en-AU" sz="2200" b="1" dirty="0" smtClean="0"/>
              <a:t>tax minimisation </a:t>
            </a:r>
            <a:r>
              <a:rPr lang="en-AU" sz="2200" dirty="0" smtClean="0"/>
              <a:t>(tax avoidance)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reduce income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increase deductions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increase credits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change timing of deductions or inclusions</a:t>
            </a:r>
          </a:p>
        </p:txBody>
      </p:sp>
    </p:spTree>
    <p:extLst>
      <p:ext uri="{BB962C8B-B14F-4D97-AF65-F5344CB8AC3E}">
        <p14:creationId xmlns:p14="http://schemas.microsoft.com/office/powerpoint/2010/main" val="4731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741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A GAAR?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83744" y="1591535"/>
            <a:ext cx="91321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AU" sz="2200" b="1" dirty="0" smtClean="0"/>
              <a:t>exception</a:t>
            </a:r>
            <a:r>
              <a:rPr lang="en-AU" sz="2200" dirty="0" smtClean="0"/>
              <a:t> for tax minimisation endorsed by the legislation (</a:t>
            </a:r>
            <a:r>
              <a:rPr lang="en-AU" sz="2200" b="1" dirty="0" smtClean="0"/>
              <a:t>deliberate concessions</a:t>
            </a:r>
            <a:r>
              <a:rPr lang="en-AU" sz="2200" dirty="0" smtClean="0"/>
              <a:t>)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AU" sz="2200" b="1" dirty="0" smtClean="0"/>
              <a:t>reconstruction rule </a:t>
            </a:r>
            <a:r>
              <a:rPr lang="en-AU" sz="2200" dirty="0" smtClean="0"/>
              <a:t>(strike down the arrangement and substitute another one)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 smtClean="0"/>
              <a:t>reconstruction rule extends to 3</a:t>
            </a:r>
            <a:r>
              <a:rPr lang="en-AU" sz="2200" baseline="30000" dirty="0" smtClean="0"/>
              <a:t>rd</a:t>
            </a:r>
            <a:r>
              <a:rPr lang="en-AU" sz="2200" dirty="0" smtClean="0"/>
              <a:t> parties (example – deny taxpayer a deduction for payment to a 3</a:t>
            </a:r>
            <a:r>
              <a:rPr lang="en-AU" sz="2200" baseline="30000" dirty="0" smtClean="0"/>
              <a:t>rd</a:t>
            </a:r>
            <a:r>
              <a:rPr lang="en-AU" sz="2200" dirty="0" smtClean="0"/>
              <a:t> party then remove payment from 3</a:t>
            </a:r>
            <a:r>
              <a:rPr lang="en-AU" sz="2200" baseline="30000" dirty="0" smtClean="0"/>
              <a:t>rd</a:t>
            </a:r>
            <a:r>
              <a:rPr lang="en-AU" sz="2200" dirty="0" smtClean="0"/>
              <a:t> party’s income)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12378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GAARS</a:t>
            </a:r>
            <a:endParaRPr lang="en-US" sz="28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24596" y="2358659"/>
            <a:ext cx="103279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a short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/>
              <a:t>what’s in a GAAR?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>
                <a:solidFill>
                  <a:srgbClr val="0070C0"/>
                </a:solidFill>
              </a:rPr>
              <a:t>what are GAARs for?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/>
              <a:t>pluses and minuses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problem </a:t>
            </a:r>
            <a:r>
              <a:rPr lang="en-AU" sz="2200" dirty="0"/>
              <a:t>points: what is litigated?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international tax and GAARs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00" dirty="0" smtClean="0"/>
              <a:t>the Mongolian GAAR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1950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4085</TotalTime>
  <Words>1903</Words>
  <Application>Microsoft Office PowerPoint</Application>
  <PresentationFormat>Widescreen</PresentationFormat>
  <Paragraphs>346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Rick Krever</cp:lastModifiedBy>
  <cp:revision>62</cp:revision>
  <dcterms:created xsi:type="dcterms:W3CDTF">2018-08-03T11:27:17Z</dcterms:created>
  <dcterms:modified xsi:type="dcterms:W3CDTF">2018-08-21T02:57:40Z</dcterms:modified>
</cp:coreProperties>
</file>