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8" r:id="rId2"/>
    <p:sldId id="352" r:id="rId3"/>
    <p:sldId id="356" r:id="rId4"/>
    <p:sldId id="355" r:id="rId5"/>
    <p:sldId id="357" r:id="rId6"/>
    <p:sldId id="358" r:id="rId7"/>
  </p:sldIdLst>
  <p:sldSz cx="9906000" cy="6858000" type="A4"/>
  <p:notesSz cx="6797675" cy="9926638"/>
  <p:defaultTex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366D"/>
    <a:srgbClr val="ED8222"/>
    <a:srgbClr val="2337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435" y="72"/>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HK" alt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1365CA9D-384B-4464-917C-80E14FBBD3E3}" type="datetimeFigureOut">
              <a:rPr lang="zh-HK" altLang="en-US" smtClean="0"/>
              <a:t>29/9/2016</a:t>
            </a:fld>
            <a:endParaRPr lang="zh-HK" altLang="en-US"/>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zh-HK" altLang="en-US"/>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C0029D5F-EBAF-42F3-A061-84CBF84A7EC7}" type="slidenum">
              <a:rPr lang="zh-HK" altLang="en-US" smtClean="0"/>
              <a:t>‹#›</a:t>
            </a:fld>
            <a:endParaRPr lang="zh-HK" altLang="en-US"/>
          </a:p>
        </p:txBody>
      </p:sp>
    </p:spTree>
    <p:extLst>
      <p:ext uri="{BB962C8B-B14F-4D97-AF65-F5344CB8AC3E}">
        <p14:creationId xmlns:p14="http://schemas.microsoft.com/office/powerpoint/2010/main" val="200626070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smtClean="0"/>
            </a:lvl1pPr>
          </a:lstStyle>
          <a:p>
            <a:pPr>
              <a:defRPr/>
            </a:pPr>
            <a:endParaRPr lang="zh-HK" alt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smtClean="0"/>
            </a:lvl1pPr>
          </a:lstStyle>
          <a:p>
            <a:pPr>
              <a:defRPr/>
            </a:pPr>
            <a:fld id="{41D9D843-BC38-46DB-8BD6-B5AD150D2979}" type="datetimeFigureOut">
              <a:rPr lang="zh-HK" altLang="en-US"/>
              <a:pPr>
                <a:defRPr/>
              </a:pPr>
              <a:t>29/9/2016</a:t>
            </a:fld>
            <a:endParaRPr lang="zh-HK" altLang="en-US"/>
          </a:p>
        </p:txBody>
      </p:sp>
      <p:sp>
        <p:nvSpPr>
          <p:cNvPr id="4" name="Slide Image Placeholder 3"/>
          <p:cNvSpPr>
            <a:spLocks noGrp="1" noRot="1" noChangeAspect="1"/>
          </p:cNvSpPr>
          <p:nvPr>
            <p:ph type="sldImg" idx="2"/>
          </p:nvPr>
        </p:nvSpPr>
        <p:spPr>
          <a:xfrm>
            <a:off x="981075" y="1241425"/>
            <a:ext cx="4835525" cy="3349625"/>
          </a:xfrm>
          <a:prstGeom prst="rect">
            <a:avLst/>
          </a:prstGeom>
          <a:noFill/>
          <a:ln w="12700">
            <a:solidFill>
              <a:prstClr val="black"/>
            </a:solidFill>
          </a:ln>
        </p:spPr>
        <p:txBody>
          <a:bodyPr vert="horz" lIns="91440" tIns="45720" rIns="91440" bIns="45720" rtlCol="0" anchor="ctr"/>
          <a:lstStyle/>
          <a:p>
            <a:pPr lvl="0"/>
            <a:endParaRPr lang="zh-HK" altLang="en-US" noProof="0" smtClean="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ltLang="zh-HK" noProof="0" smtClean="0"/>
              <a:t>Click to edit Master text styles</a:t>
            </a:r>
          </a:p>
          <a:p>
            <a:pPr lvl="1"/>
            <a:r>
              <a:rPr lang="en-US" altLang="zh-HK" noProof="0" smtClean="0"/>
              <a:t>Second level</a:t>
            </a:r>
          </a:p>
          <a:p>
            <a:pPr lvl="2"/>
            <a:r>
              <a:rPr lang="en-US" altLang="zh-HK" noProof="0" smtClean="0"/>
              <a:t>Third level</a:t>
            </a:r>
          </a:p>
          <a:p>
            <a:pPr lvl="3"/>
            <a:r>
              <a:rPr lang="en-US" altLang="zh-HK" noProof="0" smtClean="0"/>
              <a:t>Fourth level</a:t>
            </a:r>
          </a:p>
          <a:p>
            <a:pPr lvl="4"/>
            <a:r>
              <a:rPr lang="en-US" altLang="zh-HK" noProof="0" smtClean="0"/>
              <a:t>Fifth level</a:t>
            </a:r>
            <a:endParaRPr lang="zh-HK" altLang="en-US" noProof="0" smtClean="0"/>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smtClean="0"/>
            </a:lvl1pPr>
          </a:lstStyle>
          <a:p>
            <a:pPr>
              <a:defRPr/>
            </a:pPr>
            <a:endParaRPr lang="zh-HK" alt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smtClean="0"/>
            </a:lvl1pPr>
          </a:lstStyle>
          <a:p>
            <a:pPr>
              <a:defRPr/>
            </a:pPr>
            <a:fld id="{30AD8D99-C8DD-40AF-93C4-59DE05708198}" type="slidenum">
              <a:rPr lang="zh-HK" altLang="en-US"/>
              <a:pPr>
                <a:defRPr/>
              </a:pPr>
              <a:t>‹#›</a:t>
            </a:fld>
            <a:endParaRPr lang="zh-HK" altLang="en-US"/>
          </a:p>
        </p:txBody>
      </p:sp>
    </p:spTree>
    <p:extLst>
      <p:ext uri="{BB962C8B-B14F-4D97-AF65-F5344CB8AC3E}">
        <p14:creationId xmlns:p14="http://schemas.microsoft.com/office/powerpoint/2010/main" val="666039891"/>
      </p:ext>
    </p:extLst>
  </p:cSld>
  <p:clrMap bg1="lt1" tx1="dk1" bg2="lt2" tx2="dk2" accent1="accent1" accent2="accent2" accent3="accent3" accent4="accent4" accent5="accent5" accent6="accent6" hlink="hlink" folHlink="folHlink"/>
  <p:hf sldNum="0"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HK" altLang="en-US"/>
          </a:p>
        </p:txBody>
      </p:sp>
    </p:spTree>
    <p:extLst>
      <p:ext uri="{BB962C8B-B14F-4D97-AF65-F5344CB8AC3E}">
        <p14:creationId xmlns:p14="http://schemas.microsoft.com/office/powerpoint/2010/main" val="2562087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5871497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81174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414667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904837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219518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2363"/>
            <a:ext cx="7429500" cy="2387600"/>
          </a:xfrm>
        </p:spPr>
        <p:txBody>
          <a:bodyPr anchor="b"/>
          <a:lstStyle>
            <a:lvl1pPr algn="ctr">
              <a:defRPr sz="6000"/>
            </a:lvl1pPr>
          </a:lstStyle>
          <a:p>
            <a:r>
              <a:rPr lang="en-US" altLang="zh-HK" smtClean="0"/>
              <a:t>Click to edit Master title style</a:t>
            </a:r>
            <a:endParaRPr lang="zh-HK" alt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HK" smtClean="0"/>
              <a:t>Click to edit Master subtitle style</a:t>
            </a:r>
            <a:endParaRPr lang="zh-HK"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6" name="Rectangle 6"/>
          <p:cNvSpPr>
            <a:spLocks noGrp="1" noChangeArrowheads="1"/>
          </p:cNvSpPr>
          <p:nvPr>
            <p:ph type="sldNum" sz="quarter" idx="12"/>
          </p:nvPr>
        </p:nvSpPr>
        <p:spPr>
          <a:ln/>
        </p:spPr>
        <p:txBody>
          <a:bodyPr/>
          <a:lstStyle>
            <a:lvl1pPr>
              <a:defRPr/>
            </a:lvl1pPr>
          </a:lstStyle>
          <a:p>
            <a:pPr>
              <a:defRPr/>
            </a:pPr>
            <a:fld id="{FBEE3F3B-B7A1-4FF3-8CAD-0E828AA33AA5}" type="slidenum">
              <a:rPr lang="en-US" altLang="zh-TW"/>
              <a:pPr>
                <a:defRPr/>
              </a:pPr>
              <a:t>‹#›</a:t>
            </a:fld>
            <a:endParaRPr lang="en-US" altLang="zh-TW" dirty="0"/>
          </a:p>
        </p:txBody>
      </p:sp>
    </p:spTree>
    <p:extLst>
      <p:ext uri="{BB962C8B-B14F-4D97-AF65-F5344CB8AC3E}">
        <p14:creationId xmlns:p14="http://schemas.microsoft.com/office/powerpoint/2010/main" val="3849514315"/>
      </p:ext>
    </p:extLst>
  </p:cSld>
  <p:clrMapOvr>
    <a:masterClrMapping/>
  </p:clrMapOvr>
  <p:transition spd="med" advTm="5000">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HK" smtClean="0"/>
              <a:t>Click to edit Master title style</a:t>
            </a:r>
            <a:endParaRPr lang="zh-HK" altLang="en-US"/>
          </a:p>
        </p:txBody>
      </p:sp>
      <p:sp>
        <p:nvSpPr>
          <p:cNvPr id="3" name="Vertical Text Placeholder 2"/>
          <p:cNvSpPr>
            <a:spLocks noGrp="1"/>
          </p:cNvSpPr>
          <p:nvPr>
            <p:ph type="body" orient="vert" idx="1"/>
          </p:nvPr>
        </p:nvSpPr>
        <p:spPr/>
        <p:txBody>
          <a:bodyPr vert="eaVert"/>
          <a:lstStyle/>
          <a:p>
            <a:pPr lvl="0"/>
            <a:r>
              <a:rPr lang="en-US" altLang="zh-HK" smtClean="0"/>
              <a:t>Click to 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zh-HK"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6" name="Rectangle 6"/>
          <p:cNvSpPr>
            <a:spLocks noGrp="1" noChangeArrowheads="1"/>
          </p:cNvSpPr>
          <p:nvPr>
            <p:ph type="sldNum" sz="quarter" idx="12"/>
          </p:nvPr>
        </p:nvSpPr>
        <p:spPr>
          <a:ln/>
        </p:spPr>
        <p:txBody>
          <a:bodyPr/>
          <a:lstStyle>
            <a:lvl1pPr>
              <a:defRPr/>
            </a:lvl1pPr>
          </a:lstStyle>
          <a:p>
            <a:pPr>
              <a:defRPr/>
            </a:pPr>
            <a:fld id="{13D290CE-96AD-4D0A-99F3-8511DD8735E1}" type="slidenum">
              <a:rPr lang="en-US" altLang="zh-TW"/>
              <a:pPr>
                <a:defRPr/>
              </a:pPr>
              <a:t>‹#›</a:t>
            </a:fld>
            <a:endParaRPr lang="en-US" altLang="zh-TW" dirty="0"/>
          </a:p>
        </p:txBody>
      </p:sp>
    </p:spTree>
    <p:extLst>
      <p:ext uri="{BB962C8B-B14F-4D97-AF65-F5344CB8AC3E}">
        <p14:creationId xmlns:p14="http://schemas.microsoft.com/office/powerpoint/2010/main" val="3237051796"/>
      </p:ext>
    </p:extLst>
  </p:cSld>
  <p:clrMapOvr>
    <a:masterClrMapping/>
  </p:clrMapOvr>
  <p:transition spd="med" advTm="500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8"/>
            <a:ext cx="2228850" cy="5851525"/>
          </a:xfrm>
        </p:spPr>
        <p:txBody>
          <a:bodyPr vert="eaVert"/>
          <a:lstStyle/>
          <a:p>
            <a:r>
              <a:rPr lang="en-US" altLang="zh-HK" smtClean="0"/>
              <a:t>Click to edit Master title style</a:t>
            </a:r>
            <a:endParaRPr lang="zh-HK" altLang="en-US"/>
          </a:p>
        </p:txBody>
      </p:sp>
      <p:sp>
        <p:nvSpPr>
          <p:cNvPr id="3" name="Vertical Text Placeholder 2"/>
          <p:cNvSpPr>
            <a:spLocks noGrp="1"/>
          </p:cNvSpPr>
          <p:nvPr>
            <p:ph type="body" orient="vert" idx="1"/>
          </p:nvPr>
        </p:nvSpPr>
        <p:spPr>
          <a:xfrm>
            <a:off x="495300" y="274638"/>
            <a:ext cx="6534150" cy="5851525"/>
          </a:xfrm>
        </p:spPr>
        <p:txBody>
          <a:bodyPr vert="eaVert"/>
          <a:lstStyle/>
          <a:p>
            <a:pPr lvl="0"/>
            <a:r>
              <a:rPr lang="en-US" altLang="zh-HK" smtClean="0"/>
              <a:t>Click to 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zh-HK"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6" name="Rectangle 6"/>
          <p:cNvSpPr>
            <a:spLocks noGrp="1" noChangeArrowheads="1"/>
          </p:cNvSpPr>
          <p:nvPr>
            <p:ph type="sldNum" sz="quarter" idx="12"/>
          </p:nvPr>
        </p:nvSpPr>
        <p:spPr>
          <a:ln/>
        </p:spPr>
        <p:txBody>
          <a:bodyPr/>
          <a:lstStyle>
            <a:lvl1pPr>
              <a:defRPr/>
            </a:lvl1pPr>
          </a:lstStyle>
          <a:p>
            <a:pPr>
              <a:defRPr/>
            </a:pPr>
            <a:fld id="{EF09EF6D-0A49-47F4-93E9-BC2B225260AF}" type="slidenum">
              <a:rPr lang="en-US" altLang="zh-TW"/>
              <a:pPr>
                <a:defRPr/>
              </a:pPr>
              <a:t>‹#›</a:t>
            </a:fld>
            <a:endParaRPr lang="en-US" altLang="zh-TW" dirty="0"/>
          </a:p>
        </p:txBody>
      </p:sp>
    </p:spTree>
    <p:extLst>
      <p:ext uri="{BB962C8B-B14F-4D97-AF65-F5344CB8AC3E}">
        <p14:creationId xmlns:p14="http://schemas.microsoft.com/office/powerpoint/2010/main" val="1455973323"/>
      </p:ext>
    </p:extLst>
  </p:cSld>
  <p:clrMapOvr>
    <a:masterClrMapping/>
  </p:clrMapOvr>
  <p:transition spd="med" advTm="500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HK" smtClean="0"/>
              <a:t>Click to edit Master title style</a:t>
            </a:r>
            <a:endParaRPr lang="zh-HK" altLang="en-US"/>
          </a:p>
        </p:txBody>
      </p:sp>
      <p:sp>
        <p:nvSpPr>
          <p:cNvPr id="3" name="Content Placeholder 2"/>
          <p:cNvSpPr>
            <a:spLocks noGrp="1"/>
          </p:cNvSpPr>
          <p:nvPr>
            <p:ph idx="1"/>
          </p:nvPr>
        </p:nvSpPr>
        <p:spPr/>
        <p:txBody>
          <a:bodyPr/>
          <a:lstStyle/>
          <a:p>
            <a:pPr lvl="0"/>
            <a:r>
              <a:rPr lang="en-US" altLang="zh-HK" smtClean="0"/>
              <a:t>Click to 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zh-HK"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6" name="Rectangle 6"/>
          <p:cNvSpPr>
            <a:spLocks noGrp="1" noChangeArrowheads="1"/>
          </p:cNvSpPr>
          <p:nvPr>
            <p:ph type="sldNum" sz="quarter" idx="12"/>
          </p:nvPr>
        </p:nvSpPr>
        <p:spPr>
          <a:ln/>
        </p:spPr>
        <p:txBody>
          <a:bodyPr/>
          <a:lstStyle>
            <a:lvl1pPr>
              <a:defRPr/>
            </a:lvl1pPr>
          </a:lstStyle>
          <a:p>
            <a:pPr>
              <a:defRPr/>
            </a:pPr>
            <a:fld id="{64CF73C6-D5E9-4BAF-BFE2-8D5A445DC133}" type="slidenum">
              <a:rPr lang="en-US" altLang="zh-TW"/>
              <a:pPr>
                <a:defRPr/>
              </a:pPr>
              <a:t>‹#›</a:t>
            </a:fld>
            <a:endParaRPr lang="en-US" altLang="zh-TW" dirty="0"/>
          </a:p>
        </p:txBody>
      </p:sp>
    </p:spTree>
    <p:extLst>
      <p:ext uri="{BB962C8B-B14F-4D97-AF65-F5344CB8AC3E}">
        <p14:creationId xmlns:p14="http://schemas.microsoft.com/office/powerpoint/2010/main" val="1188240530"/>
      </p:ext>
    </p:extLst>
  </p:cSld>
  <p:clrMapOvr>
    <a:masterClrMapping/>
  </p:clrMapOvr>
  <p:transition spd="med" advTm="500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6275" y="1709738"/>
            <a:ext cx="8543925" cy="2852737"/>
          </a:xfrm>
        </p:spPr>
        <p:txBody>
          <a:bodyPr anchor="b"/>
          <a:lstStyle>
            <a:lvl1pPr>
              <a:defRPr sz="6000"/>
            </a:lvl1pPr>
          </a:lstStyle>
          <a:p>
            <a:r>
              <a:rPr lang="en-US" altLang="zh-HK" smtClean="0"/>
              <a:t>Click to edit Master title style</a:t>
            </a:r>
            <a:endParaRPr lang="zh-HK" altLang="en-US"/>
          </a:p>
        </p:txBody>
      </p:sp>
      <p:sp>
        <p:nvSpPr>
          <p:cNvPr id="3" name="Text Placeholder 2"/>
          <p:cNvSpPr>
            <a:spLocks noGrp="1"/>
          </p:cNvSpPr>
          <p:nvPr>
            <p:ph type="body" idx="1"/>
          </p:nvPr>
        </p:nvSpPr>
        <p:spPr>
          <a:xfrm>
            <a:off x="676275" y="4589463"/>
            <a:ext cx="8543925"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ltLang="zh-HK"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6" name="Rectangle 6"/>
          <p:cNvSpPr>
            <a:spLocks noGrp="1" noChangeArrowheads="1"/>
          </p:cNvSpPr>
          <p:nvPr>
            <p:ph type="sldNum" sz="quarter" idx="12"/>
          </p:nvPr>
        </p:nvSpPr>
        <p:spPr>
          <a:ln/>
        </p:spPr>
        <p:txBody>
          <a:bodyPr/>
          <a:lstStyle>
            <a:lvl1pPr>
              <a:defRPr/>
            </a:lvl1pPr>
          </a:lstStyle>
          <a:p>
            <a:pPr>
              <a:defRPr/>
            </a:pPr>
            <a:fld id="{3D6E1895-8391-416F-809F-F1AC29136FF8}" type="slidenum">
              <a:rPr lang="en-US" altLang="zh-TW"/>
              <a:pPr>
                <a:defRPr/>
              </a:pPr>
              <a:t>‹#›</a:t>
            </a:fld>
            <a:endParaRPr lang="en-US" altLang="zh-TW" dirty="0"/>
          </a:p>
        </p:txBody>
      </p:sp>
    </p:spTree>
    <p:extLst>
      <p:ext uri="{BB962C8B-B14F-4D97-AF65-F5344CB8AC3E}">
        <p14:creationId xmlns:p14="http://schemas.microsoft.com/office/powerpoint/2010/main" val="2724374102"/>
      </p:ext>
    </p:extLst>
  </p:cSld>
  <p:clrMapOvr>
    <a:masterClrMapping/>
  </p:clrMapOvr>
  <p:transition spd="med" advTm="500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HK" smtClean="0"/>
              <a:t>Click to edit Master title style</a:t>
            </a:r>
            <a:endParaRPr lang="zh-HK" altLang="en-US"/>
          </a:p>
        </p:txBody>
      </p:sp>
      <p:sp>
        <p:nvSpPr>
          <p:cNvPr id="3" name="Content Placeholder 2"/>
          <p:cNvSpPr>
            <a:spLocks noGrp="1"/>
          </p:cNvSpPr>
          <p:nvPr>
            <p:ph sz="half" idx="1"/>
          </p:nvPr>
        </p:nvSpPr>
        <p:spPr>
          <a:xfrm>
            <a:off x="495300" y="1600200"/>
            <a:ext cx="4381500" cy="4525963"/>
          </a:xfrm>
        </p:spPr>
        <p:txBody>
          <a:bodyPr/>
          <a:lstStyle/>
          <a:p>
            <a:pPr lvl="0"/>
            <a:r>
              <a:rPr lang="en-US" altLang="zh-HK" smtClean="0"/>
              <a:t>Click to 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zh-HK" altLang="en-US"/>
          </a:p>
        </p:txBody>
      </p:sp>
      <p:sp>
        <p:nvSpPr>
          <p:cNvPr id="4" name="Content Placeholder 3"/>
          <p:cNvSpPr>
            <a:spLocks noGrp="1"/>
          </p:cNvSpPr>
          <p:nvPr>
            <p:ph sz="half" idx="2"/>
          </p:nvPr>
        </p:nvSpPr>
        <p:spPr>
          <a:xfrm>
            <a:off x="5029200" y="1600200"/>
            <a:ext cx="4381500" cy="4525963"/>
          </a:xfrm>
        </p:spPr>
        <p:txBody>
          <a:bodyPr/>
          <a:lstStyle/>
          <a:p>
            <a:pPr lvl="0"/>
            <a:r>
              <a:rPr lang="en-US" altLang="zh-HK" smtClean="0"/>
              <a:t>Click to 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zh-HK"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7" name="Rectangle 6"/>
          <p:cNvSpPr>
            <a:spLocks noGrp="1" noChangeArrowheads="1"/>
          </p:cNvSpPr>
          <p:nvPr>
            <p:ph type="sldNum" sz="quarter" idx="12"/>
          </p:nvPr>
        </p:nvSpPr>
        <p:spPr>
          <a:ln/>
        </p:spPr>
        <p:txBody>
          <a:bodyPr/>
          <a:lstStyle>
            <a:lvl1pPr>
              <a:defRPr/>
            </a:lvl1pPr>
          </a:lstStyle>
          <a:p>
            <a:pPr>
              <a:defRPr/>
            </a:pPr>
            <a:fld id="{6CD9F35B-A63C-403E-BD40-971AF5540035}" type="slidenum">
              <a:rPr lang="en-US" altLang="zh-TW"/>
              <a:pPr>
                <a:defRPr/>
              </a:pPr>
              <a:t>‹#›</a:t>
            </a:fld>
            <a:endParaRPr lang="en-US" altLang="zh-TW" dirty="0"/>
          </a:p>
        </p:txBody>
      </p:sp>
    </p:spTree>
    <p:extLst>
      <p:ext uri="{BB962C8B-B14F-4D97-AF65-F5344CB8AC3E}">
        <p14:creationId xmlns:p14="http://schemas.microsoft.com/office/powerpoint/2010/main" val="600168992"/>
      </p:ext>
    </p:extLst>
  </p:cSld>
  <p:clrMapOvr>
    <a:masterClrMapping/>
  </p:clrMapOvr>
  <p:transition spd="med" advTm="500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625" y="365125"/>
            <a:ext cx="8543925" cy="1325563"/>
          </a:xfrm>
        </p:spPr>
        <p:txBody>
          <a:bodyPr/>
          <a:lstStyle/>
          <a:p>
            <a:r>
              <a:rPr lang="en-US" altLang="zh-HK" smtClean="0"/>
              <a:t>Click to edit Master title style</a:t>
            </a:r>
            <a:endParaRPr lang="zh-HK" altLang="en-US"/>
          </a:p>
        </p:txBody>
      </p:sp>
      <p:sp>
        <p:nvSpPr>
          <p:cNvPr id="3" name="Text Placeholder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HK" smtClean="0"/>
              <a:t>Click to edit Master text styles</a:t>
            </a:r>
          </a:p>
        </p:txBody>
      </p:sp>
      <p:sp>
        <p:nvSpPr>
          <p:cNvPr id="4" name="Content Placeholder 3"/>
          <p:cNvSpPr>
            <a:spLocks noGrp="1"/>
          </p:cNvSpPr>
          <p:nvPr>
            <p:ph sz="half" idx="2"/>
          </p:nvPr>
        </p:nvSpPr>
        <p:spPr>
          <a:xfrm>
            <a:off x="682625" y="2505075"/>
            <a:ext cx="4191000" cy="3684588"/>
          </a:xfrm>
        </p:spPr>
        <p:txBody>
          <a:bodyPr/>
          <a:lstStyle/>
          <a:p>
            <a:pPr lvl="0"/>
            <a:r>
              <a:rPr lang="en-US" altLang="zh-HK" smtClean="0"/>
              <a:t>Click to 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zh-HK" altLang="en-US"/>
          </a:p>
        </p:txBody>
      </p:sp>
      <p:sp>
        <p:nvSpPr>
          <p:cNvPr id="5" name="Text Placeholder 4"/>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HK" smtClean="0"/>
              <a:t>Click to edit Master text styles</a:t>
            </a:r>
          </a:p>
        </p:txBody>
      </p:sp>
      <p:sp>
        <p:nvSpPr>
          <p:cNvPr id="6" name="Content Placeholder 5"/>
          <p:cNvSpPr>
            <a:spLocks noGrp="1"/>
          </p:cNvSpPr>
          <p:nvPr>
            <p:ph sz="quarter" idx="4"/>
          </p:nvPr>
        </p:nvSpPr>
        <p:spPr>
          <a:xfrm>
            <a:off x="5014913" y="2505075"/>
            <a:ext cx="4211637" cy="3684588"/>
          </a:xfrm>
        </p:spPr>
        <p:txBody>
          <a:bodyPr/>
          <a:lstStyle/>
          <a:p>
            <a:pPr lvl="0"/>
            <a:r>
              <a:rPr lang="en-US" altLang="zh-HK" smtClean="0"/>
              <a:t>Click to 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zh-HK"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9" name="Rectangle 6"/>
          <p:cNvSpPr>
            <a:spLocks noGrp="1" noChangeArrowheads="1"/>
          </p:cNvSpPr>
          <p:nvPr>
            <p:ph type="sldNum" sz="quarter" idx="12"/>
          </p:nvPr>
        </p:nvSpPr>
        <p:spPr>
          <a:ln/>
        </p:spPr>
        <p:txBody>
          <a:bodyPr/>
          <a:lstStyle>
            <a:lvl1pPr>
              <a:defRPr/>
            </a:lvl1pPr>
          </a:lstStyle>
          <a:p>
            <a:pPr>
              <a:defRPr/>
            </a:pPr>
            <a:fld id="{A206D1CB-6748-450C-B4B4-6548353EE5C0}" type="slidenum">
              <a:rPr lang="en-US" altLang="zh-TW"/>
              <a:pPr>
                <a:defRPr/>
              </a:pPr>
              <a:t>‹#›</a:t>
            </a:fld>
            <a:endParaRPr lang="en-US" altLang="zh-TW" dirty="0"/>
          </a:p>
        </p:txBody>
      </p:sp>
    </p:spTree>
    <p:extLst>
      <p:ext uri="{BB962C8B-B14F-4D97-AF65-F5344CB8AC3E}">
        <p14:creationId xmlns:p14="http://schemas.microsoft.com/office/powerpoint/2010/main" val="1862299321"/>
      </p:ext>
    </p:extLst>
  </p:cSld>
  <p:clrMapOvr>
    <a:masterClrMapping/>
  </p:clrMapOvr>
  <p:transition spd="med" advTm="500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HK" smtClean="0"/>
              <a:t>Click to edit Master title style</a:t>
            </a:r>
            <a:endParaRPr lang="zh-HK"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5" name="Rectangle 6"/>
          <p:cNvSpPr>
            <a:spLocks noGrp="1" noChangeArrowheads="1"/>
          </p:cNvSpPr>
          <p:nvPr>
            <p:ph type="sldNum" sz="quarter" idx="12"/>
          </p:nvPr>
        </p:nvSpPr>
        <p:spPr>
          <a:ln/>
        </p:spPr>
        <p:txBody>
          <a:bodyPr/>
          <a:lstStyle>
            <a:lvl1pPr>
              <a:defRPr/>
            </a:lvl1pPr>
          </a:lstStyle>
          <a:p>
            <a:pPr>
              <a:defRPr/>
            </a:pPr>
            <a:fld id="{5F0F3D8E-17FC-4AA5-BA9A-5F7CEFD3F5AB}" type="slidenum">
              <a:rPr lang="en-US" altLang="zh-TW"/>
              <a:pPr>
                <a:defRPr/>
              </a:pPr>
              <a:t>‹#›</a:t>
            </a:fld>
            <a:endParaRPr lang="en-US" altLang="zh-TW" dirty="0"/>
          </a:p>
        </p:txBody>
      </p:sp>
    </p:spTree>
    <p:extLst>
      <p:ext uri="{BB962C8B-B14F-4D97-AF65-F5344CB8AC3E}">
        <p14:creationId xmlns:p14="http://schemas.microsoft.com/office/powerpoint/2010/main" val="480461677"/>
      </p:ext>
    </p:extLst>
  </p:cSld>
  <p:clrMapOvr>
    <a:masterClrMapping/>
  </p:clrMapOvr>
  <p:transition spd="med" advTm="500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4" name="Rectangle 6"/>
          <p:cNvSpPr>
            <a:spLocks noGrp="1" noChangeArrowheads="1"/>
          </p:cNvSpPr>
          <p:nvPr>
            <p:ph type="sldNum" sz="quarter" idx="12"/>
          </p:nvPr>
        </p:nvSpPr>
        <p:spPr>
          <a:ln/>
        </p:spPr>
        <p:txBody>
          <a:bodyPr/>
          <a:lstStyle>
            <a:lvl1pPr>
              <a:defRPr/>
            </a:lvl1pPr>
          </a:lstStyle>
          <a:p>
            <a:pPr>
              <a:defRPr/>
            </a:pPr>
            <a:fld id="{E43F2600-0BE2-41FE-A4E8-5B3E784ABC14}" type="slidenum">
              <a:rPr lang="en-US" altLang="zh-TW"/>
              <a:pPr>
                <a:defRPr/>
              </a:pPr>
              <a:t>‹#›</a:t>
            </a:fld>
            <a:endParaRPr lang="en-US" altLang="zh-TW" dirty="0"/>
          </a:p>
        </p:txBody>
      </p:sp>
    </p:spTree>
    <p:extLst>
      <p:ext uri="{BB962C8B-B14F-4D97-AF65-F5344CB8AC3E}">
        <p14:creationId xmlns:p14="http://schemas.microsoft.com/office/powerpoint/2010/main" val="2993307604"/>
      </p:ext>
    </p:extLst>
  </p:cSld>
  <p:clrMapOvr>
    <a:masterClrMapping/>
  </p:clrMapOvr>
  <p:transition spd="med" advTm="500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625" y="457200"/>
            <a:ext cx="3194050" cy="1600200"/>
          </a:xfrm>
        </p:spPr>
        <p:txBody>
          <a:bodyPr anchor="b"/>
          <a:lstStyle>
            <a:lvl1pPr>
              <a:defRPr sz="3200"/>
            </a:lvl1pPr>
          </a:lstStyle>
          <a:p>
            <a:r>
              <a:rPr lang="en-US" altLang="zh-HK" smtClean="0"/>
              <a:t>Click to edit Master title style</a:t>
            </a:r>
            <a:endParaRPr lang="zh-HK" altLang="en-US"/>
          </a:p>
        </p:txBody>
      </p:sp>
      <p:sp>
        <p:nvSpPr>
          <p:cNvPr id="3" name="Content Placeholder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HK" smtClean="0"/>
              <a:t>Click to 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zh-HK" altLang="en-US"/>
          </a:p>
        </p:txBody>
      </p:sp>
      <p:sp>
        <p:nvSpPr>
          <p:cNvPr id="4" name="Text Placeholder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HK"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7" name="Rectangle 6"/>
          <p:cNvSpPr>
            <a:spLocks noGrp="1" noChangeArrowheads="1"/>
          </p:cNvSpPr>
          <p:nvPr>
            <p:ph type="sldNum" sz="quarter" idx="12"/>
          </p:nvPr>
        </p:nvSpPr>
        <p:spPr>
          <a:ln/>
        </p:spPr>
        <p:txBody>
          <a:bodyPr/>
          <a:lstStyle>
            <a:lvl1pPr>
              <a:defRPr/>
            </a:lvl1pPr>
          </a:lstStyle>
          <a:p>
            <a:pPr>
              <a:defRPr/>
            </a:pPr>
            <a:fld id="{B19EE6AF-689B-4106-A58C-0866F4116B74}" type="slidenum">
              <a:rPr lang="en-US" altLang="zh-TW"/>
              <a:pPr>
                <a:defRPr/>
              </a:pPr>
              <a:t>‹#›</a:t>
            </a:fld>
            <a:endParaRPr lang="en-US" altLang="zh-TW" dirty="0"/>
          </a:p>
        </p:txBody>
      </p:sp>
    </p:spTree>
    <p:extLst>
      <p:ext uri="{BB962C8B-B14F-4D97-AF65-F5344CB8AC3E}">
        <p14:creationId xmlns:p14="http://schemas.microsoft.com/office/powerpoint/2010/main" val="1968749874"/>
      </p:ext>
    </p:extLst>
  </p:cSld>
  <p:clrMapOvr>
    <a:masterClrMapping/>
  </p:clrMapOvr>
  <p:transition spd="med" advTm="500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625" y="457200"/>
            <a:ext cx="3194050" cy="1600200"/>
          </a:xfrm>
        </p:spPr>
        <p:txBody>
          <a:bodyPr anchor="b"/>
          <a:lstStyle>
            <a:lvl1pPr>
              <a:defRPr sz="3200"/>
            </a:lvl1pPr>
          </a:lstStyle>
          <a:p>
            <a:r>
              <a:rPr lang="en-US" altLang="zh-HK" smtClean="0"/>
              <a:t>Click to edit Master title style</a:t>
            </a:r>
            <a:endParaRPr lang="zh-HK" altLang="en-US"/>
          </a:p>
        </p:txBody>
      </p:sp>
      <p:sp>
        <p:nvSpPr>
          <p:cNvPr id="3" name="Picture Placeholder 2"/>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HK" altLang="en-US" noProof="0" smtClean="0"/>
          </a:p>
        </p:txBody>
      </p:sp>
      <p:sp>
        <p:nvSpPr>
          <p:cNvPr id="4" name="Text Placeholder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HK"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7" name="Rectangle 6"/>
          <p:cNvSpPr>
            <a:spLocks noGrp="1" noChangeArrowheads="1"/>
          </p:cNvSpPr>
          <p:nvPr>
            <p:ph type="sldNum" sz="quarter" idx="12"/>
          </p:nvPr>
        </p:nvSpPr>
        <p:spPr>
          <a:ln/>
        </p:spPr>
        <p:txBody>
          <a:bodyPr/>
          <a:lstStyle>
            <a:lvl1pPr>
              <a:defRPr/>
            </a:lvl1pPr>
          </a:lstStyle>
          <a:p>
            <a:pPr>
              <a:defRPr/>
            </a:pPr>
            <a:fld id="{E75E6918-04A5-4A02-902A-EE8382106DD3}" type="slidenum">
              <a:rPr lang="en-US" altLang="zh-TW"/>
              <a:pPr>
                <a:defRPr/>
              </a:pPr>
              <a:t>‹#›</a:t>
            </a:fld>
            <a:endParaRPr lang="en-US" altLang="zh-TW" dirty="0"/>
          </a:p>
        </p:txBody>
      </p:sp>
    </p:spTree>
    <p:extLst>
      <p:ext uri="{BB962C8B-B14F-4D97-AF65-F5344CB8AC3E}">
        <p14:creationId xmlns:p14="http://schemas.microsoft.com/office/powerpoint/2010/main" val="1434602505"/>
      </p:ext>
    </p:extLst>
  </p:cSld>
  <p:clrMapOvr>
    <a:masterClrMapping/>
  </p:clrMapOvr>
  <p:transition spd="med" advTm="5000">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t="-1000" b="-1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Rectangle 3"/>
          <p:cNvSpPr>
            <a:spLocks noGrp="1" noChangeArrowheads="1"/>
          </p:cNvSpPr>
          <p:nvPr>
            <p:ph type="body" idx="1"/>
          </p:nvPr>
        </p:nvSpPr>
        <p:spPr bwMode="auto">
          <a:xfrm>
            <a:off x="495300" y="1600200"/>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zh-TW" dirty="0"/>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zh-TW" dirty="0"/>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A9CF55A3-6AA3-44C8-A61F-481595999F9D}" type="slidenum">
              <a:rPr lang="en-US" altLang="zh-TW"/>
              <a:pPr>
                <a:defRPr/>
              </a:pPr>
              <a:t>‹#›</a:t>
            </a:fld>
            <a:endParaRPr lang="en-US" altLang="zh-TW"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advTm="5000">
    <p:fade/>
  </p:transition>
  <p:hf hdr="0" ftr="0" dt="0"/>
  <p:txStyles>
    <p:title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5pPr>
      <a:lvl6pPr marL="457200" algn="ctr" rtl="0" fontAlgn="base">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6pPr>
      <a:lvl7pPr marL="914400" algn="ctr" rtl="0" fontAlgn="base">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7pPr>
      <a:lvl8pPr marL="1371600" algn="ctr" rtl="0" fontAlgn="base">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8pPr>
      <a:lvl9pPr marL="1828800" algn="ctr" rtl="0" fontAlgn="base">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9pPr>
    </p:titleStyle>
    <p:body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1496616" y="1844824"/>
            <a:ext cx="8064896" cy="4400401"/>
          </a:xfrm>
          <a:noFill/>
        </p:spPr>
        <p:txBody>
          <a:bodyPr/>
          <a:lstStyle/>
          <a:p>
            <a:pPr algn="l"/>
            <a:r>
              <a:rPr lang="en-US" altLang="zh-TW" sz="3600" b="1" dirty="0" smtClean="0">
                <a:solidFill>
                  <a:srgbClr val="22366D"/>
                </a:solidFill>
                <a:latin typeface="Calibri" panose="020F0502020204030204" pitchFamily="34" charset="0"/>
                <a:cs typeface="Calibri" panose="020F0502020204030204" pitchFamily="34" charset="0"/>
              </a:rPr>
              <a:t/>
            </a:r>
            <a:br>
              <a:rPr lang="en-US" altLang="zh-TW" sz="3600" b="1" dirty="0" smtClean="0">
                <a:solidFill>
                  <a:srgbClr val="22366D"/>
                </a:solidFill>
                <a:latin typeface="Calibri" panose="020F0502020204030204" pitchFamily="34" charset="0"/>
                <a:cs typeface="Calibri" panose="020F0502020204030204" pitchFamily="34" charset="0"/>
              </a:rPr>
            </a:br>
            <a:r>
              <a:rPr lang="en-US" sz="3600" b="1" dirty="0">
                <a:solidFill>
                  <a:srgbClr val="22366D"/>
                </a:solidFill>
                <a:latin typeface="Calibri" panose="020F0502020204030204" pitchFamily="34" charset="0"/>
                <a:cs typeface="Calibri" panose="020F0502020204030204" pitchFamily="34" charset="0"/>
              </a:rPr>
              <a:t>BEPS Development –</a:t>
            </a:r>
            <a:br>
              <a:rPr lang="en-US" sz="3600" b="1" dirty="0">
                <a:solidFill>
                  <a:srgbClr val="22366D"/>
                </a:solidFill>
                <a:latin typeface="Calibri" panose="020F0502020204030204" pitchFamily="34" charset="0"/>
                <a:cs typeface="Calibri" panose="020F0502020204030204" pitchFamily="34" charset="0"/>
              </a:rPr>
            </a:br>
            <a:r>
              <a:rPr lang="en-US" sz="3600" b="1" dirty="0">
                <a:solidFill>
                  <a:srgbClr val="22366D"/>
                </a:solidFill>
                <a:latin typeface="Calibri" panose="020F0502020204030204" pitchFamily="34" charset="0"/>
                <a:cs typeface="Calibri" panose="020F0502020204030204" pitchFamily="34" charset="0"/>
              </a:rPr>
              <a:t>Update on transfer pricing for Vietnam</a:t>
            </a:r>
            <a:r>
              <a:rPr lang="en-US" altLang="zh-TW" sz="3600" b="1" dirty="0" smtClean="0">
                <a:solidFill>
                  <a:srgbClr val="22366D"/>
                </a:solidFill>
                <a:latin typeface="Calibri" panose="020F0502020204030204" pitchFamily="34" charset="0"/>
                <a:cs typeface="Calibri" panose="020F0502020204030204" pitchFamily="34" charset="0"/>
              </a:rPr>
              <a:t/>
            </a:r>
            <a:br>
              <a:rPr lang="en-US" altLang="zh-TW" sz="3600" b="1" dirty="0" smtClean="0">
                <a:solidFill>
                  <a:srgbClr val="22366D"/>
                </a:solidFill>
                <a:latin typeface="Calibri" panose="020F0502020204030204" pitchFamily="34" charset="0"/>
                <a:cs typeface="Calibri" panose="020F0502020204030204" pitchFamily="34" charset="0"/>
              </a:rPr>
            </a:br>
            <a:r>
              <a:rPr lang="en-US" altLang="zh-TW" sz="3600" dirty="0">
                <a:solidFill>
                  <a:srgbClr val="22366D"/>
                </a:solidFill>
                <a:latin typeface="Calibri" panose="020F0502020204030204" pitchFamily="34" charset="0"/>
                <a:cs typeface="Calibri" panose="020F0502020204030204" pitchFamily="34" charset="0"/>
              </a:rPr>
              <a:t/>
            </a:r>
            <a:br>
              <a:rPr lang="en-US" altLang="zh-TW" sz="3600" dirty="0">
                <a:solidFill>
                  <a:srgbClr val="22366D"/>
                </a:solidFill>
                <a:latin typeface="Calibri" panose="020F0502020204030204" pitchFamily="34" charset="0"/>
                <a:cs typeface="Calibri" panose="020F0502020204030204" pitchFamily="34" charset="0"/>
              </a:rPr>
            </a:br>
            <a:r>
              <a:rPr lang="en-US" altLang="zh-TW" sz="3000" dirty="0">
                <a:solidFill>
                  <a:srgbClr val="22366D"/>
                </a:solidFill>
                <a:latin typeface="Calibri" panose="020F0502020204030204" pitchFamily="34" charset="0"/>
              </a:rPr>
              <a:t>7 October 2016</a:t>
            </a:r>
            <a:r>
              <a:rPr lang="en-US" altLang="zh-TW" sz="3600" dirty="0" smtClean="0">
                <a:solidFill>
                  <a:srgbClr val="22366D"/>
                </a:solidFill>
              </a:rPr>
              <a:t/>
            </a:r>
            <a:br>
              <a:rPr lang="en-US" altLang="zh-TW" sz="3600" dirty="0" smtClean="0">
                <a:solidFill>
                  <a:srgbClr val="22366D"/>
                </a:solidFill>
              </a:rPr>
            </a:br>
            <a:r>
              <a:rPr lang="en-US" sz="3000" b="1" dirty="0">
                <a:solidFill>
                  <a:srgbClr val="22366D"/>
                </a:solidFill>
                <a:latin typeface="Calibri" panose="020F0502020204030204" pitchFamily="34" charset="0"/>
                <a:cs typeface="Calibri" panose="020F0502020204030204" pitchFamily="34" charset="0"/>
              </a:rPr>
              <a:t>Hanh Ho</a:t>
            </a:r>
            <a:br>
              <a:rPr lang="en-US" sz="3000" b="1" dirty="0">
                <a:solidFill>
                  <a:srgbClr val="22366D"/>
                </a:solidFill>
                <a:latin typeface="Calibri" panose="020F0502020204030204" pitchFamily="34" charset="0"/>
                <a:cs typeface="Calibri" panose="020F0502020204030204" pitchFamily="34" charset="0"/>
              </a:rPr>
            </a:br>
            <a:r>
              <a:rPr lang="en-US" sz="3000" dirty="0" smtClean="0">
                <a:solidFill>
                  <a:srgbClr val="22366D"/>
                </a:solidFill>
                <a:latin typeface="Calibri" panose="020F0502020204030204" pitchFamily="34" charset="0"/>
                <a:cs typeface="Calibri" panose="020F0502020204030204" pitchFamily="34" charset="0"/>
              </a:rPr>
              <a:t>Board </a:t>
            </a:r>
            <a:r>
              <a:rPr lang="en-US" sz="3000" dirty="0">
                <a:solidFill>
                  <a:srgbClr val="22366D"/>
                </a:solidFill>
                <a:latin typeface="Calibri" panose="020F0502020204030204" pitchFamily="34" charset="0"/>
                <a:cs typeface="Calibri" panose="020F0502020204030204" pitchFamily="34" charset="0"/>
              </a:rPr>
              <a:t>Member </a:t>
            </a:r>
            <a:br>
              <a:rPr lang="en-US" sz="3000" dirty="0">
                <a:solidFill>
                  <a:srgbClr val="22366D"/>
                </a:solidFill>
                <a:latin typeface="Calibri" panose="020F0502020204030204" pitchFamily="34" charset="0"/>
                <a:cs typeface="Calibri" panose="020F0502020204030204" pitchFamily="34" charset="0"/>
              </a:rPr>
            </a:br>
            <a:r>
              <a:rPr lang="en-US" sz="3000" dirty="0">
                <a:solidFill>
                  <a:srgbClr val="22366D"/>
                </a:solidFill>
                <a:latin typeface="Calibri" panose="020F0502020204030204" pitchFamily="34" charset="0"/>
                <a:cs typeface="Calibri" panose="020F0502020204030204" pitchFamily="34" charset="0"/>
              </a:rPr>
              <a:t>Vietnam </a:t>
            </a:r>
            <a:r>
              <a:rPr lang="en-US" sz="3000">
                <a:solidFill>
                  <a:srgbClr val="22366D"/>
                </a:solidFill>
                <a:latin typeface="Calibri" panose="020F0502020204030204" pitchFamily="34" charset="0"/>
                <a:cs typeface="Calibri" panose="020F0502020204030204" pitchFamily="34" charset="0"/>
              </a:rPr>
              <a:t>Tax </a:t>
            </a:r>
            <a:r>
              <a:rPr lang="en-US" sz="3000" smtClean="0">
                <a:solidFill>
                  <a:srgbClr val="22366D"/>
                </a:solidFill>
                <a:latin typeface="Calibri" panose="020F0502020204030204" pitchFamily="34" charset="0"/>
                <a:cs typeface="Calibri" panose="020F0502020204030204" pitchFamily="34" charset="0"/>
              </a:rPr>
              <a:t>Consultants’ </a:t>
            </a:r>
            <a:r>
              <a:rPr lang="en-US" sz="3000" dirty="0">
                <a:solidFill>
                  <a:srgbClr val="22366D"/>
                </a:solidFill>
                <a:latin typeface="Calibri" panose="020F0502020204030204" pitchFamily="34" charset="0"/>
                <a:cs typeface="Calibri" panose="020F0502020204030204" pitchFamily="34" charset="0"/>
              </a:rPr>
              <a:t>Association </a:t>
            </a:r>
            <a:br>
              <a:rPr lang="en-US" sz="3000" dirty="0">
                <a:solidFill>
                  <a:srgbClr val="22366D"/>
                </a:solidFill>
                <a:latin typeface="Calibri" panose="020F0502020204030204" pitchFamily="34" charset="0"/>
                <a:cs typeface="Calibri" panose="020F0502020204030204" pitchFamily="34" charset="0"/>
              </a:rPr>
            </a:br>
            <a:r>
              <a:rPr lang="en-US" sz="3000" dirty="0" smtClean="0">
                <a:solidFill>
                  <a:srgbClr val="22366D"/>
                </a:solidFill>
                <a:latin typeface="Calibri" panose="020F0502020204030204" pitchFamily="34" charset="0"/>
                <a:cs typeface="Calibri" panose="020F0502020204030204" pitchFamily="34" charset="0"/>
              </a:rPr>
              <a:t/>
            </a:r>
            <a:br>
              <a:rPr lang="en-US" sz="3000" dirty="0" smtClean="0">
                <a:solidFill>
                  <a:srgbClr val="22366D"/>
                </a:solidFill>
                <a:latin typeface="Calibri" panose="020F0502020204030204" pitchFamily="34" charset="0"/>
                <a:cs typeface="Calibri" panose="020F0502020204030204" pitchFamily="34" charset="0"/>
              </a:rPr>
            </a:br>
            <a:r>
              <a:rPr lang="en-US" sz="3000" dirty="0" smtClean="0">
                <a:solidFill>
                  <a:srgbClr val="22366D"/>
                </a:solidFill>
                <a:latin typeface="Calibri" panose="020F0502020204030204" pitchFamily="34" charset="0"/>
                <a:cs typeface="Calibri" panose="020F0502020204030204" pitchFamily="34" charset="0"/>
              </a:rPr>
              <a:t>Tax </a:t>
            </a:r>
            <a:r>
              <a:rPr lang="en-US" sz="3000" dirty="0">
                <a:solidFill>
                  <a:srgbClr val="22366D"/>
                </a:solidFill>
                <a:latin typeface="Calibri" panose="020F0502020204030204" pitchFamily="34" charset="0"/>
                <a:cs typeface="Calibri" panose="020F0502020204030204" pitchFamily="34" charset="0"/>
              </a:rPr>
              <a:t>Partner </a:t>
            </a:r>
            <a:r>
              <a:rPr lang="en-US" sz="3000" dirty="0" smtClean="0">
                <a:solidFill>
                  <a:srgbClr val="22366D"/>
                </a:solidFill>
                <a:latin typeface="Calibri" panose="020F0502020204030204" pitchFamily="34" charset="0"/>
                <a:cs typeface="Calibri" panose="020F0502020204030204" pitchFamily="34" charset="0"/>
              </a:rPr>
              <a:t>- KPMG </a:t>
            </a:r>
            <a:r>
              <a:rPr lang="en-US" sz="3000" dirty="0">
                <a:solidFill>
                  <a:srgbClr val="22366D"/>
                </a:solidFill>
                <a:latin typeface="Calibri" panose="020F0502020204030204" pitchFamily="34" charset="0"/>
                <a:cs typeface="Calibri" panose="020F0502020204030204" pitchFamily="34" charset="0"/>
              </a:rPr>
              <a:t>Vietnam</a:t>
            </a:r>
            <a:br>
              <a:rPr lang="en-US" sz="3000" dirty="0">
                <a:solidFill>
                  <a:srgbClr val="22366D"/>
                </a:solidFill>
                <a:latin typeface="Calibri" panose="020F0502020204030204" pitchFamily="34" charset="0"/>
                <a:cs typeface="Calibri" panose="020F0502020204030204" pitchFamily="34" charset="0"/>
              </a:rPr>
            </a:br>
            <a:r>
              <a:rPr lang="en-US" altLang="zh-TW" sz="3000" dirty="0">
                <a:solidFill>
                  <a:srgbClr val="22366D"/>
                </a:solidFill>
                <a:latin typeface="Calibri" panose="020F0502020204030204" pitchFamily="34" charset="0"/>
                <a:cs typeface="Calibri" panose="020F0502020204030204" pitchFamily="34" charset="0"/>
              </a:rPr>
              <a:t/>
            </a:r>
            <a:br>
              <a:rPr lang="en-US" altLang="zh-TW" sz="3000" dirty="0">
                <a:solidFill>
                  <a:srgbClr val="22366D"/>
                </a:solidFill>
                <a:latin typeface="Calibri" panose="020F0502020204030204" pitchFamily="34" charset="0"/>
                <a:cs typeface="Calibri" panose="020F0502020204030204" pitchFamily="34" charset="0"/>
              </a:rPr>
            </a:br>
            <a:endParaRPr lang="en-US" altLang="zh-TW" sz="3000" dirty="0" smtClean="0">
              <a:solidFill>
                <a:srgbClr val="22366D"/>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fld id="{64CF73C6-D5E9-4BAF-BFE2-8D5A445DC133}" type="slidenum">
              <a:rPr lang="en-US" altLang="zh-TW" smtClean="0"/>
              <a:pPr>
                <a:defRPr/>
              </a:pPr>
              <a:t>1</a:t>
            </a:fld>
            <a:endParaRPr lang="en-US" altLang="zh-TW"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64CF73C6-D5E9-4BAF-BFE2-8D5A445DC133}" type="slidenum">
              <a:rPr lang="en-US" altLang="zh-TW" smtClean="0"/>
              <a:pPr>
                <a:defRPr/>
              </a:pPr>
              <a:t>2</a:t>
            </a:fld>
            <a:endParaRPr lang="en-US" altLang="zh-TW" dirty="0"/>
          </a:p>
        </p:txBody>
      </p:sp>
      <p:sp>
        <p:nvSpPr>
          <p:cNvPr id="7" name="文字方塊 6"/>
          <p:cNvSpPr txBox="1"/>
          <p:nvPr/>
        </p:nvSpPr>
        <p:spPr>
          <a:xfrm>
            <a:off x="416496" y="1244218"/>
            <a:ext cx="9073008" cy="553998"/>
          </a:xfrm>
          <a:prstGeom prst="rect">
            <a:avLst/>
          </a:prstGeom>
          <a:noFill/>
        </p:spPr>
        <p:txBody>
          <a:bodyPr wrap="square" rtlCol="0">
            <a:spAutoFit/>
          </a:bodyPr>
          <a:lstStyle/>
          <a:p>
            <a:r>
              <a:rPr lang="en-US" sz="3000" b="1" dirty="0">
                <a:solidFill>
                  <a:srgbClr val="22366D"/>
                </a:solidFill>
                <a:latin typeface="Calibri" panose="020F0502020204030204" pitchFamily="34" charset="0"/>
                <a:cs typeface="Calibri" panose="020F0502020204030204" pitchFamily="34" charset="0"/>
              </a:rPr>
              <a:t>BEPS - Action plans regarding transfer pricing </a:t>
            </a:r>
            <a:endParaRPr lang="en-US" altLang="zh-HK" sz="3000" b="1" dirty="0">
              <a:solidFill>
                <a:srgbClr val="22366D"/>
              </a:solidFill>
              <a:latin typeface="Calibri" panose="020F0502020204030204" pitchFamily="34" charset="0"/>
              <a:ea typeface="+mj-ea"/>
              <a:cs typeface="Calibri" panose="020F0502020204030204" pitchFamily="34" charset="0"/>
            </a:endParaRPr>
          </a:p>
        </p:txBody>
      </p:sp>
      <p:sp>
        <p:nvSpPr>
          <p:cNvPr id="2" name="Rectangle 1"/>
          <p:cNvSpPr/>
          <p:nvPr/>
        </p:nvSpPr>
        <p:spPr>
          <a:xfrm>
            <a:off x="1260021" y="2121822"/>
            <a:ext cx="8496944" cy="1631216"/>
          </a:xfrm>
          <a:prstGeom prst="rect">
            <a:avLst/>
          </a:prstGeom>
        </p:spPr>
        <p:txBody>
          <a:bodyPr wrap="square">
            <a:spAutoFit/>
          </a:bodyPr>
          <a:lstStyle/>
          <a:p>
            <a:r>
              <a:rPr lang="en-US" sz="2000" dirty="0" smtClean="0">
                <a:latin typeface="Calibri" panose="020F0502020204030204" pitchFamily="34" charset="0"/>
                <a:cs typeface="Calibri" panose="020F0502020204030204" pitchFamily="34" charset="0"/>
              </a:rPr>
              <a:t>These </a:t>
            </a:r>
            <a:r>
              <a:rPr lang="en-US" sz="2000" dirty="0">
                <a:latin typeface="Calibri" panose="020F0502020204030204" pitchFamily="34" charset="0"/>
                <a:cs typeface="Calibri" panose="020F0502020204030204" pitchFamily="34" charset="0"/>
              </a:rPr>
              <a:t>include </a:t>
            </a:r>
            <a:r>
              <a:rPr lang="en-US" sz="2000" dirty="0" smtClean="0">
                <a:latin typeface="Calibri" panose="020F0502020204030204" pitchFamily="34" charset="0"/>
                <a:cs typeface="Calibri" panose="020F0502020204030204" pitchFamily="34" charset="0"/>
              </a:rPr>
              <a:t>the </a:t>
            </a:r>
            <a:r>
              <a:rPr lang="en-US" sz="2000" dirty="0">
                <a:latin typeface="Calibri" panose="020F0502020204030204" pitchFamily="34" charset="0"/>
                <a:cs typeface="Calibri" panose="020F0502020204030204" pitchFamily="34" charset="0"/>
              </a:rPr>
              <a:t>development of rules to prevent </a:t>
            </a:r>
            <a:r>
              <a:rPr lang="en-US" sz="2000" dirty="0" smtClean="0">
                <a:latin typeface="Calibri" panose="020F0502020204030204" pitchFamily="34" charset="0"/>
                <a:cs typeface="Calibri" panose="020F0502020204030204" pitchFamily="34" charset="0"/>
              </a:rPr>
              <a:t>BEPS by </a:t>
            </a:r>
            <a:endParaRPr lang="en-GB" sz="2000" b="1"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
            </a:pPr>
            <a:r>
              <a:rPr lang="en-US" sz="2000" dirty="0" smtClean="0">
                <a:latin typeface="Calibri" panose="020F0502020204030204" pitchFamily="34" charset="0"/>
                <a:cs typeface="Calibri" panose="020F0502020204030204" pitchFamily="34" charset="0"/>
              </a:rPr>
              <a:t>Moving </a:t>
            </a:r>
            <a:r>
              <a:rPr lang="en-US" sz="2000" dirty="0">
                <a:latin typeface="Calibri" panose="020F0502020204030204" pitchFamily="34" charset="0"/>
                <a:cs typeface="Calibri" panose="020F0502020204030204" pitchFamily="34" charset="0"/>
              </a:rPr>
              <a:t>intangibles among group members; </a:t>
            </a:r>
            <a:endParaRPr lang="en-US" sz="2000" dirty="0" smtClean="0">
              <a:latin typeface="Calibri" panose="020F0502020204030204" pitchFamily="34" charset="0"/>
              <a:cs typeface="Calibri" panose="020F0502020204030204" pitchFamily="34" charset="0"/>
            </a:endParaRPr>
          </a:p>
          <a:p>
            <a:pPr marL="285750" indent="-285750">
              <a:buFont typeface="Wingdings" panose="05000000000000000000" pitchFamily="2" charset="2"/>
              <a:buChar char="§"/>
            </a:pPr>
            <a:r>
              <a:rPr lang="en-US" sz="2000" dirty="0" smtClean="0">
                <a:latin typeface="Calibri" panose="020F0502020204030204" pitchFamily="34" charset="0"/>
                <a:cs typeface="Calibri" panose="020F0502020204030204" pitchFamily="34" charset="0"/>
              </a:rPr>
              <a:t>Transferring </a:t>
            </a:r>
            <a:r>
              <a:rPr lang="en-US" sz="2000" dirty="0">
                <a:latin typeface="Calibri" panose="020F0502020204030204" pitchFamily="34" charset="0"/>
                <a:cs typeface="Calibri" panose="020F0502020204030204" pitchFamily="34" charset="0"/>
              </a:rPr>
              <a:t>risks among, or allocating excessive capital to, group </a:t>
            </a:r>
            <a:r>
              <a:rPr lang="en-US" sz="2000" dirty="0" smtClean="0">
                <a:latin typeface="Calibri" panose="020F0502020204030204" pitchFamily="34" charset="0"/>
                <a:cs typeface="Calibri" panose="020F0502020204030204" pitchFamily="34" charset="0"/>
              </a:rPr>
              <a:t>members; </a:t>
            </a:r>
          </a:p>
          <a:p>
            <a:pPr marL="285750" indent="-285750">
              <a:buFont typeface="Wingdings" panose="05000000000000000000" pitchFamily="2" charset="2"/>
              <a:buChar char="§"/>
            </a:pPr>
            <a:r>
              <a:rPr lang="en-US" sz="2000" dirty="0" smtClean="0">
                <a:latin typeface="Calibri" panose="020F0502020204030204" pitchFamily="34" charset="0"/>
                <a:cs typeface="Calibri" panose="020F0502020204030204" pitchFamily="34" charset="0"/>
              </a:rPr>
              <a:t>Engaging </a:t>
            </a:r>
            <a:r>
              <a:rPr lang="en-US" sz="2000" dirty="0">
                <a:latin typeface="Calibri" panose="020F0502020204030204" pitchFamily="34" charset="0"/>
                <a:cs typeface="Calibri" panose="020F0502020204030204" pitchFamily="34" charset="0"/>
              </a:rPr>
              <a:t>in transactions which would not, or would only very rarely, occur between third parties. </a:t>
            </a:r>
          </a:p>
        </p:txBody>
      </p:sp>
      <p:sp>
        <p:nvSpPr>
          <p:cNvPr id="3" name="Rectangle 2"/>
          <p:cNvSpPr/>
          <p:nvPr/>
        </p:nvSpPr>
        <p:spPr>
          <a:xfrm>
            <a:off x="632520" y="1754762"/>
            <a:ext cx="8424936" cy="461665"/>
          </a:xfrm>
          <a:prstGeom prst="rect">
            <a:avLst/>
          </a:prstGeom>
        </p:spPr>
        <p:txBody>
          <a:bodyPr wrap="square">
            <a:spAutoFit/>
          </a:bodyPr>
          <a:lstStyle/>
          <a:p>
            <a:pPr marL="171450"/>
            <a:r>
              <a:rPr lang="en-US" sz="2400" b="1" dirty="0" smtClean="0">
                <a:latin typeface="Calibri" panose="020F0502020204030204" pitchFamily="34" charset="0"/>
                <a:cs typeface="Calibri" panose="020F0502020204030204" pitchFamily="34" charset="0"/>
              </a:rPr>
              <a:t>Action 8, 9 &amp; 10 - Align </a:t>
            </a:r>
            <a:r>
              <a:rPr lang="en-US" sz="2400" b="1" dirty="0">
                <a:latin typeface="Calibri" panose="020F0502020204030204" pitchFamily="34" charset="0"/>
                <a:cs typeface="Calibri" panose="020F0502020204030204" pitchFamily="34" charset="0"/>
              </a:rPr>
              <a:t>transfer pricing with </a:t>
            </a:r>
            <a:r>
              <a:rPr lang="en-US" sz="2400" b="1">
                <a:latin typeface="Calibri" panose="020F0502020204030204" pitchFamily="34" charset="0"/>
                <a:cs typeface="Calibri" panose="020F0502020204030204" pitchFamily="34" charset="0"/>
              </a:rPr>
              <a:t>value </a:t>
            </a:r>
            <a:r>
              <a:rPr lang="en-US" sz="2400" b="1" smtClean="0">
                <a:latin typeface="Calibri" panose="020F0502020204030204" pitchFamily="34" charset="0"/>
                <a:cs typeface="Calibri" panose="020F0502020204030204" pitchFamily="34" charset="0"/>
              </a:rPr>
              <a:t>creation</a:t>
            </a:r>
            <a:endParaRPr lang="en-GB" sz="2400" b="1" dirty="0">
              <a:latin typeface="Calibri" panose="020F0502020204030204" pitchFamily="34" charset="0"/>
              <a:cs typeface="Calibri" panose="020F0502020204030204" pitchFamily="34" charset="0"/>
            </a:endParaRPr>
          </a:p>
        </p:txBody>
      </p:sp>
      <p:sp>
        <p:nvSpPr>
          <p:cNvPr id="10" name="Rectangle 9"/>
          <p:cNvSpPr/>
          <p:nvPr/>
        </p:nvSpPr>
        <p:spPr>
          <a:xfrm>
            <a:off x="740532" y="3772678"/>
            <a:ext cx="8424936" cy="461665"/>
          </a:xfrm>
          <a:prstGeom prst="rect">
            <a:avLst/>
          </a:prstGeom>
        </p:spPr>
        <p:txBody>
          <a:bodyPr wrap="square">
            <a:spAutoFit/>
          </a:bodyPr>
          <a:lstStyle/>
          <a:p>
            <a:pPr marL="171450"/>
            <a:r>
              <a:rPr lang="en-US" sz="2400" b="1" dirty="0">
                <a:latin typeface="Calibri" panose="020F0502020204030204" pitchFamily="34" charset="0"/>
                <a:cs typeface="Calibri" panose="020F0502020204030204" pitchFamily="34" charset="0"/>
              </a:rPr>
              <a:t>Action 13 - </a:t>
            </a:r>
            <a:r>
              <a:rPr lang="en-US" sz="2400" b="1" dirty="0"/>
              <a:t>Re-examine transfer pricing </a:t>
            </a:r>
            <a:r>
              <a:rPr lang="en-US" sz="2400" b="1" dirty="0" smtClean="0"/>
              <a:t>documentation</a:t>
            </a:r>
            <a:endParaRPr lang="en-GB" sz="2400" b="1" dirty="0">
              <a:latin typeface="Calibri" panose="020F0502020204030204" pitchFamily="34" charset="0"/>
              <a:cs typeface="Calibri" panose="020F0502020204030204" pitchFamily="34" charset="0"/>
            </a:endParaRPr>
          </a:p>
        </p:txBody>
      </p:sp>
      <p:sp>
        <p:nvSpPr>
          <p:cNvPr id="11" name="Rectangle 10"/>
          <p:cNvSpPr/>
          <p:nvPr/>
        </p:nvSpPr>
        <p:spPr>
          <a:xfrm>
            <a:off x="1260021" y="4227309"/>
            <a:ext cx="8418140" cy="2246769"/>
          </a:xfrm>
          <a:prstGeom prst="rect">
            <a:avLst/>
          </a:prstGeom>
        </p:spPr>
        <p:txBody>
          <a:bodyPr wrap="square">
            <a:spAutoFit/>
          </a:bodyPr>
          <a:lstStyle/>
          <a:p>
            <a:r>
              <a:rPr lang="en-US" sz="2000" dirty="0">
                <a:latin typeface="Calibri" panose="020F0502020204030204" pitchFamily="34" charset="0"/>
                <a:cs typeface="Calibri" panose="020F0502020204030204" pitchFamily="34" charset="0"/>
              </a:rPr>
              <a:t>Action 13 recognises that enhancing transparency for tax </a:t>
            </a:r>
            <a:r>
              <a:rPr lang="en-US" sz="2000" dirty="0" smtClean="0">
                <a:latin typeface="Calibri" panose="020F0502020204030204" pitchFamily="34" charset="0"/>
                <a:cs typeface="Calibri" panose="020F0502020204030204" pitchFamily="34" charset="0"/>
              </a:rPr>
              <a:t>administration </a:t>
            </a:r>
            <a:r>
              <a:rPr lang="en-US" sz="2000" dirty="0">
                <a:latin typeface="Calibri" panose="020F0502020204030204" pitchFamily="34" charset="0"/>
                <a:cs typeface="Calibri" panose="020F0502020204030204" pitchFamily="34" charset="0"/>
              </a:rPr>
              <a:t>by providing them with adequate information to conduct </a:t>
            </a:r>
            <a:r>
              <a:rPr lang="en-US" sz="2000" dirty="0" smtClean="0">
                <a:latin typeface="Calibri" panose="020F0502020204030204" pitchFamily="34" charset="0"/>
                <a:cs typeface="Calibri" panose="020F0502020204030204" pitchFamily="34" charset="0"/>
              </a:rPr>
              <a:t>TP risk assessment </a:t>
            </a:r>
            <a:r>
              <a:rPr lang="en-US" sz="2000" dirty="0">
                <a:latin typeface="Calibri" panose="020F0502020204030204" pitchFamily="34" charset="0"/>
                <a:cs typeface="Calibri" panose="020F0502020204030204" pitchFamily="34" charset="0"/>
              </a:rPr>
              <a:t>and </a:t>
            </a:r>
            <a:r>
              <a:rPr lang="en-US" sz="2000" dirty="0" smtClean="0">
                <a:latin typeface="Calibri" panose="020F0502020204030204" pitchFamily="34" charset="0"/>
                <a:cs typeface="Calibri" panose="020F0502020204030204" pitchFamily="34" charset="0"/>
              </a:rPr>
              <a:t>examination </a:t>
            </a:r>
            <a:r>
              <a:rPr lang="en-US" sz="2000" dirty="0">
                <a:latin typeface="Calibri" panose="020F0502020204030204" pitchFamily="34" charset="0"/>
                <a:cs typeface="Calibri" panose="020F0502020204030204" pitchFamily="34" charset="0"/>
              </a:rPr>
              <a:t>is an essential part of tackling the BEPS problem. The OECD released three deliverables under Action 13: (i) Guidance on </a:t>
            </a:r>
            <a:r>
              <a:rPr lang="en-US" sz="2000" dirty="0" smtClean="0">
                <a:latin typeface="Calibri" panose="020F0502020204030204" pitchFamily="34" charset="0"/>
                <a:cs typeface="Calibri" panose="020F0502020204030204" pitchFamily="34" charset="0"/>
              </a:rPr>
              <a:t>TP Documentation </a:t>
            </a:r>
            <a:r>
              <a:rPr lang="en-US" sz="2000" dirty="0">
                <a:latin typeface="Calibri" panose="020F0502020204030204" pitchFamily="34" charset="0"/>
                <a:cs typeface="Calibri" panose="020F0502020204030204" pitchFamily="34" charset="0"/>
              </a:rPr>
              <a:t>and Country-by- Country (“CbyC”) Reporting; (ii) Guidance on Implementation of </a:t>
            </a:r>
            <a:r>
              <a:rPr lang="en-US" sz="2000" dirty="0" smtClean="0">
                <a:latin typeface="Calibri" panose="020F0502020204030204" pitchFamily="34" charset="0"/>
                <a:cs typeface="Calibri" panose="020F0502020204030204" pitchFamily="34" charset="0"/>
              </a:rPr>
              <a:t>TP Documentation </a:t>
            </a:r>
            <a:r>
              <a:rPr lang="en-US" sz="2000" dirty="0">
                <a:latin typeface="Calibri" panose="020F0502020204030204" pitchFamily="34" charset="0"/>
                <a:cs typeface="Calibri" panose="020F0502020204030204" pitchFamily="34" charset="0"/>
              </a:rPr>
              <a:t>and CbyC Reporting); and (iii) CbyC Reporting Implementation Package.</a:t>
            </a:r>
          </a:p>
        </p:txBody>
      </p:sp>
    </p:spTree>
    <p:extLst>
      <p:ext uri="{BB962C8B-B14F-4D97-AF65-F5344CB8AC3E}">
        <p14:creationId xmlns:p14="http://schemas.microsoft.com/office/powerpoint/2010/main" val="3064028969"/>
      </p:ext>
    </p:extLst>
  </p:cSld>
  <p:clrMapOvr>
    <a:masterClrMapping/>
  </p:clrMapOvr>
  <p:transition spd="med" advTm="500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64CF73C6-D5E9-4BAF-BFE2-8D5A445DC133}" type="slidenum">
              <a:rPr lang="en-US" altLang="zh-TW" smtClean="0"/>
              <a:pPr>
                <a:defRPr/>
              </a:pPr>
              <a:t>3</a:t>
            </a:fld>
            <a:endParaRPr lang="en-US" altLang="zh-TW" dirty="0"/>
          </a:p>
        </p:txBody>
      </p:sp>
      <p:sp>
        <p:nvSpPr>
          <p:cNvPr id="7" name="文字方塊 6"/>
          <p:cNvSpPr txBox="1"/>
          <p:nvPr/>
        </p:nvSpPr>
        <p:spPr>
          <a:xfrm>
            <a:off x="538637" y="1135156"/>
            <a:ext cx="9367363" cy="646331"/>
          </a:xfrm>
          <a:prstGeom prst="rect">
            <a:avLst/>
          </a:prstGeom>
          <a:noFill/>
        </p:spPr>
        <p:txBody>
          <a:bodyPr wrap="square" rtlCol="0">
            <a:spAutoFit/>
          </a:bodyPr>
          <a:lstStyle/>
          <a:p>
            <a:r>
              <a:rPr lang="en-US" sz="3600" b="1" dirty="0">
                <a:solidFill>
                  <a:srgbClr val="22366D"/>
                </a:solidFill>
                <a:latin typeface="Calibri" panose="020F0502020204030204" pitchFamily="34" charset="0"/>
                <a:cs typeface="Calibri" panose="020F0502020204030204" pitchFamily="34" charset="0"/>
              </a:rPr>
              <a:t>BEPS </a:t>
            </a:r>
            <a:r>
              <a:rPr lang="en-US" sz="3600" b="1" dirty="0" smtClean="0">
                <a:solidFill>
                  <a:srgbClr val="22366D"/>
                </a:solidFill>
                <a:latin typeface="Calibri" panose="020F0502020204030204" pitchFamily="34" charset="0"/>
                <a:cs typeface="Calibri" panose="020F0502020204030204" pitchFamily="34" charset="0"/>
              </a:rPr>
              <a:t>regarding </a:t>
            </a:r>
            <a:r>
              <a:rPr lang="en-US" sz="3600" b="1" dirty="0">
                <a:solidFill>
                  <a:srgbClr val="22366D"/>
                </a:solidFill>
                <a:latin typeface="Calibri" panose="020F0502020204030204" pitchFamily="34" charset="0"/>
                <a:cs typeface="Calibri" panose="020F0502020204030204" pitchFamily="34" charset="0"/>
              </a:rPr>
              <a:t>TP – </a:t>
            </a:r>
            <a:r>
              <a:rPr lang="en-US" sz="3600" b="1" dirty="0" smtClean="0">
                <a:solidFill>
                  <a:srgbClr val="22366D"/>
                </a:solidFill>
                <a:latin typeface="Calibri" panose="020F0502020204030204" pitchFamily="34" charset="0"/>
                <a:cs typeface="Calibri" panose="020F0502020204030204" pitchFamily="34" charset="0"/>
              </a:rPr>
              <a:t>the Vietnam </a:t>
            </a:r>
            <a:r>
              <a:rPr lang="en-US" sz="3600" b="1" dirty="0">
                <a:solidFill>
                  <a:srgbClr val="22366D"/>
                </a:solidFill>
                <a:latin typeface="Calibri" panose="020F0502020204030204" pitchFamily="34" charset="0"/>
                <a:cs typeface="Calibri" panose="020F0502020204030204" pitchFamily="34" charset="0"/>
              </a:rPr>
              <a:t>perspective</a:t>
            </a:r>
          </a:p>
        </p:txBody>
      </p:sp>
      <p:sp>
        <p:nvSpPr>
          <p:cNvPr id="5" name="文字方塊 6"/>
          <p:cNvSpPr txBox="1"/>
          <p:nvPr/>
        </p:nvSpPr>
        <p:spPr>
          <a:xfrm>
            <a:off x="865834" y="1687031"/>
            <a:ext cx="9040166" cy="1107996"/>
          </a:xfrm>
          <a:prstGeom prst="rect">
            <a:avLst/>
          </a:prstGeom>
          <a:noFill/>
        </p:spPr>
        <p:txBody>
          <a:bodyPr wrap="square" rtlCol="0">
            <a:spAutoFit/>
          </a:bodyPr>
          <a:lstStyle/>
          <a:p>
            <a:r>
              <a:rPr lang="en-US" sz="2200" dirty="0">
                <a:latin typeface="Calibri" panose="020F0502020204030204" pitchFamily="34" charset="0"/>
                <a:cs typeface="Calibri" panose="020F0502020204030204" pitchFamily="34" charset="0"/>
              </a:rPr>
              <a:t>It is viewed that the approval of BEPS action plan has been an important effort for overall reform in international tax regulations for an aim of ensuring equality and improving effectiveness of the tax system around the world</a:t>
            </a:r>
            <a:r>
              <a:rPr lang="en-US" sz="2200" dirty="0" smtClean="0">
                <a:latin typeface="Calibri" panose="020F0502020204030204" pitchFamily="34" charset="0"/>
                <a:cs typeface="Calibri" panose="020F0502020204030204" pitchFamily="34" charset="0"/>
              </a:rPr>
              <a:t>.</a:t>
            </a:r>
            <a:endParaRPr lang="en-US" sz="2200" dirty="0">
              <a:latin typeface="Calibri" panose="020F0502020204030204" pitchFamily="34" charset="0"/>
              <a:cs typeface="Calibri" panose="020F0502020204030204" pitchFamily="34" charset="0"/>
            </a:endParaRPr>
          </a:p>
        </p:txBody>
      </p:sp>
      <p:sp>
        <p:nvSpPr>
          <p:cNvPr id="3" name="Rectangle 2"/>
          <p:cNvSpPr/>
          <p:nvPr/>
        </p:nvSpPr>
        <p:spPr>
          <a:xfrm>
            <a:off x="865834" y="2795027"/>
            <a:ext cx="8839694" cy="430887"/>
          </a:xfrm>
          <a:prstGeom prst="rect">
            <a:avLst/>
          </a:prstGeom>
        </p:spPr>
        <p:txBody>
          <a:bodyPr wrap="square">
            <a:spAutoFit/>
          </a:bodyPr>
          <a:lstStyle/>
          <a:p>
            <a:pPr>
              <a:spcAft>
                <a:spcPts val="0"/>
              </a:spcAft>
            </a:pPr>
            <a:r>
              <a:rPr lang="en-US" sz="2200" dirty="0">
                <a:solidFill>
                  <a:srgbClr val="C00000"/>
                </a:solidFill>
                <a:latin typeface="Calibri" panose="020F0502020204030204" pitchFamily="34" charset="0"/>
                <a:cs typeface="Calibri" panose="020F0502020204030204" pitchFamily="34" charset="0"/>
              </a:rPr>
              <a:t>Actions have been taking for implementing the OECD BEPS initiatives:</a:t>
            </a:r>
          </a:p>
        </p:txBody>
      </p:sp>
      <p:pic>
        <p:nvPicPr>
          <p:cNvPr id="8" name="Pictur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992560" y="3316678"/>
            <a:ext cx="1932317" cy="3374573"/>
          </a:xfrm>
          <a:prstGeom prst="rect">
            <a:avLst/>
          </a:prstGeom>
          <a:solidFill>
            <a:schemeClr val="bg1">
              <a:alpha val="30000"/>
            </a:schemeClr>
          </a:solidFill>
          <a:effectLst>
            <a:outerShdw blurRad="76200" dir="13500000" sy="23000" kx="1200000" algn="br" rotWithShape="0">
              <a:prstClr val="black">
                <a:alpha val="20000"/>
              </a:prstClr>
            </a:outerShdw>
          </a:effectLst>
        </p:spPr>
      </p:pic>
      <p:sp>
        <p:nvSpPr>
          <p:cNvPr id="9" name="Rectangle 8"/>
          <p:cNvSpPr>
            <a:spLocks noChangeArrowheads="1"/>
          </p:cNvSpPr>
          <p:nvPr/>
        </p:nvSpPr>
        <p:spPr bwMode="auto">
          <a:xfrm>
            <a:off x="3010474" y="3316678"/>
            <a:ext cx="1978144" cy="3374573"/>
          </a:xfrm>
          <a:prstGeom prst="rect">
            <a:avLst/>
          </a:prstGeom>
          <a:solidFill>
            <a:srgbClr val="0070C0"/>
          </a:solidFill>
          <a:ln w="6350">
            <a:noFill/>
            <a:miter lim="800000"/>
            <a:headEnd/>
            <a:tailEnd/>
          </a:ln>
          <a:effectLst>
            <a:outerShdw blurRad="76200" dir="13500000" sy="23000" kx="1200000" algn="br" rotWithShape="0">
              <a:prstClr val="black">
                <a:alpha val="20000"/>
              </a:prstClr>
            </a:outerShdw>
          </a:effectLst>
        </p:spPr>
        <p:txBody>
          <a:bodyPr lIns="91440" tIns="91440" rIns="91440" bIns="91440"/>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Aft>
                <a:spcPts val="600"/>
              </a:spcAft>
            </a:pPr>
            <a:r>
              <a:rPr lang="en-US" sz="1600" dirty="0">
                <a:solidFill>
                  <a:schemeClr val="bg1"/>
                </a:solidFill>
                <a:latin typeface="Calibri" panose="020F0502020204030204" pitchFamily="34" charset="0"/>
                <a:cs typeface="Calibri" panose="020F0502020204030204" pitchFamily="34" charset="0"/>
              </a:rPr>
              <a:t>Issuing detailed guidance on APA process effective 5 February </a:t>
            </a:r>
            <a:r>
              <a:rPr lang="en-US" sz="1600" dirty="0" smtClean="0">
                <a:solidFill>
                  <a:schemeClr val="bg1"/>
                </a:solidFill>
                <a:latin typeface="Calibri" panose="020F0502020204030204" pitchFamily="34" charset="0"/>
                <a:cs typeface="Calibri" panose="020F0502020204030204" pitchFamily="34" charset="0"/>
              </a:rPr>
              <a:t>2014 </a:t>
            </a:r>
          </a:p>
          <a:p>
            <a:pPr>
              <a:spcAft>
                <a:spcPts val="600"/>
              </a:spcAft>
            </a:pPr>
            <a:r>
              <a:rPr lang="en-US" sz="1600" dirty="0" smtClean="0">
                <a:solidFill>
                  <a:schemeClr val="bg1"/>
                </a:solidFill>
                <a:latin typeface="Calibri" panose="020F0502020204030204" pitchFamily="34" charset="0"/>
                <a:cs typeface="Calibri" panose="020F0502020204030204" pitchFamily="34" charset="0"/>
              </a:rPr>
              <a:t>An </a:t>
            </a:r>
            <a:r>
              <a:rPr lang="en-US" sz="1600" smtClean="0">
                <a:solidFill>
                  <a:schemeClr val="bg1"/>
                </a:solidFill>
                <a:latin typeface="Calibri" panose="020F0502020204030204" pitchFamily="34" charset="0"/>
                <a:cs typeface="Calibri" panose="020F0502020204030204" pitchFamily="34" charset="0"/>
              </a:rPr>
              <a:t>agreement </a:t>
            </a:r>
            <a:r>
              <a:rPr lang="en-US" sz="1600" smtClean="0">
                <a:solidFill>
                  <a:schemeClr val="bg1"/>
                </a:solidFill>
                <a:latin typeface="Calibri" panose="020F0502020204030204" pitchFamily="34" charset="0"/>
                <a:cs typeface="Calibri" panose="020F0502020204030204" pitchFamily="34" charset="0"/>
              </a:rPr>
              <a:t>signed by a </a:t>
            </a:r>
            <a:r>
              <a:rPr lang="en-US" sz="1600" dirty="0" smtClean="0">
                <a:solidFill>
                  <a:schemeClr val="bg1"/>
                </a:solidFill>
                <a:latin typeface="Calibri" panose="020F0502020204030204" pitchFamily="34" charset="0"/>
                <a:cs typeface="Calibri" panose="020F0502020204030204" pitchFamily="34" charset="0"/>
              </a:rPr>
              <a:t>taxpayer and tax authority determines in advance a basis of tax calculation, TP methods and arm’s length prices of the covered related party transactions.</a:t>
            </a:r>
            <a:endParaRPr lang="en-GB" sz="1600" b="1" dirty="0">
              <a:solidFill>
                <a:schemeClr val="bg1"/>
              </a:solidFill>
              <a:latin typeface="Calibri" panose="020F0502020204030204" pitchFamily="34" charset="0"/>
              <a:cs typeface="Calibri" panose="020F0502020204030204" pitchFamily="34" charset="0"/>
            </a:endParaRPr>
          </a:p>
          <a:p>
            <a:pPr>
              <a:spcAft>
                <a:spcPts val="600"/>
              </a:spcAft>
            </a:pPr>
            <a:endParaRPr lang="en-GB" sz="1600" dirty="0">
              <a:latin typeface="+mj-lt"/>
            </a:endParaRPr>
          </a:p>
        </p:txBody>
      </p:sp>
      <p:sp>
        <p:nvSpPr>
          <p:cNvPr id="10" name="Rectangle 9"/>
          <p:cNvSpPr>
            <a:spLocks noChangeArrowheads="1"/>
          </p:cNvSpPr>
          <p:nvPr/>
        </p:nvSpPr>
        <p:spPr bwMode="auto">
          <a:xfrm>
            <a:off x="5057325" y="3316038"/>
            <a:ext cx="2016224" cy="3375852"/>
          </a:xfrm>
          <a:prstGeom prst="rect">
            <a:avLst/>
          </a:prstGeom>
          <a:solidFill>
            <a:srgbClr val="0070C0"/>
          </a:solidFill>
          <a:ln w="6350">
            <a:noFill/>
            <a:miter lim="800000"/>
            <a:headEnd/>
            <a:tailEnd/>
          </a:ln>
          <a:effectLst>
            <a:outerShdw blurRad="76200" dir="13500000" sy="23000" kx="1200000" algn="br" rotWithShape="0">
              <a:prstClr val="black">
                <a:alpha val="20000"/>
              </a:prstClr>
            </a:outerShdw>
          </a:effectLst>
        </p:spPr>
        <p:txBody>
          <a:bodyPr lIns="91440" tIns="91440" rIns="91440" bIns="91440"/>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lvl="2" indent="0">
              <a:spcAft>
                <a:spcPts val="600"/>
              </a:spcAft>
            </a:pPr>
            <a:r>
              <a:rPr lang="en-US" sz="1600" dirty="0">
                <a:solidFill>
                  <a:schemeClr val="bg1"/>
                </a:solidFill>
                <a:latin typeface="Calibri" panose="020F0502020204030204" pitchFamily="34" charset="0"/>
                <a:cs typeface="Calibri" panose="020F0502020204030204" pitchFamily="34" charset="0"/>
              </a:rPr>
              <a:t>Enlarging resources focusing on </a:t>
            </a:r>
            <a:r>
              <a:rPr lang="en-US" sz="1600" dirty="0" smtClean="0">
                <a:solidFill>
                  <a:schemeClr val="bg1"/>
                </a:solidFill>
                <a:latin typeface="Calibri" panose="020F0502020204030204" pitchFamily="34" charset="0"/>
                <a:cs typeface="Calibri" panose="020F0502020204030204" pitchFamily="34" charset="0"/>
              </a:rPr>
              <a:t>transfer pricing inspection starting in late 2015</a:t>
            </a:r>
          </a:p>
          <a:p>
            <a:pPr marL="0" lvl="2" indent="0">
              <a:spcAft>
                <a:spcPts val="600"/>
              </a:spcAft>
            </a:pPr>
            <a:r>
              <a:rPr lang="en-US" sz="1600" dirty="0" smtClean="0">
                <a:solidFill>
                  <a:schemeClr val="bg1"/>
                </a:solidFill>
                <a:latin typeface="Calibri" panose="020F0502020204030204" pitchFamily="34" charset="0"/>
                <a:cs typeface="Calibri" panose="020F0502020204030204" pitchFamily="34" charset="0"/>
              </a:rPr>
              <a:t>The </a:t>
            </a:r>
            <a:r>
              <a:rPr lang="en-US" sz="1600" dirty="0">
                <a:solidFill>
                  <a:schemeClr val="bg1"/>
                </a:solidFill>
                <a:latin typeface="Calibri" panose="020F0502020204030204" pitchFamily="34" charset="0"/>
                <a:cs typeface="Calibri" panose="020F0502020204030204" pitchFamily="34" charset="0"/>
              </a:rPr>
              <a:t>provisional tax authorities formed their own TP inspection division per a decision of the Ministry of Finance. </a:t>
            </a:r>
          </a:p>
          <a:p>
            <a:pPr>
              <a:spcAft>
                <a:spcPts val="600"/>
              </a:spcAft>
            </a:pPr>
            <a:endParaRPr lang="en-GB" sz="1600" dirty="0">
              <a:latin typeface="+mj-lt"/>
            </a:endParaRPr>
          </a:p>
        </p:txBody>
      </p:sp>
      <p:sp>
        <p:nvSpPr>
          <p:cNvPr id="11" name="Rectangle 10"/>
          <p:cNvSpPr>
            <a:spLocks noChangeArrowheads="1"/>
          </p:cNvSpPr>
          <p:nvPr/>
        </p:nvSpPr>
        <p:spPr bwMode="auto">
          <a:xfrm>
            <a:off x="7147624" y="3346902"/>
            <a:ext cx="2015417" cy="3353848"/>
          </a:xfrm>
          <a:prstGeom prst="rect">
            <a:avLst/>
          </a:prstGeom>
          <a:solidFill>
            <a:srgbClr val="0070C0"/>
          </a:solidFill>
          <a:ln w="6350">
            <a:noFill/>
            <a:miter lim="800000"/>
            <a:headEnd/>
            <a:tailEnd/>
          </a:ln>
          <a:effectLst>
            <a:outerShdw blurRad="76200" dir="13500000" sy="23000" kx="1200000" algn="br" rotWithShape="0">
              <a:prstClr val="black">
                <a:alpha val="20000"/>
              </a:prstClr>
            </a:outerShdw>
          </a:effectLst>
        </p:spPr>
        <p:txBody>
          <a:bodyPr lIns="91440" tIns="91440" rIns="91440" bIns="91440"/>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lvl="2" indent="0"/>
            <a:r>
              <a:rPr lang="en-US" sz="1600" dirty="0">
                <a:solidFill>
                  <a:schemeClr val="bg1"/>
                </a:solidFill>
                <a:latin typeface="Calibri" panose="020F0502020204030204" pitchFamily="34" charset="0"/>
                <a:cs typeface="Calibri" panose="020F0502020204030204" pitchFamily="34" charset="0"/>
              </a:rPr>
              <a:t>Working with certainty authorities, </a:t>
            </a:r>
            <a:r>
              <a:rPr lang="en-US" sz="1600" dirty="0" smtClean="0">
                <a:solidFill>
                  <a:schemeClr val="bg1"/>
                </a:solidFill>
                <a:latin typeface="Calibri" panose="020F0502020204030204" pitchFamily="34" charset="0"/>
                <a:cs typeface="Calibri" panose="020F0502020204030204" pitchFamily="34" charset="0"/>
              </a:rPr>
              <a:t>business </a:t>
            </a:r>
            <a:r>
              <a:rPr lang="en-US" sz="1600" dirty="0">
                <a:solidFill>
                  <a:schemeClr val="bg1"/>
                </a:solidFill>
                <a:latin typeface="Calibri" panose="020F0502020204030204" pitchFamily="34" charset="0"/>
                <a:cs typeface="Calibri" panose="020F0502020204030204" pitchFamily="34" charset="0"/>
              </a:rPr>
              <a:t>associations and big tax consulting firms </a:t>
            </a:r>
            <a:r>
              <a:rPr lang="en-US" sz="1600" dirty="0" smtClean="0">
                <a:solidFill>
                  <a:schemeClr val="bg1"/>
                </a:solidFill>
                <a:latin typeface="Calibri" panose="020F0502020204030204" pitchFamily="34" charset="0"/>
                <a:cs typeface="Calibri" panose="020F0502020204030204" pitchFamily="34" charset="0"/>
              </a:rPr>
              <a:t>- Notice </a:t>
            </a:r>
            <a:r>
              <a:rPr lang="en-US" sz="1600" dirty="0">
                <a:solidFill>
                  <a:schemeClr val="bg1"/>
                </a:solidFill>
                <a:latin typeface="Calibri" panose="020F0502020204030204" pitchFamily="34" charset="0"/>
                <a:cs typeface="Calibri" panose="020F0502020204030204" pitchFamily="34" charset="0"/>
              </a:rPr>
              <a:t>dated 27 May </a:t>
            </a:r>
            <a:r>
              <a:rPr lang="en-US" sz="1600" dirty="0" smtClean="0">
                <a:solidFill>
                  <a:schemeClr val="bg1"/>
                </a:solidFill>
                <a:latin typeface="Calibri" panose="020F0502020204030204" pitchFamily="34" charset="0"/>
                <a:cs typeface="Calibri" panose="020F0502020204030204" pitchFamily="34" charset="0"/>
              </a:rPr>
              <a:t>2016</a:t>
            </a:r>
          </a:p>
          <a:p>
            <a:pPr marL="0" lvl="2" indent="0">
              <a:spcAft>
                <a:spcPts val="600"/>
              </a:spcAft>
            </a:pPr>
            <a:endParaRPr lang="en-US" sz="1600" dirty="0">
              <a:solidFill>
                <a:schemeClr val="bg1"/>
              </a:solidFill>
              <a:latin typeface="Calibri" panose="020F0502020204030204" pitchFamily="34" charset="0"/>
              <a:cs typeface="Calibri" panose="020F0502020204030204" pitchFamily="34" charset="0"/>
            </a:endParaRPr>
          </a:p>
          <a:p>
            <a:pPr marL="0" lvl="2" indent="0">
              <a:spcAft>
                <a:spcPts val="600"/>
              </a:spcAft>
            </a:pPr>
            <a:r>
              <a:rPr lang="en-US" sz="1600" dirty="0" smtClean="0">
                <a:solidFill>
                  <a:schemeClr val="bg1"/>
                </a:solidFill>
                <a:latin typeface="Calibri" panose="020F0502020204030204" pitchFamily="34" charset="0"/>
                <a:cs typeface="Calibri" panose="020F0502020204030204" pitchFamily="34" charset="0"/>
              </a:rPr>
              <a:t>To </a:t>
            </a:r>
            <a:r>
              <a:rPr lang="en-US" sz="1600" dirty="0">
                <a:solidFill>
                  <a:schemeClr val="bg1"/>
                </a:solidFill>
                <a:latin typeface="Calibri" panose="020F0502020204030204" pitchFamily="34" charset="0"/>
                <a:cs typeface="Calibri" panose="020F0502020204030204" pitchFamily="34" charset="0"/>
              </a:rPr>
              <a:t>consider for action plans of implementing the OECD </a:t>
            </a:r>
            <a:r>
              <a:rPr lang="en-US" sz="1600" dirty="0" smtClean="0">
                <a:solidFill>
                  <a:schemeClr val="bg1"/>
                </a:solidFill>
                <a:latin typeface="Calibri" panose="020F0502020204030204" pitchFamily="34" charset="0"/>
                <a:cs typeface="Calibri" panose="020F0502020204030204" pitchFamily="34" charset="0"/>
              </a:rPr>
              <a:t>BEPS initiatives</a:t>
            </a:r>
          </a:p>
          <a:p>
            <a:pPr marL="0" lvl="2" indent="0">
              <a:spcAft>
                <a:spcPts val="600"/>
              </a:spcAft>
            </a:pPr>
            <a:endParaRPr lang="en-US" sz="1600" dirty="0" smtClean="0">
              <a:solidFill>
                <a:schemeClr val="bg1"/>
              </a:solidFill>
            </a:endParaRPr>
          </a:p>
          <a:p>
            <a:pPr marL="0" lvl="2" indent="0">
              <a:spcAft>
                <a:spcPts val="600"/>
              </a:spcAft>
            </a:pPr>
            <a:endParaRPr lang="en-US" sz="1600" dirty="0">
              <a:solidFill>
                <a:schemeClr val="bg1"/>
              </a:solidFill>
            </a:endParaRPr>
          </a:p>
        </p:txBody>
      </p:sp>
    </p:spTree>
    <p:extLst>
      <p:ext uri="{BB962C8B-B14F-4D97-AF65-F5344CB8AC3E}">
        <p14:creationId xmlns:p14="http://schemas.microsoft.com/office/powerpoint/2010/main" val="743342974"/>
      </p:ext>
    </p:extLst>
  </p:cSld>
  <p:clrMapOvr>
    <a:masterClrMapping/>
  </p:clrMapOvr>
  <p:transition spd="med" advTm="5000">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64CF73C6-D5E9-4BAF-BFE2-8D5A445DC133}" type="slidenum">
              <a:rPr lang="en-US" altLang="zh-TW" smtClean="0"/>
              <a:pPr>
                <a:defRPr/>
              </a:pPr>
              <a:t>4</a:t>
            </a:fld>
            <a:endParaRPr lang="en-US" altLang="zh-TW" dirty="0"/>
          </a:p>
        </p:txBody>
      </p:sp>
      <p:sp>
        <p:nvSpPr>
          <p:cNvPr id="5" name="文字方塊 6"/>
          <p:cNvSpPr txBox="1">
            <a:spLocks noGrp="1"/>
          </p:cNvSpPr>
          <p:nvPr>
            <p:ph idx="1"/>
          </p:nvPr>
        </p:nvSpPr>
        <p:spPr>
          <a:xfrm>
            <a:off x="560512" y="1196752"/>
            <a:ext cx="8915400" cy="646331"/>
          </a:xfrm>
          <a:prstGeom prst="rect">
            <a:avLst/>
          </a:prstGeom>
          <a:noFill/>
        </p:spPr>
        <p:txBody>
          <a:bodyPr wrap="square" rtlCol="0">
            <a:spAutoFit/>
          </a:bodyPr>
          <a:lstStyle/>
          <a:p>
            <a:pPr marL="0" indent="0">
              <a:buNone/>
            </a:pPr>
            <a:r>
              <a:rPr lang="en-US" sz="3600" b="1" dirty="0">
                <a:solidFill>
                  <a:srgbClr val="22366D"/>
                </a:solidFill>
                <a:latin typeface="Calibri" panose="020F0502020204030204" pitchFamily="34" charset="0"/>
                <a:cs typeface="Calibri" panose="020F0502020204030204" pitchFamily="34" charset="0"/>
              </a:rPr>
              <a:t>BEPS </a:t>
            </a:r>
            <a:r>
              <a:rPr lang="en-US" sz="3600" b="1" dirty="0" smtClean="0">
                <a:solidFill>
                  <a:srgbClr val="22366D"/>
                </a:solidFill>
                <a:latin typeface="Calibri" panose="020F0502020204030204" pitchFamily="34" charset="0"/>
                <a:cs typeface="Calibri" panose="020F0502020204030204" pitchFamily="34" charset="0"/>
              </a:rPr>
              <a:t>regarding </a:t>
            </a:r>
            <a:r>
              <a:rPr lang="en-US" sz="3600" b="1" dirty="0">
                <a:solidFill>
                  <a:srgbClr val="22366D"/>
                </a:solidFill>
                <a:latin typeface="Calibri" panose="020F0502020204030204" pitchFamily="34" charset="0"/>
                <a:cs typeface="Calibri" panose="020F0502020204030204" pitchFamily="34" charset="0"/>
              </a:rPr>
              <a:t>TP – </a:t>
            </a:r>
            <a:r>
              <a:rPr lang="en-US" sz="3600" b="1" dirty="0" smtClean="0">
                <a:solidFill>
                  <a:srgbClr val="22366D"/>
                </a:solidFill>
                <a:latin typeface="Calibri" panose="020F0502020204030204" pitchFamily="34" charset="0"/>
                <a:cs typeface="Calibri" panose="020F0502020204030204" pitchFamily="34" charset="0"/>
              </a:rPr>
              <a:t>the Vietnam </a:t>
            </a:r>
            <a:r>
              <a:rPr lang="en-US" sz="3600" b="1" dirty="0">
                <a:solidFill>
                  <a:srgbClr val="22366D"/>
                </a:solidFill>
                <a:latin typeface="Calibri" panose="020F0502020204030204" pitchFamily="34" charset="0"/>
                <a:cs typeface="Calibri" panose="020F0502020204030204" pitchFamily="34" charset="0"/>
              </a:rPr>
              <a:t>perspective</a:t>
            </a:r>
          </a:p>
        </p:txBody>
      </p:sp>
      <p:sp>
        <p:nvSpPr>
          <p:cNvPr id="6" name="Text Placeholder 2"/>
          <p:cNvSpPr txBox="1">
            <a:spLocks/>
          </p:cNvSpPr>
          <p:nvPr/>
        </p:nvSpPr>
        <p:spPr bwMode="auto">
          <a:xfrm>
            <a:off x="1136576" y="1772816"/>
            <a:ext cx="8568952"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spcAft>
                <a:spcPts val="0"/>
              </a:spcAft>
              <a:buFontTx/>
              <a:buNone/>
            </a:pPr>
            <a:r>
              <a:rPr lang="en-US" sz="2000" dirty="0" smtClean="0">
                <a:latin typeface="Calibri" panose="020F0502020204030204" pitchFamily="34" charset="0"/>
                <a:cs typeface="Calibri" panose="020F0502020204030204" pitchFamily="34" charset="0"/>
              </a:rPr>
              <a:t>A BEPS Working Group was established (Decision 1286/QD-TCT dated 11 July 2016) that will assess the challenges of the current international tax environment, including base erosion profit shifting, and propose policy solutions to address those challenges appropriately and effectively.  In particular, they will:</a:t>
            </a:r>
          </a:p>
          <a:p>
            <a:pPr marL="0" indent="0">
              <a:spcBef>
                <a:spcPts val="0"/>
              </a:spcBef>
              <a:spcAft>
                <a:spcPts val="0"/>
              </a:spcAft>
              <a:buFontTx/>
              <a:buNone/>
            </a:pPr>
            <a:endParaRPr lang="en-US" sz="2000" dirty="0" smtClean="0">
              <a:latin typeface="Calibri" panose="020F0502020204030204" pitchFamily="34" charset="0"/>
              <a:cs typeface="Calibri" panose="020F0502020204030204" pitchFamily="34" charset="0"/>
            </a:endParaRPr>
          </a:p>
          <a:p>
            <a:pPr>
              <a:spcBef>
                <a:spcPts val="0"/>
              </a:spcBef>
              <a:spcAft>
                <a:spcPts val="0"/>
              </a:spcAft>
              <a:buFont typeface="Wingdings" panose="05000000000000000000" pitchFamily="2" charset="2"/>
              <a:buChar char="§"/>
            </a:pPr>
            <a:r>
              <a:rPr lang="en-US" sz="2000" dirty="0" smtClean="0">
                <a:latin typeface="Calibri" panose="020F0502020204030204" pitchFamily="34" charset="0"/>
                <a:cs typeface="Calibri" panose="020F0502020204030204" pitchFamily="34" charset="0"/>
              </a:rPr>
              <a:t>Research the action plans as well as OECD/G20’s and other countries’ experience in implementing the action plans of OECD’s initiatives</a:t>
            </a:r>
          </a:p>
          <a:p>
            <a:pPr>
              <a:spcBef>
                <a:spcPts val="0"/>
              </a:spcBef>
              <a:spcAft>
                <a:spcPts val="0"/>
              </a:spcAft>
              <a:buFont typeface="Wingdings" panose="05000000000000000000" pitchFamily="2" charset="2"/>
              <a:buChar char="§"/>
            </a:pPr>
            <a:r>
              <a:rPr lang="en-US" sz="2000" dirty="0" smtClean="0">
                <a:latin typeface="Calibri" panose="020F0502020204030204" pitchFamily="34" charset="0"/>
                <a:cs typeface="Calibri" panose="020F0502020204030204" pitchFamily="34" charset="0"/>
              </a:rPr>
              <a:t>Review and assess current regulations of Vietnam in lights of the BEPS initiative </a:t>
            </a:r>
          </a:p>
          <a:p>
            <a:pPr>
              <a:spcBef>
                <a:spcPts val="0"/>
              </a:spcBef>
              <a:spcAft>
                <a:spcPts val="0"/>
              </a:spcAft>
              <a:buFont typeface="Wingdings" panose="05000000000000000000" pitchFamily="2" charset="2"/>
              <a:buChar char="§"/>
            </a:pPr>
            <a:r>
              <a:rPr lang="en-US" sz="2000" dirty="0" smtClean="0">
                <a:latin typeface="Calibri" panose="020F0502020204030204" pitchFamily="34" charset="0"/>
                <a:cs typeface="Calibri" panose="020F0502020204030204" pitchFamily="34" charset="0"/>
              </a:rPr>
              <a:t>Propose necessary changes to the current policy to ensure that Vietnam regulations are appropriate given that specific conditions in the country are not yet wholly consistent with international practice.</a:t>
            </a:r>
          </a:p>
          <a:p>
            <a:pPr>
              <a:spcBef>
                <a:spcPts val="0"/>
              </a:spcBef>
              <a:spcAft>
                <a:spcPts val="0"/>
              </a:spcAft>
              <a:buFont typeface="Wingdings" panose="05000000000000000000" pitchFamily="2" charset="2"/>
              <a:buChar char="§"/>
            </a:pPr>
            <a:r>
              <a:rPr lang="en-US" sz="2000" dirty="0" smtClean="0">
                <a:latin typeface="Calibri" panose="020F0502020204030204" pitchFamily="34" charset="0"/>
                <a:cs typeface="Calibri" panose="020F0502020204030204" pitchFamily="34" charset="0"/>
              </a:rPr>
              <a:t>Coordinate among the General Department of Taxation, relevant ministries and agencies to determine the priorities, direction and roadmap for implementation of the action plans of BEPS in Vietnam.</a:t>
            </a:r>
          </a:p>
          <a:p>
            <a:pPr marL="0" indent="0">
              <a:spcAft>
                <a:spcPts val="0"/>
              </a:spcAft>
              <a:buFontTx/>
              <a:buNone/>
            </a:pPr>
            <a:endParaRPr lang="en-US" sz="20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29230023"/>
      </p:ext>
    </p:extLst>
  </p:cSld>
  <p:clrMapOvr>
    <a:masterClrMapping/>
  </p:clrMapOvr>
  <p:transition spd="med" advTm="5000">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64CF73C6-D5E9-4BAF-BFE2-8D5A445DC133}" type="slidenum">
              <a:rPr lang="en-US" altLang="zh-TW" smtClean="0"/>
              <a:pPr>
                <a:defRPr/>
              </a:pPr>
              <a:t>5</a:t>
            </a:fld>
            <a:endParaRPr lang="en-US" altLang="zh-TW" dirty="0"/>
          </a:p>
        </p:txBody>
      </p:sp>
      <p:pic>
        <p:nvPicPr>
          <p:cNvPr id="5" name="Content Placeholder 4"/>
          <p:cNvPicPr>
            <a:picLocks noGrp="1" noChangeAspect="1"/>
          </p:cNvPicPr>
          <p:nvPr>
            <p:ph idx="1"/>
          </p:nvPr>
        </p:nvPicPr>
        <p:blipFill>
          <a:blip r:embed="rId3"/>
          <a:stretch>
            <a:fillRect/>
          </a:stretch>
        </p:blipFill>
        <p:spPr>
          <a:xfrm>
            <a:off x="1275150" y="2589014"/>
            <a:ext cx="2736304" cy="3168380"/>
          </a:xfrm>
          <a:prstGeom prst="rect">
            <a:avLst/>
          </a:prstGeom>
        </p:spPr>
      </p:pic>
      <p:grpSp>
        <p:nvGrpSpPr>
          <p:cNvPr id="6" name="Group 5"/>
          <p:cNvGrpSpPr/>
          <p:nvPr/>
        </p:nvGrpSpPr>
        <p:grpSpPr>
          <a:xfrm>
            <a:off x="2072680" y="3647741"/>
            <a:ext cx="922285" cy="958850"/>
            <a:chOff x="-5690415" y="1226240"/>
            <a:chExt cx="360363" cy="374650"/>
          </a:xfrm>
          <a:solidFill>
            <a:srgbClr val="C00000"/>
          </a:solidFill>
        </p:grpSpPr>
        <p:sp>
          <p:nvSpPr>
            <p:cNvPr id="7" name="Freeform 274"/>
            <p:cNvSpPr>
              <a:spLocks/>
            </p:cNvSpPr>
            <p:nvPr/>
          </p:nvSpPr>
          <p:spPr bwMode="auto">
            <a:xfrm>
              <a:off x="-5530078" y="1342128"/>
              <a:ext cx="47625" cy="15875"/>
            </a:xfrm>
            <a:custGeom>
              <a:avLst/>
              <a:gdLst>
                <a:gd name="T0" fmla="*/ 7 w 18"/>
                <a:gd name="T1" fmla="*/ 6 h 6"/>
                <a:gd name="T2" fmla="*/ 18 w 18"/>
                <a:gd name="T3" fmla="*/ 6 h 6"/>
                <a:gd name="T4" fmla="*/ 18 w 18"/>
                <a:gd name="T5" fmla="*/ 0 h 6"/>
                <a:gd name="T6" fmla="*/ 0 w 18"/>
                <a:gd name="T7" fmla="*/ 0 h 6"/>
                <a:gd name="T8" fmla="*/ 7 w 18"/>
                <a:gd name="T9" fmla="*/ 6 h 6"/>
              </a:gdLst>
              <a:ahLst/>
              <a:cxnLst>
                <a:cxn ang="0">
                  <a:pos x="T0" y="T1"/>
                </a:cxn>
                <a:cxn ang="0">
                  <a:pos x="T2" y="T3"/>
                </a:cxn>
                <a:cxn ang="0">
                  <a:pos x="T4" y="T5"/>
                </a:cxn>
                <a:cxn ang="0">
                  <a:pos x="T6" y="T7"/>
                </a:cxn>
                <a:cxn ang="0">
                  <a:pos x="T8" y="T9"/>
                </a:cxn>
              </a:cxnLst>
              <a:rect l="0" t="0" r="r" b="b"/>
              <a:pathLst>
                <a:path w="18" h="6">
                  <a:moveTo>
                    <a:pt x="7" y="6"/>
                  </a:moveTo>
                  <a:cubicBezTo>
                    <a:pt x="18" y="6"/>
                    <a:pt x="18" y="6"/>
                    <a:pt x="18" y="6"/>
                  </a:cubicBezTo>
                  <a:cubicBezTo>
                    <a:pt x="18" y="0"/>
                    <a:pt x="18" y="0"/>
                    <a:pt x="18" y="0"/>
                  </a:cubicBezTo>
                  <a:cubicBezTo>
                    <a:pt x="0" y="0"/>
                    <a:pt x="0" y="0"/>
                    <a:pt x="0" y="0"/>
                  </a:cubicBezTo>
                  <a:cubicBezTo>
                    <a:pt x="3" y="2"/>
                    <a:pt x="5" y="4"/>
                    <a:pt x="7" y="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rgbClr val="0070C0"/>
                </a:solidFill>
                <a:latin typeface="+mj-lt"/>
              </a:endParaRPr>
            </a:p>
          </p:txBody>
        </p:sp>
        <p:sp>
          <p:nvSpPr>
            <p:cNvPr id="8" name="Freeform 275"/>
            <p:cNvSpPr>
              <a:spLocks/>
            </p:cNvSpPr>
            <p:nvPr/>
          </p:nvSpPr>
          <p:spPr bwMode="auto">
            <a:xfrm>
              <a:off x="-5690415" y="1362765"/>
              <a:ext cx="158750" cy="236538"/>
            </a:xfrm>
            <a:custGeom>
              <a:avLst/>
              <a:gdLst>
                <a:gd name="T0" fmla="*/ 2 w 61"/>
                <a:gd name="T1" fmla="*/ 59 h 91"/>
                <a:gd name="T2" fmla="*/ 15 w 61"/>
                <a:gd name="T3" fmla="*/ 87 h 91"/>
                <a:gd name="T4" fmla="*/ 22 w 61"/>
                <a:gd name="T5" fmla="*/ 91 h 91"/>
                <a:gd name="T6" fmla="*/ 22 w 61"/>
                <a:gd name="T7" fmla="*/ 91 h 91"/>
                <a:gd name="T8" fmla="*/ 29 w 61"/>
                <a:gd name="T9" fmla="*/ 87 h 91"/>
                <a:gd name="T10" fmla="*/ 59 w 61"/>
                <a:gd name="T11" fmla="*/ 12 h 91"/>
                <a:gd name="T12" fmla="*/ 55 w 61"/>
                <a:gd name="T13" fmla="*/ 2 h 91"/>
                <a:gd name="T14" fmla="*/ 45 w 61"/>
                <a:gd name="T15" fmla="*/ 6 h 91"/>
                <a:gd name="T16" fmla="*/ 21 w 61"/>
                <a:gd name="T17" fmla="*/ 65 h 91"/>
                <a:gd name="T18" fmla="*/ 15 w 61"/>
                <a:gd name="T19" fmla="*/ 53 h 91"/>
                <a:gd name="T20" fmla="*/ 6 w 61"/>
                <a:gd name="T21" fmla="*/ 49 h 91"/>
                <a:gd name="T22" fmla="*/ 2 w 61"/>
                <a:gd name="T23" fmla="*/ 59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1" h="91">
                  <a:moveTo>
                    <a:pt x="2" y="59"/>
                  </a:moveTo>
                  <a:cubicBezTo>
                    <a:pt x="15" y="87"/>
                    <a:pt x="15" y="87"/>
                    <a:pt x="15" y="87"/>
                  </a:cubicBezTo>
                  <a:cubicBezTo>
                    <a:pt x="16" y="90"/>
                    <a:pt x="19" y="91"/>
                    <a:pt x="22" y="91"/>
                  </a:cubicBezTo>
                  <a:cubicBezTo>
                    <a:pt x="22" y="91"/>
                    <a:pt x="22" y="91"/>
                    <a:pt x="22" y="91"/>
                  </a:cubicBezTo>
                  <a:cubicBezTo>
                    <a:pt x="25" y="91"/>
                    <a:pt x="28" y="90"/>
                    <a:pt x="29" y="87"/>
                  </a:cubicBezTo>
                  <a:cubicBezTo>
                    <a:pt x="59" y="12"/>
                    <a:pt x="59" y="12"/>
                    <a:pt x="59" y="12"/>
                  </a:cubicBezTo>
                  <a:cubicBezTo>
                    <a:pt x="61" y="8"/>
                    <a:pt x="59" y="4"/>
                    <a:pt x="55" y="2"/>
                  </a:cubicBezTo>
                  <a:cubicBezTo>
                    <a:pt x="51" y="0"/>
                    <a:pt x="47" y="2"/>
                    <a:pt x="45" y="6"/>
                  </a:cubicBezTo>
                  <a:cubicBezTo>
                    <a:pt x="21" y="65"/>
                    <a:pt x="21" y="65"/>
                    <a:pt x="21" y="65"/>
                  </a:cubicBezTo>
                  <a:cubicBezTo>
                    <a:pt x="15" y="53"/>
                    <a:pt x="15" y="53"/>
                    <a:pt x="15" y="53"/>
                  </a:cubicBezTo>
                  <a:cubicBezTo>
                    <a:pt x="14" y="49"/>
                    <a:pt x="9" y="47"/>
                    <a:pt x="6" y="49"/>
                  </a:cubicBezTo>
                  <a:cubicBezTo>
                    <a:pt x="2" y="51"/>
                    <a:pt x="0" y="55"/>
                    <a:pt x="2" y="5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rgbClr val="0070C0"/>
                </a:solidFill>
                <a:latin typeface="+mj-lt"/>
              </a:endParaRPr>
            </a:p>
          </p:txBody>
        </p:sp>
        <p:sp>
          <p:nvSpPr>
            <p:cNvPr id="9" name="Freeform 276"/>
            <p:cNvSpPr>
              <a:spLocks/>
            </p:cNvSpPr>
            <p:nvPr/>
          </p:nvSpPr>
          <p:spPr bwMode="auto">
            <a:xfrm>
              <a:off x="-5633265" y="1226240"/>
              <a:ext cx="303213" cy="374650"/>
            </a:xfrm>
            <a:custGeom>
              <a:avLst/>
              <a:gdLst>
                <a:gd name="T0" fmla="*/ 89 w 117"/>
                <a:gd name="T1" fmla="*/ 4 h 145"/>
                <a:gd name="T2" fmla="*/ 79 w 117"/>
                <a:gd name="T3" fmla="*/ 0 h 145"/>
                <a:gd name="T4" fmla="*/ 6 w 117"/>
                <a:gd name="T5" fmla="*/ 0 h 145"/>
                <a:gd name="T6" fmla="*/ 0 w 117"/>
                <a:gd name="T7" fmla="*/ 6 h 145"/>
                <a:gd name="T8" fmla="*/ 0 w 117"/>
                <a:gd name="T9" fmla="*/ 85 h 145"/>
                <a:gd name="T10" fmla="*/ 10 w 117"/>
                <a:gd name="T11" fmla="*/ 59 h 145"/>
                <a:gd name="T12" fmla="*/ 10 w 117"/>
                <a:gd name="T13" fmla="*/ 16 h 145"/>
                <a:gd name="T14" fmla="*/ 16 w 117"/>
                <a:gd name="T15" fmla="*/ 10 h 145"/>
                <a:gd name="T16" fmla="*/ 71 w 117"/>
                <a:gd name="T17" fmla="*/ 10 h 145"/>
                <a:gd name="T18" fmla="*/ 76 w 117"/>
                <a:gd name="T19" fmla="*/ 16 h 145"/>
                <a:gd name="T20" fmla="*/ 76 w 117"/>
                <a:gd name="T21" fmla="*/ 35 h 145"/>
                <a:gd name="T22" fmla="*/ 82 w 117"/>
                <a:gd name="T23" fmla="*/ 41 h 145"/>
                <a:gd name="T24" fmla="*/ 101 w 117"/>
                <a:gd name="T25" fmla="*/ 41 h 145"/>
                <a:gd name="T26" fmla="*/ 107 w 117"/>
                <a:gd name="T27" fmla="*/ 47 h 145"/>
                <a:gd name="T28" fmla="*/ 107 w 117"/>
                <a:gd name="T29" fmla="*/ 129 h 145"/>
                <a:gd name="T30" fmla="*/ 101 w 117"/>
                <a:gd name="T31" fmla="*/ 135 h 145"/>
                <a:gd name="T32" fmla="*/ 22 w 117"/>
                <a:gd name="T33" fmla="*/ 135 h 145"/>
                <a:gd name="T34" fmla="*/ 18 w 117"/>
                <a:gd name="T35" fmla="*/ 144 h 145"/>
                <a:gd name="T36" fmla="*/ 18 w 117"/>
                <a:gd name="T37" fmla="*/ 145 h 145"/>
                <a:gd name="T38" fmla="*/ 112 w 117"/>
                <a:gd name="T39" fmla="*/ 145 h 145"/>
                <a:gd name="T40" fmla="*/ 117 w 117"/>
                <a:gd name="T41" fmla="*/ 139 h 145"/>
                <a:gd name="T42" fmla="*/ 117 w 117"/>
                <a:gd name="T43" fmla="*/ 38 h 145"/>
                <a:gd name="T44" fmla="*/ 113 w 117"/>
                <a:gd name="T45" fmla="*/ 29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7" h="145">
                  <a:moveTo>
                    <a:pt x="89" y="4"/>
                  </a:moveTo>
                  <a:cubicBezTo>
                    <a:pt x="87" y="2"/>
                    <a:pt x="82" y="0"/>
                    <a:pt x="79" y="0"/>
                  </a:cubicBezTo>
                  <a:cubicBezTo>
                    <a:pt x="6" y="0"/>
                    <a:pt x="6" y="0"/>
                    <a:pt x="6" y="0"/>
                  </a:cubicBezTo>
                  <a:cubicBezTo>
                    <a:pt x="3" y="0"/>
                    <a:pt x="0" y="3"/>
                    <a:pt x="0" y="6"/>
                  </a:cubicBezTo>
                  <a:cubicBezTo>
                    <a:pt x="0" y="85"/>
                    <a:pt x="0" y="85"/>
                    <a:pt x="0" y="85"/>
                  </a:cubicBezTo>
                  <a:cubicBezTo>
                    <a:pt x="10" y="59"/>
                    <a:pt x="10" y="59"/>
                    <a:pt x="10" y="59"/>
                  </a:cubicBezTo>
                  <a:cubicBezTo>
                    <a:pt x="10" y="16"/>
                    <a:pt x="10" y="16"/>
                    <a:pt x="10" y="16"/>
                  </a:cubicBezTo>
                  <a:cubicBezTo>
                    <a:pt x="10" y="13"/>
                    <a:pt x="13" y="10"/>
                    <a:pt x="16" y="10"/>
                  </a:cubicBezTo>
                  <a:cubicBezTo>
                    <a:pt x="71" y="10"/>
                    <a:pt x="71" y="10"/>
                    <a:pt x="71" y="10"/>
                  </a:cubicBezTo>
                  <a:cubicBezTo>
                    <a:pt x="74" y="10"/>
                    <a:pt x="76" y="13"/>
                    <a:pt x="76" y="16"/>
                  </a:cubicBezTo>
                  <a:cubicBezTo>
                    <a:pt x="76" y="35"/>
                    <a:pt x="76" y="35"/>
                    <a:pt x="76" y="35"/>
                  </a:cubicBezTo>
                  <a:cubicBezTo>
                    <a:pt x="76" y="38"/>
                    <a:pt x="79" y="41"/>
                    <a:pt x="82" y="41"/>
                  </a:cubicBezTo>
                  <a:cubicBezTo>
                    <a:pt x="101" y="41"/>
                    <a:pt x="101" y="41"/>
                    <a:pt x="101" y="41"/>
                  </a:cubicBezTo>
                  <a:cubicBezTo>
                    <a:pt x="105" y="41"/>
                    <a:pt x="107" y="44"/>
                    <a:pt x="107" y="47"/>
                  </a:cubicBezTo>
                  <a:cubicBezTo>
                    <a:pt x="107" y="129"/>
                    <a:pt x="107" y="129"/>
                    <a:pt x="107" y="129"/>
                  </a:cubicBezTo>
                  <a:cubicBezTo>
                    <a:pt x="107" y="132"/>
                    <a:pt x="105" y="135"/>
                    <a:pt x="101" y="135"/>
                  </a:cubicBezTo>
                  <a:cubicBezTo>
                    <a:pt x="22" y="135"/>
                    <a:pt x="22" y="135"/>
                    <a:pt x="22" y="135"/>
                  </a:cubicBezTo>
                  <a:cubicBezTo>
                    <a:pt x="18" y="144"/>
                    <a:pt x="18" y="144"/>
                    <a:pt x="18" y="144"/>
                  </a:cubicBezTo>
                  <a:cubicBezTo>
                    <a:pt x="18" y="145"/>
                    <a:pt x="18" y="145"/>
                    <a:pt x="18" y="145"/>
                  </a:cubicBezTo>
                  <a:cubicBezTo>
                    <a:pt x="112" y="145"/>
                    <a:pt x="112" y="145"/>
                    <a:pt x="112" y="145"/>
                  </a:cubicBezTo>
                  <a:cubicBezTo>
                    <a:pt x="115" y="145"/>
                    <a:pt x="117" y="142"/>
                    <a:pt x="117" y="139"/>
                  </a:cubicBezTo>
                  <a:cubicBezTo>
                    <a:pt x="117" y="38"/>
                    <a:pt x="117" y="38"/>
                    <a:pt x="117" y="38"/>
                  </a:cubicBezTo>
                  <a:cubicBezTo>
                    <a:pt x="117" y="35"/>
                    <a:pt x="116" y="31"/>
                    <a:pt x="113" y="2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rgbClr val="0070C0"/>
                </a:solidFill>
                <a:latin typeface="+mj-lt"/>
              </a:endParaRPr>
            </a:p>
          </p:txBody>
        </p:sp>
        <p:sp>
          <p:nvSpPr>
            <p:cNvPr id="10" name="Freeform 277"/>
            <p:cNvSpPr>
              <a:spLocks/>
            </p:cNvSpPr>
            <p:nvPr/>
          </p:nvSpPr>
          <p:spPr bwMode="auto">
            <a:xfrm>
              <a:off x="-5507853" y="1386578"/>
              <a:ext cx="120650" cy="15875"/>
            </a:xfrm>
            <a:custGeom>
              <a:avLst/>
              <a:gdLst>
                <a:gd name="T0" fmla="*/ 47 w 47"/>
                <a:gd name="T1" fmla="*/ 0 h 6"/>
                <a:gd name="T2" fmla="*/ 2 w 47"/>
                <a:gd name="T3" fmla="*/ 0 h 6"/>
                <a:gd name="T4" fmla="*/ 0 w 47"/>
                <a:gd name="T5" fmla="*/ 6 h 6"/>
                <a:gd name="T6" fmla="*/ 47 w 47"/>
                <a:gd name="T7" fmla="*/ 6 h 6"/>
              </a:gdLst>
              <a:ahLst/>
              <a:cxnLst>
                <a:cxn ang="0">
                  <a:pos x="T0" y="T1"/>
                </a:cxn>
                <a:cxn ang="0">
                  <a:pos x="T2" y="T3"/>
                </a:cxn>
                <a:cxn ang="0">
                  <a:pos x="T4" y="T5"/>
                </a:cxn>
                <a:cxn ang="0">
                  <a:pos x="T6" y="T7"/>
                </a:cxn>
              </a:cxnLst>
              <a:rect l="0" t="0" r="r" b="b"/>
              <a:pathLst>
                <a:path w="47" h="6">
                  <a:moveTo>
                    <a:pt x="47" y="0"/>
                  </a:moveTo>
                  <a:cubicBezTo>
                    <a:pt x="2" y="0"/>
                    <a:pt x="2" y="0"/>
                    <a:pt x="2" y="0"/>
                  </a:cubicBezTo>
                  <a:cubicBezTo>
                    <a:pt x="2" y="2"/>
                    <a:pt x="1" y="5"/>
                    <a:pt x="0" y="6"/>
                  </a:cubicBezTo>
                  <a:cubicBezTo>
                    <a:pt x="47" y="6"/>
                    <a:pt x="47" y="6"/>
                    <a:pt x="47" y="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rgbClr val="0070C0"/>
                </a:solidFill>
                <a:latin typeface="+mj-lt"/>
              </a:endParaRPr>
            </a:p>
          </p:txBody>
        </p:sp>
        <p:sp>
          <p:nvSpPr>
            <p:cNvPr id="11" name="Freeform 278"/>
            <p:cNvSpPr>
              <a:spLocks/>
            </p:cNvSpPr>
            <p:nvPr/>
          </p:nvSpPr>
          <p:spPr bwMode="auto">
            <a:xfrm>
              <a:off x="-5523728" y="1432615"/>
              <a:ext cx="136525" cy="15875"/>
            </a:xfrm>
            <a:custGeom>
              <a:avLst/>
              <a:gdLst>
                <a:gd name="T0" fmla="*/ 0 w 86"/>
                <a:gd name="T1" fmla="*/ 10 h 10"/>
                <a:gd name="T2" fmla="*/ 86 w 86"/>
                <a:gd name="T3" fmla="*/ 10 h 10"/>
                <a:gd name="T4" fmla="*/ 86 w 86"/>
                <a:gd name="T5" fmla="*/ 0 h 10"/>
                <a:gd name="T6" fmla="*/ 3 w 86"/>
                <a:gd name="T7" fmla="*/ 0 h 10"/>
                <a:gd name="T8" fmla="*/ 0 w 86"/>
                <a:gd name="T9" fmla="*/ 10 h 10"/>
              </a:gdLst>
              <a:ahLst/>
              <a:cxnLst>
                <a:cxn ang="0">
                  <a:pos x="T0" y="T1"/>
                </a:cxn>
                <a:cxn ang="0">
                  <a:pos x="T2" y="T3"/>
                </a:cxn>
                <a:cxn ang="0">
                  <a:pos x="T4" y="T5"/>
                </a:cxn>
                <a:cxn ang="0">
                  <a:pos x="T6" y="T7"/>
                </a:cxn>
                <a:cxn ang="0">
                  <a:pos x="T8" y="T9"/>
                </a:cxn>
              </a:cxnLst>
              <a:rect l="0" t="0" r="r" b="b"/>
              <a:pathLst>
                <a:path w="86" h="10">
                  <a:moveTo>
                    <a:pt x="0" y="10"/>
                  </a:moveTo>
                  <a:lnTo>
                    <a:pt x="86" y="10"/>
                  </a:lnTo>
                  <a:lnTo>
                    <a:pt x="86" y="0"/>
                  </a:lnTo>
                  <a:lnTo>
                    <a:pt x="3" y="0"/>
                  </a:lnTo>
                  <a:lnTo>
                    <a:pt x="0" y="1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rgbClr val="0070C0"/>
                </a:solidFill>
                <a:latin typeface="+mj-lt"/>
              </a:endParaRPr>
            </a:p>
          </p:txBody>
        </p:sp>
        <p:sp>
          <p:nvSpPr>
            <p:cNvPr id="12" name="Freeform 279"/>
            <p:cNvSpPr>
              <a:spLocks/>
            </p:cNvSpPr>
            <p:nvPr/>
          </p:nvSpPr>
          <p:spPr bwMode="auto">
            <a:xfrm>
              <a:off x="-5523728" y="1432615"/>
              <a:ext cx="136525" cy="15875"/>
            </a:xfrm>
            <a:custGeom>
              <a:avLst/>
              <a:gdLst>
                <a:gd name="T0" fmla="*/ 0 w 86"/>
                <a:gd name="T1" fmla="*/ 10 h 10"/>
                <a:gd name="T2" fmla="*/ 86 w 86"/>
                <a:gd name="T3" fmla="*/ 10 h 10"/>
                <a:gd name="T4" fmla="*/ 86 w 86"/>
                <a:gd name="T5" fmla="*/ 0 h 10"/>
                <a:gd name="T6" fmla="*/ 3 w 86"/>
                <a:gd name="T7" fmla="*/ 0 h 10"/>
              </a:gdLst>
              <a:ahLst/>
              <a:cxnLst>
                <a:cxn ang="0">
                  <a:pos x="T0" y="T1"/>
                </a:cxn>
                <a:cxn ang="0">
                  <a:pos x="T2" y="T3"/>
                </a:cxn>
                <a:cxn ang="0">
                  <a:pos x="T4" y="T5"/>
                </a:cxn>
                <a:cxn ang="0">
                  <a:pos x="T6" y="T7"/>
                </a:cxn>
              </a:cxnLst>
              <a:rect l="0" t="0" r="r" b="b"/>
              <a:pathLst>
                <a:path w="86" h="10">
                  <a:moveTo>
                    <a:pt x="0" y="10"/>
                  </a:moveTo>
                  <a:lnTo>
                    <a:pt x="86" y="10"/>
                  </a:lnTo>
                  <a:lnTo>
                    <a:pt x="86" y="0"/>
                  </a:lnTo>
                  <a:lnTo>
                    <a:pt x="3" y="0"/>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rgbClr val="0070C0"/>
                </a:solidFill>
                <a:latin typeface="+mj-lt"/>
              </a:endParaRPr>
            </a:p>
          </p:txBody>
        </p:sp>
        <p:sp>
          <p:nvSpPr>
            <p:cNvPr id="13" name="Freeform 280"/>
            <p:cNvSpPr>
              <a:spLocks/>
            </p:cNvSpPr>
            <p:nvPr/>
          </p:nvSpPr>
          <p:spPr bwMode="auto">
            <a:xfrm>
              <a:off x="-5542778" y="1477065"/>
              <a:ext cx="155575" cy="15875"/>
            </a:xfrm>
            <a:custGeom>
              <a:avLst/>
              <a:gdLst>
                <a:gd name="T0" fmla="*/ 0 w 98"/>
                <a:gd name="T1" fmla="*/ 10 h 10"/>
                <a:gd name="T2" fmla="*/ 98 w 98"/>
                <a:gd name="T3" fmla="*/ 10 h 10"/>
                <a:gd name="T4" fmla="*/ 98 w 98"/>
                <a:gd name="T5" fmla="*/ 0 h 10"/>
                <a:gd name="T6" fmla="*/ 4 w 98"/>
                <a:gd name="T7" fmla="*/ 0 h 10"/>
                <a:gd name="T8" fmla="*/ 0 w 98"/>
                <a:gd name="T9" fmla="*/ 10 h 10"/>
              </a:gdLst>
              <a:ahLst/>
              <a:cxnLst>
                <a:cxn ang="0">
                  <a:pos x="T0" y="T1"/>
                </a:cxn>
                <a:cxn ang="0">
                  <a:pos x="T2" y="T3"/>
                </a:cxn>
                <a:cxn ang="0">
                  <a:pos x="T4" y="T5"/>
                </a:cxn>
                <a:cxn ang="0">
                  <a:pos x="T6" y="T7"/>
                </a:cxn>
                <a:cxn ang="0">
                  <a:pos x="T8" y="T9"/>
                </a:cxn>
              </a:cxnLst>
              <a:rect l="0" t="0" r="r" b="b"/>
              <a:pathLst>
                <a:path w="98" h="10">
                  <a:moveTo>
                    <a:pt x="0" y="10"/>
                  </a:moveTo>
                  <a:lnTo>
                    <a:pt x="98" y="10"/>
                  </a:lnTo>
                  <a:lnTo>
                    <a:pt x="98" y="0"/>
                  </a:lnTo>
                  <a:lnTo>
                    <a:pt x="4" y="0"/>
                  </a:lnTo>
                  <a:lnTo>
                    <a:pt x="0" y="1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rgbClr val="0070C0"/>
                </a:solidFill>
                <a:latin typeface="+mj-lt"/>
              </a:endParaRPr>
            </a:p>
          </p:txBody>
        </p:sp>
        <p:sp>
          <p:nvSpPr>
            <p:cNvPr id="14" name="Freeform 281"/>
            <p:cNvSpPr>
              <a:spLocks/>
            </p:cNvSpPr>
            <p:nvPr/>
          </p:nvSpPr>
          <p:spPr bwMode="auto">
            <a:xfrm>
              <a:off x="-5542778" y="1477065"/>
              <a:ext cx="155575" cy="15875"/>
            </a:xfrm>
            <a:custGeom>
              <a:avLst/>
              <a:gdLst>
                <a:gd name="T0" fmla="*/ 0 w 98"/>
                <a:gd name="T1" fmla="*/ 10 h 10"/>
                <a:gd name="T2" fmla="*/ 98 w 98"/>
                <a:gd name="T3" fmla="*/ 10 h 10"/>
                <a:gd name="T4" fmla="*/ 98 w 98"/>
                <a:gd name="T5" fmla="*/ 0 h 10"/>
                <a:gd name="T6" fmla="*/ 4 w 98"/>
                <a:gd name="T7" fmla="*/ 0 h 10"/>
              </a:gdLst>
              <a:ahLst/>
              <a:cxnLst>
                <a:cxn ang="0">
                  <a:pos x="T0" y="T1"/>
                </a:cxn>
                <a:cxn ang="0">
                  <a:pos x="T2" y="T3"/>
                </a:cxn>
                <a:cxn ang="0">
                  <a:pos x="T4" y="T5"/>
                </a:cxn>
                <a:cxn ang="0">
                  <a:pos x="T6" y="T7"/>
                </a:cxn>
              </a:cxnLst>
              <a:rect l="0" t="0" r="r" b="b"/>
              <a:pathLst>
                <a:path w="98" h="10">
                  <a:moveTo>
                    <a:pt x="0" y="10"/>
                  </a:moveTo>
                  <a:lnTo>
                    <a:pt x="98" y="10"/>
                  </a:lnTo>
                  <a:lnTo>
                    <a:pt x="98" y="0"/>
                  </a:lnTo>
                  <a:lnTo>
                    <a:pt x="4" y="0"/>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rgbClr val="0070C0"/>
                </a:solidFill>
                <a:latin typeface="+mj-lt"/>
              </a:endParaRPr>
            </a:p>
          </p:txBody>
        </p:sp>
        <p:sp>
          <p:nvSpPr>
            <p:cNvPr id="15" name="Freeform 294"/>
            <p:cNvSpPr>
              <a:spLocks/>
            </p:cNvSpPr>
            <p:nvPr/>
          </p:nvSpPr>
          <p:spPr bwMode="auto">
            <a:xfrm>
              <a:off x="-5441178" y="1508815"/>
              <a:ext cx="52388" cy="53975"/>
            </a:xfrm>
            <a:custGeom>
              <a:avLst/>
              <a:gdLst>
                <a:gd name="T0" fmla="*/ 0 w 20"/>
                <a:gd name="T1" fmla="*/ 11 h 21"/>
                <a:gd name="T2" fmla="*/ 10 w 20"/>
                <a:gd name="T3" fmla="*/ 21 h 21"/>
                <a:gd name="T4" fmla="*/ 20 w 20"/>
                <a:gd name="T5" fmla="*/ 11 h 21"/>
                <a:gd name="T6" fmla="*/ 10 w 20"/>
                <a:gd name="T7" fmla="*/ 0 h 21"/>
                <a:gd name="T8" fmla="*/ 0 w 20"/>
                <a:gd name="T9" fmla="*/ 11 h 21"/>
              </a:gdLst>
              <a:ahLst/>
              <a:cxnLst>
                <a:cxn ang="0">
                  <a:pos x="T0" y="T1"/>
                </a:cxn>
                <a:cxn ang="0">
                  <a:pos x="T2" y="T3"/>
                </a:cxn>
                <a:cxn ang="0">
                  <a:pos x="T4" y="T5"/>
                </a:cxn>
                <a:cxn ang="0">
                  <a:pos x="T6" y="T7"/>
                </a:cxn>
                <a:cxn ang="0">
                  <a:pos x="T8" y="T9"/>
                </a:cxn>
              </a:cxnLst>
              <a:rect l="0" t="0" r="r" b="b"/>
              <a:pathLst>
                <a:path w="20" h="21">
                  <a:moveTo>
                    <a:pt x="0" y="11"/>
                  </a:moveTo>
                  <a:cubicBezTo>
                    <a:pt x="0" y="16"/>
                    <a:pt x="4" y="21"/>
                    <a:pt x="10" y="21"/>
                  </a:cubicBezTo>
                  <a:cubicBezTo>
                    <a:pt x="16" y="21"/>
                    <a:pt x="20" y="16"/>
                    <a:pt x="20" y="11"/>
                  </a:cubicBezTo>
                  <a:cubicBezTo>
                    <a:pt x="20" y="5"/>
                    <a:pt x="16" y="1"/>
                    <a:pt x="10" y="0"/>
                  </a:cubicBezTo>
                  <a:cubicBezTo>
                    <a:pt x="4" y="1"/>
                    <a:pt x="0" y="5"/>
                    <a:pt x="0" y="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rgbClr val="0070C0"/>
                </a:solidFill>
                <a:latin typeface="+mj-lt"/>
              </a:endParaRPr>
            </a:p>
          </p:txBody>
        </p:sp>
      </p:grpSp>
      <p:sp>
        <p:nvSpPr>
          <p:cNvPr id="16" name="Rectangle 15"/>
          <p:cNvSpPr/>
          <p:nvPr/>
        </p:nvSpPr>
        <p:spPr>
          <a:xfrm>
            <a:off x="755444" y="1362777"/>
            <a:ext cx="8878076" cy="646331"/>
          </a:xfrm>
          <a:prstGeom prst="rect">
            <a:avLst/>
          </a:prstGeom>
        </p:spPr>
        <p:txBody>
          <a:bodyPr wrap="square">
            <a:spAutoFit/>
          </a:bodyPr>
          <a:lstStyle/>
          <a:p>
            <a:pPr marL="0" indent="0">
              <a:buNone/>
            </a:pPr>
            <a:r>
              <a:rPr lang="en-US" sz="3600" b="1" dirty="0">
                <a:solidFill>
                  <a:srgbClr val="22366D"/>
                </a:solidFill>
                <a:latin typeface="Calibri" panose="020F0502020204030204" pitchFamily="34" charset="0"/>
                <a:cs typeface="Calibri" panose="020F0502020204030204" pitchFamily="34" charset="0"/>
              </a:rPr>
              <a:t>BEPS regarding TP – the Vietnam perspective</a:t>
            </a:r>
          </a:p>
        </p:txBody>
      </p:sp>
      <p:sp>
        <p:nvSpPr>
          <p:cNvPr id="17" name="Rectangle 16"/>
          <p:cNvSpPr/>
          <p:nvPr/>
        </p:nvSpPr>
        <p:spPr>
          <a:xfrm>
            <a:off x="3102713" y="2118743"/>
            <a:ext cx="6703563" cy="4154984"/>
          </a:xfrm>
          <a:prstGeom prst="rect">
            <a:avLst/>
          </a:prstGeom>
        </p:spPr>
        <p:txBody>
          <a:bodyPr wrap="square">
            <a:spAutoFit/>
          </a:bodyPr>
          <a:lstStyle/>
          <a:p>
            <a:pPr marL="1200150" lvl="2" indent="-285750">
              <a:buFont typeface="Wingdings" panose="05000000000000000000" pitchFamily="2" charset="2"/>
              <a:buChar char="§"/>
            </a:pPr>
            <a:r>
              <a:rPr lang="en-US" sz="2200" dirty="0">
                <a:latin typeface="Calibri" panose="020F0502020204030204" pitchFamily="34" charset="0"/>
                <a:cs typeface="Calibri" panose="020F0502020204030204" pitchFamily="34" charset="0"/>
              </a:rPr>
              <a:t>Draft TP Decree has been under consideration from April </a:t>
            </a:r>
            <a:r>
              <a:rPr lang="en-US" sz="2200" dirty="0" smtClean="0">
                <a:latin typeface="Calibri" panose="020F0502020204030204" pitchFamily="34" charset="0"/>
                <a:cs typeface="Calibri" panose="020F0502020204030204" pitchFamily="34" charset="0"/>
              </a:rPr>
              <a:t>2016 - Revision </a:t>
            </a:r>
            <a:r>
              <a:rPr lang="en-US" sz="2200" dirty="0">
                <a:latin typeface="Calibri" panose="020F0502020204030204" pitchFamily="34" charset="0"/>
                <a:cs typeface="Calibri" panose="020F0502020204030204" pitchFamily="34" charset="0"/>
              </a:rPr>
              <a:t>of the current transfer pricing regulations is being implemented to be in line with international practice (e.g. BEPS Action </a:t>
            </a:r>
            <a:r>
              <a:rPr lang="en-US" sz="2200" dirty="0" smtClean="0">
                <a:latin typeface="Calibri" panose="020F0502020204030204" pitchFamily="34" charset="0"/>
                <a:cs typeface="Calibri" panose="020F0502020204030204" pitchFamily="34" charset="0"/>
              </a:rPr>
              <a:t>Plans/OECD </a:t>
            </a:r>
            <a:r>
              <a:rPr lang="en-US" sz="2200" dirty="0">
                <a:latin typeface="Calibri" panose="020F0502020204030204" pitchFamily="34" charset="0"/>
                <a:cs typeface="Calibri" panose="020F0502020204030204" pitchFamily="34" charset="0"/>
              </a:rPr>
              <a:t>Guidelines) </a:t>
            </a:r>
            <a:endParaRPr lang="en-US" sz="2200" dirty="0" smtClean="0">
              <a:latin typeface="Calibri" panose="020F0502020204030204" pitchFamily="34" charset="0"/>
              <a:cs typeface="Calibri" panose="020F0502020204030204" pitchFamily="34" charset="0"/>
            </a:endParaRPr>
          </a:p>
          <a:p>
            <a:pPr marL="1200150" lvl="2" indent="-285750">
              <a:buFont typeface="Wingdings" panose="05000000000000000000" pitchFamily="2" charset="2"/>
              <a:buChar char="§"/>
            </a:pPr>
            <a:r>
              <a:rPr lang="en-US" sz="2200" dirty="0" smtClean="0">
                <a:latin typeface="Calibri" panose="020F0502020204030204" pitchFamily="34" charset="0"/>
                <a:cs typeface="Calibri" panose="020F0502020204030204" pitchFamily="34" charset="0"/>
              </a:rPr>
              <a:t>A </a:t>
            </a:r>
            <a:r>
              <a:rPr lang="en-US" sz="2200" dirty="0">
                <a:latin typeface="Calibri" panose="020F0502020204030204" pitchFamily="34" charset="0"/>
                <a:cs typeface="Calibri" panose="020F0502020204030204" pitchFamily="34" charset="0"/>
              </a:rPr>
              <a:t>new TP Decree is expected to be finalised in November 2016 and to be effective from January 2017.</a:t>
            </a:r>
          </a:p>
          <a:p>
            <a:pPr marL="1200150" lvl="2" indent="-285750">
              <a:buFont typeface="Wingdings" panose="05000000000000000000" pitchFamily="2" charset="2"/>
              <a:buChar char="§"/>
            </a:pPr>
            <a:r>
              <a:rPr lang="en-US" sz="2200" dirty="0" smtClean="0">
                <a:latin typeface="Calibri" panose="020F0502020204030204" pitchFamily="34" charset="0"/>
                <a:cs typeface="Calibri" panose="020F0502020204030204" pitchFamily="34" charset="0"/>
              </a:rPr>
              <a:t>The </a:t>
            </a:r>
            <a:r>
              <a:rPr lang="en-US" sz="2200" dirty="0">
                <a:latin typeface="Calibri" panose="020F0502020204030204" pitchFamily="34" charset="0"/>
                <a:cs typeface="Calibri" panose="020F0502020204030204" pitchFamily="34" charset="0"/>
              </a:rPr>
              <a:t>requirement of country-by-country reporting is proposed under the current draft TP Decree</a:t>
            </a:r>
            <a:r>
              <a:rPr lang="en-US" sz="2200" dirty="0"/>
              <a:t>.</a:t>
            </a:r>
          </a:p>
        </p:txBody>
      </p:sp>
    </p:spTree>
    <p:extLst>
      <p:ext uri="{BB962C8B-B14F-4D97-AF65-F5344CB8AC3E}">
        <p14:creationId xmlns:p14="http://schemas.microsoft.com/office/powerpoint/2010/main" val="1467749394"/>
      </p:ext>
    </p:extLst>
  </p:cSld>
  <p:clrMapOvr>
    <a:masterClrMapping/>
  </p:clrMapOvr>
  <p:transition spd="med" advTm="5000">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64CF73C6-D5E9-4BAF-BFE2-8D5A445DC133}" type="slidenum">
              <a:rPr lang="en-US" altLang="zh-TW" smtClean="0"/>
              <a:pPr>
                <a:defRPr/>
              </a:pPr>
              <a:t>6</a:t>
            </a:fld>
            <a:endParaRPr lang="en-US" altLang="zh-TW" dirty="0"/>
          </a:p>
        </p:txBody>
      </p:sp>
      <p:sp>
        <p:nvSpPr>
          <p:cNvPr id="5" name="Rectangle 11"/>
          <p:cNvSpPr>
            <a:spLocks noGrp="1" noChangeArrowheads="1"/>
          </p:cNvSpPr>
          <p:nvPr>
            <p:ph idx="1"/>
          </p:nvPr>
        </p:nvSpPr>
        <p:spPr bwMode="auto">
          <a:xfrm>
            <a:off x="1424608" y="2571291"/>
            <a:ext cx="8195320" cy="2520280"/>
          </a:xfrm>
          <a:prstGeom prst="rect">
            <a:avLst/>
          </a:prstGeom>
          <a:solidFill>
            <a:srgbClr val="000066">
              <a:alpha val="50195"/>
            </a:srgbClr>
          </a:solidFill>
          <a:ln w="9525" algn="ctr">
            <a:noFill/>
            <a:miter lim="800000"/>
            <a:headEnd/>
            <a:tailEnd/>
          </a:ln>
        </p:spPr>
        <p:txBody>
          <a:bodyPr lIns="274320" tIns="274320" rIns="274320" bIns="274320" anchor="ctr"/>
          <a:lstStyle/>
          <a:p>
            <a:pPr marL="0" indent="0" algn="ctr">
              <a:spcAft>
                <a:spcPct val="50000"/>
              </a:spcAft>
              <a:buNone/>
            </a:pPr>
            <a:r>
              <a:rPr lang="en-GB" sz="6000" b="1" dirty="0">
                <a:solidFill>
                  <a:srgbClr val="FFFF00"/>
                </a:solidFill>
                <a:latin typeface="Calibri" panose="020F0502020204030204" pitchFamily="34" charset="0"/>
                <a:cs typeface="Calibri" panose="020F0502020204030204" pitchFamily="34" charset="0"/>
              </a:rPr>
              <a:t>Thank you</a:t>
            </a:r>
            <a:endParaRPr lang="en-US" sz="60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13750029"/>
      </p:ext>
    </p:extLst>
  </p:cSld>
  <p:clrMapOvr>
    <a:masterClrMapping/>
  </p:clrMapOvr>
  <p:transition spd="med" advTm="5000">
    <p:fade/>
  </p:transition>
  <p:timing>
    <p:tnLst>
      <p:par>
        <p:cTn id="1" dur="indefinite" restart="never" nodeType="tmRoot"/>
      </p:par>
    </p:tnLst>
  </p:timing>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2126</TotalTime>
  <Words>546</Words>
  <Application>Microsoft Office PowerPoint</Application>
  <PresentationFormat>A4 Paper (210x297 mm)</PresentationFormat>
  <Paragraphs>37</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新細明體</vt:lpstr>
      <vt:lpstr>Arial</vt:lpstr>
      <vt:lpstr>Calibri</vt:lpstr>
      <vt:lpstr>Wingdings</vt:lpstr>
      <vt:lpstr>預設簡報設計</vt:lpstr>
      <vt:lpstr> BEPS Development – Update on transfer pricing for Vietnam  7 October 2016 Hanh Ho Board Member  Vietnam Tax Consultants’ Association   Tax Partner - KPMG Vietnam  </vt:lpstr>
      <vt:lpstr>PowerPoint Presentation</vt:lpstr>
      <vt:lpstr>PowerPoint Presentation</vt:lpstr>
      <vt:lpstr>PowerPoint Presentation</vt:lpstr>
      <vt:lpstr>PowerPoint Presentation</vt:lpstr>
      <vt:lpstr>PowerPoint Presentation</vt:lpstr>
    </vt:vector>
  </TitlesOfParts>
  <Company>YSD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vivian</dc:creator>
  <cp:lastModifiedBy>Ho, Thi Bich Hanh</cp:lastModifiedBy>
  <cp:revision>149</cp:revision>
  <cp:lastPrinted>2016-07-11T11:15:31Z</cp:lastPrinted>
  <dcterms:created xsi:type="dcterms:W3CDTF">2015-05-19T09:48:43Z</dcterms:created>
  <dcterms:modified xsi:type="dcterms:W3CDTF">2016-09-29T13:23:44Z</dcterms:modified>
</cp:coreProperties>
</file>