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Default Extension="emf" ContentType="image/x-emf"/>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06" r:id="rId2"/>
    <p:sldMasterId id="2147483737" r:id="rId3"/>
  </p:sldMasterIdLst>
  <p:notesMasterIdLst>
    <p:notesMasterId r:id="rId22"/>
  </p:notesMasterIdLst>
  <p:handoutMasterIdLst>
    <p:handoutMasterId r:id="rId23"/>
  </p:handoutMasterIdLst>
  <p:sldIdLst>
    <p:sldId id="274" r:id="rId4"/>
    <p:sldId id="275" r:id="rId5"/>
    <p:sldId id="386" r:id="rId6"/>
    <p:sldId id="405" r:id="rId7"/>
    <p:sldId id="412" r:id="rId8"/>
    <p:sldId id="410" r:id="rId9"/>
    <p:sldId id="411" r:id="rId10"/>
    <p:sldId id="407" r:id="rId11"/>
    <p:sldId id="398" r:id="rId12"/>
    <p:sldId id="396" r:id="rId13"/>
    <p:sldId id="400" r:id="rId14"/>
    <p:sldId id="401" r:id="rId15"/>
    <p:sldId id="399" r:id="rId16"/>
    <p:sldId id="387" r:id="rId17"/>
    <p:sldId id="397" r:id="rId18"/>
    <p:sldId id="413" r:id="rId19"/>
    <p:sldId id="414" r:id="rId20"/>
    <p:sldId id="403" r:id="rId21"/>
  </p:sldIdLst>
  <p:sldSz cx="9144000" cy="6858000" type="screen4x3"/>
  <p:notesSz cx="6805613" cy="9939338"/>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33CC"/>
    <a:srgbClr val="003399"/>
    <a:srgbClr val="333399"/>
    <a:srgbClr val="00FFFF"/>
    <a:srgbClr val="003366"/>
    <a:srgbClr val="000066"/>
    <a:srgbClr val="000099"/>
    <a:srgbClr val="0099CC"/>
    <a:srgbClr val="0099FF"/>
    <a:srgbClr val="00CC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3728" autoAdjust="0"/>
  </p:normalViewPr>
  <p:slideViewPr>
    <p:cSldViewPr>
      <p:cViewPr>
        <p:scale>
          <a:sx n="80" d="100"/>
          <a:sy n="80" d="100"/>
        </p:scale>
        <p:origin x="-1002" y="-60"/>
      </p:cViewPr>
      <p:guideLst>
        <p:guide orient="horz" pos="2160"/>
        <p:guide pos="2880"/>
      </p:guideLst>
    </p:cSldViewPr>
  </p:slideViewPr>
  <p:outlineViewPr>
    <p:cViewPr>
      <p:scale>
        <a:sx n="33" d="100"/>
        <a:sy n="33" d="100"/>
      </p:scale>
      <p:origin x="0" y="6972"/>
    </p:cViewPr>
  </p:outlineViewPr>
  <p:notesTextViewPr>
    <p:cViewPr>
      <p:scale>
        <a:sx n="100" d="100"/>
        <a:sy n="100" d="100"/>
      </p:scale>
      <p:origin x="0" y="0"/>
    </p:cViewPr>
  </p:notesTextViewPr>
  <p:sorterViewPr>
    <p:cViewPr>
      <p:scale>
        <a:sx n="100" d="100"/>
        <a:sy n="100" d="100"/>
      </p:scale>
      <p:origin x="0" y="3168"/>
    </p:cViewPr>
  </p:sorterViewPr>
  <p:notesViewPr>
    <p:cSldViewPr>
      <p:cViewPr>
        <p:scale>
          <a:sx n="90" d="100"/>
          <a:sy n="90" d="100"/>
        </p:scale>
        <p:origin x="-2046" y="2478"/>
      </p:cViewPr>
      <p:guideLst>
        <p:guide orient="horz" pos="3130"/>
        <p:guide pos="214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4"/>
          <p:cNvSpPr>
            <a:spLocks noGrp="1"/>
          </p:cNvSpPr>
          <p:nvPr>
            <p:ph type="sldNum" sz="quarter" idx="3"/>
          </p:nvPr>
        </p:nvSpPr>
        <p:spPr>
          <a:xfrm>
            <a:off x="3854939" y="9440646"/>
            <a:ext cx="2949099" cy="496967"/>
          </a:xfrm>
          <a:prstGeom prst="rect">
            <a:avLst/>
          </a:prstGeom>
        </p:spPr>
        <p:txBody>
          <a:bodyPr vert="horz" lIns="91440" tIns="45720" rIns="91440" bIns="45720" rtlCol="0" anchor="b"/>
          <a:lstStyle>
            <a:lvl1pPr algn="r">
              <a:defRPr sz="1200"/>
            </a:lvl1pPr>
          </a:lstStyle>
          <a:p>
            <a:fld id="{A119144D-81F6-4196-B397-2CF0AD7756E0}" type="slidenum">
              <a:rPr lang="en-US" smtClean="0"/>
              <a:pPr/>
              <a:t>‹#›</a:t>
            </a:fld>
            <a:endParaRPr lang="en-US" dirty="0"/>
          </a:p>
        </p:txBody>
      </p:sp>
      <p:sp>
        <p:nvSpPr>
          <p:cNvPr id="7" name="Header Placeholder 1"/>
          <p:cNvSpPr>
            <a:spLocks noGrp="1"/>
          </p:cNvSpPr>
          <p:nvPr>
            <p:ph type="hdr" sz="quarter"/>
          </p:nvPr>
        </p:nvSpPr>
        <p:spPr>
          <a:xfrm>
            <a:off x="-2520" y="4"/>
            <a:ext cx="2867616" cy="514025"/>
          </a:xfrm>
          <a:prstGeom prst="rect">
            <a:avLst/>
          </a:prstGeom>
        </p:spPr>
        <p:txBody>
          <a:bodyPr vert="horz" wrap="square" lIns="88262" tIns="44129" rIns="88262" bIns="44129" numCol="1" anchor="t" anchorCtr="0" compatLnSpc="1">
            <a:prstTxWarp prst="textNoShape">
              <a:avLst/>
            </a:prstTxWarp>
          </a:bodyPr>
          <a:lstStyle>
            <a:lvl1pPr defTabSz="879761">
              <a:defRPr>
                <a:solidFill>
                  <a:srgbClr val="000000"/>
                </a:solidFill>
                <a:latin typeface="Calibri" pitchFamily="34" charset="0"/>
              </a:defRPr>
            </a:lvl1pPr>
          </a:lstStyle>
          <a:p>
            <a:pPr algn="l"/>
            <a:r>
              <a:rPr lang="en-US" sz="1000" dirty="0" smtClean="0"/>
              <a:t>Singapore Institute of Accredited Tax Professionals</a:t>
            </a:r>
          </a:p>
        </p:txBody>
      </p:sp>
      <p:sp>
        <p:nvSpPr>
          <p:cNvPr id="8" name="Date Placeholder 2"/>
          <p:cNvSpPr>
            <a:spLocks noGrp="1"/>
          </p:cNvSpPr>
          <p:nvPr>
            <p:ph type="dt" sz="quarter" idx="1"/>
          </p:nvPr>
        </p:nvSpPr>
        <p:spPr>
          <a:xfrm>
            <a:off x="3114774" y="4"/>
            <a:ext cx="3676255" cy="514025"/>
          </a:xfrm>
          <a:prstGeom prst="rect">
            <a:avLst/>
          </a:prstGeom>
        </p:spPr>
        <p:txBody>
          <a:bodyPr vert="horz" wrap="square" lIns="88262" tIns="44129" rIns="88262" bIns="44129" numCol="1" anchor="t" anchorCtr="0" compatLnSpc="1">
            <a:prstTxWarp prst="textNoShape">
              <a:avLst/>
            </a:prstTxWarp>
          </a:bodyPr>
          <a:lstStyle>
            <a:lvl1pPr algn="r">
              <a:defRPr sz="1000">
                <a:latin typeface="Calibri" pitchFamily="34" charset="0"/>
                <a:cs typeface="+mn-cs"/>
              </a:defRPr>
            </a:lvl1pPr>
          </a:lstStyle>
          <a:p>
            <a:pPr>
              <a:defRPr/>
            </a:pPr>
            <a:r>
              <a:rPr lang="en-US" dirty="0" smtClean="0"/>
              <a:t>Asia-Oceania Tax Consultants' Association </a:t>
            </a:r>
          </a:p>
          <a:p>
            <a:pPr>
              <a:defRPr/>
            </a:pPr>
            <a:r>
              <a:rPr lang="en-US" dirty="0" smtClean="0"/>
              <a:t>International Tax Conference</a:t>
            </a:r>
            <a:endParaRPr lang="en-US" dirty="0"/>
          </a:p>
        </p:txBody>
      </p:sp>
      <p:sp>
        <p:nvSpPr>
          <p:cNvPr id="9" name="Footer Placeholder 3"/>
          <p:cNvSpPr>
            <a:spLocks noGrp="1"/>
          </p:cNvSpPr>
          <p:nvPr>
            <p:ph type="ftr" sz="quarter" idx="2"/>
          </p:nvPr>
        </p:nvSpPr>
        <p:spPr>
          <a:xfrm>
            <a:off x="1" y="9425314"/>
            <a:ext cx="2867615" cy="514025"/>
          </a:xfrm>
          <a:prstGeom prst="rect">
            <a:avLst/>
          </a:prstGeom>
        </p:spPr>
        <p:txBody>
          <a:bodyPr vert="horz" wrap="square" lIns="88262" tIns="44129" rIns="88262" bIns="44129" numCol="1" anchor="b" anchorCtr="0" compatLnSpc="1">
            <a:prstTxWarp prst="textNoShape">
              <a:avLst/>
            </a:prstTxWarp>
          </a:bodyPr>
          <a:lstStyle>
            <a:lvl1pPr algn="l">
              <a:defRPr sz="1000">
                <a:latin typeface="Calibri" pitchFamily="34" charset="0"/>
                <a:cs typeface="+mn-cs"/>
              </a:defRPr>
            </a:lvl1pPr>
          </a:lstStyle>
          <a:p>
            <a:pPr>
              <a:defRPr/>
            </a:pPr>
            <a:r>
              <a:rPr lang="en-US" dirty="0" smtClean="0"/>
              <a:t>7 October</a:t>
            </a:r>
            <a:r>
              <a:rPr lang="es-AR" dirty="0" smtClean="0"/>
              <a:t> 2016, Friday</a:t>
            </a:r>
            <a:endParaRPr lang="es-AR"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8887" cy="496888"/>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endParaRPr lang="en-SG"/>
          </a:p>
        </p:txBody>
      </p:sp>
      <p:sp>
        <p:nvSpPr>
          <p:cNvPr id="3" name="Date Placeholder 2"/>
          <p:cNvSpPr>
            <a:spLocks noGrp="1"/>
          </p:cNvSpPr>
          <p:nvPr>
            <p:ph type="dt" idx="1"/>
          </p:nvPr>
        </p:nvSpPr>
        <p:spPr>
          <a:xfrm>
            <a:off x="3855140" y="0"/>
            <a:ext cx="2948887" cy="496888"/>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C53BD0CE-5D21-484A-B7BD-B96E256256B5}" type="datetimeFigureOut">
              <a:rPr lang="en-SG"/>
              <a:pPr/>
              <a:t>15/9/2016</a:t>
            </a:fld>
            <a:endParaRPr lang="en-SG"/>
          </a:p>
        </p:txBody>
      </p:sp>
      <p:sp>
        <p:nvSpPr>
          <p:cNvPr id="4" name="Slide Image Placeholder 3"/>
          <p:cNvSpPr>
            <a:spLocks noGrp="1" noRot="1" noChangeAspect="1"/>
          </p:cNvSpPr>
          <p:nvPr>
            <p:ph type="sldImg" idx="2"/>
          </p:nvPr>
        </p:nvSpPr>
        <p:spPr>
          <a:xfrm>
            <a:off x="919163" y="746125"/>
            <a:ext cx="4967287" cy="3725863"/>
          </a:xfrm>
          <a:prstGeom prst="rect">
            <a:avLst/>
          </a:prstGeom>
          <a:noFill/>
          <a:ln w="12700">
            <a:solidFill>
              <a:prstClr val="black"/>
            </a:solidFill>
          </a:ln>
        </p:spPr>
        <p:txBody>
          <a:bodyPr vert="horz" lIns="91440" tIns="45720" rIns="91440" bIns="45720" rtlCol="0" anchor="ctr"/>
          <a:lstStyle/>
          <a:p>
            <a:pPr lvl="0"/>
            <a:endParaRPr lang="en-SG" noProof="0"/>
          </a:p>
        </p:txBody>
      </p:sp>
      <p:sp>
        <p:nvSpPr>
          <p:cNvPr id="5" name="Notes Placeholder 4"/>
          <p:cNvSpPr>
            <a:spLocks noGrp="1"/>
          </p:cNvSpPr>
          <p:nvPr>
            <p:ph type="body" sz="quarter" idx="3"/>
          </p:nvPr>
        </p:nvSpPr>
        <p:spPr>
          <a:xfrm>
            <a:off x="680879" y="4721225"/>
            <a:ext cx="5443856" cy="4471988"/>
          </a:xfrm>
          <a:prstGeom prst="rect">
            <a:avLst/>
          </a:prstGeom>
        </p:spPr>
        <p:txBody>
          <a:bodyPr vert="horz" wrap="square" lIns="91440" tIns="45720" rIns="91440" bIns="45720"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smtClean="0"/>
          </a:p>
        </p:txBody>
      </p:sp>
      <p:sp>
        <p:nvSpPr>
          <p:cNvPr id="6" name="Footer Placeholder 5"/>
          <p:cNvSpPr>
            <a:spLocks noGrp="1"/>
          </p:cNvSpPr>
          <p:nvPr>
            <p:ph type="ftr" sz="quarter" idx="4"/>
          </p:nvPr>
        </p:nvSpPr>
        <p:spPr>
          <a:xfrm>
            <a:off x="1" y="9440864"/>
            <a:ext cx="2948887" cy="496887"/>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endParaRPr lang="en-SG"/>
          </a:p>
        </p:txBody>
      </p:sp>
      <p:sp>
        <p:nvSpPr>
          <p:cNvPr id="7" name="Slide Number Placeholder 6"/>
          <p:cNvSpPr>
            <a:spLocks noGrp="1"/>
          </p:cNvSpPr>
          <p:nvPr>
            <p:ph type="sldNum" sz="quarter" idx="5"/>
          </p:nvPr>
        </p:nvSpPr>
        <p:spPr>
          <a:xfrm>
            <a:off x="3855140" y="9440864"/>
            <a:ext cx="2948887" cy="496887"/>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E0E7B7AC-5940-4F4B-80C0-CD248AD31ED1}" type="slidenum">
              <a:rPr lang="en-SG"/>
              <a:pPr/>
              <a:t>‹#›</a:t>
            </a:fld>
            <a:endParaRPr lang="en-SG"/>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0E7B7AC-5940-4F4B-80C0-CD248AD31ED1}" type="slidenum">
              <a:rPr lang="en-SG" smtClean="0"/>
              <a:pPr/>
              <a:t>1</a:t>
            </a:fld>
            <a:endParaRPr lang="en-SG"/>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0E7B7AC-5940-4F4B-80C0-CD248AD31ED1}" type="slidenum">
              <a:rPr lang="en-SG" smtClean="0"/>
              <a:pPr/>
              <a:t>10</a:t>
            </a:fld>
            <a:endParaRPr lang="en-SG"/>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5B43D19E-BFDB-4C92-8EDD-32EDDA8F41DF}" type="slidenum">
              <a:rPr lang="en-GB" smtClean="0">
                <a:solidFill>
                  <a:prstClr val="black"/>
                </a:solidFill>
              </a:rPr>
              <a:pPr/>
              <a:t>11</a:t>
            </a:fld>
            <a:endParaRPr lang="en-GB" dirty="0">
              <a:solidFill>
                <a:prstClr val="black"/>
              </a:solidFill>
            </a:endParaRPr>
          </a:p>
        </p:txBody>
      </p:sp>
    </p:spTree>
    <p:extLst>
      <p:ext uri="{BB962C8B-B14F-4D97-AF65-F5344CB8AC3E}">
        <p14:creationId xmlns:p14="http://schemas.microsoft.com/office/powerpoint/2010/main" xmlns="" val="297705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5B43D19E-BFDB-4C92-8EDD-32EDDA8F41DF}" type="slidenum">
              <a:rPr lang="en-GB" smtClean="0">
                <a:solidFill>
                  <a:prstClr val="black"/>
                </a:solidFill>
              </a:rPr>
              <a:pPr/>
              <a:t>12</a:t>
            </a:fld>
            <a:endParaRPr lang="en-GB" dirty="0">
              <a:solidFill>
                <a:prstClr val="black"/>
              </a:solidFill>
            </a:endParaRPr>
          </a:p>
        </p:txBody>
      </p:sp>
    </p:spTree>
    <p:extLst>
      <p:ext uri="{BB962C8B-B14F-4D97-AF65-F5344CB8AC3E}">
        <p14:creationId xmlns:p14="http://schemas.microsoft.com/office/powerpoint/2010/main" xmlns="" val="297705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0E7B7AC-5940-4F4B-80C0-CD248AD31ED1}" type="slidenum">
              <a:rPr lang="en-SG" smtClean="0"/>
              <a:pPr/>
              <a:t>13</a:t>
            </a:fld>
            <a:endParaRPr lang="en-SG"/>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5B43D19E-BFDB-4C92-8EDD-32EDDA8F41DF}" type="slidenum">
              <a:rPr lang="en-GB" smtClean="0">
                <a:solidFill>
                  <a:prstClr val="black"/>
                </a:solidFill>
              </a:rPr>
              <a:pPr/>
              <a:t>14</a:t>
            </a:fld>
            <a:endParaRPr lang="en-GB" dirty="0">
              <a:solidFill>
                <a:prstClr val="black"/>
              </a:solidFill>
            </a:endParaRPr>
          </a:p>
        </p:txBody>
      </p:sp>
    </p:spTree>
    <p:extLst>
      <p:ext uri="{BB962C8B-B14F-4D97-AF65-F5344CB8AC3E}">
        <p14:creationId xmlns:p14="http://schemas.microsoft.com/office/powerpoint/2010/main" xmlns="" val="297705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5B43D19E-BFDB-4C92-8EDD-32EDDA8F41DF}" type="slidenum">
              <a:rPr lang="en-GB" smtClean="0">
                <a:solidFill>
                  <a:prstClr val="black"/>
                </a:solidFill>
              </a:rPr>
              <a:pPr/>
              <a:t>15</a:t>
            </a:fld>
            <a:endParaRPr lang="en-GB" dirty="0">
              <a:solidFill>
                <a:prstClr val="black"/>
              </a:solidFill>
            </a:endParaRPr>
          </a:p>
        </p:txBody>
      </p:sp>
    </p:spTree>
    <p:extLst>
      <p:ext uri="{BB962C8B-B14F-4D97-AF65-F5344CB8AC3E}">
        <p14:creationId xmlns:p14="http://schemas.microsoft.com/office/powerpoint/2010/main" xmlns="" val="297705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0E7B7AC-5940-4F4B-80C0-CD248AD31ED1}" type="slidenum">
              <a:rPr kumimoji="0" lang="en-SG" sz="1200" b="0" i="0" u="none" strike="noStrike" kern="1200" cap="none" spc="0" normalizeH="0" baseline="0" noProof="0" smtClean="0">
                <a:ln>
                  <a:noFill/>
                </a:ln>
                <a:solidFill>
                  <a:prstClr val="black"/>
                </a:solidFill>
                <a:effectLst/>
                <a:uLnTx/>
                <a:uFillTx/>
                <a:latin typeface="Calibri" pitchFamily="34"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en-SG" sz="1200" b="0" i="0" u="none" strike="noStrike" kern="1200" cap="none" spc="0" normalizeH="0" baseline="0" noProof="0">
              <a:ln>
                <a:noFill/>
              </a:ln>
              <a:solidFill>
                <a:prstClr val="black"/>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xmlns="" val="24521595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B43D19E-BFDB-4C92-8EDD-32EDDA8F41DF}" type="slidenum">
              <a:rPr kumimoji="0" lang="en-GB" sz="1200" b="0" i="0" u="none" strike="noStrike" kern="1200" cap="none" spc="0" normalizeH="0" baseline="0" noProof="0" smtClean="0">
                <a:ln>
                  <a:noFill/>
                </a:ln>
                <a:solidFill>
                  <a:prstClr val="black"/>
                </a:solidFill>
                <a:effectLst/>
                <a:uLnTx/>
                <a:uFillTx/>
                <a:latin typeface="Calibri" pitchFamily="34"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GB" sz="1200" b="0" i="0" u="none" strike="noStrike" kern="1200" cap="none" spc="0" normalizeH="0" baseline="0" noProof="0" dirty="0">
              <a:ln>
                <a:noFill/>
              </a:ln>
              <a:solidFill>
                <a:prstClr val="black"/>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xmlns="" val="30375849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0E7B7AC-5940-4F4B-80C0-CD248AD31ED1}" type="slidenum">
              <a:rPr lang="en-SG" smtClean="0"/>
              <a:pPr/>
              <a:t>2</a:t>
            </a:fld>
            <a:endParaRPr lang="en-SG"/>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0E7B7AC-5940-4F4B-80C0-CD248AD31ED1}" type="slidenum">
              <a:rPr lang="en-SG" smtClean="0"/>
              <a:pPr/>
              <a:t>3</a:t>
            </a:fld>
            <a:endParaRPr lang="en-SG"/>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E7B7AC-5940-4F4B-80C0-CD248AD31ED1}" type="slidenum">
              <a:rPr lang="en-SG" smtClean="0"/>
              <a:pPr/>
              <a:t>4</a:t>
            </a:fld>
            <a:endParaRPr lang="en-SG"/>
          </a:p>
        </p:txBody>
      </p:sp>
    </p:spTree>
    <p:extLst>
      <p:ext uri="{BB962C8B-B14F-4D97-AF65-F5344CB8AC3E}">
        <p14:creationId xmlns:p14="http://schemas.microsoft.com/office/powerpoint/2010/main" xmlns="" val="18232491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E7B7AC-5940-4F4B-80C0-CD248AD31ED1}" type="slidenum">
              <a:rPr lang="en-SG" smtClean="0"/>
              <a:pPr/>
              <a:t>5</a:t>
            </a:fld>
            <a:endParaRPr lang="en-SG"/>
          </a:p>
        </p:txBody>
      </p:sp>
    </p:spTree>
    <p:extLst>
      <p:ext uri="{BB962C8B-B14F-4D97-AF65-F5344CB8AC3E}">
        <p14:creationId xmlns:p14="http://schemas.microsoft.com/office/powerpoint/2010/main" xmlns="" val="18232491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0E7B7AC-5940-4F4B-80C0-CD248AD31ED1}" type="slidenum">
              <a:rPr lang="en-SG" smtClean="0"/>
              <a:pPr/>
              <a:t>6</a:t>
            </a:fld>
            <a:endParaRPr lang="en-SG"/>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0E7B7AC-5940-4F4B-80C0-CD248AD31ED1}" type="slidenum">
              <a:rPr lang="en-SG" smtClean="0"/>
              <a:pPr/>
              <a:t>7</a:t>
            </a:fld>
            <a:endParaRPr lang="en-SG"/>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0E7B7AC-5940-4F4B-80C0-CD248AD31ED1}" type="slidenum">
              <a:rPr lang="en-SG" smtClean="0"/>
              <a:pPr/>
              <a:t>8</a:t>
            </a:fld>
            <a:endParaRPr lang="en-SG"/>
          </a:p>
        </p:txBody>
      </p:sp>
    </p:spTree>
    <p:extLst>
      <p:ext uri="{BB962C8B-B14F-4D97-AF65-F5344CB8AC3E}">
        <p14:creationId xmlns:p14="http://schemas.microsoft.com/office/powerpoint/2010/main" xmlns="" val="36945705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5B43D19E-BFDB-4C92-8EDD-32EDDA8F41DF}" type="slidenum">
              <a:rPr lang="en-GB" smtClean="0">
                <a:solidFill>
                  <a:prstClr val="black"/>
                </a:solidFill>
              </a:rPr>
              <a:pPr/>
              <a:t>9</a:t>
            </a:fld>
            <a:endParaRPr lang="en-GB" dirty="0">
              <a:solidFill>
                <a:prstClr val="black"/>
              </a:solidFill>
            </a:endParaRPr>
          </a:p>
        </p:txBody>
      </p:sp>
    </p:spTree>
    <p:extLst>
      <p:ext uri="{BB962C8B-B14F-4D97-AF65-F5344CB8AC3E}">
        <p14:creationId xmlns:p14="http://schemas.microsoft.com/office/powerpoint/2010/main" xmlns="" val="2977059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9.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9.jpe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grpSp>
        <p:nvGrpSpPr>
          <p:cNvPr id="6" name="Group 7"/>
          <p:cNvGrpSpPr>
            <a:grpSpLocks noChangeAspect="1"/>
          </p:cNvGrpSpPr>
          <p:nvPr userDrawn="1"/>
        </p:nvGrpSpPr>
        <p:grpSpPr bwMode="auto">
          <a:xfrm>
            <a:off x="2176909" y="5805488"/>
            <a:ext cx="6859587" cy="1035050"/>
            <a:chOff x="34925" y="-26988"/>
            <a:chExt cx="5444490" cy="821056"/>
          </a:xfrm>
        </p:grpSpPr>
        <p:pic>
          <p:nvPicPr>
            <p:cNvPr id="7" name="Picture 6" descr="SAM_0211.JPG"/>
            <p:cNvPicPr>
              <a:picLocks noChangeAspect="1"/>
            </p:cNvPicPr>
            <p:nvPr/>
          </p:nvPicPr>
          <p:blipFill>
            <a:blip r:embed="rId2" cstate="email"/>
            <a:srcRect/>
            <a:stretch>
              <a:fillRect/>
            </a:stretch>
          </p:blipFill>
          <p:spPr bwMode="auto">
            <a:xfrm>
              <a:off x="899130" y="5651"/>
              <a:ext cx="1080256" cy="745204"/>
            </a:xfrm>
            <a:prstGeom prst="rect">
              <a:avLst/>
            </a:prstGeom>
            <a:effectLst>
              <a:softEdge rad="127000"/>
            </a:effectLst>
          </p:spPr>
        </p:pic>
        <p:pic>
          <p:nvPicPr>
            <p:cNvPr id="8" name="Picture 2"/>
            <p:cNvPicPr>
              <a:picLocks noChangeAspect="1" noChangeArrowheads="1"/>
            </p:cNvPicPr>
            <p:nvPr/>
          </p:nvPicPr>
          <p:blipFill>
            <a:blip r:embed="rId3" cstate="email"/>
            <a:srcRect/>
            <a:stretch>
              <a:fillRect/>
            </a:stretch>
          </p:blipFill>
          <p:spPr bwMode="auto">
            <a:xfrm>
              <a:off x="34925" y="16226"/>
              <a:ext cx="907415" cy="777842"/>
            </a:xfrm>
            <a:prstGeom prst="rect">
              <a:avLst/>
            </a:prstGeom>
            <a:ln>
              <a:noFill/>
            </a:ln>
            <a:effectLst>
              <a:softEdge rad="112500"/>
            </a:effectLst>
          </p:spPr>
        </p:pic>
        <p:pic>
          <p:nvPicPr>
            <p:cNvPr id="9" name="Picture 8" descr="P9260052.JPG"/>
            <p:cNvPicPr>
              <a:picLocks noChangeAspect="1"/>
            </p:cNvPicPr>
            <p:nvPr/>
          </p:nvPicPr>
          <p:blipFill>
            <a:blip r:embed="rId4" cstate="email"/>
            <a:srcRect l="-698"/>
            <a:stretch>
              <a:fillRect/>
            </a:stretch>
          </p:blipFill>
          <p:spPr bwMode="auto">
            <a:xfrm>
              <a:off x="3707795" y="-10554"/>
              <a:ext cx="1080256" cy="804622"/>
            </a:xfrm>
            <a:prstGeom prst="rect">
              <a:avLst/>
            </a:prstGeom>
            <a:ln>
              <a:noFill/>
            </a:ln>
            <a:effectLst>
              <a:softEdge rad="112500"/>
            </a:effectLst>
          </p:spPr>
        </p:pic>
        <p:pic>
          <p:nvPicPr>
            <p:cNvPr id="10" name="Picture 3"/>
            <p:cNvPicPr>
              <a:picLocks noChangeAspect="1" noChangeArrowheads="1"/>
            </p:cNvPicPr>
            <p:nvPr/>
          </p:nvPicPr>
          <p:blipFill>
            <a:blip r:embed="rId5" cstate="email"/>
            <a:srcRect l="-5892"/>
            <a:stretch>
              <a:fillRect/>
            </a:stretch>
          </p:blipFill>
          <p:spPr bwMode="auto">
            <a:xfrm>
              <a:off x="4701631" y="-26988"/>
              <a:ext cx="777784" cy="821056"/>
            </a:xfrm>
            <a:prstGeom prst="rect">
              <a:avLst/>
            </a:prstGeom>
            <a:ln>
              <a:noFill/>
            </a:ln>
            <a:effectLst>
              <a:softEdge rad="112500"/>
            </a:effectLst>
          </p:spPr>
        </p:pic>
        <p:pic>
          <p:nvPicPr>
            <p:cNvPr id="11" name="Picture 3"/>
            <p:cNvPicPr>
              <a:picLocks noChangeAspect="1" noChangeArrowheads="1"/>
            </p:cNvPicPr>
            <p:nvPr/>
          </p:nvPicPr>
          <p:blipFill>
            <a:blip r:embed="rId6" cstate="email"/>
            <a:srcRect/>
            <a:stretch>
              <a:fillRect/>
            </a:stretch>
          </p:blipFill>
          <p:spPr bwMode="auto">
            <a:xfrm>
              <a:off x="2786077" y="-10525"/>
              <a:ext cx="993835" cy="804593"/>
            </a:xfrm>
            <a:prstGeom prst="rect">
              <a:avLst/>
            </a:prstGeom>
            <a:ln>
              <a:noFill/>
            </a:ln>
            <a:effectLst>
              <a:softEdge rad="112500"/>
            </a:effectLst>
          </p:spPr>
        </p:pic>
        <p:pic>
          <p:nvPicPr>
            <p:cNvPr id="12" name="Picture 11"/>
            <p:cNvPicPr>
              <a:picLocks noChangeAspect="1" noChangeArrowheads="1"/>
            </p:cNvPicPr>
            <p:nvPr/>
          </p:nvPicPr>
          <p:blipFill>
            <a:blip r:embed="rId7" cstate="email"/>
            <a:srcRect/>
            <a:stretch>
              <a:fillRect/>
            </a:stretch>
          </p:blipFill>
          <p:spPr bwMode="auto">
            <a:xfrm>
              <a:off x="1907704" y="0"/>
              <a:ext cx="936104" cy="764704"/>
            </a:xfrm>
            <a:prstGeom prst="rect">
              <a:avLst/>
            </a:prstGeom>
            <a:noFill/>
            <a:ln w="9525">
              <a:noFill/>
              <a:miter lim="800000"/>
              <a:headEnd/>
              <a:tailEnd/>
            </a:ln>
            <a:effectLst>
              <a:softEdge rad="63500"/>
            </a:effectLst>
          </p:spPr>
        </p:pic>
      </p:grpSp>
      <p:sp>
        <p:nvSpPr>
          <p:cNvPr id="2" name="Title 1"/>
          <p:cNvSpPr>
            <a:spLocks noGrp="1"/>
          </p:cNvSpPr>
          <p:nvPr>
            <p:ph type="ctrTitle"/>
          </p:nvPr>
        </p:nvSpPr>
        <p:spPr>
          <a:xfrm>
            <a:off x="2411538" y="908720"/>
            <a:ext cx="6732461" cy="1470025"/>
          </a:xfrm>
        </p:spPr>
        <p:txBody>
          <a:bodyPr/>
          <a:lstStyle>
            <a:lvl1pPr algn="l">
              <a:defRPr sz="3300">
                <a:solidFill>
                  <a:srgbClr val="003399"/>
                </a:solidFill>
                <a:latin typeface="Arial" pitchFamily="34" charset="0"/>
                <a:cs typeface="Arial" pitchFamily="34" charset="0"/>
              </a:defRPr>
            </a:lvl1pPr>
          </a:lstStyle>
          <a:p>
            <a:r>
              <a:rPr lang="en-US" dirty="0" smtClean="0"/>
              <a:t>Click to edit Master title style</a:t>
            </a:r>
            <a:endParaRPr lang="en-SG" dirty="0"/>
          </a:p>
        </p:txBody>
      </p:sp>
      <p:sp>
        <p:nvSpPr>
          <p:cNvPr id="3" name="Subtitle 2"/>
          <p:cNvSpPr>
            <a:spLocks noGrp="1"/>
          </p:cNvSpPr>
          <p:nvPr>
            <p:ph type="subTitle" idx="1"/>
          </p:nvPr>
        </p:nvSpPr>
        <p:spPr>
          <a:xfrm>
            <a:off x="2411538" y="3188568"/>
            <a:ext cx="6732461" cy="1032520"/>
          </a:xfrm>
        </p:spPr>
        <p:txBody>
          <a:bodyPr/>
          <a:lstStyle>
            <a:lvl1pPr marL="0" indent="0" algn="l">
              <a:buNone/>
              <a:defRPr sz="2000">
                <a:solidFill>
                  <a:srgbClr val="0099CC"/>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p>
          <a:p>
            <a:endParaRPr lang="en-US" dirty="0" smtClean="0"/>
          </a:p>
          <a:p>
            <a:endParaRPr lang="en-US" dirty="0" smtClean="0"/>
          </a:p>
          <a:p>
            <a:endParaRPr lang="en-SG" dirty="0"/>
          </a:p>
        </p:txBody>
      </p:sp>
      <p:sp>
        <p:nvSpPr>
          <p:cNvPr id="27" name="Content Placeholder 26"/>
          <p:cNvSpPr>
            <a:spLocks noGrp="1"/>
          </p:cNvSpPr>
          <p:nvPr>
            <p:ph sz="quarter" idx="10"/>
          </p:nvPr>
        </p:nvSpPr>
        <p:spPr>
          <a:xfrm>
            <a:off x="2411760" y="4365625"/>
            <a:ext cx="6732240" cy="792163"/>
          </a:xfrm>
        </p:spPr>
        <p:txBody>
          <a:bodyPr/>
          <a:lstStyle>
            <a:lvl1pPr>
              <a:spcBef>
                <a:spcPts val="600"/>
              </a:spcBef>
              <a:buNone/>
              <a:defRPr sz="2000">
                <a:solidFill>
                  <a:schemeClr val="tx1">
                    <a:lumMod val="50000"/>
                    <a:lumOff val="50000"/>
                  </a:schemeClr>
                </a:solidFill>
                <a:latin typeface="Arial" pitchFamily="34" charset="0"/>
                <a:cs typeface="Arial" pitchFamily="34" charset="0"/>
              </a:defRPr>
            </a:lvl1pPr>
          </a:lstStyle>
          <a:p>
            <a:pPr lvl="0"/>
            <a:r>
              <a:rPr lang="en-US" smtClean="0"/>
              <a:t>Click to edit Master text styles</a:t>
            </a:r>
          </a:p>
          <a:p>
            <a:pPr lvl="1"/>
            <a:r>
              <a:rPr lang="en-US" smtClean="0"/>
              <a:t>Second level</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TextBox 4"/>
          <p:cNvSpPr txBox="1"/>
          <p:nvPr userDrawn="1"/>
        </p:nvSpPr>
        <p:spPr>
          <a:xfrm>
            <a:off x="468313" y="6597650"/>
            <a:ext cx="1871662" cy="276225"/>
          </a:xfrm>
          <a:prstGeom prst="rect">
            <a:avLst/>
          </a:prstGeom>
          <a:noFill/>
        </p:spPr>
        <p:txBody>
          <a:bodyPr>
            <a:spAutoFit/>
          </a:bodyPr>
          <a:lstStyle/>
          <a:p>
            <a:r>
              <a:rPr lang="en-US" sz="1200">
                <a:latin typeface="Calibri" pitchFamily="34" charset="0"/>
              </a:rPr>
              <a:t>Promoting Tax Excellence</a:t>
            </a:r>
            <a:endParaRPr lang="en-SG" sz="1200">
              <a:latin typeface="Calibri" pitchFamily="34" charset="0"/>
            </a:endParaRPr>
          </a:p>
        </p:txBody>
      </p:sp>
      <p:sp>
        <p:nvSpPr>
          <p:cNvPr id="6" name="TextBox 5"/>
          <p:cNvSpPr txBox="1"/>
          <p:nvPr userDrawn="1"/>
        </p:nvSpPr>
        <p:spPr>
          <a:xfrm>
            <a:off x="2411413" y="6581775"/>
            <a:ext cx="5616575" cy="276225"/>
          </a:xfrm>
          <a:prstGeom prst="rect">
            <a:avLst/>
          </a:prstGeom>
          <a:noFill/>
        </p:spPr>
        <p:txBody>
          <a:bodyPr>
            <a:spAutoFit/>
          </a:bodyPr>
          <a:lstStyle/>
          <a:p>
            <a:pPr algn="ctr">
              <a:defRPr/>
            </a:pPr>
            <a:r>
              <a:rPr lang="en-SG" sz="1200" dirty="0">
                <a:latin typeface="+mn-lt"/>
              </a:rPr>
              <a:t>© 2013 Singapore Institute of Accredited Tax Professionals</a:t>
            </a:r>
          </a:p>
        </p:txBody>
      </p:sp>
      <p:sp>
        <p:nvSpPr>
          <p:cNvPr id="7" name="TextBox 6"/>
          <p:cNvSpPr txBox="1"/>
          <p:nvPr userDrawn="1"/>
        </p:nvSpPr>
        <p:spPr>
          <a:xfrm>
            <a:off x="8316913" y="6581775"/>
            <a:ext cx="431800" cy="276225"/>
          </a:xfrm>
          <a:prstGeom prst="rect">
            <a:avLst/>
          </a:prstGeom>
          <a:noFill/>
        </p:spPr>
        <p:txBody>
          <a:bodyPr>
            <a:spAutoFit/>
          </a:bodyPr>
          <a:lstStyle/>
          <a:p>
            <a:pPr algn="r"/>
            <a:fld id="{04F5B2DF-A316-4876-8597-468BDEC86BFF}" type="slidenum">
              <a:rPr lang="en-SG" sz="1200">
                <a:latin typeface="Calibri" pitchFamily="34" charset="0"/>
              </a:rPr>
              <a:pPr algn="r"/>
              <a:t>‹#›</a:t>
            </a:fld>
            <a:endParaRPr lang="en-SG" sz="1200">
              <a:latin typeface="Calibri" pitchFamily="34" charset="0"/>
            </a:endParaRPr>
          </a:p>
        </p:txBody>
      </p:sp>
      <p:sp>
        <p:nvSpPr>
          <p:cNvPr id="2" name="Title 1"/>
          <p:cNvSpPr>
            <a:spLocks noGrp="1"/>
          </p:cNvSpPr>
          <p:nvPr>
            <p:ph type="title"/>
          </p:nvPr>
        </p:nvSpPr>
        <p:spPr>
          <a:xfrm>
            <a:off x="1792288" y="4800600"/>
            <a:ext cx="5486400" cy="566738"/>
          </a:xfrm>
        </p:spPr>
        <p:txBody>
          <a:bodyPr anchor="b"/>
          <a:lstStyle>
            <a:lvl1pPr algn="l">
              <a:defRPr sz="2000" b="1">
                <a:solidFill>
                  <a:srgbClr val="003399"/>
                </a:solidFill>
              </a:defRPr>
            </a:lvl1pPr>
          </a:lstStyle>
          <a:p>
            <a:r>
              <a:rPr lang="en-US" dirty="0" smtClean="0"/>
              <a:t>Click to edit Master title style</a:t>
            </a:r>
            <a:endParaRPr lang="en-SG" dirty="0"/>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SG"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TextBox 3"/>
          <p:cNvSpPr txBox="1"/>
          <p:nvPr userDrawn="1"/>
        </p:nvSpPr>
        <p:spPr>
          <a:xfrm>
            <a:off x="468313" y="6597650"/>
            <a:ext cx="1871662" cy="276225"/>
          </a:xfrm>
          <a:prstGeom prst="rect">
            <a:avLst/>
          </a:prstGeom>
          <a:noFill/>
        </p:spPr>
        <p:txBody>
          <a:bodyPr>
            <a:spAutoFit/>
          </a:bodyPr>
          <a:lstStyle/>
          <a:p>
            <a:r>
              <a:rPr lang="en-US" sz="1200">
                <a:latin typeface="Calibri" pitchFamily="34" charset="0"/>
              </a:rPr>
              <a:t>Promoting Tax Excellence</a:t>
            </a:r>
            <a:endParaRPr lang="en-SG" sz="1200">
              <a:latin typeface="Calibri" pitchFamily="34" charset="0"/>
            </a:endParaRPr>
          </a:p>
        </p:txBody>
      </p:sp>
      <p:sp>
        <p:nvSpPr>
          <p:cNvPr id="5" name="TextBox 4"/>
          <p:cNvSpPr txBox="1"/>
          <p:nvPr userDrawn="1"/>
        </p:nvSpPr>
        <p:spPr>
          <a:xfrm>
            <a:off x="2411413" y="6581775"/>
            <a:ext cx="5616575" cy="276225"/>
          </a:xfrm>
          <a:prstGeom prst="rect">
            <a:avLst/>
          </a:prstGeom>
          <a:noFill/>
        </p:spPr>
        <p:txBody>
          <a:bodyPr>
            <a:spAutoFit/>
          </a:bodyPr>
          <a:lstStyle/>
          <a:p>
            <a:pPr algn="ctr">
              <a:defRPr/>
            </a:pPr>
            <a:r>
              <a:rPr lang="en-SG" sz="1200" dirty="0">
                <a:latin typeface="+mn-lt"/>
              </a:rPr>
              <a:t>© 2013 Singapore Institute of Accredited Tax Professionals</a:t>
            </a:r>
          </a:p>
        </p:txBody>
      </p:sp>
      <p:sp>
        <p:nvSpPr>
          <p:cNvPr id="6" name="TextBox 5"/>
          <p:cNvSpPr txBox="1"/>
          <p:nvPr userDrawn="1"/>
        </p:nvSpPr>
        <p:spPr>
          <a:xfrm>
            <a:off x="8316913" y="6581775"/>
            <a:ext cx="431800" cy="276225"/>
          </a:xfrm>
          <a:prstGeom prst="rect">
            <a:avLst/>
          </a:prstGeom>
          <a:noFill/>
        </p:spPr>
        <p:txBody>
          <a:bodyPr>
            <a:spAutoFit/>
          </a:bodyPr>
          <a:lstStyle/>
          <a:p>
            <a:pPr algn="r"/>
            <a:fld id="{7926B009-1B2D-4ADB-B639-EB4FD403697B}" type="slidenum">
              <a:rPr lang="en-SG" sz="1200">
                <a:latin typeface="Calibri" pitchFamily="34" charset="0"/>
              </a:rPr>
              <a:pPr algn="r"/>
              <a:t>‹#›</a:t>
            </a:fld>
            <a:endParaRPr lang="en-SG" sz="1200">
              <a:latin typeface="Calibri" pitchFamily="34" charset="0"/>
            </a:endParaRPr>
          </a:p>
        </p:txBody>
      </p:sp>
      <p:sp>
        <p:nvSpPr>
          <p:cNvPr id="2" name="Title 1"/>
          <p:cNvSpPr>
            <a:spLocks noGrp="1"/>
          </p:cNvSpPr>
          <p:nvPr>
            <p:ph type="title"/>
          </p:nvPr>
        </p:nvSpPr>
        <p:spPr/>
        <p:txBody>
          <a:bodyPr/>
          <a:lstStyle>
            <a:lvl1pPr>
              <a:defRPr>
                <a:solidFill>
                  <a:srgbClr val="003399"/>
                </a:solidFill>
              </a:defRPr>
            </a:lvl1pPr>
          </a:lstStyle>
          <a:p>
            <a:r>
              <a:rPr lang="en-US" dirty="0" smtClean="0"/>
              <a:t>Click to edit Master title style</a:t>
            </a:r>
            <a:endParaRPr lang="en-SG"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TextBox 3"/>
          <p:cNvSpPr txBox="1"/>
          <p:nvPr userDrawn="1"/>
        </p:nvSpPr>
        <p:spPr>
          <a:xfrm>
            <a:off x="468313" y="6597650"/>
            <a:ext cx="1871662" cy="276225"/>
          </a:xfrm>
          <a:prstGeom prst="rect">
            <a:avLst/>
          </a:prstGeom>
          <a:noFill/>
        </p:spPr>
        <p:txBody>
          <a:bodyPr>
            <a:spAutoFit/>
          </a:bodyPr>
          <a:lstStyle/>
          <a:p>
            <a:r>
              <a:rPr lang="en-US" sz="1200">
                <a:latin typeface="Calibri" pitchFamily="34" charset="0"/>
              </a:rPr>
              <a:t>Promoting Tax Excellence</a:t>
            </a:r>
            <a:endParaRPr lang="en-SG" sz="1200">
              <a:latin typeface="Calibri" pitchFamily="34" charset="0"/>
            </a:endParaRPr>
          </a:p>
        </p:txBody>
      </p:sp>
      <p:sp>
        <p:nvSpPr>
          <p:cNvPr id="5" name="TextBox 4"/>
          <p:cNvSpPr txBox="1"/>
          <p:nvPr userDrawn="1"/>
        </p:nvSpPr>
        <p:spPr>
          <a:xfrm>
            <a:off x="2411413" y="6581775"/>
            <a:ext cx="5616575" cy="276225"/>
          </a:xfrm>
          <a:prstGeom prst="rect">
            <a:avLst/>
          </a:prstGeom>
          <a:noFill/>
        </p:spPr>
        <p:txBody>
          <a:bodyPr>
            <a:spAutoFit/>
          </a:bodyPr>
          <a:lstStyle/>
          <a:p>
            <a:pPr algn="ctr">
              <a:defRPr/>
            </a:pPr>
            <a:r>
              <a:rPr lang="en-SG" sz="1200" dirty="0">
                <a:latin typeface="+mn-lt"/>
              </a:rPr>
              <a:t>© 2013 Singapore Institute of Accredited Tax Professionals</a:t>
            </a:r>
          </a:p>
        </p:txBody>
      </p:sp>
      <p:sp>
        <p:nvSpPr>
          <p:cNvPr id="6" name="TextBox 5"/>
          <p:cNvSpPr txBox="1"/>
          <p:nvPr userDrawn="1"/>
        </p:nvSpPr>
        <p:spPr>
          <a:xfrm>
            <a:off x="8316913" y="6581775"/>
            <a:ext cx="431800" cy="276225"/>
          </a:xfrm>
          <a:prstGeom prst="rect">
            <a:avLst/>
          </a:prstGeom>
          <a:noFill/>
        </p:spPr>
        <p:txBody>
          <a:bodyPr>
            <a:spAutoFit/>
          </a:bodyPr>
          <a:lstStyle/>
          <a:p>
            <a:pPr algn="r"/>
            <a:fld id="{22155332-1F57-4C98-B5ED-C27DA90B68DC}" type="slidenum">
              <a:rPr lang="en-SG" sz="1200">
                <a:latin typeface="Calibri" pitchFamily="34" charset="0"/>
              </a:rPr>
              <a:pPr algn="r"/>
              <a:t>‹#›</a:t>
            </a:fld>
            <a:endParaRPr lang="en-SG" sz="1200">
              <a:latin typeface="Calibri" pitchFamily="34" charset="0"/>
            </a:endParaRPr>
          </a:p>
        </p:txBody>
      </p:sp>
      <p:sp>
        <p:nvSpPr>
          <p:cNvPr id="2" name="Vertical Title 1"/>
          <p:cNvSpPr>
            <a:spLocks noGrp="1"/>
          </p:cNvSpPr>
          <p:nvPr>
            <p:ph type="title" orient="vert"/>
          </p:nvPr>
        </p:nvSpPr>
        <p:spPr>
          <a:xfrm>
            <a:off x="6629400" y="274638"/>
            <a:ext cx="2057400" cy="5851525"/>
          </a:xfrm>
        </p:spPr>
        <p:txBody>
          <a:bodyPr vert="eaVert"/>
          <a:lstStyle>
            <a:lvl1pPr>
              <a:defRPr>
                <a:solidFill>
                  <a:srgbClr val="003399"/>
                </a:solidFill>
              </a:defRPr>
            </a:lvl1pPr>
          </a:lstStyle>
          <a:p>
            <a:r>
              <a:rPr lang="en-US" dirty="0" smtClean="0"/>
              <a:t>Click to edit Master title style</a:t>
            </a:r>
            <a:endParaRPr lang="en-SG"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Cover">
    <p:spTree>
      <p:nvGrpSpPr>
        <p:cNvPr id="1" name=""/>
        <p:cNvGrpSpPr/>
        <p:nvPr/>
      </p:nvGrpSpPr>
      <p:grpSpPr>
        <a:xfrm>
          <a:off x="0" y="0"/>
          <a:ext cx="0" cy="0"/>
          <a:chOff x="0" y="0"/>
          <a:chExt cx="0" cy="0"/>
        </a:xfrm>
      </p:grpSpPr>
      <p:sp>
        <p:nvSpPr>
          <p:cNvPr id="2" name="Title 1"/>
          <p:cNvSpPr>
            <a:spLocks noGrp="1"/>
          </p:cNvSpPr>
          <p:nvPr>
            <p:ph type="ctrTitle"/>
          </p:nvPr>
        </p:nvSpPr>
        <p:spPr>
          <a:xfrm>
            <a:off x="2267712" y="777600"/>
            <a:ext cx="5524328" cy="860400"/>
          </a:xfrm>
        </p:spPr>
        <p:txBody>
          <a:bodyPr/>
          <a:lstStyle>
            <a:lvl1pPr>
              <a:defRPr>
                <a:solidFill>
                  <a:schemeClr val="bg1"/>
                </a:solidFill>
                <a:latin typeface="+mn-lt"/>
                <a:cs typeface="Arial" pitchFamily="34" charset="0"/>
              </a:defRPr>
            </a:lvl1pPr>
          </a:lstStyle>
          <a:p>
            <a:r>
              <a:rPr lang="en-US" smtClean="0"/>
              <a:t>Click to edit Master title style</a:t>
            </a:r>
            <a:endParaRPr lang="en-GB" dirty="0"/>
          </a:p>
        </p:txBody>
      </p:sp>
      <p:sp>
        <p:nvSpPr>
          <p:cNvPr id="3" name="Subtitle 2"/>
          <p:cNvSpPr>
            <a:spLocks noGrp="1"/>
          </p:cNvSpPr>
          <p:nvPr>
            <p:ph type="subTitle" idx="1"/>
          </p:nvPr>
        </p:nvSpPr>
        <p:spPr>
          <a:xfrm>
            <a:off x="2267712" y="1753200"/>
            <a:ext cx="5524328" cy="968400"/>
          </a:xfrm>
        </p:spPr>
        <p:txBody>
          <a:bodyPr/>
          <a:lstStyle>
            <a:lvl1pPr marL="0" indent="0" algn="l">
              <a:buNone/>
              <a:defRPr sz="2000">
                <a:solidFill>
                  <a:schemeClr val="bg1"/>
                </a:solidFill>
                <a:latin typeface="+mn-lt"/>
                <a:cs typeface="Arial" pitchFamily="34" charset="0"/>
              </a:defRPr>
            </a:lvl1pPr>
            <a:lvl2pPr marL="0" indent="0" algn="l">
              <a:buNone/>
              <a:defRPr sz="1600">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grpSp>
        <p:nvGrpSpPr>
          <p:cNvPr id="4" name="Group 11"/>
          <p:cNvGrpSpPr/>
          <p:nvPr userDrawn="1"/>
        </p:nvGrpSpPr>
        <p:grpSpPr>
          <a:xfrm>
            <a:off x="-6532" y="2405084"/>
            <a:ext cx="9150532" cy="3349170"/>
            <a:chOff x="-6532" y="2405084"/>
            <a:chExt cx="9150532" cy="3349170"/>
          </a:xfrm>
        </p:grpSpPr>
        <p:sp>
          <p:nvSpPr>
            <p:cNvPr id="1032" name="Freeform 8"/>
            <p:cNvSpPr>
              <a:spLocks/>
            </p:cNvSpPr>
            <p:nvPr userDrawn="1"/>
          </p:nvSpPr>
          <p:spPr bwMode="gray">
            <a:xfrm>
              <a:off x="2273222" y="2405084"/>
              <a:ext cx="6870778" cy="2495225"/>
            </a:xfrm>
            <a:custGeom>
              <a:avLst/>
              <a:gdLst/>
              <a:ahLst/>
              <a:cxnLst>
                <a:cxn ang="0">
                  <a:pos x="0" y="1852"/>
                </a:cxn>
                <a:cxn ang="0">
                  <a:pos x="5081" y="0"/>
                </a:cxn>
                <a:cxn ang="0">
                  <a:pos x="5081" y="968"/>
                </a:cxn>
                <a:cxn ang="0">
                  <a:pos x="0" y="1852"/>
                </a:cxn>
              </a:cxnLst>
              <a:rect l="0" t="0" r="r" b="b"/>
              <a:pathLst>
                <a:path w="5081" h="1852">
                  <a:moveTo>
                    <a:pt x="0" y="1852"/>
                  </a:moveTo>
                  <a:lnTo>
                    <a:pt x="5081" y="0"/>
                  </a:lnTo>
                  <a:lnTo>
                    <a:pt x="5081" y="968"/>
                  </a:lnTo>
                  <a:lnTo>
                    <a:pt x="0" y="1852"/>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dirty="0">
                <a:solidFill>
                  <a:srgbClr val="646464"/>
                </a:solidFill>
                <a:latin typeface="Arial"/>
                <a:cs typeface="Arial" pitchFamily="34" charset="0"/>
              </a:endParaRPr>
            </a:p>
          </p:txBody>
        </p:sp>
        <p:pic>
          <p:nvPicPr>
            <p:cNvPr id="8" name="Picture 3"/>
            <p:cNvPicPr>
              <a:picLocks noChangeAspect="1" noChangeArrowheads="1"/>
            </p:cNvPicPr>
            <p:nvPr userDrawn="1"/>
          </p:nvPicPr>
          <p:blipFill>
            <a:blip r:embed="rId2" cstate="email"/>
            <a:srcRect/>
            <a:stretch>
              <a:fillRect/>
            </a:stretch>
          </p:blipFill>
          <p:spPr bwMode="auto">
            <a:xfrm>
              <a:off x="-6532" y="4411503"/>
              <a:ext cx="2289891" cy="1342751"/>
            </a:xfrm>
            <a:prstGeom prst="rect">
              <a:avLst/>
            </a:prstGeom>
            <a:noFill/>
            <a:ln w="9525">
              <a:noFill/>
              <a:miter lim="800000"/>
              <a:headEnd/>
              <a:tailEnd/>
            </a:ln>
            <a:effectLst/>
          </p:spPr>
        </p:pic>
      </p:grpSp>
      <p:pic>
        <p:nvPicPr>
          <p:cNvPr id="10" name="Picture 9" descr="EY_Logo2.emf"/>
          <p:cNvPicPr>
            <a:picLocks noChangeAspect="1"/>
          </p:cNvPicPr>
          <p:nvPr userDrawn="1"/>
        </p:nvPicPr>
        <p:blipFill>
          <a:blip r:embed="rId3" cstate="email"/>
          <a:stretch>
            <a:fillRect/>
          </a:stretch>
        </p:blipFill>
        <p:spPr>
          <a:xfrm>
            <a:off x="2267712" y="5754254"/>
            <a:ext cx="989153" cy="749808"/>
          </a:xfrm>
          <a:prstGeom prst="rect">
            <a:avLst/>
          </a:prstGeom>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Cover_photo_or_illustration_input">
    <p:spTree>
      <p:nvGrpSpPr>
        <p:cNvPr id="1" name=""/>
        <p:cNvGrpSpPr/>
        <p:nvPr/>
      </p:nvGrpSpPr>
      <p:grpSpPr>
        <a:xfrm>
          <a:off x="0" y="0"/>
          <a:ext cx="0" cy="0"/>
          <a:chOff x="0" y="0"/>
          <a:chExt cx="0" cy="0"/>
        </a:xfrm>
      </p:grpSpPr>
      <p:sp>
        <p:nvSpPr>
          <p:cNvPr id="10" name="Freeform 9"/>
          <p:cNvSpPr/>
          <p:nvPr userDrawn="1"/>
        </p:nvSpPr>
        <p:spPr>
          <a:xfrm>
            <a:off x="-9144" y="3000375"/>
            <a:ext cx="2286000" cy="2729861"/>
          </a:xfrm>
          <a:custGeom>
            <a:avLst/>
            <a:gdLst>
              <a:gd name="connsiteX0" fmla="*/ 0 w 2286000"/>
              <a:gd name="connsiteY0" fmla="*/ 1318973 h 1318973"/>
              <a:gd name="connsiteX1" fmla="*/ 0 w 2286000"/>
              <a:gd name="connsiteY1" fmla="*/ 0 h 1318973"/>
              <a:gd name="connsiteX2" fmla="*/ 2286000 w 2286000"/>
              <a:gd name="connsiteY2" fmla="*/ 486803 h 1318973"/>
              <a:gd name="connsiteX3" fmla="*/ 0 w 2286000"/>
              <a:gd name="connsiteY3" fmla="*/ 1318973 h 1318973"/>
              <a:gd name="connsiteX0" fmla="*/ 0 w 2286000"/>
              <a:gd name="connsiteY0" fmla="*/ 2729861 h 2729861"/>
              <a:gd name="connsiteX1" fmla="*/ 9144 w 2286000"/>
              <a:gd name="connsiteY1" fmla="*/ 0 h 2729861"/>
              <a:gd name="connsiteX2" fmla="*/ 2286000 w 2286000"/>
              <a:gd name="connsiteY2" fmla="*/ 1897691 h 2729861"/>
              <a:gd name="connsiteX3" fmla="*/ 0 w 2286000"/>
              <a:gd name="connsiteY3" fmla="*/ 2729861 h 2729861"/>
            </a:gdLst>
            <a:ahLst/>
            <a:cxnLst>
              <a:cxn ang="0">
                <a:pos x="connsiteX0" y="connsiteY0"/>
              </a:cxn>
              <a:cxn ang="0">
                <a:pos x="connsiteX1" y="connsiteY1"/>
              </a:cxn>
              <a:cxn ang="0">
                <a:pos x="connsiteX2" y="connsiteY2"/>
              </a:cxn>
              <a:cxn ang="0">
                <a:pos x="connsiteX3" y="connsiteY3"/>
              </a:cxn>
            </a:cxnLst>
            <a:rect l="l" t="t" r="r" b="b"/>
            <a:pathLst>
              <a:path w="2286000" h="2729861">
                <a:moveTo>
                  <a:pt x="0" y="2729861"/>
                </a:moveTo>
                <a:lnTo>
                  <a:pt x="9144" y="0"/>
                </a:lnTo>
                <a:lnTo>
                  <a:pt x="2286000" y="1897691"/>
                </a:lnTo>
                <a:lnTo>
                  <a:pt x="0" y="2729861"/>
                </a:lnTo>
                <a:close/>
              </a:path>
            </a:pathLst>
          </a:custGeom>
          <a:blipFill>
            <a:blip r:embed="rId2" cstate="email"/>
            <a:stretch>
              <a:fillRect/>
            </a:stretch>
          </a:blip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fontAlgn="auto">
              <a:spcBef>
                <a:spcPts val="0"/>
              </a:spcBef>
              <a:spcAft>
                <a:spcPts val="0"/>
              </a:spcAft>
            </a:pPr>
            <a:endParaRPr lang="en-US" sz="1200" dirty="0">
              <a:solidFill>
                <a:srgbClr val="646464"/>
              </a:solidFill>
              <a:cs typeface="Arial" pitchFamily="34" charset="0"/>
            </a:endParaRPr>
          </a:p>
        </p:txBody>
      </p:sp>
      <p:sp>
        <p:nvSpPr>
          <p:cNvPr id="2" name="Title 1"/>
          <p:cNvSpPr>
            <a:spLocks noGrp="1"/>
          </p:cNvSpPr>
          <p:nvPr>
            <p:ph type="ctrTitle"/>
          </p:nvPr>
        </p:nvSpPr>
        <p:spPr>
          <a:xfrm>
            <a:off x="2267712" y="777600"/>
            <a:ext cx="5549578" cy="860400"/>
          </a:xfrm>
        </p:spPr>
        <p:txBody>
          <a:bodyPr/>
          <a:lstStyle>
            <a:lvl1pPr>
              <a:defRPr>
                <a:solidFill>
                  <a:schemeClr val="bg1"/>
                </a:solidFill>
                <a:latin typeface="+mn-lt"/>
                <a:cs typeface="Arial" pitchFamily="34" charset="0"/>
              </a:defRPr>
            </a:lvl1pPr>
          </a:lstStyle>
          <a:p>
            <a:r>
              <a:rPr lang="en-US" smtClean="0"/>
              <a:t>Click to edit Master title style</a:t>
            </a:r>
            <a:endParaRPr lang="en-GB" dirty="0"/>
          </a:p>
        </p:txBody>
      </p:sp>
      <p:sp>
        <p:nvSpPr>
          <p:cNvPr id="3" name="Subtitle 2"/>
          <p:cNvSpPr>
            <a:spLocks noGrp="1"/>
          </p:cNvSpPr>
          <p:nvPr>
            <p:ph type="subTitle" idx="1"/>
          </p:nvPr>
        </p:nvSpPr>
        <p:spPr>
          <a:xfrm>
            <a:off x="2267712" y="1753200"/>
            <a:ext cx="5549578" cy="968400"/>
          </a:xfrm>
        </p:spPr>
        <p:txBody>
          <a:bodyPr/>
          <a:lstStyle>
            <a:lvl1pPr marL="0" indent="0" algn="l">
              <a:buNone/>
              <a:defRPr sz="2000">
                <a:solidFill>
                  <a:schemeClr val="bg1"/>
                </a:solidFill>
                <a:latin typeface="+mn-lt"/>
                <a:cs typeface="Arial" pitchFamily="34" charset="0"/>
              </a:defRPr>
            </a:lvl1pPr>
            <a:lvl2pPr marL="0" indent="0" algn="l">
              <a:buNone/>
              <a:defRPr sz="1600">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sp>
        <p:nvSpPr>
          <p:cNvPr id="1032" name="Freeform 8"/>
          <p:cNvSpPr>
            <a:spLocks/>
          </p:cNvSpPr>
          <p:nvPr userDrawn="1"/>
        </p:nvSpPr>
        <p:spPr bwMode="gray">
          <a:xfrm>
            <a:off x="2273222" y="2405084"/>
            <a:ext cx="6870778" cy="2495225"/>
          </a:xfrm>
          <a:custGeom>
            <a:avLst/>
            <a:gdLst/>
            <a:ahLst/>
            <a:cxnLst>
              <a:cxn ang="0">
                <a:pos x="0" y="1852"/>
              </a:cxn>
              <a:cxn ang="0">
                <a:pos x="5081" y="0"/>
              </a:cxn>
              <a:cxn ang="0">
                <a:pos x="5081" y="968"/>
              </a:cxn>
              <a:cxn ang="0">
                <a:pos x="0" y="1852"/>
              </a:cxn>
            </a:cxnLst>
            <a:rect l="0" t="0" r="r" b="b"/>
            <a:pathLst>
              <a:path w="5081" h="1852">
                <a:moveTo>
                  <a:pt x="0" y="1852"/>
                </a:moveTo>
                <a:lnTo>
                  <a:pt x="5081" y="0"/>
                </a:lnTo>
                <a:lnTo>
                  <a:pt x="5081" y="968"/>
                </a:lnTo>
                <a:lnTo>
                  <a:pt x="0" y="1852"/>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dirty="0">
              <a:solidFill>
                <a:srgbClr val="646464"/>
              </a:solidFill>
              <a:latin typeface="Arial"/>
              <a:cs typeface="Arial" pitchFamily="34" charset="0"/>
            </a:endParaRPr>
          </a:p>
        </p:txBody>
      </p:sp>
      <p:sp>
        <p:nvSpPr>
          <p:cNvPr id="7" name="TextBox 6"/>
          <p:cNvSpPr txBox="1"/>
          <p:nvPr userDrawn="1"/>
        </p:nvSpPr>
        <p:spPr>
          <a:xfrm>
            <a:off x="65318" y="4047893"/>
            <a:ext cx="1785784" cy="1083374"/>
          </a:xfrm>
          <a:prstGeom prst="rect">
            <a:avLst/>
          </a:prstGeom>
          <a:noFill/>
        </p:spPr>
        <p:txBody>
          <a:bodyPr wrap="square" lIns="0" tIns="36576" rIns="0" bIns="0" rtlCol="0">
            <a:spAutoFit/>
          </a:bodyPr>
          <a:lstStyle/>
          <a:p>
            <a:pPr fontAlgn="auto">
              <a:lnSpc>
                <a:spcPct val="85000"/>
              </a:lnSpc>
              <a:spcBef>
                <a:spcPts val="0"/>
              </a:spcBef>
              <a:spcAft>
                <a:spcPts val="600"/>
              </a:spcAft>
              <a:buClr>
                <a:srgbClr val="FFE600"/>
              </a:buClr>
              <a:buSzPct val="70000"/>
            </a:pPr>
            <a:r>
              <a:rPr lang="en-US" sz="1600" b="1" dirty="0" smtClean="0">
                <a:solidFill>
                  <a:srgbClr val="FFE600"/>
                </a:solidFill>
                <a:latin typeface="Arial"/>
                <a:cs typeface="Arial" pitchFamily="34" charset="0"/>
              </a:rPr>
              <a:t>Placeholder image — to replace this image, select View&gt;Notes Page</a:t>
            </a:r>
          </a:p>
        </p:txBody>
      </p:sp>
      <p:pic>
        <p:nvPicPr>
          <p:cNvPr id="9" name="Picture 8" descr="EY_Logo2.emf"/>
          <p:cNvPicPr>
            <a:picLocks noChangeAspect="1"/>
          </p:cNvPicPr>
          <p:nvPr userDrawn="1"/>
        </p:nvPicPr>
        <p:blipFill>
          <a:blip r:embed="rId3" cstate="email"/>
          <a:stretch>
            <a:fillRect/>
          </a:stretch>
        </p:blipFill>
        <p:spPr>
          <a:xfrm>
            <a:off x="2267712" y="5754254"/>
            <a:ext cx="989153" cy="749808"/>
          </a:xfrm>
          <a:prstGeom prst="rect">
            <a:avLst/>
          </a:prstGeom>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Standard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333399"/>
                </a:solidFill>
                <a:latin typeface="+mn-lt"/>
                <a:cs typeface="Arial" pitchFamily="34" charset="0"/>
              </a:defRPr>
            </a:lvl1pPr>
          </a:lstStyle>
          <a:p>
            <a:r>
              <a:rPr lang="en-US" dirty="0" smtClean="0"/>
              <a:t>Click to edit Master title style</a:t>
            </a:r>
            <a:endParaRPr lang="en-GB" dirty="0"/>
          </a:p>
        </p:txBody>
      </p:sp>
      <p:sp>
        <p:nvSpPr>
          <p:cNvPr id="3" name="Content Placeholder 2"/>
          <p:cNvSpPr>
            <a:spLocks noGrp="1"/>
          </p:cNvSpPr>
          <p:nvPr>
            <p:ph idx="1"/>
          </p:nvPr>
        </p:nvSpPr>
        <p:spPr>
          <a:xfrm>
            <a:off x="457200" y="1425598"/>
            <a:ext cx="8229600" cy="4698977"/>
          </a:xfrm>
        </p:spPr>
        <p:txBody>
          <a:bodyPr/>
          <a:lstStyle>
            <a:lvl1pPr>
              <a:defRPr>
                <a:solidFill>
                  <a:schemeClr val="bg1"/>
                </a:solidFill>
                <a:latin typeface="+mn-lt"/>
                <a:cs typeface="Arial" pitchFamily="34" charset="0"/>
              </a:defRPr>
            </a:lvl1pPr>
            <a:lvl2pPr>
              <a:defRPr>
                <a:solidFill>
                  <a:schemeClr val="bg1"/>
                </a:solidFill>
                <a:latin typeface="+mn-lt"/>
                <a:cs typeface="Arial" pitchFamily="34" charset="0"/>
              </a:defRPr>
            </a:lvl2pPr>
            <a:lvl3pPr>
              <a:defRPr>
                <a:solidFill>
                  <a:schemeClr val="bg1"/>
                </a:solidFill>
                <a:latin typeface="+mn-lt"/>
                <a:cs typeface="Arial" pitchFamily="34" charset="0"/>
              </a:defRPr>
            </a:lvl3pPr>
            <a:lvl4pPr>
              <a:defRPr>
                <a:solidFill>
                  <a:schemeClr val="bg1"/>
                </a:solidFill>
                <a:latin typeface="+mn-lt"/>
                <a:cs typeface="Arial" pitchFamily="34" charset="0"/>
              </a:defRPr>
            </a:lvl4pPr>
            <a:lvl5pPr>
              <a:defRPr>
                <a:solidFill>
                  <a:schemeClr val="bg1"/>
                </a:solidFill>
                <a:latin typeface="+mn-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Line 10"/>
          <p:cNvSpPr>
            <a:spLocks noChangeShapeType="1"/>
          </p:cNvSpPr>
          <p:nvPr userDrawn="1"/>
        </p:nvSpPr>
        <p:spPr bwMode="auto">
          <a:xfrm>
            <a:off x="457200" y="1044000"/>
            <a:ext cx="82296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en-US" dirty="0">
              <a:solidFill>
                <a:srgbClr val="646464"/>
              </a:solidFill>
              <a:cs typeface="Arial" pitchFamily="34" charset="0"/>
            </a:endParaRPr>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Line 10"/>
          <p:cNvSpPr>
            <a:spLocks noChangeShapeType="1"/>
          </p:cNvSpPr>
          <p:nvPr userDrawn="1"/>
        </p:nvSpPr>
        <p:spPr bwMode="auto">
          <a:xfrm>
            <a:off x="457200" y="1044000"/>
            <a:ext cx="82296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en-US" dirty="0">
              <a:solidFill>
                <a:srgbClr val="646464"/>
              </a:solidFill>
              <a:cs typeface="Arial" pitchFamily="34" charset="0"/>
            </a:endParaRPr>
          </a:p>
        </p:txBody>
      </p:sp>
      <p:sp>
        <p:nvSpPr>
          <p:cNvPr id="6" name="Title 5"/>
          <p:cNvSpPr>
            <a:spLocks noGrp="1"/>
          </p:cNvSpPr>
          <p:nvPr>
            <p:ph type="title"/>
          </p:nvPr>
        </p:nvSpPr>
        <p:spPr/>
        <p:txBody>
          <a:bodyPr/>
          <a:lstStyle>
            <a:lvl1pPr>
              <a:defRPr>
                <a:solidFill>
                  <a:srgbClr val="333399"/>
                </a:solidFill>
              </a:defRPr>
            </a:lvl1pPr>
          </a:lstStyle>
          <a:p>
            <a:r>
              <a:rPr lang="en-US" dirty="0"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lumns, no heading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333399"/>
                </a:solidFill>
                <a:latin typeface="+mn-lt"/>
                <a:cs typeface="Arial" pitchFamily="34" charset="0"/>
              </a:defRPr>
            </a:lvl1pPr>
          </a:lstStyle>
          <a:p>
            <a:r>
              <a:rPr lang="en-US" smtClean="0"/>
              <a:t>Click to edit Master title style</a:t>
            </a:r>
            <a:endParaRPr lang="en-GB" dirty="0"/>
          </a:p>
        </p:txBody>
      </p:sp>
      <p:sp>
        <p:nvSpPr>
          <p:cNvPr id="3" name="Content Placeholder 2"/>
          <p:cNvSpPr>
            <a:spLocks noGrp="1"/>
          </p:cNvSpPr>
          <p:nvPr>
            <p:ph sz="half" idx="1"/>
          </p:nvPr>
        </p:nvSpPr>
        <p:spPr>
          <a:xfrm>
            <a:off x="457200" y="1426464"/>
            <a:ext cx="4038600" cy="4698111"/>
          </a:xfrm>
        </p:spPr>
        <p:txBody>
          <a:bodyPr/>
          <a:lstStyle>
            <a:lvl1pPr>
              <a:defRPr sz="2400">
                <a:solidFill>
                  <a:schemeClr val="bg1"/>
                </a:solidFill>
                <a:latin typeface="+mn-lt"/>
                <a:cs typeface="Arial" pitchFamily="34" charset="0"/>
              </a:defRPr>
            </a:lvl1pPr>
            <a:lvl2pPr>
              <a:defRPr sz="2400">
                <a:solidFill>
                  <a:schemeClr val="bg1"/>
                </a:solidFill>
                <a:latin typeface="+mn-lt"/>
                <a:cs typeface="Arial" pitchFamily="34" charset="0"/>
              </a:defRPr>
            </a:lvl2pPr>
            <a:lvl3pPr>
              <a:defRPr sz="2000">
                <a:solidFill>
                  <a:schemeClr val="bg1"/>
                </a:solidFill>
                <a:latin typeface="+mn-lt"/>
                <a:cs typeface="Arial" pitchFamily="34" charset="0"/>
              </a:defRPr>
            </a:lvl3pPr>
            <a:lvl4pPr>
              <a:defRPr sz="1800">
                <a:solidFill>
                  <a:schemeClr val="bg1"/>
                </a:solidFill>
                <a:latin typeface="+mn-lt"/>
                <a:cs typeface="Arial" pitchFamily="34" charset="0"/>
              </a:defRPr>
            </a:lvl4pPr>
            <a:lvl5pPr>
              <a:defRPr sz="1800">
                <a:solidFill>
                  <a:schemeClr val="bg1"/>
                </a:solidFill>
                <a:latin typeface="+mn-lt"/>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8200" y="1426464"/>
            <a:ext cx="4038600" cy="4698111"/>
          </a:xfrm>
        </p:spPr>
        <p:txBody>
          <a:bodyPr/>
          <a:lstStyle>
            <a:lvl1pPr>
              <a:defRPr sz="2400">
                <a:solidFill>
                  <a:schemeClr val="bg1"/>
                </a:solidFill>
                <a:latin typeface="+mn-lt"/>
                <a:cs typeface="Arial" pitchFamily="34" charset="0"/>
              </a:defRPr>
            </a:lvl1pPr>
            <a:lvl2pPr>
              <a:defRPr sz="2400">
                <a:solidFill>
                  <a:schemeClr val="bg1"/>
                </a:solidFill>
                <a:latin typeface="+mn-lt"/>
                <a:cs typeface="Arial" pitchFamily="34" charset="0"/>
              </a:defRPr>
            </a:lvl2pPr>
            <a:lvl3pPr>
              <a:defRPr sz="2000">
                <a:solidFill>
                  <a:schemeClr val="bg1"/>
                </a:solidFill>
                <a:latin typeface="+mn-lt"/>
                <a:cs typeface="Arial" pitchFamily="34" charset="0"/>
              </a:defRPr>
            </a:lvl3pPr>
            <a:lvl4pPr>
              <a:defRPr sz="1800">
                <a:solidFill>
                  <a:schemeClr val="bg1"/>
                </a:solidFill>
                <a:latin typeface="+mn-lt"/>
                <a:cs typeface="Arial" pitchFamily="34" charset="0"/>
              </a:defRPr>
            </a:lvl4pPr>
            <a:lvl5pPr>
              <a:defRPr sz="1800">
                <a:solidFill>
                  <a:schemeClr val="bg1"/>
                </a:solidFill>
                <a:latin typeface="+mn-lt"/>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8" name="Line 10"/>
          <p:cNvSpPr>
            <a:spLocks noChangeShapeType="1"/>
          </p:cNvSpPr>
          <p:nvPr userDrawn="1"/>
        </p:nvSpPr>
        <p:spPr bwMode="auto">
          <a:xfrm>
            <a:off x="457200" y="1044000"/>
            <a:ext cx="82296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en-US" dirty="0">
              <a:solidFill>
                <a:srgbClr val="646464"/>
              </a:solidFill>
              <a:cs typeface="Arial" pitchFamily="34" charset="0"/>
            </a:endParaRPr>
          </a:p>
        </p:txBody>
      </p:sp>
    </p:spTree>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lumns with heading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latin typeface="+mn-lt"/>
                <a:cs typeface="Arial" pitchFamily="34" charset="0"/>
              </a:defRPr>
            </a:lvl1pPr>
          </a:lstStyle>
          <a:p>
            <a:r>
              <a:rPr lang="en-US" smtClean="0"/>
              <a:t>Click to edit Master title style</a:t>
            </a:r>
            <a:endParaRPr lang="en-GB" dirty="0"/>
          </a:p>
        </p:txBody>
      </p:sp>
      <p:sp>
        <p:nvSpPr>
          <p:cNvPr id="3" name="Content Placeholder 2"/>
          <p:cNvSpPr>
            <a:spLocks noGrp="1"/>
          </p:cNvSpPr>
          <p:nvPr>
            <p:ph sz="half" idx="1"/>
          </p:nvPr>
        </p:nvSpPr>
        <p:spPr>
          <a:xfrm>
            <a:off x="457200" y="2131820"/>
            <a:ext cx="4042800" cy="3994963"/>
          </a:xfrm>
        </p:spPr>
        <p:txBody>
          <a:bodyPr/>
          <a:lstStyle>
            <a:lvl1pPr>
              <a:defRPr sz="2400">
                <a:solidFill>
                  <a:schemeClr val="bg1"/>
                </a:solidFill>
                <a:latin typeface="+mn-lt"/>
                <a:cs typeface="Arial" pitchFamily="34" charset="0"/>
              </a:defRPr>
            </a:lvl1pPr>
            <a:lvl2pPr>
              <a:defRPr sz="2400">
                <a:solidFill>
                  <a:schemeClr val="bg1"/>
                </a:solidFill>
                <a:latin typeface="+mn-lt"/>
                <a:cs typeface="Arial" pitchFamily="34" charset="0"/>
              </a:defRPr>
            </a:lvl2pPr>
            <a:lvl3pPr>
              <a:defRPr sz="2000">
                <a:solidFill>
                  <a:schemeClr val="bg1"/>
                </a:solidFill>
                <a:latin typeface="+mn-lt"/>
                <a:cs typeface="Arial" pitchFamily="34" charset="0"/>
              </a:defRPr>
            </a:lvl3pPr>
            <a:lvl4pPr>
              <a:defRPr sz="1800">
                <a:solidFill>
                  <a:schemeClr val="bg1"/>
                </a:solidFill>
                <a:latin typeface="+mn-lt"/>
                <a:cs typeface="Arial" pitchFamily="34" charset="0"/>
              </a:defRPr>
            </a:lvl4pPr>
            <a:lvl5pPr>
              <a:defRPr sz="1800">
                <a:solidFill>
                  <a:schemeClr val="bg1"/>
                </a:solidFill>
                <a:latin typeface="+mn-lt"/>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51200" y="2131820"/>
            <a:ext cx="4042800" cy="3994963"/>
          </a:xfrm>
        </p:spPr>
        <p:txBody>
          <a:bodyPr/>
          <a:lstStyle>
            <a:lvl1pPr>
              <a:defRPr sz="2400">
                <a:solidFill>
                  <a:schemeClr val="bg1"/>
                </a:solidFill>
                <a:latin typeface="+mn-lt"/>
                <a:cs typeface="Arial" pitchFamily="34" charset="0"/>
              </a:defRPr>
            </a:lvl1pPr>
            <a:lvl2pPr>
              <a:defRPr sz="2400">
                <a:solidFill>
                  <a:schemeClr val="bg1"/>
                </a:solidFill>
                <a:latin typeface="+mn-lt"/>
                <a:cs typeface="Arial" pitchFamily="34" charset="0"/>
              </a:defRPr>
            </a:lvl2pPr>
            <a:lvl3pPr>
              <a:defRPr sz="2000">
                <a:solidFill>
                  <a:schemeClr val="bg1"/>
                </a:solidFill>
                <a:latin typeface="+mn-lt"/>
                <a:cs typeface="Arial" pitchFamily="34" charset="0"/>
              </a:defRPr>
            </a:lvl3pPr>
            <a:lvl4pPr>
              <a:defRPr sz="1800">
                <a:solidFill>
                  <a:schemeClr val="bg1"/>
                </a:solidFill>
                <a:latin typeface="+mn-lt"/>
                <a:cs typeface="Arial" pitchFamily="34" charset="0"/>
              </a:defRPr>
            </a:lvl4pPr>
            <a:lvl5pPr>
              <a:defRPr sz="1800">
                <a:solidFill>
                  <a:schemeClr val="bg1"/>
                </a:solidFill>
                <a:latin typeface="+mn-lt"/>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8" name="Line 10"/>
          <p:cNvSpPr>
            <a:spLocks noChangeShapeType="1"/>
          </p:cNvSpPr>
          <p:nvPr userDrawn="1"/>
        </p:nvSpPr>
        <p:spPr bwMode="auto">
          <a:xfrm>
            <a:off x="457200" y="1044000"/>
            <a:ext cx="82296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en-US" dirty="0">
              <a:solidFill>
                <a:srgbClr val="646464"/>
              </a:solidFill>
              <a:cs typeface="Arial" pitchFamily="34" charset="0"/>
            </a:endParaRPr>
          </a:p>
        </p:txBody>
      </p:sp>
      <p:sp>
        <p:nvSpPr>
          <p:cNvPr id="10" name="Text Placeholder 9"/>
          <p:cNvSpPr>
            <a:spLocks noGrp="1"/>
          </p:cNvSpPr>
          <p:nvPr>
            <p:ph type="body" sz="quarter" idx="12"/>
          </p:nvPr>
        </p:nvSpPr>
        <p:spPr>
          <a:xfrm>
            <a:off x="457200" y="1426464"/>
            <a:ext cx="4042800" cy="640800"/>
          </a:xfrm>
        </p:spPr>
        <p:txBody>
          <a:bodyPr anchor="t" anchorCtr="0"/>
          <a:lstStyle>
            <a:lvl1pPr marL="0" indent="0">
              <a:buNone/>
              <a:defRPr b="1">
                <a:solidFill>
                  <a:schemeClr val="bg1"/>
                </a:solidFill>
                <a:latin typeface="+mn-lt"/>
                <a:cs typeface="Arial" pitchFamily="34" charset="0"/>
              </a:defRPr>
            </a:lvl1pPr>
          </a:lstStyle>
          <a:p>
            <a:pPr lvl="0"/>
            <a:r>
              <a:rPr lang="en-US" smtClean="0"/>
              <a:t>Click to edit Master text styles</a:t>
            </a:r>
          </a:p>
        </p:txBody>
      </p:sp>
      <p:sp>
        <p:nvSpPr>
          <p:cNvPr id="11" name="Text Placeholder 9"/>
          <p:cNvSpPr>
            <a:spLocks noGrp="1"/>
          </p:cNvSpPr>
          <p:nvPr>
            <p:ph type="body" sz="quarter" idx="13"/>
          </p:nvPr>
        </p:nvSpPr>
        <p:spPr>
          <a:xfrm>
            <a:off x="4651200" y="1426464"/>
            <a:ext cx="4042800" cy="640800"/>
          </a:xfrm>
        </p:spPr>
        <p:txBody>
          <a:bodyPr anchor="t" anchorCtr="0"/>
          <a:lstStyle>
            <a:lvl1pPr marL="0" indent="0">
              <a:buNone/>
              <a:defRPr b="1">
                <a:solidFill>
                  <a:schemeClr val="bg1"/>
                </a:solidFill>
                <a:latin typeface="+mn-lt"/>
                <a:cs typeface="Arial" pitchFamily="34" charset="0"/>
              </a:defRPr>
            </a:lvl1pPr>
          </a:lstStyle>
          <a:p>
            <a:pPr lvl="0"/>
            <a:r>
              <a:rPr lang="en-US" smtClean="0"/>
              <a:t>Click to edit Master text styles</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Key statement">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455614" y="1024128"/>
            <a:ext cx="8229600" cy="1643063"/>
          </a:xfrm>
        </p:spPr>
        <p:txBody>
          <a:bodyPr/>
          <a:lstStyle>
            <a:lvl1pPr marL="0" indent="0" algn="l">
              <a:lnSpc>
                <a:spcPct val="85000"/>
              </a:lnSpc>
              <a:spcBef>
                <a:spcPts val="0"/>
              </a:spcBef>
              <a:buNone/>
              <a:defRPr sz="5000" b="1">
                <a:solidFill>
                  <a:schemeClr val="bg2"/>
                </a:solidFill>
                <a:latin typeface="+mn-lt"/>
                <a:cs typeface="Arial" pitchFamily="34" charset="0"/>
              </a:defRPr>
            </a:lvl1pPr>
            <a:lvl2pPr marL="0" indent="0">
              <a:buNone/>
              <a:defRPr/>
            </a:lvl2pPr>
            <a:lvl3pPr marL="0" indent="0">
              <a:buNone/>
              <a:defRPr/>
            </a:lvl3pPr>
            <a:lvl4pPr marL="0" indent="0">
              <a:buNone/>
              <a:defRPr/>
            </a:lvl4pPr>
            <a:lvl5pPr marL="0" indent="0">
              <a:buNone/>
              <a:defRPr/>
            </a:lvl5pPr>
          </a:lstStyle>
          <a:p>
            <a:pPr lvl="0"/>
            <a:r>
              <a:rPr lang="en-US" smtClean="0"/>
              <a:t>Click to edit Master text styles</a:t>
            </a:r>
          </a:p>
        </p:txBody>
      </p:sp>
    </p:spTree>
    <p:extLst>
      <p:ext uri="{BB962C8B-B14F-4D97-AF65-F5344CB8AC3E}">
        <p14:creationId xmlns:p14="http://schemas.microsoft.com/office/powerpoint/2010/main" xmlns="" val="3913011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3"/>
          <p:cNvCxnSpPr/>
          <p:nvPr userDrawn="1"/>
        </p:nvCxnSpPr>
        <p:spPr>
          <a:xfrm>
            <a:off x="468313" y="981075"/>
            <a:ext cx="8207375" cy="0"/>
          </a:xfrm>
          <a:prstGeom prst="line">
            <a:avLst/>
          </a:prstGeom>
          <a:ln w="31750" cmpd="sng">
            <a:solidFill>
              <a:srgbClr val="0099CC"/>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userDrawn="1"/>
        </p:nvSpPr>
        <p:spPr>
          <a:xfrm>
            <a:off x="468313" y="6597650"/>
            <a:ext cx="1871662" cy="276225"/>
          </a:xfrm>
          <a:prstGeom prst="rect">
            <a:avLst/>
          </a:prstGeom>
          <a:noFill/>
        </p:spPr>
        <p:txBody>
          <a:bodyPr>
            <a:spAutoFit/>
          </a:bodyPr>
          <a:lstStyle/>
          <a:p>
            <a:r>
              <a:rPr lang="en-US" sz="1200" dirty="0">
                <a:latin typeface="Calibri" pitchFamily="34" charset="0"/>
              </a:rPr>
              <a:t>Promoting Tax Excellence</a:t>
            </a:r>
            <a:endParaRPr lang="en-SG" sz="1200" dirty="0">
              <a:latin typeface="Calibri" pitchFamily="34" charset="0"/>
            </a:endParaRPr>
          </a:p>
        </p:txBody>
      </p:sp>
      <p:sp>
        <p:nvSpPr>
          <p:cNvPr id="6" name="TextBox 5"/>
          <p:cNvSpPr txBox="1"/>
          <p:nvPr userDrawn="1"/>
        </p:nvSpPr>
        <p:spPr>
          <a:xfrm>
            <a:off x="2411413" y="6581775"/>
            <a:ext cx="5616575" cy="276225"/>
          </a:xfrm>
          <a:prstGeom prst="rect">
            <a:avLst/>
          </a:prstGeom>
          <a:noFill/>
        </p:spPr>
        <p:txBody>
          <a:bodyPr>
            <a:spAutoFit/>
          </a:bodyPr>
          <a:lstStyle/>
          <a:p>
            <a:pPr algn="ctr">
              <a:defRPr/>
            </a:pPr>
            <a:r>
              <a:rPr lang="en-SG" sz="1200" dirty="0">
                <a:latin typeface="+mn-lt"/>
              </a:rPr>
              <a:t>© </a:t>
            </a:r>
            <a:r>
              <a:rPr lang="en-SG" sz="1200" dirty="0" smtClean="0">
                <a:latin typeface="+mn-lt"/>
              </a:rPr>
              <a:t>2016 </a:t>
            </a:r>
            <a:r>
              <a:rPr lang="en-SG" sz="1200" dirty="0">
                <a:latin typeface="+mn-lt"/>
              </a:rPr>
              <a:t>Singapore Institute of Accredited Tax Professionals</a:t>
            </a:r>
          </a:p>
        </p:txBody>
      </p:sp>
      <p:sp>
        <p:nvSpPr>
          <p:cNvPr id="7" name="TextBox 6"/>
          <p:cNvSpPr txBox="1"/>
          <p:nvPr userDrawn="1"/>
        </p:nvSpPr>
        <p:spPr>
          <a:xfrm>
            <a:off x="8316913" y="6581775"/>
            <a:ext cx="431800" cy="276225"/>
          </a:xfrm>
          <a:prstGeom prst="rect">
            <a:avLst/>
          </a:prstGeom>
          <a:noFill/>
        </p:spPr>
        <p:txBody>
          <a:bodyPr>
            <a:spAutoFit/>
          </a:bodyPr>
          <a:lstStyle/>
          <a:p>
            <a:pPr algn="r"/>
            <a:fld id="{C25B00D8-D294-41CE-BB98-BDBE1DA1D7F6}" type="slidenum">
              <a:rPr lang="en-SG" sz="1200">
                <a:latin typeface="Calibri" pitchFamily="34" charset="0"/>
              </a:rPr>
              <a:pPr algn="r"/>
              <a:t>‹#›</a:t>
            </a:fld>
            <a:endParaRPr lang="en-SG" sz="1200" dirty="0">
              <a:latin typeface="Calibri" pitchFamily="34" charset="0"/>
            </a:endParaRPr>
          </a:p>
        </p:txBody>
      </p:sp>
      <p:cxnSp>
        <p:nvCxnSpPr>
          <p:cNvPr id="8" name="Straight Connector 7"/>
          <p:cNvCxnSpPr/>
          <p:nvPr userDrawn="1"/>
        </p:nvCxnSpPr>
        <p:spPr>
          <a:xfrm>
            <a:off x="468313" y="6524625"/>
            <a:ext cx="8207375" cy="0"/>
          </a:xfrm>
          <a:prstGeom prst="line">
            <a:avLst/>
          </a:prstGeom>
          <a:ln w="31750" cmpd="sng">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67544" y="-27384"/>
            <a:ext cx="8208912" cy="1008112"/>
          </a:xfrm>
          <a:noFill/>
        </p:spPr>
        <p:txBody>
          <a:bodyPr/>
          <a:lstStyle>
            <a:lvl1pPr algn="l">
              <a:defRPr sz="3000" baseline="0">
                <a:solidFill>
                  <a:srgbClr val="003399"/>
                </a:solidFill>
              </a:defRPr>
            </a:lvl1pPr>
          </a:lstStyle>
          <a:p>
            <a:r>
              <a:rPr lang="en-US" dirty="0" smtClean="0"/>
              <a:t>Click to edit Master title style</a:t>
            </a:r>
            <a:endParaRPr lang="en-SG" dirty="0"/>
          </a:p>
        </p:txBody>
      </p:sp>
      <p:sp>
        <p:nvSpPr>
          <p:cNvPr id="3" name="Content Placeholder 2"/>
          <p:cNvSpPr>
            <a:spLocks noGrp="1"/>
          </p:cNvSpPr>
          <p:nvPr>
            <p:ph idx="1"/>
          </p:nvPr>
        </p:nvSpPr>
        <p:spPr>
          <a:xfrm>
            <a:off x="457200" y="1196752"/>
            <a:ext cx="8229600" cy="4525963"/>
          </a:xfrm>
        </p:spPr>
        <p:txBody>
          <a:bodyPr/>
          <a:lstStyle>
            <a:lvl1pPr>
              <a:defRPr sz="2500"/>
            </a:lvl1pPr>
            <a:lvl2pPr>
              <a:defRPr sz="2300"/>
            </a:lvl2pPr>
            <a:lvl3pPr>
              <a:defRPr sz="2300"/>
            </a:lvl3pPr>
            <a:lvl4pPr>
              <a:defRPr sz="2300"/>
            </a:lvl4pPr>
            <a:lvl5pPr>
              <a:defRPr sz="23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SG" dirty="0"/>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Divider 1">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57200" y="201168"/>
            <a:ext cx="8229600" cy="80467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a:solidFill>
                  <a:srgbClr val="333399"/>
                </a:solidFill>
                <a:latin typeface="+mn-lt"/>
                <a:cs typeface="Arial" pitchFamily="34" charset="0"/>
              </a:defRPr>
            </a:lvl1pPr>
          </a:lstStyle>
          <a:p>
            <a:pPr lvl="0" algn="l" fontAlgn="base">
              <a:lnSpc>
                <a:spcPct val="85000"/>
              </a:lnSpc>
              <a:spcAft>
                <a:spcPct val="0"/>
              </a:spcAft>
            </a:pPr>
            <a:r>
              <a:rPr lang="en-US" dirty="0" smtClean="0"/>
              <a:t>Click to edit Master title style</a:t>
            </a:r>
            <a:endParaRPr lang="en-US" dirty="0"/>
          </a:p>
        </p:txBody>
      </p:sp>
      <p:sp>
        <p:nvSpPr>
          <p:cNvPr id="3077" name="Freeform 5"/>
          <p:cNvSpPr>
            <a:spLocks/>
          </p:cNvSpPr>
          <p:nvPr userDrawn="1"/>
        </p:nvSpPr>
        <p:spPr bwMode="gray">
          <a:xfrm>
            <a:off x="457200" y="1039813"/>
            <a:ext cx="8229600" cy="5184775"/>
          </a:xfrm>
          <a:custGeom>
            <a:avLst/>
            <a:gdLst/>
            <a:ahLst/>
            <a:cxnLst>
              <a:cxn ang="0">
                <a:pos x="0" y="0"/>
              </a:cxn>
              <a:cxn ang="0">
                <a:pos x="0" y="3266"/>
              </a:cxn>
              <a:cxn ang="0">
                <a:pos x="5184" y="2352"/>
              </a:cxn>
              <a:cxn ang="0">
                <a:pos x="5184" y="0"/>
              </a:cxn>
              <a:cxn ang="0">
                <a:pos x="0" y="0"/>
              </a:cxn>
            </a:cxnLst>
            <a:rect l="0" t="0" r="r" b="b"/>
            <a:pathLst>
              <a:path w="5184" h="3266">
                <a:moveTo>
                  <a:pt x="0" y="0"/>
                </a:moveTo>
                <a:lnTo>
                  <a:pt x="0" y="3266"/>
                </a:lnTo>
                <a:lnTo>
                  <a:pt x="5184" y="2352"/>
                </a:lnTo>
                <a:lnTo>
                  <a:pt x="5184" y="0"/>
                </a:lnTo>
                <a:lnTo>
                  <a:pt x="0" y="0"/>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dirty="0">
              <a:solidFill>
                <a:srgbClr val="646464"/>
              </a:solidFill>
              <a:latin typeface="Arial"/>
              <a:cs typeface="Arial" pitchFamily="34" charset="0"/>
            </a:endParaRPr>
          </a:p>
        </p:txBody>
      </p:sp>
    </p:spTree>
    <p:extLst>
      <p:ext uri="{BB962C8B-B14F-4D97-AF65-F5344CB8AC3E}">
        <p14:creationId xmlns:p14="http://schemas.microsoft.com/office/powerpoint/2010/main" xmlns="" val="1999940894"/>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Divider 2">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57200" y="201168"/>
            <a:ext cx="8229600" cy="80467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a:solidFill>
                  <a:srgbClr val="333399"/>
                </a:solidFill>
                <a:latin typeface="+mn-lt"/>
                <a:cs typeface="Arial" pitchFamily="34" charset="0"/>
              </a:defRPr>
            </a:lvl1pPr>
          </a:lstStyle>
          <a:p>
            <a:pPr lvl="0" algn="l" fontAlgn="base">
              <a:lnSpc>
                <a:spcPct val="85000"/>
              </a:lnSpc>
              <a:spcAft>
                <a:spcPct val="0"/>
              </a:spcAft>
            </a:pPr>
            <a:r>
              <a:rPr lang="en-US" dirty="0" smtClean="0"/>
              <a:t>Click to edit Master title style</a:t>
            </a:r>
            <a:endParaRPr lang="en-US" dirty="0"/>
          </a:p>
        </p:txBody>
      </p:sp>
      <p:sp>
        <p:nvSpPr>
          <p:cNvPr id="4101" name="Freeform 5"/>
          <p:cNvSpPr>
            <a:spLocks/>
          </p:cNvSpPr>
          <p:nvPr userDrawn="1"/>
        </p:nvSpPr>
        <p:spPr bwMode="gray">
          <a:xfrm>
            <a:off x="457200" y="1040400"/>
            <a:ext cx="8229600" cy="5184775"/>
          </a:xfrm>
          <a:custGeom>
            <a:avLst/>
            <a:gdLst/>
            <a:ahLst/>
            <a:cxnLst>
              <a:cxn ang="0">
                <a:pos x="0" y="0"/>
              </a:cxn>
              <a:cxn ang="0">
                <a:pos x="0" y="3266"/>
              </a:cxn>
              <a:cxn ang="0">
                <a:pos x="5184" y="2352"/>
              </a:cxn>
              <a:cxn ang="0">
                <a:pos x="5184" y="0"/>
              </a:cxn>
              <a:cxn ang="0">
                <a:pos x="0" y="0"/>
              </a:cxn>
            </a:cxnLst>
            <a:rect l="0" t="0" r="r" b="b"/>
            <a:pathLst>
              <a:path w="5184" h="3266">
                <a:moveTo>
                  <a:pt x="0" y="0"/>
                </a:moveTo>
                <a:lnTo>
                  <a:pt x="0" y="3266"/>
                </a:lnTo>
                <a:lnTo>
                  <a:pt x="5184" y="2352"/>
                </a:lnTo>
                <a:lnTo>
                  <a:pt x="5184" y="0"/>
                </a:lnTo>
                <a:lnTo>
                  <a:pt x="0" y="0"/>
                </a:lnTo>
                <a:close/>
              </a:path>
            </a:pathLst>
          </a:cu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dirty="0">
              <a:solidFill>
                <a:srgbClr val="646464"/>
              </a:solidFill>
              <a:latin typeface="Arial"/>
              <a:cs typeface="Arial" pitchFamily="34" charset="0"/>
            </a:endParaRPr>
          </a:p>
        </p:txBody>
      </p:sp>
    </p:spTree>
    <p:extLst>
      <p:ext uri="{BB962C8B-B14F-4D97-AF65-F5344CB8AC3E}">
        <p14:creationId xmlns:p14="http://schemas.microsoft.com/office/powerpoint/2010/main" xmlns="" val="2528647806"/>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Divider 3">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57200" y="201168"/>
            <a:ext cx="8229600" cy="80467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a:solidFill>
                  <a:schemeClr val="bg1"/>
                </a:solidFill>
                <a:latin typeface="+mn-lt"/>
                <a:cs typeface="Arial" pitchFamily="34" charset="0"/>
              </a:defRPr>
            </a:lvl1pPr>
          </a:lstStyle>
          <a:p>
            <a:pPr lvl="0" algn="l" fontAlgn="base">
              <a:lnSpc>
                <a:spcPct val="85000"/>
              </a:lnSpc>
              <a:spcAft>
                <a:spcPct val="0"/>
              </a:spcAft>
            </a:pPr>
            <a:r>
              <a:rPr lang="en-US" smtClean="0"/>
              <a:t>Click to edit Master title style</a:t>
            </a:r>
            <a:endParaRPr lang="en-US" dirty="0"/>
          </a:p>
        </p:txBody>
      </p:sp>
      <p:pic>
        <p:nvPicPr>
          <p:cNvPr id="6" name="Picture 2"/>
          <p:cNvPicPr>
            <a:picLocks noChangeAspect="1" noChangeArrowheads="1"/>
          </p:cNvPicPr>
          <p:nvPr userDrawn="1"/>
        </p:nvPicPr>
        <p:blipFill>
          <a:blip r:embed="rId2" cstate="email"/>
          <a:srcRect/>
          <a:stretch>
            <a:fillRect/>
          </a:stretch>
        </p:blipFill>
        <p:spPr bwMode="auto">
          <a:xfrm>
            <a:off x="457200" y="1044000"/>
            <a:ext cx="8225549" cy="5184000"/>
          </a:xfrm>
          <a:prstGeom prst="rect">
            <a:avLst/>
          </a:prstGeom>
          <a:noFill/>
          <a:ln w="9525">
            <a:noFill/>
            <a:miter lim="800000"/>
            <a:headEnd/>
            <a:tailEnd/>
          </a:ln>
          <a:effectLst/>
        </p:spPr>
      </p:pic>
    </p:spTree>
    <p:extLst>
      <p:ext uri="{BB962C8B-B14F-4D97-AF65-F5344CB8AC3E}">
        <p14:creationId xmlns:p14="http://schemas.microsoft.com/office/powerpoint/2010/main" xmlns="" val="3195521078"/>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Divider 4">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57200" y="201168"/>
            <a:ext cx="8229600" cy="80467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a:solidFill>
                  <a:schemeClr val="bg1"/>
                </a:solidFill>
                <a:latin typeface="+mn-lt"/>
                <a:cs typeface="Arial" pitchFamily="34" charset="0"/>
              </a:defRPr>
            </a:lvl1pPr>
          </a:lstStyle>
          <a:p>
            <a:pPr lvl="0" algn="l" fontAlgn="base">
              <a:lnSpc>
                <a:spcPct val="85000"/>
              </a:lnSpc>
              <a:spcAft>
                <a:spcPct val="0"/>
              </a:spcAft>
            </a:pPr>
            <a:r>
              <a:rPr lang="en-US" dirty="0" smtClean="0"/>
              <a:t>Click to edit Master title style</a:t>
            </a:r>
            <a:endParaRPr lang="en-US" dirty="0"/>
          </a:p>
        </p:txBody>
      </p:sp>
      <p:sp>
        <p:nvSpPr>
          <p:cNvPr id="4101" name="Freeform 5"/>
          <p:cNvSpPr>
            <a:spLocks/>
          </p:cNvSpPr>
          <p:nvPr userDrawn="1"/>
        </p:nvSpPr>
        <p:spPr bwMode="gray">
          <a:xfrm>
            <a:off x="457200" y="1040400"/>
            <a:ext cx="8229600" cy="5184775"/>
          </a:xfrm>
          <a:custGeom>
            <a:avLst/>
            <a:gdLst/>
            <a:ahLst/>
            <a:cxnLst>
              <a:cxn ang="0">
                <a:pos x="0" y="0"/>
              </a:cxn>
              <a:cxn ang="0">
                <a:pos x="0" y="3266"/>
              </a:cxn>
              <a:cxn ang="0">
                <a:pos x="5184" y="2352"/>
              </a:cxn>
              <a:cxn ang="0">
                <a:pos x="5184" y="0"/>
              </a:cxn>
              <a:cxn ang="0">
                <a:pos x="0" y="0"/>
              </a:cxn>
            </a:cxnLst>
            <a:rect l="0" t="0" r="r" b="b"/>
            <a:pathLst>
              <a:path w="5184" h="3266">
                <a:moveTo>
                  <a:pt x="0" y="0"/>
                </a:moveTo>
                <a:lnTo>
                  <a:pt x="0" y="3266"/>
                </a:lnTo>
                <a:lnTo>
                  <a:pt x="5184" y="2352"/>
                </a:lnTo>
                <a:lnTo>
                  <a:pt x="5184" y="0"/>
                </a:lnTo>
                <a:lnTo>
                  <a:pt x="0" y="0"/>
                </a:lnTo>
                <a:close/>
              </a:path>
            </a:pathLst>
          </a:custGeom>
          <a:blipFill dpi="0" rotWithShape="1">
            <a:blip r:embed="rId2" cstate="email"/>
            <a:srcRect/>
            <a:stretch>
              <a:fillRect/>
            </a:stretch>
          </a:blipFill>
          <a:ln w="9525">
            <a:noFill/>
            <a:round/>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dirty="0">
              <a:solidFill>
                <a:srgbClr val="646464"/>
              </a:solidFill>
              <a:latin typeface="Arial"/>
              <a:cs typeface="Arial" pitchFamily="34" charset="0"/>
            </a:endParaRPr>
          </a:p>
        </p:txBody>
      </p:sp>
    </p:spTree>
    <p:extLst>
      <p:ext uri="{BB962C8B-B14F-4D97-AF65-F5344CB8AC3E}">
        <p14:creationId xmlns:p14="http://schemas.microsoft.com/office/powerpoint/2010/main" xmlns="" val="2528647806"/>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Final legal text">
    <p:spTree>
      <p:nvGrpSpPr>
        <p:cNvPr id="1" name=""/>
        <p:cNvGrpSpPr/>
        <p:nvPr/>
      </p:nvGrpSpPr>
      <p:grpSpPr>
        <a:xfrm>
          <a:off x="0" y="0"/>
          <a:ext cx="0" cy="0"/>
          <a:chOff x="0" y="0"/>
          <a:chExt cx="0" cy="0"/>
        </a:xfrm>
      </p:grpSpPr>
      <p:sp>
        <p:nvSpPr>
          <p:cNvPr id="8" name="Content Placeholder 2"/>
          <p:cNvSpPr>
            <a:spLocks noGrp="1"/>
          </p:cNvSpPr>
          <p:nvPr>
            <p:ph idx="1"/>
          </p:nvPr>
        </p:nvSpPr>
        <p:spPr>
          <a:xfrm>
            <a:off x="455612" y="719139"/>
            <a:ext cx="3506400" cy="5210062"/>
          </a:xfrm>
        </p:spPr>
        <p:txBody>
          <a:bodyPr/>
          <a:lstStyle>
            <a:lvl1pPr marL="0" indent="0" algn="l" defTabSz="995363" rtl="0" fontAlgn="base">
              <a:lnSpc>
                <a:spcPct val="100000"/>
              </a:lnSpc>
              <a:spcBef>
                <a:spcPct val="70000"/>
              </a:spcBef>
              <a:spcAft>
                <a:spcPct val="0"/>
              </a:spcAft>
              <a:buSzPct val="100000"/>
              <a:buNone/>
              <a:defRPr lang="en-US" sz="1200" kern="1200" noProof="0" dirty="0" smtClean="0">
                <a:solidFill>
                  <a:schemeClr val="bg1"/>
                </a:solidFill>
                <a:latin typeface="+mn-lt"/>
                <a:ea typeface="+mn-ea"/>
                <a:cs typeface="Arial" pitchFamily="34" charset="0"/>
              </a:defRPr>
            </a:lvl1pPr>
            <a:lvl2pPr marL="0" indent="0" algn="l" defTabSz="995363" rtl="0" fontAlgn="base">
              <a:lnSpc>
                <a:spcPct val="100000"/>
              </a:lnSpc>
              <a:spcBef>
                <a:spcPct val="0"/>
              </a:spcBef>
              <a:spcAft>
                <a:spcPct val="0"/>
              </a:spcAft>
              <a:buSzPct val="100000"/>
              <a:buNone/>
              <a:defRPr lang="en-US" sz="900" b="1" kern="1200" noProof="0" dirty="0" smtClean="0">
                <a:solidFill>
                  <a:schemeClr val="bg1"/>
                </a:solidFill>
                <a:latin typeface="+mn-lt"/>
                <a:ea typeface="+mn-ea"/>
                <a:cs typeface="Arial" pitchFamily="34" charset="0"/>
              </a:defRPr>
            </a:lvl2pPr>
            <a:lvl3pPr marL="176213" indent="-176213" algn="l" defTabSz="995363" rtl="0" fontAlgn="base">
              <a:lnSpc>
                <a:spcPct val="100000"/>
              </a:lnSpc>
              <a:spcBef>
                <a:spcPct val="0"/>
              </a:spcBef>
              <a:spcAft>
                <a:spcPct val="0"/>
              </a:spcAft>
              <a:buClr>
                <a:schemeClr val="accent2"/>
              </a:buClr>
              <a:buSzPct val="70000"/>
              <a:buFont typeface="Arial" pitchFamily="34" charset="0"/>
              <a:buChar char="►"/>
              <a:defRPr lang="en-US" sz="900" b="1" kern="1200" noProof="0" dirty="0" smtClean="0">
                <a:solidFill>
                  <a:schemeClr val="bg1"/>
                </a:solidFill>
                <a:latin typeface="+mn-lt"/>
                <a:ea typeface="+mn-ea"/>
                <a:cs typeface="Arial" pitchFamily="34" charset="0"/>
              </a:defRPr>
            </a:lvl3pPr>
            <a:lvl4pPr marL="0" indent="0" algn="l" defTabSz="995363" rtl="0" fontAlgn="base">
              <a:lnSpc>
                <a:spcPct val="100000"/>
              </a:lnSpc>
              <a:spcBef>
                <a:spcPct val="0"/>
              </a:spcBef>
              <a:spcAft>
                <a:spcPct val="0"/>
              </a:spcAft>
              <a:buSzPct val="100000"/>
              <a:buNone/>
              <a:defRPr lang="en-US" sz="800" kern="1200" noProof="0" dirty="0" smtClean="0">
                <a:solidFill>
                  <a:schemeClr val="bg1"/>
                </a:solidFill>
                <a:latin typeface="+mn-lt"/>
                <a:ea typeface="+mn-ea"/>
                <a:cs typeface="Arial" pitchFamily="34" charset="0"/>
              </a:defRPr>
            </a:lvl4pPr>
            <a:lvl5pPr marL="188913" indent="-188913" algn="l" defTabSz="995363" rtl="0" fontAlgn="base">
              <a:lnSpc>
                <a:spcPct val="100000"/>
              </a:lnSpc>
              <a:spcBef>
                <a:spcPct val="0"/>
              </a:spcBef>
              <a:spcAft>
                <a:spcPct val="0"/>
              </a:spcAft>
              <a:buClr>
                <a:schemeClr val="accent2"/>
              </a:buClr>
              <a:buSzPct val="70000"/>
              <a:buFont typeface="Arial" pitchFamily="34" charset="0"/>
              <a:buChar char="►"/>
              <a:defRPr lang="en-US" sz="800" kern="1200" noProof="0" dirty="0">
                <a:solidFill>
                  <a:schemeClr val="bg1"/>
                </a:solidFill>
                <a:latin typeface="+mn-lt"/>
                <a:ea typeface="+mn-ea"/>
                <a:cs typeface="Arial" pitchFamily="34" charset="0"/>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Tree>
    <p:extLst>
      <p:ext uri="{BB962C8B-B14F-4D97-AF65-F5344CB8AC3E}">
        <p14:creationId xmlns:p14="http://schemas.microsoft.com/office/powerpoint/2010/main" xmlns="" val="109000777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Cover">
    <p:spTree>
      <p:nvGrpSpPr>
        <p:cNvPr id="1" name=""/>
        <p:cNvGrpSpPr/>
        <p:nvPr/>
      </p:nvGrpSpPr>
      <p:grpSpPr>
        <a:xfrm>
          <a:off x="0" y="0"/>
          <a:ext cx="0" cy="0"/>
          <a:chOff x="0" y="0"/>
          <a:chExt cx="0" cy="0"/>
        </a:xfrm>
      </p:grpSpPr>
      <p:sp>
        <p:nvSpPr>
          <p:cNvPr id="2" name="Title 1"/>
          <p:cNvSpPr>
            <a:spLocks noGrp="1"/>
          </p:cNvSpPr>
          <p:nvPr>
            <p:ph type="ctrTitle"/>
          </p:nvPr>
        </p:nvSpPr>
        <p:spPr>
          <a:xfrm>
            <a:off x="2267712" y="777600"/>
            <a:ext cx="5524328" cy="860400"/>
          </a:xfrm>
        </p:spPr>
        <p:txBody>
          <a:bodyPr/>
          <a:lstStyle>
            <a:lvl1pPr>
              <a:defRPr>
                <a:solidFill>
                  <a:schemeClr val="bg1"/>
                </a:solidFill>
                <a:latin typeface="+mn-lt"/>
                <a:cs typeface="Arial" pitchFamily="34" charset="0"/>
              </a:defRPr>
            </a:lvl1pPr>
          </a:lstStyle>
          <a:p>
            <a:r>
              <a:rPr lang="en-US" smtClean="0"/>
              <a:t>Click to edit Master title style</a:t>
            </a:r>
            <a:endParaRPr lang="en-GB" dirty="0"/>
          </a:p>
        </p:txBody>
      </p:sp>
      <p:sp>
        <p:nvSpPr>
          <p:cNvPr id="3" name="Subtitle 2"/>
          <p:cNvSpPr>
            <a:spLocks noGrp="1"/>
          </p:cNvSpPr>
          <p:nvPr>
            <p:ph type="subTitle" idx="1"/>
          </p:nvPr>
        </p:nvSpPr>
        <p:spPr>
          <a:xfrm>
            <a:off x="2267712" y="1753200"/>
            <a:ext cx="5524328" cy="968400"/>
          </a:xfrm>
        </p:spPr>
        <p:txBody>
          <a:bodyPr/>
          <a:lstStyle>
            <a:lvl1pPr marL="0" indent="0" algn="l">
              <a:buNone/>
              <a:defRPr sz="2000">
                <a:solidFill>
                  <a:schemeClr val="bg1"/>
                </a:solidFill>
                <a:latin typeface="+mn-lt"/>
                <a:cs typeface="Arial" pitchFamily="34" charset="0"/>
              </a:defRPr>
            </a:lvl1pPr>
            <a:lvl2pPr marL="0" indent="0" algn="l">
              <a:buNone/>
              <a:defRPr sz="1600">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grpSp>
        <p:nvGrpSpPr>
          <p:cNvPr id="4" name="Group 11"/>
          <p:cNvGrpSpPr/>
          <p:nvPr userDrawn="1"/>
        </p:nvGrpSpPr>
        <p:grpSpPr>
          <a:xfrm>
            <a:off x="-6532" y="2405084"/>
            <a:ext cx="9150532" cy="3349170"/>
            <a:chOff x="-6532" y="2405084"/>
            <a:chExt cx="9150532" cy="3349170"/>
          </a:xfrm>
        </p:grpSpPr>
        <p:sp>
          <p:nvSpPr>
            <p:cNvPr id="1032" name="Freeform 8"/>
            <p:cNvSpPr>
              <a:spLocks/>
            </p:cNvSpPr>
            <p:nvPr userDrawn="1"/>
          </p:nvSpPr>
          <p:spPr bwMode="gray">
            <a:xfrm>
              <a:off x="2273222" y="2405084"/>
              <a:ext cx="6870778" cy="2495225"/>
            </a:xfrm>
            <a:custGeom>
              <a:avLst/>
              <a:gdLst/>
              <a:ahLst/>
              <a:cxnLst>
                <a:cxn ang="0">
                  <a:pos x="0" y="1852"/>
                </a:cxn>
                <a:cxn ang="0">
                  <a:pos x="5081" y="0"/>
                </a:cxn>
                <a:cxn ang="0">
                  <a:pos x="5081" y="968"/>
                </a:cxn>
                <a:cxn ang="0">
                  <a:pos x="0" y="1852"/>
                </a:cxn>
              </a:cxnLst>
              <a:rect l="0" t="0" r="r" b="b"/>
              <a:pathLst>
                <a:path w="5081" h="1852">
                  <a:moveTo>
                    <a:pt x="0" y="1852"/>
                  </a:moveTo>
                  <a:lnTo>
                    <a:pt x="5081" y="0"/>
                  </a:lnTo>
                  <a:lnTo>
                    <a:pt x="5081" y="968"/>
                  </a:lnTo>
                  <a:lnTo>
                    <a:pt x="0" y="1852"/>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dirty="0">
                <a:solidFill>
                  <a:srgbClr val="646464"/>
                </a:solidFill>
                <a:latin typeface="Arial"/>
                <a:cs typeface="Arial" pitchFamily="34" charset="0"/>
              </a:endParaRPr>
            </a:p>
          </p:txBody>
        </p:sp>
        <p:pic>
          <p:nvPicPr>
            <p:cNvPr id="8" name="Picture 3"/>
            <p:cNvPicPr>
              <a:picLocks noChangeAspect="1" noChangeArrowheads="1"/>
            </p:cNvPicPr>
            <p:nvPr userDrawn="1"/>
          </p:nvPicPr>
          <p:blipFill>
            <a:blip r:embed="rId2" cstate="email"/>
            <a:srcRect/>
            <a:stretch>
              <a:fillRect/>
            </a:stretch>
          </p:blipFill>
          <p:spPr bwMode="auto">
            <a:xfrm>
              <a:off x="-6532" y="4411503"/>
              <a:ext cx="2289891" cy="1342751"/>
            </a:xfrm>
            <a:prstGeom prst="rect">
              <a:avLst/>
            </a:prstGeom>
            <a:noFill/>
            <a:ln w="9525">
              <a:noFill/>
              <a:miter lim="800000"/>
              <a:headEnd/>
              <a:tailEnd/>
            </a:ln>
            <a:effectLst/>
          </p:spPr>
        </p:pic>
      </p:grpSp>
      <p:pic>
        <p:nvPicPr>
          <p:cNvPr id="10" name="Picture 9" descr="EY_Logo2.emf"/>
          <p:cNvPicPr>
            <a:picLocks noChangeAspect="1"/>
          </p:cNvPicPr>
          <p:nvPr userDrawn="1"/>
        </p:nvPicPr>
        <p:blipFill>
          <a:blip r:embed="rId3" cstate="email"/>
          <a:stretch>
            <a:fillRect/>
          </a:stretch>
        </p:blipFill>
        <p:spPr>
          <a:xfrm>
            <a:off x="2267712" y="5754254"/>
            <a:ext cx="989153" cy="749808"/>
          </a:xfrm>
          <a:prstGeom prst="rect">
            <a:avLst/>
          </a:prstGeom>
        </p:spPr>
      </p:pic>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itle" preserve="1">
  <p:cSld name="Cover_photo_or_illustration_input">
    <p:spTree>
      <p:nvGrpSpPr>
        <p:cNvPr id="1" name=""/>
        <p:cNvGrpSpPr/>
        <p:nvPr/>
      </p:nvGrpSpPr>
      <p:grpSpPr>
        <a:xfrm>
          <a:off x="0" y="0"/>
          <a:ext cx="0" cy="0"/>
          <a:chOff x="0" y="0"/>
          <a:chExt cx="0" cy="0"/>
        </a:xfrm>
      </p:grpSpPr>
      <p:sp>
        <p:nvSpPr>
          <p:cNvPr id="10" name="Freeform 9"/>
          <p:cNvSpPr/>
          <p:nvPr userDrawn="1"/>
        </p:nvSpPr>
        <p:spPr>
          <a:xfrm>
            <a:off x="-9144" y="3000375"/>
            <a:ext cx="2286000" cy="2729861"/>
          </a:xfrm>
          <a:custGeom>
            <a:avLst/>
            <a:gdLst>
              <a:gd name="connsiteX0" fmla="*/ 0 w 2286000"/>
              <a:gd name="connsiteY0" fmla="*/ 1318973 h 1318973"/>
              <a:gd name="connsiteX1" fmla="*/ 0 w 2286000"/>
              <a:gd name="connsiteY1" fmla="*/ 0 h 1318973"/>
              <a:gd name="connsiteX2" fmla="*/ 2286000 w 2286000"/>
              <a:gd name="connsiteY2" fmla="*/ 486803 h 1318973"/>
              <a:gd name="connsiteX3" fmla="*/ 0 w 2286000"/>
              <a:gd name="connsiteY3" fmla="*/ 1318973 h 1318973"/>
              <a:gd name="connsiteX0" fmla="*/ 0 w 2286000"/>
              <a:gd name="connsiteY0" fmla="*/ 2729861 h 2729861"/>
              <a:gd name="connsiteX1" fmla="*/ 9144 w 2286000"/>
              <a:gd name="connsiteY1" fmla="*/ 0 h 2729861"/>
              <a:gd name="connsiteX2" fmla="*/ 2286000 w 2286000"/>
              <a:gd name="connsiteY2" fmla="*/ 1897691 h 2729861"/>
              <a:gd name="connsiteX3" fmla="*/ 0 w 2286000"/>
              <a:gd name="connsiteY3" fmla="*/ 2729861 h 2729861"/>
            </a:gdLst>
            <a:ahLst/>
            <a:cxnLst>
              <a:cxn ang="0">
                <a:pos x="connsiteX0" y="connsiteY0"/>
              </a:cxn>
              <a:cxn ang="0">
                <a:pos x="connsiteX1" y="connsiteY1"/>
              </a:cxn>
              <a:cxn ang="0">
                <a:pos x="connsiteX2" y="connsiteY2"/>
              </a:cxn>
              <a:cxn ang="0">
                <a:pos x="connsiteX3" y="connsiteY3"/>
              </a:cxn>
            </a:cxnLst>
            <a:rect l="l" t="t" r="r" b="b"/>
            <a:pathLst>
              <a:path w="2286000" h="2729861">
                <a:moveTo>
                  <a:pt x="0" y="2729861"/>
                </a:moveTo>
                <a:lnTo>
                  <a:pt x="9144" y="0"/>
                </a:lnTo>
                <a:lnTo>
                  <a:pt x="2286000" y="1897691"/>
                </a:lnTo>
                <a:lnTo>
                  <a:pt x="0" y="2729861"/>
                </a:lnTo>
                <a:close/>
              </a:path>
            </a:pathLst>
          </a:custGeom>
          <a:blipFill>
            <a:blip r:embed="rId2" cstate="email"/>
            <a:stretch>
              <a:fillRect/>
            </a:stretch>
          </a:blip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fontAlgn="auto">
              <a:spcBef>
                <a:spcPts val="0"/>
              </a:spcBef>
              <a:spcAft>
                <a:spcPts val="0"/>
              </a:spcAft>
            </a:pPr>
            <a:endParaRPr lang="en-US" sz="1200" dirty="0">
              <a:solidFill>
                <a:srgbClr val="646464"/>
              </a:solidFill>
              <a:cs typeface="Arial" pitchFamily="34" charset="0"/>
            </a:endParaRPr>
          </a:p>
        </p:txBody>
      </p:sp>
      <p:sp>
        <p:nvSpPr>
          <p:cNvPr id="2" name="Title 1"/>
          <p:cNvSpPr>
            <a:spLocks noGrp="1"/>
          </p:cNvSpPr>
          <p:nvPr>
            <p:ph type="ctrTitle"/>
          </p:nvPr>
        </p:nvSpPr>
        <p:spPr>
          <a:xfrm>
            <a:off x="2267712" y="777600"/>
            <a:ext cx="5549578" cy="860400"/>
          </a:xfrm>
        </p:spPr>
        <p:txBody>
          <a:bodyPr/>
          <a:lstStyle>
            <a:lvl1pPr>
              <a:defRPr>
                <a:solidFill>
                  <a:schemeClr val="bg1"/>
                </a:solidFill>
                <a:latin typeface="+mn-lt"/>
                <a:cs typeface="Arial" pitchFamily="34" charset="0"/>
              </a:defRPr>
            </a:lvl1pPr>
          </a:lstStyle>
          <a:p>
            <a:r>
              <a:rPr lang="en-US" smtClean="0"/>
              <a:t>Click to edit Master title style</a:t>
            </a:r>
            <a:endParaRPr lang="en-GB" dirty="0"/>
          </a:p>
        </p:txBody>
      </p:sp>
      <p:sp>
        <p:nvSpPr>
          <p:cNvPr id="3" name="Subtitle 2"/>
          <p:cNvSpPr>
            <a:spLocks noGrp="1"/>
          </p:cNvSpPr>
          <p:nvPr>
            <p:ph type="subTitle" idx="1"/>
          </p:nvPr>
        </p:nvSpPr>
        <p:spPr>
          <a:xfrm>
            <a:off x="2267712" y="1753200"/>
            <a:ext cx="5549578" cy="968400"/>
          </a:xfrm>
        </p:spPr>
        <p:txBody>
          <a:bodyPr/>
          <a:lstStyle>
            <a:lvl1pPr marL="0" indent="0" algn="l">
              <a:buNone/>
              <a:defRPr sz="2000">
                <a:solidFill>
                  <a:schemeClr val="bg1"/>
                </a:solidFill>
                <a:latin typeface="+mn-lt"/>
                <a:cs typeface="Arial" pitchFamily="34" charset="0"/>
              </a:defRPr>
            </a:lvl1pPr>
            <a:lvl2pPr marL="0" indent="0" algn="l">
              <a:buNone/>
              <a:defRPr sz="1600">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sp>
        <p:nvSpPr>
          <p:cNvPr id="1032" name="Freeform 8"/>
          <p:cNvSpPr>
            <a:spLocks/>
          </p:cNvSpPr>
          <p:nvPr userDrawn="1"/>
        </p:nvSpPr>
        <p:spPr bwMode="gray">
          <a:xfrm>
            <a:off x="2273222" y="2405084"/>
            <a:ext cx="6870778" cy="2495225"/>
          </a:xfrm>
          <a:custGeom>
            <a:avLst/>
            <a:gdLst/>
            <a:ahLst/>
            <a:cxnLst>
              <a:cxn ang="0">
                <a:pos x="0" y="1852"/>
              </a:cxn>
              <a:cxn ang="0">
                <a:pos x="5081" y="0"/>
              </a:cxn>
              <a:cxn ang="0">
                <a:pos x="5081" y="968"/>
              </a:cxn>
              <a:cxn ang="0">
                <a:pos x="0" y="1852"/>
              </a:cxn>
            </a:cxnLst>
            <a:rect l="0" t="0" r="r" b="b"/>
            <a:pathLst>
              <a:path w="5081" h="1852">
                <a:moveTo>
                  <a:pt x="0" y="1852"/>
                </a:moveTo>
                <a:lnTo>
                  <a:pt x="5081" y="0"/>
                </a:lnTo>
                <a:lnTo>
                  <a:pt x="5081" y="968"/>
                </a:lnTo>
                <a:lnTo>
                  <a:pt x="0" y="1852"/>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dirty="0">
              <a:solidFill>
                <a:srgbClr val="646464"/>
              </a:solidFill>
              <a:latin typeface="Arial"/>
              <a:cs typeface="Arial" pitchFamily="34" charset="0"/>
            </a:endParaRPr>
          </a:p>
        </p:txBody>
      </p:sp>
      <p:sp>
        <p:nvSpPr>
          <p:cNvPr id="7" name="TextBox 6"/>
          <p:cNvSpPr txBox="1"/>
          <p:nvPr userDrawn="1"/>
        </p:nvSpPr>
        <p:spPr>
          <a:xfrm>
            <a:off x="65318" y="4047893"/>
            <a:ext cx="1785784" cy="1083374"/>
          </a:xfrm>
          <a:prstGeom prst="rect">
            <a:avLst/>
          </a:prstGeom>
          <a:noFill/>
        </p:spPr>
        <p:txBody>
          <a:bodyPr wrap="square" lIns="0" tIns="36576" rIns="0" bIns="0" rtlCol="0">
            <a:spAutoFit/>
          </a:bodyPr>
          <a:lstStyle/>
          <a:p>
            <a:pPr fontAlgn="auto">
              <a:lnSpc>
                <a:spcPct val="85000"/>
              </a:lnSpc>
              <a:spcBef>
                <a:spcPts val="0"/>
              </a:spcBef>
              <a:spcAft>
                <a:spcPts val="600"/>
              </a:spcAft>
              <a:buClr>
                <a:srgbClr val="FFE600"/>
              </a:buClr>
              <a:buSzPct val="70000"/>
            </a:pPr>
            <a:r>
              <a:rPr lang="en-US" sz="1600" b="1" dirty="0" smtClean="0">
                <a:solidFill>
                  <a:srgbClr val="FFE600"/>
                </a:solidFill>
                <a:latin typeface="Arial"/>
                <a:cs typeface="Arial" pitchFamily="34" charset="0"/>
              </a:rPr>
              <a:t>Placeholder image — to replace this image, select View&gt;Notes Page</a:t>
            </a:r>
          </a:p>
        </p:txBody>
      </p:sp>
      <p:pic>
        <p:nvPicPr>
          <p:cNvPr id="9" name="Picture 8" descr="EY_Logo2.emf"/>
          <p:cNvPicPr>
            <a:picLocks noChangeAspect="1"/>
          </p:cNvPicPr>
          <p:nvPr userDrawn="1"/>
        </p:nvPicPr>
        <p:blipFill>
          <a:blip r:embed="rId3" cstate="email"/>
          <a:stretch>
            <a:fillRect/>
          </a:stretch>
        </p:blipFill>
        <p:spPr>
          <a:xfrm>
            <a:off x="2267712" y="5754254"/>
            <a:ext cx="989153" cy="749808"/>
          </a:xfrm>
          <a:prstGeom prst="rect">
            <a:avLst/>
          </a:prstGeom>
        </p:spPr>
      </p:pic>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Standard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latin typeface="+mn-lt"/>
                <a:cs typeface="Arial" pitchFamily="34" charset="0"/>
              </a:defRPr>
            </a:lvl1pPr>
          </a:lstStyle>
          <a:p>
            <a:r>
              <a:rPr lang="en-US" smtClean="0"/>
              <a:t>Click to edit Master title style</a:t>
            </a:r>
            <a:endParaRPr lang="en-GB" dirty="0"/>
          </a:p>
        </p:txBody>
      </p:sp>
      <p:sp>
        <p:nvSpPr>
          <p:cNvPr id="3" name="Content Placeholder 2"/>
          <p:cNvSpPr>
            <a:spLocks noGrp="1"/>
          </p:cNvSpPr>
          <p:nvPr>
            <p:ph idx="1"/>
          </p:nvPr>
        </p:nvSpPr>
        <p:spPr>
          <a:xfrm>
            <a:off x="457200" y="1425598"/>
            <a:ext cx="8229600" cy="4698977"/>
          </a:xfrm>
        </p:spPr>
        <p:txBody>
          <a:bodyPr/>
          <a:lstStyle>
            <a:lvl1pPr>
              <a:defRPr>
                <a:solidFill>
                  <a:schemeClr val="bg1"/>
                </a:solidFill>
                <a:latin typeface="+mn-lt"/>
                <a:cs typeface="Arial" pitchFamily="34" charset="0"/>
              </a:defRPr>
            </a:lvl1pPr>
            <a:lvl2pPr>
              <a:defRPr>
                <a:solidFill>
                  <a:schemeClr val="bg1"/>
                </a:solidFill>
                <a:latin typeface="+mn-lt"/>
                <a:cs typeface="Arial" pitchFamily="34" charset="0"/>
              </a:defRPr>
            </a:lvl2pPr>
            <a:lvl3pPr>
              <a:defRPr>
                <a:solidFill>
                  <a:schemeClr val="bg1"/>
                </a:solidFill>
                <a:latin typeface="+mn-lt"/>
                <a:cs typeface="Arial" pitchFamily="34" charset="0"/>
              </a:defRPr>
            </a:lvl3pPr>
            <a:lvl4pPr>
              <a:defRPr>
                <a:solidFill>
                  <a:schemeClr val="bg1"/>
                </a:solidFill>
                <a:latin typeface="+mn-lt"/>
                <a:cs typeface="Arial" pitchFamily="34" charset="0"/>
              </a:defRPr>
            </a:lvl4pPr>
            <a:lvl5pPr>
              <a:defRPr>
                <a:solidFill>
                  <a:schemeClr val="bg1"/>
                </a:solidFill>
                <a:latin typeface="+mn-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cxnSp>
        <p:nvCxnSpPr>
          <p:cNvPr id="5" name="Straight Connector 4"/>
          <p:cNvCxnSpPr/>
          <p:nvPr userDrawn="1"/>
        </p:nvCxnSpPr>
        <p:spPr>
          <a:xfrm>
            <a:off x="468313" y="981075"/>
            <a:ext cx="8207375" cy="0"/>
          </a:xfrm>
          <a:prstGeom prst="line">
            <a:avLst/>
          </a:prstGeom>
          <a:ln w="31750" cmpd="sng">
            <a:solidFill>
              <a:srgbClr val="0099CC"/>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5"/>
          <p:cNvSpPr>
            <a:spLocks noGrp="1"/>
          </p:cNvSpPr>
          <p:nvPr>
            <p:ph type="title"/>
          </p:nvPr>
        </p:nvSpPr>
        <p:spPr>
          <a:xfrm>
            <a:off x="454025" y="201600"/>
            <a:ext cx="8232775" cy="779128"/>
          </a:xfrm>
        </p:spPr>
        <p:txBody>
          <a:bodyPr/>
          <a:lstStyle/>
          <a:p>
            <a:r>
              <a:rPr lang="en-US" smtClean="0"/>
              <a:t>Click to edit Master title style</a:t>
            </a:r>
            <a:endParaRPr lang="en-US"/>
          </a:p>
        </p:txBody>
      </p:sp>
      <p:cxnSp>
        <p:nvCxnSpPr>
          <p:cNvPr id="4" name="Straight Connector 3"/>
          <p:cNvCxnSpPr/>
          <p:nvPr userDrawn="1"/>
        </p:nvCxnSpPr>
        <p:spPr>
          <a:xfrm>
            <a:off x="468313" y="981075"/>
            <a:ext cx="8207375" cy="0"/>
          </a:xfrm>
          <a:prstGeom prst="line">
            <a:avLst/>
          </a:prstGeom>
          <a:ln w="31750" cmpd="sng">
            <a:solidFill>
              <a:srgbClr val="0099CC"/>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lumns, no heading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latin typeface="+mn-lt"/>
                <a:cs typeface="Arial" pitchFamily="34" charset="0"/>
              </a:defRPr>
            </a:lvl1pPr>
          </a:lstStyle>
          <a:p>
            <a:r>
              <a:rPr lang="en-US" smtClean="0"/>
              <a:t>Click to edit Master title style</a:t>
            </a:r>
            <a:endParaRPr lang="en-GB" dirty="0"/>
          </a:p>
        </p:txBody>
      </p:sp>
      <p:sp>
        <p:nvSpPr>
          <p:cNvPr id="3" name="Content Placeholder 2"/>
          <p:cNvSpPr>
            <a:spLocks noGrp="1"/>
          </p:cNvSpPr>
          <p:nvPr>
            <p:ph sz="half" idx="1"/>
          </p:nvPr>
        </p:nvSpPr>
        <p:spPr>
          <a:xfrm>
            <a:off x="457200" y="1426464"/>
            <a:ext cx="4038600" cy="4698111"/>
          </a:xfrm>
        </p:spPr>
        <p:txBody>
          <a:bodyPr/>
          <a:lstStyle>
            <a:lvl1pPr>
              <a:defRPr sz="2400">
                <a:solidFill>
                  <a:schemeClr val="bg1"/>
                </a:solidFill>
                <a:latin typeface="+mn-lt"/>
                <a:cs typeface="Arial" pitchFamily="34" charset="0"/>
              </a:defRPr>
            </a:lvl1pPr>
            <a:lvl2pPr>
              <a:defRPr sz="2400">
                <a:solidFill>
                  <a:schemeClr val="bg1"/>
                </a:solidFill>
                <a:latin typeface="+mn-lt"/>
                <a:cs typeface="Arial" pitchFamily="34" charset="0"/>
              </a:defRPr>
            </a:lvl2pPr>
            <a:lvl3pPr>
              <a:defRPr sz="2000">
                <a:solidFill>
                  <a:schemeClr val="bg1"/>
                </a:solidFill>
                <a:latin typeface="+mn-lt"/>
                <a:cs typeface="Arial" pitchFamily="34" charset="0"/>
              </a:defRPr>
            </a:lvl3pPr>
            <a:lvl4pPr>
              <a:defRPr sz="1800">
                <a:solidFill>
                  <a:schemeClr val="bg1"/>
                </a:solidFill>
                <a:latin typeface="+mn-lt"/>
                <a:cs typeface="Arial" pitchFamily="34" charset="0"/>
              </a:defRPr>
            </a:lvl4pPr>
            <a:lvl5pPr>
              <a:defRPr sz="1800">
                <a:solidFill>
                  <a:schemeClr val="bg1"/>
                </a:solidFill>
                <a:latin typeface="+mn-lt"/>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8200" y="1426464"/>
            <a:ext cx="4038600" cy="4698111"/>
          </a:xfrm>
        </p:spPr>
        <p:txBody>
          <a:bodyPr/>
          <a:lstStyle>
            <a:lvl1pPr>
              <a:defRPr sz="2400">
                <a:solidFill>
                  <a:schemeClr val="bg1"/>
                </a:solidFill>
                <a:latin typeface="+mn-lt"/>
                <a:cs typeface="Arial" pitchFamily="34" charset="0"/>
              </a:defRPr>
            </a:lvl1pPr>
            <a:lvl2pPr>
              <a:defRPr sz="2400">
                <a:solidFill>
                  <a:schemeClr val="bg1"/>
                </a:solidFill>
                <a:latin typeface="+mn-lt"/>
                <a:cs typeface="Arial" pitchFamily="34" charset="0"/>
              </a:defRPr>
            </a:lvl2pPr>
            <a:lvl3pPr>
              <a:defRPr sz="2000">
                <a:solidFill>
                  <a:schemeClr val="bg1"/>
                </a:solidFill>
                <a:latin typeface="+mn-lt"/>
                <a:cs typeface="Arial" pitchFamily="34" charset="0"/>
              </a:defRPr>
            </a:lvl3pPr>
            <a:lvl4pPr>
              <a:defRPr sz="1800">
                <a:solidFill>
                  <a:schemeClr val="bg1"/>
                </a:solidFill>
                <a:latin typeface="+mn-lt"/>
                <a:cs typeface="Arial" pitchFamily="34" charset="0"/>
              </a:defRPr>
            </a:lvl4pPr>
            <a:lvl5pPr>
              <a:defRPr sz="1800">
                <a:solidFill>
                  <a:schemeClr val="bg1"/>
                </a:solidFill>
                <a:latin typeface="+mn-lt"/>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8" name="Line 10"/>
          <p:cNvSpPr>
            <a:spLocks noChangeShapeType="1"/>
          </p:cNvSpPr>
          <p:nvPr userDrawn="1"/>
        </p:nvSpPr>
        <p:spPr bwMode="auto">
          <a:xfrm>
            <a:off x="457200" y="1044000"/>
            <a:ext cx="82296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en-US" dirty="0">
              <a:solidFill>
                <a:srgbClr val="646464"/>
              </a:solidFill>
              <a:cs typeface="Arial"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Standard slide">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80728"/>
          </a:xfrm>
        </p:spPr>
        <p:txBody>
          <a:bodyPr/>
          <a:lstStyle>
            <a:lvl1pPr algn="l">
              <a:defRPr sz="3000">
                <a:solidFill>
                  <a:srgbClr val="003399"/>
                </a:solidFill>
                <a:latin typeface="+mn-lt"/>
                <a:cs typeface="Arial" pitchFamily="34" charset="0"/>
              </a:defRPr>
            </a:lvl1pPr>
          </a:lstStyle>
          <a:p>
            <a:r>
              <a:rPr lang="en-US" dirty="0" smtClean="0"/>
              <a:t>Click to edit Master title style</a:t>
            </a:r>
            <a:endParaRPr lang="en-GB" dirty="0"/>
          </a:p>
        </p:txBody>
      </p:sp>
      <p:sp>
        <p:nvSpPr>
          <p:cNvPr id="3" name="Content Placeholder 2"/>
          <p:cNvSpPr>
            <a:spLocks noGrp="1"/>
          </p:cNvSpPr>
          <p:nvPr>
            <p:ph idx="1"/>
          </p:nvPr>
        </p:nvSpPr>
        <p:spPr>
          <a:xfrm>
            <a:off x="457200" y="1425598"/>
            <a:ext cx="8229600" cy="4698977"/>
          </a:xfrm>
        </p:spPr>
        <p:txBody>
          <a:bodyPr/>
          <a:lstStyle>
            <a:lvl1pPr>
              <a:defRPr>
                <a:solidFill>
                  <a:schemeClr val="bg1"/>
                </a:solidFill>
                <a:latin typeface="+mn-lt"/>
                <a:cs typeface="Arial" pitchFamily="34" charset="0"/>
              </a:defRPr>
            </a:lvl1pPr>
            <a:lvl2pPr>
              <a:defRPr>
                <a:solidFill>
                  <a:schemeClr val="bg1"/>
                </a:solidFill>
                <a:latin typeface="+mn-lt"/>
                <a:cs typeface="Arial" pitchFamily="34" charset="0"/>
              </a:defRPr>
            </a:lvl2pPr>
            <a:lvl3pPr>
              <a:defRPr>
                <a:solidFill>
                  <a:schemeClr val="bg1"/>
                </a:solidFill>
                <a:latin typeface="+mn-lt"/>
                <a:cs typeface="Arial" pitchFamily="34" charset="0"/>
              </a:defRPr>
            </a:lvl3pPr>
            <a:lvl4pPr>
              <a:defRPr>
                <a:solidFill>
                  <a:schemeClr val="bg1"/>
                </a:solidFill>
                <a:latin typeface="+mn-lt"/>
                <a:cs typeface="Arial" pitchFamily="34" charset="0"/>
              </a:defRPr>
            </a:lvl4pPr>
            <a:lvl5pPr>
              <a:defRPr>
                <a:solidFill>
                  <a:schemeClr val="bg1"/>
                </a:solidFill>
                <a:latin typeface="+mn-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cxnSp>
        <p:nvCxnSpPr>
          <p:cNvPr id="5" name="Straight Connector 4"/>
          <p:cNvCxnSpPr/>
          <p:nvPr userDrawn="1"/>
        </p:nvCxnSpPr>
        <p:spPr>
          <a:xfrm>
            <a:off x="468313" y="981075"/>
            <a:ext cx="8207375" cy="0"/>
          </a:xfrm>
          <a:prstGeom prst="line">
            <a:avLst/>
          </a:prstGeom>
          <a:ln w="31750" cmpd="sng">
            <a:solidFill>
              <a:srgbClr val="0099CC"/>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userDrawn="1"/>
        </p:nvSpPr>
        <p:spPr>
          <a:xfrm>
            <a:off x="468313" y="6597650"/>
            <a:ext cx="1871662" cy="276225"/>
          </a:xfrm>
          <a:prstGeom prst="rect">
            <a:avLst/>
          </a:prstGeom>
          <a:noFill/>
        </p:spPr>
        <p:txBody>
          <a:bodyPr>
            <a:spAutoFit/>
          </a:bodyPr>
          <a:lstStyle/>
          <a:p>
            <a:r>
              <a:rPr lang="en-US" sz="1200" dirty="0">
                <a:latin typeface="Calibri" pitchFamily="34" charset="0"/>
              </a:rPr>
              <a:t>Promoting Tax Excellence</a:t>
            </a:r>
            <a:endParaRPr lang="en-SG" sz="1200" dirty="0">
              <a:latin typeface="Calibri" pitchFamily="34" charset="0"/>
            </a:endParaRPr>
          </a:p>
        </p:txBody>
      </p:sp>
      <p:sp>
        <p:nvSpPr>
          <p:cNvPr id="8" name="TextBox 7"/>
          <p:cNvSpPr txBox="1"/>
          <p:nvPr userDrawn="1"/>
        </p:nvSpPr>
        <p:spPr>
          <a:xfrm>
            <a:off x="2411413" y="6581775"/>
            <a:ext cx="5616575" cy="276225"/>
          </a:xfrm>
          <a:prstGeom prst="rect">
            <a:avLst/>
          </a:prstGeom>
          <a:noFill/>
        </p:spPr>
        <p:txBody>
          <a:bodyPr>
            <a:spAutoFit/>
          </a:bodyPr>
          <a:lstStyle/>
          <a:p>
            <a:pPr algn="ctr">
              <a:defRPr/>
            </a:pPr>
            <a:r>
              <a:rPr lang="en-SG" sz="1200" dirty="0">
                <a:latin typeface="+mn-lt"/>
              </a:rPr>
              <a:t>© </a:t>
            </a:r>
            <a:r>
              <a:rPr lang="en-SG" sz="1200" dirty="0" smtClean="0">
                <a:latin typeface="+mn-lt"/>
              </a:rPr>
              <a:t>2016 </a:t>
            </a:r>
            <a:r>
              <a:rPr lang="en-SG" sz="1200" dirty="0">
                <a:latin typeface="+mn-lt"/>
              </a:rPr>
              <a:t>Singapore Institute of Accredited Tax Professionals</a:t>
            </a:r>
          </a:p>
        </p:txBody>
      </p:sp>
      <p:sp>
        <p:nvSpPr>
          <p:cNvPr id="9" name="TextBox 8"/>
          <p:cNvSpPr txBox="1"/>
          <p:nvPr userDrawn="1"/>
        </p:nvSpPr>
        <p:spPr>
          <a:xfrm>
            <a:off x="8316913" y="6581775"/>
            <a:ext cx="431800" cy="276225"/>
          </a:xfrm>
          <a:prstGeom prst="rect">
            <a:avLst/>
          </a:prstGeom>
          <a:noFill/>
        </p:spPr>
        <p:txBody>
          <a:bodyPr>
            <a:spAutoFit/>
          </a:bodyPr>
          <a:lstStyle/>
          <a:p>
            <a:pPr algn="r"/>
            <a:fld id="{C25B00D8-D294-41CE-BB98-BDBE1DA1D7F6}" type="slidenum">
              <a:rPr lang="en-SG" sz="1200">
                <a:latin typeface="Calibri" pitchFamily="34" charset="0"/>
              </a:rPr>
              <a:pPr algn="r"/>
              <a:t>‹#›</a:t>
            </a:fld>
            <a:endParaRPr lang="en-SG" sz="1200" dirty="0">
              <a:latin typeface="Calibri" pitchFamily="34" charset="0"/>
            </a:endParaRPr>
          </a:p>
        </p:txBody>
      </p:sp>
      <p:cxnSp>
        <p:nvCxnSpPr>
          <p:cNvPr id="10" name="Straight Connector 9"/>
          <p:cNvCxnSpPr/>
          <p:nvPr userDrawn="1"/>
        </p:nvCxnSpPr>
        <p:spPr>
          <a:xfrm>
            <a:off x="468313" y="6524625"/>
            <a:ext cx="8207375" cy="0"/>
          </a:xfrm>
          <a:prstGeom prst="line">
            <a:avLst/>
          </a:prstGeom>
          <a:ln w="31750" cmpd="sng">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wo columns with heading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latin typeface="+mn-lt"/>
                <a:cs typeface="Arial" pitchFamily="34" charset="0"/>
              </a:defRPr>
            </a:lvl1pPr>
          </a:lstStyle>
          <a:p>
            <a:r>
              <a:rPr lang="en-US" smtClean="0"/>
              <a:t>Click to edit Master title style</a:t>
            </a:r>
            <a:endParaRPr lang="en-GB" dirty="0"/>
          </a:p>
        </p:txBody>
      </p:sp>
      <p:sp>
        <p:nvSpPr>
          <p:cNvPr id="3" name="Content Placeholder 2"/>
          <p:cNvSpPr>
            <a:spLocks noGrp="1"/>
          </p:cNvSpPr>
          <p:nvPr>
            <p:ph sz="half" idx="1"/>
          </p:nvPr>
        </p:nvSpPr>
        <p:spPr>
          <a:xfrm>
            <a:off x="457200" y="2131820"/>
            <a:ext cx="4042800" cy="3994963"/>
          </a:xfrm>
        </p:spPr>
        <p:txBody>
          <a:bodyPr/>
          <a:lstStyle>
            <a:lvl1pPr>
              <a:defRPr sz="2400">
                <a:solidFill>
                  <a:schemeClr val="bg1"/>
                </a:solidFill>
                <a:latin typeface="+mn-lt"/>
                <a:cs typeface="Arial" pitchFamily="34" charset="0"/>
              </a:defRPr>
            </a:lvl1pPr>
            <a:lvl2pPr>
              <a:defRPr sz="2400">
                <a:solidFill>
                  <a:schemeClr val="bg1"/>
                </a:solidFill>
                <a:latin typeface="+mn-lt"/>
                <a:cs typeface="Arial" pitchFamily="34" charset="0"/>
              </a:defRPr>
            </a:lvl2pPr>
            <a:lvl3pPr>
              <a:defRPr sz="2000">
                <a:solidFill>
                  <a:schemeClr val="bg1"/>
                </a:solidFill>
                <a:latin typeface="+mn-lt"/>
                <a:cs typeface="Arial" pitchFamily="34" charset="0"/>
              </a:defRPr>
            </a:lvl3pPr>
            <a:lvl4pPr>
              <a:defRPr sz="1800">
                <a:solidFill>
                  <a:schemeClr val="bg1"/>
                </a:solidFill>
                <a:latin typeface="+mn-lt"/>
                <a:cs typeface="Arial" pitchFamily="34" charset="0"/>
              </a:defRPr>
            </a:lvl4pPr>
            <a:lvl5pPr>
              <a:defRPr sz="1800">
                <a:solidFill>
                  <a:schemeClr val="bg1"/>
                </a:solidFill>
                <a:latin typeface="+mn-lt"/>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51200" y="2131820"/>
            <a:ext cx="4042800" cy="3994963"/>
          </a:xfrm>
        </p:spPr>
        <p:txBody>
          <a:bodyPr/>
          <a:lstStyle>
            <a:lvl1pPr>
              <a:defRPr sz="2400">
                <a:solidFill>
                  <a:schemeClr val="bg1"/>
                </a:solidFill>
                <a:latin typeface="+mn-lt"/>
                <a:cs typeface="Arial" pitchFamily="34" charset="0"/>
              </a:defRPr>
            </a:lvl1pPr>
            <a:lvl2pPr>
              <a:defRPr sz="2400">
                <a:solidFill>
                  <a:schemeClr val="bg1"/>
                </a:solidFill>
                <a:latin typeface="+mn-lt"/>
                <a:cs typeface="Arial" pitchFamily="34" charset="0"/>
              </a:defRPr>
            </a:lvl2pPr>
            <a:lvl3pPr>
              <a:defRPr sz="2000">
                <a:solidFill>
                  <a:schemeClr val="bg1"/>
                </a:solidFill>
                <a:latin typeface="+mn-lt"/>
                <a:cs typeface="Arial" pitchFamily="34" charset="0"/>
              </a:defRPr>
            </a:lvl3pPr>
            <a:lvl4pPr>
              <a:defRPr sz="1800">
                <a:solidFill>
                  <a:schemeClr val="bg1"/>
                </a:solidFill>
                <a:latin typeface="+mn-lt"/>
                <a:cs typeface="Arial" pitchFamily="34" charset="0"/>
              </a:defRPr>
            </a:lvl4pPr>
            <a:lvl5pPr>
              <a:defRPr sz="1800">
                <a:solidFill>
                  <a:schemeClr val="bg1"/>
                </a:solidFill>
                <a:latin typeface="+mn-lt"/>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8" name="Line 10"/>
          <p:cNvSpPr>
            <a:spLocks noChangeShapeType="1"/>
          </p:cNvSpPr>
          <p:nvPr userDrawn="1"/>
        </p:nvSpPr>
        <p:spPr bwMode="auto">
          <a:xfrm>
            <a:off x="457200" y="1044000"/>
            <a:ext cx="82296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en-US" dirty="0">
              <a:solidFill>
                <a:srgbClr val="646464"/>
              </a:solidFill>
              <a:cs typeface="Arial" pitchFamily="34" charset="0"/>
            </a:endParaRPr>
          </a:p>
        </p:txBody>
      </p:sp>
      <p:sp>
        <p:nvSpPr>
          <p:cNvPr id="10" name="Text Placeholder 9"/>
          <p:cNvSpPr>
            <a:spLocks noGrp="1"/>
          </p:cNvSpPr>
          <p:nvPr>
            <p:ph type="body" sz="quarter" idx="12"/>
          </p:nvPr>
        </p:nvSpPr>
        <p:spPr>
          <a:xfrm>
            <a:off x="457200" y="1426464"/>
            <a:ext cx="4042800" cy="640800"/>
          </a:xfrm>
        </p:spPr>
        <p:txBody>
          <a:bodyPr anchor="t" anchorCtr="0"/>
          <a:lstStyle>
            <a:lvl1pPr marL="0" indent="0">
              <a:buNone/>
              <a:defRPr b="1">
                <a:solidFill>
                  <a:schemeClr val="bg1"/>
                </a:solidFill>
                <a:latin typeface="+mn-lt"/>
                <a:cs typeface="Arial" pitchFamily="34" charset="0"/>
              </a:defRPr>
            </a:lvl1pPr>
          </a:lstStyle>
          <a:p>
            <a:pPr lvl="0"/>
            <a:r>
              <a:rPr lang="en-US" smtClean="0"/>
              <a:t>Click to edit Master text styles</a:t>
            </a:r>
          </a:p>
        </p:txBody>
      </p:sp>
      <p:sp>
        <p:nvSpPr>
          <p:cNvPr id="11" name="Text Placeholder 9"/>
          <p:cNvSpPr>
            <a:spLocks noGrp="1"/>
          </p:cNvSpPr>
          <p:nvPr>
            <p:ph type="body" sz="quarter" idx="13"/>
          </p:nvPr>
        </p:nvSpPr>
        <p:spPr>
          <a:xfrm>
            <a:off x="4651200" y="1426464"/>
            <a:ext cx="4042800" cy="640800"/>
          </a:xfrm>
        </p:spPr>
        <p:txBody>
          <a:bodyPr anchor="t" anchorCtr="0"/>
          <a:lstStyle>
            <a:lvl1pPr marL="0" indent="0">
              <a:buNone/>
              <a:defRPr b="1">
                <a:solidFill>
                  <a:schemeClr val="bg1"/>
                </a:solidFill>
                <a:latin typeface="+mn-lt"/>
                <a:cs typeface="Arial" pitchFamily="34" charset="0"/>
              </a:defRPr>
            </a:lvl1pPr>
          </a:lstStyle>
          <a:p>
            <a:pPr lvl="0"/>
            <a:r>
              <a:rPr lang="en-US" smtClean="0"/>
              <a:t>Click to edit Master text styles</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Key statement">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455614" y="1024128"/>
            <a:ext cx="8229600" cy="1643063"/>
          </a:xfrm>
        </p:spPr>
        <p:txBody>
          <a:bodyPr/>
          <a:lstStyle>
            <a:lvl1pPr marL="0" indent="0" algn="l">
              <a:lnSpc>
                <a:spcPct val="85000"/>
              </a:lnSpc>
              <a:spcBef>
                <a:spcPts val="0"/>
              </a:spcBef>
              <a:buNone/>
              <a:defRPr sz="5000" b="1">
                <a:solidFill>
                  <a:schemeClr val="bg2"/>
                </a:solidFill>
                <a:latin typeface="+mn-lt"/>
                <a:cs typeface="Arial" pitchFamily="34" charset="0"/>
              </a:defRPr>
            </a:lvl1pPr>
            <a:lvl2pPr marL="0" indent="0">
              <a:buNone/>
              <a:defRPr/>
            </a:lvl2pPr>
            <a:lvl3pPr marL="0" indent="0">
              <a:buNone/>
              <a:defRPr/>
            </a:lvl3pPr>
            <a:lvl4pPr marL="0" indent="0">
              <a:buNone/>
              <a:defRPr/>
            </a:lvl4pPr>
            <a:lvl5pPr marL="0" indent="0">
              <a:buNone/>
              <a:defRPr/>
            </a:lvl5pPr>
          </a:lstStyle>
          <a:p>
            <a:pPr lvl="0"/>
            <a:r>
              <a:rPr lang="en-US" smtClean="0"/>
              <a:t>Click to edit Master text styles</a:t>
            </a:r>
          </a:p>
        </p:txBody>
      </p:sp>
    </p:spTree>
    <p:extLst>
      <p:ext uri="{BB962C8B-B14F-4D97-AF65-F5344CB8AC3E}">
        <p14:creationId xmlns:p14="http://schemas.microsoft.com/office/powerpoint/2010/main" xmlns="" val="391301120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Divider 1">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57200" y="201168"/>
            <a:ext cx="8229600" cy="80467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a:solidFill>
                  <a:schemeClr val="bg1"/>
                </a:solidFill>
                <a:latin typeface="+mn-lt"/>
                <a:cs typeface="Arial" pitchFamily="34" charset="0"/>
              </a:defRPr>
            </a:lvl1pPr>
          </a:lstStyle>
          <a:p>
            <a:pPr lvl="0" algn="l" fontAlgn="base">
              <a:lnSpc>
                <a:spcPct val="85000"/>
              </a:lnSpc>
              <a:spcAft>
                <a:spcPct val="0"/>
              </a:spcAft>
            </a:pPr>
            <a:r>
              <a:rPr lang="en-US" smtClean="0"/>
              <a:t>Click to edit Master title style</a:t>
            </a:r>
            <a:endParaRPr lang="en-US" dirty="0"/>
          </a:p>
        </p:txBody>
      </p:sp>
      <p:sp>
        <p:nvSpPr>
          <p:cNvPr id="3077" name="Freeform 5"/>
          <p:cNvSpPr>
            <a:spLocks/>
          </p:cNvSpPr>
          <p:nvPr userDrawn="1"/>
        </p:nvSpPr>
        <p:spPr bwMode="gray">
          <a:xfrm>
            <a:off x="457200" y="1039813"/>
            <a:ext cx="8229600" cy="5184775"/>
          </a:xfrm>
          <a:custGeom>
            <a:avLst/>
            <a:gdLst/>
            <a:ahLst/>
            <a:cxnLst>
              <a:cxn ang="0">
                <a:pos x="0" y="0"/>
              </a:cxn>
              <a:cxn ang="0">
                <a:pos x="0" y="3266"/>
              </a:cxn>
              <a:cxn ang="0">
                <a:pos x="5184" y="2352"/>
              </a:cxn>
              <a:cxn ang="0">
                <a:pos x="5184" y="0"/>
              </a:cxn>
              <a:cxn ang="0">
                <a:pos x="0" y="0"/>
              </a:cxn>
            </a:cxnLst>
            <a:rect l="0" t="0" r="r" b="b"/>
            <a:pathLst>
              <a:path w="5184" h="3266">
                <a:moveTo>
                  <a:pt x="0" y="0"/>
                </a:moveTo>
                <a:lnTo>
                  <a:pt x="0" y="3266"/>
                </a:lnTo>
                <a:lnTo>
                  <a:pt x="5184" y="2352"/>
                </a:lnTo>
                <a:lnTo>
                  <a:pt x="5184" y="0"/>
                </a:lnTo>
                <a:lnTo>
                  <a:pt x="0" y="0"/>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dirty="0">
              <a:solidFill>
                <a:srgbClr val="646464"/>
              </a:solidFill>
              <a:latin typeface="Arial"/>
              <a:cs typeface="Arial" pitchFamily="34" charset="0"/>
            </a:endParaRPr>
          </a:p>
        </p:txBody>
      </p:sp>
    </p:spTree>
    <p:extLst>
      <p:ext uri="{BB962C8B-B14F-4D97-AF65-F5344CB8AC3E}">
        <p14:creationId xmlns:p14="http://schemas.microsoft.com/office/powerpoint/2010/main" xmlns="" val="199994089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Divider 2">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57200" y="201168"/>
            <a:ext cx="8229600" cy="80467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a:solidFill>
                  <a:schemeClr val="bg1"/>
                </a:solidFill>
                <a:latin typeface="+mn-lt"/>
                <a:cs typeface="Arial" pitchFamily="34" charset="0"/>
              </a:defRPr>
            </a:lvl1pPr>
          </a:lstStyle>
          <a:p>
            <a:pPr lvl="0" algn="l" fontAlgn="base">
              <a:lnSpc>
                <a:spcPct val="85000"/>
              </a:lnSpc>
              <a:spcAft>
                <a:spcPct val="0"/>
              </a:spcAft>
            </a:pPr>
            <a:r>
              <a:rPr lang="en-US" smtClean="0"/>
              <a:t>Click to edit Master title style</a:t>
            </a:r>
            <a:endParaRPr lang="en-US" dirty="0"/>
          </a:p>
        </p:txBody>
      </p:sp>
      <p:sp>
        <p:nvSpPr>
          <p:cNvPr id="4101" name="Freeform 5"/>
          <p:cNvSpPr>
            <a:spLocks/>
          </p:cNvSpPr>
          <p:nvPr userDrawn="1"/>
        </p:nvSpPr>
        <p:spPr bwMode="gray">
          <a:xfrm>
            <a:off x="457200" y="1040400"/>
            <a:ext cx="8229600" cy="5184775"/>
          </a:xfrm>
          <a:custGeom>
            <a:avLst/>
            <a:gdLst/>
            <a:ahLst/>
            <a:cxnLst>
              <a:cxn ang="0">
                <a:pos x="0" y="0"/>
              </a:cxn>
              <a:cxn ang="0">
                <a:pos x="0" y="3266"/>
              </a:cxn>
              <a:cxn ang="0">
                <a:pos x="5184" y="2352"/>
              </a:cxn>
              <a:cxn ang="0">
                <a:pos x="5184" y="0"/>
              </a:cxn>
              <a:cxn ang="0">
                <a:pos x="0" y="0"/>
              </a:cxn>
            </a:cxnLst>
            <a:rect l="0" t="0" r="r" b="b"/>
            <a:pathLst>
              <a:path w="5184" h="3266">
                <a:moveTo>
                  <a:pt x="0" y="0"/>
                </a:moveTo>
                <a:lnTo>
                  <a:pt x="0" y="3266"/>
                </a:lnTo>
                <a:lnTo>
                  <a:pt x="5184" y="2352"/>
                </a:lnTo>
                <a:lnTo>
                  <a:pt x="5184" y="0"/>
                </a:lnTo>
                <a:lnTo>
                  <a:pt x="0" y="0"/>
                </a:lnTo>
                <a:close/>
              </a:path>
            </a:pathLst>
          </a:cu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dirty="0">
              <a:solidFill>
                <a:srgbClr val="646464"/>
              </a:solidFill>
              <a:latin typeface="Arial"/>
              <a:cs typeface="Arial" pitchFamily="34" charset="0"/>
            </a:endParaRPr>
          </a:p>
        </p:txBody>
      </p:sp>
    </p:spTree>
    <p:extLst>
      <p:ext uri="{BB962C8B-B14F-4D97-AF65-F5344CB8AC3E}">
        <p14:creationId xmlns:p14="http://schemas.microsoft.com/office/powerpoint/2010/main" xmlns="" val="2528647806"/>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Divider 3">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57200" y="201168"/>
            <a:ext cx="8229600" cy="80467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a:solidFill>
                  <a:schemeClr val="bg1"/>
                </a:solidFill>
                <a:latin typeface="+mn-lt"/>
                <a:cs typeface="Arial" pitchFamily="34" charset="0"/>
              </a:defRPr>
            </a:lvl1pPr>
          </a:lstStyle>
          <a:p>
            <a:pPr lvl="0" algn="l" fontAlgn="base">
              <a:lnSpc>
                <a:spcPct val="85000"/>
              </a:lnSpc>
              <a:spcAft>
                <a:spcPct val="0"/>
              </a:spcAft>
            </a:pPr>
            <a:r>
              <a:rPr lang="en-US" smtClean="0"/>
              <a:t>Click to edit Master title style</a:t>
            </a:r>
            <a:endParaRPr lang="en-US" dirty="0"/>
          </a:p>
        </p:txBody>
      </p:sp>
      <p:pic>
        <p:nvPicPr>
          <p:cNvPr id="6" name="Picture 2"/>
          <p:cNvPicPr>
            <a:picLocks noChangeAspect="1" noChangeArrowheads="1"/>
          </p:cNvPicPr>
          <p:nvPr userDrawn="1"/>
        </p:nvPicPr>
        <p:blipFill>
          <a:blip r:embed="rId2" cstate="email"/>
          <a:srcRect/>
          <a:stretch>
            <a:fillRect/>
          </a:stretch>
        </p:blipFill>
        <p:spPr bwMode="auto">
          <a:xfrm>
            <a:off x="457200" y="1044000"/>
            <a:ext cx="8225549" cy="5184000"/>
          </a:xfrm>
          <a:prstGeom prst="rect">
            <a:avLst/>
          </a:prstGeom>
          <a:noFill/>
          <a:ln w="9525">
            <a:noFill/>
            <a:miter lim="800000"/>
            <a:headEnd/>
            <a:tailEnd/>
          </a:ln>
          <a:effectLst/>
        </p:spPr>
      </p:pic>
    </p:spTree>
    <p:extLst>
      <p:ext uri="{BB962C8B-B14F-4D97-AF65-F5344CB8AC3E}">
        <p14:creationId xmlns:p14="http://schemas.microsoft.com/office/powerpoint/2010/main" xmlns="" val="3195521078"/>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Divider 4">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57200" y="201168"/>
            <a:ext cx="8229600" cy="80467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a:solidFill>
                  <a:schemeClr val="bg1"/>
                </a:solidFill>
                <a:latin typeface="+mn-lt"/>
                <a:cs typeface="Arial" pitchFamily="34" charset="0"/>
              </a:defRPr>
            </a:lvl1pPr>
          </a:lstStyle>
          <a:p>
            <a:pPr lvl="0" algn="l" fontAlgn="base">
              <a:lnSpc>
                <a:spcPct val="85000"/>
              </a:lnSpc>
              <a:spcAft>
                <a:spcPct val="0"/>
              </a:spcAft>
            </a:pPr>
            <a:r>
              <a:rPr lang="en-US" dirty="0" smtClean="0"/>
              <a:t>Click to edit Master title style</a:t>
            </a:r>
            <a:endParaRPr lang="en-US" dirty="0"/>
          </a:p>
        </p:txBody>
      </p:sp>
      <p:sp>
        <p:nvSpPr>
          <p:cNvPr id="4101" name="Freeform 5"/>
          <p:cNvSpPr>
            <a:spLocks/>
          </p:cNvSpPr>
          <p:nvPr userDrawn="1"/>
        </p:nvSpPr>
        <p:spPr bwMode="gray">
          <a:xfrm>
            <a:off x="457200" y="1040400"/>
            <a:ext cx="8229600" cy="5184775"/>
          </a:xfrm>
          <a:custGeom>
            <a:avLst/>
            <a:gdLst/>
            <a:ahLst/>
            <a:cxnLst>
              <a:cxn ang="0">
                <a:pos x="0" y="0"/>
              </a:cxn>
              <a:cxn ang="0">
                <a:pos x="0" y="3266"/>
              </a:cxn>
              <a:cxn ang="0">
                <a:pos x="5184" y="2352"/>
              </a:cxn>
              <a:cxn ang="0">
                <a:pos x="5184" y="0"/>
              </a:cxn>
              <a:cxn ang="0">
                <a:pos x="0" y="0"/>
              </a:cxn>
            </a:cxnLst>
            <a:rect l="0" t="0" r="r" b="b"/>
            <a:pathLst>
              <a:path w="5184" h="3266">
                <a:moveTo>
                  <a:pt x="0" y="0"/>
                </a:moveTo>
                <a:lnTo>
                  <a:pt x="0" y="3266"/>
                </a:lnTo>
                <a:lnTo>
                  <a:pt x="5184" y="2352"/>
                </a:lnTo>
                <a:lnTo>
                  <a:pt x="5184" y="0"/>
                </a:lnTo>
                <a:lnTo>
                  <a:pt x="0" y="0"/>
                </a:lnTo>
                <a:close/>
              </a:path>
            </a:pathLst>
          </a:custGeom>
          <a:blipFill dpi="0" rotWithShape="1">
            <a:blip r:embed="rId2" cstate="email"/>
            <a:srcRect/>
            <a:stretch>
              <a:fillRect/>
            </a:stretch>
          </a:blipFill>
          <a:ln w="9525">
            <a:noFill/>
            <a:round/>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dirty="0">
              <a:solidFill>
                <a:srgbClr val="646464"/>
              </a:solidFill>
              <a:latin typeface="Arial"/>
              <a:cs typeface="Arial" pitchFamily="34" charset="0"/>
            </a:endParaRPr>
          </a:p>
        </p:txBody>
      </p:sp>
    </p:spTree>
    <p:extLst>
      <p:ext uri="{BB962C8B-B14F-4D97-AF65-F5344CB8AC3E}">
        <p14:creationId xmlns:p14="http://schemas.microsoft.com/office/powerpoint/2010/main" xmlns="" val="2528647806"/>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350680830"/>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Final legal text">
    <p:spTree>
      <p:nvGrpSpPr>
        <p:cNvPr id="1" name=""/>
        <p:cNvGrpSpPr/>
        <p:nvPr/>
      </p:nvGrpSpPr>
      <p:grpSpPr>
        <a:xfrm>
          <a:off x="0" y="0"/>
          <a:ext cx="0" cy="0"/>
          <a:chOff x="0" y="0"/>
          <a:chExt cx="0" cy="0"/>
        </a:xfrm>
      </p:grpSpPr>
      <p:sp>
        <p:nvSpPr>
          <p:cNvPr id="8" name="Content Placeholder 2"/>
          <p:cNvSpPr>
            <a:spLocks noGrp="1"/>
          </p:cNvSpPr>
          <p:nvPr>
            <p:ph idx="1"/>
          </p:nvPr>
        </p:nvSpPr>
        <p:spPr>
          <a:xfrm>
            <a:off x="455612" y="719139"/>
            <a:ext cx="3506400" cy="5210062"/>
          </a:xfrm>
        </p:spPr>
        <p:txBody>
          <a:bodyPr/>
          <a:lstStyle>
            <a:lvl1pPr marL="0" indent="0" algn="l" defTabSz="995363" rtl="0" fontAlgn="base">
              <a:lnSpc>
                <a:spcPct val="100000"/>
              </a:lnSpc>
              <a:spcBef>
                <a:spcPct val="70000"/>
              </a:spcBef>
              <a:spcAft>
                <a:spcPct val="0"/>
              </a:spcAft>
              <a:buSzPct val="100000"/>
              <a:buNone/>
              <a:defRPr lang="en-US" sz="1200" kern="1200" noProof="0" dirty="0" smtClean="0">
                <a:solidFill>
                  <a:schemeClr val="bg1"/>
                </a:solidFill>
                <a:latin typeface="+mn-lt"/>
                <a:ea typeface="+mn-ea"/>
                <a:cs typeface="Arial" pitchFamily="34" charset="0"/>
              </a:defRPr>
            </a:lvl1pPr>
            <a:lvl2pPr marL="0" indent="0" algn="l" defTabSz="995363" rtl="0" fontAlgn="base">
              <a:lnSpc>
                <a:spcPct val="100000"/>
              </a:lnSpc>
              <a:spcBef>
                <a:spcPct val="0"/>
              </a:spcBef>
              <a:spcAft>
                <a:spcPct val="0"/>
              </a:spcAft>
              <a:buSzPct val="100000"/>
              <a:buNone/>
              <a:defRPr lang="en-US" sz="900" b="1" kern="1200" noProof="0" dirty="0" smtClean="0">
                <a:solidFill>
                  <a:schemeClr val="bg1"/>
                </a:solidFill>
                <a:latin typeface="+mn-lt"/>
                <a:ea typeface="+mn-ea"/>
                <a:cs typeface="Arial" pitchFamily="34" charset="0"/>
              </a:defRPr>
            </a:lvl2pPr>
            <a:lvl3pPr marL="176213" indent="-176213" algn="l" defTabSz="995363" rtl="0" fontAlgn="base">
              <a:lnSpc>
                <a:spcPct val="100000"/>
              </a:lnSpc>
              <a:spcBef>
                <a:spcPct val="0"/>
              </a:spcBef>
              <a:spcAft>
                <a:spcPct val="0"/>
              </a:spcAft>
              <a:buClr>
                <a:schemeClr val="accent2"/>
              </a:buClr>
              <a:buSzPct val="70000"/>
              <a:buFont typeface="Arial" pitchFamily="34" charset="0"/>
              <a:buChar char="►"/>
              <a:defRPr lang="en-US" sz="900" b="1" kern="1200" noProof="0" dirty="0" smtClean="0">
                <a:solidFill>
                  <a:schemeClr val="bg1"/>
                </a:solidFill>
                <a:latin typeface="+mn-lt"/>
                <a:ea typeface="+mn-ea"/>
                <a:cs typeface="Arial" pitchFamily="34" charset="0"/>
              </a:defRPr>
            </a:lvl3pPr>
            <a:lvl4pPr marL="0" indent="0" algn="l" defTabSz="995363" rtl="0" fontAlgn="base">
              <a:lnSpc>
                <a:spcPct val="100000"/>
              </a:lnSpc>
              <a:spcBef>
                <a:spcPct val="0"/>
              </a:spcBef>
              <a:spcAft>
                <a:spcPct val="0"/>
              </a:spcAft>
              <a:buSzPct val="100000"/>
              <a:buNone/>
              <a:defRPr lang="en-US" sz="800" kern="1200" noProof="0" dirty="0" smtClean="0">
                <a:solidFill>
                  <a:schemeClr val="bg1"/>
                </a:solidFill>
                <a:latin typeface="+mn-lt"/>
                <a:ea typeface="+mn-ea"/>
                <a:cs typeface="Arial" pitchFamily="34" charset="0"/>
              </a:defRPr>
            </a:lvl4pPr>
            <a:lvl5pPr marL="188913" indent="-188913" algn="l" defTabSz="995363" rtl="0" fontAlgn="base">
              <a:lnSpc>
                <a:spcPct val="100000"/>
              </a:lnSpc>
              <a:spcBef>
                <a:spcPct val="0"/>
              </a:spcBef>
              <a:spcAft>
                <a:spcPct val="0"/>
              </a:spcAft>
              <a:buClr>
                <a:schemeClr val="accent2"/>
              </a:buClr>
              <a:buSzPct val="70000"/>
              <a:buFont typeface="Arial" pitchFamily="34" charset="0"/>
              <a:buChar char="►"/>
              <a:defRPr lang="en-US" sz="800" kern="1200" noProof="0" dirty="0">
                <a:solidFill>
                  <a:schemeClr val="bg1"/>
                </a:solidFill>
                <a:latin typeface="+mn-lt"/>
                <a:ea typeface="+mn-ea"/>
                <a:cs typeface="Arial" pitchFamily="34" charset="0"/>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Tree>
    <p:extLst>
      <p:ext uri="{BB962C8B-B14F-4D97-AF65-F5344CB8AC3E}">
        <p14:creationId xmlns:p14="http://schemas.microsoft.com/office/powerpoint/2010/main" xmlns="" val="109000777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27671896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1538" y="908720"/>
            <a:ext cx="6732461" cy="1470025"/>
          </a:xfrm>
        </p:spPr>
        <p:txBody>
          <a:bodyPr/>
          <a:lstStyle>
            <a:lvl1pPr algn="l">
              <a:defRPr sz="3300">
                <a:solidFill>
                  <a:srgbClr val="003399"/>
                </a:solidFill>
                <a:latin typeface="Arial" pitchFamily="34" charset="0"/>
                <a:cs typeface="Arial" pitchFamily="34" charset="0"/>
              </a:defRPr>
            </a:lvl1pPr>
          </a:lstStyle>
          <a:p>
            <a:r>
              <a:rPr lang="en-US" dirty="0" smtClean="0"/>
              <a:t>Click to edit Master title style</a:t>
            </a:r>
            <a:endParaRPr lang="en-SG" dirty="0"/>
          </a:p>
        </p:txBody>
      </p:sp>
      <p:sp>
        <p:nvSpPr>
          <p:cNvPr id="3" name="Subtitle 2"/>
          <p:cNvSpPr>
            <a:spLocks noGrp="1"/>
          </p:cNvSpPr>
          <p:nvPr>
            <p:ph type="subTitle" idx="1"/>
          </p:nvPr>
        </p:nvSpPr>
        <p:spPr>
          <a:xfrm>
            <a:off x="2411538" y="3188568"/>
            <a:ext cx="6732461" cy="1032520"/>
          </a:xfrm>
        </p:spPr>
        <p:txBody>
          <a:bodyPr/>
          <a:lstStyle>
            <a:lvl1pPr marL="0" indent="0" algn="l">
              <a:buNone/>
              <a:defRPr sz="2000">
                <a:solidFill>
                  <a:srgbClr val="0099CC"/>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p>
          <a:p>
            <a:endParaRPr lang="en-US" dirty="0" smtClean="0"/>
          </a:p>
          <a:p>
            <a:endParaRPr lang="en-US" dirty="0" smtClean="0"/>
          </a:p>
          <a:p>
            <a:endParaRPr lang="en-SG" dirty="0"/>
          </a:p>
        </p:txBody>
      </p:sp>
      <p:sp>
        <p:nvSpPr>
          <p:cNvPr id="27" name="Content Placeholder 26"/>
          <p:cNvSpPr>
            <a:spLocks noGrp="1"/>
          </p:cNvSpPr>
          <p:nvPr>
            <p:ph sz="quarter" idx="10"/>
          </p:nvPr>
        </p:nvSpPr>
        <p:spPr>
          <a:xfrm>
            <a:off x="2411760" y="4365625"/>
            <a:ext cx="6732240" cy="792163"/>
          </a:xfrm>
        </p:spPr>
        <p:txBody>
          <a:bodyPr/>
          <a:lstStyle>
            <a:lvl1pPr>
              <a:spcBef>
                <a:spcPts val="600"/>
              </a:spcBef>
              <a:buNone/>
              <a:defRPr sz="2000">
                <a:solidFill>
                  <a:schemeClr val="tx1">
                    <a:lumMod val="50000"/>
                    <a:lumOff val="50000"/>
                  </a:schemeClr>
                </a:solidFill>
                <a:latin typeface="Arial" pitchFamily="34" charset="0"/>
                <a:cs typeface="Arial" pitchFamily="34" charset="0"/>
              </a:defRPr>
            </a:lvl1pPr>
          </a:lstStyle>
          <a:p>
            <a:pPr lvl="0"/>
            <a:r>
              <a:rPr lang="en-US" smtClean="0"/>
              <a:t>Click to edit Master text styles</a:t>
            </a:r>
          </a:p>
          <a:p>
            <a:pPr lvl="1"/>
            <a:r>
              <a:rPr lang="en-US" smtClean="0"/>
              <a:t>Second level</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TextBox 3"/>
          <p:cNvSpPr txBox="1"/>
          <p:nvPr userDrawn="1"/>
        </p:nvSpPr>
        <p:spPr>
          <a:xfrm>
            <a:off x="468313" y="6597650"/>
            <a:ext cx="1871662" cy="276225"/>
          </a:xfrm>
          <a:prstGeom prst="rect">
            <a:avLst/>
          </a:prstGeom>
          <a:noFill/>
        </p:spPr>
        <p:txBody>
          <a:bodyPr>
            <a:spAutoFit/>
          </a:bodyPr>
          <a:lstStyle/>
          <a:p>
            <a:r>
              <a:rPr lang="en-US" sz="1200">
                <a:latin typeface="Calibri" pitchFamily="34" charset="0"/>
              </a:rPr>
              <a:t>Promoting Tax Excellence</a:t>
            </a:r>
            <a:endParaRPr lang="en-SG" sz="1200">
              <a:latin typeface="Calibri" pitchFamily="34" charset="0"/>
            </a:endParaRPr>
          </a:p>
        </p:txBody>
      </p:sp>
      <p:sp>
        <p:nvSpPr>
          <p:cNvPr id="5" name="TextBox 4"/>
          <p:cNvSpPr txBox="1"/>
          <p:nvPr userDrawn="1"/>
        </p:nvSpPr>
        <p:spPr>
          <a:xfrm>
            <a:off x="2411413" y="6581775"/>
            <a:ext cx="5616575" cy="276225"/>
          </a:xfrm>
          <a:prstGeom prst="rect">
            <a:avLst/>
          </a:prstGeom>
          <a:noFill/>
        </p:spPr>
        <p:txBody>
          <a:bodyPr>
            <a:spAutoFit/>
          </a:bodyPr>
          <a:lstStyle/>
          <a:p>
            <a:pPr algn="ctr">
              <a:defRPr/>
            </a:pPr>
            <a:r>
              <a:rPr lang="en-SG" sz="1200" dirty="0">
                <a:latin typeface="+mn-lt"/>
              </a:rPr>
              <a:t>© 2013 Singapore Institute of Accredited Tax Professionals</a:t>
            </a:r>
          </a:p>
        </p:txBody>
      </p:sp>
      <p:sp>
        <p:nvSpPr>
          <p:cNvPr id="6" name="TextBox 5"/>
          <p:cNvSpPr txBox="1"/>
          <p:nvPr userDrawn="1"/>
        </p:nvSpPr>
        <p:spPr>
          <a:xfrm>
            <a:off x="8316913" y="6581775"/>
            <a:ext cx="431800" cy="276225"/>
          </a:xfrm>
          <a:prstGeom prst="rect">
            <a:avLst/>
          </a:prstGeom>
          <a:noFill/>
        </p:spPr>
        <p:txBody>
          <a:bodyPr>
            <a:spAutoFit/>
          </a:bodyPr>
          <a:lstStyle/>
          <a:p>
            <a:pPr algn="r"/>
            <a:fld id="{A127C848-74F1-499D-ACED-DC94F048321B}" type="slidenum">
              <a:rPr lang="en-SG" sz="1200">
                <a:latin typeface="Calibri" pitchFamily="34" charset="0"/>
              </a:rPr>
              <a:pPr algn="r"/>
              <a:t>‹#›</a:t>
            </a:fld>
            <a:endParaRPr lang="en-SG" sz="1200">
              <a:latin typeface="Calibri" pitchFamily="34" charset="0"/>
            </a:endParaRPr>
          </a:p>
        </p:txBody>
      </p:sp>
      <p:sp>
        <p:nvSpPr>
          <p:cNvPr id="2" name="Title 1"/>
          <p:cNvSpPr>
            <a:spLocks noGrp="1"/>
          </p:cNvSpPr>
          <p:nvPr>
            <p:ph type="title"/>
          </p:nvPr>
        </p:nvSpPr>
        <p:spPr>
          <a:xfrm>
            <a:off x="722313" y="4406900"/>
            <a:ext cx="7772400" cy="1362075"/>
          </a:xfrm>
        </p:spPr>
        <p:txBody>
          <a:bodyPr anchor="t"/>
          <a:lstStyle>
            <a:lvl1pPr algn="l">
              <a:defRPr sz="4000" b="1" cap="all">
                <a:solidFill>
                  <a:srgbClr val="003399"/>
                </a:solidFill>
              </a:defRPr>
            </a:lvl1pPr>
          </a:lstStyle>
          <a:p>
            <a:r>
              <a:rPr lang="en-US" dirty="0" smtClean="0"/>
              <a:t>Click to edit Master title style</a:t>
            </a:r>
            <a:endParaRPr lang="en-SG"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003399"/>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TextBox 4"/>
          <p:cNvSpPr txBox="1"/>
          <p:nvPr userDrawn="1"/>
        </p:nvSpPr>
        <p:spPr>
          <a:xfrm>
            <a:off x="468313" y="6597650"/>
            <a:ext cx="1871662" cy="276225"/>
          </a:xfrm>
          <a:prstGeom prst="rect">
            <a:avLst/>
          </a:prstGeom>
          <a:noFill/>
        </p:spPr>
        <p:txBody>
          <a:bodyPr>
            <a:spAutoFit/>
          </a:bodyPr>
          <a:lstStyle/>
          <a:p>
            <a:r>
              <a:rPr lang="en-US" sz="1200">
                <a:latin typeface="Calibri" pitchFamily="34" charset="0"/>
              </a:rPr>
              <a:t>Promoting Tax Excellence</a:t>
            </a:r>
            <a:endParaRPr lang="en-SG" sz="1200">
              <a:latin typeface="Calibri" pitchFamily="34" charset="0"/>
            </a:endParaRPr>
          </a:p>
        </p:txBody>
      </p:sp>
      <p:sp>
        <p:nvSpPr>
          <p:cNvPr id="6" name="TextBox 5"/>
          <p:cNvSpPr txBox="1"/>
          <p:nvPr userDrawn="1"/>
        </p:nvSpPr>
        <p:spPr>
          <a:xfrm>
            <a:off x="2411413" y="6581775"/>
            <a:ext cx="5616575" cy="276225"/>
          </a:xfrm>
          <a:prstGeom prst="rect">
            <a:avLst/>
          </a:prstGeom>
          <a:noFill/>
        </p:spPr>
        <p:txBody>
          <a:bodyPr>
            <a:spAutoFit/>
          </a:bodyPr>
          <a:lstStyle/>
          <a:p>
            <a:pPr algn="ctr">
              <a:defRPr/>
            </a:pPr>
            <a:r>
              <a:rPr lang="en-SG" sz="1200" dirty="0">
                <a:latin typeface="+mn-lt"/>
              </a:rPr>
              <a:t>© 2013 Singapore Institute of Accredited Tax Professionals</a:t>
            </a:r>
          </a:p>
        </p:txBody>
      </p:sp>
      <p:sp>
        <p:nvSpPr>
          <p:cNvPr id="7" name="TextBox 6"/>
          <p:cNvSpPr txBox="1"/>
          <p:nvPr userDrawn="1"/>
        </p:nvSpPr>
        <p:spPr>
          <a:xfrm>
            <a:off x="8316913" y="6581775"/>
            <a:ext cx="431800" cy="276225"/>
          </a:xfrm>
          <a:prstGeom prst="rect">
            <a:avLst/>
          </a:prstGeom>
          <a:noFill/>
        </p:spPr>
        <p:txBody>
          <a:bodyPr>
            <a:spAutoFit/>
          </a:bodyPr>
          <a:lstStyle/>
          <a:p>
            <a:pPr algn="r"/>
            <a:fld id="{43CDF5E7-81A6-4097-B5DE-93B06A64E6AB}" type="slidenum">
              <a:rPr lang="en-SG" sz="1200">
                <a:latin typeface="Calibri" pitchFamily="34" charset="0"/>
              </a:rPr>
              <a:pPr algn="r"/>
              <a:t>‹#›</a:t>
            </a:fld>
            <a:endParaRPr lang="en-SG" sz="1200">
              <a:latin typeface="Calibri" pitchFamily="34" charset="0"/>
            </a:endParaRPr>
          </a:p>
        </p:txBody>
      </p:sp>
      <p:sp>
        <p:nvSpPr>
          <p:cNvPr id="2" name="Title 1"/>
          <p:cNvSpPr>
            <a:spLocks noGrp="1"/>
          </p:cNvSpPr>
          <p:nvPr>
            <p:ph type="title"/>
          </p:nvPr>
        </p:nvSpPr>
        <p:spPr/>
        <p:txBody>
          <a:bodyPr/>
          <a:lstStyle>
            <a:lvl1pPr algn="l">
              <a:defRPr>
                <a:solidFill>
                  <a:srgbClr val="003399"/>
                </a:solidFill>
              </a:defRPr>
            </a:lvl1pPr>
          </a:lstStyle>
          <a:p>
            <a:r>
              <a:rPr lang="en-US" dirty="0" smtClean="0"/>
              <a:t>Click to edit Master title style</a:t>
            </a:r>
            <a:endParaRPr lang="en-SG"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TextBox 6"/>
          <p:cNvSpPr txBox="1"/>
          <p:nvPr userDrawn="1"/>
        </p:nvSpPr>
        <p:spPr>
          <a:xfrm>
            <a:off x="468313" y="6597650"/>
            <a:ext cx="1871662" cy="276225"/>
          </a:xfrm>
          <a:prstGeom prst="rect">
            <a:avLst/>
          </a:prstGeom>
          <a:noFill/>
        </p:spPr>
        <p:txBody>
          <a:bodyPr>
            <a:spAutoFit/>
          </a:bodyPr>
          <a:lstStyle/>
          <a:p>
            <a:r>
              <a:rPr lang="en-US" sz="1200">
                <a:latin typeface="Calibri" pitchFamily="34" charset="0"/>
              </a:rPr>
              <a:t>Promoting Tax Excellence</a:t>
            </a:r>
            <a:endParaRPr lang="en-SG" sz="1200">
              <a:latin typeface="Calibri" pitchFamily="34" charset="0"/>
            </a:endParaRPr>
          </a:p>
        </p:txBody>
      </p:sp>
      <p:sp>
        <p:nvSpPr>
          <p:cNvPr id="8" name="TextBox 7"/>
          <p:cNvSpPr txBox="1"/>
          <p:nvPr userDrawn="1"/>
        </p:nvSpPr>
        <p:spPr>
          <a:xfrm>
            <a:off x="2411413" y="6581775"/>
            <a:ext cx="5616575" cy="276225"/>
          </a:xfrm>
          <a:prstGeom prst="rect">
            <a:avLst/>
          </a:prstGeom>
          <a:noFill/>
        </p:spPr>
        <p:txBody>
          <a:bodyPr>
            <a:spAutoFit/>
          </a:bodyPr>
          <a:lstStyle/>
          <a:p>
            <a:pPr algn="ctr">
              <a:defRPr/>
            </a:pPr>
            <a:r>
              <a:rPr lang="en-SG" sz="1200" dirty="0">
                <a:latin typeface="+mn-lt"/>
              </a:rPr>
              <a:t>© 2013 Singapore Institute of Accredited Tax Professionals</a:t>
            </a:r>
          </a:p>
        </p:txBody>
      </p:sp>
      <p:sp>
        <p:nvSpPr>
          <p:cNvPr id="9" name="TextBox 8"/>
          <p:cNvSpPr txBox="1"/>
          <p:nvPr userDrawn="1"/>
        </p:nvSpPr>
        <p:spPr>
          <a:xfrm>
            <a:off x="8316913" y="6581775"/>
            <a:ext cx="431800" cy="276225"/>
          </a:xfrm>
          <a:prstGeom prst="rect">
            <a:avLst/>
          </a:prstGeom>
          <a:noFill/>
        </p:spPr>
        <p:txBody>
          <a:bodyPr>
            <a:spAutoFit/>
          </a:bodyPr>
          <a:lstStyle/>
          <a:p>
            <a:pPr algn="r"/>
            <a:fld id="{436E83AA-6803-45BC-9616-14A32AA470B8}" type="slidenum">
              <a:rPr lang="en-SG" sz="1200">
                <a:latin typeface="Calibri" pitchFamily="34" charset="0"/>
              </a:rPr>
              <a:pPr algn="r"/>
              <a:t>‹#›</a:t>
            </a:fld>
            <a:endParaRPr lang="en-SG" sz="1200">
              <a:latin typeface="Calibri" pitchFamily="34" charset="0"/>
            </a:endParaRPr>
          </a:p>
        </p:txBody>
      </p:sp>
      <p:sp>
        <p:nvSpPr>
          <p:cNvPr id="2" name="Title 1"/>
          <p:cNvSpPr>
            <a:spLocks noGrp="1"/>
          </p:cNvSpPr>
          <p:nvPr>
            <p:ph type="title"/>
          </p:nvPr>
        </p:nvSpPr>
        <p:spPr/>
        <p:txBody>
          <a:bodyPr/>
          <a:lstStyle>
            <a:lvl1pPr algn="l">
              <a:defRPr>
                <a:solidFill>
                  <a:srgbClr val="003399"/>
                </a:solidFill>
              </a:defRPr>
            </a:lvl1pPr>
          </a:lstStyle>
          <a:p>
            <a:r>
              <a:rPr lang="en-US" dirty="0" smtClean="0"/>
              <a:t>Click to edit Master title style</a:t>
            </a:r>
            <a:endParaRPr lang="en-SG"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TextBox 2"/>
          <p:cNvSpPr txBox="1"/>
          <p:nvPr userDrawn="1"/>
        </p:nvSpPr>
        <p:spPr>
          <a:xfrm>
            <a:off x="468313" y="6597650"/>
            <a:ext cx="1871662" cy="276225"/>
          </a:xfrm>
          <a:prstGeom prst="rect">
            <a:avLst/>
          </a:prstGeom>
          <a:noFill/>
        </p:spPr>
        <p:txBody>
          <a:bodyPr>
            <a:spAutoFit/>
          </a:bodyPr>
          <a:lstStyle/>
          <a:p>
            <a:r>
              <a:rPr lang="en-US" sz="1200">
                <a:latin typeface="Calibri" pitchFamily="34" charset="0"/>
              </a:rPr>
              <a:t>Promoting Tax Excellence</a:t>
            </a:r>
            <a:endParaRPr lang="en-SG" sz="1200">
              <a:latin typeface="Calibri" pitchFamily="34" charset="0"/>
            </a:endParaRPr>
          </a:p>
        </p:txBody>
      </p:sp>
      <p:sp>
        <p:nvSpPr>
          <p:cNvPr id="4" name="TextBox 3"/>
          <p:cNvSpPr txBox="1"/>
          <p:nvPr userDrawn="1"/>
        </p:nvSpPr>
        <p:spPr>
          <a:xfrm>
            <a:off x="2411413" y="6581775"/>
            <a:ext cx="5616575" cy="276225"/>
          </a:xfrm>
          <a:prstGeom prst="rect">
            <a:avLst/>
          </a:prstGeom>
          <a:noFill/>
        </p:spPr>
        <p:txBody>
          <a:bodyPr>
            <a:spAutoFit/>
          </a:bodyPr>
          <a:lstStyle/>
          <a:p>
            <a:pPr algn="ctr">
              <a:defRPr/>
            </a:pPr>
            <a:r>
              <a:rPr lang="en-SG" sz="1200" dirty="0">
                <a:latin typeface="+mn-lt"/>
              </a:rPr>
              <a:t>© 2013 Singapore Institute of Accredited Tax Professionals</a:t>
            </a:r>
          </a:p>
        </p:txBody>
      </p:sp>
      <p:sp>
        <p:nvSpPr>
          <p:cNvPr id="5" name="TextBox 4"/>
          <p:cNvSpPr txBox="1"/>
          <p:nvPr userDrawn="1"/>
        </p:nvSpPr>
        <p:spPr>
          <a:xfrm>
            <a:off x="8316913" y="6581775"/>
            <a:ext cx="431800" cy="276225"/>
          </a:xfrm>
          <a:prstGeom prst="rect">
            <a:avLst/>
          </a:prstGeom>
          <a:noFill/>
        </p:spPr>
        <p:txBody>
          <a:bodyPr>
            <a:spAutoFit/>
          </a:bodyPr>
          <a:lstStyle/>
          <a:p>
            <a:pPr algn="r"/>
            <a:fld id="{5679B5E2-A47D-4DF1-B3BB-0A5B1B29C449}" type="slidenum">
              <a:rPr lang="en-SG" sz="1200">
                <a:latin typeface="Calibri" pitchFamily="34" charset="0"/>
              </a:rPr>
              <a:pPr algn="r"/>
              <a:t>‹#›</a:t>
            </a:fld>
            <a:endParaRPr lang="en-SG" sz="1200">
              <a:latin typeface="Calibri" pitchFamily="34" charset="0"/>
            </a:endParaRPr>
          </a:p>
        </p:txBody>
      </p:sp>
      <p:sp>
        <p:nvSpPr>
          <p:cNvPr id="2" name="Title 1"/>
          <p:cNvSpPr>
            <a:spLocks noGrp="1"/>
          </p:cNvSpPr>
          <p:nvPr>
            <p:ph type="title"/>
          </p:nvPr>
        </p:nvSpPr>
        <p:spPr/>
        <p:txBody>
          <a:bodyPr/>
          <a:lstStyle>
            <a:lvl1pPr algn="l">
              <a:defRPr>
                <a:solidFill>
                  <a:srgbClr val="003399"/>
                </a:solidFill>
              </a:defRPr>
            </a:lvl1pPr>
          </a:lstStyle>
          <a:p>
            <a:r>
              <a:rPr lang="en-US" dirty="0" smtClean="0"/>
              <a:t>Click to edit Master title style</a:t>
            </a:r>
            <a:endParaRPr lang="en-SG"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Box 1"/>
          <p:cNvSpPr txBox="1"/>
          <p:nvPr userDrawn="1"/>
        </p:nvSpPr>
        <p:spPr>
          <a:xfrm>
            <a:off x="468313" y="6597650"/>
            <a:ext cx="1871662" cy="276225"/>
          </a:xfrm>
          <a:prstGeom prst="rect">
            <a:avLst/>
          </a:prstGeom>
          <a:noFill/>
        </p:spPr>
        <p:txBody>
          <a:bodyPr>
            <a:spAutoFit/>
          </a:bodyPr>
          <a:lstStyle/>
          <a:p>
            <a:r>
              <a:rPr lang="en-US" sz="1200">
                <a:latin typeface="Calibri" pitchFamily="34" charset="0"/>
              </a:rPr>
              <a:t>Promoting Tax Excellence</a:t>
            </a:r>
            <a:endParaRPr lang="en-SG" sz="1200">
              <a:latin typeface="Calibri" pitchFamily="34" charset="0"/>
            </a:endParaRPr>
          </a:p>
        </p:txBody>
      </p:sp>
      <p:sp>
        <p:nvSpPr>
          <p:cNvPr id="3" name="TextBox 2"/>
          <p:cNvSpPr txBox="1"/>
          <p:nvPr userDrawn="1"/>
        </p:nvSpPr>
        <p:spPr>
          <a:xfrm>
            <a:off x="2411413" y="6581775"/>
            <a:ext cx="5616575" cy="276225"/>
          </a:xfrm>
          <a:prstGeom prst="rect">
            <a:avLst/>
          </a:prstGeom>
          <a:noFill/>
        </p:spPr>
        <p:txBody>
          <a:bodyPr>
            <a:spAutoFit/>
          </a:bodyPr>
          <a:lstStyle/>
          <a:p>
            <a:pPr algn="ctr">
              <a:defRPr/>
            </a:pPr>
            <a:r>
              <a:rPr lang="en-SG" sz="1200" dirty="0">
                <a:latin typeface="+mn-lt"/>
              </a:rPr>
              <a:t>© 2013 Singapore Institute of Accredited Tax Professionals</a:t>
            </a:r>
          </a:p>
        </p:txBody>
      </p:sp>
      <p:sp>
        <p:nvSpPr>
          <p:cNvPr id="4" name="TextBox 3"/>
          <p:cNvSpPr txBox="1"/>
          <p:nvPr userDrawn="1"/>
        </p:nvSpPr>
        <p:spPr>
          <a:xfrm>
            <a:off x="8316913" y="6581775"/>
            <a:ext cx="431800" cy="276225"/>
          </a:xfrm>
          <a:prstGeom prst="rect">
            <a:avLst/>
          </a:prstGeom>
          <a:noFill/>
        </p:spPr>
        <p:txBody>
          <a:bodyPr>
            <a:spAutoFit/>
          </a:bodyPr>
          <a:lstStyle/>
          <a:p>
            <a:pPr algn="r"/>
            <a:fld id="{A59F3C19-62C3-4CE1-8CBD-EA88DC84387B}" type="slidenum">
              <a:rPr lang="en-SG" sz="1200">
                <a:latin typeface="Calibri" pitchFamily="34" charset="0"/>
              </a:rPr>
              <a:pPr algn="r"/>
              <a:t>‹#›</a:t>
            </a:fld>
            <a:endParaRPr lang="en-SG" sz="1200">
              <a:latin typeface="Calibri" pitchFamily="34" charset="0"/>
            </a:endParaRP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TextBox 4"/>
          <p:cNvSpPr txBox="1"/>
          <p:nvPr userDrawn="1"/>
        </p:nvSpPr>
        <p:spPr>
          <a:xfrm>
            <a:off x="468313" y="6597650"/>
            <a:ext cx="1871662" cy="276225"/>
          </a:xfrm>
          <a:prstGeom prst="rect">
            <a:avLst/>
          </a:prstGeom>
          <a:noFill/>
        </p:spPr>
        <p:txBody>
          <a:bodyPr>
            <a:spAutoFit/>
          </a:bodyPr>
          <a:lstStyle/>
          <a:p>
            <a:r>
              <a:rPr lang="en-US" sz="1200">
                <a:latin typeface="Calibri" pitchFamily="34" charset="0"/>
              </a:rPr>
              <a:t>Promoting Tax Excellence</a:t>
            </a:r>
            <a:endParaRPr lang="en-SG" sz="1200">
              <a:latin typeface="Calibri" pitchFamily="34" charset="0"/>
            </a:endParaRPr>
          </a:p>
        </p:txBody>
      </p:sp>
      <p:sp>
        <p:nvSpPr>
          <p:cNvPr id="6" name="TextBox 5"/>
          <p:cNvSpPr txBox="1"/>
          <p:nvPr userDrawn="1"/>
        </p:nvSpPr>
        <p:spPr>
          <a:xfrm>
            <a:off x="2411413" y="6581775"/>
            <a:ext cx="5616575" cy="276225"/>
          </a:xfrm>
          <a:prstGeom prst="rect">
            <a:avLst/>
          </a:prstGeom>
          <a:noFill/>
        </p:spPr>
        <p:txBody>
          <a:bodyPr>
            <a:spAutoFit/>
          </a:bodyPr>
          <a:lstStyle/>
          <a:p>
            <a:pPr algn="ctr">
              <a:defRPr/>
            </a:pPr>
            <a:r>
              <a:rPr lang="en-SG" sz="1200" dirty="0">
                <a:latin typeface="+mn-lt"/>
              </a:rPr>
              <a:t>© 2013 Singapore Institute of Accredited Tax Professionals</a:t>
            </a:r>
          </a:p>
        </p:txBody>
      </p:sp>
      <p:sp>
        <p:nvSpPr>
          <p:cNvPr id="7" name="TextBox 6"/>
          <p:cNvSpPr txBox="1"/>
          <p:nvPr userDrawn="1"/>
        </p:nvSpPr>
        <p:spPr>
          <a:xfrm>
            <a:off x="8316913" y="6581775"/>
            <a:ext cx="431800" cy="276225"/>
          </a:xfrm>
          <a:prstGeom prst="rect">
            <a:avLst/>
          </a:prstGeom>
          <a:noFill/>
        </p:spPr>
        <p:txBody>
          <a:bodyPr>
            <a:spAutoFit/>
          </a:bodyPr>
          <a:lstStyle/>
          <a:p>
            <a:pPr algn="r"/>
            <a:fld id="{DEBBA3D2-B977-4184-8700-D649FCA71A63}" type="slidenum">
              <a:rPr lang="en-SG" sz="1200">
                <a:latin typeface="Calibri" pitchFamily="34" charset="0"/>
              </a:rPr>
              <a:pPr algn="r"/>
              <a:t>‹#›</a:t>
            </a:fld>
            <a:endParaRPr lang="en-SG" sz="1200">
              <a:latin typeface="Calibri" pitchFamily="34" charset="0"/>
            </a:endParaRPr>
          </a:p>
        </p:txBody>
      </p:sp>
      <p:sp>
        <p:nvSpPr>
          <p:cNvPr id="2" name="Title 1"/>
          <p:cNvSpPr>
            <a:spLocks noGrp="1"/>
          </p:cNvSpPr>
          <p:nvPr>
            <p:ph type="title"/>
          </p:nvPr>
        </p:nvSpPr>
        <p:spPr>
          <a:xfrm>
            <a:off x="457200" y="273050"/>
            <a:ext cx="3008313" cy="1162050"/>
          </a:xfrm>
        </p:spPr>
        <p:txBody>
          <a:bodyPr anchor="b"/>
          <a:lstStyle>
            <a:lvl1pPr algn="l">
              <a:defRPr sz="2000" b="1">
                <a:solidFill>
                  <a:srgbClr val="003399"/>
                </a:solidFill>
              </a:defRPr>
            </a:lvl1pPr>
          </a:lstStyle>
          <a:p>
            <a:r>
              <a:rPr lang="en-US" dirty="0" smtClean="0"/>
              <a:t>Click to edit Master title style</a:t>
            </a:r>
            <a:endParaRPr lang="en-SG"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SG"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6" Type="http://schemas.openxmlformats.org/officeDocument/2006/relationships/theme" Target="../theme/theme3.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slideLayout" Target="../slideLayouts/slideLayout3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SG"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smtClean="0"/>
          </a:p>
        </p:txBody>
      </p:sp>
    </p:spTree>
  </p:cSld>
  <p:clrMap bg1="lt1" tx1="dk1" bg2="lt2" tx2="dk2" accent1="accent1" accent2="accent2" accent3="accent3" accent4="accent4" accent5="accent5" accent6="accent6" hlink="hlink" folHlink="folHlink"/>
  <p:sldLayoutIdLst>
    <p:sldLayoutId id="2147483693" r:id="rId1"/>
    <p:sldLayoutId id="2147483694" r:id="rId2"/>
    <p:sldLayoutId id="2147483736"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 id="2147483703" r:id="rId12"/>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rgbClr val="003399"/>
          </a:solidFill>
          <a:latin typeface="+mj-lt"/>
          <a:ea typeface="+mj-ea"/>
          <a:cs typeface="+mj-cs"/>
        </a:defRPr>
      </a:lvl1pPr>
      <a:lvl2pPr algn="ctr" rtl="0" eaLnBrk="0" fontAlgn="base" hangingPunct="0">
        <a:spcBef>
          <a:spcPct val="0"/>
        </a:spcBef>
        <a:spcAft>
          <a:spcPct val="0"/>
        </a:spcAft>
        <a:defRPr sz="4400">
          <a:solidFill>
            <a:srgbClr val="003399"/>
          </a:solidFill>
          <a:latin typeface="Calibri" pitchFamily="34" charset="0"/>
        </a:defRPr>
      </a:lvl2pPr>
      <a:lvl3pPr algn="ctr" rtl="0" eaLnBrk="0" fontAlgn="base" hangingPunct="0">
        <a:spcBef>
          <a:spcPct val="0"/>
        </a:spcBef>
        <a:spcAft>
          <a:spcPct val="0"/>
        </a:spcAft>
        <a:defRPr sz="4400">
          <a:solidFill>
            <a:srgbClr val="003399"/>
          </a:solidFill>
          <a:latin typeface="Calibri" pitchFamily="34" charset="0"/>
        </a:defRPr>
      </a:lvl3pPr>
      <a:lvl4pPr algn="ctr" rtl="0" eaLnBrk="0" fontAlgn="base" hangingPunct="0">
        <a:spcBef>
          <a:spcPct val="0"/>
        </a:spcBef>
        <a:spcAft>
          <a:spcPct val="0"/>
        </a:spcAft>
        <a:defRPr sz="4400">
          <a:solidFill>
            <a:srgbClr val="003399"/>
          </a:solidFill>
          <a:latin typeface="Calibri" pitchFamily="34" charset="0"/>
        </a:defRPr>
      </a:lvl4pPr>
      <a:lvl5pPr algn="ctr" rtl="0" eaLnBrk="0" fontAlgn="base" hangingPunct="0">
        <a:spcBef>
          <a:spcPct val="0"/>
        </a:spcBef>
        <a:spcAft>
          <a:spcPct val="0"/>
        </a:spcAft>
        <a:defRPr sz="4400">
          <a:solidFill>
            <a:srgbClr val="003399"/>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25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3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3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3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3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4025" y="201600"/>
            <a:ext cx="8232775" cy="860400"/>
          </a:xfrm>
          <a:prstGeom prst="rect">
            <a:avLst/>
          </a:prstGeom>
        </p:spPr>
        <p:txBody>
          <a:bodyPr vert="horz" lIns="0" tIns="0" rIns="0" bIns="0" rtlCol="0" anchor="t" anchorCtr="0">
            <a:noAutofit/>
          </a:bodyPr>
          <a:lstStyle/>
          <a:p>
            <a:r>
              <a:rPr lang="en-US" smtClean="0"/>
              <a:t>Click to edit Master title style</a:t>
            </a:r>
            <a:endParaRPr lang="en-GB" dirty="0"/>
          </a:p>
        </p:txBody>
      </p:sp>
      <p:sp>
        <p:nvSpPr>
          <p:cNvPr id="3" name="Text Placeholder 2"/>
          <p:cNvSpPr>
            <a:spLocks noGrp="1"/>
          </p:cNvSpPr>
          <p:nvPr>
            <p:ph type="body" idx="1"/>
          </p:nvPr>
        </p:nvSpPr>
        <p:spPr>
          <a:xfrm>
            <a:off x="457200" y="1425600"/>
            <a:ext cx="8229600" cy="4698976"/>
          </a:xfrm>
          <a:prstGeom prst="rect">
            <a:avLst/>
          </a:prstGeom>
        </p:spPr>
        <p:txBody>
          <a:bodyPr vert="horz" lIns="0" tIns="0" rIns="0" bIns="0" rtlCol="0" anchor="t" anchorCtr="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2" name="TextBox 11"/>
          <p:cNvSpPr txBox="1"/>
          <p:nvPr userDrawn="1"/>
        </p:nvSpPr>
        <p:spPr>
          <a:xfrm>
            <a:off x="468313" y="6597650"/>
            <a:ext cx="1871662" cy="276225"/>
          </a:xfrm>
          <a:prstGeom prst="rect">
            <a:avLst/>
          </a:prstGeom>
          <a:noFill/>
        </p:spPr>
        <p:txBody>
          <a:bodyPr>
            <a:spAutoFit/>
          </a:bodyPr>
          <a:lstStyle/>
          <a:p>
            <a:r>
              <a:rPr lang="en-US" sz="1200" dirty="0">
                <a:latin typeface="Calibri" pitchFamily="34" charset="0"/>
              </a:rPr>
              <a:t>Promoting Tax Excellence</a:t>
            </a:r>
            <a:endParaRPr lang="en-SG" sz="1200" dirty="0">
              <a:latin typeface="Calibri" pitchFamily="34" charset="0"/>
            </a:endParaRPr>
          </a:p>
        </p:txBody>
      </p:sp>
      <p:sp>
        <p:nvSpPr>
          <p:cNvPr id="13" name="TextBox 12"/>
          <p:cNvSpPr txBox="1"/>
          <p:nvPr userDrawn="1"/>
        </p:nvSpPr>
        <p:spPr>
          <a:xfrm>
            <a:off x="2411413" y="6581775"/>
            <a:ext cx="5616575" cy="276225"/>
          </a:xfrm>
          <a:prstGeom prst="rect">
            <a:avLst/>
          </a:prstGeom>
          <a:noFill/>
        </p:spPr>
        <p:txBody>
          <a:bodyPr>
            <a:spAutoFit/>
          </a:bodyPr>
          <a:lstStyle/>
          <a:p>
            <a:pPr algn="ctr">
              <a:defRPr/>
            </a:pPr>
            <a:r>
              <a:rPr lang="en-SG" sz="1200" dirty="0">
                <a:latin typeface="+mn-lt"/>
              </a:rPr>
              <a:t>© </a:t>
            </a:r>
            <a:r>
              <a:rPr lang="en-SG" sz="1200" dirty="0" smtClean="0">
                <a:latin typeface="+mn-lt"/>
              </a:rPr>
              <a:t>2015 </a:t>
            </a:r>
            <a:r>
              <a:rPr lang="en-SG" sz="1200" dirty="0">
                <a:latin typeface="+mn-lt"/>
              </a:rPr>
              <a:t>Singapore Institute of Accredited Tax Professionals</a:t>
            </a:r>
          </a:p>
        </p:txBody>
      </p:sp>
      <p:sp>
        <p:nvSpPr>
          <p:cNvPr id="14" name="TextBox 13"/>
          <p:cNvSpPr txBox="1"/>
          <p:nvPr userDrawn="1"/>
        </p:nvSpPr>
        <p:spPr>
          <a:xfrm>
            <a:off x="8316913" y="6581775"/>
            <a:ext cx="431800" cy="276225"/>
          </a:xfrm>
          <a:prstGeom prst="rect">
            <a:avLst/>
          </a:prstGeom>
          <a:noFill/>
        </p:spPr>
        <p:txBody>
          <a:bodyPr>
            <a:spAutoFit/>
          </a:bodyPr>
          <a:lstStyle/>
          <a:p>
            <a:pPr algn="r"/>
            <a:fld id="{C25B00D8-D294-41CE-BB98-BDBE1DA1D7F6}" type="slidenum">
              <a:rPr lang="en-SG" sz="1200">
                <a:latin typeface="Calibri" pitchFamily="34" charset="0"/>
              </a:rPr>
              <a:pPr algn="r"/>
              <a:t>‹#›</a:t>
            </a:fld>
            <a:endParaRPr lang="en-SG" sz="1200" dirty="0">
              <a:latin typeface="Calibri" pitchFamily="34" charset="0"/>
            </a:endParaRPr>
          </a:p>
        </p:txBody>
      </p:sp>
      <p:cxnSp>
        <p:nvCxnSpPr>
          <p:cNvPr id="15" name="Straight Connector 14"/>
          <p:cNvCxnSpPr/>
          <p:nvPr userDrawn="1"/>
        </p:nvCxnSpPr>
        <p:spPr>
          <a:xfrm>
            <a:off x="468313" y="6524625"/>
            <a:ext cx="8207375" cy="0"/>
          </a:xfrm>
          <a:prstGeom prst="line">
            <a:avLst/>
          </a:prstGeom>
          <a:ln w="31750" cmpd="sng">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9" r:id="rId12"/>
  </p:sldLayoutIdLst>
  <p:hf sldNum="0" hdr="0"/>
  <p:txStyles>
    <p:titleStyle>
      <a:lvl1pPr algn="l" defTabSz="914400" rtl="0" eaLnBrk="1" latinLnBrk="0" hangingPunct="1">
        <a:lnSpc>
          <a:spcPct val="85000"/>
        </a:lnSpc>
        <a:spcBef>
          <a:spcPct val="0"/>
        </a:spcBef>
        <a:buNone/>
        <a:defRPr sz="3000" b="1" kern="1200">
          <a:solidFill>
            <a:schemeClr val="bg1"/>
          </a:solidFill>
          <a:latin typeface="+mn-lt"/>
          <a:ea typeface="+mj-ea"/>
          <a:cs typeface="Arial" pitchFamily="34" charset="0"/>
        </a:defRPr>
      </a:lvl1pPr>
    </p:titleStyle>
    <p:bodyStyle>
      <a:lvl1pPr marL="342900" indent="-342900" algn="l" defTabSz="914400" rtl="0" eaLnBrk="1" latinLnBrk="0" hangingPunct="1">
        <a:spcBef>
          <a:spcPct val="20000"/>
        </a:spcBef>
        <a:buClr>
          <a:schemeClr val="accent2"/>
        </a:buClr>
        <a:buSzPct val="70000"/>
        <a:buFont typeface="Arial" pitchFamily="34" charset="0"/>
        <a:buChar char="►"/>
        <a:defRPr sz="2400" kern="1200">
          <a:solidFill>
            <a:schemeClr val="bg1"/>
          </a:solidFill>
          <a:latin typeface="+mn-lt"/>
          <a:ea typeface="+mn-ea"/>
          <a:cs typeface="Arial" pitchFamily="34" charset="0"/>
        </a:defRPr>
      </a:lvl1pPr>
      <a:lvl2pPr marL="709613" indent="-354013" algn="l" defTabSz="914400" rtl="0" eaLnBrk="1" latinLnBrk="0" hangingPunct="1">
        <a:spcBef>
          <a:spcPct val="20000"/>
        </a:spcBef>
        <a:buClr>
          <a:schemeClr val="accent2"/>
        </a:buClr>
        <a:buSzPct val="70000"/>
        <a:buFont typeface="Arial" pitchFamily="34" charset="0"/>
        <a:buChar char="►"/>
        <a:defRPr sz="2000" kern="1200">
          <a:solidFill>
            <a:schemeClr val="bg1"/>
          </a:solidFill>
          <a:latin typeface="+mn-lt"/>
          <a:ea typeface="+mn-ea"/>
          <a:cs typeface="Arial" pitchFamily="34" charset="0"/>
        </a:defRPr>
      </a:lvl2pPr>
      <a:lvl3pPr marL="1077913" indent="-354013" algn="l" defTabSz="914400" rtl="0" eaLnBrk="1" latinLnBrk="0" hangingPunct="1">
        <a:spcBef>
          <a:spcPct val="20000"/>
        </a:spcBef>
        <a:buClr>
          <a:schemeClr val="accent2"/>
        </a:buClr>
        <a:buSzPct val="70000"/>
        <a:buFont typeface="Arial" pitchFamily="34" charset="0"/>
        <a:buChar char="►"/>
        <a:defRPr sz="1800" kern="1200">
          <a:solidFill>
            <a:schemeClr val="bg1"/>
          </a:solidFill>
          <a:latin typeface="+mn-lt"/>
          <a:ea typeface="+mn-ea"/>
          <a:cs typeface="Arial" pitchFamily="34" charset="0"/>
        </a:defRPr>
      </a:lvl3pPr>
      <a:lvl4pPr marL="1433513" indent="-355600" algn="l" defTabSz="914400" rtl="0" eaLnBrk="1" latinLnBrk="0" hangingPunct="1">
        <a:spcBef>
          <a:spcPct val="20000"/>
        </a:spcBef>
        <a:buClr>
          <a:schemeClr val="accent2"/>
        </a:buClr>
        <a:buSzPct val="70000"/>
        <a:buFont typeface="Arial" pitchFamily="34" charset="0"/>
        <a:buChar char="►"/>
        <a:defRPr sz="1600" kern="1200">
          <a:solidFill>
            <a:schemeClr val="bg1"/>
          </a:solidFill>
          <a:latin typeface="+mn-lt"/>
          <a:ea typeface="+mn-ea"/>
          <a:cs typeface="Arial" pitchFamily="34" charset="0"/>
        </a:defRPr>
      </a:lvl4pPr>
      <a:lvl5pPr marL="1787525" indent="-354013" algn="l" defTabSz="914400" rtl="0" eaLnBrk="1" latinLnBrk="0" hangingPunct="1">
        <a:spcBef>
          <a:spcPct val="20000"/>
        </a:spcBef>
        <a:buClr>
          <a:schemeClr val="accent2"/>
        </a:buClr>
        <a:buSzPct val="70000"/>
        <a:buFont typeface="Arial" pitchFamily="34" charset="0"/>
        <a:buChar char="►"/>
        <a:defRPr sz="1600" kern="1200">
          <a:solidFill>
            <a:schemeClr val="bg1"/>
          </a:solidFill>
          <a:latin typeface="+mn-lt"/>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4025" y="201600"/>
            <a:ext cx="8232775" cy="860400"/>
          </a:xfrm>
          <a:prstGeom prst="rect">
            <a:avLst/>
          </a:prstGeom>
        </p:spPr>
        <p:txBody>
          <a:bodyPr vert="horz" lIns="0" tIns="0" rIns="0" bIns="0" rtlCol="0" anchor="t" anchorCtr="0">
            <a:noAutofit/>
          </a:bodyPr>
          <a:lstStyle/>
          <a:p>
            <a:r>
              <a:rPr lang="en-US" smtClean="0"/>
              <a:t>Click to edit Master title style</a:t>
            </a:r>
            <a:endParaRPr lang="en-GB" dirty="0"/>
          </a:p>
        </p:txBody>
      </p:sp>
      <p:sp>
        <p:nvSpPr>
          <p:cNvPr id="3" name="Text Placeholder 2"/>
          <p:cNvSpPr>
            <a:spLocks noGrp="1"/>
          </p:cNvSpPr>
          <p:nvPr>
            <p:ph type="body" idx="1"/>
          </p:nvPr>
        </p:nvSpPr>
        <p:spPr>
          <a:xfrm>
            <a:off x="457200" y="1425600"/>
            <a:ext cx="8229600" cy="4698976"/>
          </a:xfrm>
          <a:prstGeom prst="rect">
            <a:avLst/>
          </a:prstGeom>
        </p:spPr>
        <p:txBody>
          <a:bodyPr vert="horz" lIns="0" tIns="0" rIns="0" bIns="0" rtlCol="0" anchor="t" anchorCtr="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2" name="TextBox 11"/>
          <p:cNvSpPr txBox="1"/>
          <p:nvPr userDrawn="1"/>
        </p:nvSpPr>
        <p:spPr>
          <a:xfrm>
            <a:off x="468313" y="6597650"/>
            <a:ext cx="1871662" cy="276225"/>
          </a:xfrm>
          <a:prstGeom prst="rect">
            <a:avLst/>
          </a:prstGeom>
          <a:noFill/>
        </p:spPr>
        <p:txBody>
          <a:bodyPr>
            <a:spAutoFit/>
          </a:bodyPr>
          <a:lstStyle/>
          <a:p>
            <a:r>
              <a:rPr lang="en-US" sz="1200" dirty="0">
                <a:solidFill>
                  <a:srgbClr val="000000"/>
                </a:solidFill>
                <a:latin typeface="Calibri" pitchFamily="34" charset="0"/>
              </a:rPr>
              <a:t>Promoting Tax Excellence</a:t>
            </a:r>
            <a:endParaRPr lang="en-SG" sz="1200" dirty="0">
              <a:solidFill>
                <a:srgbClr val="000000"/>
              </a:solidFill>
              <a:latin typeface="Calibri" pitchFamily="34" charset="0"/>
            </a:endParaRPr>
          </a:p>
        </p:txBody>
      </p:sp>
      <p:sp>
        <p:nvSpPr>
          <p:cNvPr id="13" name="TextBox 12"/>
          <p:cNvSpPr txBox="1"/>
          <p:nvPr userDrawn="1"/>
        </p:nvSpPr>
        <p:spPr>
          <a:xfrm>
            <a:off x="2411413" y="6581775"/>
            <a:ext cx="5616575" cy="276225"/>
          </a:xfrm>
          <a:prstGeom prst="rect">
            <a:avLst/>
          </a:prstGeom>
          <a:noFill/>
        </p:spPr>
        <p:txBody>
          <a:bodyPr>
            <a:spAutoFit/>
          </a:bodyPr>
          <a:lstStyle/>
          <a:p>
            <a:pPr algn="ctr">
              <a:defRPr/>
            </a:pPr>
            <a:r>
              <a:rPr lang="en-SG" sz="1200" dirty="0">
                <a:solidFill>
                  <a:srgbClr val="000000"/>
                </a:solidFill>
                <a:latin typeface="Arial"/>
              </a:rPr>
              <a:t>© </a:t>
            </a:r>
            <a:r>
              <a:rPr lang="en-SG" sz="1200" dirty="0" smtClean="0">
                <a:solidFill>
                  <a:srgbClr val="000000"/>
                </a:solidFill>
                <a:latin typeface="Arial"/>
              </a:rPr>
              <a:t>2015 </a:t>
            </a:r>
            <a:r>
              <a:rPr lang="en-SG" sz="1200" dirty="0">
                <a:solidFill>
                  <a:srgbClr val="000000"/>
                </a:solidFill>
                <a:latin typeface="Arial"/>
              </a:rPr>
              <a:t>Singapore Institute of Accredited Tax Professionals</a:t>
            </a:r>
          </a:p>
        </p:txBody>
      </p:sp>
      <p:sp>
        <p:nvSpPr>
          <p:cNvPr id="14" name="TextBox 13"/>
          <p:cNvSpPr txBox="1"/>
          <p:nvPr userDrawn="1"/>
        </p:nvSpPr>
        <p:spPr>
          <a:xfrm>
            <a:off x="8316913" y="6581775"/>
            <a:ext cx="431800" cy="276225"/>
          </a:xfrm>
          <a:prstGeom prst="rect">
            <a:avLst/>
          </a:prstGeom>
          <a:noFill/>
        </p:spPr>
        <p:txBody>
          <a:bodyPr>
            <a:spAutoFit/>
          </a:bodyPr>
          <a:lstStyle/>
          <a:p>
            <a:pPr algn="r"/>
            <a:fld id="{C25B00D8-D294-41CE-BB98-BDBE1DA1D7F6}" type="slidenum">
              <a:rPr lang="en-SG" sz="1200">
                <a:solidFill>
                  <a:srgbClr val="000000"/>
                </a:solidFill>
                <a:latin typeface="Calibri" pitchFamily="34" charset="0"/>
              </a:rPr>
              <a:pPr algn="r"/>
              <a:t>‹#›</a:t>
            </a:fld>
            <a:endParaRPr lang="en-SG" sz="1200" dirty="0">
              <a:solidFill>
                <a:srgbClr val="000000"/>
              </a:solidFill>
              <a:latin typeface="Calibri" pitchFamily="34" charset="0"/>
            </a:endParaRPr>
          </a:p>
        </p:txBody>
      </p:sp>
      <p:cxnSp>
        <p:nvCxnSpPr>
          <p:cNvPr id="15" name="Straight Connector 14"/>
          <p:cNvCxnSpPr/>
          <p:nvPr userDrawn="1"/>
        </p:nvCxnSpPr>
        <p:spPr>
          <a:xfrm>
            <a:off x="468313" y="6524625"/>
            <a:ext cx="8207375" cy="0"/>
          </a:xfrm>
          <a:prstGeom prst="line">
            <a:avLst/>
          </a:prstGeom>
          <a:ln w="31750" cmpd="sng">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 id="2147483750" r:id="rId13"/>
    <p:sldLayoutId id="2147483751" r:id="rId14"/>
    <p:sldLayoutId id="2147483752" r:id="rId15"/>
  </p:sldLayoutIdLst>
  <p:hf sldNum="0" hdr="0"/>
  <p:txStyles>
    <p:titleStyle>
      <a:lvl1pPr algn="l" defTabSz="914400" rtl="0" eaLnBrk="1" latinLnBrk="0" hangingPunct="1">
        <a:lnSpc>
          <a:spcPct val="85000"/>
        </a:lnSpc>
        <a:spcBef>
          <a:spcPct val="0"/>
        </a:spcBef>
        <a:buNone/>
        <a:defRPr sz="3000" b="1" kern="1200">
          <a:solidFill>
            <a:schemeClr val="bg1"/>
          </a:solidFill>
          <a:latin typeface="+mn-lt"/>
          <a:ea typeface="+mj-ea"/>
          <a:cs typeface="Arial" pitchFamily="34" charset="0"/>
        </a:defRPr>
      </a:lvl1pPr>
    </p:titleStyle>
    <p:bodyStyle>
      <a:lvl1pPr marL="342900" indent="-342900" algn="l" defTabSz="914400" rtl="0" eaLnBrk="1" latinLnBrk="0" hangingPunct="1">
        <a:spcBef>
          <a:spcPct val="20000"/>
        </a:spcBef>
        <a:buClr>
          <a:schemeClr val="accent2"/>
        </a:buClr>
        <a:buSzPct val="70000"/>
        <a:buFont typeface="Arial" pitchFamily="34" charset="0"/>
        <a:buChar char="►"/>
        <a:defRPr sz="2400" kern="1200">
          <a:solidFill>
            <a:schemeClr val="bg1"/>
          </a:solidFill>
          <a:latin typeface="+mn-lt"/>
          <a:ea typeface="+mn-ea"/>
          <a:cs typeface="Arial" pitchFamily="34" charset="0"/>
        </a:defRPr>
      </a:lvl1pPr>
      <a:lvl2pPr marL="709613" indent="-354013" algn="l" defTabSz="914400" rtl="0" eaLnBrk="1" latinLnBrk="0" hangingPunct="1">
        <a:spcBef>
          <a:spcPct val="20000"/>
        </a:spcBef>
        <a:buClr>
          <a:schemeClr val="accent2"/>
        </a:buClr>
        <a:buSzPct val="70000"/>
        <a:buFont typeface="Arial" pitchFamily="34" charset="0"/>
        <a:buChar char="►"/>
        <a:defRPr sz="2000" kern="1200">
          <a:solidFill>
            <a:schemeClr val="bg1"/>
          </a:solidFill>
          <a:latin typeface="+mn-lt"/>
          <a:ea typeface="+mn-ea"/>
          <a:cs typeface="Arial" pitchFamily="34" charset="0"/>
        </a:defRPr>
      </a:lvl2pPr>
      <a:lvl3pPr marL="1077913" indent="-354013" algn="l" defTabSz="914400" rtl="0" eaLnBrk="1" latinLnBrk="0" hangingPunct="1">
        <a:spcBef>
          <a:spcPct val="20000"/>
        </a:spcBef>
        <a:buClr>
          <a:schemeClr val="accent2"/>
        </a:buClr>
        <a:buSzPct val="70000"/>
        <a:buFont typeface="Arial" pitchFamily="34" charset="0"/>
        <a:buChar char="►"/>
        <a:defRPr sz="1800" kern="1200">
          <a:solidFill>
            <a:schemeClr val="bg1"/>
          </a:solidFill>
          <a:latin typeface="+mn-lt"/>
          <a:ea typeface="+mn-ea"/>
          <a:cs typeface="Arial" pitchFamily="34" charset="0"/>
        </a:defRPr>
      </a:lvl3pPr>
      <a:lvl4pPr marL="1433513" indent="-355600" algn="l" defTabSz="914400" rtl="0" eaLnBrk="1" latinLnBrk="0" hangingPunct="1">
        <a:spcBef>
          <a:spcPct val="20000"/>
        </a:spcBef>
        <a:buClr>
          <a:schemeClr val="accent2"/>
        </a:buClr>
        <a:buSzPct val="70000"/>
        <a:buFont typeface="Arial" pitchFamily="34" charset="0"/>
        <a:buChar char="►"/>
        <a:defRPr sz="1600" kern="1200">
          <a:solidFill>
            <a:schemeClr val="bg1"/>
          </a:solidFill>
          <a:latin typeface="+mn-lt"/>
          <a:ea typeface="+mn-ea"/>
          <a:cs typeface="Arial" pitchFamily="34" charset="0"/>
        </a:defRPr>
      </a:lvl4pPr>
      <a:lvl5pPr marL="1787525" indent="-354013" algn="l" defTabSz="914400" rtl="0" eaLnBrk="1" latinLnBrk="0" hangingPunct="1">
        <a:spcBef>
          <a:spcPct val="20000"/>
        </a:spcBef>
        <a:buClr>
          <a:schemeClr val="accent2"/>
        </a:buClr>
        <a:buSzPct val="70000"/>
        <a:buFont typeface="Arial" pitchFamily="34" charset="0"/>
        <a:buChar char="►"/>
        <a:defRPr sz="1600" kern="1200">
          <a:solidFill>
            <a:schemeClr val="bg1"/>
          </a:solidFill>
          <a:latin typeface="+mn-lt"/>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a:xfrm>
            <a:off x="2160240" y="908050"/>
            <a:ext cx="6983760" cy="1470025"/>
          </a:xfrm>
        </p:spPr>
        <p:txBody>
          <a:bodyPr/>
          <a:lstStyle/>
          <a:p>
            <a:r>
              <a:rPr lang="en-US" sz="4000" b="1" dirty="0" smtClean="0">
                <a:latin typeface="Arial" charset="0"/>
                <a:cs typeface="Arial" charset="0"/>
              </a:rPr>
              <a:t>Country Update on BEPS –</a:t>
            </a:r>
            <a:br>
              <a:rPr lang="en-US" sz="4000" b="1" dirty="0" smtClean="0">
                <a:latin typeface="Arial" charset="0"/>
                <a:cs typeface="Arial" charset="0"/>
              </a:rPr>
            </a:br>
            <a:r>
              <a:rPr lang="en-US" sz="4000" b="1" dirty="0" smtClean="0">
                <a:latin typeface="Arial" charset="0"/>
                <a:cs typeface="Arial" charset="0"/>
              </a:rPr>
              <a:t>Singapore</a:t>
            </a:r>
            <a:endParaRPr lang="en-SG" sz="4000" b="1" dirty="0" smtClean="0">
              <a:latin typeface="Arial" charset="0"/>
              <a:cs typeface="Arial" charset="0"/>
            </a:endParaRPr>
          </a:p>
        </p:txBody>
      </p:sp>
      <p:sp>
        <p:nvSpPr>
          <p:cNvPr id="13315" name="Subtitle 2"/>
          <p:cNvSpPr>
            <a:spLocks noGrp="1"/>
          </p:cNvSpPr>
          <p:nvPr>
            <p:ph type="subTitle" idx="1"/>
          </p:nvPr>
        </p:nvSpPr>
        <p:spPr>
          <a:xfrm>
            <a:off x="2160240" y="2349500"/>
            <a:ext cx="6983760" cy="1799580"/>
          </a:xfrm>
        </p:spPr>
        <p:txBody>
          <a:bodyPr/>
          <a:lstStyle/>
          <a:p>
            <a:pPr>
              <a:spcBef>
                <a:spcPct val="0"/>
              </a:spcBef>
            </a:pPr>
            <a:r>
              <a:rPr lang="en-SG" sz="2300" b="1" dirty="0" smtClean="0">
                <a:latin typeface="Arial" charset="0"/>
                <a:cs typeface="Arial" charset="0"/>
              </a:rPr>
              <a:t>Kwan Chang Yew</a:t>
            </a:r>
          </a:p>
          <a:p>
            <a:pPr>
              <a:spcBef>
                <a:spcPct val="0"/>
              </a:spcBef>
            </a:pPr>
            <a:r>
              <a:rPr lang="en-SG" b="1" dirty="0" smtClean="0">
                <a:latin typeface="Arial" charset="0"/>
                <a:cs typeface="Arial" charset="0"/>
              </a:rPr>
              <a:t>Accredited Tax Advisor (Income Tax) </a:t>
            </a:r>
          </a:p>
          <a:p>
            <a:pPr>
              <a:spcBef>
                <a:spcPct val="0"/>
              </a:spcBef>
            </a:pPr>
            <a:r>
              <a:rPr lang="en-SG" b="1" dirty="0" smtClean="0">
                <a:latin typeface="Arial" charset="0"/>
                <a:cs typeface="Arial" charset="0"/>
              </a:rPr>
              <a:t>Singapore Institute of Accredited Tax Professionals </a:t>
            </a:r>
            <a:endParaRPr lang="en-SG" sz="800" b="1" dirty="0" smtClean="0">
              <a:latin typeface="Arial" charset="0"/>
              <a:cs typeface="Arial" charset="0"/>
            </a:endParaRPr>
          </a:p>
          <a:p>
            <a:pPr>
              <a:spcBef>
                <a:spcPct val="0"/>
              </a:spcBef>
            </a:pPr>
            <a:r>
              <a:rPr lang="en-SG" sz="1400" b="1" dirty="0" smtClean="0">
                <a:latin typeface="Arial" charset="0"/>
                <a:cs typeface="Arial" charset="0"/>
              </a:rPr>
              <a:t/>
            </a:r>
            <a:br>
              <a:rPr lang="en-SG" sz="1400" b="1" dirty="0" smtClean="0">
                <a:latin typeface="Arial" charset="0"/>
                <a:cs typeface="Arial" charset="0"/>
              </a:rPr>
            </a:br>
            <a:endParaRPr lang="en-SG" sz="1400" b="1" dirty="0" smtClean="0">
              <a:latin typeface="Arial" charset="0"/>
              <a:cs typeface="Arial" charset="0"/>
            </a:endParaRPr>
          </a:p>
        </p:txBody>
      </p:sp>
      <p:sp>
        <p:nvSpPr>
          <p:cNvPr id="4" name="Content Placeholder 3"/>
          <p:cNvSpPr>
            <a:spLocks noGrp="1"/>
          </p:cNvSpPr>
          <p:nvPr>
            <p:ph sz="quarter" idx="10"/>
          </p:nvPr>
        </p:nvSpPr>
        <p:spPr>
          <a:xfrm>
            <a:off x="2160240" y="4149254"/>
            <a:ext cx="6804025" cy="1439986"/>
          </a:xfrm>
        </p:spPr>
        <p:txBody>
          <a:bodyPr/>
          <a:lstStyle/>
          <a:p>
            <a:r>
              <a:rPr lang="en-US" dirty="0" smtClean="0">
                <a:solidFill>
                  <a:srgbClr val="7F7F7F"/>
                </a:solidFill>
                <a:latin typeface="Arial" charset="0"/>
                <a:cs typeface="Arial" charset="0"/>
              </a:rPr>
              <a:t>7 October 2016, Friday</a:t>
            </a:r>
          </a:p>
          <a:p>
            <a:r>
              <a:rPr lang="en-SG" dirty="0" smtClean="0">
                <a:solidFill>
                  <a:srgbClr val="7F7F7F"/>
                </a:solidFill>
                <a:latin typeface="Arial" charset="0"/>
                <a:cs typeface="Arial" charset="0"/>
              </a:rPr>
              <a:t>Asia-Oceania Tax Consultants’ Association</a:t>
            </a:r>
          </a:p>
          <a:p>
            <a:pPr>
              <a:spcBef>
                <a:spcPct val="0"/>
              </a:spcBef>
            </a:pPr>
            <a:r>
              <a:rPr lang="en-SG" dirty="0" smtClean="0">
                <a:solidFill>
                  <a:srgbClr val="7F7F7F"/>
                </a:solidFill>
                <a:latin typeface="Arial" charset="0"/>
                <a:cs typeface="Arial" charset="0"/>
              </a:rPr>
              <a:t>International Tax Conference</a:t>
            </a:r>
          </a:p>
          <a:p>
            <a:pPr>
              <a:spcBef>
                <a:spcPct val="0"/>
              </a:spcBef>
            </a:pPr>
            <a:r>
              <a:rPr lang="en-US" dirty="0" smtClean="0">
                <a:solidFill>
                  <a:srgbClr val="7F7F7F"/>
                </a:solidFill>
                <a:latin typeface="Arial" charset="0"/>
                <a:cs typeface="Arial" charset="0"/>
              </a:rPr>
              <a:t>Hong Kong</a:t>
            </a:r>
          </a:p>
          <a:p>
            <a:endParaRPr lang="en-SG" dirty="0" smtClean="0">
              <a:solidFill>
                <a:srgbClr val="7F7F7F"/>
              </a:solidFill>
              <a:latin typeface="Arial" charset="0"/>
              <a:cs typeface="Arial" charset="0"/>
            </a:endParaRPr>
          </a:p>
        </p:txBody>
      </p:sp>
      <p:pic>
        <p:nvPicPr>
          <p:cNvPr id="5" name="Picture 3" descr="SIATP_Colour.jpg"/>
          <p:cNvPicPr>
            <a:picLocks noChangeAspect="1"/>
          </p:cNvPicPr>
          <p:nvPr/>
        </p:nvPicPr>
        <p:blipFill>
          <a:blip r:embed="rId3" cstate="email">
            <a:clrChange>
              <a:clrFrom>
                <a:srgbClr val="FDFDFD"/>
              </a:clrFrom>
              <a:clrTo>
                <a:srgbClr val="FDFDFD">
                  <a:alpha val="0"/>
                </a:srgbClr>
              </a:clrTo>
            </a:clrChange>
          </a:blip>
          <a:srcRect/>
          <a:stretch>
            <a:fillRect/>
          </a:stretch>
        </p:blipFill>
        <p:spPr bwMode="auto">
          <a:xfrm>
            <a:off x="179388" y="188913"/>
            <a:ext cx="1547812" cy="7905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13314" name="Title 1"/>
          <p:cNvSpPr>
            <a:spLocks noGrp="1"/>
          </p:cNvSpPr>
          <p:nvPr>
            <p:ph type="ctrTitle"/>
          </p:nvPr>
        </p:nvSpPr>
        <p:spPr>
          <a:xfrm>
            <a:off x="2160240" y="1916832"/>
            <a:ext cx="6983760" cy="1470025"/>
          </a:xfrm>
        </p:spPr>
        <p:txBody>
          <a:bodyPr/>
          <a:lstStyle/>
          <a:p>
            <a:r>
              <a:rPr lang="en-US" sz="4400" dirty="0" smtClean="0">
                <a:solidFill>
                  <a:srgbClr val="00FFFF"/>
                </a:solidFill>
              </a:rPr>
              <a:t>Action 7: Permanent Establishment Status</a:t>
            </a:r>
            <a:endParaRPr lang="en-US" sz="4400" dirty="0">
              <a:solidFill>
                <a:srgbClr val="00FFFF"/>
              </a:solidFill>
            </a:endParaRPr>
          </a:p>
        </p:txBody>
      </p:sp>
      <p:pic>
        <p:nvPicPr>
          <p:cNvPr id="1028" name="Picture 4" descr="V:\SIATP\Marketing\Corporate ID (SIATP)\siatp-white logo-transparent.gif"/>
          <p:cNvPicPr>
            <a:picLocks noChangeAspect="1" noChangeArrowheads="1"/>
          </p:cNvPicPr>
          <p:nvPr/>
        </p:nvPicPr>
        <p:blipFill>
          <a:blip r:embed="rId3" cstate="email"/>
          <a:srcRect/>
          <a:stretch>
            <a:fillRect/>
          </a:stretch>
        </p:blipFill>
        <p:spPr bwMode="auto">
          <a:xfrm>
            <a:off x="251520" y="207002"/>
            <a:ext cx="1512168" cy="773726"/>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latin typeface="+mj-lt"/>
              </a:rPr>
              <a:t/>
            </a:r>
            <a:br>
              <a:rPr lang="en-US" dirty="0" smtClean="0">
                <a:latin typeface="+mj-lt"/>
              </a:rPr>
            </a:br>
            <a:r>
              <a:rPr lang="en-US" dirty="0" smtClean="0">
                <a:latin typeface="+mj-lt"/>
              </a:rPr>
              <a:t>Changes in BEPS Action 7</a:t>
            </a:r>
            <a:br>
              <a:rPr lang="en-US" dirty="0" smtClean="0">
                <a:latin typeface="+mj-lt"/>
              </a:rPr>
            </a:br>
            <a:r>
              <a:rPr lang="en-US" dirty="0" smtClean="0">
                <a:latin typeface="+mj-lt"/>
              </a:rPr>
              <a:t>- Narrowing of PE Exclusions </a:t>
            </a:r>
            <a:br>
              <a:rPr lang="en-US" dirty="0" smtClean="0">
                <a:latin typeface="+mj-lt"/>
              </a:rPr>
            </a:br>
            <a:endParaRPr lang="en-US" dirty="0">
              <a:latin typeface="+mj-lt"/>
            </a:endParaRPr>
          </a:p>
        </p:txBody>
      </p:sp>
      <p:sp>
        <p:nvSpPr>
          <p:cNvPr id="5" name="Content Placeholder 4"/>
          <p:cNvSpPr txBox="1">
            <a:spLocks/>
          </p:cNvSpPr>
          <p:nvPr/>
        </p:nvSpPr>
        <p:spPr bwMode="auto">
          <a:xfrm>
            <a:off x="457200" y="1124744"/>
            <a:ext cx="8229600" cy="54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eaLnBrk="0" hangingPunct="0">
              <a:spcBef>
                <a:spcPct val="20000"/>
              </a:spcBef>
              <a:buFont typeface="Arial" pitchFamily="34" charset="0"/>
              <a:buChar char="•"/>
            </a:pPr>
            <a:r>
              <a:rPr lang="en-SG" sz="2000" dirty="0" smtClean="0">
                <a:latin typeface="+mn-lt"/>
                <a:cs typeface="Arial" pitchFamily="34" charset="0"/>
              </a:rPr>
              <a:t>The OECD has suggested that each of the specific activity exemptions (for PE purposes) should be subjected to a “preparatory or auxiliary” condition</a:t>
            </a:r>
          </a:p>
          <a:p>
            <a:pPr marL="342900" lvl="0" indent="-342900" eaLnBrk="0" hangingPunct="0">
              <a:spcBef>
                <a:spcPct val="20000"/>
              </a:spcBef>
            </a:pPr>
            <a:endParaRPr lang="en-SG" sz="2000" dirty="0" smtClean="0">
              <a:latin typeface="+mn-lt"/>
              <a:cs typeface="Arial" pitchFamily="34" charset="0"/>
            </a:endParaRPr>
          </a:p>
          <a:p>
            <a:pPr marL="342900" lvl="0" indent="-342900" eaLnBrk="0" hangingPunct="0">
              <a:spcBef>
                <a:spcPct val="20000"/>
              </a:spcBef>
              <a:buFont typeface="Arial" pitchFamily="34" charset="0"/>
              <a:buChar char="•"/>
            </a:pPr>
            <a:r>
              <a:rPr lang="en-SG" sz="2000" dirty="0" smtClean="0">
                <a:latin typeface="+mn-lt"/>
                <a:cs typeface="Arial" pitchFamily="34" charset="0"/>
              </a:rPr>
              <a:t>Introduction of anti-fragmentation rule:  </a:t>
            </a:r>
          </a:p>
          <a:p>
            <a:pPr marL="800100" lvl="1" indent="-342900" eaLnBrk="0" hangingPunct="0">
              <a:spcBef>
                <a:spcPct val="20000"/>
              </a:spcBef>
              <a:buFont typeface="Wingdings" panose="05000000000000000000" pitchFamily="2" charset="2"/>
              <a:buChar char="Ø"/>
            </a:pPr>
            <a:r>
              <a:rPr lang="en-SG" sz="2000" dirty="0" smtClean="0">
                <a:latin typeface="+mn-lt"/>
                <a:cs typeface="Arial" pitchFamily="34" charset="0"/>
              </a:rPr>
              <a:t>To prevent an enterprise from separating a connected business operation into several small operations to dispute that each is merely engaged in a preparatory or auxiliary activity  </a:t>
            </a:r>
          </a:p>
          <a:p>
            <a:pPr marL="342900" lvl="0" indent="-342900" eaLnBrk="0" hangingPunct="0">
              <a:spcBef>
                <a:spcPct val="20000"/>
              </a:spcBef>
            </a:pPr>
            <a:r>
              <a:rPr lang="en-SG" sz="2000" dirty="0" smtClean="0">
                <a:latin typeface="+mn-lt"/>
                <a:cs typeface="Arial" pitchFamily="34" charset="0"/>
              </a:rPr>
              <a:t>    </a:t>
            </a:r>
          </a:p>
          <a:p>
            <a:pPr marL="342900" lvl="0" indent="-342900" eaLnBrk="0" hangingPunct="0">
              <a:spcBef>
                <a:spcPct val="20000"/>
              </a:spcBef>
            </a:pPr>
            <a:r>
              <a:rPr lang="en-SG" sz="2000" u="sng" dirty="0" smtClean="0">
                <a:latin typeface="+mn-lt"/>
                <a:cs typeface="Arial" pitchFamily="34" charset="0"/>
              </a:rPr>
              <a:t>Implications for Singapore </a:t>
            </a:r>
          </a:p>
          <a:p>
            <a:pPr marL="342900" lvl="0" indent="-342900" eaLnBrk="0" hangingPunct="0">
              <a:spcBef>
                <a:spcPct val="20000"/>
              </a:spcBef>
              <a:buFont typeface="Arial" pitchFamily="34" charset="0"/>
              <a:buChar char="•"/>
            </a:pPr>
            <a:r>
              <a:rPr lang="en-SG" sz="2000" dirty="0" smtClean="0">
                <a:latin typeface="+mn-lt"/>
                <a:cs typeface="Arial" pitchFamily="34" charset="0"/>
              </a:rPr>
              <a:t>Determination of core business activities</a:t>
            </a:r>
          </a:p>
          <a:p>
            <a:pPr marL="342900" lvl="0" indent="-342900" eaLnBrk="0" hangingPunct="0">
              <a:spcBef>
                <a:spcPct val="20000"/>
              </a:spcBef>
              <a:buFont typeface="Arial" pitchFamily="34" charset="0"/>
              <a:buChar char="•"/>
            </a:pPr>
            <a:r>
              <a:rPr lang="en-SG" sz="2000" dirty="0" smtClean="0">
                <a:latin typeface="+mn-lt"/>
                <a:cs typeface="Arial" pitchFamily="34" charset="0"/>
              </a:rPr>
              <a:t>Which party is involved in the principal role in the conclusion of contracts </a:t>
            </a:r>
          </a:p>
          <a:p>
            <a:pPr marL="342900" indent="-342900" eaLnBrk="0" hangingPunct="0">
              <a:spcBef>
                <a:spcPct val="20000"/>
              </a:spcBef>
              <a:buFont typeface="Arial" pitchFamily="34" charset="0"/>
              <a:buChar char="•"/>
            </a:pPr>
            <a:r>
              <a:rPr lang="en-SG" sz="2000" dirty="0" smtClean="0">
                <a:latin typeface="+mj-lt"/>
                <a:cs typeface="Arial" pitchFamily="34" charset="0"/>
              </a:rPr>
              <a:t>Consideration of virtual PE</a:t>
            </a:r>
          </a:p>
          <a:p>
            <a:pPr marL="342900" lvl="0" indent="-342900" eaLnBrk="0" hangingPunct="0">
              <a:spcBef>
                <a:spcPct val="20000"/>
              </a:spcBef>
              <a:buFont typeface="Arial" pitchFamily="34" charset="0"/>
              <a:buChar char="•"/>
            </a:pPr>
            <a:endParaRPr lang="en-SG" sz="2000" dirty="0" smtClean="0">
              <a:latin typeface="+mn-lt"/>
              <a:cs typeface="Arial" pitchFamily="34" charset="0"/>
            </a:endParaRPr>
          </a:p>
          <a:p>
            <a:pPr marL="342900" lvl="0" indent="-342900" eaLnBrk="0" hangingPunct="0">
              <a:spcBef>
                <a:spcPct val="20000"/>
              </a:spcBef>
            </a:pPr>
            <a:endParaRPr kumimoji="0" lang="en-SG" sz="2000" b="0" i="0" u="sng" strike="noStrike" kern="1200" cap="none" spc="0" normalizeH="0" noProof="0" dirty="0" smtClean="0">
              <a:ln>
                <a:noFill/>
              </a:ln>
              <a:solidFill>
                <a:schemeClr val="tx1"/>
              </a:solidFill>
              <a:effectLst/>
              <a:uLnTx/>
              <a:uFillTx/>
              <a:latin typeface="+mn-lt"/>
              <a:ea typeface="+mn-ea"/>
              <a:cs typeface="Arial" pitchFamily="34" charset="0"/>
            </a:endParaRPr>
          </a:p>
          <a:p>
            <a:pPr marL="342900" marR="0" lvl="0" indent="-342900" algn="l" defTabSz="914400" rtl="0" eaLnBrk="0" fontAlgn="base" latinLnBrk="0" hangingPunct="0">
              <a:lnSpc>
                <a:spcPct val="100000"/>
              </a:lnSpc>
              <a:spcBef>
                <a:spcPct val="20000"/>
              </a:spcBef>
              <a:spcAft>
                <a:spcPct val="0"/>
              </a:spcAft>
              <a:buClrTx/>
              <a:buSzTx/>
              <a:tabLst/>
              <a:defRPr/>
            </a:pPr>
            <a:endParaRPr kumimoji="0" lang="en-SG" sz="2000" b="0" i="0" u="none" strike="noStrike" kern="1200" cap="none" spc="0" normalizeH="0" noProof="0" dirty="0" smtClean="0">
              <a:ln>
                <a:noFill/>
              </a:ln>
              <a:solidFill>
                <a:schemeClr val="tx1"/>
              </a:solidFill>
              <a:effectLst/>
              <a:uLnTx/>
              <a:uFillTx/>
              <a:latin typeface="+mn-lt"/>
              <a:ea typeface="+mn-ea"/>
              <a:cs typeface="Arial" pitchFamily="34" charset="0"/>
            </a:endParaRP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defRPr/>
            </a:pPr>
            <a:endParaRPr kumimoji="0" lang="en-SG" sz="20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defRPr/>
            </a:pPr>
            <a:endParaRPr kumimoji="0" lang="en-US" sz="20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355600" marR="0" lvl="1" indent="0" algn="l" defTabSz="914400" rtl="0" eaLnBrk="0" fontAlgn="base" latinLnBrk="0" hangingPunct="0">
              <a:lnSpc>
                <a:spcPct val="100000"/>
              </a:lnSpc>
              <a:spcBef>
                <a:spcPct val="20000"/>
              </a:spcBef>
              <a:spcAft>
                <a:spcPct val="0"/>
              </a:spcAft>
              <a:buClr>
                <a:schemeClr val="bg1"/>
              </a:buClr>
              <a:buSzPct val="100000"/>
              <a:buFont typeface="Arial" charset="0"/>
              <a:buNone/>
              <a:tabLst/>
              <a:defRPr/>
            </a:pPr>
            <a:endParaRPr kumimoji="0" lang="en-US" sz="2000" b="0" i="0" u="none" strike="noStrike" kern="1200" cap="none" spc="0" normalizeH="0" baseline="0" noProof="0" dirty="0" smtClean="0">
              <a:ln>
                <a:noFill/>
              </a:ln>
              <a:solidFill>
                <a:schemeClr val="tx1"/>
              </a:solidFill>
              <a:effectLst/>
              <a:uLnTx/>
              <a:uFillTx/>
              <a:latin typeface="+mn-lt"/>
              <a:ea typeface="+mn-ea"/>
              <a:cs typeface="Arial" pitchFamily="34" charset="0"/>
            </a:endParaRPr>
          </a:p>
        </p:txBody>
      </p:sp>
    </p:spTree>
    <p:extLst>
      <p:ext uri="{BB962C8B-B14F-4D97-AF65-F5344CB8AC3E}">
        <p14:creationId xmlns:p14="http://schemas.microsoft.com/office/powerpoint/2010/main" xmlns="" val="38944466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
            </a:r>
            <a:br>
              <a:rPr lang="en-US" dirty="0" smtClean="0"/>
            </a:br>
            <a:r>
              <a:rPr lang="en-US" dirty="0" smtClean="0"/>
              <a:t>Changes in BEPS Action 7</a:t>
            </a:r>
            <a:br>
              <a:rPr lang="en-US" dirty="0" smtClean="0"/>
            </a:br>
            <a:r>
              <a:rPr lang="en-US" dirty="0" smtClean="0"/>
              <a:t>- Agency PE</a:t>
            </a:r>
            <a:br>
              <a:rPr lang="en-US" dirty="0" smtClean="0"/>
            </a:br>
            <a:endParaRPr lang="en-US" dirty="0">
              <a:latin typeface="+mj-lt"/>
            </a:endParaRPr>
          </a:p>
        </p:txBody>
      </p:sp>
      <p:sp>
        <p:nvSpPr>
          <p:cNvPr id="6" name="Content Placeholder 4"/>
          <p:cNvSpPr txBox="1">
            <a:spLocks/>
          </p:cNvSpPr>
          <p:nvPr/>
        </p:nvSpPr>
        <p:spPr bwMode="auto">
          <a:xfrm>
            <a:off x="457200" y="1124744"/>
            <a:ext cx="8229600" cy="54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eaLnBrk="0" hangingPunct="0">
              <a:spcBef>
                <a:spcPct val="20000"/>
              </a:spcBef>
              <a:buFont typeface="Arial" pitchFamily="34" charset="0"/>
              <a:buChar char="•"/>
            </a:pPr>
            <a:r>
              <a:rPr lang="en-SG" sz="2000" dirty="0" smtClean="0">
                <a:latin typeface="+mn-lt"/>
                <a:cs typeface="Arial" pitchFamily="34" charset="0"/>
              </a:rPr>
              <a:t>Changes to paragraphs 5 and 6 of Article 5</a:t>
            </a:r>
          </a:p>
          <a:p>
            <a:pPr marL="342900" lvl="0" indent="-342900" eaLnBrk="0" hangingPunct="0">
              <a:spcBef>
                <a:spcPct val="20000"/>
              </a:spcBef>
            </a:pPr>
            <a:r>
              <a:rPr lang="en-SG" sz="2000" dirty="0" smtClean="0">
                <a:latin typeface="+mn-lt"/>
                <a:cs typeface="Arial" pitchFamily="34" charset="0"/>
              </a:rPr>
              <a:t>      </a:t>
            </a:r>
          </a:p>
          <a:p>
            <a:pPr marL="693738" lvl="0" indent="-342900" eaLnBrk="0" hangingPunct="0">
              <a:spcBef>
                <a:spcPct val="20000"/>
              </a:spcBef>
              <a:buFont typeface="Wingdings" panose="05000000000000000000" pitchFamily="2" charset="2"/>
              <a:buChar char="Ø"/>
            </a:pPr>
            <a:r>
              <a:rPr lang="en-SG" sz="2000" i="1" dirty="0" smtClean="0">
                <a:latin typeface="+mn-lt"/>
                <a:cs typeface="Arial" pitchFamily="34" charset="0"/>
              </a:rPr>
              <a:t>From:</a:t>
            </a:r>
            <a:r>
              <a:rPr lang="en-SG" sz="2000" dirty="0" smtClean="0">
                <a:latin typeface="+mn-lt"/>
                <a:cs typeface="Arial" pitchFamily="34" charset="0"/>
              </a:rPr>
              <a:t> “habitually exercises, in a Contracting State, an authority to conclude contracts”</a:t>
            </a:r>
          </a:p>
          <a:p>
            <a:pPr marL="342900" lvl="0" indent="-342900" eaLnBrk="0" hangingPunct="0">
              <a:spcBef>
                <a:spcPct val="20000"/>
              </a:spcBef>
            </a:pPr>
            <a:endParaRPr lang="en-SG" sz="2000" dirty="0" smtClean="0">
              <a:latin typeface="+mn-lt"/>
              <a:cs typeface="Arial" pitchFamily="34" charset="0"/>
            </a:endParaRPr>
          </a:p>
          <a:p>
            <a:pPr marL="693738" lvl="0" indent="-342900" eaLnBrk="0" hangingPunct="0">
              <a:spcBef>
                <a:spcPct val="20000"/>
              </a:spcBef>
              <a:buFont typeface="Wingdings" panose="05000000000000000000" pitchFamily="2" charset="2"/>
              <a:buChar char="Ø"/>
            </a:pPr>
            <a:r>
              <a:rPr lang="en-SG" sz="2000" i="1" dirty="0" smtClean="0">
                <a:latin typeface="+mn-lt"/>
                <a:cs typeface="Arial" pitchFamily="34" charset="0"/>
              </a:rPr>
              <a:t>To:</a:t>
            </a:r>
            <a:r>
              <a:rPr lang="en-SG" sz="2000" dirty="0" smtClean="0">
                <a:latin typeface="+mn-lt"/>
                <a:cs typeface="Arial" pitchFamily="34" charset="0"/>
              </a:rPr>
              <a:t> “habitually concludes contracts, or habitually plays the principal role leading to the conclusion of contracts that are routinely concluded without material modification by the enterprise”</a:t>
            </a:r>
          </a:p>
          <a:p>
            <a:pPr marL="342900" lvl="0" indent="-342900" eaLnBrk="0" hangingPunct="0">
              <a:spcBef>
                <a:spcPct val="20000"/>
              </a:spcBef>
            </a:pPr>
            <a:endParaRPr lang="en-SG" sz="2000" dirty="0" smtClean="0">
              <a:latin typeface="+mn-lt"/>
              <a:cs typeface="Arial" pitchFamily="34" charset="0"/>
            </a:endParaRPr>
          </a:p>
          <a:p>
            <a:pPr marL="342900" lvl="0" indent="-342900" eaLnBrk="0" hangingPunct="0">
              <a:spcBef>
                <a:spcPct val="20000"/>
              </a:spcBef>
            </a:pPr>
            <a:r>
              <a:rPr lang="en-SG" sz="2000" b="1" u="sng" dirty="0" smtClean="0">
                <a:latin typeface="+mn-lt"/>
                <a:cs typeface="Arial" pitchFamily="34" charset="0"/>
              </a:rPr>
              <a:t>Implications for Singapore </a:t>
            </a:r>
          </a:p>
          <a:p>
            <a:pPr marL="342900" lvl="0" indent="-342900" eaLnBrk="0" hangingPunct="0">
              <a:spcBef>
                <a:spcPct val="20000"/>
              </a:spcBef>
              <a:buFont typeface="Arial" pitchFamily="34" charset="0"/>
              <a:buChar char="•"/>
            </a:pPr>
            <a:r>
              <a:rPr lang="en-SG" sz="2000" dirty="0" smtClean="0">
                <a:latin typeface="+mn-lt"/>
                <a:cs typeface="Arial" pitchFamily="34" charset="0"/>
              </a:rPr>
              <a:t>Not necessary to have authority to conclude contracts </a:t>
            </a:r>
          </a:p>
          <a:p>
            <a:pPr marL="342900" lvl="0" indent="-342900" eaLnBrk="0" hangingPunct="0">
              <a:spcBef>
                <a:spcPct val="20000"/>
              </a:spcBef>
              <a:buFont typeface="Arial" pitchFamily="34" charset="0"/>
              <a:buChar char="•"/>
            </a:pPr>
            <a:r>
              <a:rPr lang="en-SG" sz="2000" dirty="0" smtClean="0">
                <a:latin typeface="+mn-lt"/>
                <a:cs typeface="Arial" pitchFamily="34" charset="0"/>
              </a:rPr>
              <a:t>Conduct of the agent is considered rather than his legal authority</a:t>
            </a:r>
          </a:p>
          <a:p>
            <a:pPr marL="342900" lvl="0" indent="-342900" eaLnBrk="0" hangingPunct="0">
              <a:spcBef>
                <a:spcPct val="20000"/>
              </a:spcBef>
            </a:pPr>
            <a:endParaRPr kumimoji="0" lang="en-SG" sz="2000" b="0" i="0" u="sng" strike="noStrike" kern="1200" cap="none" spc="0" normalizeH="0" noProof="0" dirty="0" smtClean="0">
              <a:ln>
                <a:noFill/>
              </a:ln>
              <a:solidFill>
                <a:schemeClr val="tx1"/>
              </a:solidFill>
              <a:effectLst/>
              <a:uLnTx/>
              <a:uFillTx/>
              <a:latin typeface="+mn-lt"/>
              <a:ea typeface="+mn-ea"/>
              <a:cs typeface="Arial" pitchFamily="34" charset="0"/>
            </a:endParaRPr>
          </a:p>
          <a:p>
            <a:pPr marL="342900" marR="0" lvl="0" indent="-342900" algn="l" defTabSz="914400" rtl="0" eaLnBrk="0" fontAlgn="base" latinLnBrk="0" hangingPunct="0">
              <a:lnSpc>
                <a:spcPct val="100000"/>
              </a:lnSpc>
              <a:spcBef>
                <a:spcPct val="20000"/>
              </a:spcBef>
              <a:spcAft>
                <a:spcPct val="0"/>
              </a:spcAft>
              <a:buClrTx/>
              <a:buSzTx/>
              <a:tabLst/>
              <a:defRPr/>
            </a:pPr>
            <a:endParaRPr kumimoji="0" lang="en-SG" sz="2000" b="0" i="0" u="none" strike="noStrike" kern="1200" cap="none" spc="0" normalizeH="0" noProof="0" dirty="0" smtClean="0">
              <a:ln>
                <a:noFill/>
              </a:ln>
              <a:solidFill>
                <a:schemeClr val="tx1"/>
              </a:solidFill>
              <a:effectLst/>
              <a:uLnTx/>
              <a:uFillTx/>
              <a:latin typeface="+mn-lt"/>
              <a:ea typeface="+mn-ea"/>
              <a:cs typeface="Arial" pitchFamily="34" charset="0"/>
            </a:endParaRP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defRPr/>
            </a:pPr>
            <a:endParaRPr kumimoji="0" lang="en-SG" sz="20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defRPr/>
            </a:pPr>
            <a:endParaRPr kumimoji="0" lang="en-US" sz="20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355600" marR="0" lvl="1" indent="0" algn="l" defTabSz="914400" rtl="0" eaLnBrk="0" fontAlgn="base" latinLnBrk="0" hangingPunct="0">
              <a:lnSpc>
                <a:spcPct val="100000"/>
              </a:lnSpc>
              <a:spcBef>
                <a:spcPct val="20000"/>
              </a:spcBef>
              <a:spcAft>
                <a:spcPct val="0"/>
              </a:spcAft>
              <a:buClr>
                <a:schemeClr val="bg1"/>
              </a:buClr>
              <a:buSzPct val="100000"/>
              <a:buFont typeface="Arial" charset="0"/>
              <a:buNone/>
              <a:tabLst/>
              <a:defRPr/>
            </a:pPr>
            <a:endParaRPr kumimoji="0" lang="en-US" sz="2000" b="0" i="0" u="none" strike="noStrike" kern="1200" cap="none" spc="0" normalizeH="0" baseline="0" noProof="0" dirty="0" smtClean="0">
              <a:ln>
                <a:noFill/>
              </a:ln>
              <a:solidFill>
                <a:schemeClr val="tx1"/>
              </a:solidFill>
              <a:effectLst/>
              <a:uLnTx/>
              <a:uFillTx/>
              <a:latin typeface="+mn-lt"/>
              <a:ea typeface="+mn-ea"/>
              <a:cs typeface="Arial" pitchFamily="34" charset="0"/>
            </a:endParaRPr>
          </a:p>
        </p:txBody>
      </p:sp>
    </p:spTree>
    <p:extLst>
      <p:ext uri="{BB962C8B-B14F-4D97-AF65-F5344CB8AC3E}">
        <p14:creationId xmlns:p14="http://schemas.microsoft.com/office/powerpoint/2010/main" xmlns="" val="38944466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13314" name="Title 1"/>
          <p:cNvSpPr>
            <a:spLocks noGrp="1"/>
          </p:cNvSpPr>
          <p:nvPr>
            <p:ph type="ctrTitle"/>
          </p:nvPr>
        </p:nvSpPr>
        <p:spPr>
          <a:xfrm>
            <a:off x="2160240" y="1916832"/>
            <a:ext cx="6983760" cy="1470025"/>
          </a:xfrm>
        </p:spPr>
        <p:txBody>
          <a:bodyPr/>
          <a:lstStyle/>
          <a:p>
            <a:r>
              <a:rPr lang="en-US" sz="4400" dirty="0" smtClean="0">
                <a:solidFill>
                  <a:srgbClr val="00FFFF"/>
                </a:solidFill>
              </a:rPr>
              <a:t>Actions 8, 9,10 &amp; 13: </a:t>
            </a:r>
            <a:br>
              <a:rPr lang="en-US" sz="4400" dirty="0" smtClean="0">
                <a:solidFill>
                  <a:srgbClr val="00FFFF"/>
                </a:solidFill>
              </a:rPr>
            </a:br>
            <a:r>
              <a:rPr lang="en-US" sz="4400" dirty="0" smtClean="0">
                <a:solidFill>
                  <a:srgbClr val="00FFFF"/>
                </a:solidFill>
              </a:rPr>
              <a:t>Transfer Pricing</a:t>
            </a:r>
            <a:endParaRPr lang="en-US" sz="4400" dirty="0">
              <a:solidFill>
                <a:srgbClr val="00FFFF"/>
              </a:solidFill>
            </a:endParaRPr>
          </a:p>
        </p:txBody>
      </p:sp>
      <p:pic>
        <p:nvPicPr>
          <p:cNvPr id="1028" name="Picture 4" descr="V:\SIATP\Marketing\Corporate ID (SIATP)\siatp-white logo-transparent.gif"/>
          <p:cNvPicPr>
            <a:picLocks noChangeAspect="1" noChangeArrowheads="1"/>
          </p:cNvPicPr>
          <p:nvPr/>
        </p:nvPicPr>
        <p:blipFill>
          <a:blip r:embed="rId3" cstate="email"/>
          <a:srcRect/>
          <a:stretch>
            <a:fillRect/>
          </a:stretch>
        </p:blipFill>
        <p:spPr bwMode="auto">
          <a:xfrm>
            <a:off x="251520" y="207002"/>
            <a:ext cx="1512168" cy="773726"/>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latin typeface="+mj-lt"/>
              </a:rPr>
              <a:t>Transfer Pricing Timeline in Singapore - 2015</a:t>
            </a:r>
            <a:endParaRPr lang="en-US" dirty="0">
              <a:latin typeface="+mj-lt"/>
            </a:endParaRPr>
          </a:p>
        </p:txBody>
      </p:sp>
      <p:sp>
        <p:nvSpPr>
          <p:cNvPr id="9" name="Content Placeholder 4"/>
          <p:cNvSpPr>
            <a:spLocks noGrp="1"/>
          </p:cNvSpPr>
          <p:nvPr>
            <p:ph idx="1"/>
          </p:nvPr>
        </p:nvSpPr>
        <p:spPr>
          <a:xfrm>
            <a:off x="457200" y="1124744"/>
            <a:ext cx="8229600" cy="5400600"/>
          </a:xfrm>
        </p:spPr>
        <p:txBody>
          <a:bodyPr/>
          <a:lstStyle/>
          <a:p>
            <a:r>
              <a:rPr lang="en-SG" sz="2000" dirty="0" smtClean="0">
                <a:solidFill>
                  <a:schemeClr val="tx1"/>
                </a:solidFill>
              </a:rPr>
              <a:t>On 6 January 2015, the IRAS released revised consolidated TP guidelines (consolidation of 4 previous guidance). Main highlights include:</a:t>
            </a:r>
          </a:p>
          <a:p>
            <a:pPr marL="860425" indent="-514350">
              <a:buFont typeface="+mj-lt"/>
              <a:buAutoNum type="romanLcPeriod"/>
            </a:pPr>
            <a:r>
              <a:rPr lang="en-SG" sz="2000" dirty="0" smtClean="0">
                <a:solidFill>
                  <a:schemeClr val="tx1"/>
                </a:solidFill>
              </a:rPr>
              <a:t>Contemporaneous TP documentation</a:t>
            </a:r>
          </a:p>
          <a:p>
            <a:pPr marL="860425" indent="-514350">
              <a:buFont typeface="+mj-lt"/>
              <a:buAutoNum type="romanLcPeriod"/>
            </a:pPr>
            <a:r>
              <a:rPr lang="en-SG" sz="2000" dirty="0" smtClean="0">
                <a:solidFill>
                  <a:schemeClr val="tx1"/>
                </a:solidFill>
              </a:rPr>
              <a:t>Introduction of 30-day rule to submit TP documentation </a:t>
            </a:r>
            <a:r>
              <a:rPr lang="en-SG" sz="2000" u="sng" dirty="0" smtClean="0">
                <a:solidFill>
                  <a:srgbClr val="0033CC"/>
                </a:solidFill>
              </a:rPr>
              <a:t>upon request</a:t>
            </a:r>
            <a:r>
              <a:rPr lang="en-SG" sz="2000" dirty="0" smtClean="0">
                <a:solidFill>
                  <a:srgbClr val="0033CC"/>
                </a:solidFill>
              </a:rPr>
              <a:t> </a:t>
            </a:r>
            <a:r>
              <a:rPr lang="en-SG" sz="2000" dirty="0" smtClean="0">
                <a:solidFill>
                  <a:schemeClr val="tx1"/>
                </a:solidFill>
              </a:rPr>
              <a:t>by IRAS</a:t>
            </a:r>
          </a:p>
          <a:p>
            <a:pPr marL="860425" indent="-514350">
              <a:buFont typeface="+mj-lt"/>
              <a:buAutoNum type="romanLcPeriod"/>
            </a:pPr>
            <a:r>
              <a:rPr lang="en-SG" sz="2000" dirty="0" smtClean="0">
                <a:solidFill>
                  <a:schemeClr val="tx1"/>
                </a:solidFill>
              </a:rPr>
              <a:t>Clarification on type and extent of TP documentation that should be    prepared and maintained</a:t>
            </a:r>
          </a:p>
          <a:p>
            <a:pPr marL="860425" indent="-514350">
              <a:buFont typeface="+mj-lt"/>
              <a:buAutoNum type="romanLcPeriod"/>
            </a:pPr>
            <a:r>
              <a:rPr lang="en-SG" sz="2000" dirty="0" smtClean="0">
                <a:solidFill>
                  <a:schemeClr val="tx1"/>
                </a:solidFill>
              </a:rPr>
              <a:t>Clarification on permissible TP adjustments </a:t>
            </a:r>
          </a:p>
          <a:p>
            <a:pPr marL="860425" indent="-514350">
              <a:buFont typeface="+mj-lt"/>
              <a:buAutoNum type="romanLcPeriod"/>
            </a:pPr>
            <a:r>
              <a:rPr lang="en-SG" sz="2000" dirty="0" smtClean="0">
                <a:solidFill>
                  <a:schemeClr val="tx1"/>
                </a:solidFill>
              </a:rPr>
              <a:t>Guidance and sample documents for Advance Pricing Arrangements (APAs) and MAP cases</a:t>
            </a:r>
          </a:p>
          <a:p>
            <a:pPr>
              <a:buNone/>
            </a:pPr>
            <a:endParaRPr lang="en-SG" sz="2000" dirty="0" smtClean="0">
              <a:solidFill>
                <a:schemeClr val="tx1"/>
              </a:solidFill>
            </a:endParaRPr>
          </a:p>
          <a:p>
            <a:r>
              <a:rPr lang="en-SG" sz="2000" dirty="0" smtClean="0">
                <a:solidFill>
                  <a:schemeClr val="tx1"/>
                </a:solidFill>
              </a:rPr>
              <a:t>Since </a:t>
            </a:r>
            <a:r>
              <a:rPr lang="en-SG" sz="2000" dirty="0">
                <a:solidFill>
                  <a:schemeClr val="tx1"/>
                </a:solidFill>
              </a:rPr>
              <a:t>December 2015 </a:t>
            </a:r>
            <a:r>
              <a:rPr lang="en-SG" sz="2000" dirty="0" smtClean="0">
                <a:solidFill>
                  <a:schemeClr val="tx1"/>
                </a:solidFill>
              </a:rPr>
              <a:t> IRAS has started </a:t>
            </a:r>
            <a:r>
              <a:rPr lang="en-SG" sz="2000" dirty="0">
                <a:solidFill>
                  <a:schemeClr val="tx1"/>
                </a:solidFill>
              </a:rPr>
              <a:t>TP Consultations </a:t>
            </a:r>
            <a:r>
              <a:rPr lang="en-SG" sz="2000" dirty="0" smtClean="0">
                <a:solidFill>
                  <a:schemeClr val="tx1"/>
                </a:solidFill>
              </a:rPr>
              <a:t>and have been actively encouraging taxpayers to prepare TP documentation.</a:t>
            </a:r>
          </a:p>
          <a:p>
            <a:pPr>
              <a:buNone/>
            </a:pPr>
            <a:endParaRPr lang="en-SG" sz="2000" dirty="0" smtClean="0">
              <a:solidFill>
                <a:schemeClr val="tx1"/>
              </a:solidFill>
            </a:endParaRPr>
          </a:p>
          <a:p>
            <a:pPr>
              <a:buNone/>
            </a:pPr>
            <a:endParaRPr lang="en-US" sz="2000" dirty="0" smtClean="0">
              <a:solidFill>
                <a:schemeClr val="tx1"/>
              </a:solidFill>
            </a:endParaRPr>
          </a:p>
          <a:p>
            <a:pPr marL="355600" lvl="1" indent="0">
              <a:buClr>
                <a:schemeClr val="bg1"/>
              </a:buClr>
              <a:buSzPct val="100000"/>
              <a:buNone/>
            </a:pPr>
            <a:endParaRPr lang="en-US" sz="2000" dirty="0" smtClean="0">
              <a:solidFill>
                <a:schemeClr val="tx1"/>
              </a:solidFill>
            </a:endParaRPr>
          </a:p>
        </p:txBody>
      </p:sp>
    </p:spTree>
    <p:extLst>
      <p:ext uri="{BB962C8B-B14F-4D97-AF65-F5344CB8AC3E}">
        <p14:creationId xmlns:p14="http://schemas.microsoft.com/office/powerpoint/2010/main" xmlns="" val="38944466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latin typeface="+mj-lt"/>
              </a:rPr>
              <a:t>Transfer Pricing Timeline in Singapore - 2016  </a:t>
            </a:r>
            <a:endParaRPr lang="en-US" dirty="0">
              <a:latin typeface="+mj-lt"/>
            </a:endParaRPr>
          </a:p>
        </p:txBody>
      </p:sp>
      <p:sp>
        <p:nvSpPr>
          <p:cNvPr id="9" name="Content Placeholder 4"/>
          <p:cNvSpPr>
            <a:spLocks noGrp="1"/>
          </p:cNvSpPr>
          <p:nvPr>
            <p:ph idx="1"/>
          </p:nvPr>
        </p:nvSpPr>
        <p:spPr>
          <a:xfrm>
            <a:off x="457200" y="1268760"/>
            <a:ext cx="8229600" cy="4968552"/>
          </a:xfrm>
        </p:spPr>
        <p:txBody>
          <a:bodyPr/>
          <a:lstStyle/>
          <a:p>
            <a:r>
              <a:rPr lang="en-SG" sz="2000" dirty="0" smtClean="0">
                <a:solidFill>
                  <a:schemeClr val="tx1"/>
                </a:solidFill>
              </a:rPr>
              <a:t>On 4 January 2016, the IRAS released a set of revised TP guidelines. Changes remain broadly aligned to OECD’s Guidelines. Notable changes include:</a:t>
            </a:r>
          </a:p>
          <a:p>
            <a:pPr marL="457200" indent="-457200">
              <a:buFont typeface="+mj-lt"/>
              <a:buAutoNum type="arabicPeriod"/>
            </a:pPr>
            <a:endParaRPr lang="en-SG" sz="2000" dirty="0" smtClean="0">
              <a:solidFill>
                <a:schemeClr val="tx1"/>
              </a:solidFill>
            </a:endParaRPr>
          </a:p>
          <a:p>
            <a:pPr marL="857250" lvl="1" indent="-457200">
              <a:buFont typeface="+mj-lt"/>
              <a:buAutoNum type="arabicPeriod"/>
            </a:pPr>
            <a:r>
              <a:rPr lang="en-SG" sz="2000" dirty="0" smtClean="0">
                <a:solidFill>
                  <a:schemeClr val="tx1"/>
                </a:solidFill>
              </a:rPr>
              <a:t>      Enhanced guidance on the application of cost plus method</a:t>
            </a:r>
          </a:p>
          <a:p>
            <a:pPr marL="857250" lvl="1" indent="-457200">
              <a:buFont typeface="+mj-lt"/>
              <a:buAutoNum type="arabicPeriod"/>
            </a:pPr>
            <a:endParaRPr lang="en-SG" sz="2000" dirty="0" smtClean="0">
              <a:solidFill>
                <a:schemeClr val="tx1"/>
              </a:solidFill>
            </a:endParaRPr>
          </a:p>
          <a:p>
            <a:pPr marL="857250" lvl="1" indent="-457200">
              <a:buFont typeface="+mj-lt"/>
              <a:buAutoNum type="arabicPeriod"/>
            </a:pPr>
            <a:r>
              <a:rPr lang="en-SG" sz="2000" dirty="0" smtClean="0">
                <a:solidFill>
                  <a:schemeClr val="tx1"/>
                </a:solidFill>
              </a:rPr>
              <a:t>      Strengthening of the MAP and APA process</a:t>
            </a:r>
          </a:p>
          <a:p>
            <a:pPr marL="457200" indent="-457200">
              <a:buFont typeface="+mj-lt"/>
              <a:buAutoNum type="arabicPeriod"/>
            </a:pPr>
            <a:endParaRPr lang="en-SG" sz="2000" dirty="0" smtClean="0">
              <a:solidFill>
                <a:schemeClr val="tx1"/>
              </a:solidFill>
            </a:endParaRPr>
          </a:p>
          <a:p>
            <a:pPr marL="355600" lvl="1" indent="0">
              <a:buClr>
                <a:schemeClr val="bg1"/>
              </a:buClr>
              <a:buSzPct val="100000"/>
              <a:buNone/>
            </a:pPr>
            <a:endParaRPr lang="en-US" sz="2000" dirty="0" smtClean="0">
              <a:solidFill>
                <a:schemeClr val="tx1"/>
              </a:solidFill>
            </a:endParaRPr>
          </a:p>
        </p:txBody>
      </p:sp>
    </p:spTree>
    <p:extLst>
      <p:ext uri="{BB962C8B-B14F-4D97-AF65-F5344CB8AC3E}">
        <p14:creationId xmlns:p14="http://schemas.microsoft.com/office/powerpoint/2010/main" xmlns="" val="38944466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13314" name="Title 1"/>
          <p:cNvSpPr>
            <a:spLocks noGrp="1"/>
          </p:cNvSpPr>
          <p:nvPr>
            <p:ph type="ctrTitle"/>
          </p:nvPr>
        </p:nvSpPr>
        <p:spPr>
          <a:xfrm>
            <a:off x="2160240" y="1916832"/>
            <a:ext cx="6983760" cy="1470025"/>
          </a:xfrm>
        </p:spPr>
        <p:txBody>
          <a:bodyPr/>
          <a:lstStyle/>
          <a:p>
            <a:r>
              <a:rPr lang="en-US" sz="4400" dirty="0" smtClean="0">
                <a:solidFill>
                  <a:srgbClr val="00FFFF"/>
                </a:solidFill>
              </a:rPr>
              <a:t>Action 5: </a:t>
            </a:r>
            <a:r>
              <a:rPr lang="en-US" sz="4400" dirty="0">
                <a:solidFill>
                  <a:srgbClr val="00FFFF"/>
                </a:solidFill>
              </a:rPr>
              <a:t>Countering harmful tax practices</a:t>
            </a:r>
          </a:p>
        </p:txBody>
      </p:sp>
      <p:pic>
        <p:nvPicPr>
          <p:cNvPr id="1028" name="Picture 4" descr="V:\SIATP\Marketing\Corporate ID (SIATP)\siatp-white logo-transparent.gif"/>
          <p:cNvPicPr>
            <a:picLocks noChangeAspect="1" noChangeArrowheads="1"/>
          </p:cNvPicPr>
          <p:nvPr/>
        </p:nvPicPr>
        <p:blipFill>
          <a:blip r:embed="rId3" cstate="email"/>
          <a:srcRect/>
          <a:stretch>
            <a:fillRect/>
          </a:stretch>
        </p:blipFill>
        <p:spPr bwMode="auto">
          <a:xfrm>
            <a:off x="251520" y="207002"/>
            <a:ext cx="1512168" cy="773726"/>
          </a:xfrm>
          <a:prstGeom prst="rect">
            <a:avLst/>
          </a:prstGeom>
          <a:noFill/>
        </p:spPr>
      </p:pic>
    </p:spTree>
    <p:extLst>
      <p:ext uri="{BB962C8B-B14F-4D97-AF65-F5344CB8AC3E}">
        <p14:creationId xmlns:p14="http://schemas.microsoft.com/office/powerpoint/2010/main" xmlns="" val="3263058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latin typeface="+mj-lt"/>
              </a:rPr>
              <a:t>Countering </a:t>
            </a:r>
            <a:r>
              <a:rPr lang="en-US" dirty="0" smtClean="0">
                <a:latin typeface="+mj-lt"/>
              </a:rPr>
              <a:t>Harmful Tax Practices</a:t>
            </a:r>
            <a:endParaRPr lang="en-US" dirty="0">
              <a:latin typeface="+mj-lt"/>
            </a:endParaRPr>
          </a:p>
        </p:txBody>
      </p:sp>
      <p:sp>
        <p:nvSpPr>
          <p:cNvPr id="9" name="Content Placeholder 4"/>
          <p:cNvSpPr>
            <a:spLocks noGrp="1"/>
          </p:cNvSpPr>
          <p:nvPr>
            <p:ph idx="1"/>
          </p:nvPr>
        </p:nvSpPr>
        <p:spPr>
          <a:xfrm>
            <a:off x="323528" y="980728"/>
            <a:ext cx="8640960" cy="5544616"/>
          </a:xfrm>
        </p:spPr>
        <p:txBody>
          <a:bodyPr/>
          <a:lstStyle/>
          <a:p>
            <a:pPr>
              <a:buNone/>
            </a:pPr>
            <a:endParaRPr lang="en-US" sz="2000" dirty="0" smtClean="0">
              <a:solidFill>
                <a:schemeClr val="tx1"/>
              </a:solidFill>
            </a:endParaRPr>
          </a:p>
          <a:p>
            <a:pPr marL="355600" lvl="1" indent="0">
              <a:buClr>
                <a:schemeClr val="bg1"/>
              </a:buClr>
              <a:buSzPct val="100000"/>
              <a:buNone/>
            </a:pPr>
            <a:r>
              <a:rPr lang="en-US" sz="2000" dirty="0" smtClean="0">
                <a:solidFill>
                  <a:schemeClr val="tx1"/>
                </a:solidFill>
              </a:rPr>
              <a:t>     </a:t>
            </a:r>
          </a:p>
        </p:txBody>
      </p:sp>
      <p:sp>
        <p:nvSpPr>
          <p:cNvPr id="5" name="Content Placeholder 4"/>
          <p:cNvSpPr txBox="1">
            <a:spLocks/>
          </p:cNvSpPr>
          <p:nvPr/>
        </p:nvSpPr>
        <p:spPr bwMode="auto">
          <a:xfrm>
            <a:off x="457200" y="1124744"/>
            <a:ext cx="8229600" cy="54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b="0" i="0" u="none" strike="noStrike" kern="1200" cap="none" spc="0" normalizeH="0" baseline="0" noProof="0" dirty="0" smtClean="0">
                <a:ln>
                  <a:noFill/>
                </a:ln>
                <a:solidFill>
                  <a:prstClr val="black"/>
                </a:solidFill>
                <a:effectLst/>
                <a:uLnTx/>
                <a:uFillTx/>
                <a:latin typeface="Calibri"/>
                <a:ea typeface="+mn-ea"/>
              </a:rPr>
              <a:t>Singapore </a:t>
            </a:r>
            <a:r>
              <a:rPr kumimoji="0" lang="en-US" b="0" i="0" u="none" strike="noStrike" kern="1200" cap="none" spc="0" normalizeH="0" baseline="0" noProof="0" dirty="0">
                <a:ln>
                  <a:noFill/>
                </a:ln>
                <a:solidFill>
                  <a:prstClr val="black"/>
                </a:solidFill>
                <a:effectLst/>
                <a:uLnTx/>
                <a:uFillTx/>
                <a:latin typeface="Calibri"/>
                <a:ea typeface="+mn-ea"/>
              </a:rPr>
              <a:t>uses tax incentives to promote investment in certain areas of </a:t>
            </a:r>
            <a:r>
              <a:rPr kumimoji="0" lang="en-US" b="0" i="0" u="none" strike="noStrike" kern="1200" cap="none" spc="0" normalizeH="0" baseline="0" noProof="0" dirty="0" smtClean="0">
                <a:ln>
                  <a:noFill/>
                </a:ln>
                <a:solidFill>
                  <a:prstClr val="black"/>
                </a:solidFill>
                <a:effectLst/>
                <a:uLnTx/>
                <a:uFillTx/>
                <a:latin typeface="Calibri"/>
                <a:ea typeface="+mn-ea"/>
              </a:rPr>
              <a:t>               the economy</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US" b="0" i="0" u="none" strike="noStrike" kern="1200" cap="none" spc="0" normalizeH="0" baseline="0" noProof="0" dirty="0" smtClean="0">
              <a:ln>
                <a:noFill/>
              </a:ln>
              <a:solidFill>
                <a:prstClr val="black"/>
              </a:solidFill>
              <a:effectLst/>
              <a:uLnTx/>
              <a:uFillTx/>
              <a:latin typeface="Calibri"/>
              <a:ea typeface="+mn-ea"/>
            </a:endParaRPr>
          </a:p>
          <a:p>
            <a:pPr marL="342900" marR="0" lvl="0" indent="-34290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b="0" i="0" u="none" strike="noStrike" kern="1200" cap="none" spc="0" normalizeH="0" baseline="0" noProof="0" dirty="0" smtClean="0">
                <a:ln>
                  <a:noFill/>
                </a:ln>
                <a:solidFill>
                  <a:prstClr val="black"/>
                </a:solidFill>
                <a:effectLst/>
                <a:uLnTx/>
                <a:uFillTx/>
                <a:latin typeface="Calibri"/>
                <a:ea typeface="+mn-ea"/>
              </a:rPr>
              <a:t>Incentive </a:t>
            </a:r>
            <a:r>
              <a:rPr kumimoji="0" lang="en-US" b="0" i="0" u="none" strike="noStrike" kern="1200" cap="none" spc="0" normalizeH="0" baseline="0" noProof="0" dirty="0">
                <a:ln>
                  <a:noFill/>
                </a:ln>
                <a:solidFill>
                  <a:prstClr val="black"/>
                </a:solidFill>
                <a:effectLst/>
                <a:uLnTx/>
                <a:uFillTx/>
                <a:latin typeface="Calibri"/>
                <a:ea typeface="+mn-ea"/>
              </a:rPr>
              <a:t>recipients would have to anchor substantive operations in Singapore and contribute meaningfully to the growth of the overall </a:t>
            </a:r>
            <a:r>
              <a:rPr kumimoji="0" lang="en-US" b="0" i="0" u="none" strike="noStrike" kern="1200" cap="none" spc="0" normalizeH="0" baseline="0" noProof="0" dirty="0" smtClean="0">
                <a:ln>
                  <a:noFill/>
                </a:ln>
                <a:solidFill>
                  <a:prstClr val="black"/>
                </a:solidFill>
                <a:effectLst/>
                <a:uLnTx/>
                <a:uFillTx/>
                <a:latin typeface="Calibri"/>
                <a:ea typeface="+mn-ea"/>
              </a:rPr>
              <a:t>economy</a:t>
            </a:r>
          </a:p>
          <a:p>
            <a:pPr marL="342900" marR="0" lvl="0" indent="-342900" algn="l" defTabSz="914400" rtl="0" eaLnBrk="0" fontAlgn="base" latinLnBrk="0" hangingPunct="0">
              <a:lnSpc>
                <a:spcPct val="100000"/>
              </a:lnSpc>
              <a:spcBef>
                <a:spcPct val="20000"/>
              </a:spcBef>
              <a:spcAft>
                <a:spcPct val="0"/>
              </a:spcAft>
              <a:buClrTx/>
              <a:buSzTx/>
              <a:buFont typeface="Arial" pitchFamily="34" charset="0"/>
              <a:buChar char="•"/>
              <a:tabLst/>
              <a:defRPr/>
            </a:pPr>
            <a:endParaRPr kumimoji="0" lang="en-US" b="0" i="0" u="none" strike="noStrike" kern="1200" cap="none" spc="0" normalizeH="0" baseline="0" noProof="0" dirty="0" smtClean="0">
              <a:ln>
                <a:noFill/>
              </a:ln>
              <a:solidFill>
                <a:prstClr val="black"/>
              </a:solidFill>
              <a:effectLst/>
              <a:uLnTx/>
              <a:uFillTx/>
              <a:latin typeface="Calibri"/>
              <a:ea typeface="+mn-ea"/>
            </a:endParaRPr>
          </a:p>
          <a:p>
            <a:pPr marL="342900" marR="0" lvl="0" indent="-342900" algn="l" defTabSz="914400" rtl="0" eaLnBrk="0" fontAlgn="base" latinLnBrk="0" hangingPunct="0">
              <a:lnSpc>
                <a:spcPct val="100000"/>
              </a:lnSpc>
              <a:spcBef>
                <a:spcPct val="20000"/>
              </a:spcBef>
              <a:spcAft>
                <a:spcPct val="0"/>
              </a:spcAft>
              <a:buClrTx/>
              <a:buSzTx/>
              <a:buFont typeface="Arial" pitchFamily="34" charset="0"/>
              <a:buChar char="•"/>
              <a:tabLst/>
              <a:defRPr/>
            </a:pPr>
            <a:r>
              <a:rPr lang="en-US" dirty="0" smtClean="0">
                <a:solidFill>
                  <a:prstClr val="black"/>
                </a:solidFill>
                <a:latin typeface="Calibri"/>
              </a:rPr>
              <a:t>Singapore’s </a:t>
            </a:r>
            <a:r>
              <a:rPr kumimoji="0" lang="en-US" b="0" i="0" u="none" strike="noStrike" kern="1200" cap="none" spc="0" normalizeH="0" baseline="0" noProof="0" dirty="0" smtClean="0">
                <a:ln>
                  <a:noFill/>
                </a:ln>
                <a:solidFill>
                  <a:prstClr val="black"/>
                </a:solidFill>
                <a:effectLst/>
                <a:uLnTx/>
                <a:uFillTx/>
                <a:latin typeface="Calibri"/>
                <a:ea typeface="+mn-ea"/>
              </a:rPr>
              <a:t>tax </a:t>
            </a:r>
            <a:r>
              <a:rPr kumimoji="0" lang="en-US" b="0" i="0" u="none" strike="noStrike" kern="1200" cap="none" spc="0" normalizeH="0" baseline="0" noProof="0" dirty="0">
                <a:ln>
                  <a:noFill/>
                </a:ln>
                <a:solidFill>
                  <a:prstClr val="black"/>
                </a:solidFill>
                <a:effectLst/>
                <a:uLnTx/>
                <a:uFillTx/>
                <a:latin typeface="Calibri"/>
                <a:ea typeface="+mn-ea"/>
              </a:rPr>
              <a:t>incentives are legislated and granted for defined periods of time on qualifying </a:t>
            </a:r>
            <a:r>
              <a:rPr kumimoji="0" lang="en-US" b="0" i="0" u="none" strike="noStrike" kern="1200" cap="none" spc="0" normalizeH="0" baseline="0" noProof="0" dirty="0" smtClean="0">
                <a:ln>
                  <a:noFill/>
                </a:ln>
                <a:solidFill>
                  <a:prstClr val="black"/>
                </a:solidFill>
                <a:effectLst/>
                <a:uLnTx/>
                <a:uFillTx/>
                <a:latin typeface="Calibri"/>
                <a:ea typeface="+mn-ea"/>
              </a:rPr>
              <a:t>activities</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US" b="0" i="0" u="none" strike="noStrike" kern="1200" cap="none" spc="0" normalizeH="0" baseline="0" noProof="0" dirty="0" smtClean="0">
              <a:ln>
                <a:noFill/>
              </a:ln>
              <a:solidFill>
                <a:prstClr val="black"/>
              </a:solidFill>
              <a:effectLst/>
              <a:uLnTx/>
              <a:uFillTx/>
              <a:latin typeface="Calibri"/>
              <a:ea typeface="+mn-ea"/>
            </a:endParaRPr>
          </a:p>
          <a:p>
            <a:pPr marL="342900" marR="0" lvl="0" indent="-34290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b="0" i="0" u="none" strike="noStrike" kern="1200" cap="none" spc="0" normalizeH="0" baseline="0" noProof="0" dirty="0" smtClean="0">
                <a:ln>
                  <a:noFill/>
                </a:ln>
                <a:solidFill>
                  <a:prstClr val="black"/>
                </a:solidFill>
                <a:effectLst/>
                <a:uLnTx/>
                <a:uFillTx/>
                <a:latin typeface="Calibri"/>
                <a:ea typeface="+mn-ea"/>
              </a:rPr>
              <a:t>Non-qualifying </a:t>
            </a:r>
            <a:r>
              <a:rPr kumimoji="0" lang="en-US" b="0" i="0" u="none" strike="noStrike" kern="1200" cap="none" spc="0" normalizeH="0" baseline="0" noProof="0" dirty="0">
                <a:ln>
                  <a:noFill/>
                </a:ln>
                <a:solidFill>
                  <a:prstClr val="black"/>
                </a:solidFill>
                <a:effectLst/>
                <a:uLnTx/>
                <a:uFillTx/>
                <a:latin typeface="Calibri"/>
                <a:ea typeface="+mn-ea"/>
              </a:rPr>
              <a:t>activities of </a:t>
            </a:r>
            <a:r>
              <a:rPr kumimoji="0" lang="en-US" b="0" i="0" u="none" strike="noStrike" kern="1200" cap="none" spc="0" normalizeH="0" baseline="0" noProof="0" dirty="0" err="1">
                <a:ln>
                  <a:noFill/>
                </a:ln>
                <a:solidFill>
                  <a:prstClr val="black"/>
                </a:solidFill>
                <a:effectLst/>
                <a:uLnTx/>
                <a:uFillTx/>
                <a:latin typeface="Calibri"/>
                <a:ea typeface="+mn-ea"/>
              </a:rPr>
              <a:t>incentivised</a:t>
            </a:r>
            <a:r>
              <a:rPr kumimoji="0" lang="en-US" b="0" i="0" u="none" strike="noStrike" kern="1200" cap="none" spc="0" normalizeH="0" baseline="0" noProof="0" dirty="0">
                <a:ln>
                  <a:noFill/>
                </a:ln>
                <a:solidFill>
                  <a:prstClr val="black"/>
                </a:solidFill>
                <a:effectLst/>
                <a:uLnTx/>
                <a:uFillTx/>
                <a:latin typeface="Calibri"/>
                <a:ea typeface="+mn-ea"/>
              </a:rPr>
              <a:t> companies are taxed at the prevailing corporate tax rate. </a:t>
            </a:r>
            <a:endParaRPr kumimoji="0" lang="en-US" b="0" i="0" u="none" strike="noStrike" kern="1200" cap="none" spc="0" normalizeH="0" baseline="0" noProof="0" dirty="0" smtClean="0">
              <a:ln>
                <a:noFill/>
              </a:ln>
              <a:solidFill>
                <a:prstClr val="black"/>
              </a:solidFill>
              <a:effectLst/>
              <a:uLnTx/>
              <a:uFillTx/>
              <a:latin typeface="Calibri"/>
              <a:ea typeface="+mn-ea"/>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US" b="0" i="0" u="none" strike="noStrike" kern="1200" cap="none" spc="0" normalizeH="0" baseline="0" noProof="0" dirty="0" smtClean="0">
              <a:ln>
                <a:noFill/>
              </a:ln>
              <a:solidFill>
                <a:prstClr val="black"/>
              </a:solidFill>
              <a:effectLst/>
              <a:uLnTx/>
              <a:uFillTx/>
              <a:latin typeface="Calibri"/>
              <a:ea typeface="+mn-ea"/>
            </a:endParaRPr>
          </a:p>
          <a:p>
            <a:pPr marL="342900" marR="0" lvl="0" indent="-34290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b="0" i="0" u="none" strike="noStrike" kern="1200" cap="none" spc="0" normalizeH="0" baseline="0" noProof="0" dirty="0" smtClean="0">
                <a:ln>
                  <a:noFill/>
                </a:ln>
                <a:solidFill>
                  <a:prstClr val="black"/>
                </a:solidFill>
                <a:effectLst/>
                <a:uLnTx/>
                <a:uFillTx/>
                <a:latin typeface="Calibri"/>
                <a:ea typeface="+mn-ea"/>
              </a:rPr>
              <a:t>Singapore regularly reviews its tax </a:t>
            </a:r>
            <a:r>
              <a:rPr kumimoji="0" lang="en-US" b="0" i="0" u="none" strike="noStrike" kern="1200" cap="none" spc="0" normalizeH="0" baseline="0" noProof="0" dirty="0">
                <a:ln>
                  <a:noFill/>
                </a:ln>
                <a:solidFill>
                  <a:prstClr val="black"/>
                </a:solidFill>
                <a:effectLst/>
                <a:uLnTx/>
                <a:uFillTx/>
                <a:latin typeface="Calibri"/>
                <a:ea typeface="+mn-ea"/>
              </a:rPr>
              <a:t>incentives to ensure that they remain relevant and </a:t>
            </a:r>
            <a:r>
              <a:rPr kumimoji="0" lang="en-US" b="0" i="0" u="none" strike="noStrike" kern="1200" cap="none" spc="0" normalizeH="0" baseline="0" noProof="0" dirty="0" smtClean="0">
                <a:ln>
                  <a:noFill/>
                </a:ln>
                <a:solidFill>
                  <a:prstClr val="black"/>
                </a:solidFill>
                <a:effectLst/>
                <a:uLnTx/>
                <a:uFillTx/>
                <a:latin typeface="Calibri"/>
                <a:ea typeface="+mn-ea"/>
              </a:rPr>
              <a:t>competitive</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US" b="0" i="0" u="none" strike="noStrike" kern="1200" cap="none" spc="0" normalizeH="0" baseline="0" noProof="0" dirty="0" smtClean="0">
              <a:ln>
                <a:noFill/>
              </a:ln>
              <a:solidFill>
                <a:prstClr val="black"/>
              </a:solidFill>
              <a:effectLst/>
              <a:uLnTx/>
              <a:uFillTx/>
              <a:latin typeface="Calibri"/>
              <a:ea typeface="+mn-ea"/>
            </a:endParaRPr>
          </a:p>
          <a:p>
            <a:pPr marL="342900" marR="0" lvl="0" indent="-34290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b="0" i="0" u="none" strike="noStrike" kern="1200" cap="none" spc="0" normalizeH="0" baseline="0" noProof="0" dirty="0" smtClean="0">
                <a:ln>
                  <a:noFill/>
                </a:ln>
                <a:solidFill>
                  <a:prstClr val="black"/>
                </a:solidFill>
                <a:effectLst/>
                <a:uLnTx/>
                <a:uFillTx/>
                <a:latin typeface="Calibri"/>
                <a:ea typeface="+mn-ea"/>
              </a:rPr>
              <a:t>As </a:t>
            </a:r>
            <a:r>
              <a:rPr kumimoji="0" lang="en-US" b="0" i="0" u="none" strike="noStrike" kern="1200" cap="none" spc="0" normalizeH="0" baseline="0" noProof="0" dirty="0">
                <a:ln>
                  <a:noFill/>
                </a:ln>
                <a:solidFill>
                  <a:prstClr val="black"/>
                </a:solidFill>
                <a:effectLst/>
                <a:uLnTx/>
                <a:uFillTx/>
                <a:latin typeface="Calibri"/>
                <a:ea typeface="+mn-ea"/>
              </a:rPr>
              <a:t>an outcome of these reviews, </a:t>
            </a:r>
            <a:r>
              <a:rPr kumimoji="0" lang="en-US" b="0" i="0" u="none" strike="noStrike" kern="1200" cap="none" spc="0" normalizeH="0" baseline="0" noProof="0" dirty="0" smtClean="0">
                <a:ln>
                  <a:noFill/>
                </a:ln>
                <a:solidFill>
                  <a:prstClr val="black"/>
                </a:solidFill>
                <a:effectLst/>
                <a:uLnTx/>
                <a:uFillTx/>
                <a:latin typeface="Calibri"/>
                <a:ea typeface="+mn-ea"/>
              </a:rPr>
              <a:t>Singapore has allowed </a:t>
            </a:r>
            <a:r>
              <a:rPr kumimoji="0" lang="en-US" b="0" i="0" u="none" strike="noStrike" kern="1200" cap="none" spc="0" normalizeH="0" baseline="0" noProof="0" dirty="0">
                <a:ln>
                  <a:noFill/>
                </a:ln>
                <a:solidFill>
                  <a:prstClr val="black"/>
                </a:solidFill>
                <a:effectLst/>
                <a:uLnTx/>
                <a:uFillTx/>
                <a:latin typeface="Calibri"/>
                <a:ea typeface="+mn-ea"/>
              </a:rPr>
              <a:t>some tax incentives to lapse and refined several others over the </a:t>
            </a:r>
            <a:r>
              <a:rPr kumimoji="0" lang="en-US" b="0" i="0" u="none" strike="noStrike" kern="1200" cap="none" spc="0" normalizeH="0" baseline="0" noProof="0" dirty="0" smtClean="0">
                <a:ln>
                  <a:noFill/>
                </a:ln>
                <a:solidFill>
                  <a:prstClr val="black"/>
                </a:solidFill>
                <a:effectLst/>
                <a:uLnTx/>
                <a:uFillTx/>
                <a:latin typeface="Calibri"/>
                <a:ea typeface="+mn-ea"/>
              </a:rPr>
              <a:t>years</a:t>
            </a:r>
            <a:endParaRPr kumimoji="0" lang="en-SG" b="0" i="0" u="none" strike="noStrike" kern="1200" cap="none" spc="0" normalizeH="0" baseline="0" noProof="0" dirty="0" smtClean="0">
              <a:ln>
                <a:noFill/>
              </a:ln>
              <a:solidFill>
                <a:prstClr val="black"/>
              </a:solidFill>
              <a:effectLst/>
              <a:uLnTx/>
              <a:uFillTx/>
              <a:latin typeface="Calibri"/>
              <a:ea typeface="+mn-ea"/>
              <a:cs typeface="Arial" pitchFamily="34" charset="0"/>
            </a:endParaRP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defRPr/>
            </a:pPr>
            <a:endParaRPr kumimoji="0" lang="en-US" b="0" i="0" u="none" strike="noStrike" kern="1200" cap="none" spc="0" normalizeH="0" baseline="0" noProof="0" dirty="0" smtClean="0">
              <a:ln>
                <a:noFill/>
              </a:ln>
              <a:solidFill>
                <a:prstClr val="black"/>
              </a:solidFill>
              <a:effectLst/>
              <a:uLnTx/>
              <a:uFillTx/>
              <a:latin typeface="Calibri"/>
              <a:ea typeface="+mn-ea"/>
              <a:cs typeface="Arial" pitchFamily="34" charset="0"/>
            </a:endParaRPr>
          </a:p>
          <a:p>
            <a:pPr marL="355600" marR="0" lvl="1" indent="0" algn="l" defTabSz="914400" rtl="0" eaLnBrk="0" fontAlgn="base" latinLnBrk="0" hangingPunct="0">
              <a:lnSpc>
                <a:spcPct val="100000"/>
              </a:lnSpc>
              <a:spcBef>
                <a:spcPct val="20000"/>
              </a:spcBef>
              <a:spcAft>
                <a:spcPct val="0"/>
              </a:spcAft>
              <a:buClr>
                <a:prstClr val="white"/>
              </a:buClr>
              <a:buSzPct val="100000"/>
              <a:buFont typeface="Arial" charset="0"/>
              <a:buNone/>
              <a:tabLst/>
              <a:defRPr/>
            </a:pPr>
            <a:endParaRPr kumimoji="0" lang="en-US" b="0" i="0" u="none" strike="noStrike" kern="1200" cap="none" spc="0" normalizeH="0" baseline="0" noProof="0" dirty="0" smtClean="0">
              <a:ln>
                <a:noFill/>
              </a:ln>
              <a:solidFill>
                <a:prstClr val="black"/>
              </a:solidFill>
              <a:effectLst/>
              <a:uLnTx/>
              <a:uFillTx/>
              <a:latin typeface="Calibri"/>
              <a:ea typeface="+mn-ea"/>
              <a:cs typeface="Arial" pitchFamily="34" charset="0"/>
            </a:endParaRPr>
          </a:p>
        </p:txBody>
      </p:sp>
    </p:spTree>
    <p:extLst>
      <p:ext uri="{BB962C8B-B14F-4D97-AF65-F5344CB8AC3E}">
        <p14:creationId xmlns:p14="http://schemas.microsoft.com/office/powerpoint/2010/main" xmlns="" val="23016752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3"/>
          <p:cNvSpPr>
            <a:spLocks noGrp="1"/>
          </p:cNvSpPr>
          <p:nvPr>
            <p:ph type="title"/>
          </p:nvPr>
        </p:nvSpPr>
        <p:spPr>
          <a:xfrm>
            <a:off x="468313" y="44450"/>
            <a:ext cx="8207375" cy="1008063"/>
          </a:xfrm>
        </p:spPr>
        <p:txBody>
          <a:bodyPr/>
          <a:lstStyle/>
          <a:p>
            <a:r>
              <a:rPr lang="en-GB" sz="4000" dirty="0" smtClean="0"/>
              <a:t>Thank You</a:t>
            </a:r>
          </a:p>
        </p:txBody>
      </p:sp>
      <p:sp>
        <p:nvSpPr>
          <p:cNvPr id="25603" name="TextBox 7"/>
          <p:cNvSpPr txBox="1">
            <a:spLocks noChangeArrowheads="1"/>
          </p:cNvSpPr>
          <p:nvPr/>
        </p:nvSpPr>
        <p:spPr bwMode="auto">
          <a:xfrm>
            <a:off x="468313" y="5818188"/>
            <a:ext cx="7848600" cy="706437"/>
          </a:xfrm>
          <a:prstGeom prst="rect">
            <a:avLst/>
          </a:prstGeom>
          <a:noFill/>
          <a:ln w="9525">
            <a:noFill/>
            <a:miter lim="800000"/>
            <a:headEnd/>
            <a:tailEnd/>
          </a:ln>
        </p:spPr>
        <p:txBody>
          <a:bodyPr>
            <a:spAutoFit/>
          </a:bodyPr>
          <a:lstStyle/>
          <a:p>
            <a:r>
              <a:rPr lang="en-SG" sz="1000" dirty="0"/>
              <a:t>This presentation has been prepared for general guidance and discussion purpose on matters of interest only. It does not constitute professional advice. You should not act upon the information contained in this publication without obtaining specific professional advice and this presentation, in part or in whole, shall not be copied, reproduced or distributed. </a:t>
            </a:r>
          </a:p>
          <a:p>
            <a:endParaRPr lang="en-SG" sz="1000"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3"/>
          <p:cNvSpPr>
            <a:spLocks noGrp="1"/>
          </p:cNvSpPr>
          <p:nvPr>
            <p:ph type="title"/>
          </p:nvPr>
        </p:nvSpPr>
        <p:spPr>
          <a:xfrm>
            <a:off x="468313" y="44450"/>
            <a:ext cx="8207375" cy="1008063"/>
          </a:xfrm>
        </p:spPr>
        <p:txBody>
          <a:bodyPr/>
          <a:lstStyle/>
          <a:p>
            <a:r>
              <a:rPr lang="en-GB" dirty="0" smtClean="0"/>
              <a:t>Outline</a:t>
            </a:r>
          </a:p>
        </p:txBody>
      </p:sp>
      <p:sp>
        <p:nvSpPr>
          <p:cNvPr id="14339" name="Content Placeholder 4"/>
          <p:cNvSpPr>
            <a:spLocks noGrp="1"/>
          </p:cNvSpPr>
          <p:nvPr>
            <p:ph idx="1"/>
          </p:nvPr>
        </p:nvSpPr>
        <p:spPr>
          <a:xfrm>
            <a:off x="468313" y="1196975"/>
            <a:ext cx="8207376" cy="4525963"/>
          </a:xfrm>
        </p:spPr>
        <p:txBody>
          <a:bodyPr/>
          <a:lstStyle/>
          <a:p>
            <a:pPr marL="457200" indent="-457200">
              <a:buFont typeface="+mj-lt"/>
              <a:buAutoNum type="arabicPeriod"/>
            </a:pPr>
            <a:r>
              <a:rPr lang="en-GB" sz="2000" dirty="0" smtClean="0"/>
              <a:t>Singapore's Perspective on BEPS / BEPS Associate</a:t>
            </a:r>
          </a:p>
          <a:p>
            <a:pPr marL="457200" indent="-457200">
              <a:buFont typeface="+mj-lt"/>
              <a:buAutoNum type="arabicPeriod"/>
            </a:pPr>
            <a:endParaRPr lang="en-GB" sz="2000" dirty="0"/>
          </a:p>
          <a:p>
            <a:pPr marL="457200" indent="-457200">
              <a:buFont typeface="+mj-lt"/>
              <a:buAutoNum type="arabicPeriod"/>
            </a:pPr>
            <a:r>
              <a:rPr lang="en-SG" sz="2000" dirty="0" smtClean="0"/>
              <a:t>Prevention of treaty abuse (Action 6)</a:t>
            </a:r>
          </a:p>
          <a:p>
            <a:pPr marL="457200" indent="-457200">
              <a:buFont typeface="+mj-lt"/>
              <a:buAutoNum type="arabicPeriod"/>
            </a:pPr>
            <a:endParaRPr lang="en-SG" sz="2000" dirty="0" smtClean="0"/>
          </a:p>
          <a:p>
            <a:pPr marL="457200" indent="-457200">
              <a:buFont typeface="+mj-lt"/>
              <a:buAutoNum type="arabicPeriod"/>
            </a:pPr>
            <a:r>
              <a:rPr lang="en-SG" sz="2000" dirty="0" smtClean="0"/>
              <a:t>Revised definition of PE (Action 7)</a:t>
            </a:r>
            <a:endParaRPr lang="en-GB" sz="2000" dirty="0" smtClean="0"/>
          </a:p>
          <a:p>
            <a:pPr marL="457200" indent="-457200">
              <a:buFont typeface="+mj-lt"/>
              <a:buAutoNum type="arabicPeriod"/>
            </a:pPr>
            <a:endParaRPr lang="en-SG" sz="2000" dirty="0" smtClean="0"/>
          </a:p>
          <a:p>
            <a:pPr marL="457200" indent="-457200">
              <a:buFont typeface="+mj-lt"/>
              <a:buAutoNum type="arabicPeriod"/>
            </a:pPr>
            <a:r>
              <a:rPr lang="en-SG" sz="2000" dirty="0" smtClean="0"/>
              <a:t>Transfer Pricing (Actions 8-10 &amp; 13)</a:t>
            </a:r>
          </a:p>
          <a:p>
            <a:pPr marL="457200" indent="-457200">
              <a:buFont typeface="+mj-lt"/>
              <a:buAutoNum type="arabicPeriod"/>
            </a:pPr>
            <a:endParaRPr lang="en-SG" sz="2000" dirty="0"/>
          </a:p>
          <a:p>
            <a:pPr marL="457200" indent="-457200">
              <a:buFont typeface="+mj-lt"/>
              <a:buAutoNum type="arabicPeriod"/>
            </a:pPr>
            <a:r>
              <a:rPr lang="en-US" sz="2000" dirty="0" smtClean="0"/>
              <a:t>Countering </a:t>
            </a:r>
            <a:r>
              <a:rPr lang="en-US" sz="2000" dirty="0"/>
              <a:t>harmful tax </a:t>
            </a:r>
            <a:r>
              <a:rPr lang="en-US" sz="2000" dirty="0" smtClean="0"/>
              <a:t>practices (</a:t>
            </a:r>
            <a:r>
              <a:rPr lang="en-US" sz="2000" dirty="0"/>
              <a:t>Action </a:t>
            </a:r>
            <a:r>
              <a:rPr lang="en-US" sz="2000" dirty="0" smtClean="0"/>
              <a:t>5</a:t>
            </a:r>
            <a:r>
              <a:rPr lang="en-US" sz="2000" dirty="0"/>
              <a:t>)</a:t>
            </a:r>
            <a:endParaRPr lang="en-GB" sz="2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13314" name="Title 1"/>
          <p:cNvSpPr>
            <a:spLocks noGrp="1"/>
          </p:cNvSpPr>
          <p:nvPr>
            <p:ph type="ctrTitle"/>
          </p:nvPr>
        </p:nvSpPr>
        <p:spPr>
          <a:xfrm>
            <a:off x="2051720" y="1916832"/>
            <a:ext cx="6983760" cy="1470025"/>
          </a:xfrm>
        </p:spPr>
        <p:txBody>
          <a:bodyPr/>
          <a:lstStyle/>
          <a:p>
            <a:r>
              <a:rPr lang="en-US" sz="4400" dirty="0" smtClean="0">
                <a:solidFill>
                  <a:srgbClr val="00FFFF"/>
                </a:solidFill>
              </a:rPr>
              <a:t>The Singapore Perspective</a:t>
            </a:r>
            <a:endParaRPr lang="en-US" sz="4400" dirty="0">
              <a:solidFill>
                <a:srgbClr val="00FFFF"/>
              </a:solidFill>
            </a:endParaRPr>
          </a:p>
        </p:txBody>
      </p:sp>
      <p:pic>
        <p:nvPicPr>
          <p:cNvPr id="1028" name="Picture 4" descr="V:\SIATP\Marketing\Corporate ID (SIATP)\siatp-white logo-transparent.gif"/>
          <p:cNvPicPr>
            <a:picLocks noChangeAspect="1" noChangeArrowheads="1"/>
          </p:cNvPicPr>
          <p:nvPr/>
        </p:nvPicPr>
        <p:blipFill>
          <a:blip r:embed="rId3" cstate="email"/>
          <a:srcRect/>
          <a:stretch>
            <a:fillRect/>
          </a:stretch>
        </p:blipFill>
        <p:spPr bwMode="auto">
          <a:xfrm>
            <a:off x="251520" y="207002"/>
            <a:ext cx="1512168" cy="773726"/>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3"/>
          <p:cNvSpPr>
            <a:spLocks noGrp="1"/>
          </p:cNvSpPr>
          <p:nvPr>
            <p:ph type="title"/>
          </p:nvPr>
        </p:nvSpPr>
        <p:spPr>
          <a:xfrm>
            <a:off x="468313" y="44450"/>
            <a:ext cx="8207375" cy="1008063"/>
          </a:xfrm>
        </p:spPr>
        <p:txBody>
          <a:bodyPr/>
          <a:lstStyle/>
          <a:p>
            <a:r>
              <a:rPr lang="en-GB" dirty="0" smtClean="0"/>
              <a:t>Singapore Government’s Position</a:t>
            </a:r>
          </a:p>
        </p:txBody>
      </p:sp>
      <p:sp>
        <p:nvSpPr>
          <p:cNvPr id="4" name="Content Placeholder 4"/>
          <p:cNvSpPr>
            <a:spLocks noGrp="1"/>
          </p:cNvSpPr>
          <p:nvPr>
            <p:ph idx="1"/>
          </p:nvPr>
        </p:nvSpPr>
        <p:spPr>
          <a:xfrm>
            <a:off x="468313" y="980951"/>
            <a:ext cx="8207376" cy="5544393"/>
          </a:xfrm>
        </p:spPr>
        <p:txBody>
          <a:bodyPr/>
          <a:lstStyle/>
          <a:p>
            <a:r>
              <a:rPr lang="en-US" sz="2000" dirty="0" smtClean="0"/>
              <a:t>Singapore </a:t>
            </a:r>
            <a:r>
              <a:rPr lang="en-US" sz="2000" dirty="0"/>
              <a:t>supports the BEPS principle that profits should be taxed where substantive economic activities generating the profits are performed and where value is </a:t>
            </a:r>
            <a:r>
              <a:rPr lang="en-US" sz="2000" dirty="0" smtClean="0"/>
              <a:t>created</a:t>
            </a:r>
          </a:p>
          <a:p>
            <a:endParaRPr lang="en-US" sz="2000" dirty="0" smtClean="0"/>
          </a:p>
          <a:p>
            <a:r>
              <a:rPr lang="en-US" sz="2000" dirty="0" smtClean="0"/>
              <a:t>Important </a:t>
            </a:r>
            <a:r>
              <a:rPr lang="en-US" sz="2000" dirty="0"/>
              <a:t>to </a:t>
            </a:r>
            <a:r>
              <a:rPr lang="en-US" sz="2000" dirty="0" err="1"/>
              <a:t>recognise</a:t>
            </a:r>
            <a:r>
              <a:rPr lang="en-US" sz="2000" dirty="0"/>
              <a:t> the useful role of tax policies, underpinned by prudent fiscal strategies, in generating substantive economic </a:t>
            </a:r>
            <a:r>
              <a:rPr lang="en-US" sz="2000" dirty="0" smtClean="0"/>
              <a:t>activities</a:t>
            </a:r>
          </a:p>
          <a:p>
            <a:endParaRPr lang="en-US" sz="2000" dirty="0" smtClean="0"/>
          </a:p>
          <a:p>
            <a:r>
              <a:rPr lang="en-US" sz="2000" dirty="0" smtClean="0"/>
              <a:t>The </a:t>
            </a:r>
            <a:r>
              <a:rPr lang="en-US" sz="2000" dirty="0"/>
              <a:t>BEPS project should not inadvertently end up stifling competition for substantive economic activities, raising taxes worldwide, and impeding global </a:t>
            </a:r>
            <a:r>
              <a:rPr lang="en-US" sz="2000" dirty="0" smtClean="0"/>
              <a:t>growth</a:t>
            </a:r>
          </a:p>
          <a:p>
            <a:endParaRPr lang="en-US" sz="2000" dirty="0" smtClean="0"/>
          </a:p>
          <a:p>
            <a:r>
              <a:rPr lang="en-US" sz="2000" b="1" dirty="0" smtClean="0"/>
              <a:t>Singapore’s Minister for Finance, </a:t>
            </a:r>
            <a:r>
              <a:rPr lang="en-US" sz="2000" b="1" dirty="0" err="1" smtClean="0"/>
              <a:t>Mr</a:t>
            </a:r>
            <a:r>
              <a:rPr lang="en-US" sz="2000" b="1" dirty="0" smtClean="0"/>
              <a:t> Heng Swee Keat, </a:t>
            </a:r>
            <a:r>
              <a:rPr lang="en-US" sz="2000" dirty="0" smtClean="0"/>
              <a:t>said,</a:t>
            </a:r>
            <a:r>
              <a:rPr lang="en-US" sz="2000" b="1" dirty="0" smtClean="0"/>
              <a:t> </a:t>
            </a:r>
          </a:p>
          <a:p>
            <a:pPr lvl="1"/>
            <a:r>
              <a:rPr lang="en-US" sz="2000" i="1" dirty="0" smtClean="0"/>
              <a:t>“Cross-border tax issues require coordinated international solutions. </a:t>
            </a:r>
          </a:p>
          <a:p>
            <a:pPr lvl="1"/>
            <a:r>
              <a:rPr lang="en-US" sz="2000" i="1" dirty="0" smtClean="0"/>
              <a:t>Singapore supports an inclusive monitoring mechanism that is conducted in a fair, open and objective manner with participation on an equal footing by all relevant tax jurisdictions.</a:t>
            </a:r>
            <a:r>
              <a:rPr lang="en-US" sz="2000" dirty="0" smtClean="0"/>
              <a:t>”</a:t>
            </a:r>
          </a:p>
          <a:p>
            <a:endParaRPr lang="en-US" sz="2000" dirty="0" smtClean="0"/>
          </a:p>
          <a:p>
            <a:pPr>
              <a:buNone/>
            </a:pPr>
            <a:endParaRPr lang="en-US" sz="1800" dirty="0"/>
          </a:p>
        </p:txBody>
      </p:sp>
    </p:spTree>
    <p:extLst>
      <p:ext uri="{BB962C8B-B14F-4D97-AF65-F5344CB8AC3E}">
        <p14:creationId xmlns:p14="http://schemas.microsoft.com/office/powerpoint/2010/main" xmlns="" val="33135803"/>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3"/>
          <p:cNvSpPr>
            <a:spLocks noGrp="1"/>
          </p:cNvSpPr>
          <p:nvPr>
            <p:ph type="title"/>
          </p:nvPr>
        </p:nvSpPr>
        <p:spPr>
          <a:xfrm>
            <a:off x="468313" y="44450"/>
            <a:ext cx="8207375" cy="1008063"/>
          </a:xfrm>
        </p:spPr>
        <p:txBody>
          <a:bodyPr/>
          <a:lstStyle/>
          <a:p>
            <a:r>
              <a:rPr lang="en-GB" dirty="0" smtClean="0"/>
              <a:t>Singapore Government’s Position </a:t>
            </a:r>
            <a:r>
              <a:rPr lang="en-GB" sz="2400" dirty="0" smtClean="0"/>
              <a:t>(cont’d)</a:t>
            </a:r>
          </a:p>
        </p:txBody>
      </p:sp>
      <p:sp>
        <p:nvSpPr>
          <p:cNvPr id="4" name="Content Placeholder 4"/>
          <p:cNvSpPr>
            <a:spLocks noGrp="1"/>
          </p:cNvSpPr>
          <p:nvPr>
            <p:ph idx="1"/>
          </p:nvPr>
        </p:nvSpPr>
        <p:spPr>
          <a:xfrm>
            <a:off x="468313" y="1196751"/>
            <a:ext cx="8207376" cy="5040561"/>
          </a:xfrm>
        </p:spPr>
        <p:txBody>
          <a:bodyPr/>
          <a:lstStyle/>
          <a:p>
            <a:r>
              <a:rPr lang="en-US" sz="2000" dirty="0" smtClean="0"/>
              <a:t>Singapore will continue to develop sustainable domestic tax policies and rules that support substantive economic activities.</a:t>
            </a:r>
          </a:p>
          <a:p>
            <a:endParaRPr lang="en-US" sz="2000" dirty="0" smtClean="0"/>
          </a:p>
          <a:p>
            <a:r>
              <a:rPr lang="en-US" sz="2000" b="1" dirty="0" smtClean="0"/>
              <a:t>Singapore’s Senior Minister of State for Law and Finance, Ms </a:t>
            </a:r>
            <a:r>
              <a:rPr lang="en-US" sz="2000" b="1" dirty="0" err="1" smtClean="0"/>
              <a:t>Indranee</a:t>
            </a:r>
            <a:r>
              <a:rPr lang="en-US" sz="2000" b="1" dirty="0" smtClean="0"/>
              <a:t> Rajah,</a:t>
            </a:r>
            <a:r>
              <a:rPr lang="en-US" sz="2000" dirty="0" smtClean="0"/>
              <a:t> recently said, “(Singapore) will continue to ensure that our tax incentives are relevant, target substantial activities and produce economic spinoffs such as the generation of good jobs. The incentives should offer tax benefits that are commensurate with the activities carried out in Singapore, and should not encourage artificial shifting of profits.” </a:t>
            </a:r>
          </a:p>
          <a:p>
            <a:endParaRPr lang="en-US" sz="2000" dirty="0"/>
          </a:p>
          <a:p>
            <a:r>
              <a:rPr lang="en-US" sz="2000" dirty="0" smtClean="0"/>
              <a:t>Consistent </a:t>
            </a:r>
            <a:r>
              <a:rPr lang="en-US" sz="2000" dirty="0"/>
              <a:t>implementation of the BEPS recommendations to create a level playing field across all jurisdictions is key and Singapore will continue to work with the international community. </a:t>
            </a:r>
            <a:r>
              <a:rPr lang="en-US" sz="2000" b="1" dirty="0"/>
              <a:t>It is also important that the voices of small open economies are heard and considered, as they will be affected by BEPS.</a:t>
            </a:r>
          </a:p>
          <a:p>
            <a:endParaRPr lang="en-US" sz="2000" dirty="0" smtClean="0"/>
          </a:p>
        </p:txBody>
      </p:sp>
    </p:spTree>
    <p:extLst>
      <p:ext uri="{BB962C8B-B14F-4D97-AF65-F5344CB8AC3E}">
        <p14:creationId xmlns:p14="http://schemas.microsoft.com/office/powerpoint/2010/main" xmlns="" val="33135803"/>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Singapore Joins Inclusive Framework for Implementing Measures against BEPS</a:t>
            </a:r>
            <a:endParaRPr lang="en-US" dirty="0"/>
          </a:p>
        </p:txBody>
      </p:sp>
      <p:sp>
        <p:nvSpPr>
          <p:cNvPr id="3" name="Content Placeholder 2"/>
          <p:cNvSpPr>
            <a:spLocks noGrp="1"/>
          </p:cNvSpPr>
          <p:nvPr>
            <p:ph idx="1"/>
          </p:nvPr>
        </p:nvSpPr>
        <p:spPr>
          <a:xfrm>
            <a:off x="467544" y="1196752"/>
            <a:ext cx="8208912" cy="5328592"/>
          </a:xfrm>
        </p:spPr>
        <p:txBody>
          <a:bodyPr/>
          <a:lstStyle/>
          <a:p>
            <a:r>
              <a:rPr lang="en-SG" sz="2000" dirty="0" smtClean="0"/>
              <a:t>Singapore became a BEPS Associate in June 2016:</a:t>
            </a:r>
          </a:p>
          <a:p>
            <a:endParaRPr lang="en-SG" sz="2000" dirty="0" smtClean="0"/>
          </a:p>
          <a:p>
            <a:r>
              <a:rPr lang="en-US" sz="2000" dirty="0" smtClean="0"/>
              <a:t>Playing a part in creating </a:t>
            </a:r>
            <a:r>
              <a:rPr lang="en-SG" sz="2000" dirty="0" smtClean="0"/>
              <a:t>a level playing field across jurisdictions</a:t>
            </a:r>
          </a:p>
          <a:p>
            <a:endParaRPr lang="en-SG" sz="2000" dirty="0" smtClean="0"/>
          </a:p>
          <a:p>
            <a:r>
              <a:rPr lang="en-SG" sz="2000" dirty="0" smtClean="0"/>
              <a:t>Supporting the key principle that profits should be taxed where the real economic activities generating the profits are performed and where value is created</a:t>
            </a:r>
          </a:p>
          <a:p>
            <a:endParaRPr lang="en-SG" sz="2000" dirty="0" smtClean="0"/>
          </a:p>
          <a:p>
            <a:r>
              <a:rPr lang="en-SG" sz="2000" dirty="0" smtClean="0"/>
              <a:t>Commitment towards implementing the four minimum standards under the BEPS Project</a:t>
            </a:r>
          </a:p>
          <a:p>
            <a:pPr>
              <a:buNone/>
            </a:pPr>
            <a:r>
              <a:rPr lang="en-SG" sz="2000" dirty="0" smtClean="0"/>
              <a:t>      -    countering harmful tax practices</a:t>
            </a:r>
          </a:p>
          <a:p>
            <a:pPr>
              <a:buNone/>
            </a:pPr>
            <a:r>
              <a:rPr lang="en-SG" sz="2000" dirty="0" smtClean="0"/>
              <a:t>      -    preventing treaty abuse</a:t>
            </a:r>
          </a:p>
          <a:p>
            <a:pPr>
              <a:buNone/>
            </a:pPr>
            <a:r>
              <a:rPr lang="en-SG" sz="2000" dirty="0" smtClean="0"/>
              <a:t>      -    transfer pricing documentation</a:t>
            </a:r>
          </a:p>
          <a:p>
            <a:pPr>
              <a:buNone/>
            </a:pPr>
            <a:r>
              <a:rPr lang="en-SG" sz="2000" dirty="0" smtClean="0"/>
              <a:t>      -    enhancing dispute resolution</a:t>
            </a:r>
            <a:endParaRPr lang="en-US"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BEPS Minimum Standards – Singapore’s Position</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913819019"/>
              </p:ext>
            </p:extLst>
          </p:nvPr>
        </p:nvGraphicFramePr>
        <p:xfrm>
          <a:off x="179512" y="1052736"/>
          <a:ext cx="8856984" cy="5400600"/>
        </p:xfrm>
        <a:graphic>
          <a:graphicData uri="http://schemas.openxmlformats.org/drawingml/2006/table">
            <a:tbl>
              <a:tblPr firstRow="1" bandRow="1">
                <a:tableStyleId>{5C22544A-7EE6-4342-B048-85BDC9FD1C3A}</a:tableStyleId>
              </a:tblPr>
              <a:tblGrid>
                <a:gridCol w="2125676">
                  <a:extLst>
                    <a:ext uri="{9D8B030D-6E8A-4147-A177-3AD203B41FA5}">
                      <a16:colId xmlns:a16="http://schemas.microsoft.com/office/drawing/2014/main" xmlns="" val="20000"/>
                    </a:ext>
                  </a:extLst>
                </a:gridCol>
                <a:gridCol w="2196532">
                  <a:extLst>
                    <a:ext uri="{9D8B030D-6E8A-4147-A177-3AD203B41FA5}">
                      <a16:colId xmlns:a16="http://schemas.microsoft.com/office/drawing/2014/main" xmlns="" val="20001"/>
                    </a:ext>
                  </a:extLst>
                </a:gridCol>
                <a:gridCol w="2267388">
                  <a:extLst>
                    <a:ext uri="{9D8B030D-6E8A-4147-A177-3AD203B41FA5}">
                      <a16:colId xmlns:a16="http://schemas.microsoft.com/office/drawing/2014/main" xmlns="" val="20002"/>
                    </a:ext>
                  </a:extLst>
                </a:gridCol>
                <a:gridCol w="2267388">
                  <a:extLst>
                    <a:ext uri="{9D8B030D-6E8A-4147-A177-3AD203B41FA5}">
                      <a16:colId xmlns:a16="http://schemas.microsoft.com/office/drawing/2014/main" xmlns="" val="20003"/>
                    </a:ext>
                  </a:extLst>
                </a:gridCol>
              </a:tblGrid>
              <a:tr h="681157">
                <a:tc>
                  <a:txBody>
                    <a:bodyPr/>
                    <a:lstStyle/>
                    <a:p>
                      <a:r>
                        <a:rPr lang="en-US" sz="1800" b="1" i="0" kern="1200" dirty="0" smtClean="0">
                          <a:solidFill>
                            <a:schemeClr val="lt1"/>
                          </a:solidFill>
                          <a:latin typeface="+mn-lt"/>
                          <a:ea typeface="+mn-ea"/>
                          <a:cs typeface="+mn-cs"/>
                        </a:rPr>
                        <a:t>Countering harmful tax practices</a:t>
                      </a:r>
                      <a:endParaRPr lang="en-US" dirty="0"/>
                    </a:p>
                  </a:txBody>
                  <a:tcPr/>
                </a:tc>
                <a:tc>
                  <a:txBody>
                    <a:bodyPr/>
                    <a:lstStyle/>
                    <a:p>
                      <a:r>
                        <a:rPr lang="en-US" sz="1800" b="1" i="0" kern="1200" dirty="0" smtClean="0">
                          <a:solidFill>
                            <a:schemeClr val="lt1"/>
                          </a:solidFill>
                          <a:latin typeface="+mn-lt"/>
                          <a:ea typeface="+mn-ea"/>
                          <a:cs typeface="+mn-cs"/>
                        </a:rPr>
                        <a:t>Preventing treaty abuse</a:t>
                      </a:r>
                      <a:endParaRPr lang="en-US" dirty="0"/>
                    </a:p>
                  </a:txBody>
                  <a:tcPr/>
                </a:tc>
                <a:tc>
                  <a:txBody>
                    <a:bodyPr/>
                    <a:lstStyle/>
                    <a:p>
                      <a:r>
                        <a:rPr lang="en-US" sz="1800" b="1" i="0" kern="1200" dirty="0" smtClean="0">
                          <a:solidFill>
                            <a:schemeClr val="lt1"/>
                          </a:solidFill>
                          <a:latin typeface="+mn-lt"/>
                          <a:ea typeface="+mn-ea"/>
                          <a:cs typeface="+mn-cs"/>
                        </a:rPr>
                        <a:t>Transfer pricing documentation</a:t>
                      </a:r>
                      <a:endParaRPr lang="en-US" dirty="0"/>
                    </a:p>
                  </a:txBody>
                  <a:tcPr/>
                </a:tc>
                <a:tc>
                  <a:txBody>
                    <a:bodyPr/>
                    <a:lstStyle/>
                    <a:p>
                      <a:r>
                        <a:rPr lang="en-US" sz="1800" b="1" i="0" kern="1200" dirty="0" smtClean="0">
                          <a:solidFill>
                            <a:schemeClr val="lt1"/>
                          </a:solidFill>
                          <a:latin typeface="+mn-lt"/>
                          <a:ea typeface="+mn-ea"/>
                          <a:cs typeface="+mn-cs"/>
                        </a:rPr>
                        <a:t>Enhancing dispute resolution</a:t>
                      </a:r>
                      <a:endParaRPr lang="en-US" dirty="0"/>
                    </a:p>
                  </a:txBody>
                  <a:tcPr/>
                </a:tc>
                <a:extLst>
                  <a:ext uri="{0D108BD9-81ED-4DB2-BD59-A6C34878D82A}">
                    <a16:rowId xmlns:a16="http://schemas.microsoft.com/office/drawing/2014/main" xmlns="" val="10000"/>
                  </a:ext>
                </a:extLst>
              </a:tr>
              <a:tr h="4719443">
                <a:tc>
                  <a:txBody>
                    <a:bodyPr/>
                    <a:lstStyle/>
                    <a:p>
                      <a:pPr marL="285750" indent="-285750">
                        <a:buFont typeface="Arial" panose="020B0604020202020204" pitchFamily="34" charset="0"/>
                        <a:buChar char="•"/>
                      </a:pPr>
                      <a:r>
                        <a:rPr lang="en-SG" sz="1500" dirty="0" smtClean="0"/>
                        <a:t>Conditions must be met to</a:t>
                      </a:r>
                      <a:r>
                        <a:rPr lang="en-SG" sz="1500" baseline="0" dirty="0" smtClean="0"/>
                        <a:t> qualify for tax incentives</a:t>
                      </a:r>
                    </a:p>
                    <a:p>
                      <a:pPr marL="285750" indent="-285750">
                        <a:buFont typeface="Arial" panose="020B0604020202020204" pitchFamily="34" charset="0"/>
                        <a:buChar char="•"/>
                      </a:pPr>
                      <a:endParaRPr lang="en-SG" sz="1500" baseline="0" dirty="0" smtClean="0"/>
                    </a:p>
                    <a:p>
                      <a:pPr marL="285750" indent="-285750">
                        <a:buFont typeface="Arial" panose="020B0604020202020204" pitchFamily="34" charset="0"/>
                        <a:buChar char="•"/>
                      </a:pPr>
                      <a:r>
                        <a:rPr lang="en-SG" sz="1500" baseline="0" dirty="0" smtClean="0"/>
                        <a:t>Incentives are legislated and granted for defined periods of time on qualifying activities</a:t>
                      </a:r>
                    </a:p>
                    <a:p>
                      <a:pPr marL="285750" indent="-285750">
                        <a:buFont typeface="Arial" panose="020B0604020202020204" pitchFamily="34" charset="0"/>
                        <a:buChar char="•"/>
                      </a:pPr>
                      <a:endParaRPr lang="en-SG" sz="1500" baseline="0" dirty="0" smtClean="0"/>
                    </a:p>
                    <a:p>
                      <a:pPr marL="285750" indent="-285750">
                        <a:buFont typeface="Arial" panose="020B0604020202020204" pitchFamily="34" charset="0"/>
                        <a:buChar char="•"/>
                      </a:pPr>
                      <a:r>
                        <a:rPr lang="en-SG" sz="1500" baseline="0" dirty="0" smtClean="0"/>
                        <a:t>Non-qualifying activities are taxed at the corporate tax rate</a:t>
                      </a:r>
                      <a:endParaRPr lang="en-SG" sz="1500" dirty="0" smtClean="0"/>
                    </a:p>
                    <a:p>
                      <a:pPr marL="285750" indent="-285750">
                        <a:buFont typeface="Arial" panose="020B0604020202020204" pitchFamily="34" charset="0"/>
                        <a:buChar char="•"/>
                      </a:pPr>
                      <a:endParaRPr lang="en-SG" sz="1500" dirty="0" smtClean="0"/>
                    </a:p>
                    <a:p>
                      <a:pPr marL="285750" indent="-285750">
                        <a:buFont typeface="Arial" panose="020B0604020202020204" pitchFamily="34" charset="0"/>
                        <a:buChar char="•"/>
                      </a:pPr>
                      <a:r>
                        <a:rPr lang="en-SG" sz="1500" dirty="0" smtClean="0"/>
                        <a:t>Regularly review of tax incentives</a:t>
                      </a:r>
                    </a:p>
                    <a:p>
                      <a:pPr>
                        <a:buFontTx/>
                        <a:buChar char="-"/>
                      </a:pPr>
                      <a:endParaRPr lang="en-US" sz="1500" dirty="0"/>
                    </a:p>
                  </a:txBody>
                  <a:tcPr/>
                </a:tc>
                <a:tc>
                  <a:txBody>
                    <a:bodyPr/>
                    <a:lstStyle/>
                    <a:p>
                      <a:pPr marL="285750" indent="-285750">
                        <a:buFont typeface="Arial" panose="020B0604020202020204" pitchFamily="34" charset="0"/>
                        <a:buChar char="•"/>
                      </a:pPr>
                      <a:r>
                        <a:rPr lang="en-SG" sz="1500" dirty="0" smtClean="0"/>
                        <a:t>Do not condone treaty shopping</a:t>
                      </a:r>
                    </a:p>
                    <a:p>
                      <a:pPr marL="285750" indent="-285750">
                        <a:buFont typeface="Arial" panose="020B0604020202020204" pitchFamily="34" charset="0"/>
                        <a:buChar char="•"/>
                      </a:pPr>
                      <a:endParaRPr lang="en-SG" sz="1500" dirty="0" smtClean="0"/>
                    </a:p>
                    <a:p>
                      <a:pPr marL="285750" indent="-285750">
                        <a:buFont typeface="Arial" panose="020B0604020202020204" pitchFamily="34" charset="0"/>
                        <a:buChar char="•"/>
                      </a:pPr>
                      <a:r>
                        <a:rPr lang="en-SG" sz="1500" dirty="0" smtClean="0"/>
                        <a:t>Anti-treaty shopping provisions included in</a:t>
                      </a:r>
                      <a:r>
                        <a:rPr lang="en-SG" sz="1500" baseline="0" dirty="0" smtClean="0"/>
                        <a:t> bilateral tax treaties</a:t>
                      </a:r>
                      <a:r>
                        <a:rPr lang="en-SG" sz="1500" dirty="0" smtClean="0"/>
                        <a:t> to prevent abuse</a:t>
                      </a:r>
                    </a:p>
                    <a:p>
                      <a:pPr marL="285750" indent="-285750">
                        <a:buFont typeface="Arial" panose="020B0604020202020204" pitchFamily="34" charset="0"/>
                        <a:buChar char="•"/>
                      </a:pPr>
                      <a:endParaRPr lang="en-SG" sz="1500" dirty="0" smtClean="0"/>
                    </a:p>
                    <a:p>
                      <a:pPr marL="285750" indent="-285750">
                        <a:buFont typeface="Arial" panose="020B0604020202020204" pitchFamily="34" charset="0"/>
                        <a:buChar char="•"/>
                      </a:pPr>
                      <a:r>
                        <a:rPr lang="en-SG" sz="1500" dirty="0" smtClean="0"/>
                        <a:t>Considering if to join the</a:t>
                      </a:r>
                      <a:r>
                        <a:rPr lang="en-SG" sz="1500" baseline="0" dirty="0" smtClean="0"/>
                        <a:t> multilateral instrument for incorporating BEPS measures Singapore is currently involved in. </a:t>
                      </a:r>
                      <a:endParaRPr lang="en-US" sz="1500" dirty="0"/>
                    </a:p>
                  </a:txBody>
                  <a:tcPr/>
                </a:tc>
                <a:tc>
                  <a:txBody>
                    <a:bodyPr/>
                    <a:lstStyle/>
                    <a:p>
                      <a:pPr marL="285750" indent="-285750">
                        <a:buFont typeface="Arial" panose="020B0604020202020204" pitchFamily="34" charset="0"/>
                        <a:buChar char="•"/>
                      </a:pPr>
                      <a:r>
                        <a:rPr lang="en-SG" sz="1500" dirty="0" smtClean="0"/>
                        <a:t>Adheres to the internationally agreed arm’s length principle</a:t>
                      </a:r>
                    </a:p>
                    <a:p>
                      <a:pPr marL="285750" indent="-285750">
                        <a:buFont typeface="Arial" panose="020B0604020202020204" pitchFamily="34" charset="0"/>
                        <a:buChar char="•"/>
                      </a:pPr>
                      <a:endParaRPr lang="en-SG" sz="1500" dirty="0" smtClean="0"/>
                    </a:p>
                    <a:p>
                      <a:pPr marL="285750" indent="-285750">
                        <a:buFont typeface="Arial" panose="020B0604020202020204" pitchFamily="34" charset="0"/>
                        <a:buChar char="•"/>
                      </a:pPr>
                      <a:r>
                        <a:rPr lang="en-SG" sz="1500" b="1" dirty="0" smtClean="0"/>
                        <a:t>Commit to implement </a:t>
                      </a:r>
                      <a:r>
                        <a:rPr lang="en-SG" sz="1500" b="1" dirty="0" err="1" smtClean="0"/>
                        <a:t>CbCR</a:t>
                      </a:r>
                      <a:r>
                        <a:rPr lang="en-SG" sz="1500" b="1" dirty="0" smtClean="0"/>
                        <a:t> for financial years beginning on or after 1 Jan 2017</a:t>
                      </a:r>
                    </a:p>
                    <a:p>
                      <a:pPr marL="285750" indent="-285750">
                        <a:buFont typeface="Arial" panose="020B0604020202020204" pitchFamily="34" charset="0"/>
                        <a:buChar char="•"/>
                      </a:pPr>
                      <a:endParaRPr lang="en-SG" sz="1500" dirty="0" smtClean="0"/>
                    </a:p>
                    <a:p>
                      <a:pPr marL="285750" indent="-285750">
                        <a:buFont typeface="Arial" panose="020B0604020202020204" pitchFamily="34" charset="0"/>
                        <a:buChar char="•"/>
                      </a:pPr>
                      <a:r>
                        <a:rPr lang="en-SG" sz="1500" dirty="0" smtClean="0"/>
                        <a:t>Exchange </a:t>
                      </a:r>
                      <a:r>
                        <a:rPr lang="en-SG" sz="1500" dirty="0" err="1" smtClean="0"/>
                        <a:t>CbC</a:t>
                      </a:r>
                      <a:r>
                        <a:rPr lang="en-SG" sz="1500" dirty="0" smtClean="0"/>
                        <a:t> reports with jurisdictions that Singapore has entered into bilateral agreements with for automatic exchange of </a:t>
                      </a:r>
                      <a:r>
                        <a:rPr lang="en-SG" sz="1500" dirty="0" err="1" smtClean="0"/>
                        <a:t>CbCR</a:t>
                      </a:r>
                      <a:r>
                        <a:rPr lang="en-SG" sz="1500" dirty="0" smtClean="0"/>
                        <a:t> information</a:t>
                      </a:r>
                      <a:endParaRPr lang="en-US" sz="1500" dirty="0"/>
                    </a:p>
                  </a:txBody>
                  <a:tcPr/>
                </a:tc>
                <a:tc>
                  <a:txBody>
                    <a:bodyPr/>
                    <a:lstStyle/>
                    <a:p>
                      <a:pPr marL="285750" indent="-285750">
                        <a:buFont typeface="Arial" panose="020B0604020202020204" pitchFamily="34" charset="0"/>
                        <a:buChar char="•"/>
                      </a:pPr>
                      <a:r>
                        <a:rPr lang="en-SG" sz="1500" dirty="0" smtClean="0"/>
                        <a:t>Engaging foreign tax authorities to resolve cross-border tax disputes via the mutual agreement procedure</a:t>
                      </a:r>
                    </a:p>
                    <a:p>
                      <a:pPr marL="285750" indent="-285750">
                        <a:buFont typeface="Arial" panose="020B0604020202020204" pitchFamily="34" charset="0"/>
                        <a:buChar char="•"/>
                      </a:pPr>
                      <a:endParaRPr lang="en-SG" sz="1500" dirty="0" smtClean="0"/>
                    </a:p>
                    <a:p>
                      <a:pPr marL="285750" indent="-285750">
                        <a:buFont typeface="Arial" panose="020B0604020202020204" pitchFamily="34" charset="0"/>
                        <a:buChar char="•"/>
                      </a:pPr>
                      <a:r>
                        <a:rPr lang="en-SG" sz="1500" dirty="0" smtClean="0"/>
                        <a:t>Monitoring the implementation of minimum standards on dispute resolution developed under the BEPS Project</a:t>
                      </a:r>
                    </a:p>
                    <a:p>
                      <a:pPr marL="285750" indent="-285750">
                        <a:buFont typeface="Arial" panose="020B0604020202020204" pitchFamily="34" charset="0"/>
                        <a:buChar char="•"/>
                      </a:pPr>
                      <a:endParaRPr lang="en-SG" sz="1500" dirty="0" smtClean="0"/>
                    </a:p>
                    <a:p>
                      <a:pPr marL="285750" indent="-285750">
                        <a:buFont typeface="Arial" panose="020B0604020202020204" pitchFamily="34" charset="0"/>
                        <a:buChar char="•"/>
                      </a:pPr>
                      <a:r>
                        <a:rPr lang="en-SG" sz="1500" dirty="0" smtClean="0"/>
                        <a:t>Ensure that taxpayers have access to effective and expedient dispute resolution mechanisms</a:t>
                      </a:r>
                      <a:endParaRPr lang="en-US" sz="1500" dirty="0"/>
                    </a:p>
                  </a:txBody>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13314" name="Title 1"/>
          <p:cNvSpPr>
            <a:spLocks noGrp="1"/>
          </p:cNvSpPr>
          <p:nvPr>
            <p:ph type="ctrTitle"/>
          </p:nvPr>
        </p:nvSpPr>
        <p:spPr>
          <a:xfrm>
            <a:off x="2160240" y="1916832"/>
            <a:ext cx="6983760" cy="1470025"/>
          </a:xfrm>
        </p:spPr>
        <p:txBody>
          <a:bodyPr/>
          <a:lstStyle/>
          <a:p>
            <a:r>
              <a:rPr lang="en-US" sz="4400" dirty="0" smtClean="0">
                <a:solidFill>
                  <a:srgbClr val="00FFFF"/>
                </a:solidFill>
              </a:rPr>
              <a:t>Action 6: Prevention of Treaty Abuse</a:t>
            </a:r>
            <a:endParaRPr lang="en-US" sz="4400" dirty="0">
              <a:solidFill>
                <a:srgbClr val="00FFFF"/>
              </a:solidFill>
            </a:endParaRPr>
          </a:p>
        </p:txBody>
      </p:sp>
      <p:pic>
        <p:nvPicPr>
          <p:cNvPr id="1028" name="Picture 4" descr="V:\SIATP\Marketing\Corporate ID (SIATP)\siatp-white logo-transparent.gif"/>
          <p:cNvPicPr>
            <a:picLocks noChangeAspect="1" noChangeArrowheads="1"/>
          </p:cNvPicPr>
          <p:nvPr/>
        </p:nvPicPr>
        <p:blipFill>
          <a:blip r:embed="rId3" cstate="email"/>
          <a:srcRect/>
          <a:stretch>
            <a:fillRect/>
          </a:stretch>
        </p:blipFill>
        <p:spPr bwMode="auto">
          <a:xfrm>
            <a:off x="251520" y="207002"/>
            <a:ext cx="1512168" cy="773726"/>
          </a:xfrm>
          <a:prstGeom prst="rect">
            <a:avLst/>
          </a:prstGeom>
          <a:noFill/>
        </p:spPr>
      </p:pic>
    </p:spTree>
    <p:extLst>
      <p:ext uri="{BB962C8B-B14F-4D97-AF65-F5344CB8AC3E}">
        <p14:creationId xmlns:p14="http://schemas.microsoft.com/office/powerpoint/2010/main" xmlns="" val="3410292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latin typeface="+mj-lt"/>
              </a:rPr>
              <a:t>Increased Focus on Treaty Abuse Prevention</a:t>
            </a:r>
            <a:endParaRPr lang="en-US" dirty="0">
              <a:latin typeface="+mj-lt"/>
            </a:endParaRPr>
          </a:p>
        </p:txBody>
      </p:sp>
      <p:sp>
        <p:nvSpPr>
          <p:cNvPr id="9" name="Content Placeholder 4"/>
          <p:cNvSpPr>
            <a:spLocks noGrp="1"/>
          </p:cNvSpPr>
          <p:nvPr>
            <p:ph idx="1"/>
          </p:nvPr>
        </p:nvSpPr>
        <p:spPr>
          <a:xfrm>
            <a:off x="323528" y="980728"/>
            <a:ext cx="8640960" cy="5544616"/>
          </a:xfrm>
        </p:spPr>
        <p:txBody>
          <a:bodyPr/>
          <a:lstStyle/>
          <a:p>
            <a:pPr>
              <a:buNone/>
            </a:pPr>
            <a:endParaRPr lang="en-US" sz="2000" dirty="0" smtClean="0">
              <a:solidFill>
                <a:schemeClr val="tx1"/>
              </a:solidFill>
            </a:endParaRPr>
          </a:p>
          <a:p>
            <a:pPr marL="355600" lvl="1" indent="0">
              <a:buClr>
                <a:schemeClr val="bg1"/>
              </a:buClr>
              <a:buSzPct val="100000"/>
              <a:buNone/>
            </a:pPr>
            <a:r>
              <a:rPr lang="en-US" sz="2000" dirty="0" smtClean="0">
                <a:solidFill>
                  <a:schemeClr val="tx1"/>
                </a:solidFill>
              </a:rPr>
              <a:t>     </a:t>
            </a:r>
          </a:p>
        </p:txBody>
      </p:sp>
      <p:sp>
        <p:nvSpPr>
          <p:cNvPr id="5" name="Content Placeholder 4"/>
          <p:cNvSpPr txBox="1">
            <a:spLocks/>
          </p:cNvSpPr>
          <p:nvPr/>
        </p:nvSpPr>
        <p:spPr bwMode="auto">
          <a:xfrm>
            <a:off x="457200" y="1052736"/>
            <a:ext cx="8229600" cy="532859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 typeface="Arial" pitchFamily="34" charset="0"/>
              <a:buChar char="•"/>
              <a:tabLst/>
              <a:defRPr/>
            </a:pPr>
            <a:r>
              <a:rPr lang="en-SG" sz="2000" dirty="0" smtClean="0">
                <a:latin typeface="+mn-lt"/>
                <a:cs typeface="Arial" pitchFamily="34" charset="0"/>
              </a:rPr>
              <a:t>More stringent on treaty clearances</a:t>
            </a:r>
          </a:p>
          <a:p>
            <a:pPr marL="800100" lvl="1" indent="-342900" eaLnBrk="0" hangingPunct="0">
              <a:spcBef>
                <a:spcPct val="20000"/>
              </a:spcBef>
              <a:buFont typeface="Wingdings" panose="05000000000000000000" pitchFamily="2" charset="2"/>
              <a:buChar char="Ø"/>
            </a:pPr>
            <a:r>
              <a:rPr lang="en-SG" sz="2000" dirty="0" smtClean="0">
                <a:latin typeface="+mn-lt"/>
                <a:cs typeface="Arial" pitchFamily="34" charset="0"/>
              </a:rPr>
              <a:t>Increased scrutiny on substance and beneficial ownership on issuance of certificate of residency </a:t>
            </a:r>
            <a:endParaRPr kumimoji="0" lang="en-SG" sz="2000" b="0" i="0" u="none" strike="noStrike" kern="1200" cap="none" spc="0" normalizeH="0" noProof="0" dirty="0" smtClean="0">
              <a:ln>
                <a:noFill/>
              </a:ln>
              <a:solidFill>
                <a:schemeClr val="tx1"/>
              </a:solidFill>
              <a:effectLst/>
              <a:uLnTx/>
              <a:uFillTx/>
              <a:latin typeface="+mn-lt"/>
              <a:cs typeface="Arial" pitchFamily="34" charset="0"/>
            </a:endParaRP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endParaRPr lang="en-SG" sz="2000" dirty="0" smtClean="0">
              <a:latin typeface="+mn-lt"/>
              <a:cs typeface="Arial" pitchFamily="34" charset="0"/>
            </a:endParaRP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r>
              <a:rPr lang="en-SG" sz="2000" dirty="0" smtClean="0">
                <a:latin typeface="+mn-lt"/>
                <a:cs typeface="Arial" pitchFamily="34" charset="0"/>
              </a:rPr>
              <a:t>Singapore is against treaty shopping</a:t>
            </a:r>
          </a:p>
          <a:p>
            <a:pPr marL="800100" lvl="1" indent="-342900" eaLnBrk="0" hangingPunct="0">
              <a:spcBef>
                <a:spcPct val="20000"/>
              </a:spcBef>
              <a:buFont typeface="Wingdings" panose="05000000000000000000" pitchFamily="2" charset="2"/>
              <a:buChar char="Ø"/>
              <a:defRPr/>
            </a:pPr>
            <a:r>
              <a:rPr lang="en-SG" sz="2000" dirty="0" smtClean="0">
                <a:latin typeface="+mn-lt"/>
                <a:cs typeface="Arial" pitchFamily="34" charset="0"/>
              </a:rPr>
              <a:t>Includes anti-treaty shopping provisions in bilateral tax treaties</a:t>
            </a:r>
          </a:p>
          <a:p>
            <a:pPr marL="800100" lvl="1" indent="-342900" eaLnBrk="0" hangingPunct="0">
              <a:spcBef>
                <a:spcPct val="20000"/>
              </a:spcBef>
              <a:buFont typeface="Wingdings" panose="05000000000000000000" pitchFamily="2" charset="2"/>
              <a:buChar char="Ø"/>
              <a:defRPr/>
            </a:pPr>
            <a:r>
              <a:rPr lang="en-SG" sz="2000" baseline="0" dirty="0" smtClean="0">
                <a:latin typeface="+mn-lt"/>
                <a:cs typeface="Arial" pitchFamily="34" charset="0"/>
              </a:rPr>
              <a:t>Example:</a:t>
            </a:r>
            <a:r>
              <a:rPr lang="en-SG" sz="2000" dirty="0" smtClean="0">
                <a:latin typeface="+mn-lt"/>
                <a:cs typeface="Arial" pitchFamily="34" charset="0"/>
              </a:rPr>
              <a:t> </a:t>
            </a:r>
            <a:r>
              <a:rPr lang="en-SG" sz="2000" baseline="0" dirty="0" smtClean="0">
                <a:latin typeface="+mn-lt"/>
                <a:cs typeface="Arial" pitchFamily="34" charset="0"/>
              </a:rPr>
              <a:t>Singapore</a:t>
            </a:r>
            <a:r>
              <a:rPr lang="en-SG" sz="2000" dirty="0" smtClean="0">
                <a:latin typeface="+mn-lt"/>
                <a:cs typeface="Arial" pitchFamily="34" charset="0"/>
              </a:rPr>
              <a:t>-Israel Tax Treaty included a clause to state that domestic GAAR should prevail over treaty provisions for tax avoidance scenarios</a:t>
            </a:r>
            <a:endParaRPr kumimoji="0" lang="en-SG" sz="2000" b="0" i="0" u="none" strike="noStrike" kern="1200" cap="none" spc="0" normalizeH="0" baseline="0" noProof="0" dirty="0" smtClean="0">
              <a:ln>
                <a:noFill/>
              </a:ln>
              <a:solidFill>
                <a:schemeClr val="tx1"/>
              </a:solidFill>
              <a:effectLst/>
              <a:uLnTx/>
              <a:uFillTx/>
              <a:latin typeface="+mn-lt"/>
              <a:cs typeface="Arial" pitchFamily="34" charset="0"/>
            </a:endParaRP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defRPr/>
            </a:pPr>
            <a:endParaRPr kumimoji="0" lang="en-SG" sz="2000" b="0" i="0" u="none" strike="noStrike" kern="1200" cap="none" spc="0" normalizeH="0" baseline="0" noProof="0" dirty="0" smtClean="0">
              <a:ln>
                <a:noFill/>
              </a:ln>
              <a:solidFill>
                <a:schemeClr val="tx1"/>
              </a:solidFill>
              <a:effectLst/>
              <a:uLnTx/>
              <a:uFillTx/>
              <a:latin typeface="+mn-lt"/>
              <a:cs typeface="Arial" pitchFamily="34" charset="0"/>
            </a:endParaRP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r>
              <a:rPr kumimoji="0" lang="en-SG" sz="2000" b="0" i="0" u="none" strike="noStrike" kern="1200" cap="none" spc="0" normalizeH="0" baseline="0" noProof="0" dirty="0" smtClean="0">
                <a:ln>
                  <a:noFill/>
                </a:ln>
                <a:solidFill>
                  <a:schemeClr val="tx1"/>
                </a:solidFill>
                <a:effectLst/>
                <a:uLnTx/>
                <a:uFillTx/>
                <a:latin typeface="+mn-lt"/>
                <a:cs typeface="Arial" pitchFamily="34" charset="0"/>
              </a:rPr>
              <a:t>IRAS has</a:t>
            </a:r>
            <a:r>
              <a:rPr kumimoji="0" lang="en-SG" sz="2000" b="0" i="0" u="none" strike="noStrike" kern="1200" cap="none" spc="0" normalizeH="0" noProof="0" dirty="0" smtClean="0">
                <a:ln>
                  <a:noFill/>
                </a:ln>
                <a:solidFill>
                  <a:schemeClr val="tx1"/>
                </a:solidFill>
                <a:effectLst/>
                <a:uLnTx/>
                <a:uFillTx/>
                <a:latin typeface="+mn-lt"/>
                <a:cs typeface="Arial" pitchFamily="34" charset="0"/>
              </a:rPr>
              <a:t> also introduced its first e-Tax guide on </a:t>
            </a:r>
            <a:r>
              <a:rPr kumimoji="0" lang="en-SG" sz="2000" b="0" i="1" u="none" strike="noStrike" kern="1200" cap="none" spc="0" normalizeH="0" noProof="0" dirty="0" smtClean="0">
                <a:ln>
                  <a:noFill/>
                </a:ln>
                <a:solidFill>
                  <a:schemeClr val="tx1"/>
                </a:solidFill>
                <a:effectLst/>
                <a:uLnTx/>
                <a:uFillTx/>
                <a:latin typeface="+mn-lt"/>
                <a:cs typeface="Arial" pitchFamily="34" charset="0"/>
              </a:rPr>
              <a:t>The General Anti-Avoidance Provision and its Application</a:t>
            </a:r>
          </a:p>
          <a:p>
            <a:pPr marL="800100" lvl="1" indent="-342900" eaLnBrk="0" hangingPunct="0">
              <a:spcBef>
                <a:spcPct val="20000"/>
              </a:spcBef>
              <a:buFont typeface="Wingdings" panose="05000000000000000000" pitchFamily="2" charset="2"/>
              <a:buChar char="Ø"/>
              <a:defRPr/>
            </a:pPr>
            <a:r>
              <a:rPr lang="en-SG" sz="2000" dirty="0" smtClean="0">
                <a:latin typeface="+mn-lt"/>
                <a:cs typeface="Arial" pitchFamily="34" charset="0"/>
              </a:rPr>
              <a:t>exemplifying the Authority’s views on tax avoidance </a:t>
            </a:r>
          </a:p>
          <a:p>
            <a:pPr marL="800100" lvl="1" indent="-342900" eaLnBrk="0" hangingPunct="0">
              <a:spcBef>
                <a:spcPct val="20000"/>
              </a:spcBef>
              <a:buFont typeface="Wingdings" panose="05000000000000000000" pitchFamily="2" charset="2"/>
              <a:buChar char="Ø"/>
              <a:defRPr/>
            </a:pPr>
            <a:endParaRPr kumimoji="0" lang="en-SG" sz="2000" b="0" i="0" u="none" strike="noStrike" kern="1200" cap="none" spc="0" normalizeH="0" baseline="0" noProof="0" dirty="0">
              <a:ln>
                <a:noFill/>
              </a:ln>
              <a:solidFill>
                <a:schemeClr val="tx1"/>
              </a:solidFill>
              <a:effectLst/>
              <a:uLnTx/>
              <a:uFillTx/>
              <a:latin typeface="+mn-lt"/>
              <a:cs typeface="Arial" pitchFamily="34" charset="0"/>
            </a:endParaRPr>
          </a:p>
          <a:p>
            <a:pPr marL="342900" indent="-342900" eaLnBrk="0" hangingPunct="0">
              <a:spcBef>
                <a:spcPct val="20000"/>
              </a:spcBef>
              <a:buFont typeface="Arial" panose="020B0604020202020204" pitchFamily="34" charset="0"/>
              <a:buChar char="•"/>
              <a:defRPr/>
            </a:pPr>
            <a:r>
              <a:rPr lang="en-US" sz="2000" dirty="0">
                <a:latin typeface="+mn-lt"/>
              </a:rPr>
              <a:t>Bilateral ties with partner tax authorities will continue to be strengthened.</a:t>
            </a:r>
          </a:p>
          <a:p>
            <a:pPr marL="800100" lvl="1" indent="-342900" eaLnBrk="0" hangingPunct="0">
              <a:spcBef>
                <a:spcPct val="20000"/>
              </a:spcBef>
              <a:buFont typeface="Wingdings" panose="05000000000000000000" pitchFamily="2" charset="2"/>
              <a:buChar char="Ø"/>
              <a:defRPr/>
            </a:pPr>
            <a:endParaRPr kumimoji="0" lang="en-SG" sz="2000" b="0" i="0" u="none" strike="noStrike" kern="1200" cap="none" spc="0" normalizeH="0" baseline="0" noProof="0" dirty="0" smtClean="0">
              <a:ln>
                <a:noFill/>
              </a:ln>
              <a:solidFill>
                <a:schemeClr val="tx1"/>
              </a:solidFill>
              <a:effectLst/>
              <a:uLnTx/>
              <a:uFillTx/>
              <a:latin typeface="+mn-lt"/>
              <a:cs typeface="Arial" pitchFamily="34" charset="0"/>
            </a:endParaRP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defRPr/>
            </a:pPr>
            <a:endParaRPr kumimoji="0" lang="en-SG" sz="2000" b="0" i="0" u="none" strike="noStrike" kern="1200" cap="none" spc="0" normalizeH="0" baseline="0" noProof="0" dirty="0" smtClean="0">
              <a:ln>
                <a:noFill/>
              </a:ln>
              <a:solidFill>
                <a:schemeClr val="tx1"/>
              </a:solidFill>
              <a:effectLst/>
              <a:uLnTx/>
              <a:uFillTx/>
              <a:latin typeface="+mn-lt"/>
              <a:cs typeface="Arial" pitchFamily="34" charset="0"/>
            </a:endParaRP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defRPr/>
            </a:pPr>
            <a:endParaRPr kumimoji="0" lang="en-US" sz="2000" b="0" i="0" u="none" strike="noStrike" kern="1200" cap="none" spc="0" normalizeH="0" baseline="0" noProof="0" dirty="0" smtClean="0">
              <a:ln>
                <a:noFill/>
              </a:ln>
              <a:solidFill>
                <a:schemeClr val="tx1"/>
              </a:solidFill>
              <a:effectLst/>
              <a:uLnTx/>
              <a:uFillTx/>
              <a:latin typeface="+mn-lt"/>
              <a:cs typeface="Arial" pitchFamily="34" charset="0"/>
            </a:endParaRPr>
          </a:p>
          <a:p>
            <a:pPr marL="355600" marR="0" lvl="1" indent="0" algn="l" defTabSz="914400" rtl="0" eaLnBrk="0" fontAlgn="base" latinLnBrk="0" hangingPunct="0">
              <a:lnSpc>
                <a:spcPct val="100000"/>
              </a:lnSpc>
              <a:spcBef>
                <a:spcPct val="20000"/>
              </a:spcBef>
              <a:spcAft>
                <a:spcPct val="0"/>
              </a:spcAft>
              <a:buClr>
                <a:schemeClr val="bg1"/>
              </a:buClr>
              <a:buSzPct val="100000"/>
              <a:buFont typeface="Arial" charset="0"/>
              <a:buNone/>
              <a:tabLst/>
              <a:defRPr/>
            </a:pPr>
            <a:endParaRPr kumimoji="0" lang="en-US" sz="2000" b="0" i="0" u="none" strike="noStrike" kern="1200" cap="none" spc="0" normalizeH="0" baseline="0" noProof="0" dirty="0" smtClean="0">
              <a:ln>
                <a:noFill/>
              </a:ln>
              <a:solidFill>
                <a:schemeClr val="tx1"/>
              </a:solidFill>
              <a:effectLst/>
              <a:uLnTx/>
              <a:uFillTx/>
              <a:latin typeface="+mn-lt"/>
              <a:cs typeface="Arial" pitchFamily="34" charset="0"/>
            </a:endParaRPr>
          </a:p>
        </p:txBody>
      </p:sp>
    </p:spTree>
    <p:extLst>
      <p:ext uri="{BB962C8B-B14F-4D97-AF65-F5344CB8AC3E}">
        <p14:creationId xmlns:p14="http://schemas.microsoft.com/office/powerpoint/2010/main" xmlns="" val="38944466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EY regular presentation 2010">
  <a:themeElements>
    <a:clrScheme name="EY light print">
      <a:dk1>
        <a:srgbClr val="000000"/>
      </a:dk1>
      <a:lt1>
        <a:srgbClr val="646464"/>
      </a:lt1>
      <a:dk2>
        <a:srgbClr val="FFFFFF"/>
      </a:dk2>
      <a:lt2>
        <a:srgbClr val="646464"/>
      </a:lt2>
      <a:accent1>
        <a:srgbClr val="808080"/>
      </a:accent1>
      <a:accent2>
        <a:srgbClr val="FFE600"/>
      </a:accent2>
      <a:accent3>
        <a:srgbClr val="999999"/>
      </a:accent3>
      <a:accent4>
        <a:srgbClr val="F0F0F0"/>
      </a:accent4>
      <a:accent5>
        <a:srgbClr val="00A3AE"/>
      </a:accent5>
      <a:accent6>
        <a:srgbClr val="C0C0C0"/>
      </a:accent6>
      <a:hlink>
        <a:srgbClr val="336699"/>
      </a:hlink>
      <a:folHlink>
        <a:srgbClr val="91278F"/>
      </a:folHlink>
    </a:clrScheme>
    <a:fontScheme name="EY_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accent1"/>
          </a:solidFill>
        </a:ln>
      </a:spPr>
      <a:bodyPr rtlCol="0" anchor="t" anchorCtr="0"/>
      <a:lstStyle>
        <a:defPPr algn="ctr">
          <a:defRPr sz="12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accent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36576" rIns="0" bIns="0" rtlCol="0">
        <a:spAutoFit/>
      </a:bodyPr>
      <a:lstStyle>
        <a:defPPr marL="285750" indent="-285750">
          <a:lnSpc>
            <a:spcPct val="85000"/>
          </a:lnSpc>
          <a:spcAft>
            <a:spcPts val="600"/>
          </a:spcAft>
          <a:buClr>
            <a:schemeClr val="accent2"/>
          </a:buClr>
          <a:buSzPct val="70000"/>
          <a:buFont typeface="Arial" pitchFamily="34" charset="0"/>
          <a:buChar char="►"/>
          <a:defRPr sz="1200" dirty="0" smtClean="0"/>
        </a:defPPr>
      </a:lstStyle>
    </a:txDef>
  </a:objectDefaults>
  <a:extraClrSchemeLst/>
  <a:custClrLst>
    <a:custClr name="EY Special Use Red">
      <a:srgbClr val="F04C3E"/>
    </a:custClr>
    <a:custClr name="EY Special Use Blue 50%">
      <a:srgbClr val="7FD1D6"/>
    </a:custClr>
    <a:custClr name="EY Special Use Purple">
      <a:srgbClr val="91278F"/>
    </a:custClr>
    <a:custClr name="EY Special Use Purple 50%">
      <a:srgbClr val="C893C7"/>
    </a:custClr>
    <a:custClr name="EY Special Use Green">
      <a:srgbClr val="2C973E"/>
    </a:custClr>
    <a:custClr name="EY Special Use Green 50%">
      <a:srgbClr val="95CB89"/>
    </a:custClr>
    <a:custClr name="EY Yellow 50%">
      <a:srgbClr val="FFF27F"/>
    </a:custClr>
    <a:custClr name="EY Special Use Lilac">
      <a:srgbClr val="AC98DB"/>
    </a:custClr>
    <a:custClr name="EY Special Use Lilac 50%">
      <a:srgbClr val="D8D2E0"/>
    </a:custClr>
    <a:custClr name="EY Link Blue">
      <a:srgbClr val="336699"/>
    </a:custClr>
  </a:custClrLst>
</a:theme>
</file>

<file path=ppt/theme/theme3.xml><?xml version="1.0" encoding="utf-8"?>
<a:theme xmlns:a="http://schemas.openxmlformats.org/drawingml/2006/main" name="1_EY regular presentation 2010">
  <a:themeElements>
    <a:clrScheme name="EY light print">
      <a:dk1>
        <a:srgbClr val="000000"/>
      </a:dk1>
      <a:lt1>
        <a:srgbClr val="646464"/>
      </a:lt1>
      <a:dk2>
        <a:srgbClr val="FFFFFF"/>
      </a:dk2>
      <a:lt2>
        <a:srgbClr val="646464"/>
      </a:lt2>
      <a:accent1>
        <a:srgbClr val="808080"/>
      </a:accent1>
      <a:accent2>
        <a:srgbClr val="FFE600"/>
      </a:accent2>
      <a:accent3>
        <a:srgbClr val="999999"/>
      </a:accent3>
      <a:accent4>
        <a:srgbClr val="F0F0F0"/>
      </a:accent4>
      <a:accent5>
        <a:srgbClr val="00A3AE"/>
      </a:accent5>
      <a:accent6>
        <a:srgbClr val="C0C0C0"/>
      </a:accent6>
      <a:hlink>
        <a:srgbClr val="336699"/>
      </a:hlink>
      <a:folHlink>
        <a:srgbClr val="91278F"/>
      </a:folHlink>
    </a:clrScheme>
    <a:fontScheme name="EY_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accent1"/>
          </a:solidFill>
        </a:ln>
      </a:spPr>
      <a:bodyPr rtlCol="0" anchor="t" anchorCtr="0"/>
      <a:lstStyle>
        <a:defPPr algn="ctr">
          <a:defRPr sz="12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accent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36576" rIns="0" bIns="0" rtlCol="0">
        <a:spAutoFit/>
      </a:bodyPr>
      <a:lstStyle>
        <a:defPPr marL="285750" indent="-285750">
          <a:lnSpc>
            <a:spcPct val="85000"/>
          </a:lnSpc>
          <a:spcAft>
            <a:spcPts val="600"/>
          </a:spcAft>
          <a:buClr>
            <a:schemeClr val="accent2"/>
          </a:buClr>
          <a:buSzPct val="70000"/>
          <a:buFont typeface="Arial" pitchFamily="34" charset="0"/>
          <a:buChar char="►"/>
          <a:defRPr sz="1200" dirty="0" smtClean="0"/>
        </a:defPPr>
      </a:lstStyle>
    </a:txDef>
  </a:objectDefaults>
  <a:extraClrSchemeLst/>
  <a:custClrLst>
    <a:custClr name="EY Special Use Red">
      <a:srgbClr val="F04C3E"/>
    </a:custClr>
    <a:custClr name="EY Special Use Blue 50%">
      <a:srgbClr val="7FD1D6"/>
    </a:custClr>
    <a:custClr name="EY Special Use Purple">
      <a:srgbClr val="91278F"/>
    </a:custClr>
    <a:custClr name="EY Special Use Purple 50%">
      <a:srgbClr val="C893C7"/>
    </a:custClr>
    <a:custClr name="EY Special Use Green">
      <a:srgbClr val="2C973E"/>
    </a:custClr>
    <a:custClr name="EY Special Use Green 50%">
      <a:srgbClr val="95CB89"/>
    </a:custClr>
    <a:custClr name="EY Yellow 50%">
      <a:srgbClr val="FFF27F"/>
    </a:custClr>
    <a:custClr name="EY Special Use Lilac">
      <a:srgbClr val="AC98DB"/>
    </a:custClr>
    <a:custClr name="EY Special Use Lilac 50%">
      <a:srgbClr val="D8D2E0"/>
    </a:custClr>
    <a:custClr name="EY Link Blue">
      <a:srgbClr val="336699"/>
    </a:custClr>
  </a:custClr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4189</TotalTime>
  <Words>1217</Words>
  <Application>Microsoft Office PowerPoint</Application>
  <PresentationFormat>On-screen Show (4:3)</PresentationFormat>
  <Paragraphs>171</Paragraphs>
  <Slides>18</Slides>
  <Notes>17</Notes>
  <HiddenSlides>0</HiddenSlides>
  <MMClips>0</MMClips>
  <ScaleCrop>false</ScaleCrop>
  <HeadingPairs>
    <vt:vector size="4" baseType="variant">
      <vt:variant>
        <vt:lpstr>Theme</vt:lpstr>
      </vt:variant>
      <vt:variant>
        <vt:i4>3</vt:i4>
      </vt:variant>
      <vt:variant>
        <vt:lpstr>Slide Titles</vt:lpstr>
      </vt:variant>
      <vt:variant>
        <vt:i4>18</vt:i4>
      </vt:variant>
    </vt:vector>
  </HeadingPairs>
  <TitlesOfParts>
    <vt:vector size="21" baseType="lpstr">
      <vt:lpstr>Office Theme</vt:lpstr>
      <vt:lpstr>EY regular presentation 2010</vt:lpstr>
      <vt:lpstr>1_EY regular presentation 2010</vt:lpstr>
      <vt:lpstr>Country Update on BEPS – Singapore</vt:lpstr>
      <vt:lpstr>Outline</vt:lpstr>
      <vt:lpstr>The Singapore Perspective</vt:lpstr>
      <vt:lpstr>Singapore Government’s Position</vt:lpstr>
      <vt:lpstr>Singapore Government’s Position (cont’d)</vt:lpstr>
      <vt:lpstr>Singapore Joins Inclusive Framework for Implementing Measures against BEPS</vt:lpstr>
      <vt:lpstr>BEPS Minimum Standards – Singapore’s Position</vt:lpstr>
      <vt:lpstr>Action 6: Prevention of Treaty Abuse</vt:lpstr>
      <vt:lpstr>Increased Focus on Treaty Abuse Prevention</vt:lpstr>
      <vt:lpstr>Action 7: Permanent Establishment Status</vt:lpstr>
      <vt:lpstr> Changes in BEPS Action 7 - Narrowing of PE Exclusions  </vt:lpstr>
      <vt:lpstr> Changes in BEPS Action 7 - Agency PE </vt:lpstr>
      <vt:lpstr>Actions 8, 9,10 &amp; 13:  Transfer Pricing</vt:lpstr>
      <vt:lpstr>Transfer Pricing Timeline in Singapore - 2015</vt:lpstr>
      <vt:lpstr>Transfer Pricing Timeline in Singapore - 2016  </vt:lpstr>
      <vt:lpstr>Action 5: Countering harmful tax practices</vt:lpstr>
      <vt:lpstr>Countering Harmful Tax Practices</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Your Voice. Your Say. Survey Findings</dc:title>
  <dc:creator>joanna.wong</dc:creator>
  <cp:lastModifiedBy>Joanna.Wong</cp:lastModifiedBy>
  <cp:revision>410</cp:revision>
  <dcterms:created xsi:type="dcterms:W3CDTF">2012-08-24T04:01:00Z</dcterms:created>
  <dcterms:modified xsi:type="dcterms:W3CDTF">2016-09-15T11:14:57Z</dcterms:modified>
</cp:coreProperties>
</file>