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8" r:id="rId2"/>
    <p:sldId id="374" r:id="rId3"/>
    <p:sldId id="355" r:id="rId4"/>
    <p:sldId id="356" r:id="rId5"/>
    <p:sldId id="357" r:id="rId6"/>
    <p:sldId id="363" r:id="rId7"/>
    <p:sldId id="358" r:id="rId8"/>
    <p:sldId id="375" r:id="rId9"/>
    <p:sldId id="364" r:id="rId10"/>
    <p:sldId id="365" r:id="rId11"/>
    <p:sldId id="366" r:id="rId12"/>
    <p:sldId id="369" r:id="rId13"/>
    <p:sldId id="384" r:id="rId14"/>
    <p:sldId id="385" r:id="rId15"/>
    <p:sldId id="386" r:id="rId16"/>
    <p:sldId id="387" r:id="rId17"/>
    <p:sldId id="388" r:id="rId18"/>
    <p:sldId id="370" r:id="rId19"/>
    <p:sldId id="372" r:id="rId20"/>
    <p:sldId id="389" r:id="rId21"/>
  </p:sldIdLst>
  <p:sldSz cx="9906000" cy="6858000" type="A4"/>
  <p:notesSz cx="6797675" cy="9926638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3818F8"/>
    <a:srgbClr val="ED8222"/>
    <a:srgbClr val="22366D"/>
    <a:srgbClr val="23377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674" y="-29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65CA9D-384B-4464-917C-80E14FBBD3E3}" type="datetimeFigureOut">
              <a:rPr lang="zh-HK" altLang="en-US" smtClean="0"/>
              <a:pPr/>
              <a:t>28/9/2016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029D5F-EBAF-42F3-A061-84CBF84A7EC7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="" xmlns:p14="http://schemas.microsoft.com/office/powerpoint/2010/main" val="200626070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zh-HK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41D9D843-BC38-46DB-8BD6-B5AD150D2979}" type="datetimeFigureOut">
              <a:rPr lang="zh-HK" altLang="en-US"/>
              <a:pPr>
                <a:defRPr/>
              </a:pPr>
              <a:t>28/9/2016</a:t>
            </a:fld>
            <a:endParaRPr lang="zh-HK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HK" alt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HK" noProof="0" smtClean="0"/>
              <a:t>Click to edit Master text styles</a:t>
            </a:r>
          </a:p>
          <a:p>
            <a:pPr lvl="1"/>
            <a:r>
              <a:rPr lang="en-US" altLang="zh-HK" noProof="0" smtClean="0"/>
              <a:t>Second level</a:t>
            </a:r>
          </a:p>
          <a:p>
            <a:pPr lvl="2"/>
            <a:r>
              <a:rPr lang="en-US" altLang="zh-HK" noProof="0" smtClean="0"/>
              <a:t>Third level</a:t>
            </a:r>
          </a:p>
          <a:p>
            <a:pPr lvl="3"/>
            <a:r>
              <a:rPr lang="en-US" altLang="zh-HK" noProof="0" smtClean="0"/>
              <a:t>Fourth level</a:t>
            </a:r>
          </a:p>
          <a:p>
            <a:pPr lvl="4"/>
            <a:r>
              <a:rPr lang="en-US" altLang="zh-HK" noProof="0" smtClean="0"/>
              <a:t>Fifth level</a:t>
            </a:r>
            <a:endParaRPr lang="zh-HK" alt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30AD8D99-C8DD-40AF-93C4-59DE05708198}" type="slidenum">
              <a:rPr lang="zh-HK" altLang="en-US"/>
              <a:pPr>
                <a:defRPr/>
              </a:pPr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="" xmlns:p14="http://schemas.microsoft.com/office/powerpoint/2010/main" val="66603989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/>
          </a:p>
        </p:txBody>
      </p:sp>
    </p:spTree>
    <p:extLst>
      <p:ext uri="{BB962C8B-B14F-4D97-AF65-F5344CB8AC3E}">
        <p14:creationId xmlns="" xmlns:p14="http://schemas.microsoft.com/office/powerpoint/2010/main" val="2562087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HK" smtClean="0"/>
              <a:t>Click to edit Master title style</a:t>
            </a:r>
            <a:endParaRPr lang="zh-HK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HK" smtClean="0"/>
              <a:t>Click to edit Master subtitle style</a:t>
            </a:r>
            <a:endParaRPr lang="zh-HK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EE3F3B-B7A1-4FF3-8CAD-0E828AA33AA5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="" xmlns:p14="http://schemas.microsoft.com/office/powerpoint/2010/main" val="3849514315"/>
      </p:ext>
    </p:extLst>
  </p:cSld>
  <p:clrMapOvr>
    <a:masterClrMapping/>
  </p:clrMapOvr>
  <p:transition spd="med" advTm="5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 smtClean="0"/>
              <a:t>Click to edit Master title style</a:t>
            </a:r>
            <a:endParaRPr lang="zh-HK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HK" smtClean="0"/>
              <a:t>Click to edit Master text styles</a:t>
            </a:r>
          </a:p>
          <a:p>
            <a:pPr lvl="1"/>
            <a:r>
              <a:rPr lang="en-US" altLang="zh-HK" smtClean="0"/>
              <a:t>Second level</a:t>
            </a:r>
          </a:p>
          <a:p>
            <a:pPr lvl="2"/>
            <a:r>
              <a:rPr lang="en-US" altLang="zh-HK" smtClean="0"/>
              <a:t>Third level</a:t>
            </a:r>
          </a:p>
          <a:p>
            <a:pPr lvl="3"/>
            <a:r>
              <a:rPr lang="en-US" altLang="zh-HK" smtClean="0"/>
              <a:t>Fourth level</a:t>
            </a:r>
          </a:p>
          <a:p>
            <a:pPr lvl="4"/>
            <a:r>
              <a:rPr lang="en-US" altLang="zh-HK" smtClean="0"/>
              <a:t>Fifth level</a:t>
            </a:r>
            <a:endParaRPr lang="zh-HK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290CE-96AD-4D0A-99F3-8511DD8735E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="" xmlns:p14="http://schemas.microsoft.com/office/powerpoint/2010/main" val="3237051796"/>
      </p:ext>
    </p:extLst>
  </p:cSld>
  <p:clrMapOvr>
    <a:masterClrMapping/>
  </p:clrMapOvr>
  <p:transition spd="med" advTm="500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en-US" altLang="zh-HK" smtClean="0"/>
              <a:t>Click to edit Master title style</a:t>
            </a:r>
            <a:endParaRPr lang="zh-HK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en-US" altLang="zh-HK" smtClean="0"/>
              <a:t>Click to edit Master text styles</a:t>
            </a:r>
          </a:p>
          <a:p>
            <a:pPr lvl="1"/>
            <a:r>
              <a:rPr lang="en-US" altLang="zh-HK" smtClean="0"/>
              <a:t>Second level</a:t>
            </a:r>
          </a:p>
          <a:p>
            <a:pPr lvl="2"/>
            <a:r>
              <a:rPr lang="en-US" altLang="zh-HK" smtClean="0"/>
              <a:t>Third level</a:t>
            </a:r>
          </a:p>
          <a:p>
            <a:pPr lvl="3"/>
            <a:r>
              <a:rPr lang="en-US" altLang="zh-HK" smtClean="0"/>
              <a:t>Fourth level</a:t>
            </a:r>
          </a:p>
          <a:p>
            <a:pPr lvl="4"/>
            <a:r>
              <a:rPr lang="en-US" altLang="zh-HK" smtClean="0"/>
              <a:t>Fifth level</a:t>
            </a:r>
            <a:endParaRPr lang="zh-HK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09EF6D-0A49-47F4-93E9-BC2B225260AF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="" xmlns:p14="http://schemas.microsoft.com/office/powerpoint/2010/main" val="1455973323"/>
      </p:ext>
    </p:extLst>
  </p:cSld>
  <p:clrMapOvr>
    <a:masterClrMapping/>
  </p:clrMapOvr>
  <p:transition spd="med" advTm="5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 smtClean="0"/>
              <a:t>Click to edit Master title style</a:t>
            </a:r>
            <a:endParaRPr lang="zh-HK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HK" smtClean="0"/>
              <a:t>Click to edit Master text styles</a:t>
            </a:r>
          </a:p>
          <a:p>
            <a:pPr lvl="1"/>
            <a:r>
              <a:rPr lang="en-US" altLang="zh-HK" smtClean="0"/>
              <a:t>Second level</a:t>
            </a:r>
          </a:p>
          <a:p>
            <a:pPr lvl="2"/>
            <a:r>
              <a:rPr lang="en-US" altLang="zh-HK" smtClean="0"/>
              <a:t>Third level</a:t>
            </a:r>
          </a:p>
          <a:p>
            <a:pPr lvl="3"/>
            <a:r>
              <a:rPr lang="en-US" altLang="zh-HK" smtClean="0"/>
              <a:t>Fourth level</a:t>
            </a:r>
          </a:p>
          <a:p>
            <a:pPr lvl="4"/>
            <a:r>
              <a:rPr lang="en-US" altLang="zh-HK" smtClean="0"/>
              <a:t>Fifth level</a:t>
            </a:r>
            <a:endParaRPr lang="zh-HK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CF73C6-D5E9-4BAF-BFE2-8D5A445DC13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="" xmlns:p14="http://schemas.microsoft.com/office/powerpoint/2010/main" val="1188240530"/>
      </p:ext>
    </p:extLst>
  </p:cSld>
  <p:clrMapOvr>
    <a:masterClrMapping/>
  </p:clrMapOvr>
  <p:transition spd="med" advTm="5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HK" smtClean="0"/>
              <a:t>Click to edit Master title style</a:t>
            </a:r>
            <a:endParaRPr lang="zh-HK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altLang="zh-HK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6E1895-8391-416F-809F-F1AC29136FF8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="" xmlns:p14="http://schemas.microsoft.com/office/powerpoint/2010/main" val="2724374102"/>
      </p:ext>
    </p:extLst>
  </p:cSld>
  <p:clrMapOvr>
    <a:masterClrMapping/>
  </p:clrMapOvr>
  <p:transition spd="med" advTm="500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 smtClean="0"/>
              <a:t>Click to edit Master title style</a:t>
            </a:r>
            <a:endParaRPr lang="zh-HK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/>
          <a:p>
            <a:pPr lvl="0"/>
            <a:r>
              <a:rPr lang="en-US" altLang="zh-HK" smtClean="0"/>
              <a:t>Click to edit Master text styles</a:t>
            </a:r>
          </a:p>
          <a:p>
            <a:pPr lvl="1"/>
            <a:r>
              <a:rPr lang="en-US" altLang="zh-HK" smtClean="0"/>
              <a:t>Second level</a:t>
            </a:r>
          </a:p>
          <a:p>
            <a:pPr lvl="2"/>
            <a:r>
              <a:rPr lang="en-US" altLang="zh-HK" smtClean="0"/>
              <a:t>Third level</a:t>
            </a:r>
          </a:p>
          <a:p>
            <a:pPr lvl="3"/>
            <a:r>
              <a:rPr lang="en-US" altLang="zh-HK" smtClean="0"/>
              <a:t>Fourth level</a:t>
            </a:r>
          </a:p>
          <a:p>
            <a:pPr lvl="4"/>
            <a:r>
              <a:rPr lang="en-US" altLang="zh-HK" smtClean="0"/>
              <a:t>Fifth level</a:t>
            </a:r>
            <a:endParaRPr lang="zh-HK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/>
          <a:p>
            <a:pPr lvl="0"/>
            <a:r>
              <a:rPr lang="en-US" altLang="zh-HK" smtClean="0"/>
              <a:t>Click to edit Master text styles</a:t>
            </a:r>
          </a:p>
          <a:p>
            <a:pPr lvl="1"/>
            <a:r>
              <a:rPr lang="en-US" altLang="zh-HK" smtClean="0"/>
              <a:t>Second level</a:t>
            </a:r>
          </a:p>
          <a:p>
            <a:pPr lvl="2"/>
            <a:r>
              <a:rPr lang="en-US" altLang="zh-HK" smtClean="0"/>
              <a:t>Third level</a:t>
            </a:r>
          </a:p>
          <a:p>
            <a:pPr lvl="3"/>
            <a:r>
              <a:rPr lang="en-US" altLang="zh-HK" smtClean="0"/>
              <a:t>Fourth level</a:t>
            </a:r>
          </a:p>
          <a:p>
            <a:pPr lvl="4"/>
            <a:r>
              <a:rPr lang="en-US" altLang="zh-HK" smtClean="0"/>
              <a:t>Fifth level</a:t>
            </a:r>
            <a:endParaRPr lang="zh-HK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D9F35B-A63C-403E-BD40-971AF5540035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="" xmlns:p14="http://schemas.microsoft.com/office/powerpoint/2010/main" val="600168992"/>
      </p:ext>
    </p:extLst>
  </p:cSld>
  <p:clrMapOvr>
    <a:masterClrMapping/>
  </p:clrMapOvr>
  <p:transition spd="med" advTm="500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625" y="365125"/>
            <a:ext cx="8543925" cy="1325563"/>
          </a:xfrm>
        </p:spPr>
        <p:txBody>
          <a:bodyPr/>
          <a:lstStyle/>
          <a:p>
            <a:r>
              <a:rPr lang="en-US" altLang="zh-HK" smtClean="0"/>
              <a:t>Click to edit Master title style</a:t>
            </a:r>
            <a:endParaRPr lang="zh-HK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H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lang="en-US" altLang="zh-HK" smtClean="0"/>
              <a:t>Click to edit Master text styles</a:t>
            </a:r>
          </a:p>
          <a:p>
            <a:pPr lvl="1"/>
            <a:r>
              <a:rPr lang="en-US" altLang="zh-HK" smtClean="0"/>
              <a:t>Second level</a:t>
            </a:r>
          </a:p>
          <a:p>
            <a:pPr lvl="2"/>
            <a:r>
              <a:rPr lang="en-US" altLang="zh-HK" smtClean="0"/>
              <a:t>Third level</a:t>
            </a:r>
          </a:p>
          <a:p>
            <a:pPr lvl="3"/>
            <a:r>
              <a:rPr lang="en-US" altLang="zh-HK" smtClean="0"/>
              <a:t>Fourth level</a:t>
            </a:r>
          </a:p>
          <a:p>
            <a:pPr lvl="4"/>
            <a:r>
              <a:rPr lang="en-US" altLang="zh-HK" smtClean="0"/>
              <a:t>Fifth level</a:t>
            </a:r>
            <a:endParaRPr lang="zh-HK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H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pPr lvl="0"/>
            <a:r>
              <a:rPr lang="en-US" altLang="zh-HK" smtClean="0"/>
              <a:t>Click to edit Master text styles</a:t>
            </a:r>
          </a:p>
          <a:p>
            <a:pPr lvl="1"/>
            <a:r>
              <a:rPr lang="en-US" altLang="zh-HK" smtClean="0"/>
              <a:t>Second level</a:t>
            </a:r>
          </a:p>
          <a:p>
            <a:pPr lvl="2"/>
            <a:r>
              <a:rPr lang="en-US" altLang="zh-HK" smtClean="0"/>
              <a:t>Third level</a:t>
            </a:r>
          </a:p>
          <a:p>
            <a:pPr lvl="3"/>
            <a:r>
              <a:rPr lang="en-US" altLang="zh-HK" smtClean="0"/>
              <a:t>Fourth level</a:t>
            </a:r>
          </a:p>
          <a:p>
            <a:pPr lvl="4"/>
            <a:r>
              <a:rPr lang="en-US" altLang="zh-HK" smtClean="0"/>
              <a:t>Fifth level</a:t>
            </a:r>
            <a:endParaRPr lang="zh-HK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06D1CB-6748-450C-B4B4-6548353EE5C0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="" xmlns:p14="http://schemas.microsoft.com/office/powerpoint/2010/main" val="1862299321"/>
      </p:ext>
    </p:extLst>
  </p:cSld>
  <p:clrMapOvr>
    <a:masterClrMapping/>
  </p:clrMapOvr>
  <p:transition spd="med" advTm="500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 smtClean="0"/>
              <a:t>Click to edit Master title style</a:t>
            </a:r>
            <a:endParaRPr lang="zh-HK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0F3D8E-17FC-4AA5-BA9A-5F7CEFD3F5AB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="" xmlns:p14="http://schemas.microsoft.com/office/powerpoint/2010/main" val="480461677"/>
      </p:ext>
    </p:extLst>
  </p:cSld>
  <p:clrMapOvr>
    <a:masterClrMapping/>
  </p:clrMapOvr>
  <p:transition spd="med" advTm="500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3F2600-0BE2-41FE-A4E8-5B3E784ABC14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="" xmlns:p14="http://schemas.microsoft.com/office/powerpoint/2010/main" val="2993307604"/>
      </p:ext>
    </p:extLst>
  </p:cSld>
  <p:clrMapOvr>
    <a:masterClrMapping/>
  </p:clrMapOvr>
  <p:transition spd="med" advTm="500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HK" smtClean="0"/>
              <a:t>Click to edit Master title style</a:t>
            </a:r>
            <a:endParaRPr lang="zh-HK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HK" smtClean="0"/>
              <a:t>Click to edit Master text styles</a:t>
            </a:r>
          </a:p>
          <a:p>
            <a:pPr lvl="1"/>
            <a:r>
              <a:rPr lang="en-US" altLang="zh-HK" smtClean="0"/>
              <a:t>Second level</a:t>
            </a:r>
          </a:p>
          <a:p>
            <a:pPr lvl="2"/>
            <a:r>
              <a:rPr lang="en-US" altLang="zh-HK" smtClean="0"/>
              <a:t>Third level</a:t>
            </a:r>
          </a:p>
          <a:p>
            <a:pPr lvl="3"/>
            <a:r>
              <a:rPr lang="en-US" altLang="zh-HK" smtClean="0"/>
              <a:t>Fourth level</a:t>
            </a:r>
          </a:p>
          <a:p>
            <a:pPr lvl="4"/>
            <a:r>
              <a:rPr lang="en-US" altLang="zh-HK" smtClean="0"/>
              <a:t>Fifth level</a:t>
            </a:r>
            <a:endParaRPr lang="zh-HK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HK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9EE6AF-689B-4106-A58C-0866F4116B74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="" xmlns:p14="http://schemas.microsoft.com/office/powerpoint/2010/main" val="1968749874"/>
      </p:ext>
    </p:extLst>
  </p:cSld>
  <p:clrMapOvr>
    <a:masterClrMapping/>
  </p:clrMapOvr>
  <p:transition spd="med" advTm="500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HK" smtClean="0"/>
              <a:t>Click to edit Master title style</a:t>
            </a:r>
            <a:endParaRPr lang="zh-HK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HK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HK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5E6918-04A5-4A02-902A-EE8382106DD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="" xmlns:p14="http://schemas.microsoft.com/office/powerpoint/2010/main" val="1434602505"/>
      </p:ext>
    </p:extLst>
  </p:cSld>
  <p:clrMapOvr>
    <a:masterClrMapping/>
  </p:clrMapOvr>
  <p:transition spd="med" advTm="500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A9CF55A3-6AA3-44C8-A61F-481595999F9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Tm="5000">
    <p:fad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1352600" y="1556792"/>
            <a:ext cx="7560840" cy="3744416"/>
          </a:xfrm>
          <a:noFill/>
        </p:spPr>
        <p:txBody>
          <a:bodyPr/>
          <a:lstStyle/>
          <a:p>
            <a:pPr algn="l" eaLnBrk="1" hangingPunct="1"/>
            <a:r>
              <a:rPr lang="en-US" altLang="zh-TW" sz="3600" b="1" dirty="0" smtClean="0">
                <a:solidFill>
                  <a:srgbClr val="22366D"/>
                </a:solidFill>
                <a:latin typeface="Calibri" panose="020F0502020204030204" pitchFamily="34" charset="0"/>
              </a:rPr>
              <a:t/>
            </a:r>
            <a:br>
              <a:rPr lang="en-US" altLang="zh-TW" sz="3600" b="1" dirty="0" smtClean="0">
                <a:solidFill>
                  <a:srgbClr val="22366D"/>
                </a:solidFill>
                <a:latin typeface="Calibri" panose="020F0502020204030204" pitchFamily="34" charset="0"/>
              </a:rPr>
            </a:br>
            <a:r>
              <a:rPr lang="en-US" altLang="zh-TW" sz="3600" b="1" dirty="0" smtClean="0">
                <a:solidFill>
                  <a:srgbClr val="22366D"/>
                </a:solidFill>
                <a:latin typeface="Calibri" panose="020F0502020204030204" pitchFamily="34" charset="0"/>
              </a:rPr>
              <a:t>2016 AOTCA International Tax Conference – BEPS Update </a:t>
            </a:r>
            <a:r>
              <a:rPr lang="en-US" altLang="zh-TW" sz="3600" b="1" smtClean="0">
                <a:solidFill>
                  <a:srgbClr val="22366D"/>
                </a:solidFill>
                <a:latin typeface="Calibri" panose="020F0502020204030204" pitchFamily="34" charset="0"/>
              </a:rPr>
              <a:t>for </a:t>
            </a:r>
            <a:r>
              <a:rPr lang="en-US" altLang="zh-TW" sz="3600" b="1" smtClean="0">
                <a:solidFill>
                  <a:srgbClr val="22366D"/>
                </a:solidFill>
                <a:latin typeface="Calibri" panose="020F0502020204030204" pitchFamily="34" charset="0"/>
              </a:rPr>
              <a:t>Korea </a:t>
            </a:r>
            <a:r>
              <a:rPr lang="en-US" altLang="zh-TW" sz="3600" b="1" dirty="0" smtClean="0">
                <a:solidFill>
                  <a:srgbClr val="22366D"/>
                </a:solidFill>
              </a:rPr>
              <a:t/>
            </a:r>
            <a:br>
              <a:rPr lang="en-US" altLang="zh-TW" sz="3600" b="1" dirty="0" smtClean="0">
                <a:solidFill>
                  <a:srgbClr val="22366D"/>
                </a:solidFill>
              </a:rPr>
            </a:br>
            <a:r>
              <a:rPr lang="en-US" altLang="zh-TW" sz="3000" dirty="0">
                <a:solidFill>
                  <a:srgbClr val="22366D"/>
                </a:solidFill>
                <a:latin typeface="Calibri" panose="020F0502020204030204" pitchFamily="34" charset="0"/>
              </a:rPr>
              <a:t/>
            </a:r>
            <a:br>
              <a:rPr lang="en-US" altLang="zh-TW" sz="3000" dirty="0">
                <a:solidFill>
                  <a:srgbClr val="22366D"/>
                </a:solidFill>
                <a:latin typeface="Calibri" panose="020F0502020204030204" pitchFamily="34" charset="0"/>
              </a:rPr>
            </a:br>
            <a:r>
              <a:rPr lang="en-US" altLang="zh-TW" sz="3000" dirty="0">
                <a:solidFill>
                  <a:srgbClr val="22366D"/>
                </a:solidFill>
                <a:latin typeface="Calibri" panose="020F0502020204030204" pitchFamily="34" charset="0"/>
              </a:rPr>
              <a:t>7 October 2016</a:t>
            </a:r>
            <a:r>
              <a:rPr lang="en-US" altLang="zh-TW" sz="3600" dirty="0" smtClean="0">
                <a:solidFill>
                  <a:srgbClr val="22366D"/>
                </a:solidFill>
              </a:rPr>
              <a:t/>
            </a:r>
            <a:br>
              <a:rPr lang="en-US" altLang="zh-TW" sz="3600" dirty="0" smtClean="0">
                <a:solidFill>
                  <a:srgbClr val="22366D"/>
                </a:solidFill>
              </a:rPr>
            </a:br>
            <a:r>
              <a:rPr lang="en-US" altLang="zh-TW" sz="3000" dirty="0" err="1" smtClean="0">
                <a:solidFill>
                  <a:srgbClr val="22366D"/>
                </a:solidFill>
                <a:latin typeface="Calibri" panose="020F0502020204030204" pitchFamily="34" charset="0"/>
              </a:rPr>
              <a:t>Junho</a:t>
            </a:r>
            <a:r>
              <a:rPr lang="en-US" altLang="zh-TW" sz="3000" dirty="0" smtClean="0">
                <a:solidFill>
                  <a:srgbClr val="22366D"/>
                </a:solidFill>
                <a:latin typeface="Calibri" panose="020F0502020204030204" pitchFamily="34" charset="0"/>
              </a:rPr>
              <a:t> KO, Attorney at </a:t>
            </a:r>
            <a:r>
              <a:rPr lang="en-US" altLang="zh-TW" sz="3000" dirty="0" smtClean="0">
                <a:solidFill>
                  <a:srgbClr val="22366D"/>
                </a:solidFill>
                <a:latin typeface="Calibri" panose="020F0502020204030204" pitchFamily="34" charset="0"/>
              </a:rPr>
              <a:t>Law, KACPTA</a:t>
            </a:r>
            <a:r>
              <a:rPr lang="en-US" altLang="zh-TW" sz="3000" dirty="0">
                <a:solidFill>
                  <a:srgbClr val="22366D"/>
                </a:solidFill>
                <a:latin typeface="Calibri" panose="020F0502020204030204" pitchFamily="34" charset="0"/>
              </a:rPr>
              <a:t/>
            </a:r>
            <a:br>
              <a:rPr lang="en-US" altLang="zh-TW" sz="3000" dirty="0">
                <a:solidFill>
                  <a:srgbClr val="22366D"/>
                </a:solidFill>
                <a:latin typeface="Calibri" panose="020F0502020204030204" pitchFamily="34" charset="0"/>
              </a:rPr>
            </a:br>
            <a:endParaRPr lang="en-US" altLang="zh-TW" sz="3000" dirty="0" smtClean="0">
              <a:solidFill>
                <a:srgbClr val="22366D"/>
              </a:solidFill>
              <a:latin typeface="Calibri" panose="020F050202020403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CF73C6-D5E9-4BAF-BFE2-8D5A445DC133}" type="slidenum">
              <a:rPr lang="en-US" altLang="zh-TW" smtClean="0"/>
              <a:pPr>
                <a:defRPr/>
              </a:pPr>
              <a:t>1</a:t>
            </a:fld>
            <a:endParaRPr lang="en-US" altLang="zh-TW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CF73C6-D5E9-4BAF-BFE2-8D5A445DC133}" type="slidenum">
              <a:rPr lang="en-US" altLang="zh-TW" smtClean="0"/>
              <a:pPr>
                <a:defRPr/>
              </a:pPr>
              <a:t>10</a:t>
            </a:fld>
            <a:endParaRPr lang="en-US" altLang="zh-TW" dirty="0"/>
          </a:p>
        </p:txBody>
      </p:sp>
      <p:sp>
        <p:nvSpPr>
          <p:cNvPr id="7" name="文字方塊 6"/>
          <p:cNvSpPr txBox="1"/>
          <p:nvPr/>
        </p:nvSpPr>
        <p:spPr>
          <a:xfrm>
            <a:off x="538637" y="1268760"/>
            <a:ext cx="90730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3000" b="1" dirty="0" smtClean="0">
                <a:solidFill>
                  <a:srgbClr val="22366D"/>
                </a:solidFill>
                <a:latin typeface="Calibri" panose="020F0502020204030204" pitchFamily="34" charset="0"/>
                <a:ea typeface="+mj-ea"/>
                <a:cs typeface="+mj-cs"/>
              </a:rPr>
              <a:t>Master File, Local File, Country-by-Country Report  </a:t>
            </a:r>
            <a:endParaRPr lang="en-US" altLang="zh-HK" sz="3000" b="1" dirty="0">
              <a:solidFill>
                <a:srgbClr val="22366D"/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  <p:sp>
        <p:nvSpPr>
          <p:cNvPr id="5" name="文字方塊 6"/>
          <p:cNvSpPr txBox="1"/>
          <p:nvPr/>
        </p:nvSpPr>
        <p:spPr>
          <a:xfrm>
            <a:off x="1310666" y="2420888"/>
            <a:ext cx="761029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400" b="1" dirty="0" smtClean="0">
                <a:latin typeface="Calibri" panose="020F0502020204030204" pitchFamily="34" charset="0"/>
              </a:rPr>
              <a:t>Consolidated Report on International Trade Information</a:t>
            </a:r>
            <a:endParaRPr lang="en-US" altLang="zh-HK" sz="2400" b="1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HK" sz="2400" dirty="0" smtClean="0">
                <a:latin typeface="Calibri" panose="020F0502020204030204" pitchFamily="34" charset="0"/>
              </a:rPr>
              <a:t>Master File and Local File</a:t>
            </a:r>
            <a:endParaRPr lang="en-US" altLang="zh-TW" sz="24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sz="2400" dirty="0">
              <a:latin typeface="Calibri" panose="020F0502020204030204" pitchFamily="34" charset="0"/>
            </a:endParaRPr>
          </a:p>
          <a:p>
            <a:pPr lvl="0"/>
            <a:r>
              <a:rPr lang="en-US" altLang="zh-HK" sz="2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Country-by-Country Report (</a:t>
            </a:r>
            <a:r>
              <a:rPr lang="en-US" altLang="zh-HK" sz="2400" b="1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CbC</a:t>
            </a:r>
            <a:r>
              <a:rPr lang="en-US" altLang="zh-HK" sz="2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 Report)</a:t>
            </a:r>
            <a:endParaRPr lang="en-US" altLang="zh-HK" sz="24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altLang="zh-HK" sz="24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CbC</a:t>
            </a:r>
            <a:r>
              <a:rPr lang="en-US" altLang="zh-HK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Report will be introduced in 2017 </a:t>
            </a:r>
            <a:endParaRPr lang="en-US" altLang="zh-HK" dirty="0"/>
          </a:p>
        </p:txBody>
      </p:sp>
    </p:spTree>
    <p:extLst>
      <p:ext uri="{BB962C8B-B14F-4D97-AF65-F5344CB8AC3E}">
        <p14:creationId xmlns="" xmlns:p14="http://schemas.microsoft.com/office/powerpoint/2010/main" val="3064028969"/>
      </p:ext>
    </p:extLst>
  </p:cSld>
  <p:clrMapOvr>
    <a:masterClrMapping/>
  </p:clrMapOvr>
  <p:transition spd="med" advTm="5000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CF73C6-D5E9-4BAF-BFE2-8D5A445DC133}" type="slidenum">
              <a:rPr lang="en-US" altLang="zh-TW" smtClean="0"/>
              <a:pPr>
                <a:defRPr/>
              </a:pPr>
              <a:t>11</a:t>
            </a:fld>
            <a:endParaRPr lang="en-US" altLang="zh-TW" dirty="0"/>
          </a:p>
        </p:txBody>
      </p:sp>
      <p:sp>
        <p:nvSpPr>
          <p:cNvPr id="7" name="文字方塊 6"/>
          <p:cNvSpPr txBox="1"/>
          <p:nvPr/>
        </p:nvSpPr>
        <p:spPr>
          <a:xfrm>
            <a:off x="538637" y="1268760"/>
            <a:ext cx="90730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3000" b="1" dirty="0" smtClean="0">
                <a:solidFill>
                  <a:srgbClr val="22366D"/>
                </a:solidFill>
                <a:latin typeface="Calibri" panose="020F0502020204030204" pitchFamily="34" charset="0"/>
                <a:ea typeface="+mj-ea"/>
                <a:cs typeface="+mj-cs"/>
              </a:rPr>
              <a:t>Revision of Adjustment of International Taxes Act in December 2015</a:t>
            </a:r>
            <a:endParaRPr lang="en-US" altLang="zh-HK" sz="3000" b="1" dirty="0">
              <a:solidFill>
                <a:srgbClr val="22366D"/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  <p:sp>
        <p:nvSpPr>
          <p:cNvPr id="5" name="文字方塊 6"/>
          <p:cNvSpPr txBox="1"/>
          <p:nvPr/>
        </p:nvSpPr>
        <p:spPr>
          <a:xfrm>
            <a:off x="1310666" y="2564904"/>
            <a:ext cx="76102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400" b="1" dirty="0" smtClean="0">
                <a:latin typeface="Calibri" panose="020F0502020204030204" pitchFamily="34" charset="0"/>
              </a:rPr>
              <a:t>Article 11 </a:t>
            </a:r>
            <a:endParaRPr lang="en-US" altLang="zh-HK" sz="2400" b="1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sz="2400" dirty="0" smtClean="0">
                <a:latin typeface="Calibri" panose="020F0502020204030204" pitchFamily="34" charset="0"/>
              </a:rPr>
              <a:t>Obligation to submit data on international trade when a taxpayer satisfy certain thresholds</a:t>
            </a:r>
            <a:endParaRPr lang="en-US" altLang="zh-HK" dirty="0"/>
          </a:p>
        </p:txBody>
      </p:sp>
    </p:spTree>
    <p:extLst>
      <p:ext uri="{BB962C8B-B14F-4D97-AF65-F5344CB8AC3E}">
        <p14:creationId xmlns="" xmlns:p14="http://schemas.microsoft.com/office/powerpoint/2010/main" val="3064028969"/>
      </p:ext>
    </p:extLst>
  </p:cSld>
  <p:clrMapOvr>
    <a:masterClrMapping/>
  </p:clrMapOvr>
  <p:transition spd="med" advTm="5000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CF73C6-D5E9-4BAF-BFE2-8D5A445DC133}" type="slidenum">
              <a:rPr lang="en-US" altLang="zh-TW" smtClean="0"/>
              <a:pPr>
                <a:defRPr/>
              </a:pPr>
              <a:t>12</a:t>
            </a:fld>
            <a:endParaRPr lang="en-US" altLang="zh-TW" dirty="0"/>
          </a:p>
        </p:txBody>
      </p:sp>
      <p:sp>
        <p:nvSpPr>
          <p:cNvPr id="7" name="文字方塊 6"/>
          <p:cNvSpPr txBox="1"/>
          <p:nvPr/>
        </p:nvSpPr>
        <p:spPr>
          <a:xfrm>
            <a:off x="538637" y="1268760"/>
            <a:ext cx="90730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3000" b="1" dirty="0" smtClean="0">
                <a:solidFill>
                  <a:srgbClr val="22366D"/>
                </a:solidFill>
                <a:latin typeface="Calibri" panose="020F0502020204030204" pitchFamily="34" charset="0"/>
              </a:rPr>
              <a:t>Revision </a:t>
            </a:r>
            <a:r>
              <a:rPr lang="en-US" altLang="zh-HK" sz="3000" b="1" dirty="0" smtClean="0">
                <a:solidFill>
                  <a:srgbClr val="22366D"/>
                </a:solidFill>
                <a:latin typeface="Calibri" panose="020F0502020204030204" pitchFamily="34" charset="0"/>
              </a:rPr>
              <a:t>of Enforcement Decree of </a:t>
            </a:r>
            <a:r>
              <a:rPr lang="en-US" altLang="zh-HK" sz="3000" b="1" dirty="0" smtClean="0">
                <a:solidFill>
                  <a:srgbClr val="22366D"/>
                </a:solidFill>
                <a:latin typeface="Calibri" panose="020F0502020204030204" pitchFamily="34" charset="0"/>
              </a:rPr>
              <a:t>Adjustment of International Taxes </a:t>
            </a:r>
            <a:r>
              <a:rPr lang="en-US" altLang="zh-HK" sz="3000" b="1" dirty="0" smtClean="0">
                <a:solidFill>
                  <a:srgbClr val="22366D"/>
                </a:solidFill>
                <a:latin typeface="Calibri" panose="020F0502020204030204" pitchFamily="34" charset="0"/>
              </a:rPr>
              <a:t>Act in February 2016</a:t>
            </a:r>
            <a:endParaRPr lang="en-US" altLang="zh-HK" sz="3000" b="1" dirty="0">
              <a:solidFill>
                <a:srgbClr val="22366D"/>
              </a:solidFill>
              <a:latin typeface="Calibri" panose="020F0502020204030204" pitchFamily="34" charset="0"/>
            </a:endParaRPr>
          </a:p>
        </p:txBody>
      </p:sp>
      <p:sp>
        <p:nvSpPr>
          <p:cNvPr id="5" name="文字方塊 6"/>
          <p:cNvSpPr txBox="1"/>
          <p:nvPr/>
        </p:nvSpPr>
        <p:spPr>
          <a:xfrm>
            <a:off x="1310666" y="2570128"/>
            <a:ext cx="761029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400" b="1" dirty="0" smtClean="0">
                <a:latin typeface="Calibri" panose="020F0502020204030204" pitchFamily="34" charset="0"/>
              </a:rPr>
              <a:t>Article </a:t>
            </a:r>
            <a:r>
              <a:rPr lang="en-US" altLang="zh-HK" sz="2400" b="1" dirty="0" smtClean="0">
                <a:latin typeface="Calibri" panose="020F0502020204030204" pitchFamily="34" charset="0"/>
              </a:rPr>
              <a:t>11 </a:t>
            </a:r>
            <a:r>
              <a:rPr lang="en-US" altLang="zh-HK" sz="2400" b="1" dirty="0" err="1" smtClean="0">
                <a:latin typeface="Calibri" panose="020F0502020204030204" pitchFamily="34" charset="0"/>
              </a:rPr>
              <a:t>bis</a:t>
            </a:r>
            <a:endParaRPr lang="en-US" altLang="zh-HK" sz="2400" b="1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HK" sz="2400" dirty="0" smtClean="0">
                <a:latin typeface="Calibri" panose="020F0502020204030204" pitchFamily="34" charset="0"/>
              </a:rPr>
              <a:t>Extension of submission</a:t>
            </a:r>
            <a:endParaRPr lang="en-US" altLang="zh-HK" sz="2400" b="1" dirty="0" smtClean="0">
              <a:latin typeface="Calibri" panose="020F0502020204030204" pitchFamily="34" charset="0"/>
            </a:endParaRPr>
          </a:p>
          <a:p>
            <a:endParaRPr lang="en-US" altLang="zh-HK" sz="2400" b="1" dirty="0" smtClean="0">
              <a:latin typeface="Calibri" panose="020F0502020204030204" pitchFamily="34" charset="0"/>
            </a:endParaRPr>
          </a:p>
          <a:p>
            <a:r>
              <a:rPr lang="en-US" altLang="zh-HK" sz="2400" b="1" dirty="0" smtClean="0">
                <a:latin typeface="Calibri" panose="020F0502020204030204" pitchFamily="34" charset="0"/>
              </a:rPr>
              <a:t>Art</a:t>
            </a:r>
            <a:r>
              <a:rPr lang="en-US" altLang="zh-HK" sz="2400" b="1" dirty="0" smtClean="0">
                <a:latin typeface="Calibri" panose="020F0502020204030204" pitchFamily="34" charset="0"/>
              </a:rPr>
              <a:t>icle 21 </a:t>
            </a:r>
            <a:r>
              <a:rPr lang="en-US" altLang="zh-HK" sz="2400" b="1" dirty="0" err="1" smtClean="0">
                <a:latin typeface="Calibri" panose="020F0502020204030204" pitchFamily="34" charset="0"/>
              </a:rPr>
              <a:t>bis</a:t>
            </a:r>
            <a:endParaRPr lang="en-US" altLang="zh-HK" sz="2400" b="1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HK" sz="2400" dirty="0" smtClean="0">
                <a:latin typeface="Calibri" panose="020F0502020204030204" pitchFamily="34" charset="0"/>
              </a:rPr>
              <a:t>Subject of submission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HK" sz="2400" dirty="0" smtClean="0">
                <a:latin typeface="Calibri" panose="020F0502020204030204" pitchFamily="34" charset="0"/>
              </a:rPr>
              <a:t>Method of submission and </a:t>
            </a:r>
            <a:r>
              <a:rPr lang="en-US" altLang="zh-HK" sz="2400" dirty="0" smtClean="0">
                <a:latin typeface="Calibri" panose="020F0502020204030204" pitchFamily="34" charset="0"/>
              </a:rPr>
              <a:t>Language of data</a:t>
            </a:r>
            <a:endParaRPr lang="en-US" altLang="zh-HK" sz="2400" dirty="0" smtClean="0">
              <a:latin typeface="Calibri" panose="020F0502020204030204" pitchFamily="34" charset="0"/>
            </a:endParaRPr>
          </a:p>
          <a:p>
            <a:pPr marL="285750" indent="-285750"/>
            <a:endParaRPr lang="en-US" altLang="zh-TW" sz="2400" dirty="0" smtClean="0">
              <a:latin typeface="Calibri" panose="020F0502020204030204" pitchFamily="34" charset="0"/>
            </a:endParaRPr>
          </a:p>
          <a:p>
            <a:r>
              <a:rPr lang="en-US" altLang="zh-HK" sz="2400" b="1" dirty="0" smtClean="0">
                <a:latin typeface="Calibri" panose="020F0502020204030204" pitchFamily="34" charset="0"/>
              </a:rPr>
              <a:t>Article </a:t>
            </a:r>
            <a:r>
              <a:rPr lang="en-US" altLang="zh-HK" sz="2400" b="1" dirty="0" smtClean="0">
                <a:latin typeface="Calibri" panose="020F0502020204030204" pitchFamily="34" charset="0"/>
              </a:rPr>
              <a:t>51 </a:t>
            </a:r>
            <a:endParaRPr lang="en-US" altLang="zh-HK" sz="2400" b="1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sz="2400" dirty="0" smtClean="0">
                <a:latin typeface="Calibri" panose="020F0502020204030204" pitchFamily="34" charset="0"/>
              </a:rPr>
              <a:t>Administrative fines</a:t>
            </a:r>
          </a:p>
        </p:txBody>
      </p:sp>
    </p:spTree>
    <p:extLst>
      <p:ext uri="{BB962C8B-B14F-4D97-AF65-F5344CB8AC3E}">
        <p14:creationId xmlns="" xmlns:p14="http://schemas.microsoft.com/office/powerpoint/2010/main" val="3064028969"/>
      </p:ext>
    </p:extLst>
  </p:cSld>
  <p:clrMapOvr>
    <a:masterClrMapping/>
  </p:clrMapOvr>
  <p:transition spd="med" advTm="5000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CF73C6-D5E9-4BAF-BFE2-8D5A445DC133}" type="slidenum">
              <a:rPr lang="en-US" altLang="zh-TW" smtClean="0"/>
              <a:pPr>
                <a:defRPr/>
              </a:pPr>
              <a:t>13</a:t>
            </a:fld>
            <a:endParaRPr lang="en-US" altLang="zh-TW" dirty="0"/>
          </a:p>
        </p:txBody>
      </p:sp>
      <p:sp>
        <p:nvSpPr>
          <p:cNvPr id="7" name="文字方塊 6"/>
          <p:cNvSpPr txBox="1"/>
          <p:nvPr/>
        </p:nvSpPr>
        <p:spPr>
          <a:xfrm>
            <a:off x="538637" y="1268760"/>
            <a:ext cx="90730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3000" b="1" dirty="0" smtClean="0">
                <a:solidFill>
                  <a:srgbClr val="22366D"/>
                </a:solidFill>
                <a:latin typeface="Calibri" panose="020F0502020204030204" pitchFamily="34" charset="0"/>
              </a:rPr>
              <a:t>Revision </a:t>
            </a:r>
            <a:r>
              <a:rPr lang="en-US" altLang="zh-HK" sz="3000" b="1" dirty="0" smtClean="0">
                <a:solidFill>
                  <a:srgbClr val="22366D"/>
                </a:solidFill>
                <a:latin typeface="Calibri" panose="020F0502020204030204" pitchFamily="34" charset="0"/>
              </a:rPr>
              <a:t>of Enforcement Decree of </a:t>
            </a:r>
            <a:r>
              <a:rPr lang="en-US" altLang="zh-HK" sz="3000" b="1" dirty="0" smtClean="0">
                <a:solidFill>
                  <a:srgbClr val="22366D"/>
                </a:solidFill>
                <a:latin typeface="Calibri" panose="020F0502020204030204" pitchFamily="34" charset="0"/>
              </a:rPr>
              <a:t>Adjustment of International Taxes </a:t>
            </a:r>
            <a:r>
              <a:rPr lang="en-US" altLang="zh-HK" sz="3000" b="1" dirty="0" smtClean="0">
                <a:solidFill>
                  <a:srgbClr val="22366D"/>
                </a:solidFill>
                <a:latin typeface="Calibri" panose="020F0502020204030204" pitchFamily="34" charset="0"/>
              </a:rPr>
              <a:t>Act in February 2016</a:t>
            </a:r>
            <a:endParaRPr lang="en-US" altLang="zh-HK" sz="3000" b="1" dirty="0">
              <a:solidFill>
                <a:srgbClr val="22366D"/>
              </a:solidFill>
              <a:latin typeface="Calibri" panose="020F0502020204030204" pitchFamily="34" charset="0"/>
            </a:endParaRPr>
          </a:p>
        </p:txBody>
      </p:sp>
      <p:sp>
        <p:nvSpPr>
          <p:cNvPr id="5" name="文字方塊 6"/>
          <p:cNvSpPr txBox="1"/>
          <p:nvPr/>
        </p:nvSpPr>
        <p:spPr>
          <a:xfrm>
            <a:off x="1310666" y="2420888"/>
            <a:ext cx="761029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400" b="1" dirty="0" smtClean="0">
                <a:latin typeface="Calibri" panose="020F0502020204030204" pitchFamily="34" charset="0"/>
              </a:rPr>
              <a:t>1. Exten</a:t>
            </a:r>
            <a:r>
              <a:rPr lang="en-US" altLang="zh-HK" sz="2400" b="1" dirty="0" smtClean="0">
                <a:latin typeface="Calibri" panose="020F0502020204030204" pitchFamily="34" charset="0"/>
              </a:rPr>
              <a:t>sion of submission</a:t>
            </a:r>
            <a:endParaRPr lang="en-US" altLang="zh-HK" sz="2400" b="1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HK" sz="2400" dirty="0" smtClean="0">
                <a:latin typeface="Calibri" panose="020F0502020204030204" pitchFamily="34" charset="0"/>
              </a:rPr>
              <a:t>Based on inevitable cause</a:t>
            </a:r>
            <a:endParaRPr lang="en-US" altLang="zh-HK" sz="24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sz="2400" dirty="0" smtClean="0">
                <a:latin typeface="Calibri" panose="020F0502020204030204" pitchFamily="34" charset="0"/>
              </a:rPr>
              <a:t>Tax authority may allow extension </a:t>
            </a:r>
            <a:r>
              <a:rPr lang="en-US" altLang="zh-TW" sz="2400" spc="-150" dirty="0" smtClean="0">
                <a:latin typeface="Calibri" panose="020F0502020204030204" pitchFamily="34" charset="0"/>
              </a:rPr>
              <a:t>of submission within a year</a:t>
            </a:r>
            <a:endParaRPr lang="en-US" altLang="zh-TW" sz="2400" spc="-15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sz="2400" dirty="0" smtClean="0">
              <a:latin typeface="Calibri" panose="020F0502020204030204" pitchFamily="34" charset="0"/>
            </a:endParaRPr>
          </a:p>
          <a:p>
            <a:pPr lvl="0"/>
            <a:r>
              <a:rPr lang="en-US" altLang="zh-HK" sz="2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Inevitable cause</a:t>
            </a:r>
            <a:endParaRPr lang="en-US" altLang="zh-HK" sz="24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altLang="zh-TW" sz="2400" dirty="0" smtClean="0">
                <a:latin typeface="Calibri" panose="020F0502020204030204" pitchFamily="34" charset="0"/>
              </a:rPr>
              <a:t>Fire, disaster, robbery, serious business crisis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altLang="zh-HK" sz="2400" dirty="0" smtClean="0">
                <a:latin typeface="Calibri" panose="020F0502020204030204" pitchFamily="34" charset="0"/>
              </a:rPr>
              <a:t>Relevant documents are seized by competent authority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altLang="zh-HK" sz="2400" dirty="0" smtClean="0">
                <a:latin typeface="Calibri" panose="020F0502020204030204" pitchFamily="34" charset="0"/>
              </a:rPr>
              <a:t>Substantial time to collect and prepare data,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altLang="zh-HK" sz="2400" dirty="0" smtClean="0">
                <a:latin typeface="Calibri" panose="020F0502020204030204" pitchFamily="34" charset="0"/>
              </a:rPr>
              <a:t>Closing date of foreign related party is not yet arrived, etc</a:t>
            </a:r>
            <a:endParaRPr lang="en-US" altLang="zh-HK" dirty="0"/>
          </a:p>
        </p:txBody>
      </p:sp>
    </p:spTree>
    <p:extLst>
      <p:ext uri="{BB962C8B-B14F-4D97-AF65-F5344CB8AC3E}">
        <p14:creationId xmlns="" xmlns:p14="http://schemas.microsoft.com/office/powerpoint/2010/main" val="3064028969"/>
      </p:ext>
    </p:extLst>
  </p:cSld>
  <p:clrMapOvr>
    <a:masterClrMapping/>
  </p:clrMapOvr>
  <p:transition spd="med" advTm="5000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CF73C6-D5E9-4BAF-BFE2-8D5A445DC133}" type="slidenum">
              <a:rPr lang="en-US" altLang="zh-TW" smtClean="0"/>
              <a:pPr>
                <a:defRPr/>
              </a:pPr>
              <a:t>14</a:t>
            </a:fld>
            <a:endParaRPr lang="en-US" altLang="zh-TW" dirty="0"/>
          </a:p>
        </p:txBody>
      </p:sp>
      <p:sp>
        <p:nvSpPr>
          <p:cNvPr id="7" name="文字方塊 6"/>
          <p:cNvSpPr txBox="1"/>
          <p:nvPr/>
        </p:nvSpPr>
        <p:spPr>
          <a:xfrm>
            <a:off x="538637" y="1268760"/>
            <a:ext cx="90730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3000" b="1" dirty="0" smtClean="0">
                <a:solidFill>
                  <a:srgbClr val="22366D"/>
                </a:solidFill>
                <a:latin typeface="Calibri" panose="020F0502020204030204" pitchFamily="34" charset="0"/>
              </a:rPr>
              <a:t>Revision </a:t>
            </a:r>
            <a:r>
              <a:rPr lang="en-US" altLang="zh-HK" sz="3000" b="1" dirty="0" smtClean="0">
                <a:solidFill>
                  <a:srgbClr val="22366D"/>
                </a:solidFill>
                <a:latin typeface="Calibri" panose="020F0502020204030204" pitchFamily="34" charset="0"/>
              </a:rPr>
              <a:t>of Enforcement Decree of </a:t>
            </a:r>
            <a:r>
              <a:rPr lang="en-US" altLang="zh-HK" sz="3000" b="1" dirty="0" smtClean="0">
                <a:solidFill>
                  <a:srgbClr val="22366D"/>
                </a:solidFill>
                <a:latin typeface="Calibri" panose="020F0502020204030204" pitchFamily="34" charset="0"/>
              </a:rPr>
              <a:t>Adjustment of International Taxes </a:t>
            </a:r>
            <a:r>
              <a:rPr lang="en-US" altLang="zh-HK" sz="3000" b="1" dirty="0" smtClean="0">
                <a:solidFill>
                  <a:srgbClr val="22366D"/>
                </a:solidFill>
                <a:latin typeface="Calibri" panose="020F0502020204030204" pitchFamily="34" charset="0"/>
              </a:rPr>
              <a:t>Act in February 2016</a:t>
            </a:r>
            <a:endParaRPr lang="en-US" altLang="zh-HK" sz="3000" b="1" dirty="0">
              <a:solidFill>
                <a:srgbClr val="22366D"/>
              </a:solidFill>
              <a:latin typeface="Calibri" panose="020F0502020204030204" pitchFamily="34" charset="0"/>
            </a:endParaRPr>
          </a:p>
        </p:txBody>
      </p:sp>
      <p:sp>
        <p:nvSpPr>
          <p:cNvPr id="5" name="文字方塊 6"/>
          <p:cNvSpPr txBox="1"/>
          <p:nvPr/>
        </p:nvSpPr>
        <p:spPr>
          <a:xfrm>
            <a:off x="1310666" y="2570128"/>
            <a:ext cx="761029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400" b="1" dirty="0" smtClean="0">
                <a:latin typeface="Calibri" panose="020F0502020204030204" pitchFamily="34" charset="0"/>
              </a:rPr>
              <a:t>Application for the extension of deadline</a:t>
            </a:r>
            <a:endParaRPr lang="en-US" altLang="zh-HK" sz="2400" b="1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HK" sz="2400" dirty="0" smtClean="0">
                <a:latin typeface="Calibri" panose="020F0502020204030204" pitchFamily="34" charset="0"/>
              </a:rPr>
              <a:t>Shall submit to tax authority a written application  no later than 15 days before deadline of submission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HK" sz="2400" dirty="0" smtClean="0">
                <a:latin typeface="Calibri" panose="020F0502020204030204" pitchFamily="34" charset="0"/>
              </a:rPr>
              <a:t>Shall notify within 7 days from receiving the application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HK" sz="2400" dirty="0" smtClean="0">
                <a:latin typeface="Calibri" panose="020F0502020204030204" pitchFamily="34" charset="0"/>
              </a:rPr>
              <a:t>Otherwise shall be deemed extended up to the deadline</a:t>
            </a:r>
            <a:endParaRPr lang="en-US" altLang="zh-HK" dirty="0"/>
          </a:p>
        </p:txBody>
      </p:sp>
    </p:spTree>
    <p:extLst>
      <p:ext uri="{BB962C8B-B14F-4D97-AF65-F5344CB8AC3E}">
        <p14:creationId xmlns="" xmlns:p14="http://schemas.microsoft.com/office/powerpoint/2010/main" val="3064028969"/>
      </p:ext>
    </p:extLst>
  </p:cSld>
  <p:clrMapOvr>
    <a:masterClrMapping/>
  </p:clrMapOvr>
  <p:transition spd="med" advTm="5000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CF73C6-D5E9-4BAF-BFE2-8D5A445DC133}" type="slidenum">
              <a:rPr lang="en-US" altLang="zh-TW" smtClean="0"/>
              <a:pPr>
                <a:defRPr/>
              </a:pPr>
              <a:t>15</a:t>
            </a:fld>
            <a:endParaRPr lang="en-US" altLang="zh-TW" dirty="0"/>
          </a:p>
        </p:txBody>
      </p:sp>
      <p:sp>
        <p:nvSpPr>
          <p:cNvPr id="7" name="文字方塊 6"/>
          <p:cNvSpPr txBox="1"/>
          <p:nvPr/>
        </p:nvSpPr>
        <p:spPr>
          <a:xfrm>
            <a:off x="538637" y="1268760"/>
            <a:ext cx="90730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3000" b="1" dirty="0" smtClean="0">
                <a:solidFill>
                  <a:srgbClr val="22366D"/>
                </a:solidFill>
                <a:latin typeface="Calibri" panose="020F0502020204030204" pitchFamily="34" charset="0"/>
              </a:rPr>
              <a:t>Revision </a:t>
            </a:r>
            <a:r>
              <a:rPr lang="en-US" altLang="zh-HK" sz="3000" b="1" dirty="0" smtClean="0">
                <a:solidFill>
                  <a:srgbClr val="22366D"/>
                </a:solidFill>
                <a:latin typeface="Calibri" panose="020F0502020204030204" pitchFamily="34" charset="0"/>
              </a:rPr>
              <a:t>of Enforcement Decree of </a:t>
            </a:r>
            <a:r>
              <a:rPr lang="en-US" altLang="zh-HK" sz="3000" b="1" dirty="0" smtClean="0">
                <a:solidFill>
                  <a:srgbClr val="22366D"/>
                </a:solidFill>
                <a:latin typeface="Calibri" panose="020F0502020204030204" pitchFamily="34" charset="0"/>
              </a:rPr>
              <a:t>Adjustment of International Taxes </a:t>
            </a:r>
            <a:r>
              <a:rPr lang="en-US" altLang="zh-HK" sz="3000" b="1" dirty="0" smtClean="0">
                <a:solidFill>
                  <a:srgbClr val="22366D"/>
                </a:solidFill>
                <a:latin typeface="Calibri" panose="020F0502020204030204" pitchFamily="34" charset="0"/>
              </a:rPr>
              <a:t>Act in February 2016 (cont.)</a:t>
            </a:r>
            <a:endParaRPr lang="en-US" altLang="zh-HK" sz="3000" b="1" dirty="0">
              <a:solidFill>
                <a:srgbClr val="22366D"/>
              </a:solidFill>
              <a:latin typeface="Calibri" panose="020F0502020204030204" pitchFamily="34" charset="0"/>
            </a:endParaRPr>
          </a:p>
        </p:txBody>
      </p:sp>
      <p:sp>
        <p:nvSpPr>
          <p:cNvPr id="5" name="文字方塊 6"/>
          <p:cNvSpPr txBox="1"/>
          <p:nvPr/>
        </p:nvSpPr>
        <p:spPr>
          <a:xfrm>
            <a:off x="1310666" y="2551544"/>
            <a:ext cx="761029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zh-HK" sz="2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2</a:t>
            </a:r>
            <a:r>
              <a:rPr lang="en-US" altLang="zh-HK" sz="2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. Subject of submission</a:t>
            </a:r>
          </a:p>
          <a:p>
            <a:pPr lvl="0"/>
            <a:endParaRPr lang="en-US" altLang="zh-HK" sz="24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/>
            <a:r>
              <a:rPr lang="en-US" altLang="zh-HK" sz="2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Domestic </a:t>
            </a:r>
            <a:r>
              <a:rPr lang="en-US" altLang="zh-HK" sz="2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corporation or domestic place of foreign entity who meet all the following two conditions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altLang="zh-TW" sz="2400" dirty="0" smtClean="0">
                <a:latin typeface="Calibri" panose="020F0502020204030204" pitchFamily="34" charset="0"/>
              </a:rPr>
              <a:t>Trade volume with foreign related party exceeds KRW 50 billon (about $50million</a:t>
            </a:r>
            <a:r>
              <a:rPr lang="en-US" altLang="zh-TW" sz="2400" dirty="0" smtClean="0">
                <a:latin typeface="Calibri" panose="020F0502020204030204" pitchFamily="34" charset="0"/>
              </a:rPr>
              <a:t>), and</a:t>
            </a:r>
            <a:endParaRPr lang="en-US" altLang="zh-TW" sz="2400" dirty="0" smtClean="0"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altLang="zh-TW" sz="2400" dirty="0" smtClean="0">
                <a:latin typeface="Calibri" panose="020F0502020204030204" pitchFamily="34" charset="0"/>
              </a:rPr>
              <a:t>Turnover exceeds KRW 100billon (about $</a:t>
            </a:r>
            <a:r>
              <a:rPr lang="en-US" altLang="zh-TW" sz="2400" dirty="0" smtClean="0">
                <a:latin typeface="Calibri" panose="020F0502020204030204" pitchFamily="34" charset="0"/>
              </a:rPr>
              <a:t>100million)</a:t>
            </a:r>
            <a:endParaRPr lang="en-US" altLang="zh-HK" dirty="0"/>
          </a:p>
        </p:txBody>
      </p:sp>
    </p:spTree>
    <p:extLst>
      <p:ext uri="{BB962C8B-B14F-4D97-AF65-F5344CB8AC3E}">
        <p14:creationId xmlns="" xmlns:p14="http://schemas.microsoft.com/office/powerpoint/2010/main" val="3064028969"/>
      </p:ext>
    </p:extLst>
  </p:cSld>
  <p:clrMapOvr>
    <a:masterClrMapping/>
  </p:clrMapOvr>
  <p:transition spd="med" advTm="5000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CF73C6-D5E9-4BAF-BFE2-8D5A445DC133}" type="slidenum">
              <a:rPr lang="en-US" altLang="zh-TW" smtClean="0"/>
              <a:pPr>
                <a:defRPr/>
              </a:pPr>
              <a:t>16</a:t>
            </a:fld>
            <a:endParaRPr lang="en-US" altLang="zh-TW" dirty="0"/>
          </a:p>
        </p:txBody>
      </p:sp>
      <p:sp>
        <p:nvSpPr>
          <p:cNvPr id="7" name="文字方塊 6"/>
          <p:cNvSpPr txBox="1"/>
          <p:nvPr/>
        </p:nvSpPr>
        <p:spPr>
          <a:xfrm>
            <a:off x="538637" y="1268760"/>
            <a:ext cx="90730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3000" b="1" dirty="0" smtClean="0">
                <a:solidFill>
                  <a:srgbClr val="22366D"/>
                </a:solidFill>
                <a:latin typeface="Calibri" panose="020F0502020204030204" pitchFamily="34" charset="0"/>
              </a:rPr>
              <a:t>Revision </a:t>
            </a:r>
            <a:r>
              <a:rPr lang="en-US" altLang="zh-HK" sz="3000" b="1" dirty="0" smtClean="0">
                <a:solidFill>
                  <a:srgbClr val="22366D"/>
                </a:solidFill>
                <a:latin typeface="Calibri" panose="020F0502020204030204" pitchFamily="34" charset="0"/>
              </a:rPr>
              <a:t>of Enforcement Decree of </a:t>
            </a:r>
            <a:r>
              <a:rPr lang="en-US" altLang="zh-HK" sz="3000" b="1" dirty="0" smtClean="0">
                <a:solidFill>
                  <a:srgbClr val="22366D"/>
                </a:solidFill>
                <a:latin typeface="Calibri" panose="020F0502020204030204" pitchFamily="34" charset="0"/>
              </a:rPr>
              <a:t>Adjustment of International Taxes </a:t>
            </a:r>
            <a:r>
              <a:rPr lang="en-US" altLang="zh-HK" sz="3000" b="1" dirty="0" smtClean="0">
                <a:solidFill>
                  <a:srgbClr val="22366D"/>
                </a:solidFill>
                <a:latin typeface="Calibri" panose="020F0502020204030204" pitchFamily="34" charset="0"/>
              </a:rPr>
              <a:t>Act in February 2016 (cont.)</a:t>
            </a:r>
            <a:endParaRPr lang="en-US" altLang="zh-HK" sz="3000" b="1" dirty="0">
              <a:solidFill>
                <a:srgbClr val="22366D"/>
              </a:solidFill>
              <a:latin typeface="Calibri" panose="020F0502020204030204" pitchFamily="34" charset="0"/>
            </a:endParaRPr>
          </a:p>
        </p:txBody>
      </p:sp>
      <p:sp>
        <p:nvSpPr>
          <p:cNvPr id="5" name="文字方塊 6"/>
          <p:cNvSpPr txBox="1"/>
          <p:nvPr/>
        </p:nvSpPr>
        <p:spPr>
          <a:xfrm>
            <a:off x="1310666" y="2542252"/>
            <a:ext cx="761029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400" b="1" dirty="0" smtClean="0">
                <a:latin typeface="Calibri" panose="020F0502020204030204" pitchFamily="34" charset="0"/>
              </a:rPr>
              <a:t>3</a:t>
            </a:r>
            <a:r>
              <a:rPr lang="en-US" altLang="zh-HK" sz="2400" b="1" dirty="0" smtClean="0">
                <a:latin typeface="Calibri" panose="020F0502020204030204" pitchFamily="34" charset="0"/>
              </a:rPr>
              <a:t>. Method of submission</a:t>
            </a:r>
            <a:r>
              <a:rPr lang="en-US" altLang="zh-HK" sz="2400" b="1" dirty="0" smtClean="0">
                <a:latin typeface="Calibri" panose="020F0502020204030204" pitchFamily="34" charset="0"/>
              </a:rPr>
              <a:t>s &amp; language</a:t>
            </a:r>
            <a:endParaRPr lang="en-US" altLang="zh-TW" sz="24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sz="24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HK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Shall </a:t>
            </a:r>
            <a:r>
              <a:rPr lang="en-US" altLang="zh-HK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submit </a:t>
            </a:r>
            <a:r>
              <a:rPr lang="en-US" altLang="zh-HK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CRITI </a:t>
            </a:r>
            <a:r>
              <a:rPr lang="en-US" altLang="zh-HK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to the competent authority by </a:t>
            </a:r>
            <a:r>
              <a:rPr lang="en-US" altLang="zh-HK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deadline (or electronically)</a:t>
            </a:r>
            <a:endParaRPr lang="en-US" altLang="zh-TW" sz="2400" dirty="0" smtClean="0"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altLang="zh-HK" sz="2400" dirty="0" smtClean="0">
                <a:latin typeface="Calibri" panose="020F0502020204030204" pitchFamily="34" charset="0"/>
              </a:rPr>
              <a:t>Shall be prepared and submitted in Korean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altLang="zh-HK" sz="2400" dirty="0" smtClean="0">
                <a:latin typeface="Calibri" panose="020F0502020204030204" pitchFamily="34" charset="0"/>
              </a:rPr>
              <a:t>English may be submitted with permission of tax authority (along with Korean data within a month)</a:t>
            </a:r>
            <a:endParaRPr lang="en-US" altLang="zh-HK" dirty="0"/>
          </a:p>
        </p:txBody>
      </p:sp>
    </p:spTree>
    <p:extLst>
      <p:ext uri="{BB962C8B-B14F-4D97-AF65-F5344CB8AC3E}">
        <p14:creationId xmlns="" xmlns:p14="http://schemas.microsoft.com/office/powerpoint/2010/main" val="3064028969"/>
      </p:ext>
    </p:extLst>
  </p:cSld>
  <p:clrMapOvr>
    <a:masterClrMapping/>
  </p:clrMapOvr>
  <p:transition spd="med" advTm="5000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CF73C6-D5E9-4BAF-BFE2-8D5A445DC133}" type="slidenum">
              <a:rPr lang="en-US" altLang="zh-TW" smtClean="0"/>
              <a:pPr>
                <a:defRPr/>
              </a:pPr>
              <a:t>17</a:t>
            </a:fld>
            <a:endParaRPr lang="en-US" altLang="zh-TW" dirty="0"/>
          </a:p>
        </p:txBody>
      </p:sp>
      <p:sp>
        <p:nvSpPr>
          <p:cNvPr id="7" name="文字方塊 6"/>
          <p:cNvSpPr txBox="1"/>
          <p:nvPr/>
        </p:nvSpPr>
        <p:spPr>
          <a:xfrm>
            <a:off x="538637" y="1268760"/>
            <a:ext cx="90730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3000" b="1" dirty="0" smtClean="0">
                <a:solidFill>
                  <a:srgbClr val="22366D"/>
                </a:solidFill>
                <a:latin typeface="Calibri" panose="020F0502020204030204" pitchFamily="34" charset="0"/>
              </a:rPr>
              <a:t>Revision </a:t>
            </a:r>
            <a:r>
              <a:rPr lang="en-US" altLang="zh-HK" sz="3000" b="1" dirty="0" smtClean="0">
                <a:solidFill>
                  <a:srgbClr val="22366D"/>
                </a:solidFill>
                <a:latin typeface="Calibri" panose="020F0502020204030204" pitchFamily="34" charset="0"/>
              </a:rPr>
              <a:t>of Enforcement Decree of </a:t>
            </a:r>
            <a:r>
              <a:rPr lang="en-US" altLang="zh-HK" sz="3000" b="1" dirty="0" smtClean="0">
                <a:solidFill>
                  <a:srgbClr val="22366D"/>
                </a:solidFill>
                <a:latin typeface="Calibri" panose="020F0502020204030204" pitchFamily="34" charset="0"/>
              </a:rPr>
              <a:t>Adjustment of International Taxes </a:t>
            </a:r>
            <a:r>
              <a:rPr lang="en-US" altLang="zh-HK" sz="3000" b="1" dirty="0" smtClean="0">
                <a:solidFill>
                  <a:srgbClr val="22366D"/>
                </a:solidFill>
                <a:latin typeface="Calibri" panose="020F0502020204030204" pitchFamily="34" charset="0"/>
              </a:rPr>
              <a:t>Act in February 2016 (cont.)</a:t>
            </a:r>
            <a:endParaRPr lang="en-US" altLang="zh-HK" sz="3000" b="1" dirty="0">
              <a:solidFill>
                <a:srgbClr val="22366D"/>
              </a:solidFill>
              <a:latin typeface="Calibri" panose="020F0502020204030204" pitchFamily="34" charset="0"/>
            </a:endParaRPr>
          </a:p>
        </p:txBody>
      </p:sp>
      <p:sp>
        <p:nvSpPr>
          <p:cNvPr id="5" name="文字方塊 6"/>
          <p:cNvSpPr txBox="1"/>
          <p:nvPr/>
        </p:nvSpPr>
        <p:spPr>
          <a:xfrm>
            <a:off x="1310666" y="2571869"/>
            <a:ext cx="761029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b="1" dirty="0" smtClean="0">
                <a:latin typeface="Calibri" panose="020F0502020204030204" pitchFamily="34" charset="0"/>
              </a:rPr>
              <a:t>4</a:t>
            </a:r>
            <a:r>
              <a:rPr lang="en-US" altLang="zh-TW" sz="2400" b="1" dirty="0" smtClean="0">
                <a:latin typeface="Calibri" panose="020F0502020204030204" pitchFamily="34" charset="0"/>
              </a:rPr>
              <a:t>. Administrative fines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sz="24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HK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Fail </a:t>
            </a:r>
            <a:r>
              <a:rPr lang="en-US" altLang="zh-HK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to submit or falsely submit all or some materials of CRITI </a:t>
            </a:r>
            <a:r>
              <a:rPr lang="en-US" altLang="zh-HK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will subject to fines </a:t>
            </a:r>
            <a:r>
              <a:rPr lang="en-US" altLang="zh-TW" sz="2400" dirty="0" smtClean="0">
                <a:latin typeface="Calibri" panose="020F0502020204030204" pitchFamily="34" charset="0"/>
              </a:rPr>
              <a:t>KRW 30 million (about $30,000)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HK" sz="2400" dirty="0" smtClean="0">
              <a:latin typeface="Calibri" panose="020F0502020204030204" pitchFamily="34" charset="0"/>
            </a:endParaRPr>
          </a:p>
          <a:p>
            <a:pPr marL="285750" indent="-285750"/>
            <a:r>
              <a:rPr lang="en-US" altLang="zh-TW" sz="2400" b="1" dirty="0" smtClean="0">
                <a:latin typeface="Calibri" panose="020F0502020204030204" pitchFamily="34" charset="0"/>
              </a:rPr>
              <a:t>5. Effective </a:t>
            </a:r>
            <a:r>
              <a:rPr lang="en-US" altLang="zh-TW" sz="2400" b="1" dirty="0" smtClean="0">
                <a:latin typeface="Calibri" panose="020F0502020204030204" pitchFamily="34" charset="0"/>
              </a:rPr>
              <a:t>on January 1, 2016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HK" dirty="0"/>
          </a:p>
        </p:txBody>
      </p:sp>
    </p:spTree>
    <p:extLst>
      <p:ext uri="{BB962C8B-B14F-4D97-AF65-F5344CB8AC3E}">
        <p14:creationId xmlns="" xmlns:p14="http://schemas.microsoft.com/office/powerpoint/2010/main" val="3064028969"/>
      </p:ext>
    </p:extLst>
  </p:cSld>
  <p:clrMapOvr>
    <a:masterClrMapping/>
  </p:clrMapOvr>
  <p:transition spd="med" advTm="5000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CF73C6-D5E9-4BAF-BFE2-8D5A445DC133}" type="slidenum">
              <a:rPr lang="en-US" altLang="zh-TW" smtClean="0"/>
              <a:pPr>
                <a:defRPr/>
              </a:pPr>
              <a:t>18</a:t>
            </a:fld>
            <a:endParaRPr lang="en-US" altLang="zh-TW" dirty="0"/>
          </a:p>
        </p:txBody>
      </p:sp>
      <p:sp>
        <p:nvSpPr>
          <p:cNvPr id="7" name="文字方塊 6"/>
          <p:cNvSpPr txBox="1"/>
          <p:nvPr/>
        </p:nvSpPr>
        <p:spPr>
          <a:xfrm>
            <a:off x="538637" y="1268760"/>
            <a:ext cx="90730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3000" b="1" dirty="0" smtClean="0">
                <a:solidFill>
                  <a:srgbClr val="22366D"/>
                </a:solidFill>
                <a:latin typeface="Calibri" panose="020F0502020204030204" pitchFamily="34" charset="0"/>
              </a:rPr>
              <a:t>Revision of </a:t>
            </a:r>
            <a:r>
              <a:rPr lang="en-US" altLang="zh-HK" sz="3000" b="1" dirty="0" smtClean="0">
                <a:solidFill>
                  <a:srgbClr val="22366D"/>
                </a:solidFill>
                <a:latin typeface="Calibri" panose="020F0502020204030204" pitchFamily="34" charset="0"/>
              </a:rPr>
              <a:t>Enforcement Rule of </a:t>
            </a:r>
            <a:r>
              <a:rPr lang="en-US" altLang="zh-HK" sz="3000" b="1" dirty="0" smtClean="0">
                <a:solidFill>
                  <a:srgbClr val="22366D"/>
                </a:solidFill>
                <a:latin typeface="Calibri" panose="020F0502020204030204" pitchFamily="34" charset="0"/>
              </a:rPr>
              <a:t>Adjustment of International Taxes Act in </a:t>
            </a:r>
            <a:r>
              <a:rPr lang="en-US" altLang="zh-HK" sz="3000" b="1" dirty="0" smtClean="0">
                <a:solidFill>
                  <a:srgbClr val="22366D"/>
                </a:solidFill>
                <a:latin typeface="Calibri" panose="020F0502020204030204" pitchFamily="34" charset="0"/>
              </a:rPr>
              <a:t>April </a:t>
            </a:r>
            <a:r>
              <a:rPr lang="en-US" altLang="zh-HK" sz="3000" b="1" dirty="0" smtClean="0">
                <a:solidFill>
                  <a:srgbClr val="22366D"/>
                </a:solidFill>
                <a:latin typeface="Calibri" panose="020F0502020204030204" pitchFamily="34" charset="0"/>
              </a:rPr>
              <a:t>2016</a:t>
            </a:r>
            <a:endParaRPr lang="en-US" altLang="zh-HK" sz="3000" b="1" dirty="0">
              <a:solidFill>
                <a:srgbClr val="22366D"/>
              </a:solidFill>
              <a:latin typeface="Calibri" panose="020F0502020204030204" pitchFamily="34" charset="0"/>
            </a:endParaRPr>
          </a:p>
        </p:txBody>
      </p:sp>
      <p:sp>
        <p:nvSpPr>
          <p:cNvPr id="5" name="文字方塊 6"/>
          <p:cNvSpPr txBox="1"/>
          <p:nvPr/>
        </p:nvSpPr>
        <p:spPr>
          <a:xfrm>
            <a:off x="1310666" y="2420888"/>
            <a:ext cx="7610294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400" b="1" dirty="0" smtClean="0">
                <a:latin typeface="Calibri" panose="020F0502020204030204" pitchFamily="34" charset="0"/>
              </a:rPr>
              <a:t>Article 6 </a:t>
            </a:r>
            <a:r>
              <a:rPr lang="en-US" altLang="zh-HK" sz="2400" b="1" dirty="0" err="1" smtClean="0">
                <a:latin typeface="Calibri" panose="020F0502020204030204" pitchFamily="34" charset="0"/>
              </a:rPr>
              <a:t>bis</a:t>
            </a:r>
            <a:endParaRPr lang="en-US" altLang="zh-HK" sz="2400" b="1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HK" sz="2400" dirty="0" smtClean="0">
                <a:latin typeface="Calibri" panose="020F0502020204030204" pitchFamily="34" charset="0"/>
              </a:rPr>
              <a:t>Amount of cross-border intercompany transaction</a:t>
            </a:r>
            <a:endParaRPr lang="en-US" altLang="zh-HK" sz="24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sz="2400" dirty="0" smtClean="0">
                <a:latin typeface="Calibri" panose="020F0502020204030204" pitchFamily="34" charset="0"/>
              </a:rPr>
              <a:t>Format of consolidated report on international trade info.</a:t>
            </a:r>
            <a:endParaRPr lang="en-US" altLang="zh-TW" sz="24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sz="2400" dirty="0" smtClean="0">
                <a:latin typeface="Calibri" panose="020F0502020204030204" pitchFamily="34" charset="0"/>
              </a:rPr>
              <a:t>Including subsidiary for consolidation by IFRS</a:t>
            </a:r>
            <a:endParaRPr lang="en-US" altLang="zh-TW" sz="24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sz="2400" dirty="0">
              <a:latin typeface="Calibri" panose="020F0502020204030204" pitchFamily="34" charset="0"/>
            </a:endParaRPr>
          </a:p>
          <a:p>
            <a:pPr lvl="0"/>
            <a:r>
              <a:rPr lang="en-US" altLang="zh-HK" sz="2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Criteria </a:t>
            </a:r>
            <a:endParaRPr lang="en-US" altLang="zh-HK" sz="24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altLang="zh-TW" sz="2400" dirty="0" smtClean="0">
                <a:latin typeface="Calibri" panose="020F0502020204030204" pitchFamily="34" charset="0"/>
              </a:rPr>
              <a:t>Amount of c</a:t>
            </a:r>
            <a:r>
              <a:rPr lang="en-US" altLang="zh-TW" sz="2400" dirty="0" smtClean="0">
                <a:latin typeface="Calibri" panose="020F0502020204030204" pitchFamily="34" charset="0"/>
              </a:rPr>
              <a:t>ross-border intercompany transaction = property transaction (including intangible property) + service transaction (including licensing of IP) + loan contract </a:t>
            </a:r>
            <a:endParaRPr lang="zh-TW" altLang="zh-HK" sz="24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HK" dirty="0"/>
          </a:p>
        </p:txBody>
      </p:sp>
    </p:spTree>
    <p:extLst>
      <p:ext uri="{BB962C8B-B14F-4D97-AF65-F5344CB8AC3E}">
        <p14:creationId xmlns="" xmlns:p14="http://schemas.microsoft.com/office/powerpoint/2010/main" val="3064028969"/>
      </p:ext>
    </p:extLst>
  </p:cSld>
  <p:clrMapOvr>
    <a:masterClrMapping/>
  </p:clrMapOvr>
  <p:transition spd="med" advTm="5000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CF73C6-D5E9-4BAF-BFE2-8D5A445DC133}" type="slidenum">
              <a:rPr lang="en-US" altLang="zh-TW" smtClean="0"/>
              <a:pPr>
                <a:defRPr/>
              </a:pPr>
              <a:t>19</a:t>
            </a:fld>
            <a:endParaRPr lang="en-US" altLang="zh-TW" dirty="0"/>
          </a:p>
        </p:txBody>
      </p:sp>
      <p:sp>
        <p:nvSpPr>
          <p:cNvPr id="7" name="文字方塊 6"/>
          <p:cNvSpPr txBox="1"/>
          <p:nvPr/>
        </p:nvSpPr>
        <p:spPr>
          <a:xfrm>
            <a:off x="538637" y="1268760"/>
            <a:ext cx="90730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3000" b="1" dirty="0" smtClean="0">
                <a:solidFill>
                  <a:srgbClr val="22366D"/>
                </a:solidFill>
                <a:latin typeface="Calibri" panose="020F0502020204030204" pitchFamily="34" charset="0"/>
                <a:ea typeface="+mj-ea"/>
                <a:cs typeface="+mj-cs"/>
              </a:rPr>
              <a:t>Prospect </a:t>
            </a:r>
            <a:endParaRPr lang="en-US" altLang="zh-HK" sz="3000" b="1" dirty="0">
              <a:solidFill>
                <a:srgbClr val="22366D"/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  <p:sp>
        <p:nvSpPr>
          <p:cNvPr id="5" name="文字方塊 6"/>
          <p:cNvSpPr txBox="1"/>
          <p:nvPr/>
        </p:nvSpPr>
        <p:spPr>
          <a:xfrm>
            <a:off x="1310666" y="2420888"/>
            <a:ext cx="761029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400" b="1" dirty="0" smtClean="0">
                <a:latin typeface="Calibri" panose="020F0502020204030204" pitchFamily="34" charset="0"/>
              </a:rPr>
              <a:t>Transfer Pricing Documentations</a:t>
            </a:r>
            <a:endParaRPr lang="en-US" altLang="zh-HK" sz="2400" b="1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sz="2400" dirty="0" smtClean="0">
                <a:latin typeface="Calibri" panose="020F0502020204030204" pitchFamily="34" charset="0"/>
              </a:rPr>
              <a:t>T</a:t>
            </a:r>
            <a:r>
              <a:rPr lang="en-US" altLang="zh-TW" sz="2400" dirty="0" smtClean="0">
                <a:latin typeface="Calibri" panose="020F0502020204030204" pitchFamily="34" charset="0"/>
              </a:rPr>
              <a:t>ax authority can access to detailed information that will be useful in tax audit  </a:t>
            </a:r>
            <a:endParaRPr lang="en-US" altLang="zh-TW" sz="24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sz="2400" dirty="0">
              <a:latin typeface="Calibri" panose="020F0502020204030204" pitchFamily="34" charset="0"/>
            </a:endParaRPr>
          </a:p>
          <a:p>
            <a:pPr lvl="0"/>
            <a:r>
              <a:rPr lang="en-US" altLang="zh-HK" sz="2400" b="1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CbC</a:t>
            </a:r>
            <a:r>
              <a:rPr lang="en-US" altLang="zh-HK" sz="2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 Report</a:t>
            </a:r>
            <a:endParaRPr lang="en-US" altLang="zh-HK" sz="24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altLang="zh-HK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International trade information will be exchanged among tax authorities though the Multilateral competent authority agreement on the exchange of Country-by-Country Reports (</a:t>
            </a:r>
            <a:r>
              <a:rPr lang="en-US" altLang="zh-HK" sz="24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CbC</a:t>
            </a:r>
            <a:r>
              <a:rPr lang="en-US" altLang="zh-HK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MCAA)</a:t>
            </a:r>
            <a:endParaRPr lang="en-US" altLang="zh-HK" dirty="0"/>
          </a:p>
        </p:txBody>
      </p:sp>
    </p:spTree>
    <p:extLst>
      <p:ext uri="{BB962C8B-B14F-4D97-AF65-F5344CB8AC3E}">
        <p14:creationId xmlns="" xmlns:p14="http://schemas.microsoft.com/office/powerpoint/2010/main" val="3064028969"/>
      </p:ext>
    </p:extLst>
  </p:cSld>
  <p:clrMapOvr>
    <a:masterClrMapping/>
  </p:clrMapOvr>
  <p:transition spd="med" advTm="5000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CF73C6-D5E9-4BAF-BFE2-8D5A445DC133}" type="slidenum">
              <a:rPr lang="en-US" altLang="zh-TW" smtClean="0"/>
              <a:pPr>
                <a:defRPr/>
              </a:pPr>
              <a:t>2</a:t>
            </a:fld>
            <a:endParaRPr lang="en-US" altLang="zh-TW" dirty="0"/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 bwMode="auto">
          <a:xfrm>
            <a:off x="1352600" y="1556792"/>
            <a:ext cx="7560840" cy="3744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altLang="zh-TW" sz="3600" b="1" dirty="0" smtClean="0">
                <a:solidFill>
                  <a:srgbClr val="22366D"/>
                </a:solidFill>
                <a:latin typeface="Calibri" pitchFamily="34" charset="0"/>
                <a:ea typeface="+mj-ea"/>
                <a:cs typeface="+mj-cs"/>
              </a:rPr>
              <a:t>1.  Background &amp; Progress on BEPS Initiative </a:t>
            </a:r>
            <a:endParaRPr kumimoji="1" lang="en-US" altLang="zh-TW" sz="3000" b="0" i="0" u="none" strike="noStrike" kern="1200" cap="none" spc="0" normalizeH="0" baseline="0" noProof="0" dirty="0" smtClean="0">
              <a:ln>
                <a:noFill/>
              </a:ln>
              <a:solidFill>
                <a:srgbClr val="22366D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med" advTm="5000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CF73C6-D5E9-4BAF-BFE2-8D5A445DC133}" type="slidenum">
              <a:rPr lang="en-US" altLang="zh-TW" smtClean="0"/>
              <a:pPr>
                <a:defRPr/>
              </a:pPr>
              <a:t>20</a:t>
            </a:fld>
            <a:endParaRPr lang="en-US" altLang="zh-TW" dirty="0"/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 bwMode="auto">
          <a:xfrm>
            <a:off x="1352600" y="1556792"/>
            <a:ext cx="7560840" cy="3744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kumimoji="1" lang="en-US" altLang="zh-TW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2366D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+mj-cs"/>
              </a:rPr>
              <a:t>Thank</a:t>
            </a:r>
            <a:r>
              <a:rPr kumimoji="1" lang="en-US" altLang="zh-TW" sz="3000" b="0" i="0" u="none" strike="noStrike" kern="1200" cap="none" spc="0" normalizeH="0" noProof="0" dirty="0" smtClean="0">
                <a:ln>
                  <a:noFill/>
                </a:ln>
                <a:solidFill>
                  <a:srgbClr val="22366D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+mj-cs"/>
              </a:rPr>
              <a:t> you!</a:t>
            </a:r>
            <a:endParaRPr kumimoji="1" lang="en-US" altLang="zh-TW" sz="3000" b="0" i="0" u="none" strike="noStrike" kern="1200" cap="none" spc="0" normalizeH="0" baseline="0" noProof="0" dirty="0" smtClean="0">
              <a:ln>
                <a:noFill/>
              </a:ln>
              <a:solidFill>
                <a:srgbClr val="22366D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med" advTm="5000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CF73C6-D5E9-4BAF-BFE2-8D5A445DC133}" type="slidenum">
              <a:rPr lang="en-US" altLang="zh-TW" smtClean="0"/>
              <a:pPr>
                <a:defRPr/>
              </a:pPr>
              <a:t>3</a:t>
            </a:fld>
            <a:endParaRPr lang="en-US" altLang="zh-TW" dirty="0"/>
          </a:p>
        </p:txBody>
      </p:sp>
      <p:sp>
        <p:nvSpPr>
          <p:cNvPr id="7" name="文字方塊 6"/>
          <p:cNvSpPr txBox="1"/>
          <p:nvPr/>
        </p:nvSpPr>
        <p:spPr>
          <a:xfrm>
            <a:off x="538637" y="1268760"/>
            <a:ext cx="90730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3000" b="1" dirty="0" smtClean="0">
                <a:solidFill>
                  <a:srgbClr val="22366D"/>
                </a:solidFill>
                <a:latin typeface="Calibri" panose="020F0502020204030204" pitchFamily="34" charset="0"/>
                <a:ea typeface="+mj-ea"/>
                <a:cs typeface="+mj-cs"/>
              </a:rPr>
              <a:t>Background &amp; Progress of BEPS Initiative</a:t>
            </a:r>
            <a:endParaRPr lang="en-US" altLang="zh-HK" sz="3000" b="1" dirty="0">
              <a:solidFill>
                <a:srgbClr val="22366D"/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  <p:sp>
        <p:nvSpPr>
          <p:cNvPr id="5" name="文字方塊 6"/>
          <p:cNvSpPr txBox="1"/>
          <p:nvPr/>
        </p:nvSpPr>
        <p:spPr>
          <a:xfrm>
            <a:off x="1310666" y="2420888"/>
            <a:ext cx="761029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400" b="1" dirty="0" smtClean="0">
                <a:latin typeface="Calibri" panose="020F0502020204030204" pitchFamily="34" charset="0"/>
              </a:rPr>
              <a:t>Global Tax Revenue Reduction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HK" sz="2400" dirty="0" smtClean="0">
                <a:latin typeface="Calibri" panose="020F0502020204030204" pitchFamily="34" charset="0"/>
              </a:rPr>
              <a:t>Annual tax evasion by MNC reached up to 10% of corporate tax around the world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sz="2400" dirty="0" smtClean="0">
                <a:latin typeface="Calibri" panose="020F0502020204030204" pitchFamily="34" charset="0"/>
              </a:rPr>
              <a:t>Reduction in revenue in 2014 estimated up to $240billion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sz="2400" dirty="0">
              <a:latin typeface="Calibri" panose="020F0502020204030204" pitchFamily="34" charset="0"/>
            </a:endParaRPr>
          </a:p>
          <a:p>
            <a:pPr lvl="0"/>
            <a:r>
              <a:rPr lang="en-US" altLang="zh-HK" sz="2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BEPS Project</a:t>
            </a:r>
            <a:endParaRPr lang="en-US" altLang="zh-HK" sz="24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altLang="zh-HK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OECD/G20 took action to tackle with tax evasion by MNC in 2012, and issued the final report of BEPS on Oct. 5, 2015</a:t>
            </a:r>
            <a:endParaRPr lang="en-US" altLang="zh-HK" dirty="0"/>
          </a:p>
        </p:txBody>
      </p:sp>
    </p:spTree>
    <p:extLst>
      <p:ext uri="{BB962C8B-B14F-4D97-AF65-F5344CB8AC3E}">
        <p14:creationId xmlns="" xmlns:p14="http://schemas.microsoft.com/office/powerpoint/2010/main" val="3064028969"/>
      </p:ext>
    </p:extLst>
  </p:cSld>
  <p:clrMapOvr>
    <a:masterClrMapping/>
  </p:clrMapOvr>
  <p:transition spd="med" advTm="5000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CF73C6-D5E9-4BAF-BFE2-8D5A445DC133}" type="slidenum">
              <a:rPr lang="en-US" altLang="zh-TW" smtClean="0"/>
              <a:pPr>
                <a:defRPr/>
              </a:pPr>
              <a:t>4</a:t>
            </a:fld>
            <a:endParaRPr lang="en-US" altLang="zh-TW" dirty="0"/>
          </a:p>
        </p:txBody>
      </p:sp>
      <p:sp>
        <p:nvSpPr>
          <p:cNvPr id="7" name="文字方塊 6"/>
          <p:cNvSpPr txBox="1"/>
          <p:nvPr/>
        </p:nvSpPr>
        <p:spPr>
          <a:xfrm>
            <a:off x="538637" y="1268760"/>
            <a:ext cx="90730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3000" b="1" dirty="0" smtClean="0">
                <a:solidFill>
                  <a:srgbClr val="22366D"/>
                </a:solidFill>
                <a:latin typeface="Calibri" panose="020F0502020204030204" pitchFamily="34" charset="0"/>
              </a:rPr>
              <a:t>Background &amp; Progress of BEPS </a:t>
            </a:r>
            <a:r>
              <a:rPr lang="en-US" altLang="zh-HK" sz="3000" b="1" dirty="0" smtClean="0">
                <a:solidFill>
                  <a:srgbClr val="22366D"/>
                </a:solidFill>
                <a:latin typeface="Calibri" panose="020F0502020204030204" pitchFamily="34" charset="0"/>
              </a:rPr>
              <a:t>Initiative (cont.)</a:t>
            </a:r>
            <a:r>
              <a:rPr lang="en-US" altLang="zh-HK" sz="3000" b="1" dirty="0" smtClean="0">
                <a:solidFill>
                  <a:srgbClr val="22366D"/>
                </a:solidFill>
                <a:latin typeface="Calibri" panose="020F0502020204030204" pitchFamily="34" charset="0"/>
                <a:ea typeface="+mj-ea"/>
                <a:cs typeface="+mj-cs"/>
              </a:rPr>
              <a:t> </a:t>
            </a:r>
            <a:endParaRPr lang="en-US" altLang="zh-HK" sz="3000" b="1" dirty="0">
              <a:solidFill>
                <a:srgbClr val="22366D"/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  <p:sp>
        <p:nvSpPr>
          <p:cNvPr id="5" name="文字方塊 6"/>
          <p:cNvSpPr txBox="1"/>
          <p:nvPr/>
        </p:nvSpPr>
        <p:spPr>
          <a:xfrm>
            <a:off x="1310666" y="2132856"/>
            <a:ext cx="761029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/>
            <a:r>
              <a:rPr lang="en-US" altLang="zh-HK" sz="2400" b="1" dirty="0" smtClean="0">
                <a:latin typeface="Calibri" panose="020F0502020204030204" pitchFamily="34" charset="0"/>
              </a:rPr>
              <a:t>BEPS Survey</a:t>
            </a:r>
            <a:r>
              <a:rPr lang="en-US" altLang="zh-HK" sz="1700" b="1" dirty="0" smtClean="0">
                <a:latin typeface="Calibri" panose="020F0502020204030204" pitchFamily="34" charset="0"/>
              </a:rPr>
              <a:t> </a:t>
            </a:r>
            <a:r>
              <a:rPr lang="en-US" altLang="zh-TW" sz="1700" dirty="0" smtClean="0">
                <a:latin typeface="Calibri" panose="020F0502020204030204" pitchFamily="34" charset="0"/>
              </a:rPr>
              <a:t>(2016 </a:t>
            </a:r>
            <a:r>
              <a:rPr lang="en-US" altLang="zh-TW" sz="1700" dirty="0" smtClean="0">
                <a:latin typeface="Calibri" panose="020F0502020204030204" pitchFamily="34" charset="0"/>
              </a:rPr>
              <a:t>Global BEPS Readiness Survey Support by Thomson </a:t>
            </a:r>
            <a:r>
              <a:rPr lang="en-US" altLang="zh-TW" sz="1700" dirty="0" smtClean="0">
                <a:latin typeface="Calibri" panose="020F0502020204030204" pitchFamily="34" charset="0"/>
              </a:rPr>
              <a:t>Reuters)</a:t>
            </a:r>
            <a:endParaRPr lang="en-US" altLang="zh-HK" sz="1700" b="1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sz="2400" dirty="0" smtClean="0">
                <a:latin typeface="Calibri" panose="020F0502020204030204" pitchFamily="34" charset="0"/>
              </a:rPr>
              <a:t>Top BEPS concerns is Transfer Pricing</a:t>
            </a:r>
          </a:p>
          <a:p>
            <a:pPr marL="285750" indent="-285750"/>
            <a:r>
              <a:rPr lang="en-US" altLang="zh-TW" sz="2400" dirty="0" smtClean="0">
                <a:latin typeface="Calibri" panose="020F0502020204030204" pitchFamily="34" charset="0"/>
              </a:rPr>
              <a:t> </a:t>
            </a:r>
            <a:r>
              <a:rPr lang="en-US" altLang="zh-TW" sz="2400" dirty="0" smtClean="0">
                <a:latin typeface="Calibri" panose="020F0502020204030204" pitchFamily="34" charset="0"/>
              </a:rPr>
              <a:t>    76% in 2015                  83% in 2016</a:t>
            </a:r>
          </a:p>
          <a:p>
            <a:pPr marL="285750" indent="-285750"/>
            <a:endParaRPr lang="en-US" altLang="zh-TW" sz="2400" dirty="0" smtClean="0">
              <a:latin typeface="Calibri" panose="020F0502020204030204" pitchFamily="34" charset="0"/>
            </a:endParaRPr>
          </a:p>
          <a:p>
            <a:pPr marL="285750" indent="-285750"/>
            <a:endParaRPr lang="ko-KR" altLang="en-US" sz="2400" dirty="0" smtClean="0"/>
          </a:p>
          <a:p>
            <a:pPr marL="285750" indent="-285750"/>
            <a:endParaRPr lang="en-US" altLang="zh-TW" sz="2400" dirty="0" smtClean="0">
              <a:latin typeface="Calibri" panose="020F0502020204030204" pitchFamily="34" charset="0"/>
            </a:endParaRPr>
          </a:p>
          <a:p>
            <a:pPr marL="285750" indent="-285750"/>
            <a:endParaRPr lang="en-US" altLang="zh-TW" sz="2400" dirty="0" smtClean="0">
              <a:latin typeface="Calibri" panose="020F0502020204030204" pitchFamily="34" charset="0"/>
            </a:endParaRPr>
          </a:p>
          <a:p>
            <a:pPr marL="285750" indent="-285750"/>
            <a:endParaRPr lang="en-US" altLang="zh-TW" sz="2400" dirty="0" smtClean="0">
              <a:latin typeface="Calibri" panose="020F0502020204030204" pitchFamily="34" charset="0"/>
            </a:endParaRPr>
          </a:p>
          <a:p>
            <a:pPr lvl="0"/>
            <a:endParaRPr lang="en-US" altLang="zh-HK" dirty="0"/>
          </a:p>
        </p:txBody>
      </p:sp>
      <p:sp>
        <p:nvSpPr>
          <p:cNvPr id="6" name="오른쪽 화살표 5"/>
          <p:cNvSpPr/>
          <p:nvPr/>
        </p:nvSpPr>
        <p:spPr>
          <a:xfrm>
            <a:off x="3512840" y="2996952"/>
            <a:ext cx="720080" cy="216024"/>
          </a:xfrm>
          <a:prstGeom prst="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672" y="3356992"/>
            <a:ext cx="6746054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064028969"/>
      </p:ext>
    </p:extLst>
  </p:cSld>
  <p:clrMapOvr>
    <a:masterClrMapping/>
  </p:clrMapOvr>
  <p:transition spd="med" advTm="5000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CF73C6-D5E9-4BAF-BFE2-8D5A445DC133}" type="slidenum">
              <a:rPr lang="en-US" altLang="zh-TW" smtClean="0"/>
              <a:pPr>
                <a:defRPr/>
              </a:pPr>
              <a:t>5</a:t>
            </a:fld>
            <a:endParaRPr lang="en-US" altLang="zh-TW" dirty="0"/>
          </a:p>
        </p:txBody>
      </p:sp>
      <p:sp>
        <p:nvSpPr>
          <p:cNvPr id="7" name="文字方塊 6"/>
          <p:cNvSpPr txBox="1"/>
          <p:nvPr/>
        </p:nvSpPr>
        <p:spPr>
          <a:xfrm>
            <a:off x="538637" y="1268760"/>
            <a:ext cx="90730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3000" b="1" dirty="0" smtClean="0">
                <a:solidFill>
                  <a:srgbClr val="22366D"/>
                </a:solidFill>
                <a:latin typeface="Calibri" panose="020F0502020204030204" pitchFamily="34" charset="0"/>
                <a:ea typeface="+mj-ea"/>
                <a:cs typeface="+mj-cs"/>
              </a:rPr>
              <a:t>Level of Recommendation of BEPS Actions</a:t>
            </a:r>
            <a:endParaRPr lang="en-US" altLang="zh-HK" sz="3000" b="1" dirty="0">
              <a:solidFill>
                <a:srgbClr val="22366D"/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  <p:sp>
        <p:nvSpPr>
          <p:cNvPr id="5" name="文字方塊 6"/>
          <p:cNvSpPr txBox="1"/>
          <p:nvPr/>
        </p:nvSpPr>
        <p:spPr>
          <a:xfrm>
            <a:off x="1310666" y="2420888"/>
            <a:ext cx="761029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400" b="1" dirty="0" smtClean="0">
                <a:latin typeface="Calibri" panose="020F0502020204030204" pitchFamily="34" charset="0"/>
              </a:rPr>
              <a:t>Category 1 [Minimum Standard]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HK" sz="2400" dirty="0" smtClean="0">
                <a:latin typeface="Calibri" panose="020F0502020204030204" pitchFamily="34" charset="0"/>
              </a:rPr>
              <a:t>Highest-level recommendation</a:t>
            </a:r>
            <a:endParaRPr lang="en-US" altLang="zh-HK" sz="24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sz="2400" dirty="0" smtClean="0">
                <a:latin typeface="Calibri" panose="020F0502020204030204" pitchFamily="34" charset="0"/>
              </a:rPr>
              <a:t>Mandatory Implementation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sz="2400" dirty="0" smtClean="0">
              <a:latin typeface="Calibri" panose="020F0502020204030204" pitchFamily="34" charset="0"/>
            </a:endParaRPr>
          </a:p>
          <a:p>
            <a:pPr lvl="0"/>
            <a:r>
              <a:rPr lang="en-US" altLang="zh-HK" sz="2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4 Actions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2400" dirty="0" smtClean="0">
                <a:latin typeface="Calibri" pitchFamily="34" charset="0"/>
              </a:rPr>
              <a:t>Action 5(Counter Harmful Tax Practices More Effectively)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2400" dirty="0" smtClean="0">
                <a:latin typeface="Calibri" pitchFamily="34" charset="0"/>
              </a:rPr>
              <a:t>Action 6(Prevent Treaty Abuse)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2400" dirty="0" smtClean="0">
                <a:latin typeface="Calibri" pitchFamily="34" charset="0"/>
              </a:rPr>
              <a:t>Action 13(Transfer Pricing Documentation &amp; </a:t>
            </a:r>
            <a:r>
              <a:rPr lang="en-US" altLang="ko-KR" sz="2400" dirty="0" err="1" smtClean="0">
                <a:latin typeface="Calibri" pitchFamily="34" charset="0"/>
              </a:rPr>
              <a:t>CbC</a:t>
            </a:r>
            <a:r>
              <a:rPr lang="en-US" altLang="ko-KR" sz="2400" dirty="0" smtClean="0">
                <a:latin typeface="Calibri" pitchFamily="34" charset="0"/>
              </a:rPr>
              <a:t> Report)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2400" dirty="0" smtClean="0">
                <a:latin typeface="Calibri" pitchFamily="34" charset="0"/>
              </a:rPr>
              <a:t>Action 14(Improve Dispute Resolution Mechanisms)</a:t>
            </a:r>
            <a:endParaRPr lang="en-US" altLang="zh-HK" sz="2400" dirty="0"/>
          </a:p>
        </p:txBody>
      </p:sp>
    </p:spTree>
    <p:extLst>
      <p:ext uri="{BB962C8B-B14F-4D97-AF65-F5344CB8AC3E}">
        <p14:creationId xmlns="" xmlns:p14="http://schemas.microsoft.com/office/powerpoint/2010/main" val="3064028969"/>
      </p:ext>
    </p:extLst>
  </p:cSld>
  <p:clrMapOvr>
    <a:masterClrMapping/>
  </p:clrMapOvr>
  <p:transition spd="med" advTm="5000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CF73C6-D5E9-4BAF-BFE2-8D5A445DC133}" type="slidenum">
              <a:rPr lang="en-US" altLang="zh-TW" smtClean="0"/>
              <a:pPr>
                <a:defRPr/>
              </a:pPr>
              <a:t>6</a:t>
            </a:fld>
            <a:endParaRPr lang="en-US" altLang="zh-TW" dirty="0"/>
          </a:p>
        </p:txBody>
      </p:sp>
      <p:sp>
        <p:nvSpPr>
          <p:cNvPr id="7" name="文字方塊 6"/>
          <p:cNvSpPr txBox="1"/>
          <p:nvPr/>
        </p:nvSpPr>
        <p:spPr>
          <a:xfrm>
            <a:off x="538637" y="1268760"/>
            <a:ext cx="90730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3000" b="1" dirty="0" smtClean="0">
                <a:solidFill>
                  <a:srgbClr val="22366D"/>
                </a:solidFill>
                <a:latin typeface="Calibri" panose="020F0502020204030204" pitchFamily="34" charset="0"/>
              </a:rPr>
              <a:t>Level of Recommendation of BEPS Actions (cont.)</a:t>
            </a:r>
            <a:endParaRPr lang="en-US" altLang="zh-HK" sz="3000" b="1" dirty="0">
              <a:solidFill>
                <a:srgbClr val="22366D"/>
              </a:solidFill>
              <a:latin typeface="Calibri" panose="020F0502020204030204" pitchFamily="34" charset="0"/>
            </a:endParaRPr>
          </a:p>
        </p:txBody>
      </p:sp>
      <p:sp>
        <p:nvSpPr>
          <p:cNvPr id="5" name="文字方塊 6"/>
          <p:cNvSpPr txBox="1"/>
          <p:nvPr/>
        </p:nvSpPr>
        <p:spPr>
          <a:xfrm>
            <a:off x="1310666" y="2420888"/>
            <a:ext cx="761029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400" b="1" dirty="0" smtClean="0">
                <a:latin typeface="Calibri" panose="020F0502020204030204" pitchFamily="34" charset="0"/>
              </a:rPr>
              <a:t>Category</a:t>
            </a:r>
            <a:r>
              <a:rPr lang="en-US" altLang="zh-HK" sz="2400" b="1" dirty="0" smtClean="0">
                <a:latin typeface="Calibri" panose="020F0502020204030204" pitchFamily="34" charset="0"/>
              </a:rPr>
              <a:t> 2 [Common Approach]</a:t>
            </a:r>
            <a:endParaRPr lang="en-US" altLang="zh-HK" sz="2400" b="1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HK" sz="2400" dirty="0" smtClean="0">
                <a:latin typeface="Calibri" panose="020F0502020204030204" pitchFamily="34" charset="0"/>
              </a:rPr>
              <a:t>Mid-level </a:t>
            </a:r>
            <a:r>
              <a:rPr lang="en-US" altLang="zh-HK" sz="2400" dirty="0" smtClean="0">
                <a:latin typeface="Calibri" panose="020F0502020204030204" pitchFamily="34" charset="0"/>
              </a:rPr>
              <a:t>recommendation</a:t>
            </a:r>
            <a:endParaRPr lang="en-US" altLang="zh-HK" sz="24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sz="2400" dirty="0" smtClean="0">
                <a:latin typeface="Calibri" panose="020F0502020204030204" pitchFamily="34" charset="0"/>
              </a:rPr>
              <a:t>Strong recommendation of implementation</a:t>
            </a:r>
            <a:endParaRPr lang="en-US" altLang="zh-TW" sz="24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sz="2400" dirty="0">
              <a:latin typeface="Calibri" panose="020F0502020204030204" pitchFamily="34" charset="0"/>
            </a:endParaRPr>
          </a:p>
          <a:p>
            <a:pPr lvl="0"/>
            <a:r>
              <a:rPr lang="en-US" altLang="zh-HK" sz="2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2 Actions</a:t>
            </a:r>
            <a:endParaRPr lang="en-US" altLang="zh-HK" sz="24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2400" dirty="0" smtClean="0">
                <a:latin typeface="Calibri" pitchFamily="34" charset="0"/>
              </a:rPr>
              <a:t>Action </a:t>
            </a:r>
            <a:r>
              <a:rPr lang="en-US" altLang="ko-KR" sz="2400" dirty="0" smtClean="0">
                <a:latin typeface="Calibri" pitchFamily="34" charset="0"/>
              </a:rPr>
              <a:t>2(Neutralize the Effects of Hybrid Mismatch Arrangement) </a:t>
            </a:r>
            <a:endParaRPr lang="en-US" altLang="ko-KR" sz="2400" dirty="0" smtClean="0">
              <a:latin typeface="Calibri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2400" dirty="0" smtClean="0">
                <a:latin typeface="Calibri" pitchFamily="34" charset="0"/>
              </a:rPr>
              <a:t>Action </a:t>
            </a:r>
            <a:r>
              <a:rPr lang="en-US" altLang="ko-KR" sz="2400" dirty="0" smtClean="0">
                <a:latin typeface="Calibri" pitchFamily="34" charset="0"/>
              </a:rPr>
              <a:t>4(Limit Base Erosion via Internet Deductions and Other Financial Payments)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altLang="zh-HK" dirty="0"/>
          </a:p>
        </p:txBody>
      </p:sp>
    </p:spTree>
    <p:extLst>
      <p:ext uri="{BB962C8B-B14F-4D97-AF65-F5344CB8AC3E}">
        <p14:creationId xmlns="" xmlns:p14="http://schemas.microsoft.com/office/powerpoint/2010/main" val="3064028969"/>
      </p:ext>
    </p:extLst>
  </p:cSld>
  <p:clrMapOvr>
    <a:masterClrMapping/>
  </p:clrMapOvr>
  <p:transition spd="med" advTm="5000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CF73C6-D5E9-4BAF-BFE2-8D5A445DC133}" type="slidenum">
              <a:rPr lang="en-US" altLang="zh-TW" smtClean="0"/>
              <a:pPr>
                <a:defRPr/>
              </a:pPr>
              <a:t>7</a:t>
            </a:fld>
            <a:endParaRPr lang="en-US" altLang="zh-TW" dirty="0"/>
          </a:p>
        </p:txBody>
      </p:sp>
      <p:sp>
        <p:nvSpPr>
          <p:cNvPr id="7" name="文字方塊 6"/>
          <p:cNvSpPr txBox="1"/>
          <p:nvPr/>
        </p:nvSpPr>
        <p:spPr>
          <a:xfrm>
            <a:off x="538637" y="1268760"/>
            <a:ext cx="90730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3000" b="1" dirty="0" smtClean="0">
                <a:solidFill>
                  <a:srgbClr val="22366D"/>
                </a:solidFill>
                <a:latin typeface="Calibri" panose="020F0502020204030204" pitchFamily="34" charset="0"/>
              </a:rPr>
              <a:t>Level of Recommendation of BEPS </a:t>
            </a:r>
            <a:r>
              <a:rPr lang="en-US" altLang="zh-HK" sz="3000" b="1" dirty="0" smtClean="0">
                <a:solidFill>
                  <a:srgbClr val="22366D"/>
                </a:solidFill>
                <a:latin typeface="Calibri" panose="020F0502020204030204" pitchFamily="34" charset="0"/>
              </a:rPr>
              <a:t>Actions (cont.)</a:t>
            </a:r>
            <a:endParaRPr lang="en-US" altLang="zh-HK" sz="3000" b="1" dirty="0">
              <a:solidFill>
                <a:srgbClr val="22366D"/>
              </a:solidFill>
              <a:latin typeface="Calibri" panose="020F0502020204030204" pitchFamily="34" charset="0"/>
            </a:endParaRPr>
          </a:p>
        </p:txBody>
      </p:sp>
      <p:sp>
        <p:nvSpPr>
          <p:cNvPr id="5" name="文字方塊 6"/>
          <p:cNvSpPr txBox="1"/>
          <p:nvPr/>
        </p:nvSpPr>
        <p:spPr>
          <a:xfrm>
            <a:off x="1310666" y="2420888"/>
            <a:ext cx="761029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400" b="1" dirty="0" smtClean="0">
                <a:latin typeface="Calibri" panose="020F0502020204030204" pitchFamily="34" charset="0"/>
              </a:rPr>
              <a:t>Category 3 [Recommendation]</a:t>
            </a:r>
            <a:endParaRPr lang="en-US" altLang="zh-HK" sz="2400" b="1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HK" sz="2400" dirty="0" smtClean="0">
                <a:latin typeface="Calibri" panose="020F0502020204030204" pitchFamily="34" charset="0"/>
              </a:rPr>
              <a:t>Lowest-</a:t>
            </a:r>
            <a:r>
              <a:rPr lang="en-US" altLang="zh-HK" sz="2400" dirty="0" smtClean="0">
                <a:latin typeface="Calibri" panose="020F0502020204030204" pitchFamily="34" charset="0"/>
              </a:rPr>
              <a:t>level recommendation</a:t>
            </a:r>
            <a:endParaRPr lang="en-US" altLang="zh-HK" sz="24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sz="2400" dirty="0" smtClean="0">
                <a:latin typeface="Calibri" panose="020F0502020204030204" pitchFamily="34" charset="0"/>
              </a:rPr>
              <a:t>Selective Implementation</a:t>
            </a:r>
            <a:endParaRPr lang="en-US" altLang="zh-TW" sz="24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sz="2400" dirty="0">
              <a:latin typeface="Calibri" panose="020F0502020204030204" pitchFamily="34" charset="0"/>
            </a:endParaRPr>
          </a:p>
          <a:p>
            <a:pPr lvl="0"/>
            <a:r>
              <a:rPr lang="en-US" altLang="zh-HK" sz="2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2 Actions</a:t>
            </a:r>
            <a:endParaRPr lang="en-US" altLang="zh-HK" sz="24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2400" dirty="0" smtClean="0">
                <a:latin typeface="Calibri" pitchFamily="34" charset="0"/>
              </a:rPr>
              <a:t>Action </a:t>
            </a:r>
            <a:r>
              <a:rPr lang="en-US" altLang="ko-KR" sz="2400" dirty="0" smtClean="0">
                <a:latin typeface="Calibri" pitchFamily="34" charset="0"/>
              </a:rPr>
              <a:t>3(Strengthen CFC Rules</a:t>
            </a:r>
            <a:r>
              <a:rPr lang="en-US" altLang="ko-KR" sz="2400" dirty="0" smtClean="0">
                <a:latin typeface="Calibri" pitchFamily="34" charset="0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2400" dirty="0" smtClean="0">
                <a:latin typeface="Calibri" pitchFamily="34" charset="0"/>
              </a:rPr>
              <a:t>Action </a:t>
            </a:r>
            <a:r>
              <a:rPr lang="en-US" altLang="ko-KR" sz="2400" dirty="0" smtClean="0">
                <a:latin typeface="Calibri" pitchFamily="34" charset="0"/>
              </a:rPr>
              <a:t>12(Disclosure of Aggressive Tax Planning Arrangements)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HK" sz="24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64028969"/>
      </p:ext>
    </p:extLst>
  </p:cSld>
  <p:clrMapOvr>
    <a:masterClrMapping/>
  </p:clrMapOvr>
  <p:transition spd="med" advTm="5000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CF73C6-D5E9-4BAF-BFE2-8D5A445DC133}" type="slidenum">
              <a:rPr lang="en-US" altLang="zh-TW" smtClean="0"/>
              <a:pPr>
                <a:defRPr/>
              </a:pPr>
              <a:t>8</a:t>
            </a:fld>
            <a:endParaRPr lang="en-US" altLang="zh-TW" dirty="0"/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 bwMode="auto">
          <a:xfrm>
            <a:off x="1352600" y="1556792"/>
            <a:ext cx="7560840" cy="3744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altLang="zh-TW" sz="3600" b="1" dirty="0" smtClean="0">
                <a:solidFill>
                  <a:srgbClr val="22366D"/>
                </a:solidFill>
                <a:latin typeface="Calibri" pitchFamily="34" charset="0"/>
                <a:ea typeface="+mj-ea"/>
                <a:cs typeface="+mj-cs"/>
              </a:rPr>
              <a:t>2</a:t>
            </a:r>
            <a:r>
              <a:rPr lang="en-US" altLang="zh-TW" sz="3600" b="1" dirty="0" smtClean="0">
                <a:solidFill>
                  <a:srgbClr val="22366D"/>
                </a:solidFill>
                <a:latin typeface="Calibri" pitchFamily="34" charset="0"/>
                <a:ea typeface="+mj-ea"/>
                <a:cs typeface="+mj-cs"/>
              </a:rPr>
              <a:t>.  </a:t>
            </a:r>
            <a:r>
              <a:rPr lang="en-US" altLang="zh-HK" sz="3600" b="1" dirty="0" smtClean="0">
                <a:solidFill>
                  <a:srgbClr val="22366D"/>
                </a:solidFill>
                <a:latin typeface="Calibri" panose="020F0502020204030204" pitchFamily="34" charset="0"/>
              </a:rPr>
              <a:t>Implementation </a:t>
            </a:r>
            <a:r>
              <a:rPr lang="en-US" altLang="zh-HK" sz="3600" b="1" dirty="0" smtClean="0">
                <a:solidFill>
                  <a:srgbClr val="22366D"/>
                </a:solidFill>
                <a:latin typeface="Calibri" panose="020F0502020204030204" pitchFamily="34" charset="0"/>
              </a:rPr>
              <a:t>of BEPS Action 13 in Korea</a:t>
            </a:r>
          </a:p>
          <a:p>
            <a:pPr algn="ctr" eaLnBrk="1" hangingPunct="1"/>
            <a:r>
              <a:rPr lang="en-US" altLang="zh-TW" sz="3600" b="1" dirty="0" smtClean="0">
                <a:solidFill>
                  <a:srgbClr val="22366D"/>
                </a:solidFill>
                <a:latin typeface="Calibri" pitchFamily="34" charset="0"/>
                <a:ea typeface="+mj-ea"/>
                <a:cs typeface="+mj-cs"/>
              </a:rPr>
              <a:t> </a:t>
            </a:r>
            <a:endParaRPr kumimoji="1" lang="en-US" altLang="zh-TW" sz="3000" b="0" i="0" u="none" strike="noStrike" kern="1200" cap="none" spc="0" normalizeH="0" baseline="0" noProof="0" dirty="0" smtClean="0">
              <a:ln>
                <a:noFill/>
              </a:ln>
              <a:solidFill>
                <a:srgbClr val="22366D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med" advTm="5000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CF73C6-D5E9-4BAF-BFE2-8D5A445DC133}" type="slidenum">
              <a:rPr lang="en-US" altLang="zh-TW" smtClean="0"/>
              <a:pPr>
                <a:defRPr/>
              </a:pPr>
              <a:t>9</a:t>
            </a:fld>
            <a:endParaRPr lang="en-US" altLang="zh-TW" dirty="0"/>
          </a:p>
        </p:txBody>
      </p:sp>
      <p:sp>
        <p:nvSpPr>
          <p:cNvPr id="7" name="文字方塊 6"/>
          <p:cNvSpPr txBox="1"/>
          <p:nvPr/>
        </p:nvSpPr>
        <p:spPr>
          <a:xfrm>
            <a:off x="538637" y="1268760"/>
            <a:ext cx="90730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3000" b="1" dirty="0" smtClean="0">
                <a:solidFill>
                  <a:srgbClr val="22366D"/>
                </a:solidFill>
                <a:latin typeface="Calibri" panose="020F0502020204030204" pitchFamily="34" charset="0"/>
                <a:ea typeface="+mj-ea"/>
                <a:cs typeface="+mj-cs"/>
              </a:rPr>
              <a:t>C</a:t>
            </a:r>
            <a:r>
              <a:rPr lang="en-US" altLang="zh-HK" sz="3000" b="1" dirty="0" smtClean="0">
                <a:solidFill>
                  <a:srgbClr val="22366D"/>
                </a:solidFill>
                <a:latin typeface="Calibri" panose="020F0502020204030204" pitchFamily="34" charset="0"/>
                <a:ea typeface="+mj-ea"/>
                <a:cs typeface="+mj-cs"/>
              </a:rPr>
              <a:t>onsolidated Report on International Trade Information</a:t>
            </a:r>
            <a:endParaRPr lang="en-US" altLang="zh-HK" sz="3000" b="1" dirty="0">
              <a:solidFill>
                <a:srgbClr val="22366D"/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  <p:sp>
        <p:nvSpPr>
          <p:cNvPr id="5" name="文字方塊 6"/>
          <p:cNvSpPr txBox="1"/>
          <p:nvPr/>
        </p:nvSpPr>
        <p:spPr>
          <a:xfrm>
            <a:off x="1310666" y="2420888"/>
            <a:ext cx="761029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400" b="1" dirty="0" smtClean="0">
                <a:latin typeface="Calibri" panose="020F0502020204030204" pitchFamily="34" charset="0"/>
              </a:rPr>
              <a:t>Statement of international trade (SIT)</a:t>
            </a:r>
            <a:endParaRPr lang="en-US" altLang="zh-HK" sz="2400" b="1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HK" sz="2400" dirty="0" smtClean="0">
                <a:latin typeface="Calibri" panose="020F0502020204030204" pitchFamily="34" charset="0"/>
              </a:rPr>
              <a:t>Engaged in international trade with foreign related party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HK" sz="2400" dirty="0" smtClean="0">
              <a:latin typeface="Calibri" panose="020F0502020204030204" pitchFamily="34" charset="0"/>
            </a:endParaRPr>
          </a:p>
          <a:p>
            <a:pPr marL="285750" indent="-285750" algn="ctr"/>
            <a:r>
              <a:rPr lang="en-US" altLang="zh-HK" sz="2400" dirty="0" smtClean="0">
                <a:latin typeface="Calibri" panose="020F0502020204030204" pitchFamily="34" charset="0"/>
              </a:rPr>
              <a:t>  Vs.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sz="2400" dirty="0">
              <a:latin typeface="Calibri" panose="020F0502020204030204" pitchFamily="34" charset="0"/>
            </a:endParaRPr>
          </a:p>
          <a:p>
            <a:pPr lvl="0"/>
            <a:r>
              <a:rPr lang="en-US" altLang="zh-HK" sz="2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Combined report of international trade information(CRITI)</a:t>
            </a:r>
            <a:endParaRPr lang="en-US" altLang="zh-HK" sz="24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altLang="zh-TW" sz="2400" dirty="0" smtClean="0">
                <a:latin typeface="Calibri" panose="020F0502020204030204" pitchFamily="34" charset="0"/>
              </a:rPr>
              <a:t>trade volume with a foreign related party and turnover </a:t>
            </a:r>
            <a:r>
              <a:rPr lang="en-US" altLang="zh-TW" sz="2400" dirty="0" err="1" smtClean="0">
                <a:latin typeface="Calibri" panose="020F0502020204030204" pitchFamily="34" charset="0"/>
              </a:rPr>
              <a:t>therefrom</a:t>
            </a:r>
            <a:r>
              <a:rPr lang="en-US" altLang="zh-TW" sz="2400" dirty="0" smtClean="0">
                <a:latin typeface="Calibri" panose="020F0502020204030204" pitchFamily="34" charset="0"/>
              </a:rPr>
              <a:t> exceed certain amount (plus with SIT)</a:t>
            </a:r>
            <a:endParaRPr lang="en-US" altLang="zh-HK" dirty="0"/>
          </a:p>
        </p:txBody>
      </p:sp>
    </p:spTree>
    <p:extLst>
      <p:ext uri="{BB962C8B-B14F-4D97-AF65-F5344CB8AC3E}">
        <p14:creationId xmlns="" xmlns:p14="http://schemas.microsoft.com/office/powerpoint/2010/main" val="3064028969"/>
      </p:ext>
    </p:extLst>
  </p:cSld>
  <p:clrMapOvr>
    <a:masterClrMapping/>
  </p:clrMapOvr>
  <p:transition spd="med" advTm="5000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2946</TotalTime>
  <Words>811</Words>
  <Application>Microsoft Office PowerPoint</Application>
  <PresentationFormat>A4 용지(210x297mm)</PresentationFormat>
  <Paragraphs>140</Paragraphs>
  <Slides>20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21" baseType="lpstr">
      <vt:lpstr>預設簡報設計</vt:lpstr>
      <vt:lpstr> 2016 AOTCA International Tax Conference – BEPS Update for Korea   7 October 2016 Junho KO, Attorney at Law, KACPTA 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</vt:vector>
  </TitlesOfParts>
  <Company>YSD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vivian</dc:creator>
  <cp:lastModifiedBy>고준호</cp:lastModifiedBy>
  <cp:revision>191</cp:revision>
  <cp:lastPrinted>2016-07-11T11:15:31Z</cp:lastPrinted>
  <dcterms:created xsi:type="dcterms:W3CDTF">2015-05-19T09:48:43Z</dcterms:created>
  <dcterms:modified xsi:type="dcterms:W3CDTF">2016-09-28T09:09:25Z</dcterms:modified>
</cp:coreProperties>
</file>