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8" r:id="rId2"/>
    <p:sldId id="353" r:id="rId3"/>
    <p:sldId id="354" r:id="rId4"/>
    <p:sldId id="352" r:id="rId5"/>
    <p:sldId id="355" r:id="rId6"/>
    <p:sldId id="356" r:id="rId7"/>
    <p:sldId id="357" r:id="rId8"/>
    <p:sldId id="358" r:id="rId9"/>
    <p:sldId id="359" r:id="rId10"/>
  </p:sldIdLst>
  <p:sldSz cx="9906000" cy="6858000" type="A4"/>
  <p:notesSz cx="6797675" cy="9926638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8222"/>
    <a:srgbClr val="22366D"/>
    <a:srgbClr val="2337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229" y="-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65CA9D-384B-4464-917C-80E14FBBD3E3}" type="datetimeFigureOut">
              <a:rPr lang="zh-HK" altLang="en-US" smtClean="0"/>
              <a:t>28/9/2016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029D5F-EBAF-42F3-A061-84CBF84A7EC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0626070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41D9D843-BC38-46DB-8BD6-B5AD150D2979}" type="datetimeFigureOut">
              <a:rPr lang="zh-HK" altLang="en-US"/>
              <a:pPr>
                <a:defRPr/>
              </a:pPr>
              <a:t>28/9/2016</a:t>
            </a:fld>
            <a:endParaRPr lang="zh-HK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HK" alt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HK" noProof="0" smtClean="0"/>
              <a:t>Click to edit Master text styles</a:t>
            </a:r>
          </a:p>
          <a:p>
            <a:pPr lvl="1"/>
            <a:r>
              <a:rPr lang="en-US" altLang="zh-HK" noProof="0" smtClean="0"/>
              <a:t>Second level</a:t>
            </a:r>
          </a:p>
          <a:p>
            <a:pPr lvl="2"/>
            <a:r>
              <a:rPr lang="en-US" altLang="zh-HK" noProof="0" smtClean="0"/>
              <a:t>Third level</a:t>
            </a:r>
          </a:p>
          <a:p>
            <a:pPr lvl="3"/>
            <a:r>
              <a:rPr lang="en-US" altLang="zh-HK" noProof="0" smtClean="0"/>
              <a:t>Fourth level</a:t>
            </a:r>
          </a:p>
          <a:p>
            <a:pPr lvl="4"/>
            <a:r>
              <a:rPr lang="en-US" altLang="zh-HK" noProof="0" smtClean="0"/>
              <a:t>Fifth level</a:t>
            </a:r>
            <a:endParaRPr lang="zh-HK" alt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0AD8D99-C8DD-40AF-93C4-59DE05708198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6603989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62087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HK" smtClean="0"/>
              <a:t>Click to edit Master subtitle style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E3F3B-B7A1-4FF3-8CAD-0E828AA33AA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849514315"/>
      </p:ext>
    </p:extLst>
  </p:cSld>
  <p:clrMapOvr>
    <a:masterClrMapping/>
  </p:clrMapOvr>
  <p:transition spd="med" advTm="5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290CE-96AD-4D0A-99F3-8511DD8735E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37051796"/>
      </p:ext>
    </p:extLst>
  </p:cSld>
  <p:clrMapOvr>
    <a:masterClrMapping/>
  </p:clrMapOvr>
  <p:transition spd="med" advTm="5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9EF6D-0A49-47F4-93E9-BC2B225260AF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455973323"/>
      </p:ext>
    </p:extLst>
  </p:cSld>
  <p:clrMapOvr>
    <a:masterClrMapping/>
  </p:clrMapOvr>
  <p:transition spd="med" advTm="5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F73C6-D5E9-4BAF-BFE2-8D5A445DC13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188240530"/>
      </p:ext>
    </p:extLst>
  </p:cSld>
  <p:clrMapOvr>
    <a:masterClrMapping/>
  </p:clrMapOvr>
  <p:transition spd="med" advTm="5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E1895-8391-416F-809F-F1AC29136FF8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724374102"/>
      </p:ext>
    </p:extLst>
  </p:cSld>
  <p:clrMapOvr>
    <a:masterClrMapping/>
  </p:clrMapOvr>
  <p:transition spd="med" advTm="5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9F35B-A63C-403E-BD40-971AF554003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600168992"/>
      </p:ext>
    </p:extLst>
  </p:cSld>
  <p:clrMapOvr>
    <a:masterClrMapping/>
  </p:clrMapOvr>
  <p:transition spd="med" advTm="5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6D1CB-6748-450C-B4B4-6548353EE5C0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862299321"/>
      </p:ext>
    </p:extLst>
  </p:cSld>
  <p:clrMapOvr>
    <a:masterClrMapping/>
  </p:clrMapOvr>
  <p:transition spd="med" advTm="5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0F3D8E-17FC-4AA5-BA9A-5F7CEFD3F5AB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80461677"/>
      </p:ext>
    </p:extLst>
  </p:cSld>
  <p:clrMapOvr>
    <a:masterClrMapping/>
  </p:clrMapOvr>
  <p:transition spd="med" advTm="5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3F2600-0BE2-41FE-A4E8-5B3E784ABC14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993307604"/>
      </p:ext>
    </p:extLst>
  </p:cSld>
  <p:clrMapOvr>
    <a:masterClrMapping/>
  </p:clrMapOvr>
  <p:transition spd="med" advTm="5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9EE6AF-689B-4106-A58C-0866F4116B74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68749874"/>
      </p:ext>
    </p:extLst>
  </p:cSld>
  <p:clrMapOvr>
    <a:masterClrMapping/>
  </p:clrMapOvr>
  <p:transition spd="med" advTm="5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HK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E6918-04A5-4A02-902A-EE8382106DD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434602505"/>
      </p:ext>
    </p:extLst>
  </p:cSld>
  <p:clrMapOvr>
    <a:masterClrMapping/>
  </p:clrMapOvr>
  <p:transition spd="med" advTm="5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A9CF55A3-6AA3-44C8-A61F-481595999F9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Tm="5000"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shanehua@ntub.edu.t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920552" y="1556792"/>
            <a:ext cx="8496944" cy="3888432"/>
          </a:xfrm>
          <a:noFill/>
        </p:spPr>
        <p:txBody>
          <a:bodyPr/>
          <a:lstStyle/>
          <a:p>
            <a:pPr eaLnBrk="1" hangingPunct="1"/>
            <a:r>
              <a:rPr lang="en-US" altLang="zh-TW" sz="36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/>
            </a:r>
            <a:br>
              <a:rPr lang="en-US" altLang="zh-TW" sz="3600" b="1" dirty="0" smtClean="0">
                <a:solidFill>
                  <a:srgbClr val="22366D"/>
                </a:solidFill>
                <a:latin typeface="Calibri" panose="020F0502020204030204" pitchFamily="34" charset="0"/>
              </a:rPr>
            </a:br>
            <a:r>
              <a:rPr lang="en-US" altLang="zh-TW" sz="36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2016 AOTCA International Tax Conference – BEPS Update for Taiwan </a:t>
            </a:r>
            <a:r>
              <a:rPr lang="en-US" altLang="zh-TW" sz="3600" b="1" dirty="0" smtClean="0">
                <a:solidFill>
                  <a:srgbClr val="22366D"/>
                </a:solidFill>
              </a:rPr>
              <a:t/>
            </a:r>
            <a:br>
              <a:rPr lang="en-US" altLang="zh-TW" sz="3600" b="1" dirty="0" smtClean="0">
                <a:solidFill>
                  <a:srgbClr val="22366D"/>
                </a:solidFill>
              </a:rPr>
            </a:br>
            <a:r>
              <a:rPr lang="en-US" altLang="zh-TW" sz="3000" dirty="0">
                <a:solidFill>
                  <a:srgbClr val="22366D"/>
                </a:solidFill>
                <a:latin typeface="Calibri" panose="020F0502020204030204" pitchFamily="34" charset="0"/>
              </a:rPr>
              <a:t/>
            </a:r>
            <a:br>
              <a:rPr lang="en-US" altLang="zh-TW" sz="3000" dirty="0">
                <a:solidFill>
                  <a:srgbClr val="22366D"/>
                </a:solidFill>
                <a:latin typeface="Calibri" panose="020F0502020204030204" pitchFamily="34" charset="0"/>
              </a:rPr>
            </a:br>
            <a:r>
              <a:rPr lang="en-US" altLang="zh-TW" sz="3000" dirty="0">
                <a:solidFill>
                  <a:srgbClr val="22366D"/>
                </a:solidFill>
                <a:latin typeface="Calibri" panose="020F0502020204030204" pitchFamily="34" charset="0"/>
              </a:rPr>
              <a:t>7 October 2016</a:t>
            </a:r>
            <a:r>
              <a:rPr lang="en-US" altLang="zh-TW" sz="3600" dirty="0" smtClean="0">
                <a:solidFill>
                  <a:srgbClr val="22366D"/>
                </a:solidFill>
              </a:rPr>
              <a:t/>
            </a:r>
            <a:br>
              <a:rPr lang="en-US" altLang="zh-TW" sz="3600" dirty="0" smtClean="0">
                <a:solidFill>
                  <a:srgbClr val="22366D"/>
                </a:solidFill>
              </a:rPr>
            </a:br>
            <a:r>
              <a:rPr lang="en-US" altLang="zh-TW" sz="3600" b="1" u="sng" dirty="0" smtClean="0">
                <a:solidFill>
                  <a:srgbClr val="22366D"/>
                </a:solidFill>
              </a:rPr>
              <a:t>Dr. </a:t>
            </a:r>
            <a:r>
              <a:rPr lang="en-US" altLang="zh-TW" sz="3600" b="1" u="sng" dirty="0" smtClean="0">
                <a:solidFill>
                  <a:srgbClr val="22366D"/>
                </a:solidFill>
              </a:rPr>
              <a:t>Shih Chou, Huang</a:t>
            </a:r>
            <a:r>
              <a:rPr lang="zh-TW" altLang="en-US" sz="3600" b="1" u="sng" dirty="0" smtClean="0">
                <a:solidFill>
                  <a:srgbClr val="22366D"/>
                </a:solidFill>
              </a:rPr>
              <a:t> </a:t>
            </a:r>
            <a:r>
              <a:rPr lang="en-US" altLang="zh-TW" sz="3600" b="1" u="sng" dirty="0" smtClean="0">
                <a:solidFill>
                  <a:srgbClr val="22366D"/>
                </a:solidFill>
              </a:rPr>
              <a:t>(</a:t>
            </a:r>
            <a:r>
              <a:rPr lang="zh-TW" altLang="en-US" sz="3600" b="1" u="sng" dirty="0" smtClean="0">
                <a:solidFill>
                  <a:srgbClr val="22366D"/>
                </a:solidFill>
              </a:rPr>
              <a:t>黃士洲</a:t>
            </a:r>
            <a:r>
              <a:rPr lang="en-US" altLang="zh-TW" sz="3600" b="1" u="sng" dirty="0" smtClean="0">
                <a:solidFill>
                  <a:srgbClr val="22366D"/>
                </a:solidFill>
              </a:rPr>
              <a:t>)</a:t>
            </a:r>
            <a:r>
              <a:rPr lang="en-US" altLang="zh-TW" sz="30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 </a:t>
            </a:r>
            <a:r>
              <a:rPr lang="en-US" altLang="zh-TW" sz="30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/>
            </a:r>
            <a:br>
              <a:rPr lang="en-US" altLang="zh-TW" sz="3000" b="1" dirty="0" smtClean="0">
                <a:solidFill>
                  <a:srgbClr val="22366D"/>
                </a:solidFill>
                <a:latin typeface="Calibri" panose="020F0502020204030204" pitchFamily="34" charset="0"/>
              </a:rPr>
            </a:br>
            <a:r>
              <a:rPr lang="en-US" altLang="zh-TW" sz="30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Advisor of Tax-Accountancy Association </a:t>
            </a:r>
            <a:r>
              <a:rPr lang="en-US" altLang="zh-TW" sz="3000" dirty="0" err="1" smtClean="0">
                <a:solidFill>
                  <a:srgbClr val="22366D"/>
                </a:solidFill>
                <a:latin typeface="Calibri" panose="020F0502020204030204" pitchFamily="34" charset="0"/>
              </a:rPr>
              <a:t>Union,Taiwan</a:t>
            </a:r>
            <a:r>
              <a:rPr lang="en-US" altLang="zh-TW" sz="30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 </a:t>
            </a:r>
            <a:br>
              <a:rPr lang="en-US" altLang="zh-TW" sz="3000" dirty="0" smtClean="0">
                <a:solidFill>
                  <a:srgbClr val="22366D"/>
                </a:solidFill>
                <a:latin typeface="Calibri" panose="020F0502020204030204" pitchFamily="34" charset="0"/>
              </a:rPr>
            </a:br>
            <a:r>
              <a:rPr lang="en-US" altLang="zh-TW" sz="30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A. Prof. of National Taipei University for Business</a:t>
            </a:r>
            <a:r>
              <a:rPr lang="en-US" altLang="zh-TW" sz="3000" dirty="0">
                <a:solidFill>
                  <a:srgbClr val="22366D"/>
                </a:solidFill>
                <a:latin typeface="Calibri" panose="020F0502020204030204" pitchFamily="34" charset="0"/>
              </a:rPr>
              <a:t/>
            </a:r>
            <a:br>
              <a:rPr lang="en-US" altLang="zh-TW" sz="3000" dirty="0">
                <a:solidFill>
                  <a:srgbClr val="22366D"/>
                </a:solidFill>
                <a:latin typeface="Calibri" panose="020F0502020204030204" pitchFamily="34" charset="0"/>
              </a:rPr>
            </a:br>
            <a:endParaRPr lang="en-US" altLang="zh-TW" sz="3000" dirty="0" smtClean="0">
              <a:solidFill>
                <a:srgbClr val="22366D"/>
              </a:solidFill>
              <a:latin typeface="Calibri" panose="020F0502020204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1</a:t>
            </a:fld>
            <a:endParaRPr lang="en-US" altLang="zh-TW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2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Quick Summary of BEPS </a:t>
            </a:r>
            <a:r>
              <a:rPr lang="en-US" altLang="zh-HK" sz="3000" b="1" dirty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Action 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7 </a:t>
            </a:r>
          </a:p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Preventing the Artificial Avoidance of PE Status</a:t>
            </a:r>
            <a:endParaRPr lang="en-US" altLang="zh-HK" sz="3000" b="1" dirty="0">
              <a:solidFill>
                <a:srgbClr val="22366D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5" name="文字方塊 6"/>
          <p:cNvSpPr txBox="1"/>
          <p:nvPr/>
        </p:nvSpPr>
        <p:spPr>
          <a:xfrm>
            <a:off x="1310666" y="2420888"/>
            <a:ext cx="761029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400" b="1" dirty="0" smtClean="0">
                <a:latin typeface="Calibri" panose="020F0502020204030204" pitchFamily="34" charset="0"/>
              </a:rPr>
              <a:t>BEPS Action 7 focus on preventing the avoidance of PE Status especially through following two arrangements: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HK" sz="2400" dirty="0" smtClean="0">
                <a:latin typeface="Calibri" panose="020F0502020204030204" pitchFamily="34" charset="0"/>
              </a:rPr>
              <a:t>Commissionaire agreements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 smtClean="0">
                <a:latin typeface="Calibri" panose="020F0502020204030204" pitchFamily="34" charset="0"/>
              </a:rPr>
              <a:t>Fragmentation of activities</a:t>
            </a:r>
          </a:p>
          <a:p>
            <a:r>
              <a:rPr lang="en-US" altLang="zh-TW" sz="2400" dirty="0" smtClean="0">
                <a:latin typeface="Calibri" panose="020F0502020204030204" pitchFamily="34" charset="0"/>
              </a:rPr>
              <a:t>Constitutes artificial avoidance of PE status through specific exceptions in Art. 5(4)</a:t>
            </a:r>
            <a:r>
              <a:rPr lang="en-US" altLang="zh-TW" sz="2400" dirty="0">
                <a:latin typeface="Calibri" panose="020F0502020204030204" pitchFamily="34" charset="0"/>
              </a:rPr>
              <a:t> of the OECD Model Tax Convention</a:t>
            </a:r>
            <a:endParaRPr lang="en-US" altLang="zh-TW" sz="2400" dirty="0" smtClean="0">
              <a:latin typeface="Calibri" panose="020F0502020204030204" pitchFamily="34" charset="0"/>
            </a:endParaRPr>
          </a:p>
          <a:p>
            <a:pPr lvl="0"/>
            <a:endParaRPr lang="en-US" altLang="zh-HK" sz="24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/>
            <a:r>
              <a:rPr lang="en-US" altLang="zh-HK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Recommendations of BEPS Action 7</a:t>
            </a:r>
            <a:endParaRPr lang="en-US" altLang="zh-HK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zh-TW" sz="2400" dirty="0">
                <a:latin typeface="Calibri" panose="020F0502020204030204" pitchFamily="34" charset="0"/>
              </a:rPr>
              <a:t>Art. 5(4</a:t>
            </a:r>
            <a:r>
              <a:rPr lang="en-US" altLang="zh-TW" sz="2400" dirty="0" smtClean="0">
                <a:latin typeface="Calibri" panose="020F0502020204030204" pitchFamily="34" charset="0"/>
              </a:rPr>
              <a:t>) shall be modified to restrict the exceptions of PE to real “preparatory or auxiliary” character.</a:t>
            </a:r>
            <a:endParaRPr lang="en-US" altLang="zh-HK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zh-TW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Introduce “Anti-Fragmentation” rule.</a:t>
            </a:r>
            <a:endParaRPr lang="en-US" altLang="zh-TW" sz="2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488574"/>
      </p:ext>
    </p:extLst>
  </p:cSld>
  <p:clrMapOvr>
    <a:masterClrMapping/>
  </p:clrMapOvr>
  <p:transition spd="med" advTm="5000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3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Taiwan’s pending case of “Agoda.com” regarding the fragmentation of activities</a:t>
            </a:r>
            <a:endParaRPr lang="en-US" altLang="zh-HK" sz="3000" b="1" dirty="0">
              <a:solidFill>
                <a:srgbClr val="22366D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5" name="文字方塊 6"/>
          <p:cNvSpPr txBox="1"/>
          <p:nvPr/>
        </p:nvSpPr>
        <p:spPr>
          <a:xfrm>
            <a:off x="920552" y="2420888"/>
            <a:ext cx="835292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400" b="1" dirty="0" smtClean="0">
                <a:latin typeface="Calibri" panose="020F0502020204030204" pitchFamily="34" charset="0"/>
              </a:rPr>
              <a:t>Agoda.com, on-line hotel booking platform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HK" sz="2400" dirty="0" smtClean="0">
                <a:latin typeface="Calibri" panose="020F0502020204030204" pitchFamily="34" charset="0"/>
              </a:rPr>
              <a:t>HQ and platform maintain in Singapore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 smtClean="0">
                <a:latin typeface="Calibri" panose="020F0502020204030204" pitchFamily="34" charset="0"/>
              </a:rPr>
              <a:t>Local and foreign consumer make booking and payment through the on-line platform ”Agoda.com”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 smtClean="0">
                <a:latin typeface="Calibri" panose="020F0502020204030204" pitchFamily="34" charset="0"/>
              </a:rPr>
              <a:t>Hire a local liaison team for soliciting hotels for cooperation and providing customer services. However, either company or tax registration was made in Taiwan.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400" dirty="0">
              <a:latin typeface="Calibri" panose="020F0502020204030204" pitchFamily="34" charset="0"/>
            </a:endParaRPr>
          </a:p>
          <a:p>
            <a:pPr lvl="0"/>
            <a:r>
              <a:rPr lang="en-US" altLang="zh-HK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2015 Taiwan tax authorities levied VAT of NT$ 10 million and a penalty the same amount of tax payable against Agoda.com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altLang="zh-HK" sz="2400" dirty="0" smtClean="0">
                <a:latin typeface="Calibri" panose="020F0502020204030204" pitchFamily="34" charset="0"/>
              </a:rPr>
              <a:t>The case is still pending in administrative remedy procedure. </a:t>
            </a:r>
            <a:endParaRPr lang="en-US" altLang="zh-HK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083359"/>
      </p:ext>
    </p:extLst>
  </p:cSld>
  <p:clrMapOvr>
    <a:masterClrMapping/>
  </p:clrMapOvr>
  <p:transition spd="med" advTm="5000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4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Taiwan’s pending case of “Agoda.com” regarding the fragmentation of activities</a:t>
            </a:r>
            <a:endParaRPr lang="en-US" altLang="zh-HK" sz="3000" b="1" dirty="0">
              <a:solidFill>
                <a:srgbClr val="22366D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5" name="文字方塊 6"/>
          <p:cNvSpPr txBox="1"/>
          <p:nvPr/>
        </p:nvSpPr>
        <p:spPr>
          <a:xfrm>
            <a:off x="632520" y="2420888"/>
            <a:ext cx="864096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400" b="1" dirty="0" smtClean="0">
                <a:latin typeface="Calibri" panose="020F0502020204030204" pitchFamily="34" charset="0"/>
              </a:rPr>
              <a:t>Point of view by Taiwan Tax Authorities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HK" sz="2400" u="sng" dirty="0" smtClean="0">
                <a:latin typeface="Calibri" panose="020F0502020204030204" pitchFamily="34" charset="0"/>
              </a:rPr>
              <a:t>Local liaison team plays important functions</a:t>
            </a:r>
            <a:r>
              <a:rPr lang="en-US" altLang="zh-HK" sz="2400" dirty="0" smtClean="0">
                <a:latin typeface="Calibri" panose="020F0502020204030204" pitchFamily="34" charset="0"/>
              </a:rPr>
              <a:t> in the on-line booking business model.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 smtClean="0">
                <a:latin typeface="Calibri" panose="020F0502020204030204" pitchFamily="34" charset="0"/>
              </a:rPr>
              <a:t>Tax Authorities apply the rule of “Substance over Form” and regard the local liaison team as </a:t>
            </a:r>
            <a:r>
              <a:rPr lang="en-US" altLang="zh-TW" sz="2400" dirty="0" err="1" smtClean="0">
                <a:latin typeface="Calibri" panose="020F0502020204030204" pitchFamily="34" charset="0"/>
              </a:rPr>
              <a:t>Agoda’s</a:t>
            </a:r>
            <a:r>
              <a:rPr lang="en-US" altLang="zh-TW" sz="2400" dirty="0" smtClean="0">
                <a:latin typeface="Calibri" panose="020F0502020204030204" pitchFamily="34" charset="0"/>
              </a:rPr>
              <a:t> </a:t>
            </a:r>
            <a:r>
              <a:rPr lang="en-US" altLang="zh-TW" sz="2400" dirty="0" smtClean="0">
                <a:latin typeface="Calibri" panose="020F0502020204030204" pitchFamily="34" charset="0"/>
              </a:rPr>
              <a:t>“</a:t>
            </a:r>
            <a:r>
              <a:rPr lang="en-US" altLang="zh-TW" sz="2400" u="sng" dirty="0" smtClean="0">
                <a:latin typeface="Calibri" panose="020F0502020204030204" pitchFamily="34" charset="0"/>
              </a:rPr>
              <a:t>authorized </a:t>
            </a:r>
            <a:r>
              <a:rPr lang="en-US" altLang="zh-TW" sz="2400" u="sng" dirty="0" smtClean="0">
                <a:latin typeface="Calibri" panose="020F0502020204030204" pitchFamily="34" charset="0"/>
              </a:rPr>
              <a:t>local </a:t>
            </a:r>
            <a:r>
              <a:rPr lang="en-US" altLang="zh-TW" sz="2400" u="sng" dirty="0" smtClean="0">
                <a:latin typeface="Calibri" panose="020F0502020204030204" pitchFamily="34" charset="0"/>
              </a:rPr>
              <a:t>agent</a:t>
            </a:r>
            <a:r>
              <a:rPr lang="en-US" altLang="zh-TW" sz="2400" dirty="0" smtClean="0">
                <a:latin typeface="Calibri" panose="020F0502020204030204" pitchFamily="34" charset="0"/>
              </a:rPr>
              <a:t>”.</a:t>
            </a:r>
            <a:endParaRPr lang="en-US" altLang="zh-TW" sz="2400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 err="1" smtClean="0">
                <a:latin typeface="Calibri" panose="020F0502020204030204" pitchFamily="34" charset="0"/>
              </a:rPr>
              <a:t>Agoda</a:t>
            </a:r>
            <a:r>
              <a:rPr lang="en-US" altLang="zh-TW" sz="2400" dirty="0" smtClean="0">
                <a:latin typeface="Calibri" panose="020F0502020204030204" pitchFamily="34" charset="0"/>
              </a:rPr>
              <a:t> rejected </a:t>
            </a:r>
            <a:r>
              <a:rPr lang="en-US" altLang="zh-TW" sz="2400" dirty="0">
                <a:latin typeface="Calibri" panose="020F0502020204030204" pitchFamily="34" charset="0"/>
              </a:rPr>
              <a:t>to provided further information of transaction among consumer and hotels.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 smtClean="0">
                <a:latin typeface="Calibri" panose="020F0502020204030204" pitchFamily="34" charset="0"/>
              </a:rPr>
              <a:t>All the payments made by local consumers are deemed as VAT taxable and VAT assessed accordingly.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u="sng" dirty="0" smtClean="0">
                <a:latin typeface="Calibri" panose="020F0502020204030204" pitchFamily="34" charset="0"/>
              </a:rPr>
              <a:t>Penalties are found</a:t>
            </a:r>
            <a:r>
              <a:rPr lang="en-US" altLang="zh-TW" sz="2400" dirty="0" smtClean="0">
                <a:latin typeface="Calibri" panose="020F0502020204030204" pitchFamily="34" charset="0"/>
              </a:rPr>
              <a:t> </a:t>
            </a:r>
            <a:r>
              <a:rPr lang="en-US" altLang="zh-TW" sz="2400" dirty="0" smtClean="0">
                <a:latin typeface="Calibri" panose="020F0502020204030204" pitchFamily="34" charset="0"/>
              </a:rPr>
              <a:t>for </a:t>
            </a:r>
            <a:r>
              <a:rPr lang="en-US" altLang="zh-TW" sz="2400" dirty="0" err="1" smtClean="0">
                <a:latin typeface="Calibri" panose="020F0502020204030204" pitchFamily="34" charset="0"/>
              </a:rPr>
              <a:t>Agoda’s</a:t>
            </a:r>
            <a:r>
              <a:rPr lang="en-US" altLang="zh-TW" sz="2400" dirty="0" smtClean="0">
                <a:latin typeface="Calibri" panose="020F0502020204030204" pitchFamily="34" charset="0"/>
              </a:rPr>
              <a:t> failure to comply the duty to tax registration and reporting.</a:t>
            </a:r>
            <a:endParaRPr lang="en-US" altLang="zh-HK" dirty="0"/>
          </a:p>
        </p:txBody>
      </p:sp>
    </p:spTree>
    <p:extLst>
      <p:ext uri="{BB962C8B-B14F-4D97-AF65-F5344CB8AC3E}">
        <p14:creationId xmlns:p14="http://schemas.microsoft.com/office/powerpoint/2010/main" val="3064028969"/>
      </p:ext>
    </p:extLst>
  </p:cSld>
  <p:clrMapOvr>
    <a:masterClrMapping/>
  </p:clrMapOvr>
  <p:transition spd="med" advTm="5000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5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Taiwan’s pending case of “Agoda.com” regarding the fragmentation of activities</a:t>
            </a:r>
            <a:endParaRPr lang="en-US" altLang="zh-HK" sz="3000" b="1" dirty="0">
              <a:solidFill>
                <a:srgbClr val="22366D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5" name="文字方塊 6"/>
          <p:cNvSpPr txBox="1"/>
          <p:nvPr/>
        </p:nvSpPr>
        <p:spPr>
          <a:xfrm>
            <a:off x="920552" y="2420888"/>
            <a:ext cx="835292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>
                <a:latin typeface="Calibri" panose="020F0502020204030204" pitchFamily="34" charset="0"/>
              </a:rPr>
              <a:t>Arguments</a:t>
            </a:r>
            <a:r>
              <a:rPr lang="zh-TW" altLang="en-US" sz="2400" b="1" dirty="0" smtClean="0">
                <a:latin typeface="Calibri" panose="020F0502020204030204" pitchFamily="34" charset="0"/>
              </a:rPr>
              <a:t> </a:t>
            </a:r>
            <a:r>
              <a:rPr lang="en-US" altLang="zh-TW" sz="2400" b="1" dirty="0" smtClean="0">
                <a:latin typeface="Calibri" panose="020F0502020204030204" pitchFamily="34" charset="0"/>
              </a:rPr>
              <a:t>of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Agoda.com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HK" sz="2400" dirty="0" smtClean="0">
                <a:latin typeface="Calibri" panose="020F0502020204030204" pitchFamily="34" charset="0"/>
              </a:rPr>
              <a:t>Local liaison team </a:t>
            </a:r>
            <a:r>
              <a:rPr lang="en-US" altLang="zh-HK" sz="2400" u="sng" dirty="0" smtClean="0">
                <a:latin typeface="Calibri" panose="020F0502020204030204" pitchFamily="34" charset="0"/>
              </a:rPr>
              <a:t>plays only a “preparatory and auxiliary” </a:t>
            </a:r>
            <a:r>
              <a:rPr lang="en-US" altLang="zh-HK" sz="2400" dirty="0" smtClean="0">
                <a:latin typeface="Calibri" panose="020F0502020204030204" pitchFamily="34" charset="0"/>
              </a:rPr>
              <a:t>role</a:t>
            </a:r>
            <a:r>
              <a:rPr lang="en-US" altLang="zh-HK" sz="2400" dirty="0" smtClean="0">
                <a:latin typeface="Calibri" panose="020F0502020204030204" pitchFamily="34" charset="0"/>
              </a:rPr>
              <a:t>, which is not subject to PE definition of Model Tax Convention. Therefore, no VAT is payable.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 smtClean="0">
                <a:latin typeface="Calibri" panose="020F0502020204030204" pitchFamily="34" charset="0"/>
              </a:rPr>
              <a:t>The “to-be” Amendment of Taiwan’s </a:t>
            </a:r>
            <a:r>
              <a:rPr lang="en-US" altLang="zh-TW" sz="2400" dirty="0">
                <a:latin typeface="Calibri" panose="020F0502020204030204" pitchFamily="34" charset="0"/>
              </a:rPr>
              <a:t>VAT </a:t>
            </a:r>
            <a:r>
              <a:rPr lang="en-US" altLang="zh-TW" sz="2400" dirty="0" smtClean="0">
                <a:latin typeface="Calibri" panose="020F0502020204030204" pitchFamily="34" charset="0"/>
              </a:rPr>
              <a:t>law, </a:t>
            </a:r>
            <a:r>
              <a:rPr lang="en-US" altLang="zh-TW" sz="2400" dirty="0">
                <a:latin typeface="Calibri" panose="020F0502020204030204" pitchFamily="34" charset="0"/>
              </a:rPr>
              <a:t>containing </a:t>
            </a:r>
            <a:r>
              <a:rPr lang="en-US" altLang="zh-TW" sz="2400" dirty="0" smtClean="0">
                <a:latin typeface="Calibri" panose="020F0502020204030204" pitchFamily="34" charset="0"/>
              </a:rPr>
              <a:t>a new </a:t>
            </a:r>
            <a:r>
              <a:rPr lang="en-US" altLang="zh-TW" sz="2400" dirty="0">
                <a:latin typeface="Calibri" panose="020F0502020204030204" pitchFamily="34" charset="0"/>
              </a:rPr>
              <a:t>duty to tax registration, </a:t>
            </a:r>
            <a:r>
              <a:rPr lang="en-US" altLang="zh-TW" sz="2400" dirty="0" smtClean="0">
                <a:latin typeface="Calibri" panose="020F0502020204030204" pitchFamily="34" charset="0"/>
              </a:rPr>
              <a:t>shall not apply retroactively to this pending case</a:t>
            </a:r>
            <a:r>
              <a:rPr lang="en-US" altLang="zh-TW" sz="2400" dirty="0" smtClean="0">
                <a:latin typeface="Calibri" panose="020F0502020204030204" pitchFamily="34" charset="0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 smtClean="0">
                <a:latin typeface="Calibri" panose="020F0502020204030204" pitchFamily="34" charset="0"/>
              </a:rPr>
              <a:t>Non-retroactive appliance of amendment to this case is possibly accepted by Taiwan tax authorities in the respect of tax</a:t>
            </a:r>
            <a:r>
              <a:rPr lang="zh-TW" altLang="en-US" sz="2400" dirty="0" smtClean="0">
                <a:latin typeface="Calibri" panose="020F0502020204030204" pitchFamily="34" charset="0"/>
              </a:rPr>
              <a:t> </a:t>
            </a:r>
            <a:r>
              <a:rPr lang="en-US" altLang="zh-TW" sz="2400" dirty="0" smtClean="0">
                <a:latin typeface="Calibri" panose="020F0502020204030204" pitchFamily="34" charset="0"/>
              </a:rPr>
              <a:t>penalty.</a:t>
            </a:r>
            <a:endParaRPr lang="en-US" altLang="zh-TW" sz="2400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TW" altLang="zh-HK" sz="24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936629"/>
      </p:ext>
    </p:extLst>
  </p:cSld>
  <p:clrMapOvr>
    <a:masterClrMapping/>
  </p:clrMapOvr>
  <p:transition spd="med" advTm="5000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6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Taiwan’s “To-Be” Amendment to VAT law for </a:t>
            </a:r>
          </a:p>
          <a:p>
            <a:r>
              <a:rPr lang="en-US" altLang="zh-HK" sz="3000" b="1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cross-border E-commerce</a:t>
            </a:r>
            <a:endParaRPr lang="en-US" altLang="zh-HK" sz="3000" b="1" dirty="0" smtClean="0">
              <a:solidFill>
                <a:srgbClr val="22366D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5" name="文字方塊 6"/>
          <p:cNvSpPr txBox="1"/>
          <p:nvPr/>
        </p:nvSpPr>
        <p:spPr>
          <a:xfrm>
            <a:off x="920552" y="2420888"/>
            <a:ext cx="835292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400" b="1" dirty="0" smtClean="0">
                <a:latin typeface="Calibri" panose="020F0502020204030204" pitchFamily="34" charset="0"/>
              </a:rPr>
              <a:t>After mandatory consulting procedure ended in Aug. 2016, Taiwan Ministry of Finance proposed the amendment aiming for regulation of cross-border E-commerce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.</a:t>
            </a:r>
            <a:r>
              <a:rPr lang="zh-TW" altLang="en-US" sz="2400" b="1" dirty="0" smtClean="0">
                <a:latin typeface="Calibri" panose="020F0502020204030204" pitchFamily="34" charset="0"/>
              </a:rPr>
              <a:t> </a:t>
            </a:r>
            <a:r>
              <a:rPr lang="en-US" altLang="zh-TW" sz="2400" b="1" dirty="0" smtClean="0">
                <a:latin typeface="Calibri" panose="020F0502020204030204" pitchFamily="34" charset="0"/>
              </a:rPr>
              <a:t>Amendment</a:t>
            </a:r>
            <a:r>
              <a:rPr lang="zh-TW" altLang="en-US" sz="2400" b="1" dirty="0" smtClean="0">
                <a:latin typeface="Calibri" panose="020F0502020204030204" pitchFamily="34" charset="0"/>
              </a:rPr>
              <a:t> </a:t>
            </a:r>
            <a:r>
              <a:rPr lang="en-US" altLang="zh-TW" sz="2400" b="1" dirty="0" smtClean="0">
                <a:latin typeface="Calibri" panose="020F0502020204030204" pitchFamily="34" charset="0"/>
              </a:rPr>
              <a:t>is</a:t>
            </a:r>
            <a:r>
              <a:rPr lang="zh-TW" altLang="en-US" sz="2400" b="1" dirty="0" smtClean="0">
                <a:latin typeface="Calibri" panose="020F0502020204030204" pitchFamily="34" charset="0"/>
              </a:rPr>
              <a:t> </a:t>
            </a:r>
            <a:r>
              <a:rPr lang="en-US" altLang="zh-TW" sz="2400" b="1" dirty="0" smtClean="0">
                <a:latin typeface="Calibri" panose="020F0502020204030204" pitchFamily="34" charset="0"/>
              </a:rPr>
              <a:t>likely</a:t>
            </a:r>
            <a:r>
              <a:rPr lang="zh-TW" altLang="en-US" sz="2400" b="1" dirty="0" smtClean="0">
                <a:latin typeface="Calibri" panose="020F0502020204030204" pitchFamily="34" charset="0"/>
              </a:rPr>
              <a:t> </a:t>
            </a:r>
            <a:r>
              <a:rPr lang="en-US" altLang="zh-TW" sz="2400" b="1" dirty="0" smtClean="0">
                <a:latin typeface="Calibri" panose="020F0502020204030204" pitchFamily="34" charset="0"/>
              </a:rPr>
              <a:t>passed</a:t>
            </a:r>
            <a:r>
              <a:rPr lang="zh-TW" altLang="en-US" sz="2400" b="1" dirty="0" smtClean="0">
                <a:latin typeface="Calibri" panose="020F0502020204030204" pitchFamily="34" charset="0"/>
              </a:rPr>
              <a:t> </a:t>
            </a:r>
            <a:r>
              <a:rPr lang="en-US" altLang="zh-TW" sz="2400" b="1" dirty="0" smtClean="0">
                <a:latin typeface="Calibri" panose="020F0502020204030204" pitchFamily="34" charset="0"/>
              </a:rPr>
              <a:t>through</a:t>
            </a:r>
            <a:r>
              <a:rPr lang="zh-TW" altLang="en-US" sz="2400" b="1" dirty="0" smtClean="0">
                <a:latin typeface="Calibri" panose="020F0502020204030204" pitchFamily="34" charset="0"/>
              </a:rPr>
              <a:t> </a:t>
            </a:r>
            <a:r>
              <a:rPr lang="en-US" altLang="zh-TW" sz="2400" b="1" dirty="0" smtClean="0">
                <a:latin typeface="Calibri" panose="020F0502020204030204" pitchFamily="34" charset="0"/>
              </a:rPr>
              <a:t>legislative</a:t>
            </a:r>
            <a:r>
              <a:rPr lang="zh-TW" altLang="en-US" sz="2400" b="1" dirty="0" smtClean="0">
                <a:latin typeface="Calibri" panose="020F0502020204030204" pitchFamily="34" charset="0"/>
              </a:rPr>
              <a:t> </a:t>
            </a:r>
            <a:r>
              <a:rPr lang="en-US" altLang="zh-TW" sz="2400" b="1" dirty="0" smtClean="0">
                <a:latin typeface="Calibri" panose="020F0502020204030204" pitchFamily="34" charset="0"/>
              </a:rPr>
              <a:t>procedures</a:t>
            </a:r>
            <a:r>
              <a:rPr lang="zh-TW" altLang="en-US" sz="2400" b="1" dirty="0" smtClean="0">
                <a:latin typeface="Calibri" panose="020F0502020204030204" pitchFamily="34" charset="0"/>
              </a:rPr>
              <a:t> </a:t>
            </a:r>
            <a:r>
              <a:rPr lang="en-US" altLang="zh-TW" sz="2400" b="1" dirty="0" smtClean="0">
                <a:latin typeface="Calibri" panose="020F0502020204030204" pitchFamily="34" charset="0"/>
              </a:rPr>
              <a:t>end</a:t>
            </a:r>
            <a:r>
              <a:rPr lang="zh-TW" altLang="en-US" sz="2400" b="1" dirty="0" smtClean="0">
                <a:latin typeface="Calibri" panose="020F0502020204030204" pitchFamily="34" charset="0"/>
              </a:rPr>
              <a:t> </a:t>
            </a:r>
            <a:r>
              <a:rPr lang="en-US" altLang="zh-TW" sz="2400" b="1" dirty="0" smtClean="0">
                <a:latin typeface="Calibri" panose="020F0502020204030204" pitchFamily="34" charset="0"/>
              </a:rPr>
              <a:t>2016.</a:t>
            </a:r>
            <a:endParaRPr lang="en-US" altLang="zh-HK" sz="2400" b="1" dirty="0" smtClean="0">
              <a:latin typeface="Calibri" panose="020F0502020204030204" pitchFamily="34" charset="0"/>
            </a:endParaRPr>
          </a:p>
          <a:p>
            <a:endParaRPr lang="en-US" altLang="zh-HK" sz="2400" b="1" dirty="0" smtClean="0">
              <a:latin typeface="Calibri" panose="020F0502020204030204" pitchFamily="34" charset="0"/>
            </a:endParaRPr>
          </a:p>
          <a:p>
            <a:r>
              <a:rPr lang="en-US" altLang="zh-HK" sz="2400" b="1" dirty="0" smtClean="0">
                <a:latin typeface="Calibri" panose="020F0502020204030204" pitchFamily="34" charset="0"/>
              </a:rPr>
              <a:t>Point 1: VAT for cross-border E-commerce (</a:t>
            </a:r>
            <a:r>
              <a:rPr lang="de-DE" altLang="zh-HK" sz="2400" b="1" dirty="0" smtClean="0">
                <a:latin typeface="Calibri" panose="020F0502020204030204" pitchFamily="34" charset="0"/>
              </a:rPr>
              <a:t>§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2-1 and</a:t>
            </a:r>
            <a:r>
              <a:rPr lang="de-DE" altLang="zh-HK" sz="2400" b="1" dirty="0">
                <a:latin typeface="Calibri" panose="020F0502020204030204" pitchFamily="34" charset="0"/>
              </a:rPr>
              <a:t> </a:t>
            </a:r>
            <a:r>
              <a:rPr lang="de-DE" altLang="zh-HK" sz="2400" b="1" dirty="0" smtClean="0">
                <a:latin typeface="Calibri" panose="020F0502020204030204" pitchFamily="34" charset="0"/>
              </a:rPr>
              <a:t>§6)</a:t>
            </a:r>
            <a:endParaRPr lang="en-US" altLang="zh-HK" sz="2400" b="1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HK" sz="2400" dirty="0" smtClean="0">
                <a:latin typeface="Calibri" panose="020F0502020204030204" pitchFamily="34" charset="0"/>
              </a:rPr>
              <a:t>Foreign </a:t>
            </a:r>
            <a:r>
              <a:rPr lang="en-US" altLang="zh-HK" sz="2400" dirty="0" smtClean="0">
                <a:latin typeface="Calibri" panose="020F0502020204030204" pitchFamily="34" charset="0"/>
              </a:rPr>
              <a:t>enterprise, which has no PE in Taiwan but conduct</a:t>
            </a:r>
            <a:r>
              <a:rPr lang="en-US" altLang="zh-TW" sz="2400" dirty="0" smtClean="0">
                <a:latin typeface="Calibri" panose="020F0502020204030204" pitchFamily="34" charset="0"/>
              </a:rPr>
              <a:t>s</a:t>
            </a:r>
            <a:r>
              <a:rPr lang="en-US" altLang="zh-HK" sz="2400" dirty="0" smtClean="0">
                <a:latin typeface="Calibri" panose="020F0502020204030204" pitchFamily="34" charset="0"/>
              </a:rPr>
              <a:t> </a:t>
            </a:r>
            <a:r>
              <a:rPr lang="en-US" altLang="zh-TW" sz="2400" dirty="0" smtClean="0">
                <a:latin typeface="Calibri" panose="020F0502020204030204" pitchFamily="34" charset="0"/>
              </a:rPr>
              <a:t>cross-border</a:t>
            </a:r>
            <a:r>
              <a:rPr lang="zh-TW" altLang="en-US" sz="2400" dirty="0" smtClean="0">
                <a:latin typeface="Calibri" panose="020F0502020204030204" pitchFamily="34" charset="0"/>
              </a:rPr>
              <a:t> </a:t>
            </a:r>
            <a:r>
              <a:rPr lang="en-US" altLang="zh-HK" sz="2400" dirty="0" smtClean="0">
                <a:latin typeface="Calibri" panose="020F0502020204030204" pitchFamily="34" charset="0"/>
              </a:rPr>
              <a:t>sales of electronic services to local consumers, shall be VAT taxpayer and liable to VAT for sales arising therefrom.</a:t>
            </a:r>
            <a:endParaRPr lang="en-US" altLang="zh-HK" sz="2400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4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93030"/>
      </p:ext>
    </p:extLst>
  </p:cSld>
  <p:clrMapOvr>
    <a:masterClrMapping/>
  </p:clrMapOvr>
  <p:transition spd="med" advTm="5000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7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Taiwan’s “To-Be” Amendment to VAT law for </a:t>
            </a:r>
          </a:p>
          <a:p>
            <a:r>
              <a:rPr lang="en-US" altLang="zh-HK" sz="3000" b="1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cross-border E-commerce</a:t>
            </a:r>
            <a:endParaRPr lang="en-US" altLang="zh-HK" sz="3000" b="1" dirty="0" smtClean="0">
              <a:solidFill>
                <a:srgbClr val="22366D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5" name="文字方塊 6"/>
          <p:cNvSpPr txBox="1"/>
          <p:nvPr/>
        </p:nvSpPr>
        <p:spPr>
          <a:xfrm>
            <a:off x="920552" y="2420888"/>
            <a:ext cx="83529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400" b="1" dirty="0" smtClean="0">
                <a:latin typeface="Calibri" panose="020F0502020204030204" pitchFamily="34" charset="0"/>
              </a:rPr>
              <a:t>Point 2: Tax Registration and Further Compliance for Cross-Border E-Commerce Provider (</a:t>
            </a:r>
            <a:r>
              <a:rPr lang="de-DE" altLang="zh-HK" sz="2400" b="1" dirty="0" smtClean="0">
                <a:latin typeface="Calibri" panose="020F0502020204030204" pitchFamily="34" charset="0"/>
              </a:rPr>
              <a:t>§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28, </a:t>
            </a:r>
            <a:r>
              <a:rPr lang="de-DE" altLang="zh-HK" sz="2400" b="1" dirty="0">
                <a:latin typeface="Calibri" panose="020F0502020204030204" pitchFamily="34" charset="0"/>
              </a:rPr>
              <a:t>§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28-1</a:t>
            </a:r>
            <a:r>
              <a:rPr lang="de-DE" altLang="zh-HK" sz="2400" b="1" dirty="0" smtClean="0">
                <a:latin typeface="Calibri" panose="020F0502020204030204" pitchFamily="34" charset="0"/>
              </a:rPr>
              <a:t>)</a:t>
            </a:r>
            <a:endParaRPr lang="en-US" altLang="zh-HK" sz="2400" b="1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HK" sz="2400" dirty="0" smtClean="0">
                <a:latin typeface="Calibri" panose="020F0502020204030204" pitchFamily="34" charset="0"/>
              </a:rPr>
              <a:t>Foreign </a:t>
            </a:r>
            <a:r>
              <a:rPr lang="en-US" altLang="zh-HK" sz="2400" dirty="0" smtClean="0">
                <a:latin typeface="Calibri" panose="020F0502020204030204" pitchFamily="34" charset="0"/>
              </a:rPr>
              <a:t>enterprise, which is tax liable for sales of cross-border electronic services, </a:t>
            </a:r>
            <a:r>
              <a:rPr lang="en-US" altLang="zh-HK" sz="2400" u="sng" dirty="0" smtClean="0">
                <a:latin typeface="Calibri" panose="020F0502020204030204" pitchFamily="34" charset="0"/>
              </a:rPr>
              <a:t>shall make registration </a:t>
            </a:r>
            <a:r>
              <a:rPr lang="en-US" altLang="zh-HK" sz="2400" dirty="0" smtClean="0">
                <a:latin typeface="Calibri" panose="020F0502020204030204" pitchFamily="34" charset="0"/>
              </a:rPr>
              <a:t>with local tax authorities in Taiwan.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HK" sz="2400" dirty="0" smtClean="0">
                <a:latin typeface="Calibri" panose="020F0502020204030204" pitchFamily="34" charset="0"/>
              </a:rPr>
              <a:t>Threshold for tax registration is </a:t>
            </a:r>
            <a:r>
              <a:rPr lang="en-US" altLang="zh-HK" sz="2400" u="sng" dirty="0" smtClean="0">
                <a:latin typeface="Calibri" panose="020F0502020204030204" pitchFamily="34" charset="0"/>
              </a:rPr>
              <a:t>annual sale </a:t>
            </a:r>
            <a:r>
              <a:rPr lang="en-US" altLang="zh-TW" sz="2400" u="sng" dirty="0" smtClean="0">
                <a:latin typeface="Calibri" panose="020F0502020204030204" pitchFamily="34" charset="0"/>
              </a:rPr>
              <a:t>over</a:t>
            </a:r>
            <a:r>
              <a:rPr lang="zh-TW" altLang="en-US" sz="2400" u="sng" dirty="0" smtClean="0">
                <a:latin typeface="Calibri" panose="020F0502020204030204" pitchFamily="34" charset="0"/>
              </a:rPr>
              <a:t> </a:t>
            </a:r>
            <a:r>
              <a:rPr lang="en-US" altLang="zh-HK" sz="2400" u="sng" dirty="0" smtClean="0">
                <a:latin typeface="Calibri" panose="020F0502020204030204" pitchFamily="34" charset="0"/>
              </a:rPr>
              <a:t>the amount of NT$480,000</a:t>
            </a:r>
            <a:r>
              <a:rPr lang="zh-TW" altLang="en-US" sz="2400" dirty="0" smtClean="0">
                <a:latin typeface="Calibri" panose="020F0502020204030204" pitchFamily="34" charset="0"/>
              </a:rPr>
              <a:t>  </a:t>
            </a:r>
            <a:r>
              <a:rPr lang="en-US" altLang="zh-HK" sz="2400" dirty="0">
                <a:latin typeface="Calibri" panose="020F0502020204030204" pitchFamily="34" charset="0"/>
              </a:rPr>
              <a:t>to local </a:t>
            </a:r>
            <a:r>
              <a:rPr lang="en-US" altLang="zh-HK" sz="2400" dirty="0" smtClean="0">
                <a:latin typeface="Calibri" panose="020F0502020204030204" pitchFamily="34" charset="0"/>
              </a:rPr>
              <a:t>consumer</a:t>
            </a:r>
            <a:r>
              <a:rPr lang="en-US" altLang="zh-TW" sz="2400" dirty="0" smtClean="0">
                <a:latin typeface="Calibri" panose="020F0502020204030204" pitchFamily="34" charset="0"/>
              </a:rPr>
              <a:t>s</a:t>
            </a:r>
            <a:r>
              <a:rPr lang="en-US" altLang="zh-HK" sz="2400" dirty="0" smtClean="0">
                <a:latin typeface="Calibri" panose="020F0502020204030204" pitchFamily="34" charset="0"/>
              </a:rPr>
              <a:t>.</a:t>
            </a:r>
            <a:endParaRPr lang="en-US" altLang="zh-HK" sz="2400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 smtClean="0">
                <a:latin typeface="Calibri" panose="020F0502020204030204" pitchFamily="34" charset="0"/>
              </a:rPr>
              <a:t>Foreign enterprise shall file for tax registration of his own or </a:t>
            </a:r>
            <a:r>
              <a:rPr lang="en-US" altLang="zh-TW" sz="2400" u="sng" dirty="0" smtClean="0">
                <a:latin typeface="Calibri" panose="020F0502020204030204" pitchFamily="34" charset="0"/>
              </a:rPr>
              <a:t>commission a local tax agent </a:t>
            </a:r>
            <a:r>
              <a:rPr lang="en-US" altLang="zh-TW" sz="2400" dirty="0" smtClean="0">
                <a:latin typeface="Calibri" panose="020F0502020204030204" pitchFamily="34" charset="0"/>
              </a:rPr>
              <a:t>for registration and reporting matters.</a:t>
            </a:r>
            <a:endParaRPr lang="en-US" altLang="zh-TW" sz="24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573703"/>
      </p:ext>
    </p:extLst>
  </p:cSld>
  <p:clrMapOvr>
    <a:masterClrMapping/>
  </p:clrMapOvr>
  <p:transition spd="med" advTm="5000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8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Taiwan’s “To-Be” Amendment to VAT law for </a:t>
            </a:r>
          </a:p>
          <a:p>
            <a:r>
              <a:rPr lang="en-US" altLang="zh-HK" sz="3000" b="1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cross-border E-commerce</a:t>
            </a:r>
            <a:endParaRPr lang="en-US" altLang="zh-HK" sz="3000" b="1" dirty="0" smtClean="0">
              <a:solidFill>
                <a:srgbClr val="22366D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5" name="文字方塊 6"/>
          <p:cNvSpPr txBox="1"/>
          <p:nvPr/>
        </p:nvSpPr>
        <p:spPr>
          <a:xfrm>
            <a:off x="920552" y="2420888"/>
            <a:ext cx="83529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400" b="1" dirty="0" smtClean="0">
                <a:latin typeface="Calibri" panose="020F0502020204030204" pitchFamily="34" charset="0"/>
              </a:rPr>
              <a:t>Point 3: Penalty against Failure of Compliance (</a:t>
            </a:r>
            <a:r>
              <a:rPr lang="de-DE" altLang="zh-HK" sz="2400" b="1" dirty="0" smtClean="0">
                <a:latin typeface="Calibri" panose="020F0502020204030204" pitchFamily="34" charset="0"/>
              </a:rPr>
              <a:t>§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43, </a:t>
            </a:r>
            <a:r>
              <a:rPr lang="de-DE" altLang="zh-HK" sz="2400" b="1" dirty="0" smtClean="0">
                <a:latin typeface="Calibri" panose="020F0502020204030204" pitchFamily="34" charset="0"/>
              </a:rPr>
              <a:t>§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51</a:t>
            </a:r>
            <a:r>
              <a:rPr lang="de-DE" altLang="zh-HK" sz="2400" b="1" dirty="0" smtClean="0">
                <a:latin typeface="Calibri" panose="020F0502020204030204" pitchFamily="34" charset="0"/>
              </a:rPr>
              <a:t>)</a:t>
            </a:r>
            <a:endParaRPr lang="en-US" altLang="zh-HK" sz="2400" b="1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HK" sz="2400" dirty="0" smtClean="0">
                <a:latin typeface="Calibri" panose="020F0502020204030204" pitchFamily="34" charset="0"/>
              </a:rPr>
              <a:t>In case </a:t>
            </a:r>
            <a:r>
              <a:rPr lang="en-US" altLang="zh-HK" sz="2400" dirty="0" smtClean="0">
                <a:latin typeface="Calibri" panose="020F0502020204030204" pitchFamily="34" charset="0"/>
              </a:rPr>
              <a:t>the </a:t>
            </a:r>
            <a:r>
              <a:rPr lang="en-US" altLang="zh-HK" sz="2400" dirty="0">
                <a:latin typeface="Calibri" panose="020F0502020204030204" pitchFamily="34" charset="0"/>
              </a:rPr>
              <a:t>f</a:t>
            </a:r>
            <a:r>
              <a:rPr lang="en-US" altLang="zh-HK" sz="2400" dirty="0" smtClean="0">
                <a:latin typeface="Calibri" panose="020F0502020204030204" pitchFamily="34" charset="0"/>
              </a:rPr>
              <a:t>oreign </a:t>
            </a:r>
            <a:r>
              <a:rPr lang="en-US" altLang="zh-HK" sz="2400" dirty="0" smtClean="0">
                <a:latin typeface="Calibri" panose="020F0502020204030204" pitchFamily="34" charset="0"/>
              </a:rPr>
              <a:t>enterprise fails to comply the registration or reporting duty, tax authorities may assess the on-line sales amount and VAT payable based on information collected in investigation.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HK" sz="2400" dirty="0" smtClean="0">
                <a:latin typeface="Calibri" panose="020F0502020204030204" pitchFamily="34" charset="0"/>
              </a:rPr>
              <a:t>The delinquent foreign enterprise may further be subject to tax penalties no more than 5 time of the tax payable (normally 0.5 time). </a:t>
            </a:r>
            <a:endParaRPr lang="en-US" altLang="zh-TW" sz="24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67827"/>
      </p:ext>
    </p:extLst>
  </p:cSld>
  <p:clrMapOvr>
    <a:masterClrMapping/>
  </p:clrMapOvr>
  <p:transition spd="med" advTm="5000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9</a:t>
            </a:fld>
            <a:endParaRPr lang="en-US" altLang="zh-TW" dirty="0"/>
          </a:p>
        </p:txBody>
      </p:sp>
      <p:sp>
        <p:nvSpPr>
          <p:cNvPr id="5" name="文字方塊 6"/>
          <p:cNvSpPr txBox="1"/>
          <p:nvPr/>
        </p:nvSpPr>
        <p:spPr>
          <a:xfrm>
            <a:off x="920552" y="2420888"/>
            <a:ext cx="835292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HK" sz="3600" b="1" dirty="0" smtClean="0">
                <a:latin typeface="Calibri" panose="020F0502020204030204" pitchFamily="34" charset="0"/>
              </a:rPr>
              <a:t>Thank you for </a:t>
            </a:r>
          </a:p>
          <a:p>
            <a:pPr algn="ctr"/>
            <a:endParaRPr lang="en-US" altLang="zh-HK" sz="3600" b="1" dirty="0" smtClean="0">
              <a:latin typeface="Calibri" panose="020F0502020204030204" pitchFamily="34" charset="0"/>
            </a:endParaRPr>
          </a:p>
          <a:p>
            <a:pPr algn="ctr"/>
            <a:r>
              <a:rPr lang="en-US" altLang="zh-TW" sz="3600" b="1" dirty="0" smtClean="0">
                <a:latin typeface="Calibri" panose="020F0502020204030204" pitchFamily="34" charset="0"/>
              </a:rPr>
              <a:t>Your Attention</a:t>
            </a:r>
          </a:p>
          <a:p>
            <a:pPr algn="r"/>
            <a:endParaRPr lang="en-US" altLang="zh-TW" sz="2800" b="1" dirty="0">
              <a:latin typeface="Calibri" panose="020F0502020204030204" pitchFamily="34" charset="0"/>
            </a:endParaRPr>
          </a:p>
          <a:p>
            <a:pPr algn="r"/>
            <a:r>
              <a:rPr lang="en-US" altLang="zh-TW" sz="2800" b="1" dirty="0" smtClean="0">
                <a:latin typeface="Calibri" panose="020F0502020204030204" pitchFamily="34" charset="0"/>
                <a:hlinkClick r:id="rId2"/>
              </a:rPr>
              <a:t>shanehua@ntub.edu.tw</a:t>
            </a:r>
            <a:endParaRPr lang="en-US" altLang="zh-TW" sz="2800" b="1" dirty="0" smtClean="0">
              <a:latin typeface="Calibri" panose="020F0502020204030204" pitchFamily="34" charset="0"/>
            </a:endParaRPr>
          </a:p>
          <a:p>
            <a:pPr algn="r"/>
            <a:r>
              <a:rPr lang="en-US" altLang="zh-TW" sz="2800" b="1" dirty="0" smtClean="0">
                <a:latin typeface="Calibri" panose="020F0502020204030204" pitchFamily="34" charset="0"/>
              </a:rPr>
              <a:t>+886920711411</a:t>
            </a:r>
            <a:endParaRPr lang="en-US" altLang="zh-TW" sz="2800" b="1" dirty="0" smtClean="0">
              <a:latin typeface="Calibri" panose="020F0502020204030204" pitchFamily="34" charset="0"/>
            </a:endParaRPr>
          </a:p>
          <a:p>
            <a:pPr algn="ctr"/>
            <a:endParaRPr lang="en-US" altLang="zh-TW" sz="36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67827"/>
      </p:ext>
    </p:extLst>
  </p:cSld>
  <p:clrMapOvr>
    <a:masterClrMapping/>
  </p:clrMapOvr>
  <p:transition spd="med" advTm="5000">
    <p:fade/>
  </p:transition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2233</TotalTime>
  <Words>667</Words>
  <Application>Microsoft Office PowerPoint</Application>
  <PresentationFormat>A4 紙張 (210x297 公釐)</PresentationFormat>
  <Paragraphs>63</Paragraphs>
  <Slides>9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預設簡報設計</vt:lpstr>
      <vt:lpstr> 2016 AOTCA International Tax Conference – BEPS Update for Taiwan   7 October 2016 Dr. Shih Chou, Huang (黃士洲)  Advisor of Tax-Accountancy Association Union,Taiwan  A. Prof. of National Taipei University for Business 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YSD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vivian</dc:creator>
  <cp:lastModifiedBy>BAGA</cp:lastModifiedBy>
  <cp:revision>153</cp:revision>
  <cp:lastPrinted>2016-07-11T11:15:31Z</cp:lastPrinted>
  <dcterms:created xsi:type="dcterms:W3CDTF">2015-05-19T09:48:43Z</dcterms:created>
  <dcterms:modified xsi:type="dcterms:W3CDTF">2016-09-28T04:47:18Z</dcterms:modified>
</cp:coreProperties>
</file>