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EFF01-1245-5A4E-A7F0-FBC6A9EE4412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78411-24B4-9A4D-B4CB-14CC401CC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26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voting changed anything it would be illegal…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Eg</a:t>
            </a:r>
            <a:r>
              <a:rPr lang="en-US" dirty="0" smtClean="0"/>
              <a:t> 20% mark up on coffee sold by Swiss Co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78411-24B4-9A4D-B4CB-14CC401CC5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64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lain"/>
            </a:pPr>
            <a:r>
              <a:rPr lang="en-US" dirty="0" smtClean="0"/>
              <a:t>V does not mean vegetarian but VAT and C means Customs </a:t>
            </a:r>
          </a:p>
          <a:p>
            <a:pPr marL="228600" indent="-228600">
              <a:buAutoNum type="arabicPlain"/>
            </a:pPr>
            <a:r>
              <a:rPr lang="en-US" dirty="0" smtClean="0"/>
              <a:t>These</a:t>
            </a:r>
            <a:r>
              <a:rPr lang="en-US" baseline="0" dirty="0" smtClean="0"/>
              <a:t> slides are more for your assistance to take away and use as a ready reference point and wont go into detail now</a:t>
            </a:r>
            <a:endParaRPr lang="en-US" dirty="0" smtClean="0"/>
          </a:p>
          <a:p>
            <a:pPr marL="228600" indent="-228600">
              <a:buAutoNum type="arabicPlain"/>
            </a:pPr>
            <a:r>
              <a:rPr lang="en-US" dirty="0" smtClean="0"/>
              <a:t>Big</a:t>
            </a:r>
            <a:r>
              <a:rPr lang="en-US" baseline="0" dirty="0" smtClean="0"/>
              <a:t> issue – trading with but not in</a:t>
            </a:r>
          </a:p>
          <a:p>
            <a:pPr marL="228600" indent="-228600">
              <a:buAutoNum type="arabicPlain"/>
            </a:pPr>
            <a:r>
              <a:rPr lang="en-US" baseline="0" dirty="0" smtClean="0"/>
              <a:t>CFC – check the box !</a:t>
            </a:r>
          </a:p>
          <a:p>
            <a:pPr marL="228600" indent="-228600">
              <a:buAutoNum type="arabicPlain"/>
            </a:pPr>
            <a:r>
              <a:rPr lang="en-US" baseline="0" dirty="0" smtClean="0"/>
              <a:t>Limit </a:t>
            </a:r>
            <a:r>
              <a:rPr lang="en-US" baseline="0" dirty="0" err="1" smtClean="0"/>
              <a:t>dedcutions</a:t>
            </a:r>
            <a:r>
              <a:rPr lang="en-US" baseline="0" dirty="0" smtClean="0"/>
              <a:t> – so no longer a profits tax?   Really a cash surplus tax?</a:t>
            </a:r>
          </a:p>
          <a:p>
            <a:pPr marL="228600" indent="-228600">
              <a:buAutoNum type="arabicPlain"/>
            </a:pPr>
            <a:r>
              <a:rPr lang="en-US" baseline="0" dirty="0" smtClean="0"/>
              <a:t>Avoidance of PE links to digital economy – artificial is my emphasis</a:t>
            </a:r>
          </a:p>
          <a:p>
            <a:pPr marL="228600" indent="-228600">
              <a:buAutoNum type="arabicPlain"/>
            </a:pPr>
            <a:r>
              <a:rPr lang="en-US" baseline="0" dirty="0" smtClean="0"/>
              <a:t>Tacit admissions that OECD members have done little to tackle TP abuse, harmful </a:t>
            </a:r>
            <a:r>
              <a:rPr lang="en-US" baseline="0" dirty="0" err="1" smtClean="0"/>
              <a:t>govt</a:t>
            </a:r>
            <a:r>
              <a:rPr lang="en-US" baseline="0" dirty="0" smtClean="0"/>
              <a:t> tax practices, </a:t>
            </a:r>
            <a:r>
              <a:rPr lang="en-US" baseline="0" dirty="0" err="1" smtClean="0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78411-24B4-9A4D-B4CB-14CC401CC5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69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admission that MAP is</a:t>
            </a:r>
            <a:r>
              <a:rPr lang="en-US" baseline="0" dirty="0" smtClean="0"/>
              <a:t> not working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78411-24B4-9A4D-B4CB-14CC401CC5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7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Busy !!!   * 9 and 10 are the same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78411-24B4-9A4D-B4CB-14CC401CC5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78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remind your</a:t>
            </a:r>
            <a:r>
              <a:rPr lang="en-US" baseline="0" dirty="0" smtClean="0"/>
              <a:t> tax authorities that taxpayers have rights as well as obligations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78411-24B4-9A4D-B4CB-14CC401CC5D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0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latin typeface="ZapfHumnst B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506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535113"/>
            <a:ext cx="42458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2174874"/>
            <a:ext cx="4245868" cy="44944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944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51125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80928"/>
            <a:ext cx="3008313" cy="38884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8254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00809"/>
            <a:ext cx="5486400" cy="360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949280"/>
            <a:ext cx="5486400" cy="7200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772816"/>
            <a:ext cx="843528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 descr="bw bar.jpeg"/>
          <p:cNvPicPr>
            <a:picLocks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36512" y="1484784"/>
            <a:ext cx="9180000" cy="36000"/>
          </a:xfrm>
          <a:prstGeom prst="rect">
            <a:avLst/>
          </a:prstGeom>
        </p:spPr>
      </p:pic>
      <p:pic>
        <p:nvPicPr>
          <p:cNvPr id="8" name="Picture 7" descr="ciot logo - word web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244408" y="188640"/>
            <a:ext cx="651940" cy="10801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ZapfHumnst B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coleclough@hotmail.co.uk" TargetMode="External"/><Relationship Id="rId2" Type="http://schemas.openxmlformats.org/officeDocument/2006/relationships/hyperlink" Target="mailto:President@ciot.org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OECD &amp; BEPS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Stephen Coleclough</a:t>
            </a:r>
          </a:p>
          <a:p>
            <a:r>
              <a:rPr lang="en-GB" dirty="0" smtClean="0"/>
              <a:t>President CIOT</a:t>
            </a:r>
          </a:p>
          <a:p>
            <a:r>
              <a:rPr lang="en-GB" dirty="0" smtClean="0"/>
              <a:t>AOTCA conference, Hanoi, 18 October 2013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Improving Transparency and Certainty (11 – 15)</a:t>
            </a:r>
          </a:p>
          <a:p>
            <a:r>
              <a:rPr lang="en-US" dirty="0"/>
              <a:t>11 Establish methodologies to collect and </a:t>
            </a:r>
            <a:r>
              <a:rPr lang="en-US" dirty="0" err="1"/>
              <a:t>analyse</a:t>
            </a:r>
            <a:r>
              <a:rPr lang="en-US" dirty="0"/>
              <a:t> data on BEPS and the actions to address it</a:t>
            </a:r>
          </a:p>
          <a:p>
            <a:r>
              <a:rPr lang="en-US" dirty="0"/>
              <a:t>12 Require taxpayers to disclose their aggressive tax planning arrangements</a:t>
            </a:r>
          </a:p>
          <a:p>
            <a:r>
              <a:rPr lang="en-US" dirty="0"/>
              <a:t>13 Re-examine transfer pricing documentation </a:t>
            </a:r>
          </a:p>
          <a:p>
            <a:r>
              <a:rPr lang="en-US" dirty="0"/>
              <a:t>14 Make dispute resolution mechanisms more </a:t>
            </a:r>
            <a:r>
              <a:rPr lang="en-US" dirty="0" smtClean="0"/>
              <a:t>effective</a:t>
            </a:r>
            <a:endParaRPr lang="en-US" dirty="0"/>
          </a:p>
          <a:p>
            <a:r>
              <a:rPr lang="en-US" dirty="0"/>
              <a:t>15 Develop a multilateral instrument </a:t>
            </a:r>
            <a:endParaRPr lang="en-US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the action plans</a:t>
            </a:r>
          </a:p>
        </p:txBody>
      </p:sp>
    </p:spTree>
    <p:extLst>
      <p:ext uri="{BB962C8B-B14F-4D97-AF65-F5344CB8AC3E}">
        <p14:creationId xmlns:p14="http://schemas.microsoft.com/office/powerpoint/2010/main" val="1526663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Addressing the tax challenges of the digital economy </a:t>
            </a:r>
          </a:p>
          <a:p>
            <a:r>
              <a:rPr lang="en-US" dirty="0"/>
              <a:t>2 </a:t>
            </a:r>
            <a:r>
              <a:rPr lang="en-US" dirty="0" err="1"/>
              <a:t>Neutralise</a:t>
            </a:r>
            <a:r>
              <a:rPr lang="en-US" dirty="0"/>
              <a:t> the effect of hybrid mismatch arrangements</a:t>
            </a:r>
          </a:p>
          <a:p>
            <a:r>
              <a:rPr lang="en-US" dirty="0"/>
              <a:t>6 Prevent treaty </a:t>
            </a:r>
            <a:r>
              <a:rPr lang="en-US" dirty="0" smtClean="0"/>
              <a:t>abuse</a:t>
            </a:r>
          </a:p>
          <a:p>
            <a:r>
              <a:rPr lang="en-US" dirty="0"/>
              <a:t>13 Re-examine transfer pricing documentation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– 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094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3 Strengthen CFC </a:t>
            </a:r>
            <a:r>
              <a:rPr lang="en-US" dirty="0" smtClean="0"/>
              <a:t>rules</a:t>
            </a:r>
          </a:p>
          <a:p>
            <a:r>
              <a:rPr lang="en-US" dirty="0"/>
              <a:t>7 Prevent the </a:t>
            </a:r>
            <a:r>
              <a:rPr lang="en-US" i="1" dirty="0"/>
              <a:t>artificial</a:t>
            </a:r>
            <a:r>
              <a:rPr lang="en-US" dirty="0"/>
              <a:t> avoidance of PE </a:t>
            </a:r>
            <a:r>
              <a:rPr lang="en-US" dirty="0" smtClean="0"/>
              <a:t>status</a:t>
            </a:r>
            <a:endParaRPr lang="en-US" dirty="0"/>
          </a:p>
          <a:p>
            <a:r>
              <a:rPr lang="en-US" dirty="0"/>
              <a:t>8 Assure that transfer pricing outcomes are in line with value creations – </a:t>
            </a:r>
            <a:r>
              <a:rPr lang="en-US" dirty="0" smtClean="0"/>
              <a:t>intangibles</a:t>
            </a:r>
            <a:endParaRPr lang="en-US" dirty="0"/>
          </a:p>
          <a:p>
            <a:pPr lvl="1"/>
            <a:r>
              <a:rPr lang="en-US" dirty="0" smtClean="0"/>
              <a:t>9 </a:t>
            </a:r>
            <a:r>
              <a:rPr lang="en-US" dirty="0"/>
              <a:t>Risks and </a:t>
            </a:r>
            <a:r>
              <a:rPr lang="en-US" dirty="0" smtClean="0"/>
              <a:t>capital</a:t>
            </a:r>
          </a:p>
          <a:p>
            <a:pPr lvl="1"/>
            <a:r>
              <a:rPr lang="en-US" dirty="0" smtClean="0"/>
              <a:t>10 </a:t>
            </a:r>
            <a:r>
              <a:rPr lang="en-US" dirty="0"/>
              <a:t>Other high risk </a:t>
            </a:r>
            <a:r>
              <a:rPr lang="en-US" dirty="0" smtClean="0"/>
              <a:t>transactions</a:t>
            </a:r>
          </a:p>
          <a:p>
            <a:r>
              <a:rPr lang="en-US" dirty="0"/>
              <a:t>11 Establish methodologies to collect and </a:t>
            </a:r>
            <a:r>
              <a:rPr lang="en-US" dirty="0" err="1"/>
              <a:t>analyse</a:t>
            </a:r>
            <a:r>
              <a:rPr lang="en-US" dirty="0"/>
              <a:t> data on BEPS and the actions to address it</a:t>
            </a:r>
          </a:p>
          <a:p>
            <a:r>
              <a:rPr lang="en-US" dirty="0"/>
              <a:t>12 Require taxpayers to disclose their aggressive tax planning arrangements</a:t>
            </a:r>
          </a:p>
          <a:p>
            <a:r>
              <a:rPr lang="en-US" dirty="0"/>
              <a:t>13 Re-examine transfer pricing documentation </a:t>
            </a:r>
          </a:p>
          <a:p>
            <a:r>
              <a:rPr lang="en-US" dirty="0"/>
              <a:t>14 Make dispute resolution mechanisms more effective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– 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58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Limit base erosion via interest deductions and other financial payments </a:t>
            </a:r>
          </a:p>
          <a:p>
            <a:r>
              <a:rPr lang="en-US" dirty="0"/>
              <a:t>5 Counter harmful tax practices more effectively, taking into account transparency and substance </a:t>
            </a:r>
            <a:endParaRPr lang="en-US" dirty="0" smtClean="0"/>
          </a:p>
          <a:p>
            <a:r>
              <a:rPr lang="en-US" dirty="0"/>
              <a:t>15 Develop a multilateral instrument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December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99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tax advisers you have to </a:t>
            </a:r>
          </a:p>
          <a:p>
            <a:pPr lvl="1"/>
            <a:r>
              <a:rPr lang="en-US" dirty="0" smtClean="0"/>
              <a:t>Ensure clients know what their tax liabilities and risks are</a:t>
            </a:r>
          </a:p>
          <a:p>
            <a:pPr lvl="1"/>
            <a:r>
              <a:rPr lang="en-US" dirty="0" smtClean="0"/>
              <a:t>Advise them of all lawful opportunities to reduce their tax exposure and any associated risks, including adverse reaction from media and consumers</a:t>
            </a:r>
          </a:p>
          <a:p>
            <a:pPr lvl="1"/>
            <a:r>
              <a:rPr lang="en-US" dirty="0" smtClean="0"/>
              <a:t>Observe duties of confidentiality and their right to privacy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you be doing?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37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professional bodies I think you should…</a:t>
            </a:r>
          </a:p>
          <a:p>
            <a:pPr lvl="1"/>
            <a:r>
              <a:rPr lang="en-US" dirty="0" smtClean="0"/>
              <a:t>Consult with your clients and </a:t>
            </a:r>
            <a:r>
              <a:rPr lang="en-US" dirty="0" smtClean="0"/>
              <a:t>governments</a:t>
            </a:r>
            <a:endParaRPr lang="en-US" dirty="0" smtClean="0"/>
          </a:p>
          <a:p>
            <a:pPr lvl="1"/>
            <a:r>
              <a:rPr lang="en-US" dirty="0" smtClean="0"/>
              <a:t>Lobby for local changes in advance of or in anticipation of BEPS which are fair and workable</a:t>
            </a:r>
          </a:p>
          <a:p>
            <a:pPr lvl="1"/>
            <a:r>
              <a:rPr lang="en-US" dirty="0" smtClean="0"/>
              <a:t>Make </a:t>
            </a:r>
            <a:r>
              <a:rPr lang="en-US" i="1" dirty="0" smtClean="0"/>
              <a:t>your </a:t>
            </a:r>
            <a:r>
              <a:rPr lang="en-US" dirty="0" smtClean="0"/>
              <a:t>views known both direct to OECD and via your government</a:t>
            </a:r>
          </a:p>
          <a:p>
            <a:pPr lvl="1"/>
            <a:r>
              <a:rPr lang="en-US" dirty="0" smtClean="0"/>
              <a:t>Your government will need your technical and practical knowledge to understand the realities and rebut the assumption that tax is paid somewhere sometime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you be doing?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74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Stephen Coleclough LL.B. (</a:t>
            </a:r>
            <a:r>
              <a:rPr lang="en-US" dirty="0" err="1" smtClean="0"/>
              <a:t>Hons</a:t>
            </a:r>
            <a:r>
              <a:rPr lang="en-US" dirty="0" smtClean="0"/>
              <a:t>), CTA (Fellow), FIIT, ATT, </a:t>
            </a:r>
            <a:r>
              <a:rPr lang="en-US" dirty="0" err="1" smtClean="0"/>
              <a:t>FInstCPD</a:t>
            </a:r>
            <a:r>
              <a:rPr lang="en-US" dirty="0" smtClean="0"/>
              <a:t>, FRSA, Solicitor, TEP</a:t>
            </a:r>
          </a:p>
          <a:p>
            <a:r>
              <a:rPr lang="en-US" dirty="0" smtClean="0"/>
              <a:t>Contact</a:t>
            </a:r>
          </a:p>
          <a:p>
            <a:pPr lvl="1"/>
            <a:r>
              <a:rPr lang="en-US" dirty="0" smtClean="0">
                <a:hlinkClick r:id="rId2"/>
              </a:rPr>
              <a:t>President@ciot.org.uk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s</a:t>
            </a:r>
            <a:r>
              <a:rPr lang="en-US" dirty="0" smtClean="0">
                <a:hlinkClick r:id="rId3"/>
              </a:rPr>
              <a:t>tephen.coleclough@hotmail.co.uk</a:t>
            </a:r>
            <a:endParaRPr lang="en-US" dirty="0" smtClean="0"/>
          </a:p>
          <a:p>
            <a:pPr lvl="1"/>
            <a:r>
              <a:rPr lang="en-US" dirty="0" smtClean="0"/>
              <a:t>+44 7802 878 045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4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Base erosion and profit shifting</a:t>
            </a:r>
          </a:p>
          <a:p>
            <a:r>
              <a:rPr lang="en-US" dirty="0" smtClean="0"/>
              <a:t>The 15 action plans</a:t>
            </a:r>
          </a:p>
          <a:p>
            <a:r>
              <a:rPr lang="en-US" dirty="0" smtClean="0"/>
              <a:t>What should you be doing?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5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OECD model treaty has always </a:t>
            </a:r>
            <a:r>
              <a:rPr lang="en-US" sz="2800" dirty="0" err="1" smtClean="0"/>
              <a:t>favoured</a:t>
            </a:r>
            <a:r>
              <a:rPr lang="en-US" sz="2800" dirty="0" smtClean="0"/>
              <a:t> capital exporting countries to the detriment of capital importing countries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ax competition between developed economies has given MNEs the opportunity to not pay tax on profits</a:t>
            </a:r>
          </a:p>
          <a:p>
            <a:r>
              <a:rPr lang="en-US" sz="2800" dirty="0" smtClean="0"/>
              <a:t>In the case of the USA, due to active CFC active income rules and check the box, holding companies in tax havens are treated as active traders.   This allows US </a:t>
            </a:r>
            <a:r>
              <a:rPr lang="en-US" sz="2800" dirty="0" err="1" smtClean="0"/>
              <a:t>HQ’d</a:t>
            </a:r>
            <a:r>
              <a:rPr lang="en-US" sz="2800" dirty="0" smtClean="0"/>
              <a:t> MNEs to compete outside the US tax free (surely and unlawful export subsidy)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BEPS -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8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don’t need to litigate, there is the </a:t>
            </a:r>
            <a:r>
              <a:rPr lang="en-US" dirty="0"/>
              <a:t>BEPS consultation </a:t>
            </a:r>
            <a:r>
              <a:rPr lang="en-US" sz="2400" dirty="0"/>
              <a:t>http://</a:t>
            </a:r>
            <a:r>
              <a:rPr lang="en-US" sz="2400" dirty="0" err="1"/>
              <a:t>www.oecd.org</a:t>
            </a:r>
            <a:r>
              <a:rPr lang="en-US" sz="2400" dirty="0"/>
              <a:t>/</a:t>
            </a:r>
            <a:r>
              <a:rPr lang="en-US" sz="2400" dirty="0" err="1"/>
              <a:t>ctp</a:t>
            </a:r>
            <a:r>
              <a:rPr lang="en-US" sz="2400" dirty="0"/>
              <a:t>/</a:t>
            </a:r>
            <a:r>
              <a:rPr lang="en-US" sz="2400" dirty="0" err="1"/>
              <a:t>BEPSActionPlan.pdf</a:t>
            </a:r>
            <a:endParaRPr lang="en-US" sz="2400" dirty="0" smtClean="0"/>
          </a:p>
          <a:p>
            <a:r>
              <a:rPr lang="en-US" dirty="0" smtClean="0"/>
              <a:t>Action by capital importing countries now?</a:t>
            </a:r>
          </a:p>
          <a:p>
            <a:r>
              <a:rPr lang="en-US" dirty="0" smtClean="0"/>
              <a:t>Transparency and information exchange is the key.  Once the whole value chain is visible to tax authorities, some parts will be hard to sustain.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BEPS -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2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 Addressing the tax challenges of the digital economy (V)</a:t>
            </a:r>
          </a:p>
          <a:p>
            <a:r>
              <a:rPr lang="en-US" sz="2400" dirty="0" smtClean="0"/>
              <a:t>2 </a:t>
            </a:r>
            <a:r>
              <a:rPr lang="en-US" sz="2400" dirty="0" err="1" smtClean="0"/>
              <a:t>Neutralise</a:t>
            </a:r>
            <a:r>
              <a:rPr lang="en-US" sz="2400" dirty="0" smtClean="0"/>
              <a:t> the effect of hybrid mismatch arrangements</a:t>
            </a:r>
          </a:p>
          <a:p>
            <a:r>
              <a:rPr lang="en-US" sz="2400" dirty="0" smtClean="0"/>
              <a:t>3 Strengthen CFC rules</a:t>
            </a:r>
          </a:p>
          <a:p>
            <a:r>
              <a:rPr lang="en-US" sz="2400" dirty="0" smtClean="0"/>
              <a:t>4 Limit base erosion via interest deductions and other financial payments </a:t>
            </a:r>
          </a:p>
          <a:p>
            <a:r>
              <a:rPr lang="en-US" sz="2400" dirty="0" smtClean="0"/>
              <a:t>5 Counter harmful tax practices more effectively, taking into account transparency and substance (V)</a:t>
            </a:r>
          </a:p>
          <a:p>
            <a:r>
              <a:rPr lang="en-US" sz="2400" dirty="0" smtClean="0"/>
              <a:t>6 Prevent treaty abuse</a:t>
            </a:r>
          </a:p>
          <a:p>
            <a:r>
              <a:rPr lang="en-US" sz="2400" dirty="0" smtClean="0"/>
              <a:t>7 Prevent the </a:t>
            </a:r>
            <a:r>
              <a:rPr lang="en-US" sz="2400" i="1" dirty="0" smtClean="0"/>
              <a:t>artificial</a:t>
            </a:r>
            <a:r>
              <a:rPr lang="en-US" sz="2400" dirty="0" smtClean="0"/>
              <a:t> avoidance of PE status (V)</a:t>
            </a:r>
          </a:p>
          <a:p>
            <a:r>
              <a:rPr lang="en-US" sz="2400" dirty="0" smtClean="0"/>
              <a:t>8 Assure that transfer pricing outcomes are in line with value creations – </a:t>
            </a:r>
            <a:r>
              <a:rPr lang="en-US" sz="2400" dirty="0" smtClean="0"/>
              <a:t>intangibles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15 action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6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9 Risks and </a:t>
            </a:r>
            <a:r>
              <a:rPr lang="en-US" sz="2400" dirty="0" smtClean="0"/>
              <a:t>capital</a:t>
            </a:r>
          </a:p>
          <a:p>
            <a:r>
              <a:rPr lang="en-US" sz="2400" dirty="0" smtClean="0"/>
              <a:t>10 </a:t>
            </a:r>
            <a:r>
              <a:rPr lang="en-US" sz="2400" dirty="0"/>
              <a:t>Other high risk transactions (V) (C)</a:t>
            </a:r>
          </a:p>
          <a:p>
            <a:r>
              <a:rPr lang="en-US" sz="2400" dirty="0" smtClean="0"/>
              <a:t>11 </a:t>
            </a:r>
            <a:r>
              <a:rPr lang="en-US" sz="2400" dirty="0" smtClean="0"/>
              <a:t>Establish methodologies to collect and </a:t>
            </a:r>
            <a:r>
              <a:rPr lang="en-US" sz="2400" dirty="0" err="1" smtClean="0"/>
              <a:t>analyse</a:t>
            </a:r>
            <a:r>
              <a:rPr lang="en-US" sz="2400" dirty="0" smtClean="0"/>
              <a:t> data on BEPS and the actions to address it</a:t>
            </a:r>
          </a:p>
          <a:p>
            <a:r>
              <a:rPr lang="en-US" sz="2400" dirty="0" smtClean="0"/>
              <a:t>12 Require taxpayers to disclose their aggressive tax planning arrangements</a:t>
            </a:r>
          </a:p>
          <a:p>
            <a:r>
              <a:rPr lang="en-US" sz="2400" dirty="0" smtClean="0"/>
              <a:t>13 Re-examine transfer pricing documentation (V) (C)</a:t>
            </a:r>
          </a:p>
          <a:p>
            <a:r>
              <a:rPr lang="en-US" sz="2400" dirty="0" smtClean="0"/>
              <a:t>14 Make dispute resolution mechanisms more effective (MAP)</a:t>
            </a:r>
          </a:p>
          <a:p>
            <a:r>
              <a:rPr lang="en-US" sz="2400" dirty="0" smtClean="0"/>
              <a:t>15 Develop a multilateral instrument (V) (C)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15 action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986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Addressing </a:t>
            </a:r>
            <a:r>
              <a:rPr lang="en-US" dirty="0"/>
              <a:t>the tax challenges of the digital </a:t>
            </a:r>
            <a:r>
              <a:rPr lang="en-US" dirty="0" smtClean="0"/>
              <a:t>   	economy</a:t>
            </a:r>
            <a:endParaRPr lang="en-US" dirty="0"/>
          </a:p>
          <a:p>
            <a:r>
              <a:rPr lang="en-US" b="1" dirty="0" smtClean="0"/>
              <a:t>Touches also on </a:t>
            </a:r>
          </a:p>
          <a:p>
            <a:r>
              <a:rPr lang="en-US" dirty="0"/>
              <a:t>7 Prevent the </a:t>
            </a:r>
            <a:r>
              <a:rPr lang="en-US" i="1" dirty="0"/>
              <a:t>artificial</a:t>
            </a:r>
            <a:r>
              <a:rPr lang="en-US" dirty="0"/>
              <a:t> avoidance of PE status </a:t>
            </a:r>
          </a:p>
          <a:p>
            <a:r>
              <a:rPr lang="en-US" dirty="0"/>
              <a:t>8 Assure that transfer pricing outcomes are in line with value creations – intangibles, </a:t>
            </a:r>
            <a:endParaRPr lang="en-US" dirty="0" smtClean="0"/>
          </a:p>
          <a:p>
            <a:r>
              <a:rPr lang="en-US" dirty="0" smtClean="0"/>
              <a:t>9 </a:t>
            </a:r>
            <a:r>
              <a:rPr lang="en-US" dirty="0"/>
              <a:t>Risks and capital, </a:t>
            </a:r>
            <a:endParaRPr lang="en-US" dirty="0" smtClean="0"/>
          </a:p>
          <a:p>
            <a:r>
              <a:rPr lang="en-US" dirty="0" smtClean="0"/>
              <a:t>10 </a:t>
            </a:r>
            <a:r>
              <a:rPr lang="en-US" dirty="0"/>
              <a:t>Other high risk transactions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the action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52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Ensuring coherence (2 to 5)</a:t>
            </a:r>
          </a:p>
          <a:p>
            <a:r>
              <a:rPr lang="en-US" dirty="0"/>
              <a:t>2 </a:t>
            </a:r>
            <a:r>
              <a:rPr lang="en-US" dirty="0" err="1"/>
              <a:t>Neutralise</a:t>
            </a:r>
            <a:r>
              <a:rPr lang="en-US" dirty="0"/>
              <a:t> the effect of hybrid mismatch arrangements</a:t>
            </a:r>
          </a:p>
          <a:p>
            <a:r>
              <a:rPr lang="en-US" dirty="0"/>
              <a:t>3 Strengthen CFC rules</a:t>
            </a:r>
          </a:p>
          <a:p>
            <a:r>
              <a:rPr lang="en-US" dirty="0"/>
              <a:t>4 Limit base erosion via interest deductions and other financial payments </a:t>
            </a:r>
          </a:p>
          <a:p>
            <a:r>
              <a:rPr lang="en-US" dirty="0"/>
              <a:t>5 Counter harmful tax practices more effectively, taking into account transparency and substance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the action plans</a:t>
            </a:r>
          </a:p>
        </p:txBody>
      </p:sp>
    </p:spTree>
    <p:extLst>
      <p:ext uri="{BB962C8B-B14F-4D97-AF65-F5344CB8AC3E}">
        <p14:creationId xmlns:p14="http://schemas.microsoft.com/office/powerpoint/2010/main" val="3715355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Reforming international standards (6 to 10)</a:t>
            </a:r>
          </a:p>
          <a:p>
            <a:r>
              <a:rPr lang="en-US" dirty="0"/>
              <a:t>6 Prevent treaty abuse</a:t>
            </a:r>
          </a:p>
          <a:p>
            <a:r>
              <a:rPr lang="en-US" dirty="0"/>
              <a:t>7 Prevent the </a:t>
            </a:r>
            <a:r>
              <a:rPr lang="en-US" i="1" dirty="0"/>
              <a:t>artificial</a:t>
            </a:r>
            <a:r>
              <a:rPr lang="en-US" dirty="0"/>
              <a:t> avoidance of PE </a:t>
            </a:r>
            <a:r>
              <a:rPr lang="en-US" dirty="0" smtClean="0"/>
              <a:t>status</a:t>
            </a:r>
            <a:endParaRPr lang="en-US" dirty="0"/>
          </a:p>
          <a:p>
            <a:r>
              <a:rPr lang="en-US" dirty="0"/>
              <a:t>8 Assure that transfer pricing outcomes are in line with value creations – </a:t>
            </a:r>
            <a:r>
              <a:rPr lang="en-US" dirty="0" smtClean="0"/>
              <a:t>intangibles</a:t>
            </a:r>
            <a:endParaRPr lang="en-US" dirty="0"/>
          </a:p>
          <a:p>
            <a:r>
              <a:rPr lang="en-US" dirty="0" smtClean="0"/>
              <a:t>9 </a:t>
            </a:r>
            <a:r>
              <a:rPr lang="en-US" dirty="0"/>
              <a:t>Risks and </a:t>
            </a:r>
            <a:r>
              <a:rPr lang="en-US" dirty="0" smtClean="0"/>
              <a:t>capital </a:t>
            </a:r>
          </a:p>
          <a:p>
            <a:r>
              <a:rPr lang="en-US" dirty="0" smtClean="0"/>
              <a:t>10 </a:t>
            </a:r>
            <a:r>
              <a:rPr lang="en-US" dirty="0"/>
              <a:t>Other high risk transactions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the action plans</a:t>
            </a:r>
          </a:p>
        </p:txBody>
      </p:sp>
    </p:spTree>
    <p:extLst>
      <p:ext uri="{BB962C8B-B14F-4D97-AF65-F5344CB8AC3E}">
        <p14:creationId xmlns:p14="http://schemas.microsoft.com/office/powerpoint/2010/main" val="2547640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941</Words>
  <Application>Microsoft Office PowerPoint</Application>
  <PresentationFormat>On-screen Show (4:3)</PresentationFormat>
  <Paragraphs>115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OECD &amp; BEPS</vt:lpstr>
      <vt:lpstr>Agenda</vt:lpstr>
      <vt:lpstr>BEPS - background</vt:lpstr>
      <vt:lpstr>BEPS - background</vt:lpstr>
      <vt:lpstr>The 15 action plans</vt:lpstr>
      <vt:lpstr>The 15 action points</vt:lpstr>
      <vt:lpstr>Grouping the action plans</vt:lpstr>
      <vt:lpstr>Grouping the action plans</vt:lpstr>
      <vt:lpstr>Grouping the action plans</vt:lpstr>
      <vt:lpstr>Grouping the action plans</vt:lpstr>
      <vt:lpstr>Timing – September 2014</vt:lpstr>
      <vt:lpstr>Timing – September 2015</vt:lpstr>
      <vt:lpstr>Timing December 2015</vt:lpstr>
      <vt:lpstr>What should you be doing?</vt:lpstr>
      <vt:lpstr>What should you be doing?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Thomas Lee</cp:lastModifiedBy>
  <cp:revision>12</cp:revision>
  <dcterms:created xsi:type="dcterms:W3CDTF">2011-06-06T14:50:01Z</dcterms:created>
  <dcterms:modified xsi:type="dcterms:W3CDTF">2013-10-03T05:35:47Z</dcterms:modified>
</cp:coreProperties>
</file>