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4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AAC7-4EC6-440D-949E-AEA32691C93C}" type="datetimeFigureOut">
              <a:rPr lang="en-AU" smtClean="0"/>
              <a:t>9/10/2015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04E1-F769-4D3E-96FF-6A327D182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053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AAC7-4EC6-440D-949E-AEA32691C93C}" type="datetimeFigureOut">
              <a:rPr lang="en-AU" smtClean="0"/>
              <a:t>9/10/2015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04E1-F769-4D3E-96FF-6A327D182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992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AAC7-4EC6-440D-949E-AEA32691C93C}" type="datetimeFigureOut">
              <a:rPr lang="en-AU" smtClean="0"/>
              <a:t>9/10/2015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04E1-F769-4D3E-96FF-6A327D182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165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AAC7-4EC6-440D-949E-AEA32691C93C}" type="datetimeFigureOut">
              <a:rPr lang="en-AU" smtClean="0"/>
              <a:t>9/10/2015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04E1-F769-4D3E-96FF-6A327D182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978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AAC7-4EC6-440D-949E-AEA32691C93C}" type="datetimeFigureOut">
              <a:rPr lang="en-AU" smtClean="0"/>
              <a:t>9/10/2015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04E1-F769-4D3E-96FF-6A327D182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414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AAC7-4EC6-440D-949E-AEA32691C93C}" type="datetimeFigureOut">
              <a:rPr lang="en-AU" smtClean="0"/>
              <a:t>9/10/2015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04E1-F769-4D3E-96FF-6A327D182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453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AAC7-4EC6-440D-949E-AEA32691C93C}" type="datetimeFigureOut">
              <a:rPr lang="en-AU" smtClean="0"/>
              <a:t>9/10/2015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04E1-F769-4D3E-96FF-6A327D182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825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AAC7-4EC6-440D-949E-AEA32691C93C}" type="datetimeFigureOut">
              <a:rPr lang="en-AU" smtClean="0"/>
              <a:t>9/10/2015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04E1-F769-4D3E-96FF-6A327D182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222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AAC7-4EC6-440D-949E-AEA32691C93C}" type="datetimeFigureOut">
              <a:rPr lang="en-AU" smtClean="0"/>
              <a:t>9/10/2015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04E1-F769-4D3E-96FF-6A327D182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9614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AAC7-4EC6-440D-949E-AEA32691C93C}" type="datetimeFigureOut">
              <a:rPr lang="en-AU" smtClean="0"/>
              <a:t>9/10/2015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04E1-F769-4D3E-96FF-6A327D182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336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AAC7-4EC6-440D-949E-AEA32691C93C}" type="datetimeFigureOut">
              <a:rPr lang="en-AU" smtClean="0"/>
              <a:t>9/10/2015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04E1-F769-4D3E-96FF-6A327D182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469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1AAC7-4EC6-440D-949E-AEA32691C93C}" type="datetimeFigureOut">
              <a:rPr lang="en-AU" smtClean="0"/>
              <a:t>9/10/2015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104E1-F769-4D3E-96FF-6A327D182F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204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3211" y="399936"/>
            <a:ext cx="9144000" cy="1598785"/>
          </a:xfrm>
        </p:spPr>
        <p:txBody>
          <a:bodyPr>
            <a:normAutofit/>
          </a:bodyPr>
          <a:lstStyle/>
          <a:p>
            <a:r>
              <a:rPr lang="en-AU" sz="5400" b="1" dirty="0"/>
              <a:t>A</a:t>
            </a:r>
            <a:r>
              <a:rPr lang="en-AU" sz="5400" b="1" dirty="0" smtClean="0"/>
              <a:t>OTCA</a:t>
            </a:r>
            <a:endParaRPr lang="en-AU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6663" y="2066029"/>
            <a:ext cx="9144000" cy="3754908"/>
          </a:xfrm>
        </p:spPr>
        <p:txBody>
          <a:bodyPr>
            <a:normAutofit fontScale="92500" lnSpcReduction="10000"/>
          </a:bodyPr>
          <a:lstStyle/>
          <a:p>
            <a:r>
              <a:rPr lang="en-AU" sz="3500" dirty="0" smtClean="0"/>
              <a:t>International Tax </a:t>
            </a:r>
            <a:r>
              <a:rPr lang="en-AU" sz="3500" dirty="0" smtClean="0"/>
              <a:t>Conference</a:t>
            </a:r>
          </a:p>
          <a:p>
            <a:endParaRPr lang="en-AU" sz="2800" dirty="0" smtClean="0"/>
          </a:p>
          <a:p>
            <a:r>
              <a:rPr lang="en-US" altLang="ja-JP" sz="3900" dirty="0" smtClean="0"/>
              <a:t>BEPS Action Plan:  AOTCA’s Initiatives</a:t>
            </a:r>
          </a:p>
          <a:p>
            <a:r>
              <a:rPr lang="en-AU" sz="2800" dirty="0" smtClean="0"/>
              <a:t>Osaka</a:t>
            </a:r>
            <a:endParaRPr lang="en-AU" sz="2800" dirty="0" smtClean="0"/>
          </a:p>
          <a:p>
            <a:r>
              <a:rPr lang="en-AU" sz="2800" dirty="0" smtClean="0"/>
              <a:t>16</a:t>
            </a:r>
            <a:r>
              <a:rPr lang="en-AU" sz="2800" baseline="30000" dirty="0" smtClean="0"/>
              <a:t>th</a:t>
            </a:r>
            <a:r>
              <a:rPr lang="en-AU" sz="2800" dirty="0" smtClean="0"/>
              <a:t> October </a:t>
            </a:r>
            <a:r>
              <a:rPr lang="en-AU" sz="2800" dirty="0" smtClean="0"/>
              <a:t>2015</a:t>
            </a:r>
          </a:p>
          <a:p>
            <a:endParaRPr lang="en-AU" sz="2800" dirty="0" smtClean="0"/>
          </a:p>
          <a:p>
            <a:pPr algn="r"/>
            <a:r>
              <a:rPr lang="en-AU" sz="2800" dirty="0" smtClean="0"/>
              <a:t>Gil Levy,  Ken </a:t>
            </a:r>
            <a:r>
              <a:rPr lang="en-AU" sz="2800" dirty="0" err="1" smtClean="0"/>
              <a:t>Schurgott</a:t>
            </a:r>
            <a:endParaRPr lang="en-AU" sz="2800" dirty="0" smtClean="0"/>
          </a:p>
          <a:p>
            <a:pPr algn="r"/>
            <a:r>
              <a:rPr lang="en-AU" sz="2800" dirty="0" smtClean="0"/>
              <a:t> AOTCA Technical Committee </a:t>
            </a:r>
            <a:endParaRPr lang="en-AU" sz="2800" dirty="0"/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99579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Technical Committee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693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AU" sz="2100" dirty="0" smtClean="0"/>
              <a:t>BEPS Activity to Date</a:t>
            </a:r>
            <a:br>
              <a:rPr lang="en-AU" sz="2100" dirty="0" smtClean="0"/>
            </a:br>
            <a:endParaRPr lang="en-AU" sz="2100" dirty="0" smtClean="0"/>
          </a:p>
          <a:p>
            <a:pPr lvl="1"/>
            <a:r>
              <a:rPr lang="en-AU" sz="1800" dirty="0" smtClean="0"/>
              <a:t>Joint CFE AOTCA Submissions</a:t>
            </a:r>
          </a:p>
          <a:p>
            <a:pPr lvl="2"/>
            <a:r>
              <a:rPr lang="en-AU" sz="1800" dirty="0" smtClean="0"/>
              <a:t>BEPS Action 7 - </a:t>
            </a:r>
            <a:r>
              <a:rPr lang="en-AU" sz="1800" u="sng" dirty="0" smtClean="0"/>
              <a:t>Artificial Avoidance of P.E. Status </a:t>
            </a:r>
            <a:r>
              <a:rPr lang="en-AU" sz="1800" dirty="0" smtClean="0"/>
              <a:t>-</a:t>
            </a:r>
          </a:p>
          <a:p>
            <a:pPr lvl="2"/>
            <a:r>
              <a:rPr lang="en-AU" sz="1800" dirty="0" smtClean="0"/>
              <a:t>Changes to article 5 – Preferred Option B change “concludes contracts” to “ concludes contracts or negotiates the material elements of contracts”</a:t>
            </a:r>
          </a:p>
          <a:p>
            <a:pPr lvl="2"/>
            <a:r>
              <a:rPr lang="en-AU" sz="1800" dirty="0" smtClean="0"/>
              <a:t>Accepted by OECD in revised draft May 2015</a:t>
            </a:r>
            <a:br>
              <a:rPr lang="en-AU" sz="1800" dirty="0" smtClean="0"/>
            </a:br>
            <a:endParaRPr lang="en-AU" sz="1800" dirty="0" smtClean="0"/>
          </a:p>
          <a:p>
            <a:pPr lvl="1"/>
            <a:r>
              <a:rPr lang="en-AU" sz="1800" dirty="0" smtClean="0"/>
              <a:t>Technical Steering Committee met in Sydney 16/17 January 2015 to discuss future responses</a:t>
            </a:r>
            <a:br>
              <a:rPr lang="en-AU" sz="1800" dirty="0" smtClean="0"/>
            </a:br>
            <a:endParaRPr lang="en-AU" sz="1800" dirty="0" smtClean="0"/>
          </a:p>
          <a:p>
            <a:pPr lvl="1"/>
            <a:r>
              <a:rPr lang="en-AU" sz="1800" dirty="0" smtClean="0"/>
              <a:t>BEPS Action 19 – </a:t>
            </a:r>
            <a:r>
              <a:rPr lang="en-AU" sz="1800" u="sng" dirty="0" smtClean="0"/>
              <a:t>Dispute Resolution </a:t>
            </a:r>
            <a:r>
              <a:rPr lang="en-AU" sz="1800" dirty="0" smtClean="0"/>
              <a:t>– Compulsory Arbitration was the main thrust of the response</a:t>
            </a:r>
            <a:br>
              <a:rPr lang="en-AU" sz="1800" dirty="0" smtClean="0"/>
            </a:br>
            <a:endParaRPr lang="en-AU" sz="1800" dirty="0" smtClean="0"/>
          </a:p>
          <a:p>
            <a:pPr lvl="1"/>
            <a:r>
              <a:rPr lang="en-AU" sz="1800" dirty="0" smtClean="0"/>
              <a:t>BEPS Action 4 – </a:t>
            </a:r>
            <a:r>
              <a:rPr lang="en-AU" sz="1800" u="sng" dirty="0" smtClean="0"/>
              <a:t>Interest Deductions and Other </a:t>
            </a:r>
            <a:r>
              <a:rPr lang="en-AU" sz="1800" u="sng" dirty="0"/>
              <a:t>F</a:t>
            </a:r>
            <a:r>
              <a:rPr lang="en-AU" sz="1800" u="sng" dirty="0" smtClean="0"/>
              <a:t>inancial </a:t>
            </a:r>
            <a:r>
              <a:rPr lang="en-AU" sz="1800" u="sng" dirty="0"/>
              <a:t>P</a:t>
            </a:r>
            <a:r>
              <a:rPr lang="en-AU" sz="1800" u="sng" dirty="0" smtClean="0"/>
              <a:t>ayments </a:t>
            </a:r>
          </a:p>
          <a:p>
            <a:pPr lvl="2"/>
            <a:r>
              <a:rPr lang="en-AU" sz="1800" dirty="0" smtClean="0"/>
              <a:t>response focused on issues with Islamic finance with focus on Malaysia</a:t>
            </a:r>
            <a:r>
              <a:rPr lang="en-AU" sz="1400" dirty="0" smtClean="0"/>
              <a:t/>
            </a:r>
            <a:br>
              <a:rPr lang="en-AU" sz="1400" dirty="0" smtClean="0"/>
            </a:br>
            <a:endParaRPr lang="en-AU" sz="1400" dirty="0" smtClean="0"/>
          </a:p>
          <a:p>
            <a:pPr lvl="1"/>
            <a:r>
              <a:rPr lang="en-AU" sz="1800" dirty="0" smtClean="0"/>
              <a:t>BEPS Action 12 – </a:t>
            </a:r>
            <a:r>
              <a:rPr lang="en-AU" sz="1800" u="sng" dirty="0" smtClean="0"/>
              <a:t>Mandatory Disclosure</a:t>
            </a:r>
          </a:p>
          <a:p>
            <a:pPr lvl="2"/>
            <a:r>
              <a:rPr lang="en-AU" sz="1800" dirty="0" smtClean="0"/>
              <a:t>Comments focused on providing relief for private groups and domestic matters</a:t>
            </a:r>
            <a:br>
              <a:rPr lang="en-AU" sz="1800" dirty="0" smtClean="0"/>
            </a:br>
            <a:endParaRPr lang="en-AU" sz="1800" dirty="0" smtClean="0"/>
          </a:p>
          <a:p>
            <a:pPr lvl="1"/>
            <a:r>
              <a:rPr lang="en-AU" sz="1800" dirty="0" smtClean="0"/>
              <a:t>BEPS Action 3 – </a:t>
            </a:r>
            <a:r>
              <a:rPr lang="en-AU" sz="1800" u="sng" dirty="0" smtClean="0"/>
              <a:t>Strengthening CFC Rules</a:t>
            </a:r>
          </a:p>
          <a:p>
            <a:pPr lvl="2"/>
            <a:r>
              <a:rPr lang="en-AU" sz="1800" dirty="0" smtClean="0"/>
              <a:t>Comments focused on territorial regimes such as Hong Kong, Singapore &amp; Malaysia </a:t>
            </a:r>
          </a:p>
          <a:p>
            <a:pPr lvl="2"/>
            <a:r>
              <a:rPr lang="en-AU" sz="1800" dirty="0" smtClean="0"/>
              <a:t> Full attribution of operating income should be excluded where there are no profit shifting concerns</a:t>
            </a:r>
          </a:p>
          <a:p>
            <a:pPr marL="0" indent="0">
              <a:buNone/>
            </a:pPr>
            <a:r>
              <a:rPr lang="en-AU" dirty="0" smtClean="0"/>
              <a:t>	</a:t>
            </a:r>
            <a:endParaRPr lang="en-AU" dirty="0"/>
          </a:p>
          <a:p>
            <a:pPr marL="457200" lvl="1" indent="0">
              <a:buNone/>
            </a:pPr>
            <a:endParaRPr lang="en-AU" sz="1600" dirty="0" smtClean="0"/>
          </a:p>
        </p:txBody>
      </p:sp>
    </p:spTree>
    <p:extLst>
      <p:ext uri="{BB962C8B-B14F-4D97-AF65-F5344CB8AC3E}">
        <p14:creationId xmlns:p14="http://schemas.microsoft.com/office/powerpoint/2010/main" val="318792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935"/>
            <a:ext cx="10515600" cy="5625028"/>
          </a:xfrm>
        </p:spPr>
        <p:txBody>
          <a:bodyPr>
            <a:normAutofit/>
          </a:bodyPr>
          <a:lstStyle/>
          <a:p>
            <a:r>
              <a:rPr lang="en-AU" sz="1400" dirty="0" smtClean="0"/>
              <a:t>BEPS Action 6 – </a:t>
            </a:r>
            <a:r>
              <a:rPr lang="en-AU" sz="1400" u="sng" dirty="0" smtClean="0"/>
              <a:t>Preventing Treaty Abuse</a:t>
            </a:r>
          </a:p>
          <a:p>
            <a:pPr lvl="1"/>
            <a:r>
              <a:rPr lang="en-AU" sz="1400" dirty="0" smtClean="0"/>
              <a:t>Concerns expressed over potential for double taxation </a:t>
            </a:r>
          </a:p>
          <a:p>
            <a:pPr lvl="1"/>
            <a:r>
              <a:rPr lang="en-AU" sz="1400" dirty="0" smtClean="0"/>
              <a:t>Disproportionate impact </a:t>
            </a:r>
            <a:r>
              <a:rPr lang="en-AU" sz="1400" dirty="0"/>
              <a:t>o</a:t>
            </a:r>
            <a:r>
              <a:rPr lang="en-AU" sz="1400" dirty="0" smtClean="0"/>
              <a:t>n smaller economies with smaller capital markets</a:t>
            </a:r>
            <a:br>
              <a:rPr lang="en-AU" sz="1400" dirty="0" smtClean="0"/>
            </a:br>
            <a:endParaRPr lang="en-AU" sz="1400" dirty="0" smtClean="0"/>
          </a:p>
          <a:p>
            <a:r>
              <a:rPr lang="en-AU" sz="1400" dirty="0" smtClean="0"/>
              <a:t>Comments were also sent in June 2015 on revised discussion draft on Artificial Avoidance of P.E. Status</a:t>
            </a:r>
          </a:p>
          <a:p>
            <a:pPr marL="0" indent="0">
              <a:buNone/>
            </a:pPr>
            <a:endParaRPr lang="en-AU" sz="1400" dirty="0" smtClean="0"/>
          </a:p>
          <a:p>
            <a:pPr marL="0" indent="0">
              <a:buNone/>
            </a:pPr>
            <a:r>
              <a:rPr lang="en-AU" sz="1400" dirty="0" smtClean="0"/>
              <a:t>2.   Survey of Members re BEPS</a:t>
            </a:r>
          </a:p>
          <a:p>
            <a:pPr marL="457200" lvl="1" indent="0">
              <a:buNone/>
            </a:pPr>
            <a:r>
              <a:rPr lang="en-AU" sz="1400" dirty="0" smtClean="0"/>
              <a:t>2.1 Purpose</a:t>
            </a:r>
          </a:p>
          <a:p>
            <a:pPr lvl="1"/>
            <a:r>
              <a:rPr lang="en-AU" sz="1400" dirty="0" smtClean="0"/>
              <a:t>Gauge the impact of OECD’s work on AOTCA member organisations</a:t>
            </a:r>
          </a:p>
          <a:p>
            <a:pPr lvl="1"/>
            <a:r>
              <a:rPr lang="en-AU" sz="1400" dirty="0" smtClean="0"/>
              <a:t>Provide information to allow AOTCA to make meaningful contributions to the tax policy debate</a:t>
            </a:r>
          </a:p>
          <a:p>
            <a:pPr lvl="1"/>
            <a:r>
              <a:rPr lang="en-AU" sz="1400" dirty="0" smtClean="0"/>
              <a:t>Identify issues of particular significance to member countries</a:t>
            </a:r>
          </a:p>
          <a:p>
            <a:pPr lvl="1"/>
            <a:r>
              <a:rPr lang="en-AU" sz="1400" dirty="0" smtClean="0"/>
              <a:t>Get a better understanding of the tax regimes of our members</a:t>
            </a:r>
            <a:br>
              <a:rPr lang="en-AU" sz="1400" dirty="0" smtClean="0"/>
            </a:br>
            <a:endParaRPr lang="en-AU" sz="1400" dirty="0" smtClean="0"/>
          </a:p>
          <a:p>
            <a:pPr marL="457200" lvl="1" indent="0">
              <a:buNone/>
            </a:pPr>
            <a:r>
              <a:rPr lang="en-AU" sz="1400" dirty="0" smtClean="0"/>
              <a:t>2.2 Agenda</a:t>
            </a:r>
          </a:p>
          <a:p>
            <a:pPr lvl="1"/>
            <a:r>
              <a:rPr lang="en-AU" sz="1400" dirty="0" smtClean="0"/>
              <a:t>Draft survey prepared and sent to technical committee members</a:t>
            </a:r>
          </a:p>
          <a:p>
            <a:pPr lvl="1"/>
            <a:r>
              <a:rPr lang="en-AU" sz="1400" dirty="0" smtClean="0"/>
              <a:t>Final survey to be sent after absorbing OECD’s final package of measures on 5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October 2015</a:t>
            </a:r>
          </a:p>
          <a:p>
            <a:pPr lvl="1"/>
            <a:r>
              <a:rPr lang="en-AU" sz="1400" dirty="0" smtClean="0"/>
              <a:t>Responses collated and report to general council in February 2015</a:t>
            </a:r>
            <a:br>
              <a:rPr lang="en-AU" sz="1400" dirty="0" smtClean="0"/>
            </a:br>
            <a:endParaRPr lang="en-AU" sz="1400" dirty="0" smtClean="0"/>
          </a:p>
          <a:p>
            <a:pPr marL="457200" lvl="1" indent="0">
              <a:buNone/>
            </a:pPr>
            <a:r>
              <a:rPr lang="en-AU" sz="1400" dirty="0" smtClean="0"/>
              <a:t>2.3 International Bureau Of Fiscal Documentation (IBFD) Request</a:t>
            </a:r>
          </a:p>
          <a:p>
            <a:pPr lvl="1"/>
            <a:r>
              <a:rPr lang="en-AU" sz="1400" dirty="0" smtClean="0"/>
              <a:t>Edited version of responses to be included in proposed IBFD publication “Asian Voices – BEPS &amp; Beyond”</a:t>
            </a:r>
          </a:p>
          <a:p>
            <a:pPr marL="0" indent="0">
              <a:buNone/>
            </a:pPr>
            <a:r>
              <a:rPr lang="en-AU" sz="1800" dirty="0" smtClean="0"/>
              <a:t>3</a:t>
            </a:r>
            <a:r>
              <a:rPr lang="en-AU" sz="1400" dirty="0" smtClean="0"/>
              <a:t>. Future Projects</a:t>
            </a:r>
          </a:p>
          <a:p>
            <a:pPr lvl="1"/>
            <a:endParaRPr lang="en-AU" sz="1000" dirty="0" smtClean="0"/>
          </a:p>
          <a:p>
            <a:pPr lvl="1"/>
            <a:endParaRPr lang="en-AU" sz="1000" dirty="0" smtClean="0"/>
          </a:p>
          <a:p>
            <a:pPr marL="0" indent="0">
              <a:buNone/>
            </a:pPr>
            <a:endParaRPr lang="en-AU" sz="1400" dirty="0" smtClean="0"/>
          </a:p>
          <a:p>
            <a:pPr lvl="1"/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56959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52</Words>
  <Application>Microsoft Office PowerPoint</Application>
  <PresentationFormat>ユーザー設定</PresentationFormat>
  <Paragraphs>45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Theme</vt:lpstr>
      <vt:lpstr>AOTCA</vt:lpstr>
      <vt:lpstr>Technical Committee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AOTCA</dc:title>
  <dc:creator>Brooke Martin</dc:creator>
  <cp:lastModifiedBy>奥井 博子</cp:lastModifiedBy>
  <cp:revision>8</cp:revision>
  <dcterms:created xsi:type="dcterms:W3CDTF">2015-09-29T00:54:51Z</dcterms:created>
  <dcterms:modified xsi:type="dcterms:W3CDTF">2015-10-09T07:27:21Z</dcterms:modified>
</cp:coreProperties>
</file>