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notesSlides/notesSlide1.xml" ContentType="application/vnd.openxmlformats-officedocument.presentationml.notesSlide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notesSlides/notesSlide3.xml" ContentType="application/vnd.openxmlformats-officedocument.presentationml.notesSlide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notesSlides/notesSlide4.xml" ContentType="application/vnd.openxmlformats-officedocument.presentationml.notesSlide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notesSlides/notesSlide5.xml" ContentType="application/vnd.openxmlformats-officedocument.presentationml.notesSlide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notesSlides/notesSlide6.xml" ContentType="application/vnd.openxmlformats-officedocument.presentationml.notesSlide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notesSlides/notesSlide7.xml" ContentType="application/vnd.openxmlformats-officedocument.presentationml.notesSlide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notesSlides/notesSlide8.xml" ContentType="application/vnd.openxmlformats-officedocument.presentationml.notesSlide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notesSlides/notesSlide9.xml" ContentType="application/vnd.openxmlformats-officedocument.presentationml.notesSlide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notesSlides/notesSlide10.xml" ContentType="application/vnd.openxmlformats-officedocument.presentationml.notesSlide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notesSlides/notesSlide11.xml" ContentType="application/vnd.openxmlformats-officedocument.presentationml.notesSlide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notesSlides/notesSlide12.xml" ContentType="application/vnd.openxmlformats-officedocument.presentationml.notesSlide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notesSlides/notesSlide13.xml" ContentType="application/vnd.openxmlformats-officedocument.presentationml.notesSlide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notesSlides/notesSlide14.xml" ContentType="application/vnd.openxmlformats-officedocument.presentationml.notesSlide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notesSlides/notesSlide15.xml" ContentType="application/vnd.openxmlformats-officedocument.presentationml.notesSlide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notesSlides/notesSlide16.xml" ContentType="application/vnd.openxmlformats-officedocument.presentationml.notesSlide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notesSlides/notesSlide17.xml" ContentType="application/vnd.openxmlformats-officedocument.presentationml.notesSlide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notesSlides/notesSlide18.xml" ContentType="application/vnd.openxmlformats-officedocument.presentationml.notesSlide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heme/themeOverride1.xml" ContentType="application/vnd.openxmlformats-officedocument.themeOverride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26"/>
  </p:notesMasterIdLst>
  <p:handoutMasterIdLst>
    <p:handoutMasterId r:id="rId27"/>
  </p:handoutMasterIdLst>
  <p:sldIdLst>
    <p:sldId id="485" r:id="rId2"/>
    <p:sldId id="493" r:id="rId3"/>
    <p:sldId id="514" r:id="rId4"/>
    <p:sldId id="490" r:id="rId5"/>
    <p:sldId id="491" r:id="rId6"/>
    <p:sldId id="492" r:id="rId7"/>
    <p:sldId id="502" r:id="rId8"/>
    <p:sldId id="494" r:id="rId9"/>
    <p:sldId id="495" r:id="rId10"/>
    <p:sldId id="496" r:id="rId11"/>
    <p:sldId id="497" r:id="rId12"/>
    <p:sldId id="500" r:id="rId13"/>
    <p:sldId id="501" r:id="rId14"/>
    <p:sldId id="498" r:id="rId15"/>
    <p:sldId id="503" r:id="rId16"/>
    <p:sldId id="507" r:id="rId17"/>
    <p:sldId id="506" r:id="rId18"/>
    <p:sldId id="505" r:id="rId19"/>
    <p:sldId id="508" r:id="rId20"/>
    <p:sldId id="510" r:id="rId21"/>
    <p:sldId id="511" r:id="rId22"/>
    <p:sldId id="512" r:id="rId23"/>
    <p:sldId id="509" r:id="rId24"/>
    <p:sldId id="513" r:id="rId25"/>
  </p:sldIdLst>
  <p:sldSz cx="10058400" cy="7772400"/>
  <p:notesSz cx="6805613" cy="9939338"/>
  <p:custDataLst>
    <p:tags r:id="rId28"/>
  </p:custDataLst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283"/>
    <a:srgbClr val="DC6900"/>
    <a:srgbClr val="DCB900"/>
    <a:srgbClr val="FFB83D"/>
    <a:srgbClr val="FF4051"/>
    <a:srgbClr val="E7EBE0"/>
    <a:srgbClr val="CCFFFF"/>
    <a:srgbClr val="FCC3D7"/>
    <a:srgbClr val="C42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D5C30875-5027-47A9-8995-C2BF9F8F2FF4}">
  <a:tblStyle styleId="{D5C30875-5027-47A9-8995-C2BF9F8F2FF4}" styleName="Smart Colour Block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1H>
    <a:band2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solidFill>
            <a:schemeClr val="accent1">
              <a:lumMod val="20000"/>
              <a:lumOff val="80000"/>
            </a:schemeClr>
          </a:solidFill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noFill/>
        </a:fill>
      </a:tcStyle>
    </a:firstRow>
  </a:tblStyle>
  <a:tblStyle styleId="{74ED0A72-4B8E-423B-AE2F-120ADE3C16FB}" styleName="Smart Table Tex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aj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D360D96-D63B-11DF-A243-F2A3DFD72085}" styleName="Smart Table Figures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in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1BAE4E-8E61-4555-8164-91CCB0C98032}" styleName="Smart Text Lis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>
              <a:noFill/>
            </a:ln>
          </a:bottom>
        </a:tcBdr>
      </a:tcStyle>
    </a:band1H>
    <a:band2H>
      <a:tcStyle>
        <a:tcBdr>
          <a:bottom>
            <a:ln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>
        <a:fontRef idx="major">
          <a:prstClr val="black"/>
        </a:fontRef>
        <a:schemeClr val="dk1"/>
      </a:tcTxStyle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>
              <a:noFill/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D073F8-1565-44D7-B386-08B59EADF2EE}" styleName="Smart Basic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noFill/>
            </a:ln>
          </a:bottom>
        </a:tcBdr>
      </a:tcStyle>
    </a:band1H>
    <a:band2H>
      <a:tcStyle>
        <a:tcBdr>
          <a:bottom>
            <a:ln w="38100" cmpd="sng"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noFill/>
            </a:ln>
          </a:bottom>
        </a:tcBdr>
        <a:fill>
          <a:noFill/>
        </a:fill>
      </a:tcStyle>
    </a:firstRow>
  </a:tblStyle>
  <a:tblStyle styleId="{582F6C1B-F5DC-4988-9FA3-4B01CB59C5F3}" styleName="Smart Classic">
    <a:wholeTbl>
      <a:tcTxStyle>
        <a:fontRef idx="major">
          <a:prstClr val="black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firstCol>
      <a:tcStyle>
        <a:tcBdr/>
      </a:tcStyle>
    </a:firstCol>
    <a:firstRow>
      <a:tcTxStyle b="on">
        <a:fontRef idx="major">
          <a:prstClr val="black"/>
        </a:fontRef>
        <a:schemeClr val="dk2"/>
      </a:tcTxStyle>
      <a:tcStyle>
        <a:tcBdr/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0" autoAdjust="0"/>
    <p:restoredTop sz="86482" autoAdjust="0"/>
  </p:normalViewPr>
  <p:slideViewPr>
    <p:cSldViewPr snapToObjects="1">
      <p:cViewPr>
        <p:scale>
          <a:sx n="60" d="100"/>
          <a:sy n="60" d="100"/>
        </p:scale>
        <p:origin x="-869" y="24"/>
      </p:cViewPr>
      <p:guideLst>
        <p:guide orient="horz" pos="432"/>
        <p:guide orient="horz" pos="624"/>
        <p:guide orient="horz" pos="4665"/>
        <p:guide orient="horz" pos="4383"/>
        <p:guide orient="horz" pos="4532"/>
        <p:guide orient="horz" pos="1296"/>
        <p:guide orient="horz" pos="720"/>
        <p:guide orient="horz" pos="1392"/>
        <p:guide orient="horz" pos="1776"/>
        <p:guide orient="horz" pos="1872"/>
        <p:guide orient="horz" pos="2256"/>
        <p:guide orient="horz" pos="4176"/>
        <p:guide orient="horz" pos="4272"/>
        <p:guide orient="horz" pos="2352"/>
        <p:guide orient="horz" pos="2736"/>
        <p:guide orient="horz" pos="2832"/>
        <p:guide orient="horz" pos="3216"/>
        <p:guide orient="horz" pos="3312"/>
        <p:guide orient="horz" pos="3696"/>
        <p:guide orient="horz" pos="3792"/>
        <p:guide pos="3120"/>
        <p:guide pos="336"/>
        <p:guide pos="6000"/>
        <p:guide pos="3216"/>
        <p:guide pos="2160"/>
        <p:guide pos="2256"/>
        <p:guide pos="4080"/>
        <p:guide pos="4176"/>
        <p:guide pos="5136"/>
        <p:guide pos="5040"/>
        <p:guide pos="1296"/>
        <p:guide pos="1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45" d="100"/>
          <a:sy n="45" d="100"/>
        </p:scale>
        <p:origin x="-2414" y="-91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A89DF0-7878-48E7-8B47-93733A09108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2A99712-B5EB-4554-B704-372746871D79}">
      <dgm:prSet phldrT="[Text]" custT="1"/>
      <dgm:spPr/>
      <dgm:t>
        <a:bodyPr/>
        <a:lstStyle/>
        <a:p>
          <a:pPr algn="ctr"/>
          <a:r>
            <a:rPr lang="en-GB" sz="1800" b="1" u="sng" dirty="0" smtClean="0">
              <a:solidFill>
                <a:schemeClr val="accent1">
                  <a:lumMod val="50000"/>
                </a:schemeClr>
              </a:solidFill>
            </a:rPr>
            <a:t>Government</a:t>
          </a:r>
        </a:p>
        <a:p>
          <a:pPr algn="ctr"/>
          <a:endParaRPr lang="en-GB" sz="1800" b="1" u="sng" dirty="0" smtClean="0"/>
        </a:p>
        <a:p>
          <a:pPr algn="ctr"/>
          <a:endParaRPr lang="en-GB" sz="1800" b="1" u="sng" dirty="0" smtClean="0"/>
        </a:p>
        <a:p>
          <a:pPr algn="ctr"/>
          <a:endParaRPr lang="en-GB" sz="1800" b="1" u="sng" dirty="0" smtClean="0"/>
        </a:p>
        <a:p>
          <a:pPr algn="ctr"/>
          <a:endParaRPr lang="en-GB" sz="1800" b="1" u="sng" dirty="0" smtClean="0"/>
        </a:p>
        <a:p>
          <a:pPr algn="ctr"/>
          <a:endParaRPr lang="en-GB" sz="1800" b="1" u="sng" dirty="0" smtClean="0"/>
        </a:p>
        <a:p>
          <a:pPr algn="ctr"/>
          <a:endParaRPr lang="en-GB" sz="1800" b="1" u="sng" dirty="0" smtClean="0"/>
        </a:p>
      </dgm:t>
    </dgm:pt>
    <dgm:pt modelId="{58A4E9DC-24F8-42D5-95EF-9656A954FCE8}" type="parTrans" cxnId="{F3CCED70-E85E-4C28-9674-5DB0B1A32D95}">
      <dgm:prSet/>
      <dgm:spPr/>
      <dgm:t>
        <a:bodyPr/>
        <a:lstStyle/>
        <a:p>
          <a:endParaRPr lang="en-GB"/>
        </a:p>
      </dgm:t>
    </dgm:pt>
    <dgm:pt modelId="{C64CF9B4-0103-4291-A710-77D35A42E035}" type="sibTrans" cxnId="{F3CCED70-E85E-4C28-9674-5DB0B1A32D95}">
      <dgm:prSet/>
      <dgm:spPr/>
      <dgm:t>
        <a:bodyPr/>
        <a:lstStyle/>
        <a:p>
          <a:endParaRPr lang="en-GB"/>
        </a:p>
      </dgm:t>
    </dgm:pt>
    <dgm:pt modelId="{31A7EDCA-79DC-48DE-A80D-F1A1E6EF163E}">
      <dgm:prSet phldrT="[Text]" custT="1"/>
      <dgm:spPr/>
      <dgm:t>
        <a:bodyPr/>
        <a:lstStyle/>
        <a:p>
          <a:pPr>
            <a:tabLst>
              <a:tab pos="533400" algn="l"/>
            </a:tabLst>
          </a:pPr>
          <a:r>
            <a:rPr lang="en-GB" sz="1800" b="1" u="sng" dirty="0" smtClean="0">
              <a:solidFill>
                <a:schemeClr val="accent1">
                  <a:lumMod val="50000"/>
                </a:schemeClr>
              </a:solidFill>
            </a:rPr>
            <a:t>Industry</a:t>
          </a:r>
        </a:p>
        <a:p>
          <a:endParaRPr lang="en-GB" sz="1800" b="1" u="sng" dirty="0" smtClean="0"/>
        </a:p>
        <a:p>
          <a:endParaRPr lang="en-GB" sz="1800" b="1" u="sng" dirty="0" smtClean="0"/>
        </a:p>
        <a:p>
          <a:endParaRPr lang="en-GB" sz="1800" b="1" u="sng" dirty="0" smtClean="0"/>
        </a:p>
        <a:p>
          <a:endParaRPr lang="en-GB" sz="1800" b="1" u="sng" dirty="0" smtClean="0"/>
        </a:p>
        <a:p>
          <a:endParaRPr lang="en-GB" sz="1800" b="1" u="sng" dirty="0" smtClean="0"/>
        </a:p>
        <a:p>
          <a:endParaRPr lang="en-GB" sz="1800" b="1" u="sng" dirty="0"/>
        </a:p>
      </dgm:t>
    </dgm:pt>
    <dgm:pt modelId="{2E676040-4FEE-4E30-A9B7-A827AD5B96D9}" type="sibTrans" cxnId="{AD9C8B8C-0750-4666-8FC0-998110AF253A}">
      <dgm:prSet/>
      <dgm:spPr/>
      <dgm:t>
        <a:bodyPr/>
        <a:lstStyle/>
        <a:p>
          <a:endParaRPr lang="en-GB"/>
        </a:p>
      </dgm:t>
    </dgm:pt>
    <dgm:pt modelId="{B4F11F1D-6FFA-4FF2-A794-865A466CA053}" type="parTrans" cxnId="{AD9C8B8C-0750-4666-8FC0-998110AF253A}">
      <dgm:prSet/>
      <dgm:spPr/>
      <dgm:t>
        <a:bodyPr/>
        <a:lstStyle/>
        <a:p>
          <a:endParaRPr lang="en-GB"/>
        </a:p>
      </dgm:t>
    </dgm:pt>
    <dgm:pt modelId="{EF160AF6-5851-4124-AC20-8BBFE2F34412}" type="pres">
      <dgm:prSet presAssocID="{C4A89DF0-7878-48E7-8B47-93733A091081}" presName="compositeShape" presStyleCnt="0">
        <dgm:presLayoutVars>
          <dgm:chMax val="7"/>
          <dgm:dir/>
          <dgm:resizeHandles val="exact"/>
        </dgm:presLayoutVars>
      </dgm:prSet>
      <dgm:spPr/>
    </dgm:pt>
    <dgm:pt modelId="{A7536E68-D2DA-4202-9E2C-78179E655456}" type="pres">
      <dgm:prSet presAssocID="{F2A99712-B5EB-4554-B704-372746871D79}" presName="circ1" presStyleLbl="vennNode1" presStyleIdx="0" presStyleCnt="2" custScaleX="108108" custScaleY="78553"/>
      <dgm:spPr/>
      <dgm:t>
        <a:bodyPr/>
        <a:lstStyle/>
        <a:p>
          <a:endParaRPr lang="en-GB"/>
        </a:p>
      </dgm:t>
    </dgm:pt>
    <dgm:pt modelId="{E474CF79-4A52-43C2-BE5C-ED1A1DF44A59}" type="pres">
      <dgm:prSet presAssocID="{F2A99712-B5EB-4554-B704-372746871D7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BC2E31-31E0-46B9-A798-128961E4914B}" type="pres">
      <dgm:prSet presAssocID="{31A7EDCA-79DC-48DE-A80D-F1A1E6EF163E}" presName="circ2" presStyleLbl="vennNode1" presStyleIdx="1" presStyleCnt="2" custScaleX="108108" custScaleY="78553" custLinFactNeighborX="8581" custLinFactNeighborY="-642"/>
      <dgm:spPr/>
      <dgm:t>
        <a:bodyPr/>
        <a:lstStyle/>
        <a:p>
          <a:endParaRPr lang="en-GB"/>
        </a:p>
      </dgm:t>
    </dgm:pt>
    <dgm:pt modelId="{42145285-1408-4EB7-B588-1EA1BCFEFFB6}" type="pres">
      <dgm:prSet presAssocID="{31A7EDCA-79DC-48DE-A80D-F1A1E6EF163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02F9DDD-ACEF-4951-9859-44E137218BE4}" type="presOf" srcId="{F2A99712-B5EB-4554-B704-372746871D79}" destId="{E474CF79-4A52-43C2-BE5C-ED1A1DF44A59}" srcOrd="1" destOrd="0" presId="urn:microsoft.com/office/officeart/2005/8/layout/venn1"/>
    <dgm:cxn modelId="{F3CCED70-E85E-4C28-9674-5DB0B1A32D95}" srcId="{C4A89DF0-7878-48E7-8B47-93733A091081}" destId="{F2A99712-B5EB-4554-B704-372746871D79}" srcOrd="0" destOrd="0" parTransId="{58A4E9DC-24F8-42D5-95EF-9656A954FCE8}" sibTransId="{C64CF9B4-0103-4291-A710-77D35A42E035}"/>
    <dgm:cxn modelId="{0F7DEA45-E990-44B5-BF67-122F5B0E9143}" type="presOf" srcId="{F2A99712-B5EB-4554-B704-372746871D79}" destId="{A7536E68-D2DA-4202-9E2C-78179E655456}" srcOrd="0" destOrd="0" presId="urn:microsoft.com/office/officeart/2005/8/layout/venn1"/>
    <dgm:cxn modelId="{6EA033A8-EF08-4BBE-943F-379DE9C62EDC}" type="presOf" srcId="{31A7EDCA-79DC-48DE-A80D-F1A1E6EF163E}" destId="{42145285-1408-4EB7-B588-1EA1BCFEFFB6}" srcOrd="1" destOrd="0" presId="urn:microsoft.com/office/officeart/2005/8/layout/venn1"/>
    <dgm:cxn modelId="{AD9C8B8C-0750-4666-8FC0-998110AF253A}" srcId="{C4A89DF0-7878-48E7-8B47-93733A091081}" destId="{31A7EDCA-79DC-48DE-A80D-F1A1E6EF163E}" srcOrd="1" destOrd="0" parTransId="{B4F11F1D-6FFA-4FF2-A794-865A466CA053}" sibTransId="{2E676040-4FEE-4E30-A9B7-A827AD5B96D9}"/>
    <dgm:cxn modelId="{3C0F2AD2-F655-4D5B-91DA-1EFC2DCBC423}" type="presOf" srcId="{C4A89DF0-7878-48E7-8B47-93733A091081}" destId="{EF160AF6-5851-4124-AC20-8BBFE2F34412}" srcOrd="0" destOrd="0" presId="urn:microsoft.com/office/officeart/2005/8/layout/venn1"/>
    <dgm:cxn modelId="{91D5F12E-11A1-4E12-9613-DE678AC64422}" type="presOf" srcId="{31A7EDCA-79DC-48DE-A80D-F1A1E6EF163E}" destId="{A6BC2E31-31E0-46B9-A798-128961E4914B}" srcOrd="0" destOrd="0" presId="urn:microsoft.com/office/officeart/2005/8/layout/venn1"/>
    <dgm:cxn modelId="{C000AA67-8C9C-44C3-903B-B459055A07B3}" type="presParOf" srcId="{EF160AF6-5851-4124-AC20-8BBFE2F34412}" destId="{A7536E68-D2DA-4202-9E2C-78179E655456}" srcOrd="0" destOrd="0" presId="urn:microsoft.com/office/officeart/2005/8/layout/venn1"/>
    <dgm:cxn modelId="{5FEF0659-D689-453A-A46A-6643F9D00A9F}" type="presParOf" srcId="{EF160AF6-5851-4124-AC20-8BBFE2F34412}" destId="{E474CF79-4A52-43C2-BE5C-ED1A1DF44A59}" srcOrd="1" destOrd="0" presId="urn:microsoft.com/office/officeart/2005/8/layout/venn1"/>
    <dgm:cxn modelId="{1EC3CE01-90D9-444F-B6D0-65CC3EC907A0}" type="presParOf" srcId="{EF160AF6-5851-4124-AC20-8BBFE2F34412}" destId="{A6BC2E31-31E0-46B9-A798-128961E4914B}" srcOrd="2" destOrd="0" presId="urn:microsoft.com/office/officeart/2005/8/layout/venn1"/>
    <dgm:cxn modelId="{3F60009F-D250-4887-8FCF-9DBCDC6A043B}" type="presParOf" srcId="{EF160AF6-5851-4124-AC20-8BBFE2F34412}" destId="{42145285-1408-4EB7-B588-1EA1BCFEFFB6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536E68-D2DA-4202-9E2C-78179E655456}">
      <dsp:nvSpPr>
        <dsp:cNvPr id="0" name=""/>
        <dsp:cNvSpPr/>
      </dsp:nvSpPr>
      <dsp:spPr>
        <a:xfrm>
          <a:off x="31277" y="386900"/>
          <a:ext cx="3803497" cy="27636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u="sng" kern="1200" dirty="0" smtClean="0">
              <a:solidFill>
                <a:schemeClr val="accent1">
                  <a:lumMod val="50000"/>
                </a:schemeClr>
              </a:solidFill>
            </a:rPr>
            <a:t>Government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u="sng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u="sng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u="sng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u="sng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u="sng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u="sng" kern="1200" dirty="0" smtClean="0"/>
        </a:p>
      </dsp:txBody>
      <dsp:txXfrm>
        <a:off x="562396" y="712797"/>
        <a:ext cx="2193007" cy="2111887"/>
      </dsp:txXfrm>
    </dsp:sp>
    <dsp:sp modelId="{A6BC2E31-31E0-46B9-A798-128961E4914B}">
      <dsp:nvSpPr>
        <dsp:cNvPr id="0" name=""/>
        <dsp:cNvSpPr/>
      </dsp:nvSpPr>
      <dsp:spPr>
        <a:xfrm>
          <a:off x="2598222" y="364313"/>
          <a:ext cx="3803497" cy="27636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533400" algn="l"/>
            </a:tabLst>
          </a:pPr>
          <a:r>
            <a:rPr lang="en-GB" sz="1800" b="1" u="sng" kern="1200" dirty="0" smtClean="0">
              <a:solidFill>
                <a:schemeClr val="accent1">
                  <a:lumMod val="50000"/>
                </a:schemeClr>
              </a:solidFill>
            </a:rPr>
            <a:t>Industry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u="sng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u="sng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u="sng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u="sng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u="sng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u="sng" kern="1200" dirty="0"/>
        </a:p>
      </dsp:txBody>
      <dsp:txXfrm>
        <a:off x="3677593" y="690210"/>
        <a:ext cx="2193007" cy="21118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50901-8E11-48E8-8A3E-8E8C700D774B}" type="datetimeFigureOut">
              <a:rPr lang="en-GB" smtClean="0"/>
              <a:pPr/>
              <a:t>12/10/2015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D34EA-CEC2-4B14-B703-18C36C66D1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82342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B8DA3-BCA9-4B7D-B50D-14F47506B614}" type="datetimeFigureOut">
              <a:rPr lang="en-GB" smtClean="0"/>
              <a:pPr/>
              <a:t>12/10/2015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44538"/>
            <a:ext cx="48212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B8F03-BC93-4120-96CA-A36DF640BE2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75345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599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599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599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599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599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599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599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599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599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599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59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59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59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59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599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59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59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59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59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86.xml"/><Relationship Id="rId3" Type="http://schemas.openxmlformats.org/officeDocument/2006/relationships/tags" Target="../tags/tag81.xml"/><Relationship Id="rId7" Type="http://schemas.openxmlformats.org/officeDocument/2006/relationships/tags" Target="../tags/tag85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tags" Target="../tags/tag82.xml"/><Relationship Id="rId9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94.xml"/><Relationship Id="rId3" Type="http://schemas.openxmlformats.org/officeDocument/2006/relationships/tags" Target="../tags/tag89.xml"/><Relationship Id="rId7" Type="http://schemas.openxmlformats.org/officeDocument/2006/relationships/tags" Target="../tags/tag93.xml"/><Relationship Id="rId2" Type="http://schemas.openxmlformats.org/officeDocument/2006/relationships/tags" Target="../tags/tag88.xml"/><Relationship Id="rId1" Type="http://schemas.openxmlformats.org/officeDocument/2006/relationships/tags" Target="../tags/tag87.xml"/><Relationship Id="rId6" Type="http://schemas.openxmlformats.org/officeDocument/2006/relationships/tags" Target="../tags/tag92.xml"/><Relationship Id="rId5" Type="http://schemas.openxmlformats.org/officeDocument/2006/relationships/tags" Target="../tags/tag91.xml"/><Relationship Id="rId4" Type="http://schemas.openxmlformats.org/officeDocument/2006/relationships/tags" Target="../tags/tag90.xml"/><Relationship Id="rId9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102.xml"/><Relationship Id="rId3" Type="http://schemas.openxmlformats.org/officeDocument/2006/relationships/tags" Target="../tags/tag97.xml"/><Relationship Id="rId7" Type="http://schemas.openxmlformats.org/officeDocument/2006/relationships/tags" Target="../tags/tag101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6" Type="http://schemas.openxmlformats.org/officeDocument/2006/relationships/tags" Target="../tags/tag100.xml"/><Relationship Id="rId5" Type="http://schemas.openxmlformats.org/officeDocument/2006/relationships/tags" Target="../tags/tag99.xml"/><Relationship Id="rId4" Type="http://schemas.openxmlformats.org/officeDocument/2006/relationships/tags" Target="../tags/tag98.xml"/><Relationship Id="rId9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10.xml"/><Relationship Id="rId3" Type="http://schemas.openxmlformats.org/officeDocument/2006/relationships/tags" Target="../tags/tag105.xml"/><Relationship Id="rId7" Type="http://schemas.openxmlformats.org/officeDocument/2006/relationships/tags" Target="../tags/tag109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6" Type="http://schemas.openxmlformats.org/officeDocument/2006/relationships/tags" Target="../tags/tag108.xml"/><Relationship Id="rId5" Type="http://schemas.openxmlformats.org/officeDocument/2006/relationships/tags" Target="../tags/tag107.xml"/><Relationship Id="rId4" Type="http://schemas.openxmlformats.org/officeDocument/2006/relationships/tags" Target="../tags/tag106.xml"/><Relationship Id="rId9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18.xml"/><Relationship Id="rId3" Type="http://schemas.openxmlformats.org/officeDocument/2006/relationships/tags" Target="../tags/tag113.xml"/><Relationship Id="rId7" Type="http://schemas.openxmlformats.org/officeDocument/2006/relationships/tags" Target="../tags/tag117.xml"/><Relationship Id="rId2" Type="http://schemas.openxmlformats.org/officeDocument/2006/relationships/tags" Target="../tags/tag112.xml"/><Relationship Id="rId1" Type="http://schemas.openxmlformats.org/officeDocument/2006/relationships/tags" Target="../tags/tag111.xml"/><Relationship Id="rId6" Type="http://schemas.openxmlformats.org/officeDocument/2006/relationships/tags" Target="../tags/tag116.xml"/><Relationship Id="rId5" Type="http://schemas.openxmlformats.org/officeDocument/2006/relationships/tags" Target="../tags/tag115.xml"/><Relationship Id="rId4" Type="http://schemas.openxmlformats.org/officeDocument/2006/relationships/tags" Target="../tags/tag114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1.xml"/><Relationship Id="rId7" Type="http://schemas.openxmlformats.org/officeDocument/2006/relationships/tags" Target="../tags/tag125.xml"/><Relationship Id="rId2" Type="http://schemas.openxmlformats.org/officeDocument/2006/relationships/tags" Target="../tags/tag120.xml"/><Relationship Id="rId1" Type="http://schemas.openxmlformats.org/officeDocument/2006/relationships/tags" Target="../tags/tag119.xml"/><Relationship Id="rId6" Type="http://schemas.openxmlformats.org/officeDocument/2006/relationships/tags" Target="../tags/tag124.xml"/><Relationship Id="rId5" Type="http://schemas.openxmlformats.org/officeDocument/2006/relationships/tags" Target="../tags/tag123.xml"/><Relationship Id="rId4" Type="http://schemas.openxmlformats.org/officeDocument/2006/relationships/tags" Target="../tags/tag12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133.xml"/><Relationship Id="rId3" Type="http://schemas.openxmlformats.org/officeDocument/2006/relationships/tags" Target="../tags/tag128.xml"/><Relationship Id="rId7" Type="http://schemas.openxmlformats.org/officeDocument/2006/relationships/tags" Target="../tags/tag132.xml"/><Relationship Id="rId2" Type="http://schemas.openxmlformats.org/officeDocument/2006/relationships/tags" Target="../tags/tag127.xml"/><Relationship Id="rId1" Type="http://schemas.openxmlformats.org/officeDocument/2006/relationships/tags" Target="../tags/tag126.xml"/><Relationship Id="rId6" Type="http://schemas.openxmlformats.org/officeDocument/2006/relationships/tags" Target="../tags/tag131.xml"/><Relationship Id="rId5" Type="http://schemas.openxmlformats.org/officeDocument/2006/relationships/tags" Target="../tags/tag130.xml"/><Relationship Id="rId4" Type="http://schemas.openxmlformats.org/officeDocument/2006/relationships/tags" Target="../tags/tag129.xml"/><Relationship Id="rId9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.xml"/><Relationship Id="rId7" Type="http://schemas.openxmlformats.org/officeDocument/2006/relationships/tags" Target="../tags/tag16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36.xml"/><Relationship Id="rId7" Type="http://schemas.openxmlformats.org/officeDocument/2006/relationships/tags" Target="../tags/tag140.xml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6" Type="http://schemas.openxmlformats.org/officeDocument/2006/relationships/tags" Target="../tags/tag139.xml"/><Relationship Id="rId5" Type="http://schemas.openxmlformats.org/officeDocument/2006/relationships/tags" Target="../tags/tag138.xml"/><Relationship Id="rId4" Type="http://schemas.openxmlformats.org/officeDocument/2006/relationships/tags" Target="../tags/tag137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tags" Target="../tags/tag148.xml"/><Relationship Id="rId3" Type="http://schemas.openxmlformats.org/officeDocument/2006/relationships/tags" Target="../tags/tag143.xml"/><Relationship Id="rId7" Type="http://schemas.openxmlformats.org/officeDocument/2006/relationships/tags" Target="../tags/tag147.xml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6" Type="http://schemas.openxmlformats.org/officeDocument/2006/relationships/tags" Target="../tags/tag146.xml"/><Relationship Id="rId5" Type="http://schemas.openxmlformats.org/officeDocument/2006/relationships/tags" Target="../tags/tag145.xml"/><Relationship Id="rId4" Type="http://schemas.openxmlformats.org/officeDocument/2006/relationships/tags" Target="../tags/tag144.xml"/><Relationship Id="rId9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151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50.xml"/><Relationship Id="rId1" Type="http://schemas.openxmlformats.org/officeDocument/2006/relationships/tags" Target="../tags/tag149.xml"/><Relationship Id="rId6" Type="http://schemas.openxmlformats.org/officeDocument/2006/relationships/tags" Target="../tags/tag154.xml"/><Relationship Id="rId5" Type="http://schemas.openxmlformats.org/officeDocument/2006/relationships/tags" Target="../tags/tag153.xml"/><Relationship Id="rId4" Type="http://schemas.openxmlformats.org/officeDocument/2006/relationships/tags" Target="../tags/tag15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1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56.xml"/><Relationship Id="rId1" Type="http://schemas.openxmlformats.org/officeDocument/2006/relationships/tags" Target="../tags/tag155.xml"/><Relationship Id="rId6" Type="http://schemas.openxmlformats.org/officeDocument/2006/relationships/tags" Target="../tags/tag160.xml"/><Relationship Id="rId5" Type="http://schemas.openxmlformats.org/officeDocument/2006/relationships/tags" Target="../tags/tag159.xml"/><Relationship Id="rId4" Type="http://schemas.openxmlformats.org/officeDocument/2006/relationships/tags" Target="../tags/tag158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5" Type="http://schemas.openxmlformats.org/officeDocument/2006/relationships/tags" Target="../tags/tag29.xml"/><Relationship Id="rId4" Type="http://schemas.openxmlformats.org/officeDocument/2006/relationships/tags" Target="../tags/tag28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5" Type="http://schemas.openxmlformats.org/officeDocument/2006/relationships/tags" Target="../tags/tag35.xml"/><Relationship Id="rId4" Type="http://schemas.openxmlformats.org/officeDocument/2006/relationships/tags" Target="../tags/tag34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11" Type="http://schemas.openxmlformats.org/officeDocument/2006/relationships/tags" Target="../tags/tag48.xml"/><Relationship Id="rId5" Type="http://schemas.openxmlformats.org/officeDocument/2006/relationships/tags" Target="../tags/tag42.xml"/><Relationship Id="rId10" Type="http://schemas.openxmlformats.org/officeDocument/2006/relationships/tags" Target="../tags/tag47.xml"/><Relationship Id="rId4" Type="http://schemas.openxmlformats.org/officeDocument/2006/relationships/tags" Target="../tags/tag41.xml"/><Relationship Id="rId9" Type="http://schemas.openxmlformats.org/officeDocument/2006/relationships/tags" Target="../tags/tag46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56.xml"/><Relationship Id="rId3" Type="http://schemas.openxmlformats.org/officeDocument/2006/relationships/tags" Target="../tags/tag51.xml"/><Relationship Id="rId7" Type="http://schemas.openxmlformats.org/officeDocument/2006/relationships/tags" Target="../tags/tag55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tags" Target="../tags/tag54.xml"/><Relationship Id="rId11" Type="http://schemas.openxmlformats.org/officeDocument/2006/relationships/tags" Target="../tags/tag59.xml"/><Relationship Id="rId5" Type="http://schemas.openxmlformats.org/officeDocument/2006/relationships/tags" Target="../tags/tag53.xml"/><Relationship Id="rId10" Type="http://schemas.openxmlformats.org/officeDocument/2006/relationships/tags" Target="../tags/tag58.xml"/><Relationship Id="rId4" Type="http://schemas.openxmlformats.org/officeDocument/2006/relationships/tags" Target="../tags/tag52.xml"/><Relationship Id="rId9" Type="http://schemas.openxmlformats.org/officeDocument/2006/relationships/tags" Target="../tags/tag57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67.xml"/><Relationship Id="rId3" Type="http://schemas.openxmlformats.org/officeDocument/2006/relationships/tags" Target="../tags/tag62.xml"/><Relationship Id="rId7" Type="http://schemas.openxmlformats.org/officeDocument/2006/relationships/tags" Target="../tags/tag66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tags" Target="../tags/tag65.xml"/><Relationship Id="rId11" Type="http://schemas.openxmlformats.org/officeDocument/2006/relationships/tags" Target="../tags/tag70.xml"/><Relationship Id="rId5" Type="http://schemas.openxmlformats.org/officeDocument/2006/relationships/tags" Target="../tags/tag64.xml"/><Relationship Id="rId10" Type="http://schemas.openxmlformats.org/officeDocument/2006/relationships/tags" Target="../tags/tag69.xml"/><Relationship Id="rId4" Type="http://schemas.openxmlformats.org/officeDocument/2006/relationships/tags" Target="../tags/tag63.xml"/><Relationship Id="rId9" Type="http://schemas.openxmlformats.org/officeDocument/2006/relationships/tags" Target="../tags/tag68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78.xml"/><Relationship Id="rId3" Type="http://schemas.openxmlformats.org/officeDocument/2006/relationships/tags" Target="../tags/tag73.xml"/><Relationship Id="rId7" Type="http://schemas.openxmlformats.org/officeDocument/2006/relationships/tags" Target="../tags/tag77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9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Logo with Panels"/>
          <p:cNvGrpSpPr/>
          <p:nvPr userDrawn="1"/>
        </p:nvGrpSpPr>
        <p:grpSpPr>
          <a:xfrm>
            <a:off x="1129337" y="-4762"/>
            <a:ext cx="8931444" cy="7311219"/>
            <a:chOff x="1129337" y="-4762"/>
            <a:chExt cx="8931444" cy="7311219"/>
          </a:xfrm>
        </p:grpSpPr>
        <p:grpSp>
          <p:nvGrpSpPr>
            <p:cNvPr id="2" name="Logo Shapes"/>
            <p:cNvGrpSpPr/>
            <p:nvPr userDrawn="1"/>
          </p:nvGrpSpPr>
          <p:grpSpPr>
            <a:xfrm>
              <a:off x="1904332" y="-4762"/>
              <a:ext cx="8156449" cy="6784848"/>
              <a:chOff x="1733808" y="190516"/>
              <a:chExt cx="7414954" cy="5986630"/>
            </a:xfrm>
          </p:grpSpPr>
          <p:sp>
            <p:nvSpPr>
              <p:cNvPr id="8" name="Rectangle 1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7414953" cy="2017059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7" name="Rectangle 2"/>
              <p:cNvSpPr>
                <a:spLocks noChangeArrowheads="1"/>
              </p:cNvSpPr>
              <p:nvPr/>
            </p:nvSpPr>
            <p:spPr bwMode="gray">
              <a:xfrm>
                <a:off x="1733808" y="190516"/>
                <a:ext cx="5677593" cy="5972539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9" name="Rectangle 3"/>
              <p:cNvSpPr>
                <a:spLocks noChangeArrowheads="1"/>
              </p:cNvSpPr>
              <p:nvPr/>
            </p:nvSpPr>
            <p:spPr bwMode="gray">
              <a:xfrm>
                <a:off x="1733809" y="3346372"/>
                <a:ext cx="6483928" cy="2814638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902037" cy="4970032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0" name="Rectangle 5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6483928" cy="2017059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2" name="Rectangle 6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902037" cy="2814638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677593" cy="4970032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gray">
              <a:xfrm>
                <a:off x="1733808" y="4160087"/>
                <a:ext cx="5902037" cy="2017059"/>
              </a:xfrm>
              <a:prstGeom prst="rect">
                <a:avLst/>
              </a:prstGeom>
              <a:solidFill>
                <a:srgbClr val="D13A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5" name="Rectangle 9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677593" cy="2814638"/>
              </a:xfrm>
              <a:prstGeom prst="rect">
                <a:avLst/>
              </a:prstGeom>
              <a:solidFill>
                <a:srgbClr val="CD2F1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7" name="Rectangle 10"/>
              <p:cNvSpPr>
                <a:spLocks noChangeArrowheads="1"/>
              </p:cNvSpPr>
              <p:nvPr userDrawn="1"/>
            </p:nvSpPr>
            <p:spPr bwMode="gray">
              <a:xfrm>
                <a:off x="1733809" y="4160087"/>
                <a:ext cx="5677593" cy="2017059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7" name="Rectangle 11"/>
              <p:cNvSpPr>
                <a:spLocks noChangeArrowheads="1"/>
              </p:cNvSpPr>
              <p:nvPr/>
            </p:nvSpPr>
            <p:spPr bwMode="gray">
              <a:xfrm>
                <a:off x="1733809" y="4426339"/>
                <a:ext cx="2078182" cy="1750807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grpSp>
          <p:nvGrpSpPr>
            <p:cNvPr id="31" name="Logo"/>
            <p:cNvGrpSpPr/>
            <p:nvPr userDrawn="1"/>
          </p:nvGrpSpPr>
          <p:grpSpPr>
            <a:xfrm>
              <a:off x="1129337" y="6778803"/>
              <a:ext cx="905256" cy="527654"/>
              <a:chOff x="1129337" y="6778803"/>
              <a:chExt cx="905256" cy="527654"/>
            </a:xfrm>
          </p:grpSpPr>
          <p:sp>
            <p:nvSpPr>
              <p:cNvPr id="29" name="Rectangle 0"/>
              <p:cNvSpPr>
                <a:spLocks noChangeArrowheads="1"/>
              </p:cNvSpPr>
              <p:nvPr userDrawn="1"/>
            </p:nvSpPr>
            <p:spPr bwMode="black">
              <a:xfrm>
                <a:off x="1675337" y="6778803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0" name="Freeform 29"/>
              <p:cNvSpPr>
                <a:spLocks noEditPoints="1"/>
              </p:cNvSpPr>
              <p:nvPr userDrawn="1"/>
            </p:nvSpPr>
            <p:spPr bwMode="black">
              <a:xfrm>
                <a:off x="1129337" y="6965246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5" name="Descriptor"/>
          <p:cNvSpPr txBox="1"/>
          <p:nvPr userDrawn="1">
            <p:custDataLst>
              <p:tags r:id="rId1"/>
            </p:custDataLst>
          </p:nvPr>
        </p:nvSpPr>
        <p:spPr bwMode="white">
          <a:xfrm>
            <a:off x="2057400" y="841248"/>
            <a:ext cx="65" cy="153888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indent="-274320" algn="l"/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1" name="Title"/>
          <p:cNvSpPr>
            <a:spLocks noGrp="1"/>
          </p:cNvSpPr>
          <p:nvPr userDrawn="1">
            <p:ph type="ctrTitle" hasCustomPrompt="1"/>
            <p:custDataLst>
              <p:tags r:id="rId2"/>
            </p:custDataLst>
          </p:nvPr>
        </p:nvSpPr>
        <p:spPr bwMode="white">
          <a:xfrm>
            <a:off x="2057400" y="1219200"/>
            <a:ext cx="5943600" cy="507831"/>
          </a:xfrm>
        </p:spPr>
        <p:txBody>
          <a:bodyPr anchor="t" anchorCtr="0">
            <a:spAutoFit/>
          </a:bodyPr>
          <a:lstStyle>
            <a:lvl1pPr>
              <a:lnSpc>
                <a:spcPct val="100000"/>
              </a:lnSpc>
              <a:defRPr sz="3300" b="1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Presentation Title</a:t>
            </a:r>
            <a:endParaRPr lang="en-GB" noProof="0" dirty="0"/>
          </a:p>
        </p:txBody>
      </p:sp>
      <p:sp>
        <p:nvSpPr>
          <p:cNvPr id="22" name="Subtitle"/>
          <p:cNvSpPr>
            <a:spLocks noGrp="1"/>
          </p:cNvSpPr>
          <p:nvPr userDrawn="1">
            <p:ph type="subTitle" idx="1" hasCustomPrompt="1"/>
            <p:custDataLst>
              <p:tags r:id="rId3"/>
            </p:custDataLst>
          </p:nvPr>
        </p:nvSpPr>
        <p:spPr bwMode="white">
          <a:xfrm>
            <a:off x="2057400" y="1752752"/>
            <a:ext cx="5943600" cy="457048"/>
          </a:xfrm>
        </p:spPr>
        <p:txBody>
          <a:bodyPr>
            <a:spAutoFit/>
          </a:bodyPr>
          <a:lstStyle>
            <a:lvl1pPr marL="0" marR="0" indent="0" algn="l" defTabSz="101882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None/>
              <a:tabLst/>
              <a:defRPr sz="33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Subtitle</a:t>
            </a:r>
          </a:p>
        </p:txBody>
      </p:sp>
      <p:sp>
        <p:nvSpPr>
          <p:cNvPr id="26" name="Confidentiality stamp"/>
          <p:cNvSpPr txBox="1"/>
          <p:nvPr userDrawn="1">
            <p:custDataLst>
              <p:tags r:id="rId4"/>
            </p:custDataLst>
          </p:nvPr>
        </p:nvSpPr>
        <p:spPr bwMode="black"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35" name="Draft stamp"/>
          <p:cNvSpPr txBox="1"/>
          <p:nvPr userDrawn="1">
            <p:custDataLst>
              <p:tags r:id="rId5"/>
            </p:custDataLst>
          </p:nvPr>
        </p:nvSpPr>
        <p:spPr bwMode="black">
          <a:xfrm>
            <a:off x="530352" y="4041648"/>
            <a:ext cx="1222248" cy="2923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3716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endParaRPr lang="en-GB" sz="1000" b="1" i="1" dirty="0">
              <a:latin typeface="Georgia" pitchFamily="18" charset="0"/>
            </a:endParaRPr>
          </a:p>
        </p:txBody>
      </p:sp>
      <p:sp>
        <p:nvSpPr>
          <p:cNvPr id="28" name="Report Date"/>
          <p:cNvSpPr txBox="1"/>
          <p:nvPr userDrawn="1">
            <p:custDataLst>
              <p:tags r:id="rId6"/>
            </p:custDataLst>
          </p:nvPr>
        </p:nvSpPr>
        <p:spPr bwMode="black">
          <a:xfrm>
            <a:off x="530352" y="4343400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endParaRPr lang="en-GB" sz="1000" i="1" dirty="0">
              <a:latin typeface="Georgia" pitchFamily="18" charset="0"/>
            </a:endParaRPr>
          </a:p>
        </p:txBody>
      </p:sp>
      <p:cxnSp>
        <p:nvCxnSpPr>
          <p:cNvPr id="34" name="Frame Line"/>
          <p:cNvCxnSpPr/>
          <p:nvPr userDrawn="1"/>
        </p:nvCxnSpPr>
        <p:spPr bwMode="black">
          <a:xfrm flipV="1">
            <a:off x="381000" y="3575844"/>
            <a:ext cx="1371600" cy="144000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ver image"/>
          <p:cNvSpPr txBox="1">
            <a:spLocks/>
          </p:cNvSpPr>
          <p:nvPr userDrawn="1">
            <p:custDataLst>
              <p:tags r:id="rId7"/>
            </p:custDataLst>
          </p:nvPr>
        </p:nvSpPr>
        <p:spPr>
          <a:xfrm>
            <a:off x="1904333" y="3570926"/>
            <a:ext cx="6739128" cy="3209544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endParaRPr lang="en-GB" sz="2200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ong Top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0352" y="2212848"/>
            <a:ext cx="8997696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102352" y="4498848"/>
            <a:ext cx="4425696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9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PwC</a:t>
            </a:r>
          </a:p>
        </p:txBody>
      </p:sp>
      <p:sp>
        <p:nvSpPr>
          <p:cNvPr id="28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6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7" name="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1" smtClean="0"/>
          </a:p>
        </p:txBody>
      </p:sp>
      <p:sp>
        <p:nvSpPr>
          <p:cNvPr id="25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noProof="1" smtClean="0"/>
          </a:p>
        </p:txBody>
      </p:sp>
      <p:sp>
        <p:nvSpPr>
          <p:cNvPr id="22" name="Draft stamp" hidden="1"/>
          <p:cNvSpPr txBox="1"/>
          <p:nvPr userDrawn="1">
            <p:custDataLst>
              <p:tags r:id="rId6"/>
            </p:custDataLst>
          </p:nvPr>
        </p:nvSpPr>
        <p:spPr>
          <a:xfrm>
            <a:off x="9159384" y="792000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300" noProof="1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1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521208" y="813600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noProof="1" smtClean="0">
              <a:latin typeface="+mn-lt"/>
              <a:ea typeface="Cambria Math" pitchFamily="18" charset="0"/>
            </a:endParaRPr>
          </a:p>
        </p:txBody>
      </p:sp>
      <p:cxnSp>
        <p:nvCxnSpPr>
          <p:cNvPr id="16" name="Frame Line"/>
          <p:cNvCxnSpPr/>
          <p:nvPr userDrawn="1"/>
        </p:nvCxnSpPr>
        <p:spPr>
          <a:xfrm flipV="1">
            <a:off x="381000" y="1026000"/>
            <a:ext cx="9144002" cy="144000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755660" y="530352"/>
            <a:ext cx="576600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noProof="1" smtClean="0">
                <a:latin typeface="+mn-lt"/>
              </a:rPr>
              <a:t>29/07/2015 L:\KM\TIHK\AOTCA International Tax Conference\AOTCA Tax Conference_Oct 2015.pptx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ong Bottom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1813" y="2212848"/>
            <a:ext cx="4425696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102351" y="2212848"/>
            <a:ext cx="4425696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30352" y="4498848"/>
            <a:ext cx="8997696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9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PwC</a:t>
            </a:r>
          </a:p>
        </p:txBody>
      </p:sp>
      <p:sp>
        <p:nvSpPr>
          <p:cNvPr id="28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6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7" name="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1" smtClean="0"/>
          </a:p>
        </p:txBody>
      </p:sp>
      <p:sp>
        <p:nvSpPr>
          <p:cNvPr id="25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noProof="1" smtClean="0"/>
          </a:p>
        </p:txBody>
      </p:sp>
      <p:sp>
        <p:nvSpPr>
          <p:cNvPr id="22" name="Draft stamp" hidden="1"/>
          <p:cNvSpPr txBox="1"/>
          <p:nvPr userDrawn="1">
            <p:custDataLst>
              <p:tags r:id="rId6"/>
            </p:custDataLst>
          </p:nvPr>
        </p:nvSpPr>
        <p:spPr>
          <a:xfrm>
            <a:off x="9159384" y="792000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300" noProof="1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1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521208" y="813600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noProof="1" smtClean="0">
              <a:latin typeface="+mn-lt"/>
              <a:ea typeface="Cambria Math" pitchFamily="18" charset="0"/>
            </a:endParaRPr>
          </a:p>
        </p:txBody>
      </p:sp>
      <p:cxnSp>
        <p:nvCxnSpPr>
          <p:cNvPr id="16" name="Frame Line"/>
          <p:cNvCxnSpPr/>
          <p:nvPr userDrawn="1"/>
        </p:nvCxnSpPr>
        <p:spPr>
          <a:xfrm flipV="1">
            <a:off x="381000" y="1026000"/>
            <a:ext cx="9144002" cy="144000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755660" y="530352"/>
            <a:ext cx="576600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noProof="1" smtClean="0">
                <a:latin typeface="+mn-lt"/>
              </a:rPr>
              <a:t>29/07/2015 L:\KM\TIHK\AOTCA International Tax Conference\AOTCA Tax Conference_Oct 2015.pptx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S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2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16" name="Content Placeholder 2"/>
          <p:cNvSpPr>
            <a:spLocks noGrp="1"/>
          </p:cNvSpPr>
          <p:nvPr>
            <p:ph sz="quarter" idx="10"/>
          </p:nvPr>
        </p:nvSpPr>
        <p:spPr>
          <a:xfrm>
            <a:off x="530351" y="2212848"/>
            <a:ext cx="2898648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2" name="Content Placeholder 3"/>
          <p:cNvSpPr>
            <a:spLocks noGrp="1"/>
          </p:cNvSpPr>
          <p:nvPr>
            <p:ph sz="quarter" idx="11"/>
          </p:nvPr>
        </p:nvSpPr>
        <p:spPr>
          <a:xfrm>
            <a:off x="3579685" y="2212848"/>
            <a:ext cx="2898648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4" name="Content Placeholder 4"/>
          <p:cNvSpPr>
            <a:spLocks noGrp="1"/>
          </p:cNvSpPr>
          <p:nvPr>
            <p:ph sz="quarter" idx="12"/>
          </p:nvPr>
        </p:nvSpPr>
        <p:spPr>
          <a:xfrm>
            <a:off x="6629399" y="2212848"/>
            <a:ext cx="2898648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6" name="Content Placeholder 5"/>
          <p:cNvSpPr>
            <a:spLocks noGrp="1"/>
          </p:cNvSpPr>
          <p:nvPr>
            <p:ph sz="quarter" idx="13"/>
          </p:nvPr>
        </p:nvSpPr>
        <p:spPr>
          <a:xfrm>
            <a:off x="530351" y="4498848"/>
            <a:ext cx="2898648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8" name="Content Placeholder 6"/>
          <p:cNvSpPr>
            <a:spLocks noGrp="1"/>
          </p:cNvSpPr>
          <p:nvPr>
            <p:ph sz="quarter" idx="14"/>
          </p:nvPr>
        </p:nvSpPr>
        <p:spPr>
          <a:xfrm>
            <a:off x="3579685" y="4498848"/>
            <a:ext cx="2898648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30" name="Content Placeholder 7"/>
          <p:cNvSpPr>
            <a:spLocks noGrp="1"/>
          </p:cNvSpPr>
          <p:nvPr>
            <p:ph sz="quarter" idx="15"/>
          </p:nvPr>
        </p:nvSpPr>
        <p:spPr>
          <a:xfrm>
            <a:off x="6629399" y="4498848"/>
            <a:ext cx="2898648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9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35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PwC</a:t>
            </a:r>
          </a:p>
        </p:txBody>
      </p:sp>
      <p:sp>
        <p:nvSpPr>
          <p:cNvPr id="25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1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3" name="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1" smtClean="0"/>
          </a:p>
        </p:txBody>
      </p:sp>
      <p:sp>
        <p:nvSpPr>
          <p:cNvPr id="19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noProof="1" smtClean="0"/>
          </a:p>
        </p:txBody>
      </p:sp>
      <p:sp>
        <p:nvSpPr>
          <p:cNvPr id="32" name="Draft stamp" hidden="1"/>
          <p:cNvSpPr txBox="1"/>
          <p:nvPr userDrawn="1">
            <p:custDataLst>
              <p:tags r:id="rId6"/>
            </p:custDataLst>
          </p:nvPr>
        </p:nvSpPr>
        <p:spPr>
          <a:xfrm>
            <a:off x="9159384" y="792000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300" noProof="1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7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521208" y="813600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noProof="1" smtClean="0">
              <a:latin typeface="+mn-lt"/>
              <a:ea typeface="Cambria Math" pitchFamily="18" charset="0"/>
            </a:endParaRPr>
          </a:p>
        </p:txBody>
      </p:sp>
      <p:cxnSp>
        <p:nvCxnSpPr>
          <p:cNvPr id="34" name="Frame Line"/>
          <p:cNvCxnSpPr/>
          <p:nvPr userDrawn="1"/>
        </p:nvCxnSpPr>
        <p:spPr>
          <a:xfrm flipV="1">
            <a:off x="381000" y="1026000"/>
            <a:ext cx="9144002" cy="144000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755660" y="530352"/>
            <a:ext cx="576600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noProof="1" smtClean="0">
                <a:latin typeface="+mn-lt"/>
              </a:rPr>
              <a:t>29/07/2015 L:\KM\TIHK\AOTCA International Tax Conference\AOTCA Tax Conference_Oct 2015.pptx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20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6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PwC</a:t>
            </a:r>
          </a:p>
        </p:txBody>
      </p:sp>
      <p:sp>
        <p:nvSpPr>
          <p:cNvPr id="18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15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17" name="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1" smtClean="0"/>
          </a:p>
        </p:txBody>
      </p:sp>
      <p:sp>
        <p:nvSpPr>
          <p:cNvPr id="13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noProof="1" smtClean="0"/>
          </a:p>
        </p:txBody>
      </p:sp>
      <p:sp>
        <p:nvSpPr>
          <p:cNvPr id="19" name="Draft stamp" hidden="1"/>
          <p:cNvSpPr txBox="1"/>
          <p:nvPr userDrawn="1">
            <p:custDataLst>
              <p:tags r:id="rId6"/>
            </p:custDataLst>
          </p:nvPr>
        </p:nvSpPr>
        <p:spPr>
          <a:xfrm>
            <a:off x="9159384" y="792000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300" noProof="1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6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521208" y="813600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noProof="1" smtClean="0">
              <a:latin typeface="+mn-lt"/>
              <a:ea typeface="Cambria Math" pitchFamily="18" charset="0"/>
            </a:endParaRPr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381000" y="1026000"/>
            <a:ext cx="9144002" cy="144000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755660" y="530352"/>
            <a:ext cx="576600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noProof="1" smtClean="0">
                <a:latin typeface="+mn-lt"/>
              </a:rPr>
              <a:t>29/07/2015 L:\KM\TIHK\AOTCA International Tax Conference\AOTCA Tax Conference_Oct 2015.pptx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 No Header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noProof="0" dirty="0"/>
          </a:p>
        </p:txBody>
      </p:sp>
      <p:cxnSp>
        <p:nvCxnSpPr>
          <p:cNvPr id="5" name="Frame Line"/>
          <p:cNvCxnSpPr/>
          <p:nvPr userDrawn="1"/>
        </p:nvCxnSpPr>
        <p:spPr>
          <a:xfrm flipV="1">
            <a:off x="381000" y="1026000"/>
            <a:ext cx="9144002" cy="144000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ction 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 bwMode="black">
          <a:xfrm>
            <a:off x="530352" y="1663151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Click to add Section Divider Title</a:t>
            </a:r>
          </a:p>
        </p:txBody>
      </p:sp>
      <p:sp>
        <p:nvSpPr>
          <p:cNvPr id="14" name="PwC Text"/>
          <p:cNvSpPr txBox="1"/>
          <p:nvPr userDrawn="1">
            <p:custDataLst>
              <p:tags r:id="rId2"/>
            </p:custDataLst>
          </p:nvPr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PwC</a:t>
            </a:r>
          </a:p>
        </p:txBody>
      </p:sp>
      <p:sp>
        <p:nvSpPr>
          <p:cNvPr id="20" name="Page Number"/>
          <p:cNvSpPr txBox="1"/>
          <p:nvPr userDrawn="1">
            <p:custDataLst>
              <p:tags r:id="rId3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17" name="Section No."/>
          <p:cNvSpPr>
            <a:spLocks noGrp="1"/>
          </p:cNvSpPr>
          <p:nvPr>
            <p:ph type="ctrTitle" hasCustomPrompt="1"/>
            <p:custDataLst>
              <p:tags r:id="rId4"/>
            </p:custDataLst>
          </p:nvPr>
        </p:nvSpPr>
        <p:spPr bwMode="black">
          <a:xfrm>
            <a:off x="530352" y="1143000"/>
            <a:ext cx="8997696" cy="518159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600" b="0" i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to edit Section Divider style</a:t>
            </a:r>
          </a:p>
        </p:txBody>
      </p:sp>
      <p:sp>
        <p:nvSpPr>
          <p:cNvPr id="19" name="Report Date"/>
          <p:cNvSpPr txBox="1"/>
          <p:nvPr userDrawn="1">
            <p:custDataLst>
              <p:tags r:id="rId5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18" name="Section Footer"/>
          <p:cNvSpPr txBox="1"/>
          <p:nvPr userDrawn="1">
            <p:custDataLst>
              <p:tags r:id="rId6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cxnSp>
        <p:nvCxnSpPr>
          <p:cNvPr id="13" name="Frame Line"/>
          <p:cNvCxnSpPr/>
          <p:nvPr userDrawn="1"/>
        </p:nvCxnSpPr>
        <p:spPr>
          <a:xfrm flipV="1">
            <a:off x="381000" y="1026000"/>
            <a:ext cx="9144002" cy="144000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esentation Disclaimer" hidden="1"/>
          <p:cNvSpPr txBox="1"/>
          <p:nvPr userDrawn="1">
            <p:custDataLst>
              <p:tags r:id="rId7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noProof="1" smtClean="0"/>
          </a:p>
        </p:txBody>
      </p:sp>
      <p:sp>
        <p:nvSpPr>
          <p:cNvPr id="11" name="Slide Tags" hidden="1"/>
          <p:cNvSpPr txBox="1"/>
          <p:nvPr userDrawn="1">
            <p:custDataLst>
              <p:tags r:id="rId8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ppendix 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 bwMode="black">
          <a:xfrm>
            <a:off x="530352" y="1664208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Click to add Appendix Divider Title</a:t>
            </a:r>
          </a:p>
        </p:txBody>
      </p:sp>
      <p:sp>
        <p:nvSpPr>
          <p:cNvPr id="1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PwC</a:t>
            </a:r>
          </a:p>
        </p:txBody>
      </p:sp>
      <p:sp>
        <p:nvSpPr>
          <p:cNvPr id="19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6" name="Appendix No."/>
          <p:cNvSpPr>
            <a:spLocks noGrp="1"/>
          </p:cNvSpPr>
          <p:nvPr>
            <p:ph type="ctrTitle" hasCustomPrompt="1"/>
            <p:custDataLst>
              <p:tags r:id="rId3"/>
            </p:custDataLst>
          </p:nvPr>
        </p:nvSpPr>
        <p:spPr bwMode="black">
          <a:xfrm>
            <a:off x="530352" y="1143000"/>
            <a:ext cx="8997696" cy="518159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600" b="0" i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Click to edit Appendix Divider style</a:t>
            </a:r>
          </a:p>
        </p:txBody>
      </p:sp>
      <p:sp>
        <p:nvSpPr>
          <p:cNvPr id="18" name="Report Date"/>
          <p:cNvSpPr txBox="1"/>
          <p:nvPr userDrawn="1">
            <p:custDataLst>
              <p:tags r:id="rId4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17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cxnSp>
        <p:nvCxnSpPr>
          <p:cNvPr id="13" name="Frame Line"/>
          <p:cNvCxnSpPr/>
          <p:nvPr userDrawn="1"/>
        </p:nvCxnSpPr>
        <p:spPr>
          <a:xfrm flipV="1">
            <a:off x="381000" y="1026000"/>
            <a:ext cx="9144002" cy="144000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esentation 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noProof="1" smtClean="0"/>
          </a:p>
        </p:txBody>
      </p:sp>
      <p:sp>
        <p:nvSpPr>
          <p:cNvPr id="11" name="Slide Tags" hidden="1"/>
          <p:cNvSpPr txBox="1"/>
          <p:nvPr userDrawn="1">
            <p:custDataLst>
              <p:tags r:id="rId7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Closing statement here</a:t>
            </a:r>
            <a:endParaRPr lang="en-GB" noProof="0" dirty="0"/>
          </a:p>
        </p:txBody>
      </p:sp>
      <p:cxnSp>
        <p:nvCxnSpPr>
          <p:cNvPr id="5" name="Frame Line"/>
          <p:cNvCxnSpPr/>
          <p:nvPr userDrawn="1"/>
        </p:nvCxnSpPr>
        <p:spPr>
          <a:xfrm flipV="1">
            <a:off x="381000" y="1026000"/>
            <a:ext cx="9144002" cy="144000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with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ction 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 bwMode="black">
          <a:xfrm>
            <a:off x="530351" y="1143000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Section Divider Title</a:t>
            </a:r>
          </a:p>
        </p:txBody>
      </p:sp>
      <p:sp>
        <p:nvSpPr>
          <p:cNvPr id="14" name="PwC Text"/>
          <p:cNvSpPr txBox="1"/>
          <p:nvPr userDrawn="1">
            <p:custDataLst>
              <p:tags r:id="rId2"/>
            </p:custDataLst>
          </p:nvPr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PwC</a:t>
            </a:r>
          </a:p>
        </p:txBody>
      </p:sp>
      <p:sp>
        <p:nvSpPr>
          <p:cNvPr id="21" name="Page Number"/>
          <p:cNvSpPr txBox="1"/>
          <p:nvPr userDrawn="1">
            <p:custDataLst>
              <p:tags r:id="rId3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19" name="Big Number"/>
          <p:cNvSpPr txBox="1"/>
          <p:nvPr userDrawn="1">
            <p:custDataLst>
              <p:tags r:id="rId4"/>
            </p:custDataLst>
          </p:nvPr>
        </p:nvSpPr>
        <p:spPr>
          <a:xfrm>
            <a:off x="9509760" y="2414016"/>
            <a:ext cx="65" cy="42934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/>
            <a:endParaRPr lang="en-GB" sz="27900" b="1" i="1" dirty="0" smtClean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sp>
        <p:nvSpPr>
          <p:cNvPr id="20" name="Report Date"/>
          <p:cNvSpPr txBox="1"/>
          <p:nvPr userDrawn="1">
            <p:custDataLst>
              <p:tags r:id="rId5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13" name="Section Footer"/>
          <p:cNvSpPr txBox="1"/>
          <p:nvPr userDrawn="1">
            <p:custDataLst>
              <p:tags r:id="rId6"/>
            </p:custDataLst>
          </p:nvPr>
        </p:nvSpPr>
        <p:spPr>
          <a:xfrm>
            <a:off x="531977" y="708930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381000" y="1026000"/>
            <a:ext cx="9144002" cy="144000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resentation Disclaimer" hidden="1"/>
          <p:cNvSpPr txBox="1"/>
          <p:nvPr userDrawn="1">
            <p:custDataLst>
              <p:tags r:id="rId7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noProof="1" smtClean="0"/>
          </a:p>
        </p:txBody>
      </p:sp>
      <p:sp>
        <p:nvSpPr>
          <p:cNvPr id="11" name="Slide Tags" hidden="1"/>
          <p:cNvSpPr txBox="1"/>
          <p:nvPr userDrawn="1">
            <p:custDataLst>
              <p:tags r:id="rId8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3"/>
          <p:cNvSpPr>
            <a:spLocks noGrp="1"/>
          </p:cNvSpPr>
          <p:nvPr>
            <p:ph type="title" hasCustomPrompt="1"/>
          </p:nvPr>
        </p:nvSpPr>
        <p:spPr>
          <a:xfrm>
            <a:off x="454153" y="965233"/>
            <a:ext cx="8997696" cy="914400"/>
          </a:xfrm>
        </p:spPr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noProof="0" dirty="0"/>
          </a:p>
        </p:txBody>
      </p:sp>
      <p:sp>
        <p:nvSpPr>
          <p:cNvPr id="31" name="Content Placeholder 2"/>
          <p:cNvSpPr>
            <a:spLocks noGrp="1"/>
          </p:cNvSpPr>
          <p:nvPr>
            <p:ph sz="quarter" idx="15"/>
            <p:custDataLst>
              <p:tags r:id="rId1"/>
            </p:custDataLst>
          </p:nvPr>
        </p:nvSpPr>
        <p:spPr>
          <a:xfrm>
            <a:off x="530352" y="2212848"/>
            <a:ext cx="8997696" cy="4416552"/>
          </a:xfrm>
        </p:spPr>
        <p:txBody>
          <a:bodyPr/>
          <a:lstStyle>
            <a:lvl1pPr>
              <a:defRPr baseline="0"/>
            </a:lvl1pPr>
            <a:lvl5pPr>
              <a:defRPr baseline="0"/>
            </a:lvl5pPr>
            <a:lvl6pPr>
              <a:buAutoNum type="arabicPeriod"/>
              <a:defRPr/>
            </a:lvl6pPr>
            <a:lvl7pPr>
              <a:buAutoNum type="alphaLcPeriod"/>
              <a:defRPr/>
            </a:lvl7pPr>
            <a:lvl8pPr>
              <a:buAutoNum type="romanLcPeriod"/>
              <a:defRPr/>
            </a:lvl8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37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36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33" name="Section Footer"/>
          <p:cNvSpPr txBox="1"/>
          <p:nvPr userDrawn="1">
            <p:custDataLst>
              <p:tags r:id="rId4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18" name="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l"/>
            <a:endParaRPr lang="en-GB" sz="1100" noProof="1" smtClean="0"/>
          </a:p>
        </p:txBody>
      </p:sp>
      <p:sp>
        <p:nvSpPr>
          <p:cNvPr id="35" name="Presentation 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noProof="1" smtClean="0"/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384046" y="763473"/>
            <a:ext cx="9144002" cy="144000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ate/Filepath" hidden="1"/>
          <p:cNvSpPr txBox="1"/>
          <p:nvPr userDrawn="1">
            <p:custDataLst>
              <p:tags r:id="rId7"/>
            </p:custDataLst>
          </p:nvPr>
        </p:nvSpPr>
        <p:spPr>
          <a:xfrm>
            <a:off x="3755660" y="530352"/>
            <a:ext cx="576600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noProof="1" smtClean="0">
                <a:latin typeface="+mn-lt"/>
              </a:rPr>
              <a:t>29/07/2015 L:\KM\TIHK\AOTCA International Tax Conference\AOTCA Tax Conference_Oct 2015.pptx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BD5762-3BDC-484D-9503-7EA6D5A9A8C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with Number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ction 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 bwMode="black">
          <a:xfrm>
            <a:off x="530352" y="1143000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Section Divider Title</a:t>
            </a:r>
          </a:p>
        </p:txBody>
      </p:sp>
      <p:sp>
        <p:nvSpPr>
          <p:cNvPr id="19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12" name="Big Number"/>
          <p:cNvSpPr txBox="1"/>
          <p:nvPr userDrawn="1">
            <p:custDataLst>
              <p:tags r:id="rId3"/>
            </p:custDataLst>
          </p:nvPr>
        </p:nvSpPr>
        <p:spPr>
          <a:xfrm>
            <a:off x="9509760" y="2414016"/>
            <a:ext cx="65" cy="42934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/>
            <a:endParaRPr lang="en-GB" sz="27900" b="1" i="1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8" name="Report Date"/>
          <p:cNvSpPr txBox="1"/>
          <p:nvPr userDrawn="1">
            <p:custDataLst>
              <p:tags r:id="rId4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8930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noProof="1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Presentation 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noProof="1" smtClean="0">
              <a:solidFill>
                <a:schemeClr val="bg1"/>
              </a:solidFill>
            </a:endParaRPr>
          </a:p>
        </p:txBody>
      </p:sp>
      <p:sp>
        <p:nvSpPr>
          <p:cNvPr id="11" name="Slide Tags" hidden="1"/>
          <p:cNvSpPr txBox="1"/>
          <p:nvPr userDrawn="1">
            <p:custDataLst>
              <p:tags r:id="rId7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17" name="Frame Line"/>
          <p:cNvCxnSpPr/>
          <p:nvPr userDrawn="1"/>
        </p:nvCxnSpPr>
        <p:spPr>
          <a:xfrm flipV="1">
            <a:off x="381000" y="1026000"/>
            <a:ext cx="9144002" cy="144000"/>
          </a:xfrm>
          <a:prstGeom prst="bentConnector3">
            <a:avLst>
              <a:gd name="adj1" fmla="val 0"/>
            </a:avLst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ogo with Panels"/>
          <p:cNvGrpSpPr/>
          <p:nvPr userDrawn="1"/>
        </p:nvGrpSpPr>
        <p:grpSpPr>
          <a:xfrm>
            <a:off x="1129337" y="-4762"/>
            <a:ext cx="8931444" cy="7311219"/>
            <a:chOff x="1129337" y="-4762"/>
            <a:chExt cx="8931444" cy="7311219"/>
          </a:xfrm>
        </p:grpSpPr>
        <p:grpSp>
          <p:nvGrpSpPr>
            <p:cNvPr id="3" name="Logo Shapes"/>
            <p:cNvGrpSpPr/>
            <p:nvPr userDrawn="1"/>
          </p:nvGrpSpPr>
          <p:grpSpPr>
            <a:xfrm>
              <a:off x="1904332" y="-4762"/>
              <a:ext cx="8156449" cy="6784848"/>
              <a:chOff x="1733808" y="190516"/>
              <a:chExt cx="7414954" cy="5986630"/>
            </a:xfrm>
          </p:grpSpPr>
          <p:sp>
            <p:nvSpPr>
              <p:cNvPr id="8" name="Rectangle 1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7414953" cy="2017059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7" name="Rectangle 2"/>
              <p:cNvSpPr>
                <a:spLocks noChangeArrowheads="1"/>
              </p:cNvSpPr>
              <p:nvPr/>
            </p:nvSpPr>
            <p:spPr bwMode="gray">
              <a:xfrm>
                <a:off x="1733808" y="190516"/>
                <a:ext cx="5677593" cy="5972539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9" name="Rectangle 3"/>
              <p:cNvSpPr>
                <a:spLocks noChangeArrowheads="1"/>
              </p:cNvSpPr>
              <p:nvPr/>
            </p:nvSpPr>
            <p:spPr bwMode="gray">
              <a:xfrm>
                <a:off x="1733809" y="3346372"/>
                <a:ext cx="6483928" cy="2814637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902037" cy="4970032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0" name="Rectangle 5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6483928" cy="2017059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2" name="Rectangle 6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902037" cy="2814637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677593" cy="4970032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gray">
              <a:xfrm>
                <a:off x="1733808" y="4160087"/>
                <a:ext cx="5902037" cy="2017059"/>
              </a:xfrm>
              <a:prstGeom prst="rect">
                <a:avLst/>
              </a:prstGeom>
              <a:solidFill>
                <a:srgbClr val="D13A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5" name="Rectangle 9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677593" cy="2814637"/>
              </a:xfrm>
              <a:prstGeom prst="rect">
                <a:avLst/>
              </a:prstGeom>
              <a:solidFill>
                <a:srgbClr val="CD2F1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7" name="Rectangle 10"/>
              <p:cNvSpPr>
                <a:spLocks noChangeArrowheads="1"/>
              </p:cNvSpPr>
              <p:nvPr userDrawn="1"/>
            </p:nvSpPr>
            <p:spPr bwMode="gray">
              <a:xfrm>
                <a:off x="1733809" y="4160087"/>
                <a:ext cx="5677593" cy="2017059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7" name="Rectangle 11"/>
              <p:cNvSpPr>
                <a:spLocks noChangeArrowheads="1"/>
              </p:cNvSpPr>
              <p:nvPr/>
            </p:nvSpPr>
            <p:spPr bwMode="gray">
              <a:xfrm>
                <a:off x="1733809" y="4426339"/>
                <a:ext cx="2078182" cy="1750807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</p:grpSp>
        <p:grpSp>
          <p:nvGrpSpPr>
            <p:cNvPr id="4" name="Logo"/>
            <p:cNvGrpSpPr/>
            <p:nvPr userDrawn="1"/>
          </p:nvGrpSpPr>
          <p:grpSpPr>
            <a:xfrm>
              <a:off x="1129337" y="6778803"/>
              <a:ext cx="905256" cy="527654"/>
              <a:chOff x="1129337" y="6778803"/>
              <a:chExt cx="905256" cy="527654"/>
            </a:xfrm>
          </p:grpSpPr>
          <p:sp>
            <p:nvSpPr>
              <p:cNvPr id="29" name="Rectangle 0"/>
              <p:cNvSpPr>
                <a:spLocks noChangeArrowheads="1"/>
              </p:cNvSpPr>
              <p:nvPr userDrawn="1"/>
            </p:nvSpPr>
            <p:spPr bwMode="black">
              <a:xfrm>
                <a:off x="1675337" y="6778803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0" name="Freeform 29"/>
              <p:cNvSpPr>
                <a:spLocks noEditPoints="1"/>
              </p:cNvSpPr>
              <p:nvPr userDrawn="1"/>
            </p:nvSpPr>
            <p:spPr bwMode="black">
              <a:xfrm>
                <a:off x="1129337" y="6965246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5" name="Descriptor"/>
          <p:cNvSpPr txBox="1"/>
          <p:nvPr userDrawn="1">
            <p:custDataLst>
              <p:tags r:id="rId1"/>
            </p:custDataLst>
          </p:nvPr>
        </p:nvSpPr>
        <p:spPr bwMode="white">
          <a:xfrm>
            <a:off x="2057400" y="841248"/>
            <a:ext cx="65" cy="153888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indent="-274320" algn="l"/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1" name="Title"/>
          <p:cNvSpPr>
            <a:spLocks noGrp="1"/>
          </p:cNvSpPr>
          <p:nvPr userDrawn="1">
            <p:ph type="ctrTitle" hasCustomPrompt="1"/>
            <p:custDataLst>
              <p:tags r:id="rId2"/>
            </p:custDataLst>
          </p:nvPr>
        </p:nvSpPr>
        <p:spPr bwMode="white">
          <a:xfrm>
            <a:off x="2057400" y="1219200"/>
            <a:ext cx="5943600" cy="507831"/>
          </a:xfrm>
        </p:spPr>
        <p:txBody>
          <a:bodyPr anchor="t" anchorCtr="0">
            <a:spAutoFit/>
          </a:bodyPr>
          <a:lstStyle>
            <a:lvl1pPr>
              <a:lnSpc>
                <a:spcPct val="100000"/>
              </a:lnSpc>
              <a:defRPr sz="3300" b="1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Presentation Title</a:t>
            </a:r>
            <a:endParaRPr lang="en-GB" noProof="0" dirty="0"/>
          </a:p>
        </p:txBody>
      </p:sp>
      <p:sp>
        <p:nvSpPr>
          <p:cNvPr id="22" name="Subtitle"/>
          <p:cNvSpPr>
            <a:spLocks noGrp="1"/>
          </p:cNvSpPr>
          <p:nvPr userDrawn="1">
            <p:ph type="subTitle" idx="1" hasCustomPrompt="1"/>
            <p:custDataLst>
              <p:tags r:id="rId3"/>
            </p:custDataLst>
          </p:nvPr>
        </p:nvSpPr>
        <p:spPr bwMode="white">
          <a:xfrm>
            <a:off x="2057400" y="1752752"/>
            <a:ext cx="5943600" cy="457048"/>
          </a:xfrm>
        </p:spPr>
        <p:txBody>
          <a:bodyPr>
            <a:spAutoFit/>
          </a:bodyPr>
          <a:lstStyle>
            <a:lvl1pPr marL="0" marR="0" indent="0" algn="l" defTabSz="101882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None/>
              <a:tabLst/>
              <a:defRPr sz="33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Subtitle</a:t>
            </a:r>
          </a:p>
        </p:txBody>
      </p:sp>
      <p:sp>
        <p:nvSpPr>
          <p:cNvPr id="26" name="Confidentiality stamp"/>
          <p:cNvSpPr txBox="1"/>
          <p:nvPr userDrawn="1">
            <p:custDataLst>
              <p:tags r:id="rId4"/>
            </p:custDataLst>
          </p:nvPr>
        </p:nvSpPr>
        <p:spPr bwMode="black"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000" i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35" name="Draft stamp"/>
          <p:cNvSpPr txBox="1"/>
          <p:nvPr userDrawn="1">
            <p:custDataLst>
              <p:tags r:id="rId5"/>
            </p:custDataLst>
          </p:nvPr>
        </p:nvSpPr>
        <p:spPr bwMode="black">
          <a:xfrm>
            <a:off x="530352" y="4041648"/>
            <a:ext cx="1222248" cy="2923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3716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endParaRPr lang="en-GB" sz="1000" b="1" i="1" dirty="0">
              <a:latin typeface="Georgia" pitchFamily="18" charset="0"/>
            </a:endParaRPr>
          </a:p>
        </p:txBody>
      </p:sp>
      <p:sp>
        <p:nvSpPr>
          <p:cNvPr id="28" name="Report date"/>
          <p:cNvSpPr txBox="1"/>
          <p:nvPr userDrawn="1">
            <p:custDataLst>
              <p:tags r:id="rId6"/>
            </p:custDataLst>
          </p:nvPr>
        </p:nvSpPr>
        <p:spPr bwMode="black">
          <a:xfrm>
            <a:off x="530352" y="4343400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endParaRPr lang="en-GB" sz="1000" i="1" dirty="0">
              <a:latin typeface="Georgia" pitchFamily="18" charset="0"/>
            </a:endParaRPr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0" hasCustomPrompt="1"/>
            <p:custDataLst>
              <p:tags r:id="rId7"/>
            </p:custDataLst>
          </p:nvPr>
        </p:nvSpPr>
        <p:spPr>
          <a:xfrm>
            <a:off x="530352" y="4645152"/>
            <a:ext cx="1222248" cy="1293689"/>
          </a:xfrm>
        </p:spPr>
        <p:txBody>
          <a:bodyPr anchor="t" anchorCtr="0">
            <a:noAutofit/>
          </a:bodyPr>
          <a:lstStyle>
            <a:lvl1pPr>
              <a:defRPr sz="1000" i="1" baseline="0"/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lvl="0"/>
            <a:r>
              <a:rPr lang="en-GB" noProof="0" dirty="0" smtClean="0"/>
              <a:t>Click to add text</a:t>
            </a:r>
            <a:endParaRPr lang="en-GB" noProof="0" dirty="0"/>
          </a:p>
        </p:txBody>
      </p:sp>
      <p:cxnSp>
        <p:nvCxnSpPr>
          <p:cNvPr id="32" name="Frame Line"/>
          <p:cNvCxnSpPr/>
          <p:nvPr userDrawn="1"/>
        </p:nvCxnSpPr>
        <p:spPr bwMode="black"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ver image"/>
          <p:cNvSpPr txBox="1">
            <a:spLocks/>
          </p:cNvSpPr>
          <p:nvPr userDrawn="1">
            <p:custDataLst>
              <p:tags r:id="rId8"/>
            </p:custDataLst>
          </p:nvPr>
        </p:nvSpPr>
        <p:spPr>
          <a:xfrm>
            <a:off x="1904333" y="3570926"/>
            <a:ext cx="6739128" cy="3209544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endParaRPr lang="en-GB" sz="2200" noProof="0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Fix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Logo with Panels"/>
          <p:cNvGrpSpPr/>
          <p:nvPr userDrawn="1"/>
        </p:nvGrpSpPr>
        <p:grpSpPr>
          <a:xfrm>
            <a:off x="1129337" y="6381260"/>
            <a:ext cx="1217986" cy="925197"/>
            <a:chOff x="3835013" y="2828854"/>
            <a:chExt cx="1217986" cy="925197"/>
          </a:xfrm>
        </p:grpSpPr>
        <p:grpSp>
          <p:nvGrpSpPr>
            <p:cNvPr id="42" name="Logo Panels"/>
            <p:cNvGrpSpPr/>
            <p:nvPr/>
          </p:nvGrpSpPr>
          <p:grpSpPr>
            <a:xfrm>
              <a:off x="4609614" y="2828854"/>
              <a:ext cx="443385" cy="397546"/>
              <a:chOff x="4609614" y="2828854"/>
              <a:chExt cx="443385" cy="397546"/>
            </a:xfrm>
          </p:grpSpPr>
          <p:sp>
            <p:nvSpPr>
              <p:cNvPr id="46" name="Rectangle 1"/>
              <p:cNvSpPr>
                <a:spLocks noChangeArrowheads="1"/>
              </p:cNvSpPr>
              <p:nvPr/>
            </p:nvSpPr>
            <p:spPr bwMode="gray">
              <a:xfrm>
                <a:off x="4609614" y="3112483"/>
                <a:ext cx="443385" cy="113916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7" name="Rectangle 2"/>
              <p:cNvSpPr>
                <a:spLocks noChangeArrowheads="1"/>
              </p:cNvSpPr>
              <p:nvPr/>
            </p:nvSpPr>
            <p:spPr bwMode="gray">
              <a:xfrm>
                <a:off x="4609618" y="2873556"/>
                <a:ext cx="269567" cy="352844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8" name="Rectangle 3"/>
              <p:cNvSpPr>
                <a:spLocks noChangeArrowheads="1"/>
              </p:cNvSpPr>
              <p:nvPr/>
            </p:nvSpPr>
            <p:spPr bwMode="gray">
              <a:xfrm>
                <a:off x="4609618" y="2828854"/>
                <a:ext cx="224319" cy="397545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9" name="Rectangle 4"/>
              <p:cNvSpPr>
                <a:spLocks noChangeArrowheads="1"/>
              </p:cNvSpPr>
              <p:nvPr/>
            </p:nvSpPr>
            <p:spPr bwMode="gray">
              <a:xfrm>
                <a:off x="4609617" y="2873555"/>
                <a:ext cx="224319" cy="352844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0" name="Rectangle 5"/>
              <p:cNvSpPr>
                <a:spLocks noChangeArrowheads="1"/>
              </p:cNvSpPr>
              <p:nvPr/>
            </p:nvSpPr>
            <p:spPr bwMode="gray">
              <a:xfrm>
                <a:off x="4609615" y="2944211"/>
                <a:ext cx="383843" cy="282188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1" name="Rectangle 6"/>
              <p:cNvSpPr>
                <a:spLocks noChangeArrowheads="1"/>
              </p:cNvSpPr>
              <p:nvPr/>
            </p:nvSpPr>
            <p:spPr bwMode="gray">
              <a:xfrm>
                <a:off x="4609616" y="3112483"/>
                <a:ext cx="383842" cy="113916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2" name="Rectangle 7"/>
              <p:cNvSpPr>
                <a:spLocks noChangeArrowheads="1"/>
              </p:cNvSpPr>
              <p:nvPr/>
            </p:nvSpPr>
            <p:spPr bwMode="gray">
              <a:xfrm>
                <a:off x="4609616" y="2944211"/>
                <a:ext cx="269570" cy="282188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3" name="Rectangle 8"/>
              <p:cNvSpPr>
                <a:spLocks noChangeArrowheads="1"/>
              </p:cNvSpPr>
              <p:nvPr/>
            </p:nvSpPr>
            <p:spPr bwMode="gray">
              <a:xfrm>
                <a:off x="4609616" y="3112483"/>
                <a:ext cx="269569" cy="113916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4" name="Rectangle 9"/>
              <p:cNvSpPr>
                <a:spLocks/>
              </p:cNvSpPr>
              <p:nvPr/>
            </p:nvSpPr>
            <p:spPr bwMode="gray">
              <a:xfrm>
                <a:off x="4609616" y="2944211"/>
                <a:ext cx="224321" cy="282188"/>
              </a:xfrm>
              <a:prstGeom prst="rect">
                <a:avLst/>
              </a:pr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1" name="Rectangle 10"/>
              <p:cNvSpPr>
                <a:spLocks noChangeArrowheads="1"/>
              </p:cNvSpPr>
              <p:nvPr/>
            </p:nvSpPr>
            <p:spPr bwMode="gray">
              <a:xfrm>
                <a:off x="4609617" y="3112483"/>
                <a:ext cx="224320" cy="113916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2" name="Rectangle 11"/>
              <p:cNvSpPr>
                <a:spLocks noChangeArrowheads="1"/>
              </p:cNvSpPr>
              <p:nvPr/>
            </p:nvSpPr>
            <p:spPr bwMode="gray">
              <a:xfrm>
                <a:off x="4609617" y="3052823"/>
                <a:ext cx="141027" cy="173576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3" name="Rectangle 12"/>
              <p:cNvSpPr>
                <a:spLocks noChangeArrowheads="1"/>
              </p:cNvSpPr>
              <p:nvPr/>
            </p:nvSpPr>
            <p:spPr bwMode="gray">
              <a:xfrm>
                <a:off x="4609617" y="3112483"/>
                <a:ext cx="141027" cy="113916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43" name="Logo"/>
            <p:cNvGrpSpPr/>
            <p:nvPr/>
          </p:nvGrpSpPr>
          <p:grpSpPr>
            <a:xfrm>
              <a:off x="3835013" y="3226397"/>
              <a:ext cx="905256" cy="527654"/>
              <a:chOff x="3835013" y="3226397"/>
              <a:chExt cx="905256" cy="527654"/>
            </a:xfrm>
          </p:grpSpPr>
          <p:sp>
            <p:nvSpPr>
              <p:cNvPr id="44" name="Rectangle 0"/>
              <p:cNvSpPr>
                <a:spLocks noChangeArrowheads="1"/>
              </p:cNvSpPr>
              <p:nvPr/>
            </p:nvSpPr>
            <p:spPr bwMode="black">
              <a:xfrm>
                <a:off x="4381013" y="3226397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5" name="Freeform 44"/>
              <p:cNvSpPr>
                <a:spLocks noEditPoints="1"/>
              </p:cNvSpPr>
              <p:nvPr/>
            </p:nvSpPr>
            <p:spPr bwMode="black">
              <a:xfrm>
                <a:off x="3835013" y="3412840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5" name="Descriptor"/>
          <p:cNvSpPr txBox="1"/>
          <p:nvPr>
            <p:custDataLst>
              <p:tags r:id="rId1"/>
            </p:custDataLst>
          </p:nvPr>
        </p:nvSpPr>
        <p:spPr bwMode="black">
          <a:xfrm>
            <a:off x="2057400" y="841248"/>
            <a:ext cx="65" cy="153888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indent="-274320" algn="l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1" name="Title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 bwMode="black">
          <a:xfrm>
            <a:off x="2057400" y="1219200"/>
            <a:ext cx="5943600" cy="507831"/>
          </a:xfrm>
        </p:spPr>
        <p:txBody>
          <a:bodyPr anchor="t" anchorCtr="0">
            <a:spAutoFit/>
          </a:bodyPr>
          <a:lstStyle>
            <a:lvl1pPr>
              <a:lnSpc>
                <a:spcPct val="100000"/>
              </a:lnSpc>
              <a:defRPr sz="3300" b="1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Presentation Title</a:t>
            </a:r>
            <a:endParaRPr lang="en-GB" noProof="0" dirty="0"/>
          </a:p>
        </p:txBody>
      </p:sp>
      <p:sp>
        <p:nvSpPr>
          <p:cNvPr id="22" name="Subtitle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 bwMode="black">
          <a:xfrm>
            <a:off x="2057400" y="1752752"/>
            <a:ext cx="5943600" cy="457048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3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Subtitle</a:t>
            </a:r>
          </a:p>
        </p:txBody>
      </p:sp>
      <p:sp>
        <p:nvSpPr>
          <p:cNvPr id="26" name="Confidentiality stamp"/>
          <p:cNvSpPr txBox="1"/>
          <p:nvPr>
            <p:custDataLst>
              <p:tags r:id="rId4"/>
            </p:custDataLst>
          </p:nvPr>
        </p:nvSpPr>
        <p:spPr bwMode="black"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000" i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35" name="Draft stamp"/>
          <p:cNvSpPr txBox="1"/>
          <p:nvPr>
            <p:custDataLst>
              <p:tags r:id="rId5"/>
            </p:custDataLst>
          </p:nvPr>
        </p:nvSpPr>
        <p:spPr bwMode="black">
          <a:xfrm>
            <a:off x="530352" y="4041648"/>
            <a:ext cx="1222248" cy="2923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3716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endParaRPr lang="en-GB" sz="1000" b="1" i="1" dirty="0">
              <a:latin typeface="Georgia" pitchFamily="18" charset="0"/>
            </a:endParaRPr>
          </a:p>
        </p:txBody>
      </p:sp>
      <p:sp>
        <p:nvSpPr>
          <p:cNvPr id="27" name="Report Date"/>
          <p:cNvSpPr txBox="1"/>
          <p:nvPr>
            <p:custDataLst>
              <p:tags r:id="rId6"/>
            </p:custDataLst>
          </p:nvPr>
        </p:nvSpPr>
        <p:spPr bwMode="black">
          <a:xfrm>
            <a:off x="530351" y="4343400"/>
            <a:ext cx="1222249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endParaRPr lang="en-GB" sz="1000" i="1" dirty="0">
              <a:latin typeface="Georgia" pitchFamily="18" charset="0"/>
            </a:endParaRPr>
          </a:p>
        </p:txBody>
      </p:sp>
      <p:cxnSp>
        <p:nvCxnSpPr>
          <p:cNvPr id="30" name="Frame Line"/>
          <p:cNvCxnSpPr/>
          <p:nvPr userDrawn="1"/>
        </p:nvCxnSpPr>
        <p:spPr bwMode="black"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Frame Line"/>
          <p:cNvCxnSpPr/>
          <p:nvPr/>
        </p:nvCxnSpPr>
        <p:spPr bwMode="black">
          <a:xfrm flipV="1">
            <a:off x="1905000" y="1026000"/>
            <a:ext cx="7620000" cy="144000"/>
          </a:xfrm>
          <a:prstGeom prst="bentConnector3">
            <a:avLst>
              <a:gd name="adj1" fmla="val -38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Logo with Panels"/>
          <p:cNvGrpSpPr/>
          <p:nvPr userDrawn="1"/>
        </p:nvGrpSpPr>
        <p:grpSpPr>
          <a:xfrm>
            <a:off x="1129337" y="1"/>
            <a:ext cx="8929063" cy="7306456"/>
            <a:chOff x="1129337" y="1"/>
            <a:chExt cx="8929063" cy="7306456"/>
          </a:xfrm>
        </p:grpSpPr>
        <p:grpSp>
          <p:nvGrpSpPr>
            <p:cNvPr id="2" name="Logo Shapes"/>
            <p:cNvGrpSpPr/>
            <p:nvPr userDrawn="1"/>
          </p:nvGrpSpPr>
          <p:grpSpPr>
            <a:xfrm>
              <a:off x="1904331" y="1"/>
              <a:ext cx="8154069" cy="6780464"/>
              <a:chOff x="1735972" y="184214"/>
              <a:chExt cx="7412791" cy="5982762"/>
            </a:xfrm>
          </p:grpSpPr>
          <p:sp>
            <p:nvSpPr>
              <p:cNvPr id="17" name="Rectangle 2"/>
              <p:cNvSpPr>
                <a:spLocks noChangeArrowheads="1"/>
              </p:cNvSpPr>
              <p:nvPr/>
            </p:nvSpPr>
            <p:spPr bwMode="gray">
              <a:xfrm>
                <a:off x="1735973" y="184214"/>
                <a:ext cx="5677593" cy="597673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gray">
              <a:xfrm>
                <a:off x="1735973" y="1196944"/>
                <a:ext cx="7412790" cy="4970032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gray">
              <a:xfrm>
                <a:off x="1735972" y="1196944"/>
                <a:ext cx="5677593" cy="4970032"/>
              </a:xfrm>
              <a:prstGeom prst="rect">
                <a:avLst/>
              </a:prstGeom>
              <a:solidFill>
                <a:schemeClr val="accent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</p:grpSp>
        <p:grpSp>
          <p:nvGrpSpPr>
            <p:cNvPr id="23" name="Logo"/>
            <p:cNvGrpSpPr/>
            <p:nvPr userDrawn="1"/>
          </p:nvGrpSpPr>
          <p:grpSpPr>
            <a:xfrm>
              <a:off x="1129337" y="6778803"/>
              <a:ext cx="905256" cy="527654"/>
              <a:chOff x="1129337" y="6778803"/>
              <a:chExt cx="905256" cy="527654"/>
            </a:xfrm>
          </p:grpSpPr>
          <p:sp>
            <p:nvSpPr>
              <p:cNvPr id="19" name="Rectangle 0"/>
              <p:cNvSpPr>
                <a:spLocks noChangeArrowheads="1"/>
              </p:cNvSpPr>
              <p:nvPr userDrawn="1"/>
            </p:nvSpPr>
            <p:spPr bwMode="black">
              <a:xfrm>
                <a:off x="1675337" y="6778803"/>
                <a:ext cx="228600" cy="57350"/>
              </a:xfrm>
              <a:prstGeom prst="rect">
                <a:avLst/>
              </a:prstGeom>
              <a:solidFill>
                <a:schemeClr val="accent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" name="Freeform 19"/>
              <p:cNvSpPr>
                <a:spLocks noEditPoints="1"/>
              </p:cNvSpPr>
              <p:nvPr userDrawn="1"/>
            </p:nvSpPr>
            <p:spPr bwMode="black">
              <a:xfrm>
                <a:off x="1129337" y="6965246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16" name="Descriptor"/>
          <p:cNvSpPr txBox="1"/>
          <p:nvPr userDrawn="1">
            <p:custDataLst>
              <p:tags r:id="rId1"/>
            </p:custDataLst>
          </p:nvPr>
        </p:nvSpPr>
        <p:spPr bwMode="white">
          <a:xfrm>
            <a:off x="2057400" y="841248"/>
            <a:ext cx="65" cy="153888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indent="-274320" algn="l"/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1" name="Title"/>
          <p:cNvSpPr>
            <a:spLocks noGrp="1"/>
          </p:cNvSpPr>
          <p:nvPr userDrawn="1">
            <p:ph type="ctrTitle" hasCustomPrompt="1"/>
            <p:custDataLst>
              <p:tags r:id="rId2"/>
            </p:custDataLst>
          </p:nvPr>
        </p:nvSpPr>
        <p:spPr bwMode="white">
          <a:xfrm>
            <a:off x="2057400" y="1219200"/>
            <a:ext cx="5943600" cy="507831"/>
          </a:xfrm>
        </p:spPr>
        <p:txBody>
          <a:bodyPr anchor="t" anchorCtr="0">
            <a:spAutoFit/>
          </a:bodyPr>
          <a:lstStyle>
            <a:lvl1pPr>
              <a:lnSpc>
                <a:spcPct val="100000"/>
              </a:lnSpc>
              <a:defRPr sz="3300" b="1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Presentation Title</a:t>
            </a:r>
            <a:endParaRPr lang="en-GB" noProof="0" dirty="0"/>
          </a:p>
        </p:txBody>
      </p:sp>
      <p:sp>
        <p:nvSpPr>
          <p:cNvPr id="22" name="Subtitle"/>
          <p:cNvSpPr>
            <a:spLocks noGrp="1"/>
          </p:cNvSpPr>
          <p:nvPr userDrawn="1">
            <p:ph type="subTitle" idx="1" hasCustomPrompt="1"/>
            <p:custDataLst>
              <p:tags r:id="rId3"/>
            </p:custDataLst>
          </p:nvPr>
        </p:nvSpPr>
        <p:spPr bwMode="white">
          <a:xfrm>
            <a:off x="2057400" y="1752752"/>
            <a:ext cx="5943600" cy="457048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3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Subtitle</a:t>
            </a:r>
          </a:p>
        </p:txBody>
      </p:sp>
      <p:sp>
        <p:nvSpPr>
          <p:cNvPr id="26" name="Confidentiality stamp"/>
          <p:cNvSpPr txBox="1"/>
          <p:nvPr userDrawn="1">
            <p:custDataLst>
              <p:tags r:id="rId4"/>
            </p:custDataLst>
          </p:nvPr>
        </p:nvSpPr>
        <p:spPr bwMode="black"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000" i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35" name="Draft stamp"/>
          <p:cNvSpPr txBox="1"/>
          <p:nvPr userDrawn="1">
            <p:custDataLst>
              <p:tags r:id="rId5"/>
            </p:custDataLst>
          </p:nvPr>
        </p:nvSpPr>
        <p:spPr bwMode="black">
          <a:xfrm>
            <a:off x="530352" y="4041648"/>
            <a:ext cx="1222248" cy="2923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3716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endParaRPr lang="en-GB" sz="1000" b="1" i="1" dirty="0">
              <a:latin typeface="Georgia" pitchFamily="18" charset="0"/>
            </a:endParaRPr>
          </a:p>
        </p:txBody>
      </p:sp>
      <p:sp>
        <p:nvSpPr>
          <p:cNvPr id="18" name="Report Date"/>
          <p:cNvSpPr txBox="1"/>
          <p:nvPr userDrawn="1">
            <p:custDataLst>
              <p:tags r:id="rId6"/>
            </p:custDataLst>
          </p:nvPr>
        </p:nvSpPr>
        <p:spPr bwMode="black">
          <a:xfrm>
            <a:off x="530351" y="4343400"/>
            <a:ext cx="1222249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endParaRPr lang="en-GB" sz="1000" i="1" dirty="0">
              <a:latin typeface="Georgia" pitchFamily="18" charset="0"/>
            </a:endParaRPr>
          </a:p>
        </p:txBody>
      </p:sp>
      <p:cxnSp>
        <p:nvCxnSpPr>
          <p:cNvPr id="25" name="Frame Line"/>
          <p:cNvCxnSpPr/>
          <p:nvPr userDrawn="1"/>
        </p:nvCxnSpPr>
        <p:spPr bwMode="black"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3"/>
          <p:cNvSpPr>
            <a:spLocks noGrp="1"/>
          </p:cNvSpPr>
          <p:nvPr>
            <p:ph type="title" hasCustomPrompt="1"/>
          </p:nvPr>
        </p:nvSpPr>
        <p:spPr>
          <a:xfrm>
            <a:off x="523965" y="855924"/>
            <a:ext cx="8997696" cy="914400"/>
          </a:xfrm>
        </p:spPr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noProof="0" dirty="0"/>
          </a:p>
        </p:txBody>
      </p:sp>
      <p:sp>
        <p:nvSpPr>
          <p:cNvPr id="28" name="Content Placeholder 2"/>
          <p:cNvSpPr>
            <a:spLocks noGrp="1"/>
          </p:cNvSpPr>
          <p:nvPr>
            <p:ph sz="quarter" idx="14"/>
            <p:custDataLst>
              <p:tags r:id="rId1"/>
            </p:custDataLst>
          </p:nvPr>
        </p:nvSpPr>
        <p:spPr>
          <a:xfrm>
            <a:off x="530352" y="2212848"/>
            <a:ext cx="4425696" cy="4416552"/>
          </a:xfrm>
        </p:spPr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1" name="Content Placeholder 3"/>
          <p:cNvSpPr>
            <a:spLocks noGrp="1"/>
          </p:cNvSpPr>
          <p:nvPr>
            <p:ph sz="quarter" idx="15"/>
            <p:custDataLst>
              <p:tags r:id="rId2"/>
            </p:custDataLst>
          </p:nvPr>
        </p:nvSpPr>
        <p:spPr>
          <a:xfrm>
            <a:off x="5102351" y="2212848"/>
            <a:ext cx="4425696" cy="4416552"/>
          </a:xfrm>
        </p:spPr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0" name="Page Number"/>
          <p:cNvSpPr txBox="1"/>
          <p:nvPr userDrawn="1">
            <p:custDataLst>
              <p:tags r:id="rId3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9" name="Report Date"/>
          <p:cNvSpPr txBox="1"/>
          <p:nvPr userDrawn="1">
            <p:custDataLst>
              <p:tags r:id="rId4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0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3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1" smtClean="0"/>
          </a:p>
        </p:txBody>
      </p:sp>
      <p:sp>
        <p:nvSpPr>
          <p:cNvPr id="18" name="Presentation Disclaimer" hidden="1"/>
          <p:cNvSpPr txBox="1"/>
          <p:nvPr userDrawn="1">
            <p:custDataLst>
              <p:tags r:id="rId7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noProof="1" smtClean="0"/>
          </a:p>
        </p:txBody>
      </p:sp>
      <p:cxnSp>
        <p:nvCxnSpPr>
          <p:cNvPr id="24" name="Frame Line"/>
          <p:cNvCxnSpPr/>
          <p:nvPr userDrawn="1"/>
        </p:nvCxnSpPr>
        <p:spPr>
          <a:xfrm flipV="1">
            <a:off x="384047" y="703243"/>
            <a:ext cx="9144002" cy="144000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755660" y="530352"/>
            <a:ext cx="576600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noProof="1" smtClean="0">
                <a:latin typeface="+mn-lt"/>
              </a:rPr>
              <a:t>29/07/2015 L:\KM\TIHK\AOTCA International Tax Conference\AOTCA Tax Conference_Oct 2015.pptx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3"/>
          <p:cNvSpPr>
            <a:spLocks noGrp="1"/>
          </p:cNvSpPr>
          <p:nvPr>
            <p:ph type="title" hasCustomPrompt="1"/>
          </p:nvPr>
        </p:nvSpPr>
        <p:spPr>
          <a:xfrm>
            <a:off x="440125" y="824093"/>
            <a:ext cx="8997696" cy="914400"/>
          </a:xfrm>
        </p:spPr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530352" y="2212848"/>
            <a:ext cx="5946648" cy="4416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6629400" y="2212848"/>
            <a:ext cx="2898648" cy="4416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9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8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18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1" name="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1" smtClean="0"/>
          </a:p>
        </p:txBody>
      </p:sp>
      <p:sp>
        <p:nvSpPr>
          <p:cNvPr id="16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noProof="1" smtClean="0"/>
          </a:p>
        </p:txBody>
      </p:sp>
      <p:sp>
        <p:nvSpPr>
          <p:cNvPr id="20" name="Date/Filepath" hidden="1"/>
          <p:cNvSpPr txBox="1"/>
          <p:nvPr userDrawn="1">
            <p:custDataLst>
              <p:tags r:id="rId6"/>
            </p:custDataLst>
          </p:nvPr>
        </p:nvSpPr>
        <p:spPr>
          <a:xfrm>
            <a:off x="3755660" y="530352"/>
            <a:ext cx="576600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noProof="1" smtClean="0">
                <a:latin typeface="+mn-lt"/>
              </a:rPr>
              <a:t>29/07/2015 L:\KM\TIHK\AOTCA International Tax Conference\AOTCA Tax Conference_Oct 2015.pptx</a:t>
            </a:r>
          </a:p>
        </p:txBody>
      </p:sp>
      <p:cxnSp>
        <p:nvCxnSpPr>
          <p:cNvPr id="24" name="Frame Line"/>
          <p:cNvCxnSpPr/>
          <p:nvPr userDrawn="1"/>
        </p:nvCxnSpPr>
        <p:spPr>
          <a:xfrm flipV="1">
            <a:off x="366972" y="680093"/>
            <a:ext cx="9144002" cy="144000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530351" y="2212848"/>
            <a:ext cx="2898648" cy="4416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3582513" y="2212848"/>
            <a:ext cx="5943600" cy="4416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9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3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PwC</a:t>
            </a:r>
          </a:p>
        </p:txBody>
      </p:sp>
      <p:sp>
        <p:nvSpPr>
          <p:cNvPr id="28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18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1" name="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1" smtClean="0"/>
          </a:p>
        </p:txBody>
      </p:sp>
      <p:sp>
        <p:nvSpPr>
          <p:cNvPr id="16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noProof="1" smtClean="0"/>
          </a:p>
        </p:txBody>
      </p:sp>
      <p:sp>
        <p:nvSpPr>
          <p:cNvPr id="17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521208" y="813600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noProof="1" smtClean="0">
              <a:latin typeface="+mn-lt"/>
              <a:ea typeface="Cambria Math" pitchFamily="18" charset="0"/>
            </a:endParaRPr>
          </a:p>
        </p:txBody>
      </p:sp>
      <p:cxnSp>
        <p:nvCxnSpPr>
          <p:cNvPr id="24" name="Frame Line"/>
          <p:cNvCxnSpPr/>
          <p:nvPr userDrawn="1"/>
        </p:nvCxnSpPr>
        <p:spPr>
          <a:xfrm flipV="1">
            <a:off x="381000" y="1026000"/>
            <a:ext cx="9144002" cy="144000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ate/Filepath" hidden="1"/>
          <p:cNvSpPr txBox="1"/>
          <p:nvPr userDrawn="1">
            <p:custDataLst>
              <p:tags r:id="rId7"/>
            </p:custDataLst>
          </p:nvPr>
        </p:nvSpPr>
        <p:spPr>
          <a:xfrm>
            <a:off x="3755660" y="530352"/>
            <a:ext cx="576600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noProof="1" smtClean="0">
                <a:latin typeface="+mn-lt"/>
              </a:rPr>
              <a:t>29/07/2015 L:\KM\TIHK\AOTCA International Tax Conference\AOTCA Tax Conference_Oct 2015.pptx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0351" y="2212848"/>
            <a:ext cx="4425696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5102352" y="2212848"/>
            <a:ext cx="4425696" cy="4416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5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9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PwC</a:t>
            </a:r>
          </a:p>
        </p:txBody>
      </p:sp>
      <p:sp>
        <p:nvSpPr>
          <p:cNvPr id="24" name="Report Date"/>
          <p:cNvSpPr txBox="1"/>
          <p:nvPr userDrawn="1">
            <p:custDataLst>
              <p:tags r:id="rId5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1" name="Section Footer"/>
          <p:cNvSpPr txBox="1"/>
          <p:nvPr userDrawn="1">
            <p:custDataLst>
              <p:tags r:id="rId6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3" name="Disclaimer" hidden="1"/>
          <p:cNvSpPr txBox="1"/>
          <p:nvPr userDrawn="1">
            <p:custDataLst>
              <p:tags r:id="rId7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1" smtClean="0"/>
          </a:p>
        </p:txBody>
      </p:sp>
      <p:sp>
        <p:nvSpPr>
          <p:cNvPr id="18" name="Presentation Disclaimer" hidden="1"/>
          <p:cNvSpPr txBox="1"/>
          <p:nvPr userDrawn="1">
            <p:custDataLst>
              <p:tags r:id="rId8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noProof="1" smtClean="0"/>
          </a:p>
        </p:txBody>
      </p:sp>
      <p:sp>
        <p:nvSpPr>
          <p:cNvPr id="22" name="Draft stamp" hidden="1"/>
          <p:cNvSpPr txBox="1"/>
          <p:nvPr userDrawn="1">
            <p:custDataLst>
              <p:tags r:id="rId9"/>
            </p:custDataLst>
          </p:nvPr>
        </p:nvSpPr>
        <p:spPr>
          <a:xfrm>
            <a:off x="9159384" y="792000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300" noProof="1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0" name="Section Header"/>
          <p:cNvSpPr txBox="1"/>
          <p:nvPr userDrawn="1">
            <p:custDataLst>
              <p:tags r:id="rId10"/>
            </p:custDataLst>
          </p:nvPr>
        </p:nvSpPr>
        <p:spPr>
          <a:xfrm>
            <a:off x="521208" y="813600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noProof="1" smtClean="0">
              <a:latin typeface="+mn-lt"/>
              <a:ea typeface="Cambria Math" pitchFamily="18" charset="0"/>
            </a:endParaRPr>
          </a:p>
        </p:txBody>
      </p:sp>
      <p:cxnSp>
        <p:nvCxnSpPr>
          <p:cNvPr id="28" name="Frame Line"/>
          <p:cNvCxnSpPr/>
          <p:nvPr userDrawn="1"/>
        </p:nvCxnSpPr>
        <p:spPr>
          <a:xfrm flipV="1">
            <a:off x="381000" y="1026000"/>
            <a:ext cx="9144002" cy="144000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Date/Filepath" hidden="1"/>
          <p:cNvSpPr txBox="1"/>
          <p:nvPr userDrawn="1">
            <p:custDataLst>
              <p:tags r:id="rId11"/>
            </p:custDataLst>
          </p:nvPr>
        </p:nvSpPr>
        <p:spPr>
          <a:xfrm>
            <a:off x="3755660" y="530352"/>
            <a:ext cx="576600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noProof="1" smtClean="0">
                <a:latin typeface="+mn-lt"/>
              </a:rPr>
              <a:t>29/07/2015 L:\KM\TIHK\AOTCA International Tax Conference\AOTCA Tax Conference_Oct 2015.pptx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1813" y="2212848"/>
            <a:ext cx="4425696" cy="441655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5102352" y="2212848"/>
            <a:ext cx="4425696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5102351" y="4498848"/>
            <a:ext cx="4425696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9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PwC</a:t>
            </a:r>
          </a:p>
        </p:txBody>
      </p:sp>
      <p:sp>
        <p:nvSpPr>
          <p:cNvPr id="28" name="Report Date"/>
          <p:cNvSpPr txBox="1"/>
          <p:nvPr userDrawn="1">
            <p:custDataLst>
              <p:tags r:id="rId5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6" name="Section Footer"/>
          <p:cNvSpPr txBox="1"/>
          <p:nvPr userDrawn="1">
            <p:custDataLst>
              <p:tags r:id="rId6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7" name="Disclaimer" hidden="1"/>
          <p:cNvSpPr txBox="1"/>
          <p:nvPr userDrawn="1">
            <p:custDataLst>
              <p:tags r:id="rId7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1" smtClean="0"/>
          </a:p>
        </p:txBody>
      </p:sp>
      <p:sp>
        <p:nvSpPr>
          <p:cNvPr id="25" name="Presentation Disclaimer" hidden="1"/>
          <p:cNvSpPr txBox="1"/>
          <p:nvPr userDrawn="1">
            <p:custDataLst>
              <p:tags r:id="rId8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noProof="1" smtClean="0"/>
          </a:p>
        </p:txBody>
      </p:sp>
      <p:sp>
        <p:nvSpPr>
          <p:cNvPr id="22" name="Draft stamp" hidden="1"/>
          <p:cNvSpPr txBox="1"/>
          <p:nvPr userDrawn="1">
            <p:custDataLst>
              <p:tags r:id="rId9"/>
            </p:custDataLst>
          </p:nvPr>
        </p:nvSpPr>
        <p:spPr>
          <a:xfrm>
            <a:off x="9159384" y="792000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300" noProof="1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1" name="Section Header"/>
          <p:cNvSpPr txBox="1"/>
          <p:nvPr userDrawn="1">
            <p:custDataLst>
              <p:tags r:id="rId10"/>
            </p:custDataLst>
          </p:nvPr>
        </p:nvSpPr>
        <p:spPr>
          <a:xfrm>
            <a:off x="521208" y="813600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noProof="1" smtClean="0">
              <a:latin typeface="+mn-lt"/>
              <a:ea typeface="Cambria Math" pitchFamily="18" charset="0"/>
            </a:endParaRPr>
          </a:p>
        </p:txBody>
      </p:sp>
      <p:sp>
        <p:nvSpPr>
          <p:cNvPr id="23" name="Date/Filepath" hidden="1"/>
          <p:cNvSpPr txBox="1"/>
          <p:nvPr userDrawn="1">
            <p:custDataLst>
              <p:tags r:id="rId11"/>
            </p:custDataLst>
          </p:nvPr>
        </p:nvSpPr>
        <p:spPr>
          <a:xfrm>
            <a:off x="3755660" y="530352"/>
            <a:ext cx="576600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noProof="1" smtClean="0">
                <a:latin typeface="+mn-lt"/>
              </a:rPr>
              <a:t>29/07/2015 L:\KM\TIHK\AOTCA International Tax Conference\AOTCA Tax Conference_Oct 2015.pptx</a:t>
            </a:r>
          </a:p>
        </p:txBody>
      </p:sp>
      <p:cxnSp>
        <p:nvCxnSpPr>
          <p:cNvPr id="16" name="Frame Line"/>
          <p:cNvCxnSpPr/>
          <p:nvPr userDrawn="1"/>
        </p:nvCxnSpPr>
        <p:spPr>
          <a:xfrm flipV="1">
            <a:off x="381000" y="1026000"/>
            <a:ext cx="9144002" cy="144000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27" name="Content Placeholder 2"/>
          <p:cNvSpPr>
            <a:spLocks noGrp="1"/>
          </p:cNvSpPr>
          <p:nvPr>
            <p:ph sz="quarter" idx="13"/>
            <p:custDataLst>
              <p:tags r:id="rId1"/>
            </p:custDataLst>
          </p:nvPr>
        </p:nvSpPr>
        <p:spPr>
          <a:xfrm>
            <a:off x="530352" y="2212848"/>
            <a:ext cx="2898648" cy="4416552"/>
          </a:xfrm>
        </p:spPr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8" name="Content Placeholder 3"/>
          <p:cNvSpPr>
            <a:spLocks noGrp="1"/>
          </p:cNvSpPr>
          <p:nvPr>
            <p:ph sz="quarter" idx="14"/>
            <p:custDataLst>
              <p:tags r:id="rId2"/>
            </p:custDataLst>
          </p:nvPr>
        </p:nvSpPr>
        <p:spPr>
          <a:xfrm>
            <a:off x="3584447" y="2212848"/>
            <a:ext cx="2898648" cy="4416552"/>
          </a:xfrm>
        </p:spPr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1" name="Content Placeholder 4"/>
          <p:cNvSpPr>
            <a:spLocks noGrp="1"/>
          </p:cNvSpPr>
          <p:nvPr>
            <p:ph sz="quarter" idx="15"/>
            <p:custDataLst>
              <p:tags r:id="rId3"/>
            </p:custDataLst>
          </p:nvPr>
        </p:nvSpPr>
        <p:spPr>
          <a:xfrm>
            <a:off x="6629400" y="2212848"/>
            <a:ext cx="2898648" cy="4416552"/>
          </a:xfrm>
        </p:spPr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21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36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PwC</a:t>
            </a:r>
          </a:p>
        </p:txBody>
      </p:sp>
      <p:sp>
        <p:nvSpPr>
          <p:cNvPr id="20" name="Report Date"/>
          <p:cNvSpPr txBox="1"/>
          <p:nvPr userDrawn="1">
            <p:custDataLst>
              <p:tags r:id="rId5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18" name="Section Footer"/>
          <p:cNvSpPr txBox="1"/>
          <p:nvPr userDrawn="1">
            <p:custDataLst>
              <p:tags r:id="rId6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19" name="Disclaimer" hidden="1"/>
          <p:cNvSpPr txBox="1"/>
          <p:nvPr userDrawn="1">
            <p:custDataLst>
              <p:tags r:id="rId7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1" smtClean="0"/>
          </a:p>
        </p:txBody>
      </p:sp>
      <p:sp>
        <p:nvSpPr>
          <p:cNvPr id="17" name="Presentation Disclaimer" hidden="1"/>
          <p:cNvSpPr txBox="1"/>
          <p:nvPr userDrawn="1">
            <p:custDataLst>
              <p:tags r:id="rId8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noProof="1" smtClean="0"/>
          </a:p>
        </p:txBody>
      </p:sp>
      <p:sp>
        <p:nvSpPr>
          <p:cNvPr id="33" name="Draft stamp" hidden="1"/>
          <p:cNvSpPr txBox="1"/>
          <p:nvPr userDrawn="1">
            <p:custDataLst>
              <p:tags r:id="rId9"/>
            </p:custDataLst>
          </p:nvPr>
        </p:nvSpPr>
        <p:spPr>
          <a:xfrm>
            <a:off x="9159384" y="792000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300" noProof="1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32" name="Section Header"/>
          <p:cNvSpPr txBox="1"/>
          <p:nvPr userDrawn="1">
            <p:custDataLst>
              <p:tags r:id="rId10"/>
            </p:custDataLst>
          </p:nvPr>
        </p:nvSpPr>
        <p:spPr>
          <a:xfrm>
            <a:off x="521208" y="813600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noProof="1" smtClean="0">
              <a:latin typeface="+mn-lt"/>
              <a:ea typeface="Cambria Math" pitchFamily="18" charset="0"/>
            </a:endParaRPr>
          </a:p>
        </p:txBody>
      </p:sp>
      <p:cxnSp>
        <p:nvCxnSpPr>
          <p:cNvPr id="23" name="Frame Line"/>
          <p:cNvCxnSpPr/>
          <p:nvPr userDrawn="1"/>
        </p:nvCxnSpPr>
        <p:spPr>
          <a:xfrm flipV="1">
            <a:off x="381000" y="1026000"/>
            <a:ext cx="9144002" cy="144000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Date/Filepath" hidden="1"/>
          <p:cNvSpPr txBox="1"/>
          <p:nvPr userDrawn="1">
            <p:custDataLst>
              <p:tags r:id="rId11"/>
            </p:custDataLst>
          </p:nvPr>
        </p:nvSpPr>
        <p:spPr>
          <a:xfrm>
            <a:off x="3755660" y="530352"/>
            <a:ext cx="576600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noProof="1" smtClean="0">
                <a:latin typeface="+mn-lt"/>
              </a:rPr>
              <a:t>29/07/2015 L:\KM\TIHK\AOTCA International Tax Conference\AOTCA Tax Conference_Oct 2015.pptx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0352" y="2212848"/>
            <a:ext cx="4425696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102352" y="2212848"/>
            <a:ext cx="4425696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1" name="Content Placeholder 5"/>
          <p:cNvSpPr>
            <a:spLocks noGrp="1"/>
          </p:cNvSpPr>
          <p:nvPr>
            <p:ph sz="quarter" idx="13"/>
          </p:nvPr>
        </p:nvSpPr>
        <p:spPr>
          <a:xfrm>
            <a:off x="5102352" y="4498848"/>
            <a:ext cx="4425696" cy="2130552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7" name="Page Number"/>
          <p:cNvSpPr txBox="1"/>
          <p:nvPr userDrawn="1">
            <p:custDataLst>
              <p:tags r:id="rId1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32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PwC</a:t>
            </a:r>
          </a:p>
        </p:txBody>
      </p:sp>
      <p:sp>
        <p:nvSpPr>
          <p:cNvPr id="26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2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24" name="Disclaimer" hidden="1"/>
          <p:cNvSpPr txBox="1"/>
          <p:nvPr userDrawn="1">
            <p:custDataLst>
              <p:tags r:id="rId4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en-GB" sz="1100" noProof="1" smtClean="0"/>
          </a:p>
        </p:txBody>
      </p:sp>
      <p:sp>
        <p:nvSpPr>
          <p:cNvPr id="20" name="Presentation Disclaimer" hidden="1"/>
          <p:cNvSpPr txBox="1"/>
          <p:nvPr userDrawn="1">
            <p:custDataLst>
              <p:tags r:id="rId5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en-GB" sz="1100" noProof="1" smtClean="0"/>
          </a:p>
        </p:txBody>
      </p:sp>
      <p:sp>
        <p:nvSpPr>
          <p:cNvPr id="25" name="Draft stamp" hidden="1"/>
          <p:cNvSpPr txBox="1"/>
          <p:nvPr userDrawn="1">
            <p:custDataLst>
              <p:tags r:id="rId6"/>
            </p:custDataLst>
          </p:nvPr>
        </p:nvSpPr>
        <p:spPr>
          <a:xfrm>
            <a:off x="9159384" y="792000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300" noProof="1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3" name="Section Header"/>
          <p:cNvSpPr txBox="1"/>
          <p:nvPr userDrawn="1">
            <p:custDataLst>
              <p:tags r:id="rId7"/>
            </p:custDataLst>
          </p:nvPr>
        </p:nvSpPr>
        <p:spPr>
          <a:xfrm>
            <a:off x="521208" y="813600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en-GB" sz="1100" noProof="1" smtClean="0">
              <a:latin typeface="+mn-lt"/>
              <a:ea typeface="Cambria Math" pitchFamily="18" charset="0"/>
            </a:endParaRPr>
          </a:p>
        </p:txBody>
      </p:sp>
      <p:cxnSp>
        <p:nvCxnSpPr>
          <p:cNvPr id="29" name="Frame Line"/>
          <p:cNvCxnSpPr/>
          <p:nvPr userDrawn="1"/>
        </p:nvCxnSpPr>
        <p:spPr>
          <a:xfrm flipV="1">
            <a:off x="381000" y="1026000"/>
            <a:ext cx="9144002" cy="144000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3755660" y="530352"/>
            <a:ext cx="576600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000" noProof="1" smtClean="0">
                <a:latin typeface="+mn-lt"/>
              </a:rPr>
              <a:t>29/07/2015 L:\KM\TIHK\AOTCA International Tax Conference\AOTCA Tax Conference_Oct 2015.pptx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id" hidden="1"/>
          <p:cNvGrpSpPr/>
          <p:nvPr>
            <p:custDataLst>
              <p:tags r:id="rId25"/>
            </p:custDataLst>
          </p:nvPr>
        </p:nvGrpSpPr>
        <p:grpSpPr>
          <a:xfrm>
            <a:off x="530352" y="685800"/>
            <a:ext cx="8997696" cy="6711696"/>
            <a:chOff x="530352" y="685800"/>
            <a:chExt cx="8997696" cy="6711696"/>
          </a:xfrm>
        </p:grpSpPr>
        <p:sp>
          <p:nvSpPr>
            <p:cNvPr id="54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55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56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57" name="Group 600" hidden="1"/>
            <p:cNvGrpSpPr/>
            <p:nvPr userDrawn="1"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139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0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1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2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3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4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58" name="Group 500" hidden="1"/>
            <p:cNvGrpSpPr/>
            <p:nvPr userDrawn="1"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133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4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5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6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7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8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5" name="Group 400" hidden="1"/>
            <p:cNvGrpSpPr/>
            <p:nvPr userDrawn="1"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127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8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9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0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1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2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6" name="Group 300" hidden="1"/>
            <p:cNvGrpSpPr/>
            <p:nvPr userDrawn="1"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121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2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3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4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5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6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7" name="Group 200" hidden="1"/>
            <p:cNvGrpSpPr/>
            <p:nvPr userDrawn="1"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115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6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7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8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9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0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8" name="Group 100" hidden="1"/>
            <p:cNvGrpSpPr/>
            <p:nvPr userDrawn="1"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09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0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1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2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3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4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0352" y="1143000"/>
            <a:ext cx="8997696" cy="91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209800"/>
            <a:ext cx="8997696" cy="441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6652" y="7059304"/>
            <a:ext cx="2638348" cy="341986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9EBD5762-3BDC-484D-9503-7EA6D5A9A8C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52" r:id="rId2"/>
    <p:sldLayoutId id="2147483653" r:id="rId3"/>
    <p:sldLayoutId id="2147483681" r:id="rId4"/>
    <p:sldLayoutId id="2147483682" r:id="rId5"/>
    <p:sldLayoutId id="2147483691" r:id="rId6"/>
    <p:sldLayoutId id="2147483702" r:id="rId7"/>
    <p:sldLayoutId id="2147483654" r:id="rId8"/>
    <p:sldLayoutId id="2147483683" r:id="rId9"/>
    <p:sldLayoutId id="2147483703" r:id="rId10"/>
    <p:sldLayoutId id="2147483704" r:id="rId11"/>
    <p:sldLayoutId id="2147483684" r:id="rId12"/>
    <p:sldLayoutId id="2147483685" r:id="rId13"/>
    <p:sldLayoutId id="2147483661" r:id="rId14"/>
    <p:sldLayoutId id="2147483686" r:id="rId15"/>
    <p:sldLayoutId id="2147483687" r:id="rId16"/>
    <p:sldLayoutId id="2147483688" r:id="rId17"/>
    <p:sldLayoutId id="2147483671" r:id="rId18"/>
    <p:sldLayoutId id="2147483689" r:id="rId19"/>
    <p:sldLayoutId id="2147483690" r:id="rId20"/>
    <p:sldLayoutId id="2147483701" r:id="rId21"/>
    <p:sldLayoutId id="2147483698" r:id="rId22"/>
    <p:sldLayoutId id="2147483700" r:id="rId2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018824" rtl="0" eaLnBrk="1" latinLnBrk="0" hangingPunct="1">
        <a:lnSpc>
          <a:spcPct val="100000"/>
        </a:lnSpc>
        <a:spcBef>
          <a:spcPct val="0"/>
        </a:spcBef>
        <a:buNone/>
        <a:defRPr sz="2400" b="1" i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-305647" algn="l" defTabSz="1018824" rtl="0" eaLnBrk="1" fontAlgn="auto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SzTx/>
        <a:buFontTx/>
        <a:buNone/>
        <a:tabLst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305647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•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611295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-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916942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◦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1222589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›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305647" marR="0" indent="-305647" algn="l" defTabSz="1018824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1"/>
        </a:buClr>
        <a:buSzPct val="100000"/>
        <a:buFont typeface="+mj-lt"/>
        <a:buAutoNum type="arabicPeriod"/>
        <a:tabLst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611295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100000"/>
        <a:buFont typeface="+mj-lt"/>
        <a:buAutoNum type="alpha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916942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100000"/>
        <a:buFont typeface="+mj-lt"/>
        <a:buAutoNum type="roman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Font typeface="Arial" pitchFamily="34" charset="0"/>
        <a:buNone/>
        <a:defRPr sz="20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68.xml"/><Relationship Id="rId13" Type="http://schemas.openxmlformats.org/officeDocument/2006/relationships/image" Target="../media/image2.jpeg"/><Relationship Id="rId3" Type="http://schemas.openxmlformats.org/officeDocument/2006/relationships/tags" Target="../tags/tag163.xml"/><Relationship Id="rId7" Type="http://schemas.openxmlformats.org/officeDocument/2006/relationships/tags" Target="../tags/tag167.xml"/><Relationship Id="rId12" Type="http://schemas.openxmlformats.org/officeDocument/2006/relationships/image" Target="../media/image1.jpeg"/><Relationship Id="rId2" Type="http://schemas.openxmlformats.org/officeDocument/2006/relationships/tags" Target="../tags/tag162.xml"/><Relationship Id="rId1" Type="http://schemas.openxmlformats.org/officeDocument/2006/relationships/tags" Target="../tags/tag161.xml"/><Relationship Id="rId6" Type="http://schemas.openxmlformats.org/officeDocument/2006/relationships/tags" Target="../tags/tag16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65.xml"/><Relationship Id="rId10" Type="http://schemas.openxmlformats.org/officeDocument/2006/relationships/tags" Target="../tags/tag170.xml"/><Relationship Id="rId4" Type="http://schemas.openxmlformats.org/officeDocument/2006/relationships/tags" Target="../tags/tag164.xml"/><Relationship Id="rId9" Type="http://schemas.openxmlformats.org/officeDocument/2006/relationships/tags" Target="../tags/tag16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257.xml"/><Relationship Id="rId3" Type="http://schemas.openxmlformats.org/officeDocument/2006/relationships/tags" Target="../tags/tag252.xml"/><Relationship Id="rId7" Type="http://schemas.openxmlformats.org/officeDocument/2006/relationships/tags" Target="../tags/tag256.xml"/><Relationship Id="rId2" Type="http://schemas.openxmlformats.org/officeDocument/2006/relationships/tags" Target="../tags/tag251.xml"/><Relationship Id="rId1" Type="http://schemas.openxmlformats.org/officeDocument/2006/relationships/tags" Target="../tags/tag250.xml"/><Relationship Id="rId6" Type="http://schemas.openxmlformats.org/officeDocument/2006/relationships/tags" Target="../tags/tag255.xml"/><Relationship Id="rId11" Type="http://schemas.openxmlformats.org/officeDocument/2006/relationships/notesSlide" Target="../notesSlides/notesSlide9.xml"/><Relationship Id="rId5" Type="http://schemas.openxmlformats.org/officeDocument/2006/relationships/tags" Target="../tags/tag254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53.xml"/><Relationship Id="rId9" Type="http://schemas.openxmlformats.org/officeDocument/2006/relationships/tags" Target="../tags/tag25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266.xml"/><Relationship Id="rId3" Type="http://schemas.openxmlformats.org/officeDocument/2006/relationships/tags" Target="../tags/tag261.xml"/><Relationship Id="rId7" Type="http://schemas.openxmlformats.org/officeDocument/2006/relationships/tags" Target="../tags/tag265.xml"/><Relationship Id="rId12" Type="http://schemas.openxmlformats.org/officeDocument/2006/relationships/image" Target="../media/image3.gif"/><Relationship Id="rId2" Type="http://schemas.openxmlformats.org/officeDocument/2006/relationships/tags" Target="../tags/tag260.xml"/><Relationship Id="rId1" Type="http://schemas.openxmlformats.org/officeDocument/2006/relationships/tags" Target="../tags/tag259.xml"/><Relationship Id="rId6" Type="http://schemas.openxmlformats.org/officeDocument/2006/relationships/tags" Target="../tags/tag264.xml"/><Relationship Id="rId11" Type="http://schemas.openxmlformats.org/officeDocument/2006/relationships/notesSlide" Target="../notesSlides/notesSlide10.xml"/><Relationship Id="rId5" Type="http://schemas.openxmlformats.org/officeDocument/2006/relationships/tags" Target="../tags/tag263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62.xml"/><Relationship Id="rId9" Type="http://schemas.openxmlformats.org/officeDocument/2006/relationships/tags" Target="../tags/tag26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275.xml"/><Relationship Id="rId3" Type="http://schemas.openxmlformats.org/officeDocument/2006/relationships/tags" Target="../tags/tag270.xml"/><Relationship Id="rId7" Type="http://schemas.openxmlformats.org/officeDocument/2006/relationships/tags" Target="../tags/tag274.xml"/><Relationship Id="rId12" Type="http://schemas.openxmlformats.org/officeDocument/2006/relationships/notesSlide" Target="../notesSlides/notesSlide11.xml"/><Relationship Id="rId2" Type="http://schemas.openxmlformats.org/officeDocument/2006/relationships/tags" Target="../tags/tag269.xml"/><Relationship Id="rId1" Type="http://schemas.openxmlformats.org/officeDocument/2006/relationships/tags" Target="../tags/tag268.xml"/><Relationship Id="rId6" Type="http://schemas.openxmlformats.org/officeDocument/2006/relationships/tags" Target="../tags/tag273.xml"/><Relationship Id="rId11" Type="http://schemas.openxmlformats.org/officeDocument/2006/relationships/slideLayout" Target="../slideLayouts/slideLayout20.xml"/><Relationship Id="rId5" Type="http://schemas.openxmlformats.org/officeDocument/2006/relationships/tags" Target="../tags/tag272.xml"/><Relationship Id="rId10" Type="http://schemas.openxmlformats.org/officeDocument/2006/relationships/tags" Target="../tags/tag277.xml"/><Relationship Id="rId4" Type="http://schemas.openxmlformats.org/officeDocument/2006/relationships/tags" Target="../tags/tag271.xml"/><Relationship Id="rId9" Type="http://schemas.openxmlformats.org/officeDocument/2006/relationships/tags" Target="../tags/tag27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285.xml"/><Relationship Id="rId3" Type="http://schemas.openxmlformats.org/officeDocument/2006/relationships/tags" Target="../tags/tag280.xml"/><Relationship Id="rId7" Type="http://schemas.openxmlformats.org/officeDocument/2006/relationships/tags" Target="../tags/tag284.xml"/><Relationship Id="rId12" Type="http://schemas.openxmlformats.org/officeDocument/2006/relationships/image" Target="../media/image4.png"/><Relationship Id="rId2" Type="http://schemas.openxmlformats.org/officeDocument/2006/relationships/tags" Target="../tags/tag279.xml"/><Relationship Id="rId1" Type="http://schemas.openxmlformats.org/officeDocument/2006/relationships/tags" Target="../tags/tag278.xml"/><Relationship Id="rId6" Type="http://schemas.openxmlformats.org/officeDocument/2006/relationships/tags" Target="../tags/tag283.xml"/><Relationship Id="rId11" Type="http://schemas.openxmlformats.org/officeDocument/2006/relationships/notesSlide" Target="../notesSlides/notesSlide12.xml"/><Relationship Id="rId5" Type="http://schemas.openxmlformats.org/officeDocument/2006/relationships/tags" Target="../tags/tag282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81.xml"/><Relationship Id="rId9" Type="http://schemas.openxmlformats.org/officeDocument/2006/relationships/tags" Target="../tags/tag28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294.xml"/><Relationship Id="rId3" Type="http://schemas.openxmlformats.org/officeDocument/2006/relationships/tags" Target="../tags/tag289.xml"/><Relationship Id="rId7" Type="http://schemas.openxmlformats.org/officeDocument/2006/relationships/tags" Target="../tags/tag293.xml"/><Relationship Id="rId12" Type="http://schemas.openxmlformats.org/officeDocument/2006/relationships/notesSlide" Target="../notesSlides/notesSlide13.xml"/><Relationship Id="rId2" Type="http://schemas.openxmlformats.org/officeDocument/2006/relationships/tags" Target="../tags/tag288.xml"/><Relationship Id="rId1" Type="http://schemas.openxmlformats.org/officeDocument/2006/relationships/tags" Target="../tags/tag287.xml"/><Relationship Id="rId6" Type="http://schemas.openxmlformats.org/officeDocument/2006/relationships/tags" Target="../tags/tag292.xml"/><Relationship Id="rId11" Type="http://schemas.openxmlformats.org/officeDocument/2006/relationships/slideLayout" Target="../slideLayouts/slideLayout20.xml"/><Relationship Id="rId5" Type="http://schemas.openxmlformats.org/officeDocument/2006/relationships/tags" Target="../tags/tag291.xml"/><Relationship Id="rId10" Type="http://schemas.openxmlformats.org/officeDocument/2006/relationships/tags" Target="../tags/tag296.xml"/><Relationship Id="rId4" Type="http://schemas.openxmlformats.org/officeDocument/2006/relationships/tags" Target="../tags/tag290.xml"/><Relationship Id="rId9" Type="http://schemas.openxmlformats.org/officeDocument/2006/relationships/tags" Target="../tags/tag29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304.xml"/><Relationship Id="rId3" Type="http://schemas.openxmlformats.org/officeDocument/2006/relationships/tags" Target="../tags/tag299.xml"/><Relationship Id="rId7" Type="http://schemas.openxmlformats.org/officeDocument/2006/relationships/tags" Target="../tags/tag303.xml"/><Relationship Id="rId12" Type="http://schemas.openxmlformats.org/officeDocument/2006/relationships/notesSlide" Target="../notesSlides/notesSlide14.xml"/><Relationship Id="rId2" Type="http://schemas.openxmlformats.org/officeDocument/2006/relationships/tags" Target="../tags/tag298.xml"/><Relationship Id="rId1" Type="http://schemas.openxmlformats.org/officeDocument/2006/relationships/tags" Target="../tags/tag297.xml"/><Relationship Id="rId6" Type="http://schemas.openxmlformats.org/officeDocument/2006/relationships/tags" Target="../tags/tag302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301.xml"/><Relationship Id="rId10" Type="http://schemas.openxmlformats.org/officeDocument/2006/relationships/tags" Target="../tags/tag306.xml"/><Relationship Id="rId4" Type="http://schemas.openxmlformats.org/officeDocument/2006/relationships/tags" Target="../tags/tag300.xml"/><Relationship Id="rId9" Type="http://schemas.openxmlformats.org/officeDocument/2006/relationships/tags" Target="../tags/tag30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314.xml"/><Relationship Id="rId3" Type="http://schemas.openxmlformats.org/officeDocument/2006/relationships/tags" Target="../tags/tag309.xml"/><Relationship Id="rId7" Type="http://schemas.openxmlformats.org/officeDocument/2006/relationships/tags" Target="../tags/tag313.xml"/><Relationship Id="rId12" Type="http://schemas.openxmlformats.org/officeDocument/2006/relationships/notesSlide" Target="../notesSlides/notesSlide15.xml"/><Relationship Id="rId2" Type="http://schemas.openxmlformats.org/officeDocument/2006/relationships/tags" Target="../tags/tag308.xml"/><Relationship Id="rId1" Type="http://schemas.openxmlformats.org/officeDocument/2006/relationships/tags" Target="../tags/tag307.xml"/><Relationship Id="rId6" Type="http://schemas.openxmlformats.org/officeDocument/2006/relationships/tags" Target="../tags/tag312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311.xml"/><Relationship Id="rId10" Type="http://schemas.openxmlformats.org/officeDocument/2006/relationships/tags" Target="../tags/tag316.xml"/><Relationship Id="rId4" Type="http://schemas.openxmlformats.org/officeDocument/2006/relationships/tags" Target="../tags/tag310.xml"/><Relationship Id="rId9" Type="http://schemas.openxmlformats.org/officeDocument/2006/relationships/tags" Target="../tags/tag31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324.xml"/><Relationship Id="rId3" Type="http://schemas.openxmlformats.org/officeDocument/2006/relationships/tags" Target="../tags/tag319.xml"/><Relationship Id="rId7" Type="http://schemas.openxmlformats.org/officeDocument/2006/relationships/tags" Target="../tags/tag323.xml"/><Relationship Id="rId12" Type="http://schemas.openxmlformats.org/officeDocument/2006/relationships/notesSlide" Target="../notesSlides/notesSlide16.xml"/><Relationship Id="rId2" Type="http://schemas.openxmlformats.org/officeDocument/2006/relationships/tags" Target="../tags/tag318.xml"/><Relationship Id="rId1" Type="http://schemas.openxmlformats.org/officeDocument/2006/relationships/tags" Target="../tags/tag317.xml"/><Relationship Id="rId6" Type="http://schemas.openxmlformats.org/officeDocument/2006/relationships/tags" Target="../tags/tag322.xml"/><Relationship Id="rId11" Type="http://schemas.openxmlformats.org/officeDocument/2006/relationships/slideLayout" Target="../slideLayouts/slideLayout20.xml"/><Relationship Id="rId5" Type="http://schemas.openxmlformats.org/officeDocument/2006/relationships/tags" Target="../tags/tag321.xml"/><Relationship Id="rId10" Type="http://schemas.openxmlformats.org/officeDocument/2006/relationships/tags" Target="../tags/tag326.xml"/><Relationship Id="rId4" Type="http://schemas.openxmlformats.org/officeDocument/2006/relationships/tags" Target="../tags/tag320.xml"/><Relationship Id="rId9" Type="http://schemas.openxmlformats.org/officeDocument/2006/relationships/tags" Target="../tags/tag32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334.xml"/><Relationship Id="rId3" Type="http://schemas.openxmlformats.org/officeDocument/2006/relationships/tags" Target="../tags/tag329.xml"/><Relationship Id="rId7" Type="http://schemas.openxmlformats.org/officeDocument/2006/relationships/tags" Target="../tags/tag333.xml"/><Relationship Id="rId12" Type="http://schemas.openxmlformats.org/officeDocument/2006/relationships/notesSlide" Target="../notesSlides/notesSlide17.xml"/><Relationship Id="rId2" Type="http://schemas.openxmlformats.org/officeDocument/2006/relationships/tags" Target="../tags/tag328.xml"/><Relationship Id="rId1" Type="http://schemas.openxmlformats.org/officeDocument/2006/relationships/tags" Target="../tags/tag327.xml"/><Relationship Id="rId6" Type="http://schemas.openxmlformats.org/officeDocument/2006/relationships/tags" Target="../tags/tag332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331.xml"/><Relationship Id="rId10" Type="http://schemas.openxmlformats.org/officeDocument/2006/relationships/tags" Target="../tags/tag336.xml"/><Relationship Id="rId4" Type="http://schemas.openxmlformats.org/officeDocument/2006/relationships/tags" Target="../tags/tag330.xml"/><Relationship Id="rId9" Type="http://schemas.openxmlformats.org/officeDocument/2006/relationships/tags" Target="../tags/tag33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344.xml"/><Relationship Id="rId3" Type="http://schemas.openxmlformats.org/officeDocument/2006/relationships/tags" Target="../tags/tag339.xml"/><Relationship Id="rId7" Type="http://schemas.openxmlformats.org/officeDocument/2006/relationships/tags" Target="../tags/tag343.xml"/><Relationship Id="rId12" Type="http://schemas.openxmlformats.org/officeDocument/2006/relationships/notesSlide" Target="../notesSlides/notesSlide18.xml"/><Relationship Id="rId2" Type="http://schemas.openxmlformats.org/officeDocument/2006/relationships/tags" Target="../tags/tag338.xml"/><Relationship Id="rId1" Type="http://schemas.openxmlformats.org/officeDocument/2006/relationships/tags" Target="../tags/tag337.xml"/><Relationship Id="rId6" Type="http://schemas.openxmlformats.org/officeDocument/2006/relationships/tags" Target="../tags/tag342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341.xml"/><Relationship Id="rId10" Type="http://schemas.openxmlformats.org/officeDocument/2006/relationships/tags" Target="../tags/tag346.xml"/><Relationship Id="rId4" Type="http://schemas.openxmlformats.org/officeDocument/2006/relationships/tags" Target="../tags/tag340.xml"/><Relationship Id="rId9" Type="http://schemas.openxmlformats.org/officeDocument/2006/relationships/tags" Target="../tags/tag34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78.xml"/><Relationship Id="rId3" Type="http://schemas.openxmlformats.org/officeDocument/2006/relationships/tags" Target="../tags/tag173.xml"/><Relationship Id="rId7" Type="http://schemas.openxmlformats.org/officeDocument/2006/relationships/tags" Target="../tags/tag177.xml"/><Relationship Id="rId2" Type="http://schemas.openxmlformats.org/officeDocument/2006/relationships/tags" Target="../tags/tag172.xml"/><Relationship Id="rId1" Type="http://schemas.openxmlformats.org/officeDocument/2006/relationships/tags" Target="../tags/tag171.xml"/><Relationship Id="rId6" Type="http://schemas.openxmlformats.org/officeDocument/2006/relationships/tags" Target="../tags/tag176.xml"/><Relationship Id="rId11" Type="http://schemas.openxmlformats.org/officeDocument/2006/relationships/notesSlide" Target="../notesSlides/notesSlide1.xml"/><Relationship Id="rId5" Type="http://schemas.openxmlformats.org/officeDocument/2006/relationships/tags" Target="../tags/tag175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74.xml"/><Relationship Id="rId9" Type="http://schemas.openxmlformats.org/officeDocument/2006/relationships/tags" Target="../tags/tag17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349.xml"/><Relationship Id="rId2" Type="http://schemas.openxmlformats.org/officeDocument/2006/relationships/tags" Target="../tags/tag348.xml"/><Relationship Id="rId1" Type="http://schemas.openxmlformats.org/officeDocument/2006/relationships/tags" Target="../tags/tag347.xml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352.xml"/><Relationship Id="rId2" Type="http://schemas.openxmlformats.org/officeDocument/2006/relationships/tags" Target="../tags/tag351.xml"/><Relationship Id="rId1" Type="http://schemas.openxmlformats.org/officeDocument/2006/relationships/tags" Target="../tags/tag350.xml"/><Relationship Id="rId4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355.xml"/><Relationship Id="rId2" Type="http://schemas.openxmlformats.org/officeDocument/2006/relationships/tags" Target="../tags/tag354.xml"/><Relationship Id="rId1" Type="http://schemas.openxmlformats.org/officeDocument/2006/relationships/tags" Target="../tags/tag353.xml"/><Relationship Id="rId4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357.xml"/><Relationship Id="rId2" Type="http://schemas.openxmlformats.org/officeDocument/2006/relationships/tags" Target="../tags/tag356.xml"/><Relationship Id="rId1" Type="http://schemas.openxmlformats.org/officeDocument/2006/relationships/themeOverride" Target="../theme/themeOverride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59.xml"/><Relationship Id="rId4" Type="http://schemas.openxmlformats.org/officeDocument/2006/relationships/tags" Target="../tags/tag358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367.xml"/><Relationship Id="rId3" Type="http://schemas.openxmlformats.org/officeDocument/2006/relationships/tags" Target="../tags/tag362.xml"/><Relationship Id="rId7" Type="http://schemas.openxmlformats.org/officeDocument/2006/relationships/tags" Target="../tags/tag366.xml"/><Relationship Id="rId12" Type="http://schemas.openxmlformats.org/officeDocument/2006/relationships/notesSlide" Target="../notesSlides/notesSlide19.xml"/><Relationship Id="rId2" Type="http://schemas.openxmlformats.org/officeDocument/2006/relationships/tags" Target="../tags/tag361.xml"/><Relationship Id="rId1" Type="http://schemas.openxmlformats.org/officeDocument/2006/relationships/tags" Target="../tags/tag360.xml"/><Relationship Id="rId6" Type="http://schemas.openxmlformats.org/officeDocument/2006/relationships/tags" Target="../tags/tag365.xml"/><Relationship Id="rId11" Type="http://schemas.openxmlformats.org/officeDocument/2006/relationships/slideLayout" Target="../slideLayouts/slideLayout20.xml"/><Relationship Id="rId5" Type="http://schemas.openxmlformats.org/officeDocument/2006/relationships/tags" Target="../tags/tag364.xml"/><Relationship Id="rId10" Type="http://schemas.openxmlformats.org/officeDocument/2006/relationships/tags" Target="../tags/tag369.xml"/><Relationship Id="rId4" Type="http://schemas.openxmlformats.org/officeDocument/2006/relationships/tags" Target="../tags/tag363.xml"/><Relationship Id="rId9" Type="http://schemas.openxmlformats.org/officeDocument/2006/relationships/tags" Target="../tags/tag36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87.xml"/><Relationship Id="rId13" Type="http://schemas.openxmlformats.org/officeDocument/2006/relationships/diagramData" Target="../diagrams/data1.xml"/><Relationship Id="rId3" Type="http://schemas.openxmlformats.org/officeDocument/2006/relationships/tags" Target="../tags/tag182.xml"/><Relationship Id="rId7" Type="http://schemas.openxmlformats.org/officeDocument/2006/relationships/tags" Target="../tags/tag186.xml"/><Relationship Id="rId12" Type="http://schemas.openxmlformats.org/officeDocument/2006/relationships/notesSlide" Target="../notesSlides/notesSlide2.xml"/><Relationship Id="rId17" Type="http://schemas.microsoft.com/office/2007/relationships/diagramDrawing" Target="../diagrams/drawing1.xml"/><Relationship Id="rId2" Type="http://schemas.openxmlformats.org/officeDocument/2006/relationships/tags" Target="../tags/tag181.xml"/><Relationship Id="rId16" Type="http://schemas.openxmlformats.org/officeDocument/2006/relationships/diagramColors" Target="../diagrams/colors1.xml"/><Relationship Id="rId1" Type="http://schemas.openxmlformats.org/officeDocument/2006/relationships/tags" Target="../tags/tag180.xml"/><Relationship Id="rId6" Type="http://schemas.openxmlformats.org/officeDocument/2006/relationships/tags" Target="../tags/tag185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84.xml"/><Relationship Id="rId15" Type="http://schemas.openxmlformats.org/officeDocument/2006/relationships/diagramQuickStyle" Target="../diagrams/quickStyle1.xml"/><Relationship Id="rId10" Type="http://schemas.openxmlformats.org/officeDocument/2006/relationships/tags" Target="../tags/tag189.xml"/><Relationship Id="rId4" Type="http://schemas.openxmlformats.org/officeDocument/2006/relationships/tags" Target="../tags/tag183.xml"/><Relationship Id="rId9" Type="http://schemas.openxmlformats.org/officeDocument/2006/relationships/tags" Target="../tags/tag188.xml"/><Relationship Id="rId1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97.xml"/><Relationship Id="rId13" Type="http://schemas.openxmlformats.org/officeDocument/2006/relationships/tags" Target="../tags/tag202.xml"/><Relationship Id="rId3" Type="http://schemas.openxmlformats.org/officeDocument/2006/relationships/tags" Target="../tags/tag192.xml"/><Relationship Id="rId7" Type="http://schemas.openxmlformats.org/officeDocument/2006/relationships/tags" Target="../tags/tag196.xml"/><Relationship Id="rId12" Type="http://schemas.openxmlformats.org/officeDocument/2006/relationships/tags" Target="../tags/tag201.xml"/><Relationship Id="rId2" Type="http://schemas.openxmlformats.org/officeDocument/2006/relationships/tags" Target="../tags/tag191.xml"/><Relationship Id="rId1" Type="http://schemas.openxmlformats.org/officeDocument/2006/relationships/tags" Target="../tags/tag190.xml"/><Relationship Id="rId6" Type="http://schemas.openxmlformats.org/officeDocument/2006/relationships/tags" Target="../tags/tag195.xml"/><Relationship Id="rId11" Type="http://schemas.openxmlformats.org/officeDocument/2006/relationships/tags" Target="../tags/tag200.xml"/><Relationship Id="rId5" Type="http://schemas.openxmlformats.org/officeDocument/2006/relationships/tags" Target="../tags/tag194.xml"/><Relationship Id="rId15" Type="http://schemas.openxmlformats.org/officeDocument/2006/relationships/notesSlide" Target="../notesSlides/notesSlide3.xml"/><Relationship Id="rId10" Type="http://schemas.openxmlformats.org/officeDocument/2006/relationships/tags" Target="../tags/tag199.xml"/><Relationship Id="rId4" Type="http://schemas.openxmlformats.org/officeDocument/2006/relationships/tags" Target="../tags/tag193.xml"/><Relationship Id="rId9" Type="http://schemas.openxmlformats.org/officeDocument/2006/relationships/tags" Target="../tags/tag198.xml"/><Relationship Id="rId1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10.xml"/><Relationship Id="rId3" Type="http://schemas.openxmlformats.org/officeDocument/2006/relationships/tags" Target="../tags/tag205.xml"/><Relationship Id="rId7" Type="http://schemas.openxmlformats.org/officeDocument/2006/relationships/tags" Target="../tags/tag209.xml"/><Relationship Id="rId12" Type="http://schemas.openxmlformats.org/officeDocument/2006/relationships/notesSlide" Target="../notesSlides/notesSlide4.xml"/><Relationship Id="rId2" Type="http://schemas.openxmlformats.org/officeDocument/2006/relationships/tags" Target="../tags/tag204.xml"/><Relationship Id="rId1" Type="http://schemas.openxmlformats.org/officeDocument/2006/relationships/tags" Target="../tags/tag203.xml"/><Relationship Id="rId6" Type="http://schemas.openxmlformats.org/officeDocument/2006/relationships/tags" Target="../tags/tag208.xml"/><Relationship Id="rId11" Type="http://schemas.openxmlformats.org/officeDocument/2006/relationships/slideLayout" Target="../slideLayouts/slideLayout20.xml"/><Relationship Id="rId5" Type="http://schemas.openxmlformats.org/officeDocument/2006/relationships/tags" Target="../tags/tag207.xml"/><Relationship Id="rId10" Type="http://schemas.openxmlformats.org/officeDocument/2006/relationships/tags" Target="../tags/tag212.xml"/><Relationship Id="rId4" Type="http://schemas.openxmlformats.org/officeDocument/2006/relationships/tags" Target="../tags/tag206.xml"/><Relationship Id="rId9" Type="http://schemas.openxmlformats.org/officeDocument/2006/relationships/tags" Target="../tags/tag2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220.xml"/><Relationship Id="rId3" Type="http://schemas.openxmlformats.org/officeDocument/2006/relationships/tags" Target="../tags/tag215.xml"/><Relationship Id="rId7" Type="http://schemas.openxmlformats.org/officeDocument/2006/relationships/tags" Target="../tags/tag219.xml"/><Relationship Id="rId2" Type="http://schemas.openxmlformats.org/officeDocument/2006/relationships/tags" Target="../tags/tag214.xml"/><Relationship Id="rId1" Type="http://schemas.openxmlformats.org/officeDocument/2006/relationships/tags" Target="../tags/tag213.xml"/><Relationship Id="rId6" Type="http://schemas.openxmlformats.org/officeDocument/2006/relationships/tags" Target="../tags/tag218.xml"/><Relationship Id="rId11" Type="http://schemas.openxmlformats.org/officeDocument/2006/relationships/notesSlide" Target="../notesSlides/notesSlide5.xml"/><Relationship Id="rId5" Type="http://schemas.openxmlformats.org/officeDocument/2006/relationships/tags" Target="../tags/tag217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16.xml"/><Relationship Id="rId9" Type="http://schemas.openxmlformats.org/officeDocument/2006/relationships/tags" Target="../tags/tag22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229.xml"/><Relationship Id="rId3" Type="http://schemas.openxmlformats.org/officeDocument/2006/relationships/tags" Target="../tags/tag224.xml"/><Relationship Id="rId7" Type="http://schemas.openxmlformats.org/officeDocument/2006/relationships/tags" Target="../tags/tag228.xml"/><Relationship Id="rId12" Type="http://schemas.openxmlformats.org/officeDocument/2006/relationships/notesSlide" Target="../notesSlides/notesSlide6.xml"/><Relationship Id="rId2" Type="http://schemas.openxmlformats.org/officeDocument/2006/relationships/tags" Target="../tags/tag223.xml"/><Relationship Id="rId1" Type="http://schemas.openxmlformats.org/officeDocument/2006/relationships/tags" Target="../tags/tag222.xml"/><Relationship Id="rId6" Type="http://schemas.openxmlformats.org/officeDocument/2006/relationships/tags" Target="../tags/tag227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226.xml"/><Relationship Id="rId10" Type="http://schemas.openxmlformats.org/officeDocument/2006/relationships/tags" Target="../tags/tag231.xml"/><Relationship Id="rId4" Type="http://schemas.openxmlformats.org/officeDocument/2006/relationships/tags" Target="../tags/tag225.xml"/><Relationship Id="rId9" Type="http://schemas.openxmlformats.org/officeDocument/2006/relationships/tags" Target="../tags/tag23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239.xml"/><Relationship Id="rId3" Type="http://schemas.openxmlformats.org/officeDocument/2006/relationships/tags" Target="../tags/tag234.xml"/><Relationship Id="rId7" Type="http://schemas.openxmlformats.org/officeDocument/2006/relationships/tags" Target="../tags/tag238.xml"/><Relationship Id="rId2" Type="http://schemas.openxmlformats.org/officeDocument/2006/relationships/tags" Target="../tags/tag233.xml"/><Relationship Id="rId1" Type="http://schemas.openxmlformats.org/officeDocument/2006/relationships/tags" Target="../tags/tag232.xml"/><Relationship Id="rId6" Type="http://schemas.openxmlformats.org/officeDocument/2006/relationships/tags" Target="../tags/tag237.xml"/><Relationship Id="rId11" Type="http://schemas.openxmlformats.org/officeDocument/2006/relationships/notesSlide" Target="../notesSlides/notesSlide7.xml"/><Relationship Id="rId5" Type="http://schemas.openxmlformats.org/officeDocument/2006/relationships/tags" Target="../tags/tag236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35.xml"/><Relationship Id="rId9" Type="http://schemas.openxmlformats.org/officeDocument/2006/relationships/tags" Target="../tags/tag24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248.xml"/><Relationship Id="rId3" Type="http://schemas.openxmlformats.org/officeDocument/2006/relationships/tags" Target="../tags/tag243.xml"/><Relationship Id="rId7" Type="http://schemas.openxmlformats.org/officeDocument/2006/relationships/tags" Target="../tags/tag247.xml"/><Relationship Id="rId2" Type="http://schemas.openxmlformats.org/officeDocument/2006/relationships/tags" Target="../tags/tag242.xml"/><Relationship Id="rId1" Type="http://schemas.openxmlformats.org/officeDocument/2006/relationships/tags" Target="../tags/tag241.xml"/><Relationship Id="rId6" Type="http://schemas.openxmlformats.org/officeDocument/2006/relationships/tags" Target="../tags/tag246.xml"/><Relationship Id="rId11" Type="http://schemas.openxmlformats.org/officeDocument/2006/relationships/notesSlide" Target="../notesSlides/notesSlide8.xml"/><Relationship Id="rId5" Type="http://schemas.openxmlformats.org/officeDocument/2006/relationships/tags" Target="../tags/tag245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44.xml"/><Relationship Id="rId9" Type="http://schemas.openxmlformats.org/officeDocument/2006/relationships/tags" Target="../tags/tag2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id" hidden="1"/>
          <p:cNvGrpSpPr/>
          <p:nvPr>
            <p:custDataLst>
              <p:tags r:id="rId2"/>
            </p:custDataLst>
          </p:nvPr>
        </p:nvGrpSpPr>
        <p:grpSpPr>
          <a:xfrm>
            <a:off x="530352" y="685800"/>
            <a:ext cx="8997696" cy="6711696"/>
            <a:chOff x="530352" y="685800"/>
            <a:chExt cx="8997696" cy="6711696"/>
          </a:xfrm>
        </p:grpSpPr>
        <p:sp>
          <p:nvSpPr>
            <p:cNvPr id="6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8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9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5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0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9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3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8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7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2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1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6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4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5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0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308" y="965233"/>
            <a:ext cx="8997696" cy="914400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</a:rPr>
              <a:t>AOTCA </a:t>
            </a:r>
            <a:r>
              <a:rPr lang="en-GB" sz="2800" dirty="0" smtClean="0">
                <a:solidFill>
                  <a:schemeClr val="accent1"/>
                </a:solidFill>
              </a:rPr>
              <a:t>International </a:t>
            </a:r>
            <a:r>
              <a:rPr lang="en-GB" sz="2800" dirty="0">
                <a:solidFill>
                  <a:schemeClr val="accent1"/>
                </a:solidFill>
              </a:rPr>
              <a:t>Tax </a:t>
            </a:r>
            <a:r>
              <a:rPr lang="en-GB" sz="2800" dirty="0" smtClean="0">
                <a:solidFill>
                  <a:schemeClr val="accent1"/>
                </a:solidFill>
              </a:rPr>
              <a:t>Conference 2015 </a:t>
            </a:r>
            <a:endParaRPr lang="en-GB" sz="2800" dirty="0">
              <a:solidFill>
                <a:schemeClr val="accent1"/>
              </a:solidFill>
            </a:endParaRPr>
          </a:p>
        </p:txBody>
      </p:sp>
      <p:sp>
        <p:nvSpPr>
          <p:cNvPr id="51" name="Page Number"/>
          <p:cNvSpPr txBox="1"/>
          <p:nvPr>
            <p:custDataLst>
              <p:tags r:id="rId3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en-GB" sz="1100" noProof="1" smtClean="0">
              <a:latin typeface="+mn-lt"/>
            </a:endParaRPr>
          </a:p>
        </p:txBody>
      </p:sp>
      <p:sp>
        <p:nvSpPr>
          <p:cNvPr id="52" name="Section Footer"/>
          <p:cNvSpPr txBox="1"/>
          <p:nvPr>
            <p:custDataLst>
              <p:tags r:id="rId4"/>
            </p:custDataLst>
          </p:nvPr>
        </p:nvSpPr>
        <p:spPr>
          <a:xfrm>
            <a:off x="531977" y="7094069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noProof="1" smtClean="0">
                <a:latin typeface="+mn-lt"/>
              </a:rPr>
              <a:t>AOTCA International Tax Conference 2015 • </a:t>
            </a:r>
            <a:endParaRPr lang="en-GB" sz="1100" noProof="1" smtClean="0">
              <a:latin typeface="+mn-lt"/>
            </a:endParaRPr>
          </a:p>
        </p:txBody>
      </p:sp>
      <p:sp>
        <p:nvSpPr>
          <p:cNvPr id="56" name="Subtitle 7"/>
          <p:cNvSpPr txBox="1">
            <a:spLocks/>
          </p:cNvSpPr>
          <p:nvPr/>
        </p:nvSpPr>
        <p:spPr>
          <a:xfrm>
            <a:off x="490061" y="2971800"/>
            <a:ext cx="5877878" cy="1036321"/>
          </a:xfrm>
          <a:prstGeom prst="rect">
            <a:avLst/>
          </a:prstGeom>
        </p:spPr>
        <p:txBody>
          <a:bodyPr/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n-GB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Osaka, Japan</a:t>
            </a:r>
          </a:p>
          <a:p>
            <a:pPr>
              <a:spcAft>
                <a:spcPts val="0"/>
              </a:spcAft>
            </a:pPr>
            <a:r>
              <a:rPr lang="en-GB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16 October 2015</a:t>
            </a:r>
            <a:endParaRPr lang="en-GB" sz="2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7" name="Picture 1" descr="C:\Users\Kathleen Y Wang\AppData\Local\Temp\$37CF6CA42A2D3B09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352" y="4498848"/>
            <a:ext cx="1714674" cy="1016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Subtitle 7"/>
          <p:cNvSpPr txBox="1">
            <a:spLocks/>
          </p:cNvSpPr>
          <p:nvPr/>
        </p:nvSpPr>
        <p:spPr>
          <a:xfrm>
            <a:off x="420688" y="1841294"/>
            <a:ext cx="8692164" cy="1036321"/>
          </a:xfrm>
          <a:prstGeom prst="rect">
            <a:avLst/>
          </a:prstGeom>
        </p:spPr>
        <p:txBody>
          <a:bodyPr/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n-GB" sz="2400" b="1" i="1" dirty="0" smtClean="0">
                <a:solidFill>
                  <a:schemeClr val="tx2"/>
                </a:solidFill>
              </a:rPr>
              <a:t>“BEPS Action Plan - Perspectives of government and industries in Hong Kong”</a:t>
            </a:r>
            <a:endParaRPr lang="en-GB" sz="2400" b="1" i="1" dirty="0">
              <a:solidFill>
                <a:schemeClr val="tx2"/>
              </a:solidFill>
            </a:endParaRPr>
          </a:p>
        </p:txBody>
      </p:sp>
      <p:pic>
        <p:nvPicPr>
          <p:cNvPr id="1026" name="Picture 2" descr="http://www.beahkusu.hkusu.hku.hk/ce2013/logos/HKICP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08" y="4430550"/>
            <a:ext cx="1943201" cy="1205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Subtitle 7"/>
          <p:cNvSpPr txBox="1">
            <a:spLocks/>
          </p:cNvSpPr>
          <p:nvPr/>
        </p:nvSpPr>
        <p:spPr>
          <a:xfrm>
            <a:off x="531977" y="5542384"/>
            <a:ext cx="3954691" cy="1036321"/>
          </a:xfrm>
          <a:prstGeom prst="rect">
            <a:avLst/>
          </a:prstGeom>
        </p:spPr>
        <p:txBody>
          <a:bodyPr/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n-GB" sz="1800" b="1" dirty="0" smtClean="0">
                <a:solidFill>
                  <a:schemeClr val="bg2">
                    <a:lumMod val="50000"/>
                  </a:schemeClr>
                </a:solidFill>
              </a:rPr>
              <a:t>Anthony Tam</a:t>
            </a:r>
          </a:p>
          <a:p>
            <a:pPr>
              <a:spcAft>
                <a:spcPts val="0"/>
              </a:spcAft>
            </a:pPr>
            <a:r>
              <a:rPr lang="en-GB" sz="1800" b="1" dirty="0" smtClean="0">
                <a:solidFill>
                  <a:schemeClr val="bg2">
                    <a:lumMod val="50000"/>
                  </a:schemeClr>
                </a:solidFill>
              </a:rPr>
              <a:t>Deputy Chair, Taxation Faculty Executive Committee, HKICPA, &amp; Partner, Tax Advisory Services, Mazars</a:t>
            </a:r>
          </a:p>
          <a:p>
            <a:pPr>
              <a:spcAft>
                <a:spcPts val="0"/>
              </a:spcAft>
            </a:pP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1" name="Subtitle 7"/>
          <p:cNvSpPr txBox="1">
            <a:spLocks/>
          </p:cNvSpPr>
          <p:nvPr/>
        </p:nvSpPr>
        <p:spPr>
          <a:xfrm>
            <a:off x="5102352" y="5542384"/>
            <a:ext cx="3954691" cy="1036321"/>
          </a:xfrm>
          <a:prstGeom prst="rect">
            <a:avLst/>
          </a:prstGeom>
        </p:spPr>
        <p:txBody>
          <a:bodyPr/>
          <a:lstStyle>
            <a:lvl1pPr marL="0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305647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-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◦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222589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Georgia" pitchFamily="18" charset="0"/>
              <a:buChar char="›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305647" marR="0" indent="-305647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tabLst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611295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lpha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916942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romanLcPeriod"/>
              <a:defRPr sz="20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-305647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sz="2000" b="1" kern="1200" baseline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n-GB" sz="1800" b="1" dirty="0" smtClean="0">
                <a:solidFill>
                  <a:schemeClr val="bg2">
                    <a:lumMod val="50000"/>
                  </a:schemeClr>
                </a:solidFill>
              </a:rPr>
              <a:t>Jeremy Choi</a:t>
            </a:r>
          </a:p>
          <a:p>
            <a:pPr>
              <a:spcAft>
                <a:spcPts val="0"/>
              </a:spcAft>
            </a:pPr>
            <a:r>
              <a:rPr lang="en-US" sz="1800" b="1" dirty="0" smtClean="0">
                <a:solidFill>
                  <a:schemeClr val="bg2">
                    <a:lumMod val="50000"/>
                  </a:schemeClr>
                </a:solidFill>
              </a:rPr>
              <a:t>Council Member &amp; Chairman of International Tax Committee, </a:t>
            </a:r>
            <a:r>
              <a:rPr lang="en-GB" sz="1800" b="1" dirty="0" smtClean="0">
                <a:solidFill>
                  <a:schemeClr val="bg2">
                    <a:lumMod val="50000"/>
                  </a:schemeClr>
                </a:solidFill>
              </a:rPr>
              <a:t> TIHK &amp; Partner, Tax Services</a:t>
            </a:r>
          </a:p>
          <a:p>
            <a:pPr>
              <a:spcAft>
                <a:spcPts val="0"/>
              </a:spcAft>
            </a:pPr>
            <a:r>
              <a:rPr lang="en-GB" sz="1800" b="1" dirty="0" smtClean="0">
                <a:solidFill>
                  <a:schemeClr val="bg2">
                    <a:lumMod val="50000"/>
                  </a:schemeClr>
                </a:solidFill>
              </a:rPr>
              <a:t>PricewaterhouseCoopers </a:t>
            </a:r>
          </a:p>
          <a:p>
            <a:pPr>
              <a:spcAft>
                <a:spcPts val="0"/>
              </a:spcAft>
            </a:pP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>
            <p:custDataLst>
              <p:tags r:id="rId5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4" name="TextBox 3"/>
          <p:cNvSpPr txBox="1"/>
          <p:nvPr>
            <p:custDataLst>
              <p:tags r:id="rId6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7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4" name="TextBox 53"/>
          <p:cNvSpPr txBox="1"/>
          <p:nvPr>
            <p:custDataLst>
              <p:tags r:id="rId8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5" name="TextBox 54"/>
          <p:cNvSpPr txBox="1"/>
          <p:nvPr>
            <p:custDataLst>
              <p:tags r:id="rId9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9" name="TextBox 58"/>
          <p:cNvSpPr txBox="1"/>
          <p:nvPr>
            <p:custDataLst>
              <p:tags r:id="rId10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200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73" y="906165"/>
            <a:ext cx="8997696" cy="914400"/>
          </a:xfrm>
        </p:spPr>
        <p:txBody>
          <a:bodyPr/>
          <a:lstStyle/>
          <a:p>
            <a:r>
              <a:rPr lang="en-GB" dirty="0" smtClean="0"/>
              <a:t>Case 2</a:t>
            </a:r>
            <a:r>
              <a:rPr lang="en-GB" dirty="0"/>
              <a:t>: Claiming treaty benefit under a Hong Kong tax treaty</a:t>
            </a:r>
          </a:p>
        </p:txBody>
      </p:sp>
      <p:sp>
        <p:nvSpPr>
          <p:cNvPr id="51" name="Section Footer"/>
          <p:cNvSpPr txBox="1"/>
          <p:nvPr>
            <p:custDataLst>
              <p:tags r:id="rId3"/>
            </p:custDataLst>
          </p:nvPr>
        </p:nvSpPr>
        <p:spPr>
          <a:xfrm>
            <a:off x="531976" y="7089306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dirty="0" smtClean="0">
                <a:latin typeface="+mn-lt"/>
              </a:rPr>
              <a:t>AOTCA International Tax Conference 2015 • </a:t>
            </a:r>
            <a:endParaRPr lang="en-GB" sz="1100" dirty="0" smtClean="0">
              <a:latin typeface="+mn-lt"/>
            </a:endParaRP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5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2" name="TextBox 61"/>
          <p:cNvSpPr txBox="1"/>
          <p:nvPr>
            <p:custDataLst>
              <p:tags r:id="rId6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" name="TextBox 62"/>
          <p:cNvSpPr txBox="1"/>
          <p:nvPr>
            <p:custDataLst>
              <p:tags r:id="rId7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>
            <p:custDataLst>
              <p:tags r:id="rId8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5" name="TextBox 64"/>
          <p:cNvSpPr txBox="1"/>
          <p:nvPr>
            <p:custDataLst>
              <p:tags r:id="rId9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26696" y="1856119"/>
            <a:ext cx="89462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en-GB" sz="1800" b="1" i="1" kern="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Issue 1: </a:t>
            </a:r>
            <a:r>
              <a:rPr lang="en-GB" sz="1800" b="1" i="1" kern="0" dirty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Will the Hong Kong tax authority accept Lux Co as the beneficial </a:t>
            </a:r>
            <a:r>
              <a:rPr lang="en-GB" sz="1800" b="1" i="1" kern="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owner </a:t>
            </a:r>
            <a:r>
              <a:rPr lang="en-GB" sz="1800" b="1" i="1" kern="0" dirty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or regard Lux Co as a </a:t>
            </a:r>
            <a:r>
              <a:rPr lang="en-GB" sz="1800" b="1" i="1" kern="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conduit?</a:t>
            </a:r>
          </a:p>
          <a:p>
            <a:pPr defTabSz="914400">
              <a:defRPr/>
            </a:pPr>
            <a:endParaRPr lang="en-GB" sz="1800" kern="0" dirty="0">
              <a:solidFill>
                <a:prstClr val="black"/>
              </a:solidFill>
              <a:latin typeface="Georgia" pitchFamily="18" charset="0"/>
            </a:endParaRP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Follow the OECD’s commentary and interpretation on “beneficial owner”</a:t>
            </a:r>
          </a:p>
          <a:p>
            <a:pPr marL="285750" indent="-285750" defTabSz="9144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Factors to consider: 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75051" y="6218831"/>
            <a:ext cx="8946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Will consider if treaty benefit is available to the ultimate beneficial owner if  the intermediary is being disregarded as a conduit 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1270396" y="3651400"/>
            <a:ext cx="6071965" cy="2296272"/>
            <a:chOff x="1189864" y="4082512"/>
            <a:chExt cx="6071965" cy="2296272"/>
          </a:xfrm>
        </p:grpSpPr>
        <p:sp>
          <p:nvSpPr>
            <p:cNvPr id="72" name="Rounded Rectangle 71"/>
            <p:cNvSpPr/>
            <p:nvPr/>
          </p:nvSpPr>
          <p:spPr bwMode="ltGray">
            <a:xfrm>
              <a:off x="1222028" y="4092784"/>
              <a:ext cx="2905472" cy="1001667"/>
            </a:xfrm>
            <a:prstGeom prst="roundRect">
              <a:avLst>
                <a:gd name="adj" fmla="val 7791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altLang="zh-CN" sz="1600" dirty="0" smtClean="0">
                  <a:solidFill>
                    <a:schemeClr val="accent1"/>
                  </a:solidFill>
                  <a:latin typeface="Georgia"/>
                </a:rPr>
                <a:t>Unconstrained right to use and enjoy the income</a:t>
              </a:r>
              <a:endParaRPr lang="en-GB" altLang="zh-CN" sz="1600" dirty="0">
                <a:solidFill>
                  <a:schemeClr val="accent1"/>
                </a:solidFill>
                <a:latin typeface="Georgia"/>
              </a:endParaRPr>
            </a:p>
          </p:txBody>
        </p:sp>
        <p:sp>
          <p:nvSpPr>
            <p:cNvPr id="73" name="Rounded Rectangle 72"/>
            <p:cNvSpPr/>
            <p:nvPr/>
          </p:nvSpPr>
          <p:spPr bwMode="ltGray">
            <a:xfrm>
              <a:off x="4356357" y="4082512"/>
              <a:ext cx="2905472" cy="1001667"/>
            </a:xfrm>
            <a:prstGeom prst="roundRect">
              <a:avLst>
                <a:gd name="adj" fmla="val 7791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altLang="zh-CN" sz="1600" dirty="0" smtClean="0">
                  <a:solidFill>
                    <a:schemeClr val="accent1"/>
                  </a:solidFill>
                  <a:latin typeface="Georgia"/>
                </a:rPr>
                <a:t>No contractual or legal obligation to pass on the income received</a:t>
              </a:r>
              <a:endParaRPr lang="en-GB" altLang="zh-CN" sz="1600" dirty="0">
                <a:solidFill>
                  <a:schemeClr val="accent1"/>
                </a:solidFill>
                <a:latin typeface="Georgia"/>
              </a:endParaRPr>
            </a:p>
          </p:txBody>
        </p:sp>
        <p:sp>
          <p:nvSpPr>
            <p:cNvPr id="74" name="Rounded Rectangle 73"/>
            <p:cNvSpPr/>
            <p:nvPr/>
          </p:nvSpPr>
          <p:spPr bwMode="ltGray">
            <a:xfrm>
              <a:off x="1189864" y="5369614"/>
              <a:ext cx="2905472" cy="1001667"/>
            </a:xfrm>
            <a:prstGeom prst="roundRect">
              <a:avLst>
                <a:gd name="adj" fmla="val 7791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altLang="zh-CN" sz="1600" dirty="0" smtClean="0">
                  <a:solidFill>
                    <a:schemeClr val="accent1"/>
                  </a:solidFill>
                  <a:latin typeface="Georgia"/>
                </a:rPr>
                <a:t>NOT an agent or a nominee</a:t>
              </a:r>
              <a:endParaRPr lang="en-GB" altLang="zh-CN" sz="1600" dirty="0">
                <a:solidFill>
                  <a:schemeClr val="accent1"/>
                </a:solidFill>
                <a:latin typeface="Georgia"/>
              </a:endParaRPr>
            </a:p>
          </p:txBody>
        </p:sp>
        <p:sp>
          <p:nvSpPr>
            <p:cNvPr id="75" name="Rounded Rectangle 74"/>
            <p:cNvSpPr/>
            <p:nvPr/>
          </p:nvSpPr>
          <p:spPr bwMode="ltGray">
            <a:xfrm>
              <a:off x="4356357" y="5377117"/>
              <a:ext cx="2905472" cy="1001667"/>
            </a:xfrm>
            <a:prstGeom prst="roundRect">
              <a:avLst>
                <a:gd name="adj" fmla="val 7791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altLang="zh-CN" sz="1600" dirty="0" smtClean="0">
                  <a:solidFill>
                    <a:schemeClr val="accent1"/>
                  </a:solidFill>
                  <a:latin typeface="Georgia"/>
                </a:rPr>
                <a:t>NOT a conduit company</a:t>
              </a:r>
              <a:endParaRPr lang="en-GB" altLang="zh-CN" sz="1600" dirty="0">
                <a:solidFill>
                  <a:schemeClr val="accent1"/>
                </a:solidFill>
                <a:latin typeface="Georgia"/>
              </a:endParaRPr>
            </a:p>
          </p:txBody>
        </p:sp>
      </p:grpSp>
      <p:sp>
        <p:nvSpPr>
          <p:cNvPr id="54" name="Slide Number Placeholder 5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BD5762-3BDC-484D-9503-7EA6D5A9A8CE}" type="slidenum">
              <a:rPr lang="en-GB" smtClean="0"/>
              <a:pPr/>
              <a:t>10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702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73" y="906165"/>
            <a:ext cx="8997696" cy="914400"/>
          </a:xfrm>
        </p:spPr>
        <p:txBody>
          <a:bodyPr/>
          <a:lstStyle/>
          <a:p>
            <a:r>
              <a:rPr lang="en-GB" dirty="0" smtClean="0"/>
              <a:t>Case 2</a:t>
            </a:r>
            <a:r>
              <a:rPr lang="en-GB" dirty="0"/>
              <a:t>: Claiming treaty benefit under a Hong Kong tax treaty</a:t>
            </a:r>
          </a:p>
        </p:txBody>
      </p:sp>
      <p:sp>
        <p:nvSpPr>
          <p:cNvPr id="51" name="Section Footer"/>
          <p:cNvSpPr txBox="1"/>
          <p:nvPr>
            <p:custDataLst>
              <p:tags r:id="rId3"/>
            </p:custDataLst>
          </p:nvPr>
        </p:nvSpPr>
        <p:spPr>
          <a:xfrm>
            <a:off x="531976" y="7089306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dirty="0" smtClean="0">
                <a:latin typeface="+mn-lt"/>
              </a:rPr>
              <a:t>AOTCA International Tax Conference 2015 • </a:t>
            </a:r>
            <a:endParaRPr lang="en-GB" sz="1100" dirty="0" smtClean="0">
              <a:latin typeface="+mn-lt"/>
            </a:endParaRP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5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2" name="TextBox 61"/>
          <p:cNvSpPr txBox="1"/>
          <p:nvPr>
            <p:custDataLst>
              <p:tags r:id="rId6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" name="TextBox 62"/>
          <p:cNvSpPr txBox="1"/>
          <p:nvPr>
            <p:custDataLst>
              <p:tags r:id="rId7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>
            <p:custDataLst>
              <p:tags r:id="rId8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5" name="TextBox 64"/>
          <p:cNvSpPr txBox="1"/>
          <p:nvPr>
            <p:custDataLst>
              <p:tags r:id="rId9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26696" y="1856119"/>
            <a:ext cx="8946261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GB" sz="1800" b="1" i="1" kern="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Issue 2: </a:t>
            </a:r>
            <a:r>
              <a:rPr lang="en-GB" sz="1800" b="1" i="1" kern="0" dirty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Can the Hong Kong tax authority apply the domestic anti-avoidance rules regarding royalties to deny the treaty </a:t>
            </a:r>
            <a:r>
              <a:rPr lang="en-GB" sz="1800" b="1" i="1" kern="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benefit?</a:t>
            </a:r>
          </a:p>
          <a:p>
            <a:pPr defTabSz="914400">
              <a:defRPr/>
            </a:pPr>
            <a:endParaRPr lang="en-GB" sz="1000" kern="0" dirty="0">
              <a:solidFill>
                <a:prstClr val="black"/>
              </a:solidFill>
              <a:latin typeface="Georgia" pitchFamily="18" charset="0"/>
            </a:endParaRP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HK domestic WHT rate on royalties paid to non-residents:  4.95% </a:t>
            </a:r>
          </a:p>
          <a:p>
            <a:pPr marL="285750" indent="-285750" defTabSz="9144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However, under certain circumstances where the domestic anti-avoidance rule applies, the rate is 16.5%</a:t>
            </a:r>
          </a:p>
          <a:p>
            <a:pPr marL="285750" indent="-285750" defTabSz="9144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The Hong Kong tax authority’s view: domestic GAAR can override treaty provisions regardless of whether there is an explicit provision in the treaty stating the same</a:t>
            </a:r>
          </a:p>
          <a:p>
            <a:pPr marL="285750" indent="-285750" defTabSz="9144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Reference: OECD Commentary on Article 1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4638411" y="4957532"/>
            <a:ext cx="4425206" cy="1949505"/>
            <a:chOff x="2320602" y="4998827"/>
            <a:chExt cx="4425206" cy="1949505"/>
          </a:xfrm>
        </p:grpSpPr>
        <p:pic>
          <p:nvPicPr>
            <p:cNvPr id="1026" name="Picture 2" descr="http://www.windstarembroidery.com/cw2/Assets/product_full/2872_250.gif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4447" y="4998827"/>
              <a:ext cx="2348800" cy="19495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TextBox 68"/>
            <p:cNvSpPr txBox="1"/>
            <p:nvPr/>
          </p:nvSpPr>
          <p:spPr>
            <a:xfrm>
              <a:off x="2320602" y="5292300"/>
              <a:ext cx="1441482" cy="5968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-27432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DC6900"/>
                  </a:solidFill>
                  <a:effectLst/>
                  <a:uLnTx/>
                  <a:uFillTx/>
                  <a:latin typeface="Georgia" pitchFamily="18" charset="0"/>
                </a:rPr>
                <a:t>Domestic</a:t>
              </a:r>
              <a:r>
                <a:rPr kumimoji="0" lang="en-GB" sz="1600" b="0" i="0" u="none" strike="noStrike" kern="0" cap="none" spc="0" normalizeH="0" noProof="0" dirty="0" smtClean="0">
                  <a:ln>
                    <a:noFill/>
                  </a:ln>
                  <a:solidFill>
                    <a:srgbClr val="DC6900"/>
                  </a:solidFill>
                  <a:effectLst/>
                  <a:uLnTx/>
                  <a:uFillTx/>
                  <a:latin typeface="Georgia" pitchFamily="18" charset="0"/>
                </a:rPr>
                <a:t> anti-avoidance rules</a:t>
              </a:r>
              <a:endPara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DC6900"/>
                </a:solidFill>
                <a:effectLst/>
                <a:uLnTx/>
                <a:uFillTx/>
                <a:latin typeface="Georgia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605264" y="5675171"/>
              <a:ext cx="1140544" cy="5968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-27432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DC6900"/>
                  </a:solidFill>
                  <a:effectLst/>
                  <a:uLnTx/>
                  <a:uFillTx/>
                  <a:latin typeface="Georgia" pitchFamily="18" charset="0"/>
                </a:rPr>
                <a:t>Treaty benefits</a:t>
              </a:r>
            </a:p>
          </p:txBody>
        </p:sp>
      </p:grpSp>
      <p:sp>
        <p:nvSpPr>
          <p:cNvPr id="55" name="Slide Number Placeholder 5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BD5762-3BDC-484D-9503-7EA6D5A9A8CE}" type="slidenum">
              <a:rPr lang="en-GB" smtClean="0"/>
              <a:pPr/>
              <a:t>11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363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4" name="Subtitle 5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Exchange of information</a:t>
            </a:r>
            <a:endParaRPr lang="en-GB" dirty="0"/>
          </a:p>
        </p:txBody>
      </p:sp>
      <p:sp>
        <p:nvSpPr>
          <p:cNvPr id="51" name="Section Footer"/>
          <p:cNvSpPr txBox="1"/>
          <p:nvPr>
            <p:custDataLst>
              <p:tags r:id="rId3"/>
            </p:custDataLst>
          </p:nvPr>
        </p:nvSpPr>
        <p:spPr>
          <a:xfrm>
            <a:off x="531976" y="7089306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dirty="0" smtClean="0">
                <a:latin typeface="+mn-lt"/>
              </a:rPr>
              <a:t>AOTCA International Tax Conference 2015 • </a:t>
            </a:r>
            <a:endParaRPr lang="en-GB" sz="1100" dirty="0" smtClean="0">
              <a:latin typeface="+mn-lt"/>
            </a:endParaRP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5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2" name="TextBox 61"/>
          <p:cNvSpPr txBox="1"/>
          <p:nvPr>
            <p:custDataLst>
              <p:tags r:id="rId6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" name="TextBox 62"/>
          <p:cNvSpPr txBox="1"/>
          <p:nvPr>
            <p:custDataLst>
              <p:tags r:id="rId7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>
            <p:custDataLst>
              <p:tags r:id="rId8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5" name="TextBox 64"/>
          <p:cNvSpPr txBox="1"/>
          <p:nvPr>
            <p:custDataLst>
              <p:tags r:id="rId9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9" name="Big Number"/>
          <p:cNvSpPr txBox="1"/>
          <p:nvPr>
            <p:custDataLst>
              <p:tags r:id="rId10"/>
            </p:custDataLst>
          </p:nvPr>
        </p:nvSpPr>
        <p:spPr>
          <a:xfrm>
            <a:off x="9509760" y="2414016"/>
            <a:ext cx="65" cy="42934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/>
            <a:endParaRPr lang="en-GB" sz="27900" b="1" i="1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755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61332"/>
            <a:ext cx="8997696" cy="914400"/>
          </a:xfrm>
        </p:spPr>
        <p:txBody>
          <a:bodyPr/>
          <a:lstStyle/>
          <a:p>
            <a:r>
              <a:rPr lang="en-GB" dirty="0" smtClean="0"/>
              <a:t>Milestones in liberalising Hong Kong’s EoI framework</a:t>
            </a:r>
            <a:endParaRPr lang="en-GB" dirty="0"/>
          </a:p>
        </p:txBody>
      </p:sp>
      <p:sp>
        <p:nvSpPr>
          <p:cNvPr id="51" name="Section Footer"/>
          <p:cNvSpPr txBox="1"/>
          <p:nvPr>
            <p:custDataLst>
              <p:tags r:id="rId3"/>
            </p:custDataLst>
          </p:nvPr>
        </p:nvSpPr>
        <p:spPr>
          <a:xfrm>
            <a:off x="531976" y="7089306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dirty="0" smtClean="0">
                <a:latin typeface="+mn-lt"/>
              </a:rPr>
              <a:t>AOTCA International Tax Conference 2015 • </a:t>
            </a:r>
            <a:endParaRPr lang="en-GB" sz="1100" dirty="0" smtClean="0">
              <a:latin typeface="+mn-lt"/>
            </a:endParaRP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186678" y="399667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5"/>
            </p:custDataLst>
          </p:nvPr>
        </p:nvSpPr>
        <p:spPr>
          <a:xfrm>
            <a:off x="4186678" y="399667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2" name="TextBox 61"/>
          <p:cNvSpPr txBox="1"/>
          <p:nvPr>
            <p:custDataLst>
              <p:tags r:id="rId6"/>
            </p:custDataLst>
          </p:nvPr>
        </p:nvSpPr>
        <p:spPr>
          <a:xfrm>
            <a:off x="4186678" y="399667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" name="TextBox 62"/>
          <p:cNvSpPr txBox="1"/>
          <p:nvPr>
            <p:custDataLst>
              <p:tags r:id="rId7"/>
            </p:custDataLst>
          </p:nvPr>
        </p:nvSpPr>
        <p:spPr>
          <a:xfrm>
            <a:off x="4186678" y="399667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>
            <p:custDataLst>
              <p:tags r:id="rId8"/>
            </p:custDataLst>
          </p:nvPr>
        </p:nvSpPr>
        <p:spPr>
          <a:xfrm>
            <a:off x="4186678" y="399667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5" name="TextBox 64"/>
          <p:cNvSpPr txBox="1"/>
          <p:nvPr>
            <p:custDataLst>
              <p:tags r:id="rId9"/>
            </p:custDataLst>
          </p:nvPr>
        </p:nvSpPr>
        <p:spPr>
          <a:xfrm>
            <a:off x="4186678" y="399667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654553" y="4561447"/>
            <a:ext cx="1913545" cy="2087449"/>
            <a:chOff x="595375" y="4606280"/>
            <a:chExt cx="1913545" cy="2087449"/>
          </a:xfrm>
        </p:grpSpPr>
        <p:grpSp>
          <p:nvGrpSpPr>
            <p:cNvPr id="52" name="Group 51"/>
            <p:cNvGrpSpPr/>
            <p:nvPr/>
          </p:nvGrpSpPr>
          <p:grpSpPr>
            <a:xfrm>
              <a:off x="595375" y="4606280"/>
              <a:ext cx="1519772" cy="1496639"/>
              <a:chOff x="561993" y="2705735"/>
              <a:chExt cx="1519772" cy="1496639"/>
            </a:xfrm>
          </p:grpSpPr>
          <p:sp>
            <p:nvSpPr>
              <p:cNvPr id="60" name="L-Shape 59"/>
              <p:cNvSpPr/>
              <p:nvPr/>
            </p:nvSpPr>
            <p:spPr>
              <a:xfrm rot="5400000">
                <a:off x="776648" y="2897258"/>
                <a:ext cx="1090461" cy="1519772"/>
              </a:xfrm>
              <a:prstGeom prst="corner">
                <a:avLst>
                  <a:gd name="adj1" fmla="val 16120"/>
                  <a:gd name="adj2" fmla="val 16110"/>
                </a:avLst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6" name="Isosceles Triangle 65"/>
              <p:cNvSpPr/>
              <p:nvPr/>
            </p:nvSpPr>
            <p:spPr>
              <a:xfrm>
                <a:off x="1729073" y="2705735"/>
                <a:ext cx="352692" cy="309083"/>
              </a:xfrm>
              <a:prstGeom prst="triangle">
                <a:avLst>
                  <a:gd name="adj" fmla="val 100000"/>
                </a:avLst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73" name="Freeform 72"/>
            <p:cNvSpPr/>
            <p:nvPr/>
          </p:nvSpPr>
          <p:spPr>
            <a:xfrm>
              <a:off x="827820" y="5257800"/>
              <a:ext cx="1681100" cy="1435929"/>
            </a:xfrm>
            <a:custGeom>
              <a:avLst/>
              <a:gdLst>
                <a:gd name="connsiteX0" fmla="*/ 0 w 1851923"/>
                <a:gd name="connsiteY0" fmla="*/ 0 h 1623319"/>
                <a:gd name="connsiteX1" fmla="*/ 1851923 w 1851923"/>
                <a:gd name="connsiteY1" fmla="*/ 0 h 1623319"/>
                <a:gd name="connsiteX2" fmla="*/ 1851923 w 1851923"/>
                <a:gd name="connsiteY2" fmla="*/ 1623319 h 1623319"/>
                <a:gd name="connsiteX3" fmla="*/ 0 w 1851923"/>
                <a:gd name="connsiteY3" fmla="*/ 1623319 h 1623319"/>
                <a:gd name="connsiteX4" fmla="*/ 0 w 1851923"/>
                <a:gd name="connsiteY4" fmla="*/ 0 h 1623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51923" h="1623319">
                  <a:moveTo>
                    <a:pt x="0" y="0"/>
                  </a:moveTo>
                  <a:lnTo>
                    <a:pt x="1851923" y="0"/>
                  </a:lnTo>
                  <a:lnTo>
                    <a:pt x="1851923" y="1623319"/>
                  </a:lnTo>
                  <a:lnTo>
                    <a:pt x="0" y="162331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kern="1200" dirty="0" smtClean="0">
                  <a:solidFill>
                    <a:srgbClr val="FF0000"/>
                  </a:solidFill>
                  <a:latin typeface="+mj-lt"/>
                </a:rPr>
                <a:t>March 2010</a:t>
              </a:r>
              <a:endParaRPr lang="en-GB" sz="1600" kern="1200" dirty="0">
                <a:solidFill>
                  <a:srgbClr val="FF0000"/>
                </a:solidFill>
                <a:latin typeface="+mj-lt"/>
              </a:endParaRP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kern="1200" dirty="0" smtClean="0">
                  <a:solidFill>
                    <a:schemeClr val="tx2"/>
                  </a:solidFill>
                  <a:latin typeface="+mj-lt"/>
                </a:rPr>
                <a:t>Changed the law to remove the “domestic tax interest” requirement </a:t>
              </a:r>
              <a:endParaRPr lang="en-GB" sz="1600" kern="1200" dirty="0">
                <a:solidFill>
                  <a:schemeClr val="tx2"/>
                </a:solidFill>
                <a:latin typeface="+mj-lt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496090" y="3858857"/>
            <a:ext cx="1519772" cy="1545190"/>
            <a:chOff x="2850345" y="2160944"/>
            <a:chExt cx="1519772" cy="154519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75" name="L-Shape 74"/>
            <p:cNvSpPr/>
            <p:nvPr/>
          </p:nvSpPr>
          <p:spPr>
            <a:xfrm rot="5400000">
              <a:off x="3065000" y="2401018"/>
              <a:ext cx="1090461" cy="1519772"/>
            </a:xfrm>
            <a:prstGeom prst="corner">
              <a:avLst>
                <a:gd name="adj1" fmla="val 16120"/>
                <a:gd name="adj2" fmla="val 16110"/>
              </a:avLst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6" name="Isosceles Triangle 75"/>
            <p:cNvSpPr/>
            <p:nvPr/>
          </p:nvSpPr>
          <p:spPr>
            <a:xfrm>
              <a:off x="4017425" y="2160944"/>
              <a:ext cx="352692" cy="309083"/>
            </a:xfrm>
            <a:prstGeom prst="triangle">
              <a:avLst>
                <a:gd name="adj" fmla="val 100000"/>
              </a:avLst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77" name="Group 76"/>
          <p:cNvGrpSpPr/>
          <p:nvPr/>
        </p:nvGrpSpPr>
        <p:grpSpPr>
          <a:xfrm>
            <a:off x="4255339" y="3325340"/>
            <a:ext cx="1519772" cy="1545190"/>
            <a:chOff x="2850345" y="2160944"/>
            <a:chExt cx="1519772" cy="154519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78" name="L-Shape 77"/>
            <p:cNvSpPr/>
            <p:nvPr/>
          </p:nvSpPr>
          <p:spPr>
            <a:xfrm rot="5400000">
              <a:off x="3065000" y="2401018"/>
              <a:ext cx="1090461" cy="1519772"/>
            </a:xfrm>
            <a:prstGeom prst="corner">
              <a:avLst>
                <a:gd name="adj1" fmla="val 16120"/>
                <a:gd name="adj2" fmla="val 16110"/>
              </a:avLst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9" name="Isosceles Triangle 78"/>
            <p:cNvSpPr/>
            <p:nvPr/>
          </p:nvSpPr>
          <p:spPr>
            <a:xfrm>
              <a:off x="4017425" y="2160944"/>
              <a:ext cx="352692" cy="309083"/>
            </a:xfrm>
            <a:prstGeom prst="triangle">
              <a:avLst>
                <a:gd name="adj" fmla="val 100000"/>
              </a:avLst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81" name="L-Shape 80"/>
          <p:cNvSpPr/>
          <p:nvPr/>
        </p:nvSpPr>
        <p:spPr>
          <a:xfrm rot="5400000">
            <a:off x="7967329" y="2390220"/>
            <a:ext cx="1090461" cy="1519772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83" name="Group 82"/>
          <p:cNvGrpSpPr/>
          <p:nvPr/>
        </p:nvGrpSpPr>
        <p:grpSpPr>
          <a:xfrm>
            <a:off x="6031710" y="2813229"/>
            <a:ext cx="1519772" cy="1545190"/>
            <a:chOff x="2850345" y="2160944"/>
            <a:chExt cx="1519772" cy="1545190"/>
          </a:xfrm>
          <a:solidFill>
            <a:schemeClr val="accent4"/>
          </a:solidFill>
        </p:grpSpPr>
        <p:sp>
          <p:nvSpPr>
            <p:cNvPr id="84" name="L-Shape 83"/>
            <p:cNvSpPr/>
            <p:nvPr/>
          </p:nvSpPr>
          <p:spPr>
            <a:xfrm rot="5400000">
              <a:off x="3065000" y="2401018"/>
              <a:ext cx="1090461" cy="1519772"/>
            </a:xfrm>
            <a:prstGeom prst="corner">
              <a:avLst>
                <a:gd name="adj1" fmla="val 16120"/>
                <a:gd name="adj2" fmla="val 16110"/>
              </a:avLst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5" name="Isosceles Triangle 84"/>
            <p:cNvSpPr/>
            <p:nvPr/>
          </p:nvSpPr>
          <p:spPr>
            <a:xfrm>
              <a:off x="4017425" y="2160944"/>
              <a:ext cx="352692" cy="309083"/>
            </a:xfrm>
            <a:prstGeom prst="triangle">
              <a:avLst>
                <a:gd name="adj" fmla="val 100000"/>
              </a:avLst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86" name="Freeform 85"/>
          <p:cNvSpPr/>
          <p:nvPr/>
        </p:nvSpPr>
        <p:spPr>
          <a:xfrm>
            <a:off x="2803075" y="4615406"/>
            <a:ext cx="1681100" cy="1435929"/>
          </a:xfrm>
          <a:custGeom>
            <a:avLst/>
            <a:gdLst>
              <a:gd name="connsiteX0" fmla="*/ 0 w 1851923"/>
              <a:gd name="connsiteY0" fmla="*/ 0 h 1623319"/>
              <a:gd name="connsiteX1" fmla="*/ 1851923 w 1851923"/>
              <a:gd name="connsiteY1" fmla="*/ 0 h 1623319"/>
              <a:gd name="connsiteX2" fmla="*/ 1851923 w 1851923"/>
              <a:gd name="connsiteY2" fmla="*/ 1623319 h 1623319"/>
              <a:gd name="connsiteX3" fmla="*/ 0 w 1851923"/>
              <a:gd name="connsiteY3" fmla="*/ 1623319 h 1623319"/>
              <a:gd name="connsiteX4" fmla="*/ 0 w 1851923"/>
              <a:gd name="connsiteY4" fmla="*/ 0 h 162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1923" h="1623319">
                <a:moveTo>
                  <a:pt x="0" y="0"/>
                </a:moveTo>
                <a:lnTo>
                  <a:pt x="1851923" y="0"/>
                </a:lnTo>
                <a:lnTo>
                  <a:pt x="1851923" y="1623319"/>
                </a:lnTo>
                <a:lnTo>
                  <a:pt x="0" y="162331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60" tIns="60960" rIns="60960" bIns="60960" numCol="1" spcCol="1270" anchor="t" anchorCtr="0">
            <a:noAutofit/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kern="1200" dirty="0" smtClean="0">
                <a:solidFill>
                  <a:srgbClr val="FF0000"/>
                </a:solidFill>
                <a:latin typeface="+mj-lt"/>
              </a:rPr>
              <a:t>July 2013</a:t>
            </a:r>
            <a:endParaRPr lang="en-GB" sz="1600" kern="1200" dirty="0">
              <a:solidFill>
                <a:srgbClr val="FF0000"/>
              </a:solidFill>
              <a:latin typeface="+mj-lt"/>
            </a:endParaRP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600" kern="1200" dirty="0" smtClean="0">
                <a:solidFill>
                  <a:schemeClr val="tx2"/>
                </a:solidFill>
                <a:latin typeface="+mj-lt"/>
              </a:rPr>
              <a:t>Changed the law to enable Hong Kong to sign TIEA</a:t>
            </a:r>
            <a:endParaRPr lang="en-GB" sz="1600" kern="12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87" name="Freeform 86"/>
          <p:cNvSpPr/>
          <p:nvPr/>
        </p:nvSpPr>
        <p:spPr>
          <a:xfrm>
            <a:off x="4514237" y="4076927"/>
            <a:ext cx="1681100" cy="1435929"/>
          </a:xfrm>
          <a:custGeom>
            <a:avLst/>
            <a:gdLst>
              <a:gd name="connsiteX0" fmla="*/ 0 w 1851923"/>
              <a:gd name="connsiteY0" fmla="*/ 0 h 1623319"/>
              <a:gd name="connsiteX1" fmla="*/ 1851923 w 1851923"/>
              <a:gd name="connsiteY1" fmla="*/ 0 h 1623319"/>
              <a:gd name="connsiteX2" fmla="*/ 1851923 w 1851923"/>
              <a:gd name="connsiteY2" fmla="*/ 1623319 h 1623319"/>
              <a:gd name="connsiteX3" fmla="*/ 0 w 1851923"/>
              <a:gd name="connsiteY3" fmla="*/ 1623319 h 1623319"/>
              <a:gd name="connsiteX4" fmla="*/ 0 w 1851923"/>
              <a:gd name="connsiteY4" fmla="*/ 0 h 162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1923" h="1623319">
                <a:moveTo>
                  <a:pt x="0" y="0"/>
                </a:moveTo>
                <a:lnTo>
                  <a:pt x="1851923" y="0"/>
                </a:lnTo>
                <a:lnTo>
                  <a:pt x="1851923" y="1623319"/>
                </a:lnTo>
                <a:lnTo>
                  <a:pt x="0" y="162331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60" tIns="60960" rIns="60960" bIns="60960" numCol="1" spcCol="1270" anchor="t" anchorCtr="0">
            <a:noAutofit/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kern="1200" dirty="0" smtClean="0">
                <a:solidFill>
                  <a:srgbClr val="FF0000"/>
                </a:solidFill>
                <a:latin typeface="+mj-lt"/>
              </a:rPr>
              <a:t>Nov 2013</a:t>
            </a:r>
            <a:endParaRPr lang="en-GB" sz="1600" kern="1200" dirty="0">
              <a:solidFill>
                <a:srgbClr val="FF0000"/>
              </a:solidFill>
              <a:latin typeface="+mj-lt"/>
            </a:endParaRP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600" kern="1200" dirty="0" smtClean="0">
                <a:solidFill>
                  <a:schemeClr val="tx2"/>
                </a:solidFill>
                <a:latin typeface="+mj-lt"/>
              </a:rPr>
              <a:t>Being ranked  as “largely compliant” in the OECD Phase 2 Peer Review report </a:t>
            </a:r>
            <a:endParaRPr lang="en-GB" sz="1600" kern="12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88" name="Freeform 87"/>
          <p:cNvSpPr/>
          <p:nvPr/>
        </p:nvSpPr>
        <p:spPr>
          <a:xfrm>
            <a:off x="6307668" y="3565866"/>
            <a:ext cx="1681100" cy="1838182"/>
          </a:xfrm>
          <a:custGeom>
            <a:avLst/>
            <a:gdLst>
              <a:gd name="connsiteX0" fmla="*/ 0 w 1851923"/>
              <a:gd name="connsiteY0" fmla="*/ 0 h 1623319"/>
              <a:gd name="connsiteX1" fmla="*/ 1851923 w 1851923"/>
              <a:gd name="connsiteY1" fmla="*/ 0 h 1623319"/>
              <a:gd name="connsiteX2" fmla="*/ 1851923 w 1851923"/>
              <a:gd name="connsiteY2" fmla="*/ 1623319 h 1623319"/>
              <a:gd name="connsiteX3" fmla="*/ 0 w 1851923"/>
              <a:gd name="connsiteY3" fmla="*/ 1623319 h 1623319"/>
              <a:gd name="connsiteX4" fmla="*/ 0 w 1851923"/>
              <a:gd name="connsiteY4" fmla="*/ 0 h 162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1923" h="1623319">
                <a:moveTo>
                  <a:pt x="0" y="0"/>
                </a:moveTo>
                <a:lnTo>
                  <a:pt x="1851923" y="0"/>
                </a:lnTo>
                <a:lnTo>
                  <a:pt x="1851923" y="1623319"/>
                </a:lnTo>
                <a:lnTo>
                  <a:pt x="0" y="162331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60" tIns="60960" rIns="60960" bIns="60960" numCol="1" spcCol="1270" anchor="t" anchorCtr="0">
            <a:noAutofit/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kern="1200" dirty="0" smtClean="0">
                <a:solidFill>
                  <a:srgbClr val="FF0000"/>
                </a:solidFill>
                <a:latin typeface="+mj-lt"/>
              </a:rPr>
              <a:t>March to Aug 2014</a:t>
            </a: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600" kern="1200" dirty="0" smtClean="0">
                <a:solidFill>
                  <a:schemeClr val="tx2"/>
                </a:solidFill>
                <a:latin typeface="+mj-lt"/>
              </a:rPr>
              <a:t>Signed 7 TIEAs, including the one with the US to implement FATCA </a:t>
            </a:r>
            <a:endParaRPr lang="en-GB" sz="1600" kern="12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89" name="Freeform 88"/>
          <p:cNvSpPr/>
          <p:nvPr/>
        </p:nvSpPr>
        <p:spPr>
          <a:xfrm>
            <a:off x="8060177" y="2892556"/>
            <a:ext cx="1681100" cy="1435929"/>
          </a:xfrm>
          <a:custGeom>
            <a:avLst/>
            <a:gdLst>
              <a:gd name="connsiteX0" fmla="*/ 0 w 1851923"/>
              <a:gd name="connsiteY0" fmla="*/ 0 h 1623319"/>
              <a:gd name="connsiteX1" fmla="*/ 1851923 w 1851923"/>
              <a:gd name="connsiteY1" fmla="*/ 0 h 1623319"/>
              <a:gd name="connsiteX2" fmla="*/ 1851923 w 1851923"/>
              <a:gd name="connsiteY2" fmla="*/ 1623319 h 1623319"/>
              <a:gd name="connsiteX3" fmla="*/ 0 w 1851923"/>
              <a:gd name="connsiteY3" fmla="*/ 1623319 h 1623319"/>
              <a:gd name="connsiteX4" fmla="*/ 0 w 1851923"/>
              <a:gd name="connsiteY4" fmla="*/ 0 h 162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1923" h="1623319">
                <a:moveTo>
                  <a:pt x="0" y="0"/>
                </a:moveTo>
                <a:lnTo>
                  <a:pt x="1851923" y="0"/>
                </a:lnTo>
                <a:lnTo>
                  <a:pt x="1851923" y="1623319"/>
                </a:lnTo>
                <a:lnTo>
                  <a:pt x="0" y="162331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60" tIns="60960" rIns="60960" bIns="60960" numCol="1" spcCol="1270" anchor="t" anchorCtr="0">
            <a:noAutofit/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kern="1200" dirty="0" smtClean="0">
                <a:solidFill>
                  <a:srgbClr val="FF0000"/>
                </a:solidFill>
                <a:latin typeface="+mj-lt"/>
              </a:rPr>
              <a:t>Sept 2018</a:t>
            </a: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600" dirty="0" smtClean="0">
                <a:solidFill>
                  <a:schemeClr val="tx2"/>
                </a:solidFill>
                <a:latin typeface="+mj-lt"/>
              </a:rPr>
              <a:t>To have first AEoI  in respect of 2017 financial information  </a:t>
            </a:r>
            <a:endParaRPr lang="en-GB" sz="1600" kern="1200" dirty="0">
              <a:solidFill>
                <a:schemeClr val="tx2"/>
              </a:solidFill>
              <a:latin typeface="+mj-lt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6724827" y="2064988"/>
            <a:ext cx="2800174" cy="493413"/>
            <a:chOff x="715386" y="1340768"/>
            <a:chExt cx="1950436" cy="1296144"/>
          </a:xfrm>
          <a:solidFill>
            <a:srgbClr val="FF0000"/>
          </a:solidFill>
        </p:grpSpPr>
        <p:sp>
          <p:nvSpPr>
            <p:cNvPr id="91" name="Freeform 9"/>
            <p:cNvSpPr>
              <a:spLocks/>
            </p:cNvSpPr>
            <p:nvPr/>
          </p:nvSpPr>
          <p:spPr bwMode="auto">
            <a:xfrm>
              <a:off x="715386" y="1340768"/>
              <a:ext cx="1950436" cy="1296144"/>
            </a:xfrm>
            <a:prstGeom prst="rect">
              <a:avLst/>
            </a:pr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809222" y="1628250"/>
              <a:ext cx="1775012" cy="721177"/>
            </a:xfrm>
            <a:prstGeom prst="rect">
              <a:avLst/>
            </a:prstGeom>
            <a:grpFill/>
          </p:spPr>
          <p:txBody>
            <a:bodyPr wrap="non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1500" dirty="0" smtClean="0">
                  <a:solidFill>
                    <a:srgbClr val="FFFFFF"/>
                  </a:solidFill>
                  <a:latin typeface="Georgia" pitchFamily="18" charset="0"/>
                </a:rPr>
                <a:t>Latest global standard on EoI</a:t>
              </a:r>
            </a:p>
            <a:p>
              <a:pPr>
                <a:spcAft>
                  <a:spcPts val="0"/>
                </a:spcAft>
              </a:pPr>
              <a:r>
                <a:rPr lang="en-GB" sz="1500" dirty="0" smtClean="0">
                  <a:solidFill>
                    <a:srgbClr val="FFFFFF"/>
                  </a:solidFill>
                  <a:latin typeface="Georgia" pitchFamily="18" charset="0"/>
                </a:rPr>
                <a:t> </a:t>
              </a:r>
            </a:p>
          </p:txBody>
        </p:sp>
      </p:grpSp>
      <p:pic>
        <p:nvPicPr>
          <p:cNvPr id="95" name="Picture 6" descr="L:\KM\KM training materials\Graphics\Icons MS office files\Icons MS office files\Industry Sectors\Shaking Hands\Solid\Shaking-Hands-solid_0002_burgundy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074" y="4561447"/>
            <a:ext cx="781455" cy="425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Slide Number Placeholder 5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BD5762-3BDC-484D-9503-7EA6D5A9A8CE}" type="slidenum">
              <a:rPr lang="en-GB" smtClean="0"/>
              <a:pPr/>
              <a:t>13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311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4" name="Subtitle 5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Harmful tax practice</a:t>
            </a:r>
            <a:endParaRPr lang="en-GB" dirty="0"/>
          </a:p>
        </p:txBody>
      </p:sp>
      <p:sp>
        <p:nvSpPr>
          <p:cNvPr id="51" name="Section Footer"/>
          <p:cNvSpPr txBox="1"/>
          <p:nvPr>
            <p:custDataLst>
              <p:tags r:id="rId3"/>
            </p:custDataLst>
          </p:nvPr>
        </p:nvSpPr>
        <p:spPr>
          <a:xfrm>
            <a:off x="531976" y="7089306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dirty="0" smtClean="0">
                <a:latin typeface="+mn-lt"/>
              </a:rPr>
              <a:t>AOTCA International Tax Conference 2015 • </a:t>
            </a:r>
            <a:endParaRPr lang="en-GB" sz="1100" dirty="0" smtClean="0">
              <a:latin typeface="+mn-lt"/>
            </a:endParaRP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5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2" name="TextBox 61"/>
          <p:cNvSpPr txBox="1"/>
          <p:nvPr>
            <p:custDataLst>
              <p:tags r:id="rId6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" name="TextBox 62"/>
          <p:cNvSpPr txBox="1"/>
          <p:nvPr>
            <p:custDataLst>
              <p:tags r:id="rId7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>
            <p:custDataLst>
              <p:tags r:id="rId8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5" name="TextBox 64"/>
          <p:cNvSpPr txBox="1"/>
          <p:nvPr>
            <p:custDataLst>
              <p:tags r:id="rId9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9" name="Big Number"/>
          <p:cNvSpPr txBox="1"/>
          <p:nvPr>
            <p:custDataLst>
              <p:tags r:id="rId10"/>
            </p:custDataLst>
          </p:nvPr>
        </p:nvSpPr>
        <p:spPr>
          <a:xfrm>
            <a:off x="9509760" y="2414016"/>
            <a:ext cx="65" cy="42934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/>
            <a:endParaRPr lang="en-GB" sz="27900" b="1" i="1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755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73" y="906165"/>
            <a:ext cx="8997696" cy="914400"/>
          </a:xfrm>
        </p:spPr>
        <p:txBody>
          <a:bodyPr/>
          <a:lstStyle/>
          <a:p>
            <a:r>
              <a:rPr lang="en-GB" dirty="0" smtClean="0"/>
              <a:t>The “bla</a:t>
            </a:r>
            <a:r>
              <a:rPr lang="en-GB" dirty="0"/>
              <a:t>c</a:t>
            </a:r>
            <a:r>
              <a:rPr lang="en-GB" dirty="0" smtClean="0"/>
              <a:t>klist” issued by the European Commission</a:t>
            </a:r>
            <a:endParaRPr lang="en-GB" dirty="0"/>
          </a:p>
        </p:txBody>
      </p:sp>
      <p:sp>
        <p:nvSpPr>
          <p:cNvPr id="51" name="Section Footer"/>
          <p:cNvSpPr txBox="1"/>
          <p:nvPr>
            <p:custDataLst>
              <p:tags r:id="rId3"/>
            </p:custDataLst>
          </p:nvPr>
        </p:nvSpPr>
        <p:spPr>
          <a:xfrm>
            <a:off x="531976" y="7089306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dirty="0" smtClean="0">
                <a:latin typeface="+mn-lt"/>
              </a:rPr>
              <a:t>AOTCA International Tax Conference 2015 • </a:t>
            </a:r>
            <a:endParaRPr lang="en-GB" sz="1100" dirty="0" smtClean="0">
              <a:latin typeface="+mn-lt"/>
            </a:endParaRP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5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2" name="TextBox 61"/>
          <p:cNvSpPr txBox="1"/>
          <p:nvPr>
            <p:custDataLst>
              <p:tags r:id="rId6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" name="TextBox 62"/>
          <p:cNvSpPr txBox="1"/>
          <p:nvPr>
            <p:custDataLst>
              <p:tags r:id="rId7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>
            <p:custDataLst>
              <p:tags r:id="rId8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5" name="TextBox 64"/>
          <p:cNvSpPr txBox="1"/>
          <p:nvPr>
            <p:custDataLst>
              <p:tags r:id="rId9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434596" y="1817199"/>
            <a:ext cx="84830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On 17 June 2015, the European Commission (EC) published </a:t>
            </a:r>
            <a:r>
              <a:rPr lang="en-GB" sz="1800" dirty="0">
                <a:latin typeface="Georgia"/>
                <a:ea typeface="SimSun"/>
                <a:cs typeface="Times New Roman"/>
              </a:rPr>
              <a:t>a list </a:t>
            </a:r>
            <a:r>
              <a:rPr lang="en-GB" sz="1800" dirty="0" smtClean="0">
                <a:latin typeface="Georgia"/>
                <a:ea typeface="SimSun"/>
                <a:cs typeface="Times New Roman"/>
              </a:rPr>
              <a:t>of 30 non-cooperative </a:t>
            </a:r>
            <a:r>
              <a:rPr lang="en-GB" sz="1800" dirty="0">
                <a:latin typeface="Georgia"/>
                <a:ea typeface="SimSun"/>
                <a:cs typeface="Times New Roman"/>
              </a:rPr>
              <a:t>tax </a:t>
            </a:r>
            <a:r>
              <a:rPr lang="en-GB" sz="1800" dirty="0" smtClean="0">
                <a:latin typeface="Georgia"/>
                <a:ea typeface="SimSun"/>
                <a:cs typeface="Times New Roman"/>
              </a:rPr>
              <a:t>jurisdictions, including Hong Kong</a:t>
            </a:r>
            <a:endParaRPr lang="en-GB" sz="1800" kern="0" dirty="0" smtClean="0">
              <a:solidFill>
                <a:prstClr val="black"/>
              </a:solidFill>
              <a:latin typeface="Georgia" pitchFamily="18" charset="0"/>
            </a:endParaRP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endParaRPr lang="en-GB" sz="1800" kern="0" dirty="0" smtClean="0">
              <a:solidFill>
                <a:prstClr val="black"/>
              </a:solidFill>
              <a:latin typeface="Georgia" pitchFamily="18" charset="0"/>
            </a:endParaRP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1800" kern="0" dirty="0">
                <a:solidFill>
                  <a:prstClr val="black"/>
                </a:solidFill>
                <a:latin typeface="Georgia" pitchFamily="18" charset="0"/>
              </a:rPr>
              <a:t>On 18 June 2015, the Hong Kong Government </a:t>
            </a: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issued a press release saying that the listing is “unilateral and procedural unfair”</a:t>
            </a:r>
          </a:p>
          <a:p>
            <a:pPr defTabSz="914400">
              <a:defRPr/>
            </a:pPr>
            <a:endParaRPr lang="en-GB" sz="1800" kern="0" dirty="0">
              <a:solidFill>
                <a:prstClr val="black"/>
              </a:solidFill>
              <a:latin typeface="Georgia" pitchFamily="18" charset="0"/>
            </a:endParaRPr>
          </a:p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Senior government officials have urged the EC to review the list to reflect the latest developments in Hong Kong</a:t>
            </a:r>
          </a:p>
          <a:p>
            <a:pPr lvl="0" defTabSz="914400">
              <a:defRPr/>
            </a:pPr>
            <a:endParaRPr lang="en-GB" sz="1800" kern="0" dirty="0">
              <a:solidFill>
                <a:prstClr val="black"/>
              </a:solidFill>
              <a:latin typeface="Georgia" pitchFamily="18" charset="0"/>
            </a:endParaRPr>
          </a:p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The OECD issued an open letter in June confirming that jurisdictions fully/largely compliant with the Global Forum standard and committed to AEoI are “cooperative”</a:t>
            </a:r>
          </a:p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endParaRPr lang="en-GB" sz="1800" kern="0" dirty="0" smtClean="0">
              <a:solidFill>
                <a:prstClr val="black"/>
              </a:solidFill>
              <a:latin typeface="Georgia" pitchFamily="18" charset="0"/>
            </a:endParaRPr>
          </a:p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TIHK also sent a letter to the European Union office in Hong Kong to express our concerns and explain Hong Kong’s current situation</a:t>
            </a:r>
          </a:p>
          <a:p>
            <a:pPr lvl="0" defTabSz="914400">
              <a:defRPr/>
            </a:pPr>
            <a:endParaRPr lang="en-GB" sz="1800" kern="0" dirty="0">
              <a:solidFill>
                <a:prstClr val="black"/>
              </a:solidFill>
              <a:latin typeface="Georgia" pitchFamily="18" charset="0"/>
            </a:endParaRPr>
          </a:p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endParaRPr lang="en-GB" sz="1800" kern="0" dirty="0" smtClean="0">
              <a:solidFill>
                <a:prstClr val="black"/>
              </a:solidFill>
              <a:latin typeface="Georgia" pitchFamily="18" charset="0"/>
            </a:endParaRPr>
          </a:p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endParaRPr lang="en-GB" sz="1800" kern="0" dirty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8" name="Page Number"/>
          <p:cNvSpPr txBox="1"/>
          <p:nvPr>
            <p:custDataLst>
              <p:tags r:id="rId10"/>
            </p:custDataLst>
          </p:nvPr>
        </p:nvSpPr>
        <p:spPr>
          <a:xfrm>
            <a:off x="9445495" y="726347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327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73" y="906165"/>
            <a:ext cx="8997696" cy="914400"/>
          </a:xfrm>
        </p:spPr>
        <p:txBody>
          <a:bodyPr/>
          <a:lstStyle/>
          <a:p>
            <a:r>
              <a:rPr lang="en-GB" dirty="0" smtClean="0"/>
              <a:t>The latest developments in Hong Kong</a:t>
            </a:r>
            <a:endParaRPr lang="en-GB" dirty="0"/>
          </a:p>
        </p:txBody>
      </p:sp>
      <p:sp>
        <p:nvSpPr>
          <p:cNvPr id="51" name="Section Footer"/>
          <p:cNvSpPr txBox="1"/>
          <p:nvPr>
            <p:custDataLst>
              <p:tags r:id="rId3"/>
            </p:custDataLst>
          </p:nvPr>
        </p:nvSpPr>
        <p:spPr>
          <a:xfrm>
            <a:off x="531976" y="7089306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dirty="0" smtClean="0">
                <a:latin typeface="+mn-lt"/>
              </a:rPr>
              <a:t>AOTCA International Tax Conference 2015 • </a:t>
            </a:r>
            <a:endParaRPr lang="en-GB" sz="1100" dirty="0" smtClean="0">
              <a:latin typeface="+mn-lt"/>
            </a:endParaRP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5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2" name="TextBox 61"/>
          <p:cNvSpPr txBox="1"/>
          <p:nvPr>
            <p:custDataLst>
              <p:tags r:id="rId6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" name="TextBox 62"/>
          <p:cNvSpPr txBox="1"/>
          <p:nvPr>
            <p:custDataLst>
              <p:tags r:id="rId7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>
            <p:custDataLst>
              <p:tags r:id="rId8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5" name="TextBox 64"/>
          <p:cNvSpPr txBox="1"/>
          <p:nvPr>
            <p:custDataLst>
              <p:tags r:id="rId9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434596" y="1686538"/>
            <a:ext cx="862705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Being ranked </a:t>
            </a:r>
            <a:r>
              <a:rPr lang="en-GB" sz="1800" kern="0" dirty="0">
                <a:solidFill>
                  <a:prstClr val="black"/>
                </a:solidFill>
                <a:latin typeface="Georgia" pitchFamily="18" charset="0"/>
              </a:rPr>
              <a:t>as “largely compliant” in the OECD </a:t>
            </a: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Global Forum Peer Review </a:t>
            </a:r>
          </a:p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endParaRPr lang="en-GB" sz="1800" kern="0" dirty="0">
              <a:solidFill>
                <a:prstClr val="black"/>
              </a:solidFill>
              <a:latin typeface="Georgia" pitchFamily="18" charset="0"/>
            </a:endParaRPr>
          </a:p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Actively expanding </a:t>
            </a:r>
            <a:r>
              <a:rPr lang="en-GB" sz="1800" kern="0" dirty="0">
                <a:solidFill>
                  <a:prstClr val="black"/>
                </a:solidFill>
                <a:latin typeface="Georgia" pitchFamily="18" charset="0"/>
              </a:rPr>
              <a:t>its tax treaty and TIEA </a:t>
            </a: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networks</a:t>
            </a:r>
          </a:p>
          <a:p>
            <a:pPr marL="625475" lvl="1" indent="-301625" defTabSz="9144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kern="0" dirty="0" smtClean="0">
                <a:solidFill>
                  <a:prstClr val="black"/>
                </a:solidFill>
                <a:latin typeface="Georgia" pitchFamily="18" charset="0"/>
              </a:rPr>
              <a:t>Tax treaty was signed with 3 of the 10 EU countries that put Hong Kong on their national blacklists (i.e. Italy, Portugal and Spain)</a:t>
            </a:r>
          </a:p>
          <a:p>
            <a:pPr marL="625475" lvl="1" indent="-301625" defTabSz="9144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kern="0" dirty="0" smtClean="0">
                <a:solidFill>
                  <a:prstClr val="black"/>
                </a:solidFill>
                <a:latin typeface="Georgia" pitchFamily="18" charset="0"/>
              </a:rPr>
              <a:t>Spain has removed Hong Kong from its blacklist as of 1 January 2015 </a:t>
            </a:r>
          </a:p>
          <a:p>
            <a:pPr marL="625475" lvl="1" indent="-301625" defTabSz="9144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kern="0" dirty="0" smtClean="0">
                <a:solidFill>
                  <a:prstClr val="black"/>
                </a:solidFill>
                <a:latin typeface="Georgia" pitchFamily="18" charset="0"/>
              </a:rPr>
              <a:t>Ratification process for tax treaty with Italy will be completed soon</a:t>
            </a:r>
          </a:p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endParaRPr lang="en-GB" sz="1800" kern="0" dirty="0">
              <a:solidFill>
                <a:prstClr val="black"/>
              </a:solidFill>
              <a:latin typeface="Georgia" pitchFamily="18" charset="0"/>
            </a:endParaRPr>
          </a:p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Already committed to implement AEoI by September 2018</a:t>
            </a:r>
          </a:p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endParaRPr lang="en-GB" sz="1800" kern="0" dirty="0">
              <a:solidFill>
                <a:prstClr val="black"/>
              </a:solidFill>
              <a:latin typeface="Georgia" pitchFamily="18" charset="0"/>
            </a:endParaRPr>
          </a:p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Limited tax incentives and no preferential tax regimes that are non-transparent or ring-fenced </a:t>
            </a:r>
            <a:endParaRPr lang="en-GB" sz="1800" kern="0" dirty="0">
              <a:solidFill>
                <a:prstClr val="black"/>
              </a:solidFill>
              <a:latin typeface="Georgia" pitchFamily="18" charset="0"/>
            </a:endParaRPr>
          </a:p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endParaRPr lang="en-GB" sz="1800" kern="0" dirty="0">
              <a:solidFill>
                <a:prstClr val="black"/>
              </a:solidFill>
              <a:latin typeface="Georgia" pitchFamily="18" charset="0"/>
            </a:endParaRPr>
          </a:p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endParaRPr lang="en-GB" sz="1800" kern="0" dirty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8" name="Page Number"/>
          <p:cNvSpPr txBox="1"/>
          <p:nvPr>
            <p:custDataLst>
              <p:tags r:id="rId10"/>
            </p:custDataLst>
          </p:nvPr>
        </p:nvSpPr>
        <p:spPr>
          <a:xfrm>
            <a:off x="9366949" y="7263477"/>
            <a:ext cx="15709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15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351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4" name="Subtitle 5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Transfer pricing</a:t>
            </a:r>
            <a:endParaRPr lang="en-GB" dirty="0"/>
          </a:p>
        </p:txBody>
      </p:sp>
      <p:sp>
        <p:nvSpPr>
          <p:cNvPr id="51" name="Section Footer"/>
          <p:cNvSpPr txBox="1"/>
          <p:nvPr>
            <p:custDataLst>
              <p:tags r:id="rId3"/>
            </p:custDataLst>
          </p:nvPr>
        </p:nvSpPr>
        <p:spPr>
          <a:xfrm>
            <a:off x="531976" y="7089306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dirty="0" smtClean="0">
                <a:latin typeface="+mn-lt"/>
              </a:rPr>
              <a:t>AOTCA International Tax Conference 2015 • </a:t>
            </a:r>
            <a:endParaRPr lang="en-GB" sz="1100" dirty="0" smtClean="0">
              <a:latin typeface="+mn-lt"/>
            </a:endParaRP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5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2" name="TextBox 61"/>
          <p:cNvSpPr txBox="1"/>
          <p:nvPr>
            <p:custDataLst>
              <p:tags r:id="rId6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" name="TextBox 62"/>
          <p:cNvSpPr txBox="1"/>
          <p:nvPr>
            <p:custDataLst>
              <p:tags r:id="rId7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>
            <p:custDataLst>
              <p:tags r:id="rId8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5" name="TextBox 64"/>
          <p:cNvSpPr txBox="1"/>
          <p:nvPr>
            <p:custDataLst>
              <p:tags r:id="rId9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9" name="Big Number"/>
          <p:cNvSpPr txBox="1"/>
          <p:nvPr>
            <p:custDataLst>
              <p:tags r:id="rId10"/>
            </p:custDataLst>
          </p:nvPr>
        </p:nvSpPr>
        <p:spPr>
          <a:xfrm>
            <a:off x="9509760" y="2414016"/>
            <a:ext cx="65" cy="42934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/>
            <a:endParaRPr lang="en-GB" sz="27900" b="1" i="1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238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73" y="906165"/>
            <a:ext cx="8997696" cy="914400"/>
          </a:xfrm>
        </p:spPr>
        <p:txBody>
          <a:bodyPr/>
          <a:lstStyle/>
          <a:p>
            <a:r>
              <a:rPr lang="en-GB" dirty="0" smtClean="0"/>
              <a:t>The government perspective - the current TP regime in Hong Kong </a:t>
            </a:r>
            <a:endParaRPr lang="en-GB" dirty="0"/>
          </a:p>
        </p:txBody>
      </p:sp>
      <p:sp>
        <p:nvSpPr>
          <p:cNvPr id="51" name="Section Footer"/>
          <p:cNvSpPr txBox="1"/>
          <p:nvPr>
            <p:custDataLst>
              <p:tags r:id="rId3"/>
            </p:custDataLst>
          </p:nvPr>
        </p:nvSpPr>
        <p:spPr>
          <a:xfrm>
            <a:off x="531976" y="7089306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dirty="0" smtClean="0">
                <a:latin typeface="+mn-lt"/>
              </a:rPr>
              <a:t>AOTCA International Tax Conference 2015 • </a:t>
            </a:r>
            <a:endParaRPr lang="en-GB" sz="1100" dirty="0" smtClean="0">
              <a:latin typeface="+mn-lt"/>
            </a:endParaRP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5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2" name="TextBox 61"/>
          <p:cNvSpPr txBox="1"/>
          <p:nvPr>
            <p:custDataLst>
              <p:tags r:id="rId6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" name="TextBox 62"/>
          <p:cNvSpPr txBox="1"/>
          <p:nvPr>
            <p:custDataLst>
              <p:tags r:id="rId7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>
            <p:custDataLst>
              <p:tags r:id="rId8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5" name="TextBox 64"/>
          <p:cNvSpPr txBox="1"/>
          <p:nvPr>
            <p:custDataLst>
              <p:tags r:id="rId9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8" name="Page Number"/>
          <p:cNvSpPr txBox="1"/>
          <p:nvPr>
            <p:custDataLst>
              <p:tags r:id="rId10"/>
            </p:custDataLst>
          </p:nvPr>
        </p:nvSpPr>
        <p:spPr>
          <a:xfrm>
            <a:off x="9366949" y="7263477"/>
            <a:ext cx="15709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15</a:t>
            </a:r>
          </a:p>
        </p:txBody>
      </p:sp>
      <p:sp>
        <p:nvSpPr>
          <p:cNvPr id="60" name="Freeform 59"/>
          <p:cNvSpPr/>
          <p:nvPr/>
        </p:nvSpPr>
        <p:spPr>
          <a:xfrm>
            <a:off x="780728" y="2065125"/>
            <a:ext cx="3506958" cy="792088"/>
          </a:xfrm>
          <a:custGeom>
            <a:avLst/>
            <a:gdLst>
              <a:gd name="connsiteX0" fmla="*/ 0 w 1797843"/>
              <a:gd name="connsiteY0" fmla="*/ 0 h 1078706"/>
              <a:gd name="connsiteX1" fmla="*/ 1797843 w 1797843"/>
              <a:gd name="connsiteY1" fmla="*/ 0 h 1078706"/>
              <a:gd name="connsiteX2" fmla="*/ 1797843 w 1797843"/>
              <a:gd name="connsiteY2" fmla="*/ 1078706 h 1078706"/>
              <a:gd name="connsiteX3" fmla="*/ 0 w 1797843"/>
              <a:gd name="connsiteY3" fmla="*/ 1078706 h 1078706"/>
              <a:gd name="connsiteX4" fmla="*/ 0 w 1797843"/>
              <a:gd name="connsiteY4" fmla="*/ 0 h 1078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7843" h="1078706">
                <a:moveTo>
                  <a:pt x="0" y="0"/>
                </a:moveTo>
                <a:lnTo>
                  <a:pt x="1797843" y="0"/>
                </a:lnTo>
                <a:lnTo>
                  <a:pt x="1797843" y="1078706"/>
                </a:lnTo>
                <a:lnTo>
                  <a:pt x="0" y="1078706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7368" tIns="277368" rIns="277368" bIns="277368" numCol="1" spcCol="1270" anchor="ctr" anchorCtr="0">
            <a:noAutofit/>
          </a:bodyPr>
          <a:lstStyle/>
          <a:p>
            <a:pPr algn="ctr" defTabSz="1733550">
              <a:lnSpc>
                <a:spcPct val="90000"/>
              </a:lnSpc>
              <a:spcAft>
                <a:spcPct val="35000"/>
              </a:spcAft>
            </a:pPr>
            <a:r>
              <a:rPr lang="en-GB" sz="1800" b="1" dirty="0" smtClean="0">
                <a:latin typeface="+mj-lt"/>
              </a:rPr>
              <a:t>Transfer pricing legislation</a:t>
            </a:r>
            <a:endParaRPr lang="zh-CN" altLang="en-US" sz="1800" b="1" dirty="0">
              <a:solidFill>
                <a:srgbClr val="FFFFFF"/>
              </a:solidFill>
              <a:latin typeface="+mj-lt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770011" y="2857212"/>
            <a:ext cx="3506958" cy="3789396"/>
            <a:chOff x="550269" y="2836956"/>
            <a:chExt cx="3506958" cy="3033491"/>
          </a:xfrm>
        </p:grpSpPr>
        <p:sp>
          <p:nvSpPr>
            <p:cNvPr id="61" name="Freeform 60"/>
            <p:cNvSpPr/>
            <p:nvPr/>
          </p:nvSpPr>
          <p:spPr>
            <a:xfrm>
              <a:off x="550269" y="2836956"/>
              <a:ext cx="3506958" cy="3033491"/>
            </a:xfrm>
            <a:custGeom>
              <a:avLst/>
              <a:gdLst>
                <a:gd name="connsiteX0" fmla="*/ 0 w 1797843"/>
                <a:gd name="connsiteY0" fmla="*/ 0 h 1078706"/>
                <a:gd name="connsiteX1" fmla="*/ 1797843 w 1797843"/>
                <a:gd name="connsiteY1" fmla="*/ 0 h 1078706"/>
                <a:gd name="connsiteX2" fmla="*/ 1797843 w 1797843"/>
                <a:gd name="connsiteY2" fmla="*/ 1078706 h 1078706"/>
                <a:gd name="connsiteX3" fmla="*/ 0 w 1797843"/>
                <a:gd name="connsiteY3" fmla="*/ 1078706 h 1078706"/>
                <a:gd name="connsiteX4" fmla="*/ 0 w 1797843"/>
                <a:gd name="connsiteY4" fmla="*/ 0 h 1078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7843" h="1078706">
                  <a:moveTo>
                    <a:pt x="0" y="0"/>
                  </a:moveTo>
                  <a:lnTo>
                    <a:pt x="1797843" y="0"/>
                  </a:lnTo>
                  <a:lnTo>
                    <a:pt x="1797843" y="1078706"/>
                  </a:lnTo>
                  <a:lnTo>
                    <a:pt x="0" y="10787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381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spcFirstLastPara="0" vert="horz" wrap="square" lIns="277368" tIns="277368" rIns="277368" bIns="277368" numCol="1" spcCol="1270" anchor="ctr" anchorCtr="0">
              <a:noAutofit/>
            </a:bodyPr>
            <a:lstStyle/>
            <a:p>
              <a:pPr marL="0" marR="0" lvl="0" indent="0" defTabSz="173355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anose="02040502050405020303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72851" y="2980972"/>
              <a:ext cx="3240360" cy="288642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285750" lvl="0" indent="-285750" defTabSz="1733550" fontAlgn="auto">
                <a:lnSpc>
                  <a:spcPct val="90000"/>
                </a:lnSpc>
                <a:spcBef>
                  <a:spcPts val="60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altLang="zh-CN" sz="1600" kern="0" dirty="0" smtClean="0">
                  <a:solidFill>
                    <a:srgbClr val="FFFFFF"/>
                  </a:solidFill>
                  <a:latin typeface="Georgia" panose="02040502050405020303" pitchFamily="18" charset="0"/>
                </a:rPr>
                <a:t>No specific/comprehensive TP legislation  </a:t>
              </a:r>
              <a:endParaRPr lang="en-GB" altLang="zh-CN" sz="1600" kern="0" dirty="0">
                <a:solidFill>
                  <a:srgbClr val="FFFFFF"/>
                </a:solidFill>
                <a:latin typeface="Georgia" panose="02040502050405020303" pitchFamily="18" charset="0"/>
              </a:endParaRPr>
            </a:p>
            <a:p>
              <a:pPr marL="285750" lvl="0" indent="-285750" defTabSz="1733550" fontAlgn="auto">
                <a:lnSpc>
                  <a:spcPct val="90000"/>
                </a:lnSpc>
                <a:spcBef>
                  <a:spcPts val="50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altLang="zh-CN" sz="1600" kern="0" dirty="0" smtClean="0">
                  <a:solidFill>
                    <a:srgbClr val="FFFFFF"/>
                  </a:solidFill>
                  <a:latin typeface="Georgia" panose="02040502050405020303" pitchFamily="18" charset="0"/>
                </a:rPr>
                <a:t>Certain provisions in the domestic tax law and court cases may be relevant</a:t>
              </a:r>
            </a:p>
            <a:p>
              <a:pPr marL="285750" lvl="0" indent="-285750" defTabSz="1733550" fontAlgn="auto">
                <a:lnSpc>
                  <a:spcPct val="90000"/>
                </a:lnSpc>
                <a:spcBef>
                  <a:spcPts val="50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altLang="zh-CN" sz="1600" kern="0" dirty="0" smtClean="0">
                  <a:solidFill>
                    <a:srgbClr val="FFFFFF"/>
                  </a:solidFill>
                  <a:latin typeface="Georgia" panose="02040502050405020303" pitchFamily="18" charset="0"/>
                </a:rPr>
                <a:t>TP guidelines issued in the form of interpretation and practice note (DIPN 46)</a:t>
              </a:r>
            </a:p>
            <a:p>
              <a:pPr marL="285750" lvl="0" indent="-285750" defTabSz="1733550" fontAlgn="auto">
                <a:lnSpc>
                  <a:spcPct val="90000"/>
                </a:lnSpc>
                <a:spcBef>
                  <a:spcPts val="50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altLang="zh-CN" sz="1600" kern="0" dirty="0" smtClean="0">
                  <a:solidFill>
                    <a:srgbClr val="FFFFFF"/>
                  </a:solidFill>
                  <a:latin typeface="Georgia" panose="02040502050405020303" pitchFamily="18" charset="0"/>
                </a:rPr>
                <a:t>General principle – follow the OECD Transfer Pricing Guidelines unless they are incompatible with the domestic tax law </a:t>
              </a:r>
              <a:endParaRPr lang="zh-CN" altLang="en-US" sz="1600" kern="0" dirty="0">
                <a:solidFill>
                  <a:srgbClr val="FFFFFF"/>
                </a:solidFill>
                <a:latin typeface="Georgia" panose="02040502050405020303" pitchFamily="18" charset="0"/>
              </a:endParaRPr>
            </a:p>
          </p:txBody>
        </p:sp>
      </p:grpSp>
      <p:sp>
        <p:nvSpPr>
          <p:cNvPr id="67" name="Freeform 66"/>
          <p:cNvSpPr/>
          <p:nvPr/>
        </p:nvSpPr>
        <p:spPr>
          <a:xfrm>
            <a:off x="5231521" y="2065125"/>
            <a:ext cx="3506958" cy="792088"/>
          </a:xfrm>
          <a:custGeom>
            <a:avLst/>
            <a:gdLst>
              <a:gd name="connsiteX0" fmla="*/ 0 w 1797843"/>
              <a:gd name="connsiteY0" fmla="*/ 0 h 1078706"/>
              <a:gd name="connsiteX1" fmla="*/ 1797843 w 1797843"/>
              <a:gd name="connsiteY1" fmla="*/ 0 h 1078706"/>
              <a:gd name="connsiteX2" fmla="*/ 1797843 w 1797843"/>
              <a:gd name="connsiteY2" fmla="*/ 1078706 h 1078706"/>
              <a:gd name="connsiteX3" fmla="*/ 0 w 1797843"/>
              <a:gd name="connsiteY3" fmla="*/ 1078706 h 1078706"/>
              <a:gd name="connsiteX4" fmla="*/ 0 w 1797843"/>
              <a:gd name="connsiteY4" fmla="*/ 0 h 1078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7843" h="1078706">
                <a:moveTo>
                  <a:pt x="0" y="0"/>
                </a:moveTo>
                <a:lnTo>
                  <a:pt x="1797843" y="0"/>
                </a:lnTo>
                <a:lnTo>
                  <a:pt x="1797843" y="1078706"/>
                </a:lnTo>
                <a:lnTo>
                  <a:pt x="0" y="1078706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7368" tIns="277368" rIns="277368" bIns="277368" numCol="1" spcCol="1270" anchor="ctr" anchorCtr="0">
            <a:noAutofit/>
          </a:bodyPr>
          <a:lstStyle/>
          <a:p>
            <a:pPr algn="ctr" defTabSz="1733550">
              <a:lnSpc>
                <a:spcPct val="90000"/>
              </a:lnSpc>
              <a:spcAft>
                <a:spcPct val="35000"/>
              </a:spcAft>
            </a:pPr>
            <a:r>
              <a:rPr lang="en-GB" sz="1800" b="1" dirty="0" smtClean="0">
                <a:latin typeface="+mj-lt"/>
              </a:rPr>
              <a:t>Transfer pricing documentation</a:t>
            </a:r>
            <a:endParaRPr lang="zh-CN" altLang="en-US" sz="1800" b="1" dirty="0">
              <a:solidFill>
                <a:srgbClr val="FFFFFF"/>
              </a:solidFill>
              <a:latin typeface="+mj-lt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5220804" y="2857212"/>
            <a:ext cx="3506958" cy="3789396"/>
            <a:chOff x="550269" y="2836956"/>
            <a:chExt cx="3506958" cy="3033491"/>
          </a:xfrm>
          <a:solidFill>
            <a:schemeClr val="accent2">
              <a:lumMod val="50000"/>
            </a:schemeClr>
          </a:solidFill>
        </p:grpSpPr>
        <p:sp>
          <p:nvSpPr>
            <p:cNvPr id="69" name="Freeform 68"/>
            <p:cNvSpPr/>
            <p:nvPr/>
          </p:nvSpPr>
          <p:spPr>
            <a:xfrm>
              <a:off x="550269" y="2836956"/>
              <a:ext cx="3506958" cy="3033491"/>
            </a:xfrm>
            <a:custGeom>
              <a:avLst/>
              <a:gdLst>
                <a:gd name="connsiteX0" fmla="*/ 0 w 1797843"/>
                <a:gd name="connsiteY0" fmla="*/ 0 h 1078706"/>
                <a:gd name="connsiteX1" fmla="*/ 1797843 w 1797843"/>
                <a:gd name="connsiteY1" fmla="*/ 0 h 1078706"/>
                <a:gd name="connsiteX2" fmla="*/ 1797843 w 1797843"/>
                <a:gd name="connsiteY2" fmla="*/ 1078706 h 1078706"/>
                <a:gd name="connsiteX3" fmla="*/ 0 w 1797843"/>
                <a:gd name="connsiteY3" fmla="*/ 1078706 h 1078706"/>
                <a:gd name="connsiteX4" fmla="*/ 0 w 1797843"/>
                <a:gd name="connsiteY4" fmla="*/ 0 h 1078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7843" h="1078706">
                  <a:moveTo>
                    <a:pt x="0" y="0"/>
                  </a:moveTo>
                  <a:lnTo>
                    <a:pt x="1797843" y="0"/>
                  </a:lnTo>
                  <a:lnTo>
                    <a:pt x="1797843" y="1078706"/>
                  </a:lnTo>
                  <a:lnTo>
                    <a:pt x="0" y="107870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81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spcFirstLastPara="0" vert="horz" wrap="square" lIns="277368" tIns="277368" rIns="277368" bIns="277368" numCol="1" spcCol="1270" anchor="ctr" anchorCtr="0">
              <a:noAutofit/>
            </a:bodyPr>
            <a:lstStyle/>
            <a:p>
              <a:pPr marL="0" marR="0" lvl="0" indent="0" defTabSz="173355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anose="02040502050405020303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72851" y="2980972"/>
              <a:ext cx="3240360" cy="2886427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noAutofit/>
            </a:bodyPr>
            <a:lstStyle/>
            <a:p>
              <a:pPr marL="285750" lvl="0" indent="-285750" defTabSz="1733550" fontAlgn="auto">
                <a:lnSpc>
                  <a:spcPct val="90000"/>
                </a:lnSpc>
                <a:spcBef>
                  <a:spcPts val="60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altLang="zh-CN" sz="1600" kern="0" dirty="0" smtClean="0">
                  <a:solidFill>
                    <a:srgbClr val="FFFFFF"/>
                  </a:solidFill>
                  <a:latin typeface="Georgia" panose="02040502050405020303" pitchFamily="18" charset="0"/>
                </a:rPr>
                <a:t>TP documentation is not mandatory but encouraged</a:t>
              </a:r>
            </a:p>
            <a:p>
              <a:pPr marL="285750" lvl="0" indent="-285750" defTabSz="1733550" fontAlgn="auto">
                <a:lnSpc>
                  <a:spcPct val="90000"/>
                </a:lnSpc>
                <a:spcBef>
                  <a:spcPts val="60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altLang="zh-CN" sz="1600" kern="0" dirty="0" smtClean="0">
                  <a:solidFill>
                    <a:srgbClr val="FFFFFF"/>
                  </a:solidFill>
                  <a:latin typeface="Georgia" panose="02040502050405020303" pitchFamily="18" charset="0"/>
                </a:rPr>
                <a:t>Current tax law only requires taxpayers to keep sufficient business records for ascertaining the assessable profits </a:t>
              </a:r>
            </a:p>
            <a:p>
              <a:pPr marL="285750" lvl="0" indent="-285750" defTabSz="1733550" fontAlgn="auto">
                <a:lnSpc>
                  <a:spcPct val="90000"/>
                </a:lnSpc>
                <a:spcBef>
                  <a:spcPts val="60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altLang="zh-CN" sz="1600" kern="0" dirty="0" smtClean="0">
                  <a:solidFill>
                    <a:srgbClr val="FFFFFF"/>
                  </a:solidFill>
                  <a:latin typeface="Georgia" panose="02040502050405020303" pitchFamily="18" charset="0"/>
                </a:rPr>
                <a:t>Information may be requested from taxpayers to justify their transfer prices</a:t>
              </a:r>
            </a:p>
            <a:p>
              <a:pPr marL="285750" lvl="0" indent="-285750" defTabSz="1733550" fontAlgn="auto">
                <a:lnSpc>
                  <a:spcPct val="90000"/>
                </a:lnSpc>
                <a:spcBef>
                  <a:spcPts val="60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altLang="zh-CN" sz="1600" kern="0" dirty="0" smtClean="0">
                  <a:solidFill>
                    <a:srgbClr val="FFFFFF"/>
                  </a:solidFill>
                  <a:latin typeface="Georgia" panose="02040502050405020303" pitchFamily="18" charset="0"/>
                </a:rPr>
                <a:t>Need to review in light of the new three-tiered  TP documentation standard introduced by the OECD</a:t>
              </a:r>
            </a:p>
          </p:txBody>
        </p:sp>
      </p:grpSp>
      <p:sp>
        <p:nvSpPr>
          <p:cNvPr id="55" name="Plus 54"/>
          <p:cNvSpPr/>
          <p:nvPr/>
        </p:nvSpPr>
        <p:spPr>
          <a:xfrm>
            <a:off x="4276969" y="3893728"/>
            <a:ext cx="914400" cy="914400"/>
          </a:xfrm>
          <a:prstGeom prst="mathPlus">
            <a:avLst/>
          </a:prstGeom>
          <a:solidFill>
            <a:schemeClr val="bg2"/>
          </a:solidFill>
          <a:ln w="25400">
            <a:solidFill>
              <a:srgbClr val="FF0000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GB" noProof="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300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73" y="906165"/>
            <a:ext cx="8997696" cy="914400"/>
          </a:xfrm>
        </p:spPr>
        <p:txBody>
          <a:bodyPr/>
          <a:lstStyle/>
          <a:p>
            <a:r>
              <a:rPr lang="en-GB" dirty="0" smtClean="0"/>
              <a:t>The industry perspective</a:t>
            </a:r>
            <a:endParaRPr lang="en-GB" dirty="0"/>
          </a:p>
        </p:txBody>
      </p:sp>
      <p:sp>
        <p:nvSpPr>
          <p:cNvPr id="51" name="Section Footer"/>
          <p:cNvSpPr txBox="1"/>
          <p:nvPr>
            <p:custDataLst>
              <p:tags r:id="rId3"/>
            </p:custDataLst>
          </p:nvPr>
        </p:nvSpPr>
        <p:spPr>
          <a:xfrm>
            <a:off x="531976" y="7089306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dirty="0" smtClean="0">
                <a:latin typeface="+mn-lt"/>
              </a:rPr>
              <a:t>AOTCA International Tax Conference 2015 • </a:t>
            </a:r>
            <a:endParaRPr lang="en-GB" sz="1100" dirty="0" smtClean="0">
              <a:latin typeface="+mn-lt"/>
            </a:endParaRP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5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2" name="TextBox 61"/>
          <p:cNvSpPr txBox="1"/>
          <p:nvPr>
            <p:custDataLst>
              <p:tags r:id="rId6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" name="TextBox 62"/>
          <p:cNvSpPr txBox="1"/>
          <p:nvPr>
            <p:custDataLst>
              <p:tags r:id="rId7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>
            <p:custDataLst>
              <p:tags r:id="rId8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5" name="TextBox 64"/>
          <p:cNvSpPr txBox="1"/>
          <p:nvPr>
            <p:custDataLst>
              <p:tags r:id="rId9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8" name="Page Number"/>
          <p:cNvSpPr txBox="1"/>
          <p:nvPr>
            <p:custDataLst>
              <p:tags r:id="rId10"/>
            </p:custDataLst>
          </p:nvPr>
        </p:nvSpPr>
        <p:spPr>
          <a:xfrm>
            <a:off x="9366949" y="7263477"/>
            <a:ext cx="15709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18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76056" y="1820565"/>
            <a:ext cx="8627052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Hong Kong outbound investments</a:t>
            </a:r>
          </a:p>
          <a:p>
            <a:pPr marL="625475" lvl="1" indent="-301625" defTabSz="914400"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kern="0" dirty="0" smtClean="0">
                <a:solidFill>
                  <a:prstClr val="black"/>
                </a:solidFill>
                <a:latin typeface="Georgia" pitchFamily="18" charset="0"/>
              </a:rPr>
              <a:t>Impact on overseas investment structures</a:t>
            </a:r>
          </a:p>
          <a:p>
            <a:pPr marL="625475" lvl="1" indent="-301625" defTabSz="914400"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kern="0" dirty="0" smtClean="0">
                <a:solidFill>
                  <a:prstClr val="black"/>
                </a:solidFill>
                <a:latin typeface="Georgia" pitchFamily="18" charset="0"/>
              </a:rPr>
              <a:t>Dividends from overseas investment not taxed in Hong Kong</a:t>
            </a:r>
          </a:p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endParaRPr lang="en-GB" sz="1800" kern="0" dirty="0">
              <a:solidFill>
                <a:prstClr val="black"/>
              </a:solidFill>
              <a:latin typeface="Georgia" pitchFamily="18" charset="0"/>
            </a:endParaRPr>
          </a:p>
          <a:p>
            <a:pPr marL="285750" lvl="0" indent="-285750" defTabSz="914400"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Typical supply chain business/operation models </a:t>
            </a:r>
          </a:p>
          <a:p>
            <a:pPr marL="625475" lvl="1" indent="-301625" defTabSz="914400"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kern="0" dirty="0" smtClean="0">
                <a:solidFill>
                  <a:prstClr val="black"/>
                </a:solidFill>
                <a:latin typeface="Georgia" pitchFamily="18" charset="0"/>
              </a:rPr>
              <a:t>Existing established models may be challenged   </a:t>
            </a:r>
          </a:p>
          <a:p>
            <a:pPr marL="625475" lvl="1" indent="-301625" defTabSz="914400"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kern="0" dirty="0" smtClean="0">
                <a:solidFill>
                  <a:prstClr val="black"/>
                </a:solidFill>
                <a:latin typeface="Georgia" pitchFamily="18" charset="0"/>
              </a:rPr>
              <a:t>Models need to be reviewed in light of BEPS </a:t>
            </a:r>
            <a:endParaRPr lang="en-GB" sz="1600" kern="0" dirty="0">
              <a:solidFill>
                <a:prstClr val="black"/>
              </a:solidFill>
              <a:latin typeface="Georgia" pitchFamily="18" charset="0"/>
            </a:endParaRPr>
          </a:p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endParaRPr lang="en-GB" sz="1800" kern="0" dirty="0">
              <a:solidFill>
                <a:prstClr val="black"/>
              </a:solidFill>
              <a:latin typeface="Georgia" pitchFamily="18" charset="0"/>
            </a:endParaRPr>
          </a:p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endParaRPr lang="en-GB" sz="1800" kern="0" dirty="0">
              <a:solidFill>
                <a:prstClr val="black"/>
              </a:solidFill>
              <a:latin typeface="Georgia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751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73" y="906165"/>
            <a:ext cx="8997696" cy="914400"/>
          </a:xfrm>
        </p:spPr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51" name="Section Footer"/>
          <p:cNvSpPr txBox="1"/>
          <p:nvPr>
            <p:custDataLst>
              <p:tags r:id="rId3"/>
            </p:custDataLst>
          </p:nvPr>
        </p:nvSpPr>
        <p:spPr>
          <a:xfrm>
            <a:off x="531976" y="7089306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dirty="0" smtClean="0">
                <a:latin typeface="+mn-lt"/>
              </a:rPr>
              <a:t>AOTCA International Tax Conference 2015 • </a:t>
            </a:r>
            <a:endParaRPr lang="en-GB" sz="1100" dirty="0" smtClean="0">
              <a:latin typeface="+mn-lt"/>
            </a:endParaRP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5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2" name="TextBox 61"/>
          <p:cNvSpPr txBox="1"/>
          <p:nvPr>
            <p:custDataLst>
              <p:tags r:id="rId6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" name="TextBox 62"/>
          <p:cNvSpPr txBox="1"/>
          <p:nvPr>
            <p:custDataLst>
              <p:tags r:id="rId7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>
            <p:custDataLst>
              <p:tags r:id="rId8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5" name="TextBox 64"/>
          <p:cNvSpPr txBox="1"/>
          <p:nvPr>
            <p:custDataLst>
              <p:tags r:id="rId9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487073" y="1486668"/>
            <a:ext cx="84830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The BEPS project, while devised by the OECD, is mainly commissioned and driven by G20</a:t>
            </a: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endParaRPr lang="en-GB" sz="1800" kern="0" dirty="0" smtClean="0">
              <a:solidFill>
                <a:prstClr val="black"/>
              </a:solidFill>
              <a:latin typeface="Georgia" pitchFamily="18" charset="0"/>
            </a:endParaRP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Strong support from those </a:t>
            </a:r>
            <a:r>
              <a:rPr lang="en-GB" sz="1800" kern="0" dirty="0">
                <a:solidFill>
                  <a:prstClr val="black"/>
                </a:solidFill>
                <a:latin typeface="Georgia" pitchFamily="18" charset="0"/>
              </a:rPr>
              <a:t>E</a:t>
            </a: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uropean countries where addressing BEPS is a more imminent issue   </a:t>
            </a:r>
          </a:p>
          <a:p>
            <a:pPr defTabSz="914400">
              <a:defRPr/>
            </a:pPr>
            <a:endParaRPr lang="en-GB" sz="1800" kern="0" dirty="0">
              <a:solidFill>
                <a:prstClr val="black"/>
              </a:solidFill>
              <a:latin typeface="Georgia" pitchFamily="18" charset="0"/>
            </a:endParaRPr>
          </a:p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In Hong Kong, BEPS is a relatively less serious problem due to:</a:t>
            </a:r>
          </a:p>
          <a:p>
            <a:pPr marL="620713" lvl="1" indent="-285750" defTabSz="9144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kern="0" dirty="0" smtClean="0">
                <a:solidFill>
                  <a:prstClr val="black"/>
                </a:solidFill>
                <a:latin typeface="Georgia" pitchFamily="18" charset="0"/>
              </a:rPr>
              <a:t>the relatively low corporate tax rate (i.e. 16.5%)</a:t>
            </a:r>
          </a:p>
          <a:p>
            <a:pPr marL="620713" lvl="1" indent="-285750" defTabSz="9144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kern="0" dirty="0" smtClean="0">
                <a:solidFill>
                  <a:prstClr val="black"/>
                </a:solidFill>
                <a:latin typeface="Georgia" pitchFamily="18" charset="0"/>
              </a:rPr>
              <a:t>a simple tax system with limited tax incentives so the chance of abuse is relatively low</a:t>
            </a:r>
          </a:p>
          <a:p>
            <a:pPr marL="620713" lvl="1" indent="-285750" defTabSz="9144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GB" sz="1600" kern="0" dirty="0">
              <a:solidFill>
                <a:prstClr val="black"/>
              </a:solidFill>
              <a:latin typeface="Georgia" pitchFamily="18" charset="0"/>
            </a:endParaRPr>
          </a:p>
          <a:p>
            <a:pPr marL="111301" indent="-285750" defTabSz="9144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latin typeface="Georgia" pitchFamily="18" charset="0"/>
              </a:rPr>
              <a:t>Possible impact of the 15 BEPS final reports on Hong Kong:</a:t>
            </a:r>
          </a:p>
          <a:p>
            <a:pPr marL="620713" lvl="1" indent="-285750" defTabSz="9144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kern="0" dirty="0" smtClean="0">
                <a:latin typeface="Georgia" pitchFamily="18" charset="0"/>
              </a:rPr>
              <a:t>Unlikely to have tremendous impact in the short term</a:t>
            </a:r>
          </a:p>
          <a:p>
            <a:pPr marL="620713" lvl="1" indent="-285750" defTabSz="9144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kern="0" dirty="0" smtClean="0">
                <a:latin typeface="Georgia" pitchFamily="18" charset="0"/>
              </a:rPr>
              <a:t>Yet to see if any existing/potential Hong Kong treaty partners </a:t>
            </a:r>
            <a:r>
              <a:rPr lang="en-GB" sz="1600" kern="0" dirty="0" smtClean="0">
                <a:latin typeface="Georgia" pitchFamily="18" charset="0"/>
              </a:rPr>
              <a:t>will </a:t>
            </a:r>
            <a:r>
              <a:rPr lang="en-GB" sz="1600" kern="0" dirty="0" smtClean="0">
                <a:latin typeface="Georgia" pitchFamily="18" charset="0"/>
              </a:rPr>
              <a:t>adopt the new treaty rules recommended by the OECD e.g. the new anti-treaty abuse rules under Action 6 and the new PE definition under Action 7</a:t>
            </a:r>
          </a:p>
          <a:p>
            <a:pPr marL="620713" lvl="1" indent="-285750" defTabSz="9144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kern="0" dirty="0">
                <a:latin typeface="Georgia" pitchFamily="18" charset="0"/>
              </a:rPr>
              <a:t>Action 13 on TP documentation </a:t>
            </a:r>
            <a:r>
              <a:rPr lang="en-GB" sz="1600" kern="0" dirty="0" smtClean="0">
                <a:latin typeface="Georgia" pitchFamily="18" charset="0"/>
              </a:rPr>
              <a:t>– may affect Hong Kong companies even though Hong Kong does not have any plan to adopt the OECD’s new TP documentation standard at the moment </a:t>
            </a:r>
            <a:endParaRPr lang="en-GB" sz="1600" kern="0" dirty="0">
              <a:latin typeface="Georgia" pitchFamily="18" charset="0"/>
            </a:endParaRPr>
          </a:p>
          <a:p>
            <a:pPr marL="620713" lvl="1" indent="-285750" defTabSz="9144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GB" sz="1600" kern="0" dirty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BD5762-3BDC-484D-9503-7EA6D5A9A8CE}" type="slidenum">
              <a:rPr lang="en-GB" smtClean="0"/>
              <a:pPr/>
              <a:t>2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092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id" hidden="1"/>
          <p:cNvGrpSpPr/>
          <p:nvPr>
            <p:custDataLst>
              <p:tags r:id="rId1"/>
            </p:custDataLst>
          </p:nvPr>
        </p:nvGrpSpPr>
        <p:grpSpPr>
          <a:xfrm>
            <a:off x="530352" y="685800"/>
            <a:ext cx="8997696" cy="6711696"/>
            <a:chOff x="530352" y="685800"/>
            <a:chExt cx="8997696" cy="6711696"/>
          </a:xfrm>
        </p:grpSpPr>
        <p:sp>
          <p:nvSpPr>
            <p:cNvPr id="6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8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9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5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0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9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3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8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7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2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1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6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4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5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0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008" y="946515"/>
            <a:ext cx="8125064" cy="914400"/>
          </a:xfrm>
        </p:spPr>
        <p:txBody>
          <a:bodyPr/>
          <a:lstStyle/>
          <a:p>
            <a:r>
              <a:rPr lang="en-US" dirty="0" smtClean="0"/>
              <a:t>A case study - The C </a:t>
            </a:r>
            <a:r>
              <a:rPr lang="en-US" dirty="0"/>
              <a:t>Group</a:t>
            </a:r>
            <a:endParaRPr lang="en-GB" dirty="0"/>
          </a:p>
        </p:txBody>
      </p:sp>
      <p:sp>
        <p:nvSpPr>
          <p:cNvPr id="51" name="Page Number"/>
          <p:cNvSpPr txBox="1"/>
          <p:nvPr>
            <p:custDataLst>
              <p:tags r:id="rId2"/>
            </p:custDataLst>
          </p:nvPr>
        </p:nvSpPr>
        <p:spPr>
          <a:xfrm>
            <a:off x="9358933" y="7263477"/>
            <a:ext cx="165110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noProof="1" smtClean="0">
                <a:latin typeface="+mj-lt"/>
              </a:rPr>
              <a:t>20</a:t>
            </a:r>
          </a:p>
        </p:txBody>
      </p:sp>
      <p:sp>
        <p:nvSpPr>
          <p:cNvPr id="52" name="Section Footer"/>
          <p:cNvSpPr txBox="1"/>
          <p:nvPr>
            <p:custDataLst>
              <p:tags r:id="rId3"/>
            </p:custDataLst>
          </p:nvPr>
        </p:nvSpPr>
        <p:spPr>
          <a:xfrm>
            <a:off x="531977" y="7094069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noProof="1" smtClean="0">
                <a:latin typeface="+mj-lt"/>
              </a:rPr>
              <a:t>AOTCA International Tax Conference 2015 •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949081" y="1791665"/>
            <a:ext cx="1941998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C Company             (a US company)</a:t>
            </a:r>
            <a:endParaRPr lang="en-US" sz="1600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920680" y="1860915"/>
            <a:ext cx="3429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100" dirty="0" smtClean="0">
                <a:latin typeface="+mj-lt"/>
              </a:rPr>
              <a:t>Design</a:t>
            </a:r>
          </a:p>
          <a:p>
            <a:pPr marL="285750" indent="-285750">
              <a:buFontTx/>
              <a:buChar char="-"/>
            </a:pPr>
            <a:r>
              <a:rPr lang="en-US" sz="1100" dirty="0" smtClean="0">
                <a:latin typeface="+mj-lt"/>
              </a:rPr>
              <a:t>Marketing Strategy (Centralize Marketing)</a:t>
            </a:r>
          </a:p>
          <a:p>
            <a:pPr marL="285750" indent="-285750">
              <a:buFontTx/>
              <a:buChar char="-"/>
            </a:pPr>
            <a:r>
              <a:rPr lang="en-US" sz="1100" dirty="0" smtClean="0">
                <a:latin typeface="+mj-lt"/>
              </a:rPr>
              <a:t>Sourcing Strategy (Negotiation with suppliers)</a:t>
            </a:r>
            <a:endParaRPr lang="en-US" sz="1100" dirty="0">
              <a:latin typeface="+mj-lt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3405417" y="2782265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367817" y="2782265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405417" y="2779586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567716" y="3171123"/>
            <a:ext cx="1938203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European Regional Distributor</a:t>
            </a:r>
            <a:endParaRPr lang="en-US" sz="1600" dirty="0">
              <a:latin typeface="+mj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434116" y="3183505"/>
            <a:ext cx="1938203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North American Distributor</a:t>
            </a:r>
            <a:endParaRPr lang="en-US" sz="1600" dirty="0">
              <a:latin typeface="+mj-lt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5386617" y="2802505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338616" y="3183505"/>
            <a:ext cx="1938203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Hong Kong Source Company</a:t>
            </a:r>
            <a:endParaRPr lang="en-US" sz="1600" dirty="0">
              <a:latin typeface="+mj-lt"/>
            </a:endParaRPr>
          </a:p>
        </p:txBody>
      </p:sp>
      <p:cxnSp>
        <p:nvCxnSpPr>
          <p:cNvPr id="63" name="Straight Connector 62"/>
          <p:cNvCxnSpPr>
            <a:stCxn id="59" idx="2"/>
          </p:cNvCxnSpPr>
          <p:nvPr/>
        </p:nvCxnSpPr>
        <p:spPr>
          <a:xfrm flipH="1">
            <a:off x="7536817" y="3755898"/>
            <a:ext cx="1" cy="391565"/>
          </a:xfrm>
          <a:prstGeom prst="line">
            <a:avLst/>
          </a:prstGeom>
          <a:ln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7535908" y="4144789"/>
            <a:ext cx="0" cy="389483"/>
          </a:xfrm>
          <a:prstGeom prst="line">
            <a:avLst/>
          </a:prstGeom>
          <a:ln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7247876" y="4502047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j-lt"/>
              </a:rPr>
              <a:t>Retails</a:t>
            </a:r>
            <a:endParaRPr lang="en-US" sz="1200" dirty="0">
              <a:latin typeface="+mj-lt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5386617" y="3800322"/>
            <a:ext cx="0" cy="389483"/>
          </a:xfrm>
          <a:prstGeom prst="line">
            <a:avLst/>
          </a:prstGeom>
          <a:ln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386617" y="4147463"/>
            <a:ext cx="0" cy="389483"/>
          </a:xfrm>
          <a:prstGeom prst="line">
            <a:avLst/>
          </a:prstGeom>
          <a:ln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088586" y="4536946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j-lt"/>
              </a:rPr>
              <a:t>Retails</a:t>
            </a:r>
            <a:endParaRPr lang="en-US" sz="1200" dirty="0">
              <a:latin typeface="+mj-lt"/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>
            <a:off x="3024417" y="3768280"/>
            <a:ext cx="0" cy="3771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1119417" y="4145381"/>
            <a:ext cx="32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319817" y="4130494"/>
            <a:ext cx="0" cy="506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78" idx="0"/>
          </p:cNvCxnSpPr>
          <p:nvPr/>
        </p:nvCxnSpPr>
        <p:spPr>
          <a:xfrm>
            <a:off x="3512311" y="4129720"/>
            <a:ext cx="1" cy="11979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567217" y="4159001"/>
            <a:ext cx="0" cy="4499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313597" y="5346036"/>
            <a:ext cx="1133475" cy="461665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j-lt"/>
              </a:rPr>
              <a:t>China Distributor</a:t>
            </a:r>
            <a:endParaRPr lang="en-US" sz="1200" dirty="0">
              <a:latin typeface="+mj-lt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753392" y="4641168"/>
            <a:ext cx="1140244" cy="461665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j-lt"/>
              </a:rPr>
              <a:t>HK Service Support Co</a:t>
            </a:r>
            <a:endParaRPr lang="en-US" sz="1200" dirty="0">
              <a:latin typeface="+mj-lt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24527" y="4592463"/>
            <a:ext cx="1020297" cy="461665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j-lt"/>
              </a:rPr>
              <a:t>Japan Distributor</a:t>
            </a:r>
            <a:endParaRPr lang="en-US" sz="1200" dirty="0">
              <a:latin typeface="+mj-lt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047943" y="4631021"/>
            <a:ext cx="1047852" cy="461665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j-lt"/>
              </a:rPr>
              <a:t>Hong Kong Distributor</a:t>
            </a:r>
            <a:endParaRPr lang="en-US" sz="1200" dirty="0">
              <a:latin typeface="+mj-lt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972956" y="5327625"/>
            <a:ext cx="1078711" cy="64633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j-lt"/>
              </a:rPr>
              <a:t>China Sourcing Support Co</a:t>
            </a:r>
            <a:endParaRPr lang="en-US" sz="1200" dirty="0">
              <a:latin typeface="+mj-lt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1882742" y="4174994"/>
            <a:ext cx="0" cy="1172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1128942" y="4141934"/>
            <a:ext cx="0" cy="4499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8579217" y="1437928"/>
            <a:ext cx="12522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+mj-lt"/>
              </a:rPr>
              <a:t>Structure</a:t>
            </a:r>
            <a:endParaRPr lang="en-US" u="sng" dirty="0">
              <a:latin typeface="+mj-lt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068074" y="5086150"/>
            <a:ext cx="1253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+mj-lt"/>
              </a:rPr>
              <a:t>Hong Kong retail</a:t>
            </a:r>
            <a:endParaRPr lang="en-US" sz="1100" dirty="0">
              <a:latin typeface="+mj-lt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502688" y="5824148"/>
            <a:ext cx="9140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+mj-lt"/>
              </a:rPr>
              <a:t>China retail</a:t>
            </a:r>
            <a:endParaRPr lang="en-US" sz="1100" dirty="0">
              <a:latin typeface="+mj-lt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08720" y="5085184"/>
            <a:ext cx="9236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+mj-lt"/>
              </a:rPr>
              <a:t>Japan retail</a:t>
            </a:r>
            <a:endParaRPr lang="en-US" sz="1100" dirty="0">
              <a:latin typeface="+mj-lt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012976" y="6047601"/>
            <a:ext cx="9845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+mj-lt"/>
              </a:rPr>
              <a:t>Provide QC</a:t>
            </a:r>
          </a:p>
          <a:p>
            <a:r>
              <a:rPr lang="en-US" sz="1100" dirty="0" smtClean="0">
                <a:latin typeface="+mj-lt"/>
              </a:rPr>
              <a:t>functions etc</a:t>
            </a:r>
            <a:endParaRPr lang="en-US" sz="1100" dirty="0">
              <a:latin typeface="+mj-lt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159067" y="5145981"/>
            <a:ext cx="110479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+mj-lt"/>
              </a:rPr>
              <a:t>Provide IT, </a:t>
            </a:r>
          </a:p>
          <a:p>
            <a:r>
              <a:rPr lang="en-US" sz="1100" dirty="0" smtClean="0">
                <a:latin typeface="+mj-lt"/>
              </a:rPr>
              <a:t>admin support</a:t>
            </a:r>
          </a:p>
          <a:p>
            <a:r>
              <a:rPr lang="en-US" sz="1100" dirty="0" smtClean="0">
                <a:latin typeface="+mj-lt"/>
              </a:rPr>
              <a:t>services</a:t>
            </a:r>
            <a:endParaRPr lang="en-US" sz="1100" dirty="0">
              <a:latin typeface="+mj-lt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36712" y="3228650"/>
            <a:ext cx="161133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kern="0" dirty="0">
                <a:solidFill>
                  <a:prstClr val="black"/>
                </a:solidFill>
                <a:latin typeface="+mj-lt"/>
              </a:rPr>
              <a:t>(Purchasing company, </a:t>
            </a:r>
          </a:p>
          <a:p>
            <a:r>
              <a:rPr lang="en-US" sz="1100" kern="0" dirty="0">
                <a:solidFill>
                  <a:prstClr val="black"/>
                </a:solidFill>
                <a:latin typeface="+mj-lt"/>
              </a:rPr>
              <a:t>as well as distribution</a:t>
            </a:r>
          </a:p>
          <a:p>
            <a:r>
              <a:rPr lang="en-US" sz="1100" kern="0" dirty="0">
                <a:solidFill>
                  <a:prstClr val="black"/>
                </a:solidFill>
                <a:latin typeface="+mj-lt"/>
              </a:rPr>
              <a:t>in Asia)</a:t>
            </a:r>
          </a:p>
        </p:txBody>
      </p:sp>
      <p:cxnSp>
        <p:nvCxnSpPr>
          <p:cNvPr id="88" name="Straight Connector 87"/>
          <p:cNvCxnSpPr>
            <a:stCxn id="53" idx="2"/>
          </p:cNvCxnSpPr>
          <p:nvPr/>
        </p:nvCxnSpPr>
        <p:spPr>
          <a:xfrm>
            <a:off x="4920080" y="2376440"/>
            <a:ext cx="0" cy="426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978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id" hidden="1"/>
          <p:cNvGrpSpPr/>
          <p:nvPr>
            <p:custDataLst>
              <p:tags r:id="rId1"/>
            </p:custDataLst>
          </p:nvPr>
        </p:nvGrpSpPr>
        <p:grpSpPr>
          <a:xfrm>
            <a:off x="530352" y="685800"/>
            <a:ext cx="8997696" cy="6711696"/>
            <a:chOff x="530352" y="685800"/>
            <a:chExt cx="8997696" cy="6711696"/>
          </a:xfrm>
        </p:grpSpPr>
        <p:sp>
          <p:nvSpPr>
            <p:cNvPr id="6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8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9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5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0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9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3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8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7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2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1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6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4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5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0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1" name="Page Number"/>
          <p:cNvSpPr txBox="1"/>
          <p:nvPr>
            <p:custDataLst>
              <p:tags r:id="rId2"/>
            </p:custDataLst>
          </p:nvPr>
        </p:nvSpPr>
        <p:spPr>
          <a:xfrm>
            <a:off x="9384582" y="7263477"/>
            <a:ext cx="13946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noProof="1" smtClean="0">
                <a:latin typeface="+mj-lt"/>
              </a:rPr>
              <a:t>21</a:t>
            </a:r>
          </a:p>
        </p:txBody>
      </p:sp>
      <p:sp>
        <p:nvSpPr>
          <p:cNvPr id="52" name="Section Footer"/>
          <p:cNvSpPr txBox="1"/>
          <p:nvPr>
            <p:custDataLst>
              <p:tags r:id="rId3"/>
            </p:custDataLst>
          </p:nvPr>
        </p:nvSpPr>
        <p:spPr>
          <a:xfrm>
            <a:off x="531977" y="7094069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noProof="1" smtClean="0">
                <a:latin typeface="+mj-lt"/>
              </a:rPr>
              <a:t>AOTCA International Tax Conference 2015 •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904856" y="1451773"/>
            <a:ext cx="1383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+mj-lt"/>
              </a:rPr>
              <a:t>Sales Flow</a:t>
            </a:r>
            <a:endParaRPr lang="en-US" u="sng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76672" y="3022104"/>
            <a:ext cx="21755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Outside Supplies</a:t>
            </a:r>
          </a:p>
          <a:p>
            <a:r>
              <a:rPr lang="en-US" dirty="0" smtClean="0">
                <a:latin typeface="+mj-lt"/>
              </a:rPr>
              <a:t>(Mostly in China)</a:t>
            </a:r>
            <a:endParaRPr lang="en-US" dirty="0">
              <a:latin typeface="+mj-lt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2412493" y="3377418"/>
            <a:ext cx="952500" cy="0"/>
            <a:chOff x="2133600" y="2665630"/>
            <a:chExt cx="952500" cy="0"/>
          </a:xfrm>
        </p:grpSpPr>
        <p:cxnSp>
          <p:nvCxnSpPr>
            <p:cNvPr id="56" name="Straight Arrow Connector 55"/>
            <p:cNvCxnSpPr/>
            <p:nvPr/>
          </p:nvCxnSpPr>
          <p:spPr>
            <a:xfrm>
              <a:off x="2133600" y="2665630"/>
              <a:ext cx="533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>
              <a:off x="2552700" y="2665630"/>
              <a:ext cx="533400" cy="0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3555493" y="3073988"/>
            <a:ext cx="1371600" cy="707886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+mj-lt"/>
              </a:rPr>
              <a:t>HK </a:t>
            </a:r>
          </a:p>
          <a:p>
            <a:pPr algn="ctr"/>
            <a:r>
              <a:rPr lang="en-US" dirty="0" smtClean="0">
                <a:latin typeface="+mj-lt"/>
              </a:rPr>
              <a:t>Source Co</a:t>
            </a:r>
            <a:endParaRPr lang="en-US" dirty="0">
              <a:latin typeface="+mj-lt"/>
            </a:endParaRPr>
          </a:p>
        </p:txBody>
      </p:sp>
      <p:grpSp>
        <p:nvGrpSpPr>
          <p:cNvPr id="59" name="Group 58"/>
          <p:cNvGrpSpPr/>
          <p:nvPr/>
        </p:nvGrpSpPr>
        <p:grpSpPr>
          <a:xfrm rot="20210219">
            <a:off x="5208160" y="3073987"/>
            <a:ext cx="952500" cy="0"/>
            <a:chOff x="2133600" y="2665630"/>
            <a:chExt cx="952500" cy="0"/>
          </a:xfrm>
        </p:grpSpPr>
        <p:cxnSp>
          <p:nvCxnSpPr>
            <p:cNvPr id="60" name="Straight Arrow Connector 59"/>
            <p:cNvCxnSpPr/>
            <p:nvPr/>
          </p:nvCxnSpPr>
          <p:spPr>
            <a:xfrm>
              <a:off x="2133600" y="2665630"/>
              <a:ext cx="533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2552700" y="2665630"/>
              <a:ext cx="533400" cy="0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 rot="1629876">
            <a:off x="5172758" y="4106406"/>
            <a:ext cx="952500" cy="0"/>
            <a:chOff x="2133600" y="2665630"/>
            <a:chExt cx="952500" cy="0"/>
          </a:xfrm>
        </p:grpSpPr>
        <p:cxnSp>
          <p:nvCxnSpPr>
            <p:cNvPr id="63" name="Straight Arrow Connector 62"/>
            <p:cNvCxnSpPr/>
            <p:nvPr/>
          </p:nvCxnSpPr>
          <p:spPr>
            <a:xfrm>
              <a:off x="2133600" y="2665630"/>
              <a:ext cx="533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2552700" y="2665630"/>
              <a:ext cx="533400" cy="0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5225289" y="3580752"/>
            <a:ext cx="952500" cy="0"/>
            <a:chOff x="2133600" y="2665630"/>
            <a:chExt cx="952500" cy="0"/>
          </a:xfrm>
        </p:grpSpPr>
        <p:cxnSp>
          <p:nvCxnSpPr>
            <p:cNvPr id="66" name="Straight Arrow Connector 65"/>
            <p:cNvCxnSpPr/>
            <p:nvPr/>
          </p:nvCxnSpPr>
          <p:spPr>
            <a:xfrm>
              <a:off x="2133600" y="2665630"/>
              <a:ext cx="533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2552700" y="2665630"/>
              <a:ext cx="533400" cy="0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extBox 67"/>
          <p:cNvSpPr txBox="1"/>
          <p:nvPr/>
        </p:nvSpPr>
        <p:spPr>
          <a:xfrm>
            <a:off x="6304656" y="2398439"/>
            <a:ext cx="1524000" cy="52322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+mj-lt"/>
              </a:rPr>
              <a:t>North American Distributor</a:t>
            </a:r>
            <a:endParaRPr lang="en-US" sz="1400" dirty="0">
              <a:latin typeface="+mj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304656" y="3365754"/>
            <a:ext cx="1524000" cy="52322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+mj-lt"/>
              </a:rPr>
              <a:t>European Distributor</a:t>
            </a:r>
            <a:endParaRPr lang="en-US" sz="1400" dirty="0">
              <a:latin typeface="+mj-lt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304656" y="4196995"/>
            <a:ext cx="1524000" cy="954107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+mj-lt"/>
              </a:rPr>
              <a:t>Asian</a:t>
            </a:r>
          </a:p>
          <a:p>
            <a:pPr algn="ctr"/>
            <a:r>
              <a:rPr lang="en-US" sz="1400" dirty="0" smtClean="0">
                <a:latin typeface="+mj-lt"/>
              </a:rPr>
              <a:t>Distributor including Japan, China, etc.</a:t>
            </a:r>
            <a:endParaRPr lang="en-US" sz="1400" dirty="0">
              <a:latin typeface="+mj-lt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439138" y="3442698"/>
            <a:ext cx="766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Sales</a:t>
            </a:r>
            <a:endParaRPr lang="en-US" dirty="0"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 rot="20075189">
            <a:off x="5079293" y="2651274"/>
            <a:ext cx="766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Sales</a:t>
            </a:r>
            <a:endParaRPr lang="en-US" dirty="0">
              <a:latin typeface="+mj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413572" y="3198058"/>
            <a:ext cx="766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Sales</a:t>
            </a:r>
            <a:endParaRPr lang="en-US" dirty="0">
              <a:latin typeface="+mj-lt"/>
            </a:endParaRPr>
          </a:p>
        </p:txBody>
      </p:sp>
      <p:sp>
        <p:nvSpPr>
          <p:cNvPr id="74" name="TextBox 73"/>
          <p:cNvSpPr txBox="1"/>
          <p:nvPr/>
        </p:nvSpPr>
        <p:spPr>
          <a:xfrm rot="1592009">
            <a:off x="5025838" y="4123783"/>
            <a:ext cx="766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Sales</a:t>
            </a:r>
            <a:endParaRPr lang="en-US" dirty="0">
              <a:latin typeface="+mj-lt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747407" y="2656280"/>
            <a:ext cx="1091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j-lt"/>
              </a:rPr>
              <a:t>NPM &gt;10%</a:t>
            </a:r>
            <a:endParaRPr lang="en-US" sz="1400" dirty="0">
              <a:latin typeface="+mj-lt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939860" y="2547787"/>
            <a:ext cx="1184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j-lt"/>
              </a:rPr>
              <a:t>NPM &gt; 5.5%</a:t>
            </a:r>
            <a:endParaRPr lang="en-US" sz="1400" dirty="0">
              <a:latin typeface="+mj-lt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940523" y="3482040"/>
            <a:ext cx="1184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j-lt"/>
              </a:rPr>
              <a:t>NPM &gt; 5.5%</a:t>
            </a:r>
            <a:endParaRPr lang="en-US" sz="1400" dirty="0">
              <a:latin typeface="+mj-lt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948716" y="4370511"/>
            <a:ext cx="1184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j-lt"/>
              </a:rPr>
              <a:t>NPM &gt; 5.5%</a:t>
            </a:r>
            <a:endParaRPr lang="en-US" sz="1400" dirty="0">
              <a:latin typeface="+mj-lt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18256" y="5522639"/>
            <a:ext cx="2135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j-lt"/>
              </a:rPr>
              <a:t>NPM (net profit margin)</a:t>
            </a:r>
            <a:endParaRPr lang="en-US" sz="1400" dirty="0">
              <a:latin typeface="+mj-lt"/>
            </a:endParaRPr>
          </a:p>
        </p:txBody>
      </p:sp>
      <p:sp>
        <p:nvSpPr>
          <p:cNvPr id="80" name="Title 1"/>
          <p:cNvSpPr>
            <a:spLocks noGrp="1"/>
          </p:cNvSpPr>
          <p:nvPr>
            <p:ph type="title"/>
          </p:nvPr>
        </p:nvSpPr>
        <p:spPr>
          <a:xfrm>
            <a:off x="616008" y="946515"/>
            <a:ext cx="8125064" cy="914400"/>
          </a:xfrm>
        </p:spPr>
        <p:txBody>
          <a:bodyPr/>
          <a:lstStyle/>
          <a:p>
            <a:r>
              <a:rPr lang="en-US" dirty="0" smtClean="0"/>
              <a:t>A case study - The C </a:t>
            </a:r>
            <a:r>
              <a:rPr lang="en-US" dirty="0"/>
              <a:t>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24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id" hidden="1"/>
          <p:cNvGrpSpPr/>
          <p:nvPr>
            <p:custDataLst>
              <p:tags r:id="rId1"/>
            </p:custDataLst>
          </p:nvPr>
        </p:nvGrpSpPr>
        <p:grpSpPr>
          <a:xfrm>
            <a:off x="530352" y="685800"/>
            <a:ext cx="8997696" cy="6711696"/>
            <a:chOff x="530352" y="685800"/>
            <a:chExt cx="8997696" cy="6711696"/>
          </a:xfrm>
        </p:grpSpPr>
        <p:sp>
          <p:nvSpPr>
            <p:cNvPr id="6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8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9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5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0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9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3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8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7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2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1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6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4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5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0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1" name="Page Number"/>
          <p:cNvSpPr txBox="1"/>
          <p:nvPr>
            <p:custDataLst>
              <p:tags r:id="rId2"/>
            </p:custDataLst>
          </p:nvPr>
        </p:nvSpPr>
        <p:spPr>
          <a:xfrm>
            <a:off x="9366949" y="7263477"/>
            <a:ext cx="15709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noProof="1" smtClean="0">
                <a:latin typeface="+mj-lt"/>
              </a:rPr>
              <a:t>22</a:t>
            </a:r>
          </a:p>
        </p:txBody>
      </p:sp>
      <p:sp>
        <p:nvSpPr>
          <p:cNvPr id="52" name="Section Footer"/>
          <p:cNvSpPr txBox="1"/>
          <p:nvPr>
            <p:custDataLst>
              <p:tags r:id="rId3"/>
            </p:custDataLst>
          </p:nvPr>
        </p:nvSpPr>
        <p:spPr>
          <a:xfrm>
            <a:off x="531977" y="7094069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noProof="1" smtClean="0">
                <a:latin typeface="+mj-lt"/>
              </a:rPr>
              <a:t>AOTCA International Tax Conference 2015 •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391400" y="1143000"/>
            <a:ext cx="1813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+mj-lt"/>
              </a:rPr>
              <a:t>Products Flow</a:t>
            </a:r>
            <a:endParaRPr lang="en-US" u="sng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48681" y="3581400"/>
            <a:ext cx="2165920" cy="707886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+mj-lt"/>
              </a:rPr>
              <a:t>Outside Chinese Suppliers</a:t>
            </a:r>
            <a:endParaRPr lang="en-US" dirty="0">
              <a:latin typeface="+mj-lt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2590800" y="2951590"/>
            <a:ext cx="1442830" cy="782210"/>
            <a:chOff x="2590800" y="2684890"/>
            <a:chExt cx="1938130" cy="1048910"/>
          </a:xfrm>
        </p:grpSpPr>
        <p:cxnSp>
          <p:nvCxnSpPr>
            <p:cNvPr id="56" name="Straight Arrow Connector 55"/>
            <p:cNvCxnSpPr/>
            <p:nvPr/>
          </p:nvCxnSpPr>
          <p:spPr>
            <a:xfrm flipV="1">
              <a:off x="2590800" y="3200400"/>
              <a:ext cx="99060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3538330" y="2684890"/>
              <a:ext cx="990600" cy="533400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 rot="1695622">
            <a:off x="2701284" y="3514406"/>
            <a:ext cx="1322619" cy="716911"/>
            <a:chOff x="2590800" y="2684890"/>
            <a:chExt cx="1938130" cy="1048910"/>
          </a:xfrm>
        </p:grpSpPr>
        <p:cxnSp>
          <p:nvCxnSpPr>
            <p:cNvPr id="59" name="Straight Arrow Connector 58"/>
            <p:cNvCxnSpPr/>
            <p:nvPr/>
          </p:nvCxnSpPr>
          <p:spPr>
            <a:xfrm flipV="1">
              <a:off x="2590800" y="3200400"/>
              <a:ext cx="99060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flipV="1">
              <a:off x="3538330" y="2684890"/>
              <a:ext cx="990600" cy="533400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 rot="3150981">
            <a:off x="2619145" y="4201947"/>
            <a:ext cx="1204755" cy="616404"/>
            <a:chOff x="2590800" y="2684890"/>
            <a:chExt cx="1938130" cy="1048910"/>
          </a:xfrm>
        </p:grpSpPr>
        <p:cxnSp>
          <p:nvCxnSpPr>
            <p:cNvPr id="62" name="Straight Arrow Connector 61"/>
            <p:cNvCxnSpPr/>
            <p:nvPr/>
          </p:nvCxnSpPr>
          <p:spPr>
            <a:xfrm flipV="1">
              <a:off x="2590800" y="3200400"/>
              <a:ext cx="99060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 flipV="1">
              <a:off x="3538330" y="2684890"/>
              <a:ext cx="990600" cy="533400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4201905" y="2411814"/>
            <a:ext cx="1942106" cy="738664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+mj-lt"/>
              </a:rPr>
              <a:t>Warehouse in USA (for North American Distribution)</a:t>
            </a:r>
            <a:endParaRPr lang="en-US" sz="1400" dirty="0">
              <a:latin typeface="+mj-lt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201905" y="3581400"/>
            <a:ext cx="1942106" cy="738664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+mj-lt"/>
              </a:rPr>
              <a:t>Warehouse in Shanghai (for Asian Distribution)</a:t>
            </a:r>
            <a:endParaRPr lang="en-US" sz="1400" dirty="0"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190999" y="4800600"/>
            <a:ext cx="1953011" cy="954107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+mj-lt"/>
              </a:rPr>
              <a:t>Warehouse in Slovakia (for European Distribution)</a:t>
            </a:r>
            <a:endParaRPr lang="en-US" sz="1400" dirty="0">
              <a:latin typeface="+mj-lt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6402497" y="3243251"/>
            <a:ext cx="987576" cy="583322"/>
            <a:chOff x="2590800" y="2684890"/>
            <a:chExt cx="1938130" cy="1048910"/>
          </a:xfrm>
        </p:grpSpPr>
        <p:cxnSp>
          <p:nvCxnSpPr>
            <p:cNvPr id="68" name="Straight Arrow Connector 67"/>
            <p:cNvCxnSpPr/>
            <p:nvPr/>
          </p:nvCxnSpPr>
          <p:spPr>
            <a:xfrm flipV="1">
              <a:off x="2590800" y="3200400"/>
              <a:ext cx="99060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flipV="1">
              <a:off x="3538330" y="2684890"/>
              <a:ext cx="990600" cy="533400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7646097" y="2737325"/>
            <a:ext cx="1418719" cy="954107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+mj-lt"/>
              </a:rPr>
              <a:t>To Asian Distributors (Upon orders made)</a:t>
            </a:r>
            <a:endParaRPr lang="en-US" sz="1400" dirty="0">
              <a:latin typeface="+mj-lt"/>
            </a:endParaRPr>
          </a:p>
        </p:txBody>
      </p:sp>
      <p:grpSp>
        <p:nvGrpSpPr>
          <p:cNvPr id="71" name="Group 70"/>
          <p:cNvGrpSpPr/>
          <p:nvPr/>
        </p:nvGrpSpPr>
        <p:grpSpPr>
          <a:xfrm rot="1837939">
            <a:off x="6482200" y="3659071"/>
            <a:ext cx="987576" cy="583322"/>
            <a:chOff x="2590800" y="2684890"/>
            <a:chExt cx="1938130" cy="1048910"/>
          </a:xfrm>
        </p:grpSpPr>
        <p:cxnSp>
          <p:nvCxnSpPr>
            <p:cNvPr id="72" name="Straight Arrow Connector 71"/>
            <p:cNvCxnSpPr/>
            <p:nvPr/>
          </p:nvCxnSpPr>
          <p:spPr>
            <a:xfrm flipV="1">
              <a:off x="2590800" y="3200400"/>
              <a:ext cx="99060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V="1">
              <a:off x="3538330" y="2684890"/>
              <a:ext cx="990600" cy="533400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/>
          <p:cNvSpPr txBox="1"/>
          <p:nvPr/>
        </p:nvSpPr>
        <p:spPr>
          <a:xfrm>
            <a:off x="7646097" y="3814192"/>
            <a:ext cx="1418719" cy="52322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+mj-lt"/>
              </a:rPr>
              <a:t>To Chinese Distributors</a:t>
            </a:r>
            <a:endParaRPr lang="en-US" sz="1400" dirty="0">
              <a:latin typeface="+mj-lt"/>
            </a:endParaRPr>
          </a:p>
        </p:txBody>
      </p:sp>
      <p:grpSp>
        <p:nvGrpSpPr>
          <p:cNvPr id="75" name="Group 74"/>
          <p:cNvGrpSpPr/>
          <p:nvPr/>
        </p:nvGrpSpPr>
        <p:grpSpPr>
          <a:xfrm rot="4202206">
            <a:off x="6351432" y="4135994"/>
            <a:ext cx="987576" cy="583322"/>
            <a:chOff x="2590800" y="2684890"/>
            <a:chExt cx="1938130" cy="1048910"/>
          </a:xfrm>
        </p:grpSpPr>
        <p:cxnSp>
          <p:nvCxnSpPr>
            <p:cNvPr id="76" name="Straight Arrow Connector 75"/>
            <p:cNvCxnSpPr/>
            <p:nvPr/>
          </p:nvCxnSpPr>
          <p:spPr>
            <a:xfrm flipV="1">
              <a:off x="2590800" y="3200400"/>
              <a:ext cx="99060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 flipV="1">
              <a:off x="3538330" y="2684890"/>
              <a:ext cx="990600" cy="533400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7652856" y="4587116"/>
            <a:ext cx="1418719" cy="52322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+mj-lt"/>
              </a:rPr>
              <a:t>To Hong Kong Distributors</a:t>
            </a:r>
            <a:endParaRPr lang="en-US" sz="1400" dirty="0">
              <a:latin typeface="+mj-lt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661048" y="3239001"/>
            <a:ext cx="3222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j-lt"/>
              </a:rPr>
              <a:t>(operated by Logistic Company such as UPS)</a:t>
            </a:r>
            <a:endParaRPr lang="en-US" sz="1200" dirty="0">
              <a:latin typeface="+mj-lt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638266" y="4401289"/>
            <a:ext cx="3222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j-lt"/>
              </a:rPr>
              <a:t>(operated by Logistic Company such as UPS)</a:t>
            </a:r>
            <a:endParaRPr lang="en-US" sz="1200" dirty="0">
              <a:latin typeface="+mj-lt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710274" y="5841449"/>
            <a:ext cx="3222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j-lt"/>
              </a:rPr>
              <a:t>(operated by Logistic Company such as UPS)</a:t>
            </a:r>
            <a:endParaRPr lang="en-US" sz="1200" dirty="0">
              <a:latin typeface="+mj-lt"/>
            </a:endParaRPr>
          </a:p>
        </p:txBody>
      </p:sp>
      <p:sp>
        <p:nvSpPr>
          <p:cNvPr id="82" name="Title 1"/>
          <p:cNvSpPr>
            <a:spLocks noGrp="1"/>
          </p:cNvSpPr>
          <p:nvPr>
            <p:ph type="title"/>
          </p:nvPr>
        </p:nvSpPr>
        <p:spPr>
          <a:xfrm>
            <a:off x="616008" y="946515"/>
            <a:ext cx="8125064" cy="914400"/>
          </a:xfrm>
        </p:spPr>
        <p:txBody>
          <a:bodyPr/>
          <a:lstStyle/>
          <a:p>
            <a:r>
              <a:rPr lang="en-US" dirty="0" smtClean="0"/>
              <a:t>A case study - The C </a:t>
            </a:r>
            <a:r>
              <a:rPr lang="en-US" dirty="0"/>
              <a:t>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9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id" hidden="1"/>
          <p:cNvGrpSpPr/>
          <p:nvPr>
            <p:custDataLst>
              <p:tags r:id="rId2"/>
            </p:custDataLst>
          </p:nvPr>
        </p:nvGrpSpPr>
        <p:grpSpPr>
          <a:xfrm>
            <a:off x="530352" y="685800"/>
            <a:ext cx="8997696" cy="6711696"/>
            <a:chOff x="530352" y="685800"/>
            <a:chExt cx="8997696" cy="6711696"/>
          </a:xfrm>
        </p:grpSpPr>
        <p:sp>
          <p:nvSpPr>
            <p:cNvPr id="6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8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9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5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0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9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3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8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7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2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1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6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4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5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0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347" y="954445"/>
            <a:ext cx="8997696" cy="914400"/>
          </a:xfrm>
        </p:spPr>
        <p:txBody>
          <a:bodyPr/>
          <a:lstStyle/>
          <a:p>
            <a:r>
              <a:rPr lang="en-US" dirty="0" smtClean="0"/>
              <a:t>A case study – The C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  <p:custDataLst>
              <p:tags r:id="rId3"/>
            </p:custDataLst>
          </p:nvPr>
        </p:nvSpPr>
        <p:spPr>
          <a:xfrm>
            <a:off x="526347" y="1725960"/>
            <a:ext cx="8997696" cy="4416552"/>
          </a:xfrm>
        </p:spPr>
        <p:txBody>
          <a:bodyPr/>
          <a:lstStyle/>
          <a:p>
            <a:pPr marL="358775" indent="-358775" defTabSz="914400">
              <a:buFont typeface="Arial" panose="020B0604020202020204" pitchFamily="34" charset="0"/>
              <a:buChar char="•"/>
              <a:defRPr/>
            </a:pPr>
            <a:r>
              <a:rPr lang="en-US" sz="1800" kern="0" dirty="0">
                <a:solidFill>
                  <a:prstClr val="black"/>
                </a:solidFill>
              </a:rPr>
              <a:t>A typical supply chain arrangement for many brand-name products in the US</a:t>
            </a:r>
          </a:p>
          <a:p>
            <a:pPr marL="358775" indent="-358775" defTabSz="9144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kern="0" dirty="0">
                <a:solidFill>
                  <a:prstClr val="black"/>
                </a:solidFill>
              </a:rPr>
              <a:t>HK Source </a:t>
            </a:r>
            <a:r>
              <a:rPr lang="en-US" sz="1800" kern="0" dirty="0" smtClean="0">
                <a:solidFill>
                  <a:prstClr val="black"/>
                </a:solidFill>
              </a:rPr>
              <a:t>Co </a:t>
            </a:r>
            <a:r>
              <a:rPr lang="en-US" sz="1800" kern="0" dirty="0">
                <a:solidFill>
                  <a:prstClr val="black"/>
                </a:solidFill>
              </a:rPr>
              <a:t>“traps” a big chunk of </a:t>
            </a:r>
            <a:r>
              <a:rPr lang="en-US" sz="1800" kern="0" dirty="0" smtClean="0">
                <a:solidFill>
                  <a:prstClr val="black"/>
                </a:solidFill>
              </a:rPr>
              <a:t>profits</a:t>
            </a:r>
            <a:endParaRPr lang="en-US" sz="1800" kern="0" dirty="0">
              <a:solidFill>
                <a:prstClr val="black"/>
              </a:solidFill>
            </a:endParaRPr>
          </a:p>
          <a:p>
            <a:pPr marL="914400" lvl="1" indent="-514350" defTabSz="914400"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prstClr val="black"/>
                </a:solidFill>
              </a:rPr>
              <a:t>PE in China?</a:t>
            </a:r>
          </a:p>
          <a:p>
            <a:pPr marL="914400" lvl="1" indent="-514350" defTabSz="914400"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prstClr val="black"/>
                </a:solidFill>
              </a:rPr>
              <a:t>Supported by TP?</a:t>
            </a:r>
          </a:p>
          <a:p>
            <a:pPr marL="914400" lvl="1" indent="-514350" defTabSz="914400"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prstClr val="black"/>
                </a:solidFill>
              </a:rPr>
              <a:t>“Check the box rules” in the US?</a:t>
            </a:r>
          </a:p>
          <a:p>
            <a:pPr marL="914400" lvl="1" indent="-514350" defTabSz="914400"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prstClr val="black"/>
                </a:solidFill>
              </a:rPr>
              <a:t>CFC Rules in the US?</a:t>
            </a:r>
          </a:p>
          <a:p>
            <a:pPr marL="358775" indent="-358775" defTabSz="9144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kern="0" dirty="0">
                <a:solidFill>
                  <a:prstClr val="black"/>
                </a:solidFill>
              </a:rPr>
              <a:t>Impact </a:t>
            </a:r>
            <a:r>
              <a:rPr lang="en-US" sz="1800" kern="0" dirty="0" smtClean="0">
                <a:solidFill>
                  <a:prstClr val="black"/>
                </a:solidFill>
              </a:rPr>
              <a:t>by </a:t>
            </a:r>
            <a:r>
              <a:rPr lang="en-US" sz="1800" kern="0" dirty="0">
                <a:solidFill>
                  <a:prstClr val="black"/>
                </a:solidFill>
              </a:rPr>
              <a:t>BEPS Action Plan?</a:t>
            </a:r>
          </a:p>
          <a:p>
            <a:pPr marL="914400" lvl="1" indent="-514350" defTabSz="91440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1600" kern="0" dirty="0" smtClean="0">
                <a:solidFill>
                  <a:prstClr val="black"/>
                </a:solidFill>
              </a:rPr>
              <a:t>Action 7 – Artificial avoidance of PE</a:t>
            </a:r>
            <a:endParaRPr lang="en-US" sz="1600" kern="0" dirty="0">
              <a:solidFill>
                <a:prstClr val="black"/>
              </a:solidFill>
            </a:endParaRPr>
          </a:p>
          <a:p>
            <a:pPr marL="914400" lvl="1" indent="-514350" defTabSz="91440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1600" kern="0" dirty="0" smtClean="0">
                <a:solidFill>
                  <a:prstClr val="black"/>
                </a:solidFill>
              </a:rPr>
              <a:t>Action 13 – Re-examine transfer pricing documentation</a:t>
            </a:r>
            <a:endParaRPr lang="en-US" sz="1600" kern="0" dirty="0">
              <a:solidFill>
                <a:prstClr val="black"/>
              </a:solidFill>
            </a:endParaRPr>
          </a:p>
          <a:p>
            <a:endParaRPr lang="en-GB" dirty="0"/>
          </a:p>
        </p:txBody>
      </p:sp>
      <p:sp>
        <p:nvSpPr>
          <p:cNvPr id="51" name="Page Number"/>
          <p:cNvSpPr txBox="1"/>
          <p:nvPr>
            <p:custDataLst>
              <p:tags r:id="rId4"/>
            </p:custDataLst>
          </p:nvPr>
        </p:nvSpPr>
        <p:spPr>
          <a:xfrm>
            <a:off x="9366949" y="7263477"/>
            <a:ext cx="15709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19</a:t>
            </a:r>
          </a:p>
        </p:txBody>
      </p:sp>
      <p:sp>
        <p:nvSpPr>
          <p:cNvPr id="52" name="Section Footer"/>
          <p:cNvSpPr txBox="1"/>
          <p:nvPr>
            <p:custDataLst>
              <p:tags r:id="rId5"/>
            </p:custDataLst>
          </p:nvPr>
        </p:nvSpPr>
        <p:spPr>
          <a:xfrm>
            <a:off x="531977" y="7094069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AOTCA International Tax Conference 2015 • </a:t>
            </a:r>
          </a:p>
        </p:txBody>
      </p:sp>
    </p:spTree>
    <p:extLst>
      <p:ext uri="{BB962C8B-B14F-4D97-AF65-F5344CB8AC3E}">
        <p14:creationId xmlns:p14="http://schemas.microsoft.com/office/powerpoint/2010/main" val="1524922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4" name="Subtitle 53"/>
          <p:cNvSpPr>
            <a:spLocks noGrp="1"/>
          </p:cNvSpPr>
          <p:nvPr>
            <p:ph type="subTitle" idx="1"/>
          </p:nvPr>
        </p:nvSpPr>
        <p:spPr>
          <a:xfrm>
            <a:off x="530352" y="1402080"/>
            <a:ext cx="8997696" cy="518160"/>
          </a:xfrm>
        </p:spPr>
        <p:txBody>
          <a:bodyPr/>
          <a:lstStyle/>
          <a:p>
            <a:r>
              <a:rPr lang="en-GB" dirty="0" smtClean="0"/>
              <a:t>The End – Thank you</a:t>
            </a:r>
            <a:endParaRPr lang="en-GB" dirty="0"/>
          </a:p>
        </p:txBody>
      </p:sp>
      <p:sp>
        <p:nvSpPr>
          <p:cNvPr id="51" name="Section Footer"/>
          <p:cNvSpPr txBox="1"/>
          <p:nvPr>
            <p:custDataLst>
              <p:tags r:id="rId3"/>
            </p:custDataLst>
          </p:nvPr>
        </p:nvSpPr>
        <p:spPr>
          <a:xfrm>
            <a:off x="531976" y="7089306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dirty="0" smtClean="0">
                <a:latin typeface="+mn-lt"/>
              </a:rPr>
              <a:t>AOTCA International Tax Conference 2015 • </a:t>
            </a:r>
            <a:endParaRPr lang="en-GB" sz="1100" dirty="0" smtClean="0">
              <a:latin typeface="+mn-lt"/>
            </a:endParaRP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5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2" name="TextBox 61"/>
          <p:cNvSpPr txBox="1"/>
          <p:nvPr>
            <p:custDataLst>
              <p:tags r:id="rId6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" name="TextBox 62"/>
          <p:cNvSpPr txBox="1"/>
          <p:nvPr>
            <p:custDataLst>
              <p:tags r:id="rId7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>
            <p:custDataLst>
              <p:tags r:id="rId8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5" name="TextBox 64"/>
          <p:cNvSpPr txBox="1"/>
          <p:nvPr>
            <p:custDataLst>
              <p:tags r:id="rId9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9" name="Big Number"/>
          <p:cNvSpPr txBox="1"/>
          <p:nvPr>
            <p:custDataLst>
              <p:tags r:id="rId10"/>
            </p:custDataLst>
          </p:nvPr>
        </p:nvSpPr>
        <p:spPr>
          <a:xfrm>
            <a:off x="9509760" y="2414016"/>
            <a:ext cx="65" cy="42934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/>
            <a:endParaRPr lang="en-GB" sz="27900" b="1" i="1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626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73" y="906165"/>
            <a:ext cx="8997696" cy="914400"/>
          </a:xfrm>
        </p:spPr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51" name="Section Footer"/>
          <p:cNvSpPr txBox="1"/>
          <p:nvPr>
            <p:custDataLst>
              <p:tags r:id="rId3"/>
            </p:custDataLst>
          </p:nvPr>
        </p:nvSpPr>
        <p:spPr>
          <a:xfrm>
            <a:off x="531976" y="7089306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dirty="0" smtClean="0">
                <a:latin typeface="+mn-lt"/>
              </a:rPr>
              <a:t>AOTCA International Tax Conference 2015 • </a:t>
            </a:r>
            <a:endParaRPr lang="en-GB" sz="1100" dirty="0" smtClean="0">
              <a:latin typeface="+mn-lt"/>
            </a:endParaRP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5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2" name="TextBox 61"/>
          <p:cNvSpPr txBox="1"/>
          <p:nvPr>
            <p:custDataLst>
              <p:tags r:id="rId6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" name="TextBox 62"/>
          <p:cNvSpPr txBox="1"/>
          <p:nvPr>
            <p:custDataLst>
              <p:tags r:id="rId7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>
            <p:custDataLst>
              <p:tags r:id="rId8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5" name="TextBox 64"/>
          <p:cNvSpPr txBox="1"/>
          <p:nvPr>
            <p:custDataLst>
              <p:tags r:id="rId9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487073" y="1486668"/>
            <a:ext cx="8483036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lvl="1" indent="-355600" defTabSz="914400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1800" dirty="0" smtClean="0">
                <a:latin typeface="Georgia"/>
              </a:rPr>
              <a:t>Subtle </a:t>
            </a:r>
            <a:r>
              <a:rPr lang="en-GB" sz="1800" dirty="0">
                <a:latin typeface="Georgia"/>
              </a:rPr>
              <a:t>and gradual shift of </a:t>
            </a:r>
            <a:r>
              <a:rPr lang="en-GB" sz="1800" dirty="0" smtClean="0">
                <a:latin typeface="Georgia"/>
              </a:rPr>
              <a:t>Hong Kong tax authority’s </a:t>
            </a:r>
            <a:r>
              <a:rPr lang="en-GB" sz="1800" dirty="0">
                <a:latin typeface="Georgia"/>
              </a:rPr>
              <a:t>attitudes in some </a:t>
            </a:r>
            <a:r>
              <a:rPr lang="en-GB" sz="1800" dirty="0" smtClean="0">
                <a:latin typeface="Georgia"/>
              </a:rPr>
              <a:t>areas </a:t>
            </a:r>
            <a:r>
              <a:rPr lang="en-GB" sz="1800" dirty="0">
                <a:latin typeface="Georgia"/>
              </a:rPr>
              <a:t>due to pressure from treaty partners/international community e.g.</a:t>
            </a:r>
          </a:p>
          <a:p>
            <a:pPr marL="812800" lvl="2" indent="-355600" defTabSz="9144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1800" dirty="0" smtClean="0">
                <a:latin typeface="Georgia"/>
              </a:rPr>
              <a:t>tightening the assessment of Hong Kong tax residency</a:t>
            </a:r>
          </a:p>
          <a:p>
            <a:pPr marL="812800" lvl="2" indent="-355600" defTabSz="9144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1800" dirty="0" smtClean="0">
                <a:latin typeface="Georgia"/>
              </a:rPr>
              <a:t>enquiries </a:t>
            </a:r>
            <a:r>
              <a:rPr lang="en-GB" sz="1800" dirty="0">
                <a:latin typeface="Georgia"/>
              </a:rPr>
              <a:t>on offshore claim – any overseas taxes paid/purpose of setting up a Hong Kong company, etc.</a:t>
            </a:r>
          </a:p>
          <a:p>
            <a:pPr marL="812800" lvl="2" indent="-355600" defTabSz="9144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1800" dirty="0">
                <a:latin typeface="Georgia"/>
              </a:rPr>
              <a:t>source of royalty income – need to look at all value creation activities</a:t>
            </a:r>
          </a:p>
          <a:p>
            <a:pPr marL="111301" indent="-285750" defTabSz="9144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GB" sz="1800" kern="0" dirty="0">
              <a:solidFill>
                <a:prstClr val="black"/>
              </a:solidFill>
              <a:latin typeface="Georgia" pitchFamily="18" charset="0"/>
            </a:endParaRPr>
          </a:p>
        </p:txBody>
      </p:sp>
      <p:graphicFrame>
        <p:nvGraphicFramePr>
          <p:cNvPr id="54" name="Diagram 53"/>
          <p:cNvGraphicFramePr/>
          <p:nvPr>
            <p:extLst>
              <p:ext uri="{D42A27DB-BD31-4B8C-83A1-F6EECF244321}">
                <p14:modId xmlns:p14="http://schemas.microsoft.com/office/powerpoint/2010/main" val="298452771"/>
              </p:ext>
            </p:extLst>
          </p:nvPr>
        </p:nvGraphicFramePr>
        <p:xfrm>
          <a:off x="1939848" y="3725994"/>
          <a:ext cx="6401720" cy="3537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2305372" y="4959459"/>
            <a:ext cx="2247253" cy="18158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Reactive 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</a:rPr>
              <a:t>rather than proactive, with efforts 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focused on aligning HK tax system with international tax practice</a:t>
            </a:r>
          </a:p>
          <a:p>
            <a:endParaRPr lang="en-GB" sz="22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40052" y="5004000"/>
            <a:ext cx="2378693" cy="18158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</a:rPr>
              <a:t>To review / modify existing HK outbound investment structures or cross-border supply chain models to make them BEPS compliant</a:t>
            </a:r>
            <a:endParaRPr lang="en-GB" sz="1600" dirty="0">
              <a:solidFill>
                <a:schemeClr val="accent1">
                  <a:lumMod val="50000"/>
                </a:schemeClr>
              </a:solidFill>
            </a:endParaRPr>
          </a:p>
          <a:p>
            <a:pPr indent="-274320"/>
            <a:endParaRPr lang="en-GB" sz="22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61" name="Page Number"/>
          <p:cNvSpPr txBox="1"/>
          <p:nvPr>
            <p:custDataLst>
              <p:tags r:id="rId10"/>
            </p:custDataLst>
          </p:nvPr>
        </p:nvSpPr>
        <p:spPr>
          <a:xfrm>
            <a:off x="9445495" y="726347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0160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73" y="906165"/>
            <a:ext cx="8997696" cy="914400"/>
          </a:xfrm>
        </p:spPr>
        <p:txBody>
          <a:bodyPr/>
          <a:lstStyle/>
          <a:p>
            <a:r>
              <a:rPr lang="en-GB" dirty="0" smtClean="0"/>
              <a:t>Major pressure points for Hong Kong</a:t>
            </a:r>
            <a:endParaRPr lang="en-GB" dirty="0"/>
          </a:p>
        </p:txBody>
      </p:sp>
      <p:sp>
        <p:nvSpPr>
          <p:cNvPr id="51" name="Section Footer"/>
          <p:cNvSpPr txBox="1"/>
          <p:nvPr>
            <p:custDataLst>
              <p:tags r:id="rId3"/>
            </p:custDataLst>
          </p:nvPr>
        </p:nvSpPr>
        <p:spPr>
          <a:xfrm>
            <a:off x="531976" y="7089306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dirty="0" smtClean="0">
                <a:latin typeface="+mn-lt"/>
              </a:rPr>
              <a:t>AOTCA International Tax Conference 2015 • </a:t>
            </a:r>
            <a:endParaRPr lang="en-GB" sz="1100" dirty="0" smtClean="0">
              <a:latin typeface="+mn-lt"/>
            </a:endParaRP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5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2" name="TextBox 61"/>
          <p:cNvSpPr txBox="1"/>
          <p:nvPr>
            <p:custDataLst>
              <p:tags r:id="rId6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" name="TextBox 62"/>
          <p:cNvSpPr txBox="1"/>
          <p:nvPr>
            <p:custDataLst>
              <p:tags r:id="rId7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>
            <p:custDataLst>
              <p:tags r:id="rId8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5" name="TextBox 64"/>
          <p:cNvSpPr txBox="1"/>
          <p:nvPr>
            <p:custDataLst>
              <p:tags r:id="rId9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495562" y="1718690"/>
            <a:ext cx="8710102" cy="988316"/>
            <a:chOff x="478379" y="1484784"/>
            <a:chExt cx="8710102" cy="988316"/>
          </a:xfrm>
        </p:grpSpPr>
        <p:sp>
          <p:nvSpPr>
            <p:cNvPr id="67" name="Content Placeholder 2"/>
            <p:cNvSpPr txBox="1">
              <a:spLocks/>
            </p:cNvSpPr>
            <p:nvPr>
              <p:custDataLst>
                <p:tags r:id="rId13"/>
              </p:custDataLst>
            </p:nvPr>
          </p:nvSpPr>
          <p:spPr>
            <a:xfrm>
              <a:off x="489485" y="1484784"/>
              <a:ext cx="8698996" cy="988316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vert="horz" lIns="2286000" tIns="0" rIns="0" bIns="0" rtlCol="0" anchor="ctr">
              <a:noAutofit/>
            </a:bodyPr>
            <a:lstStyle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SzTx/>
                <a:buFontTx/>
                <a:buNone/>
                <a:tabLst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1pPr>
              <a:lvl2pPr marL="27432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Font typeface="Georgia" pitchFamily="18" charset="0"/>
                <a:buChar char="•"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2pPr>
              <a:lvl3pPr marL="54864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Font typeface="Georgia" pitchFamily="18" charset="0"/>
                <a:buChar char="-"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3pPr>
              <a:lvl4pPr marL="82296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Font typeface="Georgia" pitchFamily="18" charset="0"/>
                <a:buChar char="◦"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4pPr>
              <a:lvl5pPr marL="109728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Font typeface="Georgia" pitchFamily="18" charset="0"/>
                <a:buChar char="›"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5pPr>
              <a:lvl6pPr marL="274320" marR="0" indent="-27432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SzPct val="100000"/>
                <a:buFont typeface="+mj-lt"/>
                <a:buAutoNum type="arabicPeriod"/>
                <a:tabLst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6pPr>
              <a:lvl7pPr marL="54864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SzPct val="100000"/>
                <a:buFont typeface="+mj-lt"/>
                <a:buAutoNum type="alphaLcPeriod"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7pPr>
              <a:lvl8pPr marL="82296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SzPct val="100000"/>
                <a:buFont typeface="+mj-lt"/>
                <a:buAutoNum type="romanLcPeriod"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8pPr>
              <a:lvl9pPr marL="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Font typeface="Arial" pitchFamily="34" charset="0"/>
                <a:buNone/>
                <a:defRPr sz="2000" b="1" kern="1200" baseline="0">
                  <a:solidFill>
                    <a:schemeClr val="tx2"/>
                  </a:solidFill>
                  <a:latin typeface="Georgia" pitchFamily="18" charset="0"/>
                  <a:ea typeface="+mn-ea"/>
                  <a:cs typeface="+mn-cs"/>
                </a:defRPr>
              </a:lvl9pPr>
            </a:lstStyle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 smtClean="0"/>
                <a:t>Tightening of  Hong Kong tax residency assessment by the Hong Kong tax authority </a:t>
              </a:r>
              <a:r>
                <a:rPr lang="en-GB" sz="1600" dirty="0" smtClean="0">
                  <a:solidFill>
                    <a:schemeClr val="accent2">
                      <a:lumMod val="75000"/>
                    </a:schemeClr>
                  </a:solidFill>
                </a:rPr>
                <a:t>(Action 6)</a:t>
              </a:r>
              <a:endParaRPr lang="en-GB" sz="16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74" name="AutoShape 10"/>
            <p:cNvSpPr>
              <a:spLocks noChangeArrowheads="1"/>
            </p:cNvSpPr>
            <p:nvPr/>
          </p:nvSpPr>
          <p:spPr bwMode="auto">
            <a:xfrm>
              <a:off x="478379" y="1486705"/>
              <a:ext cx="1941350" cy="981763"/>
            </a:xfrm>
            <a:prstGeom prst="homePlate">
              <a:avLst>
                <a:gd name="adj" fmla="val 26079"/>
              </a:avLst>
            </a:prstGeom>
            <a:solidFill>
              <a:schemeClr val="tx2"/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lIns="97256" tIns="48628" rIns="97256" bIns="48628" anchor="ctr"/>
            <a:lstStyle/>
            <a:p>
              <a:pPr algn="ctr" defTabSz="973138">
                <a:spcAft>
                  <a:spcPct val="70000"/>
                </a:spcAft>
              </a:pPr>
              <a:r>
                <a:rPr lang="en-GB" sz="1800" dirty="0" smtClean="0">
                  <a:solidFill>
                    <a:schemeClr val="bg1"/>
                  </a:solidFill>
                  <a:latin typeface="+mj-lt"/>
                </a:rPr>
                <a:t>Prevent treaty abuse</a:t>
              </a:r>
              <a:endParaRPr lang="en-GB" sz="18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40000" y="5398368"/>
            <a:ext cx="8698996" cy="1284878"/>
            <a:chOff x="478379" y="1484784"/>
            <a:chExt cx="8698996" cy="1130424"/>
          </a:xfrm>
        </p:grpSpPr>
        <p:sp>
          <p:nvSpPr>
            <p:cNvPr id="75" name="Content Placeholder 2"/>
            <p:cNvSpPr txBox="1">
              <a:spLocks/>
            </p:cNvSpPr>
            <p:nvPr>
              <p:custDataLst>
                <p:tags r:id="rId12"/>
              </p:custDataLst>
            </p:nvPr>
          </p:nvSpPr>
          <p:spPr>
            <a:xfrm>
              <a:off x="489485" y="1484784"/>
              <a:ext cx="8687890" cy="1130424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vert="horz" lIns="2286000" tIns="0" rIns="0" bIns="0" rtlCol="0" anchor="ctr">
              <a:noAutofit/>
            </a:bodyPr>
            <a:lstStyle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SzTx/>
                <a:buFontTx/>
                <a:buNone/>
                <a:tabLst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1pPr>
              <a:lvl2pPr marL="27432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Font typeface="Georgia" pitchFamily="18" charset="0"/>
                <a:buChar char="•"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2pPr>
              <a:lvl3pPr marL="54864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Font typeface="Georgia" pitchFamily="18" charset="0"/>
                <a:buChar char="-"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3pPr>
              <a:lvl4pPr marL="82296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Font typeface="Georgia" pitchFamily="18" charset="0"/>
                <a:buChar char="◦"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4pPr>
              <a:lvl5pPr marL="109728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Font typeface="Georgia" pitchFamily="18" charset="0"/>
                <a:buChar char="›"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5pPr>
              <a:lvl6pPr marL="274320" marR="0" indent="-27432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SzPct val="100000"/>
                <a:buFont typeface="+mj-lt"/>
                <a:buAutoNum type="arabicPeriod"/>
                <a:tabLst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6pPr>
              <a:lvl7pPr marL="54864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SzPct val="100000"/>
                <a:buFont typeface="+mj-lt"/>
                <a:buAutoNum type="alphaLcPeriod"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7pPr>
              <a:lvl8pPr marL="82296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SzPct val="100000"/>
                <a:buFont typeface="+mj-lt"/>
                <a:buAutoNum type="romanLcPeriod"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8pPr>
              <a:lvl9pPr marL="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Font typeface="Arial" pitchFamily="34" charset="0"/>
                <a:buNone/>
                <a:defRPr sz="2000" b="1" kern="1200" baseline="0">
                  <a:solidFill>
                    <a:schemeClr val="tx2"/>
                  </a:solidFill>
                  <a:latin typeface="Georgia" pitchFamily="18" charset="0"/>
                  <a:ea typeface="+mn-ea"/>
                  <a:cs typeface="+mn-cs"/>
                </a:defRPr>
              </a:lvl9pPr>
            </a:lstStyle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 smtClean="0"/>
                <a:t>Lack of specific &amp; comprehensive transfer pricing (TP) legislation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 smtClean="0"/>
                <a:t>No mandatory TP documentation requirement </a:t>
              </a:r>
              <a:r>
                <a:rPr lang="en-GB" sz="1600" dirty="0" smtClean="0">
                  <a:solidFill>
                    <a:schemeClr val="accent2">
                      <a:lumMod val="75000"/>
                    </a:schemeClr>
                  </a:solidFill>
                </a:rPr>
                <a:t>(Action 13)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 smtClean="0"/>
                <a:t>Revisit current HK outbound investments / supply chain models</a:t>
              </a:r>
              <a:endParaRPr lang="en-GB" sz="1600" dirty="0"/>
            </a:p>
          </p:txBody>
        </p:sp>
        <p:sp>
          <p:nvSpPr>
            <p:cNvPr id="76" name="AutoShape 10"/>
            <p:cNvSpPr>
              <a:spLocks noChangeArrowheads="1"/>
            </p:cNvSpPr>
            <p:nvPr/>
          </p:nvSpPr>
          <p:spPr bwMode="auto">
            <a:xfrm>
              <a:off x="478379" y="1486705"/>
              <a:ext cx="1941350" cy="1128503"/>
            </a:xfrm>
            <a:prstGeom prst="homePlate">
              <a:avLst>
                <a:gd name="adj" fmla="val 26079"/>
              </a:avLst>
            </a:prstGeom>
            <a:solidFill>
              <a:schemeClr val="tx2"/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lIns="97256" tIns="48628" rIns="97256" bIns="48628" anchor="ctr"/>
            <a:lstStyle/>
            <a:p>
              <a:pPr algn="ctr" defTabSz="973138">
                <a:spcAft>
                  <a:spcPct val="70000"/>
                </a:spcAft>
              </a:pPr>
              <a:r>
                <a:rPr lang="en-GB" sz="1800" dirty="0" smtClean="0">
                  <a:solidFill>
                    <a:schemeClr val="bg1"/>
                  </a:solidFill>
                  <a:latin typeface="+mj-lt"/>
                </a:rPr>
                <a:t>Transfer pricing </a:t>
              </a:r>
              <a:endParaRPr lang="en-GB" sz="18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531976" y="4212000"/>
            <a:ext cx="8698996" cy="988316"/>
            <a:chOff x="478379" y="1484784"/>
            <a:chExt cx="8698996" cy="988316"/>
          </a:xfrm>
        </p:grpSpPr>
        <p:sp>
          <p:nvSpPr>
            <p:cNvPr id="78" name="Content Placeholder 2"/>
            <p:cNvSpPr txBox="1">
              <a:spLocks/>
            </p:cNvSpPr>
            <p:nvPr>
              <p:custDataLst>
                <p:tags r:id="rId11"/>
              </p:custDataLst>
            </p:nvPr>
          </p:nvSpPr>
          <p:spPr>
            <a:xfrm>
              <a:off x="489485" y="1484784"/>
              <a:ext cx="8687890" cy="988316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vert="horz" lIns="2286000" tIns="0" rIns="0" bIns="0" rtlCol="0" anchor="ctr">
              <a:noAutofit/>
            </a:bodyPr>
            <a:lstStyle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SzTx/>
                <a:buFontTx/>
                <a:buNone/>
                <a:tabLst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1pPr>
              <a:lvl2pPr marL="27432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Font typeface="Georgia" pitchFamily="18" charset="0"/>
                <a:buChar char="•"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2pPr>
              <a:lvl3pPr marL="54864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Font typeface="Georgia" pitchFamily="18" charset="0"/>
                <a:buChar char="-"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3pPr>
              <a:lvl4pPr marL="82296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Font typeface="Georgia" pitchFamily="18" charset="0"/>
                <a:buChar char="◦"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4pPr>
              <a:lvl5pPr marL="109728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Font typeface="Georgia" pitchFamily="18" charset="0"/>
                <a:buChar char="›"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5pPr>
              <a:lvl6pPr marL="274320" marR="0" indent="-27432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SzPct val="100000"/>
                <a:buFont typeface="+mj-lt"/>
                <a:buAutoNum type="arabicPeriod"/>
                <a:tabLst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6pPr>
              <a:lvl7pPr marL="54864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SzPct val="100000"/>
                <a:buFont typeface="+mj-lt"/>
                <a:buAutoNum type="alphaLcPeriod"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7pPr>
              <a:lvl8pPr marL="82296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SzPct val="100000"/>
                <a:buFont typeface="+mj-lt"/>
                <a:buAutoNum type="romanLcPeriod"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8pPr>
              <a:lvl9pPr marL="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Font typeface="Arial" pitchFamily="34" charset="0"/>
                <a:buNone/>
                <a:defRPr sz="2000" b="1" kern="1200" baseline="0">
                  <a:solidFill>
                    <a:schemeClr val="tx2"/>
                  </a:solidFill>
                  <a:latin typeface="Georgia" pitchFamily="18" charset="0"/>
                  <a:ea typeface="+mn-ea"/>
                  <a:cs typeface="+mn-cs"/>
                </a:defRPr>
              </a:lvl9pPr>
            </a:lstStyle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 smtClean="0"/>
                <a:t>Defending Hong Kong against the “tax haven” allegation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 smtClean="0"/>
                <a:t>Tax incentives are transparent and not “ring-fenced” </a:t>
              </a:r>
              <a:r>
                <a:rPr lang="en-GB" sz="1600" dirty="0" smtClean="0">
                  <a:solidFill>
                    <a:schemeClr val="accent2">
                      <a:lumMod val="75000"/>
                    </a:schemeClr>
                  </a:solidFill>
                </a:rPr>
                <a:t>(Action 5)</a:t>
              </a:r>
              <a:endParaRPr lang="en-GB" sz="16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79" name="AutoShape 10"/>
            <p:cNvSpPr>
              <a:spLocks noChangeArrowheads="1"/>
            </p:cNvSpPr>
            <p:nvPr/>
          </p:nvSpPr>
          <p:spPr bwMode="auto">
            <a:xfrm>
              <a:off x="478379" y="1486705"/>
              <a:ext cx="1941350" cy="981763"/>
            </a:xfrm>
            <a:prstGeom prst="homePlate">
              <a:avLst>
                <a:gd name="adj" fmla="val 26079"/>
              </a:avLst>
            </a:prstGeom>
            <a:solidFill>
              <a:schemeClr val="tx2"/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lIns="97256" tIns="48628" rIns="97256" bIns="48628" anchor="ctr"/>
            <a:lstStyle/>
            <a:p>
              <a:pPr algn="ctr" defTabSz="973138">
                <a:spcAft>
                  <a:spcPct val="70000"/>
                </a:spcAft>
              </a:pPr>
              <a:r>
                <a:rPr lang="en-GB" sz="1800" dirty="0" smtClean="0">
                  <a:solidFill>
                    <a:schemeClr val="bg1"/>
                  </a:solidFill>
                  <a:latin typeface="+mj-lt"/>
                </a:rPr>
                <a:t>Harmful tax practice</a:t>
              </a:r>
              <a:endParaRPr lang="en-GB" sz="18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517774" y="2971800"/>
            <a:ext cx="8687890" cy="988316"/>
            <a:chOff x="478379" y="1484784"/>
            <a:chExt cx="8687890" cy="988316"/>
          </a:xfrm>
        </p:grpSpPr>
        <p:sp>
          <p:nvSpPr>
            <p:cNvPr id="81" name="Content Placeholder 2"/>
            <p:cNvSpPr txBox="1">
              <a:spLocks/>
            </p:cNvSpPr>
            <p:nvPr>
              <p:custDataLst>
                <p:tags r:id="rId10"/>
              </p:custDataLst>
            </p:nvPr>
          </p:nvSpPr>
          <p:spPr>
            <a:xfrm>
              <a:off x="489485" y="1484784"/>
              <a:ext cx="8676784" cy="988316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vert="horz" lIns="2286000" tIns="0" rIns="0" bIns="0" rtlCol="0" anchor="ctr">
              <a:noAutofit/>
            </a:bodyPr>
            <a:lstStyle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SzTx/>
                <a:buFontTx/>
                <a:buNone/>
                <a:tabLst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1pPr>
              <a:lvl2pPr marL="27432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Font typeface="Georgia" pitchFamily="18" charset="0"/>
                <a:buChar char="•"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2pPr>
              <a:lvl3pPr marL="54864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Font typeface="Georgia" pitchFamily="18" charset="0"/>
                <a:buChar char="-"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3pPr>
              <a:lvl4pPr marL="82296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Font typeface="Georgia" pitchFamily="18" charset="0"/>
                <a:buChar char="◦"/>
                <a:defRPr sz="2000" kern="120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4pPr>
              <a:lvl5pPr marL="109728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Font typeface="Georgia" pitchFamily="18" charset="0"/>
                <a:buChar char="›"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5pPr>
              <a:lvl6pPr marL="274320" marR="0" indent="-27432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tx1"/>
                </a:buClr>
                <a:buSzPct val="100000"/>
                <a:buFont typeface="+mj-lt"/>
                <a:buAutoNum type="arabicPeriod"/>
                <a:tabLst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6pPr>
              <a:lvl7pPr marL="54864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SzPct val="100000"/>
                <a:buFont typeface="+mj-lt"/>
                <a:buAutoNum type="alphaLcPeriod"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7pPr>
              <a:lvl8pPr marL="82296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SzPct val="100000"/>
                <a:buFont typeface="+mj-lt"/>
                <a:buAutoNum type="romanLcPeriod"/>
                <a:defRPr sz="2000" kern="1200" baseline="0">
                  <a:solidFill>
                    <a:schemeClr val="tx1"/>
                  </a:solidFill>
                  <a:latin typeface="Georgia" pitchFamily="18" charset="0"/>
                  <a:ea typeface="+mn-ea"/>
                  <a:cs typeface="+mn-cs"/>
                </a:defRPr>
              </a:lvl8pPr>
              <a:lvl9pPr marL="0" indent="-27432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Font typeface="Arial" pitchFamily="34" charset="0"/>
                <a:buNone/>
                <a:defRPr sz="2000" b="1" kern="1200" baseline="0">
                  <a:solidFill>
                    <a:schemeClr val="tx2"/>
                  </a:solidFill>
                  <a:latin typeface="Georgia" pitchFamily="18" charset="0"/>
                  <a:ea typeface="+mn-ea"/>
                  <a:cs typeface="+mn-cs"/>
                </a:defRPr>
              </a:lvl9pPr>
            </a:lstStyle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 smtClean="0"/>
                <a:t>Liberalisation of Hong Kong’s EoI framework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 smtClean="0"/>
                <a:t>Committed to automatic EoI (AEoI) by September 2018</a:t>
              </a:r>
              <a:endParaRPr lang="en-GB" sz="1600" dirty="0"/>
            </a:p>
          </p:txBody>
        </p:sp>
        <p:sp>
          <p:nvSpPr>
            <p:cNvPr id="82" name="AutoShape 10"/>
            <p:cNvSpPr>
              <a:spLocks noChangeArrowheads="1"/>
            </p:cNvSpPr>
            <p:nvPr/>
          </p:nvSpPr>
          <p:spPr bwMode="auto">
            <a:xfrm>
              <a:off x="478379" y="1486705"/>
              <a:ext cx="1941350" cy="981763"/>
            </a:xfrm>
            <a:prstGeom prst="homePlate">
              <a:avLst>
                <a:gd name="adj" fmla="val 26079"/>
              </a:avLst>
            </a:prstGeom>
            <a:solidFill>
              <a:schemeClr val="tx2"/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lIns="97256" tIns="48628" rIns="97256" bIns="48628" anchor="ctr"/>
            <a:lstStyle/>
            <a:p>
              <a:pPr algn="ctr" defTabSz="973138">
                <a:spcAft>
                  <a:spcPct val="70000"/>
                </a:spcAft>
              </a:pPr>
              <a:r>
                <a:rPr lang="en-GB" sz="1800" dirty="0" smtClean="0">
                  <a:solidFill>
                    <a:schemeClr val="bg1"/>
                  </a:solidFill>
                  <a:latin typeface="+mj-lt"/>
                </a:rPr>
                <a:t>Exchange of information (EoI)</a:t>
              </a:r>
              <a:endParaRPr lang="en-GB" sz="18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52" name="Slide Number Placeholder 5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BD5762-3BDC-484D-9503-7EA6D5A9A8CE}" type="slidenum">
              <a:rPr lang="en-GB" smtClean="0"/>
              <a:pPr/>
              <a:t>4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921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4" name="Subtitle 5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Prevent treaty abuse</a:t>
            </a:r>
            <a:endParaRPr lang="en-GB" dirty="0"/>
          </a:p>
        </p:txBody>
      </p:sp>
      <p:sp>
        <p:nvSpPr>
          <p:cNvPr id="51" name="Section Footer"/>
          <p:cNvSpPr txBox="1"/>
          <p:nvPr>
            <p:custDataLst>
              <p:tags r:id="rId3"/>
            </p:custDataLst>
          </p:nvPr>
        </p:nvSpPr>
        <p:spPr>
          <a:xfrm>
            <a:off x="531976" y="7089306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dirty="0" smtClean="0">
                <a:latin typeface="+mn-lt"/>
              </a:rPr>
              <a:t>AOTCA International Tax Conference 2015 • </a:t>
            </a:r>
            <a:endParaRPr lang="en-GB" sz="1100" dirty="0" smtClean="0">
              <a:latin typeface="+mn-lt"/>
            </a:endParaRP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5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2" name="TextBox 61"/>
          <p:cNvSpPr txBox="1"/>
          <p:nvPr>
            <p:custDataLst>
              <p:tags r:id="rId6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" name="TextBox 62"/>
          <p:cNvSpPr txBox="1"/>
          <p:nvPr>
            <p:custDataLst>
              <p:tags r:id="rId7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>
            <p:custDataLst>
              <p:tags r:id="rId8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5" name="TextBox 64"/>
          <p:cNvSpPr txBox="1"/>
          <p:nvPr>
            <p:custDataLst>
              <p:tags r:id="rId9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9" name="Big Number"/>
          <p:cNvSpPr txBox="1"/>
          <p:nvPr>
            <p:custDataLst>
              <p:tags r:id="rId10"/>
            </p:custDataLst>
          </p:nvPr>
        </p:nvSpPr>
        <p:spPr>
          <a:xfrm>
            <a:off x="9509760" y="2414016"/>
            <a:ext cx="65" cy="42934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/>
            <a:endParaRPr lang="en-GB" sz="27900" b="1" i="1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980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73" y="906165"/>
            <a:ext cx="8997696" cy="914400"/>
          </a:xfrm>
        </p:spPr>
        <p:txBody>
          <a:bodyPr/>
          <a:lstStyle/>
          <a:p>
            <a:r>
              <a:rPr lang="en-GB" dirty="0" smtClean="0"/>
              <a:t>Case 1: </a:t>
            </a:r>
            <a:r>
              <a:rPr lang="en-GB" dirty="0">
                <a:solidFill>
                  <a:srgbClr val="000000"/>
                </a:solidFill>
              </a:rPr>
              <a:t>Application of the Hong Kong-Indonesia tax treaty</a:t>
            </a:r>
            <a:endParaRPr lang="en-GB" dirty="0"/>
          </a:p>
        </p:txBody>
      </p:sp>
      <p:sp>
        <p:nvSpPr>
          <p:cNvPr id="51" name="Section Footer"/>
          <p:cNvSpPr txBox="1"/>
          <p:nvPr>
            <p:custDataLst>
              <p:tags r:id="rId3"/>
            </p:custDataLst>
          </p:nvPr>
        </p:nvSpPr>
        <p:spPr>
          <a:xfrm>
            <a:off x="531976" y="7089306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dirty="0" smtClean="0">
                <a:latin typeface="+mn-lt"/>
              </a:rPr>
              <a:t>AOTCA International Tax Conference 2015 • </a:t>
            </a:r>
            <a:endParaRPr lang="en-GB" sz="1100" dirty="0" smtClean="0">
              <a:latin typeface="+mn-lt"/>
            </a:endParaRP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5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2" name="TextBox 61"/>
          <p:cNvSpPr txBox="1"/>
          <p:nvPr>
            <p:custDataLst>
              <p:tags r:id="rId6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" name="TextBox 62"/>
          <p:cNvSpPr txBox="1"/>
          <p:nvPr>
            <p:custDataLst>
              <p:tags r:id="rId7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>
            <p:custDataLst>
              <p:tags r:id="rId8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5" name="TextBox 64"/>
          <p:cNvSpPr txBox="1"/>
          <p:nvPr>
            <p:custDataLst>
              <p:tags r:id="rId9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644824" y="5257800"/>
            <a:ext cx="2952328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cs typeface="Arial" pitchFamily="34" charset="0"/>
              </a:rPr>
              <a:t>domestic tax </a:t>
            </a:r>
            <a:r>
              <a:rPr lang="en-GB" sz="1800" dirty="0" smtClean="0">
                <a:solidFill>
                  <a:schemeClr val="bg1"/>
                </a:solidFill>
                <a:cs typeface="Arial" pitchFamily="34" charset="0"/>
              </a:rPr>
              <a:t>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cs typeface="Arial" pitchFamily="34" charset="0"/>
              </a:rPr>
              <a:t>international </a:t>
            </a:r>
            <a:r>
              <a:rPr lang="en-GB" sz="1800" dirty="0">
                <a:solidFill>
                  <a:schemeClr val="bg1"/>
                </a:solidFill>
                <a:cs typeface="Arial" pitchFamily="34" charset="0"/>
              </a:rPr>
              <a:t>tax rules and domestic tax laws </a:t>
            </a:r>
            <a:endParaRPr lang="en-GB" sz="1800" dirty="0" smtClean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365531" y="2083886"/>
            <a:ext cx="4680520" cy="4104454"/>
            <a:chOff x="179512" y="836714"/>
            <a:chExt cx="4680520" cy="4104454"/>
          </a:xfrm>
        </p:grpSpPr>
        <p:sp>
          <p:nvSpPr>
            <p:cNvPr id="71" name="TextBox 70"/>
            <p:cNvSpPr txBox="1"/>
            <p:nvPr/>
          </p:nvSpPr>
          <p:spPr>
            <a:xfrm>
              <a:off x="179512" y="3836398"/>
              <a:ext cx="2088232" cy="5760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indent="-274320" algn="ctr" defTabSz="914400">
                <a:spcAft>
                  <a:spcPts val="900"/>
                </a:spcAft>
                <a:defRPr/>
              </a:pPr>
              <a:r>
                <a:rPr lang="en-GB" sz="1400" kern="0" dirty="0" smtClean="0">
                  <a:solidFill>
                    <a:prstClr val="black"/>
                  </a:solidFill>
                  <a:latin typeface="Georgia" pitchFamily="18" charset="0"/>
                </a:rPr>
                <a:t>&gt; 50% of its asset value from immovable property in Indonesia </a:t>
              </a: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79512" y="836714"/>
              <a:ext cx="4680520" cy="4104454"/>
              <a:chOff x="179512" y="836714"/>
              <a:chExt cx="4680520" cy="4104454"/>
            </a:xfrm>
          </p:grpSpPr>
          <p:grpSp>
            <p:nvGrpSpPr>
              <p:cNvPr id="73" name="Group 72"/>
              <p:cNvGrpSpPr/>
              <p:nvPr/>
            </p:nvGrpSpPr>
            <p:grpSpPr>
              <a:xfrm>
                <a:off x="1115616" y="836714"/>
                <a:ext cx="3744416" cy="4104454"/>
                <a:chOff x="251520" y="764706"/>
                <a:chExt cx="3744416" cy="4104454"/>
              </a:xfrm>
            </p:grpSpPr>
            <p:grpSp>
              <p:nvGrpSpPr>
                <p:cNvPr id="84" name="Group 10"/>
                <p:cNvGrpSpPr/>
                <p:nvPr/>
              </p:nvGrpSpPr>
              <p:grpSpPr>
                <a:xfrm>
                  <a:off x="899592" y="764706"/>
                  <a:ext cx="1512166" cy="432047"/>
                  <a:chOff x="2214547" y="2643183"/>
                  <a:chExt cx="774295" cy="472461"/>
                </a:xfrm>
              </p:grpSpPr>
              <p:sp>
                <p:nvSpPr>
                  <p:cNvPr id="106" name="Rounded Rectangle 105"/>
                  <p:cNvSpPr/>
                  <p:nvPr/>
                </p:nvSpPr>
                <p:spPr bwMode="ltGray">
                  <a:xfrm>
                    <a:off x="2214547" y="2643183"/>
                    <a:ext cx="774295" cy="472461"/>
                  </a:xfrm>
                  <a:prstGeom prst="roundRect">
                    <a:avLst/>
                  </a:prstGeom>
                  <a:solidFill>
                    <a:srgbClr val="DC6900">
                      <a:lumMod val="20000"/>
                      <a:lumOff val="80000"/>
                    </a:srgbClr>
                  </a:solidFill>
                  <a:ln w="3175" cap="flat" cmpd="sng" algn="ctr">
                    <a:solidFill>
                      <a:srgbClr val="DC6900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914400">
                      <a:defRPr/>
                    </a:pPr>
                    <a:endParaRPr lang="en-GB" sz="1800" kern="0" dirty="0" smtClean="0">
                      <a:solidFill>
                        <a:srgbClr val="FFFFFF"/>
                      </a:solidFill>
                      <a:latin typeface="Georgia" pitchFamily="18" charset="0"/>
                    </a:endParaRPr>
                  </a:p>
                </p:txBody>
              </p:sp>
              <p:sp>
                <p:nvSpPr>
                  <p:cNvPr id="107" name="TextBox 106"/>
                  <p:cNvSpPr txBox="1"/>
                  <p:nvPr/>
                </p:nvSpPr>
                <p:spPr>
                  <a:xfrm>
                    <a:off x="2251418" y="2751756"/>
                    <a:ext cx="697019" cy="25643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noAutofit/>
                  </a:bodyPr>
                  <a:lstStyle/>
                  <a:p>
                    <a:pPr indent="-274320" algn="ctr" defTabSz="914400">
                      <a:spcAft>
                        <a:spcPts val="900"/>
                      </a:spcAft>
                      <a:defRPr/>
                    </a:pPr>
                    <a:r>
                      <a:rPr lang="en-GB" sz="1400" kern="0" dirty="0" smtClean="0">
                        <a:solidFill>
                          <a:sysClr val="windowText" lastClr="000000"/>
                        </a:solidFill>
                        <a:latin typeface="Georgia" pitchFamily="18" charset="0"/>
                      </a:rPr>
                      <a:t>PRC Parent</a:t>
                    </a:r>
                  </a:p>
                </p:txBody>
              </p:sp>
            </p:grpSp>
            <p:grpSp>
              <p:nvGrpSpPr>
                <p:cNvPr id="85" name="Group 30"/>
                <p:cNvGrpSpPr/>
                <p:nvPr/>
              </p:nvGrpSpPr>
              <p:grpSpPr>
                <a:xfrm>
                  <a:off x="899592" y="1916832"/>
                  <a:ext cx="1547855" cy="405063"/>
                  <a:chOff x="2214546" y="2534930"/>
                  <a:chExt cx="792569" cy="442953"/>
                </a:xfrm>
              </p:grpSpPr>
              <p:sp>
                <p:nvSpPr>
                  <p:cNvPr id="104" name="Rounded Rectangle 103"/>
                  <p:cNvSpPr/>
                  <p:nvPr/>
                </p:nvSpPr>
                <p:spPr bwMode="ltGray">
                  <a:xfrm>
                    <a:off x="2214546" y="2534930"/>
                    <a:ext cx="792569" cy="442953"/>
                  </a:xfrm>
                  <a:prstGeom prst="roundRect">
                    <a:avLst/>
                  </a:prstGeom>
                  <a:solidFill>
                    <a:srgbClr val="DC6900">
                      <a:lumMod val="20000"/>
                      <a:lumOff val="80000"/>
                    </a:srgbClr>
                  </a:solidFill>
                  <a:ln w="3175" cap="flat" cmpd="sng" algn="ctr">
                    <a:solidFill>
                      <a:srgbClr val="DC6900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914400">
                      <a:defRPr/>
                    </a:pPr>
                    <a:endParaRPr lang="en-GB" sz="1800" kern="0" dirty="0" smtClean="0">
                      <a:solidFill>
                        <a:srgbClr val="FFFFFF"/>
                      </a:solidFill>
                      <a:latin typeface="Georgia" pitchFamily="18" charset="0"/>
                    </a:endParaRPr>
                  </a:p>
                </p:txBody>
              </p:sp>
              <p:sp>
                <p:nvSpPr>
                  <p:cNvPr id="105" name="TextBox 104"/>
                  <p:cNvSpPr txBox="1"/>
                  <p:nvPr/>
                </p:nvSpPr>
                <p:spPr>
                  <a:xfrm>
                    <a:off x="2306562" y="2662908"/>
                    <a:ext cx="663682" cy="228640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noAutofit/>
                  </a:bodyPr>
                  <a:lstStyle/>
                  <a:p>
                    <a:pPr indent="-274320" algn="ctr" defTabSz="914400">
                      <a:spcAft>
                        <a:spcPts val="900"/>
                      </a:spcAft>
                      <a:defRPr/>
                    </a:pPr>
                    <a:r>
                      <a:rPr lang="en-GB" sz="1400" kern="0" dirty="0" smtClean="0">
                        <a:solidFill>
                          <a:sysClr val="windowText" lastClr="000000"/>
                        </a:solidFill>
                        <a:latin typeface="Georgia" pitchFamily="18" charset="0"/>
                      </a:rPr>
                      <a:t>HK Hold Co </a:t>
                    </a:r>
                  </a:p>
                </p:txBody>
              </p:sp>
            </p:grpSp>
            <p:grpSp>
              <p:nvGrpSpPr>
                <p:cNvPr id="86" name="Group 30"/>
                <p:cNvGrpSpPr/>
                <p:nvPr/>
              </p:nvGrpSpPr>
              <p:grpSpPr>
                <a:xfrm>
                  <a:off x="863897" y="3068960"/>
                  <a:ext cx="1584184" cy="567062"/>
                  <a:chOff x="2196268" y="2406952"/>
                  <a:chExt cx="811171" cy="620106"/>
                </a:xfrm>
              </p:grpSpPr>
              <p:sp>
                <p:nvSpPr>
                  <p:cNvPr id="102" name="Rounded Rectangle 101"/>
                  <p:cNvSpPr/>
                  <p:nvPr/>
                </p:nvSpPr>
                <p:spPr bwMode="ltGray">
                  <a:xfrm>
                    <a:off x="2196272" y="2406952"/>
                    <a:ext cx="811167" cy="551206"/>
                  </a:xfrm>
                  <a:prstGeom prst="roundRect">
                    <a:avLst/>
                  </a:prstGeom>
                  <a:solidFill>
                    <a:srgbClr val="DC6900">
                      <a:lumMod val="20000"/>
                      <a:lumOff val="80000"/>
                    </a:srgbClr>
                  </a:solidFill>
                  <a:ln w="3175" cap="flat" cmpd="sng" algn="ctr">
                    <a:solidFill>
                      <a:srgbClr val="DC6900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914400">
                      <a:defRPr/>
                    </a:pPr>
                    <a:endParaRPr lang="en-GB" sz="1800" kern="0" dirty="0" smtClean="0">
                      <a:solidFill>
                        <a:srgbClr val="FFFFFF"/>
                      </a:solidFill>
                      <a:latin typeface="Georgia" pitchFamily="18" charset="0"/>
                    </a:endParaRPr>
                  </a:p>
                </p:txBody>
              </p:sp>
              <p:sp>
                <p:nvSpPr>
                  <p:cNvPr id="103" name="TextBox 102"/>
                  <p:cNvSpPr txBox="1"/>
                  <p:nvPr/>
                </p:nvSpPr>
                <p:spPr>
                  <a:xfrm>
                    <a:off x="2196268" y="2475852"/>
                    <a:ext cx="811168" cy="55120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noAutofit/>
                  </a:bodyPr>
                  <a:lstStyle/>
                  <a:p>
                    <a:pPr indent="-274320" algn="ctr" defTabSz="914400">
                      <a:spcAft>
                        <a:spcPts val="900"/>
                      </a:spcAft>
                      <a:defRPr/>
                    </a:pPr>
                    <a:r>
                      <a:rPr lang="en-GB" sz="1400" kern="0" dirty="0" smtClean="0">
                        <a:solidFill>
                          <a:sysClr val="windowText" lastClr="000000"/>
                        </a:solidFill>
                        <a:latin typeface="Georgia" pitchFamily="18" charset="0"/>
                      </a:rPr>
                      <a:t>Indonesia  Operating Co</a:t>
                    </a:r>
                  </a:p>
                </p:txBody>
              </p:sp>
            </p:grpSp>
            <p:sp>
              <p:nvSpPr>
                <p:cNvPr id="87" name="Curved Right Arrow 86"/>
                <p:cNvSpPr/>
                <p:nvPr/>
              </p:nvSpPr>
              <p:spPr>
                <a:xfrm rot="10800000">
                  <a:off x="2483768" y="908720"/>
                  <a:ext cx="288032" cy="1224136"/>
                </a:xfrm>
                <a:prstGeom prst="curvedRightArrow">
                  <a:avLst/>
                </a:prstGeom>
                <a:solidFill>
                  <a:srgbClr val="F79646">
                    <a:lumMod val="60000"/>
                    <a:lumOff val="40000"/>
                  </a:srgb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endParaRPr lang="en-GB" sz="1800" kern="0" dirty="0" smtClean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88" name="Curved Right Arrow 87"/>
                <p:cNvSpPr/>
                <p:nvPr/>
              </p:nvSpPr>
              <p:spPr>
                <a:xfrm rot="10800000">
                  <a:off x="2483768" y="2132856"/>
                  <a:ext cx="360040" cy="1224136"/>
                </a:xfrm>
                <a:prstGeom prst="curvedRightArrow">
                  <a:avLst/>
                </a:prstGeom>
                <a:solidFill>
                  <a:srgbClr val="F79646">
                    <a:lumMod val="60000"/>
                    <a:lumOff val="40000"/>
                  </a:srgb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endParaRPr lang="en-GB" sz="1800" kern="0" dirty="0" smtClean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89" name="Down Arrow 88"/>
                <p:cNvSpPr/>
                <p:nvPr/>
              </p:nvSpPr>
              <p:spPr>
                <a:xfrm flipH="1">
                  <a:off x="1619672" y="1223992"/>
                  <a:ext cx="142174" cy="648000"/>
                </a:xfrm>
                <a:prstGeom prst="downArrow">
                  <a:avLst/>
                </a:prstGeom>
                <a:solidFill>
                  <a:srgbClr val="C0504D"/>
                </a:solidFill>
                <a:ln w="25400" cap="flat" cmpd="sng" algn="ctr">
                  <a:solidFill>
                    <a:srgbClr val="C0504D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endParaRPr lang="en-GB" sz="1800" kern="0" dirty="0" smtClea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0" name="Down Arrow 89"/>
                <p:cNvSpPr/>
                <p:nvPr/>
              </p:nvSpPr>
              <p:spPr>
                <a:xfrm flipH="1">
                  <a:off x="1619904" y="2375992"/>
                  <a:ext cx="142174" cy="684000"/>
                </a:xfrm>
                <a:prstGeom prst="downArrow">
                  <a:avLst/>
                </a:prstGeom>
                <a:solidFill>
                  <a:srgbClr val="C0504D"/>
                </a:solidFill>
                <a:ln w="25400" cap="flat" cmpd="sng" algn="ctr">
                  <a:solidFill>
                    <a:srgbClr val="C0504D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endParaRPr lang="en-GB" sz="1800" kern="0" dirty="0" smtClea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1" name="TextBox 90"/>
                <p:cNvSpPr txBox="1"/>
                <p:nvPr/>
              </p:nvSpPr>
              <p:spPr>
                <a:xfrm>
                  <a:off x="2771800" y="1196752"/>
                  <a:ext cx="1197571" cy="50405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noAutofit/>
                </a:bodyPr>
                <a:lstStyle/>
                <a:p>
                  <a:pPr indent="-274320" algn="ctr" defTabSz="914400">
                    <a:spcAft>
                      <a:spcPts val="900"/>
                    </a:spcAft>
                    <a:defRPr/>
                  </a:pPr>
                  <a:r>
                    <a:rPr lang="en-GB" sz="1400" kern="0" dirty="0" smtClean="0">
                      <a:solidFill>
                        <a:srgbClr val="DC6900"/>
                      </a:solidFill>
                      <a:latin typeface="Georgia" pitchFamily="18" charset="0"/>
                    </a:rPr>
                    <a:t>No WHT on Dividends</a:t>
                  </a:r>
                </a:p>
              </p:txBody>
            </p:sp>
            <p:sp>
              <p:nvSpPr>
                <p:cNvPr id="92" name="TextBox 91"/>
                <p:cNvSpPr txBox="1"/>
                <p:nvPr/>
              </p:nvSpPr>
              <p:spPr>
                <a:xfrm>
                  <a:off x="2915816" y="2420888"/>
                  <a:ext cx="1080120" cy="43204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noAutofit/>
                </a:bodyPr>
                <a:lstStyle/>
                <a:p>
                  <a:pPr indent="-274320" algn="ctr" defTabSz="914400">
                    <a:spcAft>
                      <a:spcPts val="900"/>
                    </a:spcAft>
                    <a:defRPr/>
                  </a:pPr>
                  <a:r>
                    <a:rPr lang="en-GB" sz="1400" kern="0" dirty="0" smtClean="0">
                      <a:solidFill>
                        <a:srgbClr val="DC6900"/>
                      </a:solidFill>
                      <a:latin typeface="Georgia" pitchFamily="18" charset="0"/>
                    </a:rPr>
                    <a:t>Dividends      at 5% WHT</a:t>
                  </a:r>
                </a:p>
              </p:txBody>
            </p:sp>
            <p:sp>
              <p:nvSpPr>
                <p:cNvPr id="93" name="TextBox 92"/>
                <p:cNvSpPr txBox="1"/>
                <p:nvPr/>
              </p:nvSpPr>
              <p:spPr>
                <a:xfrm>
                  <a:off x="551093" y="2568058"/>
                  <a:ext cx="950908" cy="28487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noAutofit/>
                </a:bodyPr>
                <a:lstStyle/>
                <a:p>
                  <a:pPr indent="-274320" algn="ctr" defTabSz="914400">
                    <a:spcAft>
                      <a:spcPts val="900"/>
                    </a:spcAft>
                    <a:defRPr/>
                  </a:pPr>
                  <a:r>
                    <a:rPr lang="en-GB" sz="1400" kern="0" dirty="0" smtClean="0">
                      <a:solidFill>
                        <a:prstClr val="black"/>
                      </a:solidFill>
                      <a:latin typeface="Georgia" pitchFamily="18" charset="0"/>
                    </a:rPr>
                    <a:t>≥ 25%</a:t>
                  </a:r>
                </a:p>
              </p:txBody>
            </p:sp>
            <p:sp>
              <p:nvSpPr>
                <p:cNvPr id="94" name="TextBox 93"/>
                <p:cNvSpPr txBox="1"/>
                <p:nvPr/>
              </p:nvSpPr>
              <p:spPr>
                <a:xfrm>
                  <a:off x="521041" y="1394634"/>
                  <a:ext cx="1112927" cy="25200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noAutofit/>
                </a:bodyPr>
                <a:lstStyle/>
                <a:p>
                  <a:pPr indent="-274320" algn="ctr" defTabSz="914400">
                    <a:spcAft>
                      <a:spcPts val="900"/>
                    </a:spcAft>
                    <a:defRPr/>
                  </a:pPr>
                  <a:r>
                    <a:rPr lang="en-GB" sz="1400" kern="0" dirty="0" smtClean="0">
                      <a:solidFill>
                        <a:prstClr val="black"/>
                      </a:solidFill>
                      <a:latin typeface="Georgia" pitchFamily="18" charset="0"/>
                    </a:rPr>
                    <a:t>100%</a:t>
                  </a:r>
                </a:p>
              </p:txBody>
            </p:sp>
            <p:grpSp>
              <p:nvGrpSpPr>
                <p:cNvPr id="95" name="Group 94"/>
                <p:cNvGrpSpPr/>
                <p:nvPr/>
              </p:nvGrpSpPr>
              <p:grpSpPr>
                <a:xfrm rot="6756949">
                  <a:off x="1539273" y="2451988"/>
                  <a:ext cx="349236" cy="357788"/>
                  <a:chOff x="2063948" y="4258697"/>
                  <a:chExt cx="360042" cy="360047"/>
                </a:xfrm>
              </p:grpSpPr>
              <p:cxnSp>
                <p:nvCxnSpPr>
                  <p:cNvPr id="100" name="Straight Connector 99"/>
                  <p:cNvCxnSpPr/>
                  <p:nvPr/>
                </p:nvCxnSpPr>
                <p:spPr>
                  <a:xfrm>
                    <a:off x="2063948" y="4330712"/>
                    <a:ext cx="288032" cy="288032"/>
                  </a:xfrm>
                  <a:prstGeom prst="line">
                    <a:avLst/>
                  </a:prstGeom>
                  <a:noFill/>
                  <a:ln w="19050" cap="flat" cmpd="sng" algn="ctr">
                    <a:solidFill>
                      <a:srgbClr val="DC6900">
                        <a:satMod val="150000"/>
                      </a:srgbClr>
                    </a:solidFill>
                    <a:prstDash val="solid"/>
                  </a:ln>
                  <a:effectLst/>
                </p:spPr>
              </p:cxnSp>
              <p:cxnSp>
                <p:nvCxnSpPr>
                  <p:cNvPr id="101" name="Straight Connector 100"/>
                  <p:cNvCxnSpPr/>
                  <p:nvPr/>
                </p:nvCxnSpPr>
                <p:spPr>
                  <a:xfrm>
                    <a:off x="2135958" y="4258697"/>
                    <a:ext cx="288032" cy="288032"/>
                  </a:xfrm>
                  <a:prstGeom prst="line">
                    <a:avLst/>
                  </a:prstGeom>
                  <a:noFill/>
                  <a:ln w="19050" cap="flat" cmpd="sng" algn="ctr">
                    <a:solidFill>
                      <a:srgbClr val="DC6900">
                        <a:satMod val="150000"/>
                      </a:srgbClr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96" name="Down Arrow 95"/>
                <p:cNvSpPr/>
                <p:nvPr/>
              </p:nvSpPr>
              <p:spPr>
                <a:xfrm flipH="1">
                  <a:off x="1619672" y="3645024"/>
                  <a:ext cx="142174" cy="684000"/>
                </a:xfrm>
                <a:prstGeom prst="downArrow">
                  <a:avLst/>
                </a:prstGeom>
                <a:solidFill>
                  <a:srgbClr val="C0504D"/>
                </a:solidFill>
                <a:ln w="25400" cap="flat" cmpd="sng" algn="ctr">
                  <a:solidFill>
                    <a:srgbClr val="C0504D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endParaRPr lang="en-GB" sz="1800" kern="0" dirty="0" smtClea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7" name="Oval 96"/>
                <p:cNvSpPr/>
                <p:nvPr/>
              </p:nvSpPr>
              <p:spPr>
                <a:xfrm>
                  <a:off x="899592" y="4365104"/>
                  <a:ext cx="1547872" cy="504056"/>
                </a:xfrm>
                <a:prstGeom prst="ellipse">
                  <a:avLst/>
                </a:prstGeom>
                <a:solidFill>
                  <a:srgbClr val="F79646">
                    <a:lumMod val="60000"/>
                    <a:lumOff val="40000"/>
                  </a:srgbClr>
                </a:solidFill>
                <a:ln w="25400" cap="flat" cmpd="sng" algn="ctr">
                  <a:solidFill>
                    <a:srgbClr val="F79646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endParaRPr lang="en-GB" sz="1800" kern="0" dirty="0" smtClea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98" name="TextBox 97"/>
                <p:cNvSpPr txBox="1"/>
                <p:nvPr/>
              </p:nvSpPr>
              <p:spPr>
                <a:xfrm>
                  <a:off x="1043904" y="4437112"/>
                  <a:ext cx="144016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914400">
                    <a:defRPr/>
                  </a:pPr>
                  <a:r>
                    <a:rPr lang="en-GB" sz="1400" kern="0" dirty="0" smtClean="0">
                      <a:solidFill>
                        <a:prstClr val="black"/>
                      </a:solidFill>
                      <a:latin typeface="Georgia" pitchFamily="18" charset="0"/>
                    </a:rPr>
                    <a:t>Mining assets</a:t>
                  </a:r>
                </a:p>
              </p:txBody>
            </p:sp>
            <p:sp>
              <p:nvSpPr>
                <p:cNvPr id="99" name="Curved Right Arrow 98"/>
                <p:cNvSpPr/>
                <p:nvPr/>
              </p:nvSpPr>
              <p:spPr>
                <a:xfrm rot="10800000" flipH="1">
                  <a:off x="251520" y="980728"/>
                  <a:ext cx="605736" cy="2448272"/>
                </a:xfrm>
                <a:prstGeom prst="curvedRightArrow">
                  <a:avLst>
                    <a:gd name="adj1" fmla="val 25000"/>
                    <a:gd name="adj2" fmla="val 50000"/>
                    <a:gd name="adj3" fmla="val 25000"/>
                  </a:avLst>
                </a:prstGeom>
                <a:solidFill>
                  <a:srgbClr val="C0504D">
                    <a:lumMod val="40000"/>
                    <a:lumOff val="60000"/>
                  </a:srgbClr>
                </a:solidFill>
                <a:ln w="22225" cap="flat" cmpd="sng" algn="ctr">
                  <a:solidFill>
                    <a:srgbClr val="C0504D">
                      <a:lumMod val="40000"/>
                      <a:lumOff val="60000"/>
                    </a:srgbClr>
                  </a:solidFill>
                  <a:prstDash val="solid"/>
                  <a:headEnd type="none"/>
                </a:ln>
                <a:effectLst/>
                <a:scene3d>
                  <a:camera prst="orthographicFront">
                    <a:rot lat="0" lon="0" rev="21594000"/>
                  </a:camera>
                  <a:lightRig rig="threePt" dir="t"/>
                </a:scene3d>
              </p:spPr>
              <p:txBody>
                <a:bodyPr rtlCol="0" anchor="ctr"/>
                <a:lstStyle/>
                <a:p>
                  <a:pPr algn="ctr" defTabSz="914400">
                    <a:defRPr/>
                  </a:pPr>
                  <a:endParaRPr lang="en-GB" sz="1800" kern="0" dirty="0" smtClean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p:grpSp>
          <p:sp>
            <p:nvSpPr>
              <p:cNvPr id="83" name="TextBox 82"/>
              <p:cNvSpPr txBox="1"/>
              <p:nvPr/>
            </p:nvSpPr>
            <p:spPr>
              <a:xfrm>
                <a:off x="179512" y="2132856"/>
                <a:ext cx="863592" cy="6480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indent="-274320" algn="ctr" defTabSz="914400">
                  <a:spcAft>
                    <a:spcPts val="900"/>
                  </a:spcAft>
                  <a:defRPr/>
                </a:pPr>
                <a:r>
                  <a:rPr lang="en-GB" sz="1400" kern="0" dirty="0" smtClean="0">
                    <a:solidFill>
                      <a:srgbClr val="C0504D">
                        <a:lumMod val="60000"/>
                        <a:lumOff val="40000"/>
                      </a:srgbClr>
                    </a:solidFill>
                    <a:latin typeface="Georgia" pitchFamily="18" charset="0"/>
                  </a:rPr>
                  <a:t>Dividends      at 10% WHT</a:t>
                </a:r>
              </a:p>
            </p:txBody>
          </p:sp>
        </p:grpSp>
      </p:grpSp>
      <p:sp>
        <p:nvSpPr>
          <p:cNvPr id="108" name="TextBox 107"/>
          <p:cNvSpPr txBox="1"/>
          <p:nvPr/>
        </p:nvSpPr>
        <p:spPr>
          <a:xfrm>
            <a:off x="5938077" y="1995512"/>
            <a:ext cx="352839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en-GB" sz="1600" b="1" u="sng" kern="0" dirty="0" smtClean="0">
                <a:solidFill>
                  <a:prstClr val="black"/>
                </a:solidFill>
                <a:latin typeface="Georgia" pitchFamily="18" charset="0"/>
              </a:rPr>
              <a:t>Issues to consider: </a:t>
            </a:r>
          </a:p>
          <a:p>
            <a:pPr defTabSz="914400">
              <a:defRPr/>
            </a:pPr>
            <a:endParaRPr lang="en-GB" sz="1600" b="1" u="sng" kern="0" dirty="0" smtClean="0">
              <a:solidFill>
                <a:prstClr val="black"/>
              </a:solidFill>
              <a:latin typeface="Georgia" pitchFamily="18" charset="0"/>
            </a:endParaRPr>
          </a:p>
          <a:p>
            <a:pPr marL="273050" indent="-273050" defTabSz="9144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GB" sz="1600" kern="0" dirty="0" smtClean="0">
                <a:solidFill>
                  <a:prstClr val="black"/>
                </a:solidFill>
                <a:latin typeface="Georgia" pitchFamily="18" charset="0"/>
              </a:rPr>
              <a:t>Can HK Hold Co successfully apply for a HK tax resident certificate (HKTRC)?</a:t>
            </a:r>
          </a:p>
          <a:p>
            <a:pPr marL="273050" indent="-273050" defTabSz="9144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GB" sz="1600" kern="0" dirty="0" smtClean="0">
                <a:solidFill>
                  <a:prstClr val="black"/>
                </a:solidFill>
                <a:latin typeface="Georgia" pitchFamily="18" charset="0"/>
              </a:rPr>
              <a:t>Indonesian domestic GAAR: Will the Indonesian tax authority deny treaty benefits because offshore dividends and capital gains are “not subject to tax” in Hong Kong?</a:t>
            </a:r>
          </a:p>
          <a:p>
            <a:pPr defTabSz="914400">
              <a:defRPr/>
            </a:pPr>
            <a:r>
              <a:rPr lang="en-GB" sz="1600" kern="0" dirty="0" smtClean="0">
                <a:solidFill>
                  <a:prstClr val="black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3575420" y="4847985"/>
            <a:ext cx="232723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en-GB" sz="1400" kern="0" dirty="0" smtClean="0">
                <a:solidFill>
                  <a:srgbClr val="DC6900"/>
                </a:solidFill>
                <a:latin typeface="Georgia" pitchFamily="18" charset="0"/>
              </a:rPr>
              <a:t>Gain from disposal of Indonesia OpCo exempt from tax in Indonesia if the exemption of “using the immovable property to carrying on its business” under the treaty applies</a:t>
            </a:r>
            <a:endParaRPr lang="en-GB" sz="1400" kern="0" dirty="0">
              <a:solidFill>
                <a:srgbClr val="DC6900"/>
              </a:solidFill>
              <a:latin typeface="Georgia" pitchFamily="18" charset="0"/>
            </a:endParaRPr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BD5762-3BDC-484D-9503-7EA6D5A9A8CE}" type="slidenum">
              <a:rPr lang="en-GB" smtClean="0"/>
              <a:pPr/>
              <a:t>6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56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73" y="906165"/>
            <a:ext cx="8997696" cy="914400"/>
          </a:xfrm>
        </p:spPr>
        <p:txBody>
          <a:bodyPr/>
          <a:lstStyle/>
          <a:p>
            <a:r>
              <a:rPr lang="en-GB" dirty="0" smtClean="0"/>
              <a:t>Case 1: Application of the Hong Kong-Indonesia tax treaty</a:t>
            </a:r>
            <a:endParaRPr lang="en-GB" dirty="0"/>
          </a:p>
        </p:txBody>
      </p:sp>
      <p:sp>
        <p:nvSpPr>
          <p:cNvPr id="51" name="Section Footer"/>
          <p:cNvSpPr txBox="1"/>
          <p:nvPr>
            <p:custDataLst>
              <p:tags r:id="rId3"/>
            </p:custDataLst>
          </p:nvPr>
        </p:nvSpPr>
        <p:spPr>
          <a:xfrm>
            <a:off x="531976" y="7089306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dirty="0" smtClean="0">
                <a:latin typeface="+mn-lt"/>
              </a:rPr>
              <a:t>AOTCA International Tax Conference 2015 • </a:t>
            </a:r>
            <a:endParaRPr lang="en-GB" sz="1100" dirty="0" smtClean="0">
              <a:latin typeface="+mn-lt"/>
            </a:endParaRP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5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2" name="TextBox 61"/>
          <p:cNvSpPr txBox="1"/>
          <p:nvPr>
            <p:custDataLst>
              <p:tags r:id="rId6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" name="TextBox 62"/>
          <p:cNvSpPr txBox="1"/>
          <p:nvPr>
            <p:custDataLst>
              <p:tags r:id="rId7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>
            <p:custDataLst>
              <p:tags r:id="rId8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5" name="TextBox 64"/>
          <p:cNvSpPr txBox="1"/>
          <p:nvPr>
            <p:custDataLst>
              <p:tags r:id="rId9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420688" y="1958969"/>
            <a:ext cx="87906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en-GB" sz="1800" b="1" i="1" kern="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Issue 1: Can HK Hold Co successfully apply for a HK tax resident certificate (HKTRC)?</a:t>
            </a:r>
          </a:p>
          <a:p>
            <a:pPr defTabSz="914400">
              <a:defRPr/>
            </a:pPr>
            <a:endParaRPr lang="en-GB" sz="1800" kern="0" dirty="0">
              <a:solidFill>
                <a:prstClr val="black"/>
              </a:solidFill>
              <a:latin typeface="Georgia" pitchFamily="18" charset="0"/>
            </a:endParaRP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Revised HKTRC application forms have to be used effective from 1 February 2015</a:t>
            </a: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endParaRPr lang="en-GB" sz="1800" kern="0" dirty="0" smtClean="0">
              <a:solidFill>
                <a:prstClr val="black"/>
              </a:solidFill>
              <a:latin typeface="Georgia" pitchFamily="18" charset="0"/>
            </a:endParaRP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Change in the assessing practice of the Hong Kong tax authority:</a:t>
            </a:r>
          </a:p>
          <a:p>
            <a:pPr marL="620713" lvl="1" indent="-285750" defTabSz="9144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Hong Kong incorporated companies do not automatically qualify as Hong Kong tax resident</a:t>
            </a:r>
          </a:p>
          <a:p>
            <a:pPr marL="620713" lvl="1" indent="-285750" defTabSz="9144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Requesting comprehensive  information about the applicant’s place of management and control as well as business operations in /outside Hong Kong</a:t>
            </a:r>
          </a:p>
          <a:p>
            <a:pPr marL="620713" lvl="1" indent="-285750" defTabSz="9144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Beyond assessment of Hong Kong tax residency:</a:t>
            </a:r>
          </a:p>
          <a:p>
            <a:pPr marL="1130125" lvl="2" indent="-285750" defTabSz="9144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kern="0" dirty="0">
                <a:solidFill>
                  <a:prstClr val="black"/>
                </a:solidFill>
                <a:latin typeface="Georgia" pitchFamily="18" charset="0"/>
              </a:rPr>
              <a:t>s</a:t>
            </a: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ufficient substance and economic activities in Hong Kong?</a:t>
            </a:r>
          </a:p>
          <a:p>
            <a:pPr marL="1130125" lvl="2" indent="-285750" defTabSz="9144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beneficial owner status?</a:t>
            </a:r>
          </a:p>
          <a:p>
            <a:pPr marL="1130125" lvl="2" indent="-285750" defTabSz="9144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any treaty abuse? </a:t>
            </a:r>
          </a:p>
          <a:p>
            <a:pPr defTabSz="914400">
              <a:defRPr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58" name="Page Number"/>
          <p:cNvSpPr txBox="1"/>
          <p:nvPr>
            <p:custDataLst>
              <p:tags r:id="rId10"/>
            </p:custDataLst>
          </p:nvPr>
        </p:nvSpPr>
        <p:spPr>
          <a:xfrm>
            <a:off x="9445495" y="726347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noProof="1" smtClean="0">
                <a:latin typeface="+mn-lt"/>
              </a:rPr>
              <a:t>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426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73" y="906165"/>
            <a:ext cx="8997696" cy="914400"/>
          </a:xfrm>
        </p:spPr>
        <p:txBody>
          <a:bodyPr/>
          <a:lstStyle/>
          <a:p>
            <a:r>
              <a:rPr lang="en-GB" dirty="0" smtClean="0"/>
              <a:t>Case 1: </a:t>
            </a:r>
            <a:r>
              <a:rPr lang="en-GB" dirty="0"/>
              <a:t>Application of the Hong Kong-Indonesia tax treaty</a:t>
            </a:r>
          </a:p>
        </p:txBody>
      </p:sp>
      <p:sp>
        <p:nvSpPr>
          <p:cNvPr id="51" name="Section Footer"/>
          <p:cNvSpPr txBox="1"/>
          <p:nvPr>
            <p:custDataLst>
              <p:tags r:id="rId3"/>
            </p:custDataLst>
          </p:nvPr>
        </p:nvSpPr>
        <p:spPr>
          <a:xfrm>
            <a:off x="531976" y="7089306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dirty="0" smtClean="0">
                <a:latin typeface="+mn-lt"/>
              </a:rPr>
              <a:t>AOTCA International Tax Conference 2015 • </a:t>
            </a:r>
            <a:endParaRPr lang="en-GB" sz="1100" dirty="0" smtClean="0">
              <a:latin typeface="+mn-lt"/>
            </a:endParaRP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5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2" name="TextBox 61"/>
          <p:cNvSpPr txBox="1"/>
          <p:nvPr>
            <p:custDataLst>
              <p:tags r:id="rId6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" name="TextBox 62"/>
          <p:cNvSpPr txBox="1"/>
          <p:nvPr>
            <p:custDataLst>
              <p:tags r:id="rId7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>
            <p:custDataLst>
              <p:tags r:id="rId8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5" name="TextBox 64"/>
          <p:cNvSpPr txBox="1"/>
          <p:nvPr>
            <p:custDataLst>
              <p:tags r:id="rId9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420688" y="1958969"/>
            <a:ext cx="8790600" cy="4594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en-GB" sz="1800" b="1" i="1" kern="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Issue 2: Application of the Indonesian domestic GAAR</a:t>
            </a:r>
          </a:p>
          <a:p>
            <a:pPr defTabSz="914400">
              <a:defRPr/>
            </a:pPr>
            <a:endParaRPr lang="en-GB" sz="1800" kern="0" dirty="0" smtClean="0">
              <a:solidFill>
                <a:prstClr val="black"/>
              </a:solidFill>
              <a:latin typeface="Georgia" pitchFamily="18" charset="0"/>
            </a:endParaRPr>
          </a:p>
          <a:p>
            <a:pPr marL="358775" lvl="1" indent="-357188" defTabSz="695325">
              <a:spcBef>
                <a:spcPts val="475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Regulation 62 (issued in Nov 2009) sets out a list of criteria indicating there is no misuse of tax treaty, one of them being</a:t>
            </a:r>
            <a:r>
              <a:rPr lang="en-GB" sz="1800" dirty="0" smtClean="0">
                <a:solidFill>
                  <a:srgbClr val="333300"/>
                </a:solidFill>
                <a:latin typeface="Georgia"/>
                <a:cs typeface="Arial" charset="0"/>
              </a:rPr>
              <a:t>: </a:t>
            </a:r>
            <a:r>
              <a:rPr lang="en-GB" sz="1800" i="1" dirty="0" smtClean="0">
                <a:solidFill>
                  <a:srgbClr val="FF0000"/>
                </a:solidFill>
                <a:latin typeface="Georgia"/>
                <a:cs typeface="Arial" charset="0"/>
              </a:rPr>
              <a:t>in</a:t>
            </a:r>
            <a:r>
              <a:rPr lang="en-GB" sz="1800" i="1" dirty="0" smtClean="0">
                <a:solidFill>
                  <a:srgbClr val="FF0000"/>
                </a:solidFill>
                <a:latin typeface="Georgia"/>
              </a:rPr>
              <a:t>come derived from Indonesia is subject to tax in the country of recipient</a:t>
            </a:r>
            <a:endParaRPr lang="en-GB" sz="1800" i="1" kern="0" dirty="0" smtClean="0">
              <a:solidFill>
                <a:prstClr val="black"/>
              </a:solidFill>
              <a:latin typeface="Georgia" pitchFamily="18" charset="0"/>
            </a:endParaRPr>
          </a:p>
          <a:p>
            <a:pPr marL="358775" lvl="1" indent="-357188" defTabSz="695325">
              <a:spcBef>
                <a:spcPts val="12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Regulation 25 (issued in April 2010) further clarifies that the “subject to tax” test is still met if</a:t>
            </a:r>
            <a:r>
              <a:rPr lang="en-GB" sz="1800" dirty="0" smtClean="0">
                <a:solidFill>
                  <a:srgbClr val="333300"/>
                </a:solidFill>
                <a:latin typeface="Georgia"/>
              </a:rPr>
              <a:t> </a:t>
            </a:r>
            <a:r>
              <a:rPr lang="en-GB" sz="1800" i="1" dirty="0" smtClean="0">
                <a:solidFill>
                  <a:srgbClr val="FF0000"/>
                </a:solidFill>
                <a:latin typeface="Georgia"/>
              </a:rPr>
              <a:t>“the income is subject to 0% tax rate or exempt from tax based on specific provisions”</a:t>
            </a:r>
          </a:p>
          <a:p>
            <a:pPr marL="358775" lvl="1" indent="-357188" defTabSz="695325">
              <a:spcBef>
                <a:spcPts val="18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Unclear whether the offshore dividends and non-taxable capital gains in Hong Kong satisfy the “subject to tax” test</a:t>
            </a:r>
          </a:p>
          <a:p>
            <a:pPr marL="358775" lvl="1" indent="-357188" defTabSz="695325">
              <a:spcBef>
                <a:spcPts val="18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lang="en-GB" sz="1800" kern="0" dirty="0" smtClean="0">
                <a:solidFill>
                  <a:prstClr val="black"/>
                </a:solidFill>
                <a:latin typeface="Georgia" pitchFamily="18" charset="0"/>
              </a:rPr>
              <a:t>Repeated requests for clarification from the Hong Kong tax authority but no official reply from the Indonesian tax authority as yet</a:t>
            </a: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endParaRPr lang="en-GB" sz="1800" kern="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4" name="Slide Number Placeholder 5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BD5762-3BDC-484D-9503-7EA6D5A9A8CE}" type="slidenum">
              <a:rPr lang="en-GB" smtClean="0"/>
              <a:pPr/>
              <a:t>8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230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73" y="906165"/>
            <a:ext cx="8646583" cy="914400"/>
          </a:xfrm>
        </p:spPr>
        <p:txBody>
          <a:bodyPr/>
          <a:lstStyle/>
          <a:p>
            <a:r>
              <a:rPr lang="en-GB" dirty="0" smtClean="0"/>
              <a:t>Case 2: Claiming treaty benefit under a Hong Kong tax treaty</a:t>
            </a:r>
            <a:endParaRPr lang="en-GB" dirty="0"/>
          </a:p>
        </p:txBody>
      </p:sp>
      <p:sp>
        <p:nvSpPr>
          <p:cNvPr id="51" name="Section Footer"/>
          <p:cNvSpPr txBox="1"/>
          <p:nvPr>
            <p:custDataLst>
              <p:tags r:id="rId3"/>
            </p:custDataLst>
          </p:nvPr>
        </p:nvSpPr>
        <p:spPr>
          <a:xfrm>
            <a:off x="531976" y="7089306"/>
            <a:ext cx="28228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altLang="zh-TW" sz="1100" dirty="0" smtClean="0">
                <a:latin typeface="+mn-lt"/>
              </a:rPr>
              <a:t>AOTCA International Tax Conference 2015 • </a:t>
            </a:r>
            <a:endParaRPr lang="en-GB" sz="1100" dirty="0" smtClean="0">
              <a:latin typeface="+mn-lt"/>
            </a:endParaRPr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53" name="TextBox 52"/>
          <p:cNvSpPr txBox="1"/>
          <p:nvPr>
            <p:custDataLst>
              <p:tags r:id="rId5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2" name="TextBox 61"/>
          <p:cNvSpPr txBox="1"/>
          <p:nvPr>
            <p:custDataLst>
              <p:tags r:id="rId6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" name="TextBox 62"/>
          <p:cNvSpPr txBox="1"/>
          <p:nvPr>
            <p:custDataLst>
              <p:tags r:id="rId7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>
            <p:custDataLst>
              <p:tags r:id="rId8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5" name="TextBox 64"/>
          <p:cNvSpPr txBox="1"/>
          <p:nvPr>
            <p:custDataLst>
              <p:tags r:id="rId9"/>
            </p:custDataLst>
          </p:nvPr>
        </p:nvSpPr>
        <p:spPr>
          <a:xfrm>
            <a:off x="4127500" y="444500"/>
            <a:ext cx="5715000" cy="46166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vert="horz" wrap="square" lIns="0" tIns="0" rIns="0" bIns="0" rtlCol="0">
            <a:spAutoFit/>
          </a:bodyPr>
          <a:lstStyle/>
          <a:p>
            <a:pPr indent="-274320"/>
            <a:r>
              <a:rPr lang="en-GB" sz="3000" dirty="0" smtClean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644824" y="5257800"/>
            <a:ext cx="2952328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cs typeface="Arial" pitchFamily="34" charset="0"/>
              </a:rPr>
              <a:t>domestic tax </a:t>
            </a:r>
            <a:r>
              <a:rPr lang="en-GB" sz="1800" dirty="0" smtClean="0">
                <a:solidFill>
                  <a:schemeClr val="bg1"/>
                </a:solidFill>
                <a:cs typeface="Arial" pitchFamily="34" charset="0"/>
              </a:rPr>
              <a:t>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bg1"/>
                </a:solidFill>
                <a:cs typeface="Arial" pitchFamily="34" charset="0"/>
              </a:rPr>
              <a:t>international </a:t>
            </a:r>
            <a:r>
              <a:rPr lang="en-GB" sz="1800" dirty="0">
                <a:solidFill>
                  <a:schemeClr val="bg1"/>
                </a:solidFill>
                <a:cs typeface="Arial" pitchFamily="34" charset="0"/>
              </a:rPr>
              <a:t>tax rules and domestic tax laws </a:t>
            </a:r>
            <a:endParaRPr lang="en-GB" sz="1800" dirty="0" smtClean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261147" y="2170855"/>
            <a:ext cx="322362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1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itchFamily="18" charset="0"/>
              </a:rPr>
              <a:t>Issues to consider:</a:t>
            </a:r>
            <a:r>
              <a:rPr kumimoji="0" lang="en-GB" sz="1600" b="1" i="0" u="sng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itchFamily="18" charset="0"/>
              </a:rPr>
              <a:t> 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600" b="1" i="0" u="sng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itchFamily="18" charset="0"/>
            </a:endParaRPr>
          </a:p>
          <a:p>
            <a:pPr marL="273050" marR="0" lvl="0" indent="-2730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1600" kern="0" dirty="0" smtClean="0">
                <a:solidFill>
                  <a:prstClr val="black"/>
                </a:solidFill>
                <a:latin typeface="Georgia" pitchFamily="18" charset="0"/>
              </a:rPr>
              <a:t>Will the Hong Kong tax authority accept Lux Co as the beneficial owner or regard Lux Co as a conduit?</a:t>
            </a:r>
          </a:p>
          <a:p>
            <a:pPr marL="273050" marR="0" lvl="0" indent="-273050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1600" kern="0" dirty="0" smtClean="0">
                <a:solidFill>
                  <a:prstClr val="black"/>
                </a:solidFill>
                <a:latin typeface="Georgia" pitchFamily="18" charset="0"/>
              </a:rPr>
              <a:t>Can the Hong Kong tax authority apply the domestic anti-avoidance rules regarding royalties to deny the treaty benefit? </a:t>
            </a:r>
          </a:p>
          <a:p>
            <a:pPr marL="273050" marR="0" lvl="0" indent="-2730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itchFamily="18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1763274" y="2277972"/>
            <a:ext cx="4202030" cy="3415093"/>
            <a:chOff x="1763274" y="2266864"/>
            <a:chExt cx="4202030" cy="3415093"/>
          </a:xfrm>
        </p:grpSpPr>
        <p:grpSp>
          <p:nvGrpSpPr>
            <p:cNvPr id="111" name="Group 110"/>
            <p:cNvGrpSpPr/>
            <p:nvPr/>
          </p:nvGrpSpPr>
          <p:grpSpPr>
            <a:xfrm>
              <a:off x="1763274" y="2266864"/>
              <a:ext cx="4202030" cy="3415093"/>
              <a:chOff x="1596607" y="1886114"/>
              <a:chExt cx="4202030" cy="3415093"/>
            </a:xfrm>
          </p:grpSpPr>
          <p:grpSp>
            <p:nvGrpSpPr>
              <p:cNvPr id="112" name="Group 111"/>
              <p:cNvGrpSpPr/>
              <p:nvPr/>
            </p:nvGrpSpPr>
            <p:grpSpPr>
              <a:xfrm>
                <a:off x="1596607" y="1886114"/>
                <a:ext cx="3163896" cy="3415093"/>
                <a:chOff x="1727366" y="819323"/>
                <a:chExt cx="3163896" cy="2884318"/>
              </a:xfrm>
            </p:grpSpPr>
            <p:grpSp>
              <p:nvGrpSpPr>
                <p:cNvPr id="115" name="Group 53"/>
                <p:cNvGrpSpPr/>
                <p:nvPr/>
              </p:nvGrpSpPr>
              <p:grpSpPr>
                <a:xfrm>
                  <a:off x="1727366" y="819323"/>
                  <a:ext cx="1966325" cy="2884318"/>
                  <a:chOff x="863270" y="764706"/>
                  <a:chExt cx="1966325" cy="3136867"/>
                </a:xfrm>
              </p:grpSpPr>
              <p:grpSp>
                <p:nvGrpSpPr>
                  <p:cNvPr id="117" name="Group 10"/>
                  <p:cNvGrpSpPr/>
                  <p:nvPr/>
                </p:nvGrpSpPr>
                <p:grpSpPr>
                  <a:xfrm>
                    <a:off x="899592" y="764706"/>
                    <a:ext cx="1512166" cy="647505"/>
                    <a:chOff x="2214547" y="2643183"/>
                    <a:chExt cx="774295" cy="708073"/>
                  </a:xfrm>
                </p:grpSpPr>
                <p:sp>
                  <p:nvSpPr>
                    <p:cNvPr id="128" name="Rounded Rectangle 127"/>
                    <p:cNvSpPr/>
                    <p:nvPr/>
                  </p:nvSpPr>
                  <p:spPr bwMode="ltGray">
                    <a:xfrm>
                      <a:off x="2214547" y="2643183"/>
                      <a:ext cx="774295" cy="708073"/>
                    </a:xfrm>
                    <a:prstGeom prst="roundRect">
                      <a:avLst/>
                    </a:prstGeom>
                    <a:solidFill>
                      <a:srgbClr val="DC6900">
                        <a:lumMod val="20000"/>
                        <a:lumOff val="80000"/>
                      </a:srgbClr>
                    </a:solidFill>
                    <a:ln w="3175" cap="flat" cmpd="sng" algn="ctr">
                      <a:solidFill>
                        <a:srgbClr val="DC6900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29" name="TextBox 128"/>
                    <p:cNvSpPr txBox="1"/>
                    <p:nvPr/>
                  </p:nvSpPr>
                  <p:spPr>
                    <a:xfrm>
                      <a:off x="2251418" y="2751756"/>
                      <a:ext cx="697019" cy="45254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noAutofit/>
                    </a:bodyPr>
                    <a:lstStyle/>
                    <a:p>
                      <a:pPr indent="-274320" algn="ctr" defTabSz="914400">
                        <a:spcAft>
                          <a:spcPts val="900"/>
                        </a:spcAft>
                        <a:defRPr/>
                      </a:pPr>
                      <a:r>
                        <a:rPr kumimoji="0" lang="en-GB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Georgia" pitchFamily="18" charset="0"/>
                        </a:rPr>
                        <a:t>Spain Co</a:t>
                      </a:r>
                      <a:r>
                        <a:rPr kumimoji="0" lang="en-GB" sz="1400" b="0" i="0" u="none" strike="noStrike" kern="0" cap="none" spc="0" normalizeH="0" noProof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Georgia" pitchFamily="18" charset="0"/>
                        </a:rPr>
                        <a:t>          </a:t>
                      </a:r>
                      <a:r>
                        <a:rPr kumimoji="0" lang="en-GB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Georgia" pitchFamily="18" charset="0"/>
                        </a:rPr>
                        <a:t> </a:t>
                      </a:r>
                      <a:r>
                        <a:rPr lang="en-GB" sz="1400" kern="0" dirty="0" smtClean="0">
                          <a:solidFill>
                            <a:sysClr val="windowText" lastClr="000000"/>
                          </a:solidFill>
                          <a:latin typeface="Georgia" pitchFamily="18" charset="0"/>
                        </a:rPr>
                        <a:t>(IP holder) </a:t>
                      </a:r>
                    </a:p>
                    <a:p>
                      <a:pPr marL="0" marR="0" lvl="0" indent="-27432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Georgia" pitchFamily="18" charset="0"/>
                      </a:endParaRPr>
                    </a:p>
                  </p:txBody>
                </p:sp>
              </p:grpSp>
              <p:grpSp>
                <p:nvGrpSpPr>
                  <p:cNvPr id="118" name="Group 30"/>
                  <p:cNvGrpSpPr/>
                  <p:nvPr/>
                </p:nvGrpSpPr>
                <p:grpSpPr>
                  <a:xfrm>
                    <a:off x="877313" y="2055351"/>
                    <a:ext cx="1547855" cy="533708"/>
                    <a:chOff x="2203138" y="2686409"/>
                    <a:chExt cx="792569" cy="583632"/>
                  </a:xfrm>
                </p:grpSpPr>
                <p:sp>
                  <p:nvSpPr>
                    <p:cNvPr id="126" name="Rounded Rectangle 125"/>
                    <p:cNvSpPr/>
                    <p:nvPr/>
                  </p:nvSpPr>
                  <p:spPr bwMode="ltGray">
                    <a:xfrm>
                      <a:off x="2203138" y="2686409"/>
                      <a:ext cx="792569" cy="583632"/>
                    </a:xfrm>
                    <a:prstGeom prst="roundRect">
                      <a:avLst/>
                    </a:prstGeom>
                    <a:solidFill>
                      <a:srgbClr val="DC6900">
                        <a:lumMod val="20000"/>
                        <a:lumOff val="80000"/>
                      </a:srgbClr>
                    </a:solidFill>
                    <a:ln w="3175" cap="flat" cmpd="sng" algn="ctr">
                      <a:solidFill>
                        <a:srgbClr val="DC6900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27" name="TextBox 126"/>
                    <p:cNvSpPr txBox="1"/>
                    <p:nvPr/>
                  </p:nvSpPr>
                  <p:spPr>
                    <a:xfrm>
                      <a:off x="2256677" y="2863904"/>
                      <a:ext cx="663682" cy="22864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noAutofit/>
                    </a:bodyPr>
                    <a:lstStyle/>
                    <a:p>
                      <a:pPr marL="0" marR="0" lvl="0" indent="-27432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Georgia" pitchFamily="18" charset="0"/>
                        </a:rPr>
                        <a:t>Lux </a:t>
                      </a:r>
                      <a:r>
                        <a:rPr lang="en-GB" sz="1400" kern="0" noProof="0" dirty="0" smtClean="0">
                          <a:solidFill>
                            <a:sysClr val="windowText" lastClr="000000"/>
                          </a:solidFill>
                          <a:latin typeface="Georgia" pitchFamily="18" charset="0"/>
                        </a:rPr>
                        <a:t>Co</a:t>
                      </a:r>
                      <a:endParaRPr kumimoji="0" lang="en-GB" sz="1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Georgia" pitchFamily="18" charset="0"/>
                      </a:endParaRPr>
                    </a:p>
                  </p:txBody>
                </p:sp>
              </p:grpSp>
              <p:grpSp>
                <p:nvGrpSpPr>
                  <p:cNvPr id="119" name="Group 30"/>
                  <p:cNvGrpSpPr/>
                  <p:nvPr/>
                </p:nvGrpSpPr>
                <p:grpSpPr>
                  <a:xfrm>
                    <a:off x="863270" y="3397517"/>
                    <a:ext cx="1602339" cy="504056"/>
                    <a:chOff x="2195946" y="2766242"/>
                    <a:chExt cx="820467" cy="551206"/>
                  </a:xfrm>
                </p:grpSpPr>
                <p:sp>
                  <p:nvSpPr>
                    <p:cNvPr id="124" name="Rounded Rectangle 123"/>
                    <p:cNvSpPr/>
                    <p:nvPr/>
                  </p:nvSpPr>
                  <p:spPr bwMode="ltGray">
                    <a:xfrm>
                      <a:off x="2205246" y="2766242"/>
                      <a:ext cx="811167" cy="551206"/>
                    </a:xfrm>
                    <a:prstGeom prst="roundRect">
                      <a:avLst/>
                    </a:prstGeom>
                    <a:solidFill>
                      <a:srgbClr val="DC6900">
                        <a:lumMod val="20000"/>
                        <a:lumOff val="80000"/>
                      </a:srgbClr>
                    </a:solidFill>
                    <a:ln w="3175" cap="flat" cmpd="sng" algn="ctr">
                      <a:solidFill>
                        <a:srgbClr val="DC6900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25" name="TextBox 124"/>
                    <p:cNvSpPr txBox="1"/>
                    <p:nvPr/>
                  </p:nvSpPr>
                  <p:spPr>
                    <a:xfrm>
                      <a:off x="2195946" y="2903566"/>
                      <a:ext cx="811168" cy="32481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noAutofit/>
                    </a:bodyPr>
                    <a:lstStyle/>
                    <a:p>
                      <a:pPr marL="0" marR="0" lvl="0" indent="-27432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Georgia" pitchFamily="18" charset="0"/>
                        </a:rPr>
                        <a:t>HK Co</a:t>
                      </a:r>
                    </a:p>
                  </p:txBody>
                </p:sp>
              </p:grpSp>
              <p:sp>
                <p:nvSpPr>
                  <p:cNvPr id="120" name="Curved Right Arrow 119"/>
                  <p:cNvSpPr/>
                  <p:nvPr/>
                </p:nvSpPr>
                <p:spPr>
                  <a:xfrm rot="10800000">
                    <a:off x="2469555" y="2322205"/>
                    <a:ext cx="360040" cy="1349406"/>
                  </a:xfrm>
                  <a:prstGeom prst="curvedRightArrow">
                    <a:avLst/>
                  </a:prstGeom>
                  <a:solidFill>
                    <a:srgbClr val="F79646">
                      <a:lumMod val="60000"/>
                      <a:lumOff val="40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</a:endParaRPr>
                  </a:p>
                </p:txBody>
              </p:sp>
            </p:grpSp>
            <p:sp>
              <p:nvSpPr>
                <p:cNvPr id="116" name="TextBox 115"/>
                <p:cNvSpPr txBox="1"/>
                <p:nvPr/>
              </p:nvSpPr>
              <p:spPr>
                <a:xfrm>
                  <a:off x="3693691" y="2988138"/>
                  <a:ext cx="1197571" cy="50405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noAutofit/>
                </a:bodyPr>
                <a:lstStyle/>
                <a:p>
                  <a:pPr marL="0" marR="0" lvl="0" indent="-27432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9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DC6900"/>
                      </a:solidFill>
                      <a:effectLst/>
                      <a:uLnTx/>
                      <a:uFillTx/>
                      <a:latin typeface="Georgia" pitchFamily="18" charset="0"/>
                    </a:rPr>
                    <a:t>3% WHT on royalties</a:t>
                  </a:r>
                </a:p>
              </p:txBody>
            </p:sp>
          </p:grpSp>
          <p:sp>
            <p:nvSpPr>
              <p:cNvPr id="113" name="TextBox 112"/>
              <p:cNvSpPr txBox="1"/>
              <p:nvPr/>
            </p:nvSpPr>
            <p:spPr>
              <a:xfrm>
                <a:off x="3523070" y="2179867"/>
                <a:ext cx="1197571" cy="5040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marL="0" marR="0" lvl="0" indent="-27432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9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kern="0" dirty="0" smtClean="0">
                    <a:solidFill>
                      <a:srgbClr val="DC6900"/>
                    </a:solidFill>
                    <a:latin typeface="Georgia" pitchFamily="18" charset="0"/>
                  </a:rPr>
                  <a:t>0</a:t>
                </a:r>
                <a:r>
                  <a:rPr kumimoji="0" lang="en-GB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DC6900"/>
                    </a:solidFill>
                    <a:effectLst/>
                    <a:uLnTx/>
                    <a:uFillTx/>
                    <a:latin typeface="Georgia" pitchFamily="18" charset="0"/>
                  </a:rPr>
                  <a:t>% WHT on royalties</a:t>
                </a:r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3597575" y="2919268"/>
                <a:ext cx="2201062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695325">
                  <a:spcBef>
                    <a:spcPct val="20000"/>
                  </a:spcBef>
                  <a:spcAft>
                    <a:spcPct val="20000"/>
                  </a:spcAft>
                  <a:defRPr/>
                </a:pPr>
                <a:r>
                  <a:rPr lang="en-GB" altLang="zh-TW" sz="1400" dirty="0" smtClean="0">
                    <a:solidFill>
                      <a:schemeClr val="tx2"/>
                    </a:solidFill>
                    <a:latin typeface="+mj-lt"/>
                    <a:ea typeface="新細明體" pitchFamily="18" charset="-120"/>
                  </a:rPr>
                  <a:t>Royalty income of Lux Co can enjoy 80% tax exemption in Lux </a:t>
                </a:r>
                <a:r>
                  <a:rPr lang="en-GB" altLang="zh-TW" sz="1400" dirty="0" smtClean="0">
                    <a:solidFill>
                      <a:srgbClr val="A32020"/>
                    </a:solidFill>
                    <a:latin typeface="Georgia"/>
                    <a:ea typeface="新細明體" pitchFamily="18" charset="-120"/>
                  </a:rPr>
                  <a:t>under certain conditions </a:t>
                </a:r>
                <a:r>
                  <a:rPr lang="en-GB" altLang="zh-TW" sz="1400" dirty="0" smtClean="0">
                    <a:solidFill>
                      <a:schemeClr val="tx2"/>
                    </a:solidFill>
                    <a:latin typeface="+mj-lt"/>
                    <a:ea typeface="新細明體" pitchFamily="18" charset="-120"/>
                  </a:rPr>
                  <a:t>under the domestic IP regime </a:t>
                </a:r>
                <a:r>
                  <a:rPr lang="en-GB" altLang="zh-TW" sz="1400" dirty="0" smtClean="0">
                    <a:solidFill>
                      <a:srgbClr val="FF0000"/>
                    </a:solidFill>
                    <a:latin typeface="+mj-lt"/>
                    <a:ea typeface="新細明體" pitchFamily="18" charset="-120"/>
                  </a:rPr>
                  <a:t>(Note) </a:t>
                </a:r>
                <a:endParaRPr lang="en-GB" altLang="zh-TW" sz="1400" dirty="0">
                  <a:solidFill>
                    <a:srgbClr val="FF0000"/>
                  </a:solidFill>
                  <a:latin typeface="+mj-lt"/>
                  <a:ea typeface="新細明體" pitchFamily="18" charset="-120"/>
                </a:endParaRPr>
              </a:p>
            </p:txBody>
          </p:sp>
        </p:grpSp>
        <p:sp>
          <p:nvSpPr>
            <p:cNvPr id="131" name="Curved Right Arrow 130"/>
            <p:cNvSpPr/>
            <p:nvPr/>
          </p:nvSpPr>
          <p:spPr>
            <a:xfrm rot="10800000">
              <a:off x="3361906" y="2492619"/>
              <a:ext cx="360040" cy="1363120"/>
            </a:xfrm>
            <a:prstGeom prst="curvedRightArrow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132" name="Curved Right Arrow 131"/>
          <p:cNvSpPr/>
          <p:nvPr/>
        </p:nvSpPr>
        <p:spPr>
          <a:xfrm rot="10800000" flipH="1">
            <a:off x="924743" y="2374955"/>
            <a:ext cx="822242" cy="3091407"/>
          </a:xfrm>
          <a:prstGeom prst="curvedRightArrow">
            <a:avLst>
              <a:gd name="adj1" fmla="val 11443"/>
              <a:gd name="adj2" fmla="val 19182"/>
              <a:gd name="adj3" fmla="val 25000"/>
            </a:avLst>
          </a:prstGeom>
          <a:solidFill>
            <a:srgbClr val="C0504D">
              <a:lumMod val="40000"/>
              <a:lumOff val="60000"/>
            </a:srgbClr>
          </a:solidFill>
          <a:ln w="22225" cap="flat" cmpd="sng" algn="ctr">
            <a:solidFill>
              <a:srgbClr val="C0504D">
                <a:lumMod val="40000"/>
                <a:lumOff val="60000"/>
              </a:srgbClr>
            </a:solidFill>
            <a:prstDash val="solid"/>
            <a:headEnd type="none"/>
          </a:ln>
          <a:effectLst/>
          <a:scene3d>
            <a:camera prst="orthographicFront">
              <a:rot lat="0" lon="0" rev="21594000"/>
            </a:camera>
            <a:lightRig rig="threePt" dir="t"/>
          </a:scene3d>
        </p:spPr>
        <p:txBody>
          <a:bodyPr rtlCol="0" anchor="ctr"/>
          <a:lstStyle/>
          <a:p>
            <a:pPr algn="ctr" defTabSz="914400">
              <a:defRPr/>
            </a:pPr>
            <a:endParaRPr lang="en-GB"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868052" y="3506662"/>
            <a:ext cx="935624" cy="83730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indent="-274320" algn="ctr" defTabSz="914400">
              <a:spcAft>
                <a:spcPts val="900"/>
              </a:spcAft>
              <a:defRPr/>
            </a:pPr>
            <a:r>
              <a:rPr lang="en-GB" sz="1400" kern="0" dirty="0" smtClean="0">
                <a:solidFill>
                  <a:srgbClr val="C0504D">
                    <a:lumMod val="60000"/>
                    <a:lumOff val="40000"/>
                  </a:srgbClr>
                </a:solidFill>
                <a:latin typeface="Georgia" pitchFamily="18" charset="0"/>
              </a:rPr>
              <a:t>4.95% WHT on royalties</a:t>
            </a:r>
          </a:p>
        </p:txBody>
      </p:sp>
      <p:sp>
        <p:nvSpPr>
          <p:cNvPr id="134" name="Down Arrow 133"/>
          <p:cNvSpPr/>
          <p:nvPr/>
        </p:nvSpPr>
        <p:spPr>
          <a:xfrm flipH="1">
            <a:off x="2480157" y="3015857"/>
            <a:ext cx="142174" cy="648000"/>
          </a:xfrm>
          <a:prstGeom prst="downArrow">
            <a:avLst/>
          </a:prstGeom>
          <a:solidFill>
            <a:srgbClr val="C0504D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GB" sz="1800" kern="0" dirty="0" smtClea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5" name="Down Arrow 134"/>
          <p:cNvSpPr/>
          <p:nvPr/>
        </p:nvSpPr>
        <p:spPr>
          <a:xfrm flipH="1">
            <a:off x="2484592" y="4297086"/>
            <a:ext cx="142174" cy="811362"/>
          </a:xfrm>
          <a:prstGeom prst="downArrow">
            <a:avLst/>
          </a:prstGeom>
          <a:solidFill>
            <a:srgbClr val="C0504D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GB" sz="1800" kern="0" dirty="0" smtClea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644567" y="3059098"/>
            <a:ext cx="680606" cy="5040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-27432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Georgia" pitchFamily="18" charset="0"/>
              </a:rPr>
              <a:t>License of IP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2620683" y="4450739"/>
            <a:ext cx="1033141" cy="5040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-27432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r>
              <a:rPr lang="en-GB" sz="1400" kern="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Sub-l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Georgia" pitchFamily="18" charset="0"/>
              </a:rPr>
              <a:t>icense of IP</a:t>
            </a:r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BD5762-3BDC-484D-9503-7EA6D5A9A8CE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3" name="Rectangle 82"/>
          <p:cNvSpPr/>
          <p:nvPr/>
        </p:nvSpPr>
        <p:spPr>
          <a:xfrm>
            <a:off x="1029774" y="6103132"/>
            <a:ext cx="539964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en-GB" sz="1400" u="sng" kern="0" dirty="0" smtClean="0">
                <a:solidFill>
                  <a:srgbClr val="FF0000"/>
                </a:solidFill>
                <a:latin typeface="Georgia" pitchFamily="18" charset="0"/>
              </a:rPr>
              <a:t>Note: </a:t>
            </a:r>
          </a:p>
          <a:p>
            <a:pPr defTabSz="914400">
              <a:defRPr/>
            </a:pPr>
            <a:r>
              <a:rPr lang="en-GB" sz="1400" kern="0" dirty="0" smtClean="0">
                <a:solidFill>
                  <a:srgbClr val="FF0000"/>
                </a:solidFill>
                <a:latin typeface="Georgia" pitchFamily="18" charset="0"/>
              </a:rPr>
              <a:t>Assuming the tax cost in respect of the royalties received by Lux Co in Luxembourg is minimal. </a:t>
            </a:r>
            <a:endParaRPr lang="en-GB" sz="1400" kern="0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12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RTDOCUMENTTYPE" val="2"/>
  <p:tag name="TOCAPPENDIXTEXT" val="Appendices"/>
  <p:tag name="TABLEHEADERFONTSIZE" val="20"/>
  <p:tag name="TABLESTYLEID" val="{D5C30875-5027-47A9-8995-C2BF9F8F2FF4}"/>
  <p:tag name="TABLEDEFAULTFONTSIZE" val="18"/>
  <p:tag name="TOCTEXT" val="Agenda"/>
  <p:tag name="SHOWPRESENTATIONDISCLAIMER" val="No"/>
  <p:tag name="TOCPAGETEXT" val="Page"/>
  <p:tag name="DESCRIPTOR" val="Business Unit"/>
  <p:tag name="PRESENTATIONDISCLAIMER" val="No Disclaimer"/>
  <p:tag name="GRIDON" val="No"/>
  <p:tag name="SMARTTOCSLIDENUMBER" val="2"/>
  <p:tag name="PICTURE" val="[New Brand] Suspension bridge"/>
  <p:tag name="TOCPAGETEXT}{@TOCPAGELANGUAGETEXT" val="Page"/>
  <p:tag name="TOCSECTIONTEXT" val="Glossary of Terms and Abbreviations"/>
  <p:tag name="BUSINESSUNITCOVERTEXT" val="Advisory"/>
  <p:tag name="CONFIDENTIALITY STAMP" val="&#10;&#10;&#10;&#10;香港稅務學會代表&#10;崔慶昭&#10;羅兵咸永道稅務合伙人&#10;&#10;   &#10;"/>
  <p:tag name="TITLE" val="AOTCA International Tax Conference 2015"/>
  <p:tag name="SMARTTOCSTYLE" val="Presentation Agenda  [new brand]"/>
  <p:tag name="SMARTTOCHYPERLINK" val="NO"/>
  <p:tag name="DRAFT STAMP" val="Draft"/>
  <p:tag name="SHOW DRAFT STAMP" val="NO"/>
  <p:tag name="SHOW DATE FILEPATH" val="NO"/>
  <p:tag name="PRESENTATION THEME COLOR" val="PwC Burgundy"/>
  <p:tag name="HASFRONTIMAGE" val="YES"/>
  <p:tag name="TOCAGENDALANGUAGETEXT" val="Agenda"/>
  <p:tag name="TOCPAGELANGUAGETEXT" val="Page"/>
  <p:tag name="LANGUAGE" val="English (UK)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TEXT STANDARD" val=";djapoicjv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  <p:tag name="SMARTOBJECT" val="StandardSectionDivider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HOW EXECUTIVE SUMMARY" val="No"/>
  <p:tag name="SMARTDIVIDERTYPE" val="Appendix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TEXT" val=";lhd;lao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Cover with Content v.2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  <p:tag name="SMARTLINKEDSHAPEID" val="Titl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  <p:tag name="SMARTLINKEDSHAPEID" val="Titl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Confidentiality stamp}"/>
  <p:tag name="SMARTWRITE" val="{@Confidentiality stamp}"/>
  <p:tag name="SMARTOBJECT" val="Confidentiality stamp Cover with Content v.2"/>
  <p:tag name="SMARTLINKEDSHAPEID" val="SideBar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Draft stamp}"/>
  <p:tag name="SMARTISVISIBLE" val="{@Show Draft stamp} = Yes"/>
  <p:tag name="SMARTWRITE" val="{@Draft stamp}"/>
  <p:tag name="SMARTOBJECT" val="Draft stamp Cover with Content v.2"/>
  <p:tag name="SMARTLINKEDSHAPEID" val="SideBar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Report date}"/>
  <p:tag name="SMARTWRITE" val="{@Report date}"/>
  <p:tag name="SMARTOBJECT" val="Report date Cover with Content v.2"/>
  <p:tag name="SMARTLINKEDSHAPEID" val="SideBar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ver Content"/>
  <p:tag name="SMARTLINKEDSHAPEID" val="SideBar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escriptor Fixed Logo v.2"/>
  <p:tag name="SMARTREAD" val="{@BusinessUnitCoverText}"/>
  <p:tag name="SMARTWRITE" val="{@BusinessUnitCoverText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  <p:tag name="SMARTLINKEDSHAPEID" val="Titl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  <p:tag name="SMARTLINKEDSHAPEID" val="Titl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Fixed Logo v.2"/>
  <p:tag name="SMARTREAD" val="{@Confidentiality stamp}"/>
  <p:tag name="SMARTWRITE" val="{@Confidentiality stamp}"/>
  <p:tag name="SMARTLINKEDSHAPEID" val="SideBar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raft stamp Fixed Logo v.2"/>
  <p:tag name="SMARTREAD" val="{@Draft stamp}"/>
  <p:tag name="SMARTWRITE" val="{@Draft stamp}"/>
  <p:tag name="SMARTISVISIBLE" val="{@Show Draft stamp} = Yes"/>
  <p:tag name="SMARTLINKEDSHAPEID" val="SideBar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OBJECT" val="Report date Fixed Logo v.2"/>
  <p:tag name="SMARTREAD" val="{@Report date}"/>
  <p:tag name="SMARTLINKEDSHAPEID" val="SideBar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escriptor Colour v.2"/>
  <p:tag name="SMARTREAD" val="{@BusinessUnitCoverText}"/>
  <p:tag name="SMARTWRITE" val="{@BusinessUnitCoverText}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  <p:tag name="SMARTLINKEDSHAPEID" val="Titl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  <p:tag name="SMARTLINKEDSHAPEID" val="Titl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Colour v.2"/>
  <p:tag name="SMARTREAD" val="{@Confidentiality stamp}"/>
  <p:tag name="SMARTWRITE" val="{@Confidentiality stamp}"/>
  <p:tag name="SMARTLINKEDSHAPEID" val="SideBar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OBJECT" val="Draft stamp Colour v.2"/>
  <p:tag name="SMARTREAD" val="{@Draft stamp}"/>
  <p:tag name="SMARTWRITE" val="{@Draft stamp}"/>
  <p:tag name="SMARTLINKEDSHAPEID" val="SideBa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OBJECT" val="Report date Colour v.2"/>
  <p:tag name="SMARTREAD" val="{@Report date}"/>
  <p:tag name="SMARTLINKEDSHAPEID" val="SideBar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escriptor Large Title and Subtitle v.2"/>
  <p:tag name="SMARTWRITE" val="{@BusinessUnitCoverText}"/>
  <p:tag name="SMARTREAD" val="{@BusinessUnitCoverText}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EMPSLIDESHAPE" val="TEMPSLIDE"/>
  <p:tag name="SMARTLOCKSHAPE" val="YES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  <p:tag name="SMARTLINKEDSHAPEID" val="Titl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  <p:tag name="SMARTLINKEDSHAPEID" val="Titl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Large Title and Subtitle v.2"/>
  <p:tag name="SMARTREAD" val="{@Confidentiality stamp}"/>
  <p:tag name="SMARTWRITE" val="{@Confidentiality stamp}"/>
  <p:tag name="SMARTLINKEDSHAPEID" val="SideBar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raft stamp Large Title and Subtitle v.2"/>
  <p:tag name="SMARTREAD" val="{@Draft stamp}"/>
  <p:tag name="SMARTISVISIBLE" val="{@Show Draft stamp} = Yes"/>
  <p:tag name="SMARTWRITE" val="{@Draft stamp}"/>
  <p:tag name="SMARTLINKEDSHAPEID" val="SideBar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Report date Large Title and Subtitle v.2"/>
  <p:tag name="SMARTREAD" val="{@Report date}"/>
  <p:tag name="SMARTWRITE" val="{@Report date}"/>
  <p:tag name="SMARTLINKEDSHAPEID" val="SideBar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SMARTLOCKSHAPE" val="Yes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heme/theme1.xml><?xml version="1.0" encoding="utf-8"?>
<a:theme xmlns:a="http://schemas.openxmlformats.org/drawingml/2006/main" name="Presentation (New Brand)">
  <a:themeElements>
    <a:clrScheme name="PwC Burgundy">
      <a:dk1>
        <a:srgbClr val="000000"/>
      </a:dk1>
      <a:lt1>
        <a:srgbClr val="FFFFFF"/>
      </a:lt1>
      <a:dk2>
        <a:srgbClr val="A32020"/>
      </a:dk2>
      <a:lt2>
        <a:srgbClr val="FFFFFF"/>
      </a:lt2>
      <a:accent1>
        <a:srgbClr val="A32020"/>
      </a:accent1>
      <a:accent2>
        <a:srgbClr val="E0301E"/>
      </a:accent2>
      <a:accent3>
        <a:srgbClr val="602320"/>
      </a:accent3>
      <a:accent4>
        <a:srgbClr val="DB536A"/>
      </a:accent4>
      <a:accent5>
        <a:srgbClr val="DC6900"/>
      </a:accent5>
      <a:accent6>
        <a:srgbClr val="FFB600"/>
      </a:accent6>
      <a:hlink>
        <a:srgbClr val="A32020"/>
      </a:hlink>
      <a:folHlink>
        <a:srgbClr val="A32020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C6900"/>
        </a:solidFill>
        <a:ln w="25400">
          <a:solidFill>
            <a:schemeClr val="accent5"/>
          </a:solidFill>
        </a:ln>
      </a:spPr>
      <a:bodyPr vert="horz" wrap="square" lIns="91440" tIns="45720" rIns="91440" bIns="45720" rtlCol="0" anchor="ctr">
        <a:noAutofit/>
      </a:bodyPr>
      <a:lstStyle>
        <a:defPPr algn="ctr">
          <a:defRPr noProof="0" dirty="0" smtClean="0"/>
        </a:defPPr>
      </a:lstStyle>
    </a:spDef>
    <a:txDef>
      <a:spPr>
        <a:noFill/>
      </a:spPr>
      <a:bodyPr wrap="square" lIns="0" tIns="0" rIns="0" bIns="0" rtlCol="0">
        <a:spAutoFit/>
      </a:bodyPr>
      <a:lstStyle>
        <a:defPPr indent="-274320">
          <a:defRPr sz="2200" dirty="0" smtClean="0">
            <a:latin typeface="Georgia" pitchFamily="18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wC Burgundy">
    <a:dk1>
      <a:srgbClr val="000000"/>
    </a:dk1>
    <a:lt1>
      <a:srgbClr val="FFFFFF"/>
    </a:lt1>
    <a:dk2>
      <a:srgbClr val="A32020"/>
    </a:dk2>
    <a:lt2>
      <a:srgbClr val="FFFFFF"/>
    </a:lt2>
    <a:accent1>
      <a:srgbClr val="A32020"/>
    </a:accent1>
    <a:accent2>
      <a:srgbClr val="E0301E"/>
    </a:accent2>
    <a:accent3>
      <a:srgbClr val="602320"/>
    </a:accent3>
    <a:accent4>
      <a:srgbClr val="DB536A"/>
    </a:accent4>
    <a:accent5>
      <a:srgbClr val="DC6900"/>
    </a:accent5>
    <a:accent6>
      <a:srgbClr val="FFB600"/>
    </a:accent6>
    <a:hlink>
      <a:srgbClr val="A32020"/>
    </a:hlink>
    <a:folHlink>
      <a:srgbClr val="A3202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10914</TotalTime>
  <Words>2252</Words>
  <Application>Microsoft Office PowerPoint</Application>
  <PresentationFormat>Custom</PresentationFormat>
  <Paragraphs>436</Paragraphs>
  <Slides>24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Presentation (New Brand)</vt:lpstr>
      <vt:lpstr>AOTCA International Tax Conference 2015 </vt:lpstr>
      <vt:lpstr>Introduction</vt:lpstr>
      <vt:lpstr>Introduction</vt:lpstr>
      <vt:lpstr>Major pressure points for Hong Kong</vt:lpstr>
      <vt:lpstr>PowerPoint Presentation</vt:lpstr>
      <vt:lpstr>Case 1: Application of the Hong Kong-Indonesia tax treaty</vt:lpstr>
      <vt:lpstr>Case 1: Application of the Hong Kong-Indonesia tax treaty</vt:lpstr>
      <vt:lpstr>Case 1: Application of the Hong Kong-Indonesia tax treaty</vt:lpstr>
      <vt:lpstr>Case 2: Claiming treaty benefit under a Hong Kong tax treaty</vt:lpstr>
      <vt:lpstr>Case 2: Claiming treaty benefit under a Hong Kong tax treaty</vt:lpstr>
      <vt:lpstr>Case 2: Claiming treaty benefit under a Hong Kong tax treaty</vt:lpstr>
      <vt:lpstr>PowerPoint Presentation</vt:lpstr>
      <vt:lpstr>Milestones in liberalising Hong Kong’s EoI framework</vt:lpstr>
      <vt:lpstr>PowerPoint Presentation</vt:lpstr>
      <vt:lpstr>The “blacklist” issued by the European Commission</vt:lpstr>
      <vt:lpstr>The latest developments in Hong Kong</vt:lpstr>
      <vt:lpstr>PowerPoint Presentation</vt:lpstr>
      <vt:lpstr>The government perspective - the current TP regime in Hong Kong </vt:lpstr>
      <vt:lpstr>The industry perspective</vt:lpstr>
      <vt:lpstr>A case study - The C Group</vt:lpstr>
      <vt:lpstr>A case study - The C Group</vt:lpstr>
      <vt:lpstr>A case study - The C Group</vt:lpstr>
      <vt:lpstr>A case study – The C Group</vt:lpstr>
      <vt:lpstr>PowerPoint Presentation</vt:lpstr>
    </vt:vector>
  </TitlesOfParts>
  <Company>PricewaterhouseCoopers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香港新加坡個人入息稅比較</dc:title>
  <dc:creator>Kathleen Y Wang</dc:creator>
  <dc:description>Smart Presentation</dc:description>
  <cp:lastModifiedBy>Anita WN. Tsang</cp:lastModifiedBy>
  <cp:revision>332</cp:revision>
  <cp:lastPrinted>2014-11-24T01:49:39Z</cp:lastPrinted>
  <dcterms:created xsi:type="dcterms:W3CDTF">2014-10-06T08:18:03Z</dcterms:created>
  <dcterms:modified xsi:type="dcterms:W3CDTF">2015-10-12T02:12:42Z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mart Base Presentation Template Version">
    <vt:lpwstr>20110204v2</vt:lpwstr>
  </property>
</Properties>
</file>