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Default Extension="emf" ContentType="image/x-emf"/>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6" r:id="rId2"/>
    <p:sldMasterId id="2147483737" r:id="rId3"/>
  </p:sldMasterIdLst>
  <p:notesMasterIdLst>
    <p:notesMasterId r:id="rId25"/>
  </p:notesMasterIdLst>
  <p:handoutMasterIdLst>
    <p:handoutMasterId r:id="rId26"/>
  </p:handoutMasterIdLst>
  <p:sldIdLst>
    <p:sldId id="274" r:id="rId4"/>
    <p:sldId id="386" r:id="rId5"/>
    <p:sldId id="275" r:id="rId6"/>
    <p:sldId id="388" r:id="rId7"/>
    <p:sldId id="373" r:id="rId8"/>
    <p:sldId id="387" r:id="rId9"/>
    <p:sldId id="376" r:id="rId10"/>
    <p:sldId id="377" r:id="rId11"/>
    <p:sldId id="378" r:id="rId12"/>
    <p:sldId id="379" r:id="rId13"/>
    <p:sldId id="380" r:id="rId14"/>
    <p:sldId id="381" r:id="rId15"/>
    <p:sldId id="382" r:id="rId16"/>
    <p:sldId id="383" r:id="rId17"/>
    <p:sldId id="374" r:id="rId18"/>
    <p:sldId id="362" r:id="rId19"/>
    <p:sldId id="363" r:id="rId20"/>
    <p:sldId id="364" r:id="rId21"/>
    <p:sldId id="365" r:id="rId22"/>
    <p:sldId id="366" r:id="rId23"/>
    <p:sldId id="286" r:id="rId24"/>
  </p:sldIdLst>
  <p:sldSz cx="9144000" cy="6858000" type="screen4x3"/>
  <p:notesSz cx="6805613" cy="99393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3399"/>
    <a:srgbClr val="333399"/>
    <a:srgbClr val="00FFFF"/>
    <a:srgbClr val="003366"/>
    <a:srgbClr val="000066"/>
    <a:srgbClr val="000099"/>
    <a:srgbClr val="0099CC"/>
    <a:srgbClr val="0099FF"/>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1756" autoAdjust="0"/>
  </p:normalViewPr>
  <p:slideViewPr>
    <p:cSldViewPr>
      <p:cViewPr>
        <p:scale>
          <a:sx n="80" d="100"/>
          <a:sy n="80" d="100"/>
        </p:scale>
        <p:origin x="-100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2046" y="744"/>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8887"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SG" dirty="0"/>
          </a:p>
        </p:txBody>
      </p:sp>
      <p:sp>
        <p:nvSpPr>
          <p:cNvPr id="3" name="Date Placeholder 2"/>
          <p:cNvSpPr>
            <a:spLocks noGrp="1"/>
          </p:cNvSpPr>
          <p:nvPr>
            <p:ph type="dt" sz="quarter" idx="1"/>
          </p:nvPr>
        </p:nvSpPr>
        <p:spPr>
          <a:xfrm>
            <a:off x="3855140" y="0"/>
            <a:ext cx="2948887"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endParaRPr lang="en-SG" dirty="0"/>
          </a:p>
        </p:txBody>
      </p:sp>
      <p:sp>
        <p:nvSpPr>
          <p:cNvPr id="4" name="Footer Placeholder 3"/>
          <p:cNvSpPr>
            <a:spLocks noGrp="1"/>
          </p:cNvSpPr>
          <p:nvPr>
            <p:ph type="ftr" sz="quarter" idx="2"/>
          </p:nvPr>
        </p:nvSpPr>
        <p:spPr>
          <a:xfrm>
            <a:off x="1" y="9440864"/>
            <a:ext cx="2948887" cy="496887"/>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SG" dirty="0"/>
          </a:p>
        </p:txBody>
      </p:sp>
      <p:sp>
        <p:nvSpPr>
          <p:cNvPr id="5" name="Slide Number Placeholder 4"/>
          <p:cNvSpPr>
            <a:spLocks noGrp="1"/>
          </p:cNvSpPr>
          <p:nvPr>
            <p:ph type="sldNum" sz="quarter" idx="3"/>
          </p:nvPr>
        </p:nvSpPr>
        <p:spPr>
          <a:xfrm>
            <a:off x="3855140" y="9440864"/>
            <a:ext cx="2948887"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C11BA04-66EB-4C28-8D21-F97FC65A3A55}" type="slidenum">
              <a:rPr lang="en-SG"/>
              <a:pPr/>
              <a:t>‹#›</a:t>
            </a:fld>
            <a:endParaRPr lang="en-SG"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8887"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SG"/>
          </a:p>
        </p:txBody>
      </p:sp>
      <p:sp>
        <p:nvSpPr>
          <p:cNvPr id="3" name="Date Placeholder 2"/>
          <p:cNvSpPr>
            <a:spLocks noGrp="1"/>
          </p:cNvSpPr>
          <p:nvPr>
            <p:ph type="dt" idx="1"/>
          </p:nvPr>
        </p:nvSpPr>
        <p:spPr>
          <a:xfrm>
            <a:off x="3855140" y="0"/>
            <a:ext cx="2948887"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53BD0CE-5D21-484A-B7BD-B96E256256B5}" type="datetimeFigureOut">
              <a:rPr lang="en-SG"/>
              <a:pPr/>
              <a:t>16/9/2015</a:t>
            </a:fld>
            <a:endParaRPr lang="en-SG"/>
          </a:p>
        </p:txBody>
      </p:sp>
      <p:sp>
        <p:nvSpPr>
          <p:cNvPr id="4" name="Slide Image Placeholder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1440" tIns="45720" rIns="91440" bIns="45720" rtlCol="0" anchor="ctr"/>
          <a:lstStyle/>
          <a:p>
            <a:pPr lvl="0"/>
            <a:endParaRPr lang="en-SG" noProof="0"/>
          </a:p>
        </p:txBody>
      </p:sp>
      <p:sp>
        <p:nvSpPr>
          <p:cNvPr id="5" name="Notes Placeholder 4"/>
          <p:cNvSpPr>
            <a:spLocks noGrp="1"/>
          </p:cNvSpPr>
          <p:nvPr>
            <p:ph type="body" sz="quarter" idx="3"/>
          </p:nvPr>
        </p:nvSpPr>
        <p:spPr>
          <a:xfrm>
            <a:off x="680879" y="4721225"/>
            <a:ext cx="5443856" cy="4471988"/>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6" name="Footer Placeholder 5"/>
          <p:cNvSpPr>
            <a:spLocks noGrp="1"/>
          </p:cNvSpPr>
          <p:nvPr>
            <p:ph type="ftr" sz="quarter" idx="4"/>
          </p:nvPr>
        </p:nvSpPr>
        <p:spPr>
          <a:xfrm>
            <a:off x="1" y="9440864"/>
            <a:ext cx="2948887"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SG"/>
          </a:p>
        </p:txBody>
      </p:sp>
      <p:sp>
        <p:nvSpPr>
          <p:cNvPr id="7" name="Slide Number Placeholder 6"/>
          <p:cNvSpPr>
            <a:spLocks noGrp="1"/>
          </p:cNvSpPr>
          <p:nvPr>
            <p:ph type="sldNum" sz="quarter" idx="5"/>
          </p:nvPr>
        </p:nvSpPr>
        <p:spPr>
          <a:xfrm>
            <a:off x="3855140" y="9440864"/>
            <a:ext cx="2948887"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E0E7B7AC-5940-4F4B-80C0-CD248AD31ED1}" type="slidenum">
              <a:rPr lang="en-SG"/>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1</a:t>
            </a:fld>
            <a:endParaRPr lang="en-S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10</a:t>
            </a:fld>
            <a:endParaRPr lang="en-S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11</a:t>
            </a:fld>
            <a:endParaRPr lang="en-S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12</a:t>
            </a:fld>
            <a:endParaRPr lang="en-S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13</a:t>
            </a:fld>
            <a:endParaRPr lang="en-S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0E7B7AC-5940-4F4B-80C0-CD248AD31ED1}" type="slidenum">
              <a:rPr lang="en-SG" smtClean="0"/>
              <a:pPr/>
              <a:t>14</a:t>
            </a:fld>
            <a:endParaRPr lang="en-S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15</a:t>
            </a:fld>
            <a:endParaRPr lang="en-SG"/>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16</a:t>
            </a:fld>
            <a:endParaRPr lang="en-GB" dirty="0">
              <a:solidFill>
                <a:prstClr val="black"/>
              </a:solidFill>
            </a:endParaRPr>
          </a:p>
        </p:txBody>
      </p:sp>
    </p:spTree>
    <p:extLst>
      <p:ext uri="{BB962C8B-B14F-4D97-AF65-F5344CB8AC3E}">
        <p14:creationId xmlns:p14="http://schemas.microsoft.com/office/powerpoint/2010/main" xmlns="" val="1742820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17</a:t>
            </a:fld>
            <a:endParaRPr lang="en-GB" dirty="0">
              <a:solidFill>
                <a:prstClr val="black"/>
              </a:solidFill>
            </a:endParaRPr>
          </a:p>
        </p:txBody>
      </p:sp>
    </p:spTree>
    <p:extLst>
      <p:ext uri="{BB962C8B-B14F-4D97-AF65-F5344CB8AC3E}">
        <p14:creationId xmlns:p14="http://schemas.microsoft.com/office/powerpoint/2010/main" xmlns="" val="530579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xmlns="" val="146438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xfrm>
            <a:off x="3854941" y="9440648"/>
            <a:ext cx="2949099" cy="496967"/>
          </a:xfrm>
          <a:prstGeom prst="rect">
            <a:avLst/>
          </a:prstGeom>
          <a:noFill/>
        </p:spPr>
        <p:txBody>
          <a:bodyPr lIns="91430" tIns="45714" rIns="91430" bIns="45714"/>
          <a:lstStyle/>
          <a:p>
            <a:fld id="{2C874DF8-E201-4726-8F6D-C72BB4945977}" type="slidenum">
              <a:rPr lang="en-US" smtClean="0">
                <a:solidFill>
                  <a:prstClr val="black"/>
                </a:solidFill>
              </a:rPr>
              <a:pPr/>
              <a:t>19</a:t>
            </a:fld>
            <a:endParaRPr lang="en-US" dirty="0" smtClean="0">
              <a:solidFill>
                <a:prstClr val="black"/>
              </a:solidFill>
            </a:endParaRPr>
          </a:p>
        </p:txBody>
      </p:sp>
      <p:sp>
        <p:nvSpPr>
          <p:cNvPr id="19459" name="Rectangle 2"/>
          <p:cNvSpPr>
            <a:spLocks noGrp="1" noRot="1" noChangeAspect="1" noChangeArrowheads="1" noTextEdit="1"/>
          </p:cNvSpPr>
          <p:nvPr>
            <p:ph type="sldImg"/>
          </p:nvPr>
        </p:nvSpPr>
        <p:spPr>
          <a:xfrm>
            <a:off x="930275" y="750888"/>
            <a:ext cx="4948238" cy="3713162"/>
          </a:xfrm>
          <a:ln/>
        </p:spPr>
      </p:sp>
      <p:sp>
        <p:nvSpPr>
          <p:cNvPr id="19460" name="Rectangle 3"/>
          <p:cNvSpPr>
            <a:spLocks noGrp="1" noChangeArrowheads="1"/>
          </p:cNvSpPr>
          <p:nvPr>
            <p:ph type="body" idx="1"/>
          </p:nvPr>
        </p:nvSpPr>
        <p:spPr>
          <a:xfrm>
            <a:off x="907416" y="4721188"/>
            <a:ext cx="4990784" cy="4470977"/>
          </a:xfrm>
          <a:noFill/>
          <a:ln/>
        </p:spPr>
        <p:txBody>
          <a:bodyPr/>
          <a:lstStyle/>
          <a:p>
            <a:pPr>
              <a:buSzPct val="50000"/>
              <a:buFont typeface="Arial" pitchFamily="34" charset="0"/>
              <a:buNone/>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2</a:t>
            </a:fld>
            <a:endParaRPr lang="en-SG"/>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20</a:t>
            </a:fld>
            <a:endParaRPr lang="en-GB" dirty="0">
              <a:solidFill>
                <a:prstClr val="black"/>
              </a:solidFill>
            </a:endParaRPr>
          </a:p>
        </p:txBody>
      </p:sp>
    </p:spTree>
    <p:extLst>
      <p:ext uri="{BB962C8B-B14F-4D97-AF65-F5344CB8AC3E}">
        <p14:creationId xmlns:p14="http://schemas.microsoft.com/office/powerpoint/2010/main" xmlns="" val="3821500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3</a:t>
            </a:fld>
            <a:endParaRPr lang="en-S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879" y="4721225"/>
            <a:ext cx="5673567" cy="4856956"/>
          </a:xfrm>
        </p:spPr>
        <p:txBody>
          <a:bodyPr>
            <a:normAutofit fontScale="55000" lnSpcReduction="20000"/>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endParaRPr lang="en-US" sz="1900" dirty="0" smtClean="0"/>
          </a:p>
        </p:txBody>
      </p:sp>
      <p:sp>
        <p:nvSpPr>
          <p:cNvPr id="4" name="Slide Number Placeholder 3"/>
          <p:cNvSpPr>
            <a:spLocks noGrp="1"/>
          </p:cNvSpPr>
          <p:nvPr>
            <p:ph type="sldNum" sz="quarter" idx="10"/>
          </p:nvPr>
        </p:nvSpPr>
        <p:spPr/>
        <p:txBody>
          <a:bodyPr/>
          <a:lstStyle/>
          <a:p>
            <a:fld id="{E0E7B7AC-5940-4F4B-80C0-CD248AD31ED1}" type="slidenum">
              <a:rPr lang="en-SG" smtClean="0"/>
              <a:pPr/>
              <a:t>4</a:t>
            </a:fld>
            <a:endParaRPr lang="en-S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0E7B7AC-5940-4F4B-80C0-CD248AD31ED1}" type="slidenum">
              <a:rPr lang="en-SG" smtClean="0"/>
              <a:pPr/>
              <a:t>5</a:t>
            </a:fld>
            <a:endParaRPr lang="en-S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5B43D19E-BFDB-4C92-8EDD-32EDDA8F41DF}"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xmlns="" val="29770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0E7B7AC-5940-4F4B-80C0-CD248AD31ED1}" type="slidenum">
              <a:rPr lang="en-SG" smtClean="0"/>
              <a:pPr/>
              <a:t>7</a:t>
            </a:fld>
            <a:endParaRPr lang="en-S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8</a:t>
            </a:fld>
            <a:endParaRPr lang="en-S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7140" y="4609629"/>
            <a:ext cx="5687306" cy="5040560"/>
          </a:xfrm>
        </p:spPr>
        <p:txBody>
          <a:bodyPr>
            <a:normAutofit/>
          </a:bodyPr>
          <a:lstStyle/>
          <a:p>
            <a:endParaRPr lang="en-US" sz="1100" dirty="0"/>
          </a:p>
        </p:txBody>
      </p:sp>
      <p:sp>
        <p:nvSpPr>
          <p:cNvPr id="4" name="Slide Number Placeholder 3"/>
          <p:cNvSpPr>
            <a:spLocks noGrp="1"/>
          </p:cNvSpPr>
          <p:nvPr>
            <p:ph type="sldNum" sz="quarter" idx="10"/>
          </p:nvPr>
        </p:nvSpPr>
        <p:spPr/>
        <p:txBody>
          <a:bodyPr/>
          <a:lstStyle/>
          <a:p>
            <a:fld id="{E0E7B7AC-5940-4F4B-80C0-CD248AD31ED1}" type="slidenum">
              <a:rPr lang="en-SG" smtClean="0"/>
              <a:pPr/>
              <a:t>9</a:t>
            </a:fld>
            <a:endParaRPr lang="en-SG"/>
          </a:p>
        </p:txBody>
      </p:sp>
      <p:pic>
        <p:nvPicPr>
          <p:cNvPr id="5"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r="50476" b="4275"/>
          <a:stretch/>
        </p:blipFill>
        <p:spPr bwMode="auto">
          <a:xfrm>
            <a:off x="2785469" y="6481837"/>
            <a:ext cx="3065039" cy="30963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6" name="Group 7"/>
          <p:cNvGrpSpPr>
            <a:grpSpLocks noChangeAspect="1"/>
          </p:cNvGrpSpPr>
          <p:nvPr userDrawn="1"/>
        </p:nvGrpSpPr>
        <p:grpSpPr bwMode="auto">
          <a:xfrm>
            <a:off x="2176909" y="5805488"/>
            <a:ext cx="6859587" cy="1035050"/>
            <a:chOff x="34925" y="-26988"/>
            <a:chExt cx="5444490" cy="821056"/>
          </a:xfrm>
        </p:grpSpPr>
        <p:pic>
          <p:nvPicPr>
            <p:cNvPr id="7" name="Picture 6" descr="SAM_0211.JPG"/>
            <p:cNvPicPr>
              <a:picLocks noChangeAspect="1"/>
            </p:cNvPicPr>
            <p:nvPr/>
          </p:nvPicPr>
          <p:blipFill>
            <a:blip r:embed="rId2" cstate="email"/>
            <a:srcRect/>
            <a:stretch>
              <a:fillRect/>
            </a:stretch>
          </p:blipFill>
          <p:spPr bwMode="auto">
            <a:xfrm>
              <a:off x="899130" y="5651"/>
              <a:ext cx="1080256" cy="745204"/>
            </a:xfrm>
            <a:prstGeom prst="rect">
              <a:avLst/>
            </a:prstGeom>
            <a:effectLst>
              <a:softEdge rad="127000"/>
            </a:effectLst>
          </p:spPr>
        </p:pic>
        <p:pic>
          <p:nvPicPr>
            <p:cNvPr id="8" name="Picture 2"/>
            <p:cNvPicPr>
              <a:picLocks noChangeAspect="1" noChangeArrowheads="1"/>
            </p:cNvPicPr>
            <p:nvPr/>
          </p:nvPicPr>
          <p:blipFill>
            <a:blip r:embed="rId3" cstate="email"/>
            <a:srcRect/>
            <a:stretch>
              <a:fillRect/>
            </a:stretch>
          </p:blipFill>
          <p:spPr bwMode="auto">
            <a:xfrm>
              <a:off x="34925" y="16226"/>
              <a:ext cx="907415" cy="777842"/>
            </a:xfrm>
            <a:prstGeom prst="rect">
              <a:avLst/>
            </a:prstGeom>
            <a:ln>
              <a:noFill/>
            </a:ln>
            <a:effectLst>
              <a:softEdge rad="112500"/>
            </a:effectLst>
          </p:spPr>
        </p:pic>
        <p:pic>
          <p:nvPicPr>
            <p:cNvPr id="9" name="Picture 8" descr="P9260052.JPG"/>
            <p:cNvPicPr>
              <a:picLocks noChangeAspect="1"/>
            </p:cNvPicPr>
            <p:nvPr/>
          </p:nvPicPr>
          <p:blipFill>
            <a:blip r:embed="rId4" cstate="email"/>
            <a:srcRect l="-698"/>
            <a:stretch>
              <a:fillRect/>
            </a:stretch>
          </p:blipFill>
          <p:spPr bwMode="auto">
            <a:xfrm>
              <a:off x="3707795" y="-10554"/>
              <a:ext cx="1080256" cy="804622"/>
            </a:xfrm>
            <a:prstGeom prst="rect">
              <a:avLst/>
            </a:prstGeom>
            <a:ln>
              <a:noFill/>
            </a:ln>
            <a:effectLst>
              <a:softEdge rad="112500"/>
            </a:effectLst>
          </p:spPr>
        </p:pic>
        <p:pic>
          <p:nvPicPr>
            <p:cNvPr id="10" name="Picture 3"/>
            <p:cNvPicPr>
              <a:picLocks noChangeAspect="1" noChangeArrowheads="1"/>
            </p:cNvPicPr>
            <p:nvPr/>
          </p:nvPicPr>
          <p:blipFill>
            <a:blip r:embed="rId5" cstate="email"/>
            <a:srcRect l="-5892"/>
            <a:stretch>
              <a:fillRect/>
            </a:stretch>
          </p:blipFill>
          <p:spPr bwMode="auto">
            <a:xfrm>
              <a:off x="4701631" y="-26988"/>
              <a:ext cx="777784" cy="821056"/>
            </a:xfrm>
            <a:prstGeom prst="rect">
              <a:avLst/>
            </a:prstGeom>
            <a:ln>
              <a:noFill/>
            </a:ln>
            <a:effectLst>
              <a:softEdge rad="112500"/>
            </a:effectLst>
          </p:spPr>
        </p:pic>
        <p:pic>
          <p:nvPicPr>
            <p:cNvPr id="11" name="Picture 3"/>
            <p:cNvPicPr>
              <a:picLocks noChangeAspect="1" noChangeArrowheads="1"/>
            </p:cNvPicPr>
            <p:nvPr/>
          </p:nvPicPr>
          <p:blipFill>
            <a:blip r:embed="rId6" cstate="email"/>
            <a:srcRect/>
            <a:stretch>
              <a:fillRect/>
            </a:stretch>
          </p:blipFill>
          <p:spPr bwMode="auto">
            <a:xfrm>
              <a:off x="2786077" y="-10525"/>
              <a:ext cx="993835" cy="804593"/>
            </a:xfrm>
            <a:prstGeom prst="rect">
              <a:avLst/>
            </a:prstGeom>
            <a:ln>
              <a:noFill/>
            </a:ln>
            <a:effectLst>
              <a:softEdge rad="112500"/>
            </a:effectLst>
          </p:spPr>
        </p:pic>
        <p:pic>
          <p:nvPicPr>
            <p:cNvPr id="12" name="Picture 11"/>
            <p:cNvPicPr>
              <a:picLocks noChangeAspect="1" noChangeArrowheads="1"/>
            </p:cNvPicPr>
            <p:nvPr/>
          </p:nvPicPr>
          <p:blipFill>
            <a:blip r:embed="rId7" cstate="email"/>
            <a:srcRect/>
            <a:stretch>
              <a:fillRect/>
            </a:stretch>
          </p:blipFill>
          <p:spPr bwMode="auto">
            <a:xfrm>
              <a:off x="1907704" y="0"/>
              <a:ext cx="936104" cy="764704"/>
            </a:xfrm>
            <a:prstGeom prst="rect">
              <a:avLst/>
            </a:prstGeom>
            <a:noFill/>
            <a:ln w="9525">
              <a:noFill/>
              <a:miter lim="800000"/>
              <a:headEnd/>
              <a:tailEnd/>
            </a:ln>
            <a:effectLst>
              <a:softEdge rad="63500"/>
            </a:effectLst>
          </p:spPr>
        </p:pic>
      </p:grpSp>
      <p:sp>
        <p:nvSpPr>
          <p:cNvPr id="2" name="Title 1"/>
          <p:cNvSpPr>
            <a:spLocks noGrp="1"/>
          </p:cNvSpPr>
          <p:nvPr>
            <p:ph type="ctrTitle"/>
          </p:nvPr>
        </p:nvSpPr>
        <p:spPr>
          <a:xfrm>
            <a:off x="2411538" y="908720"/>
            <a:ext cx="6732461" cy="1470025"/>
          </a:xfrm>
        </p:spPr>
        <p:txBody>
          <a:bodyPr/>
          <a:lstStyle>
            <a:lvl1pPr algn="l">
              <a:defRPr sz="3300">
                <a:solidFill>
                  <a:srgbClr val="003399"/>
                </a:solidFill>
                <a:latin typeface="Arial" pitchFamily="34" charset="0"/>
                <a:cs typeface="Arial" pitchFamily="34" charset="0"/>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2411538" y="3188568"/>
            <a:ext cx="6732461" cy="1032520"/>
          </a:xfrm>
        </p:spPr>
        <p:txBody>
          <a:bodyPr/>
          <a:lstStyle>
            <a:lvl1pPr marL="0" indent="0" algn="l">
              <a:buNone/>
              <a:defRPr sz="2000">
                <a:solidFill>
                  <a:srgbClr val="0099C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endParaRPr lang="en-US" dirty="0" smtClean="0"/>
          </a:p>
          <a:p>
            <a:endParaRPr lang="en-US" dirty="0" smtClean="0"/>
          </a:p>
          <a:p>
            <a:endParaRPr lang="en-SG" dirty="0"/>
          </a:p>
        </p:txBody>
      </p:sp>
      <p:sp>
        <p:nvSpPr>
          <p:cNvPr id="27" name="Content Placeholder 26"/>
          <p:cNvSpPr>
            <a:spLocks noGrp="1"/>
          </p:cNvSpPr>
          <p:nvPr>
            <p:ph sz="quarter" idx="10"/>
          </p:nvPr>
        </p:nvSpPr>
        <p:spPr>
          <a:xfrm>
            <a:off x="2411760" y="4365625"/>
            <a:ext cx="6732240" cy="792163"/>
          </a:xfrm>
        </p:spPr>
        <p:txBody>
          <a:bodyPr/>
          <a:lstStyle>
            <a:lvl1pPr>
              <a:spcBef>
                <a:spcPts val="600"/>
              </a:spcBef>
              <a:buNone/>
              <a:defRPr sz="2000">
                <a:solidFill>
                  <a:schemeClr val="tx1">
                    <a:lumMod val="50000"/>
                    <a:lumOff val="50000"/>
                  </a:schemeClr>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04F5B2DF-A316-4876-8597-468BDEC86BFF}"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7926B009-1B2D-4ADB-B639-EB4FD403697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22155332-1F57-4C98-B5ED-C27DA90B68DC}" type="slidenum">
              <a:rPr lang="en-SG" sz="1200">
                <a:latin typeface="Calibri" pitchFamily="34" charset="0"/>
              </a:rPr>
              <a:pPr algn="r"/>
              <a:t>‹#›</a:t>
            </a:fld>
            <a:endParaRPr lang="en-SG" sz="1200">
              <a:latin typeface="Calibri" pitchFamily="34" charset="0"/>
            </a:endParaRPr>
          </a:p>
        </p:txBody>
      </p:sp>
      <p:sp>
        <p:nvSpPr>
          <p:cNvPr id="2" name="Vertical Title 1"/>
          <p:cNvSpPr>
            <a:spLocks noGrp="1"/>
          </p:cNvSpPr>
          <p:nvPr>
            <p:ph type="title" orient="vert"/>
          </p:nvPr>
        </p:nvSpPr>
        <p:spPr>
          <a:xfrm>
            <a:off x="6629400" y="274638"/>
            <a:ext cx="2057400" cy="5851525"/>
          </a:xfrm>
        </p:spPr>
        <p:txBody>
          <a:bodyPr vert="eaVert"/>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267712" y="777600"/>
            <a:ext cx="552432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2432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4"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pic>
          <p:nvPicPr>
            <p:cNvPr id="8" name="Picture 3"/>
            <p:cNvPicPr>
              <a:picLocks noChangeAspect="1" noChangeArrowheads="1"/>
            </p:cNvPicPr>
            <p:nvPr userDrawn="1"/>
          </p:nvPicPr>
          <p:blipFill>
            <a:blip r:embed="rId2" cstate="email"/>
            <a:srcRect/>
            <a:stretch>
              <a:fillRect/>
            </a:stretch>
          </p:blipFill>
          <p:spPr bwMode="auto">
            <a:xfrm>
              <a:off x="-6532" y="4411503"/>
              <a:ext cx="2289891" cy="1342751"/>
            </a:xfrm>
            <a:prstGeom prst="rect">
              <a:avLst/>
            </a:prstGeom>
            <a:noFill/>
            <a:ln w="9525">
              <a:noFill/>
              <a:miter lim="800000"/>
              <a:headEnd/>
              <a:tailEnd/>
            </a:ln>
            <a:effectLst/>
          </p:spPr>
        </p:pic>
      </p:grpSp>
      <p:pic>
        <p:nvPicPr>
          <p:cNvPr id="10" name="Picture 9"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Cover_photo_or_illustration_input">
    <p:spTree>
      <p:nvGrpSpPr>
        <p:cNvPr id="1" name=""/>
        <p:cNvGrpSpPr/>
        <p:nvPr/>
      </p:nvGrpSpPr>
      <p:grpSpPr>
        <a:xfrm>
          <a:off x="0" y="0"/>
          <a:ext cx="0" cy="0"/>
          <a:chOff x="0" y="0"/>
          <a:chExt cx="0" cy="0"/>
        </a:xfrm>
      </p:grpSpPr>
      <p:sp>
        <p:nvSpPr>
          <p:cNvPr id="10" name="Freeform 9"/>
          <p:cNvSpPr/>
          <p:nvPr userDrawn="1"/>
        </p:nvSpPr>
        <p:spPr>
          <a:xfrm>
            <a:off x="-9144" y="3000375"/>
            <a:ext cx="2286000" cy="2729861"/>
          </a:xfrm>
          <a:custGeom>
            <a:avLst/>
            <a:gdLst>
              <a:gd name="connsiteX0" fmla="*/ 0 w 2286000"/>
              <a:gd name="connsiteY0" fmla="*/ 1318973 h 1318973"/>
              <a:gd name="connsiteX1" fmla="*/ 0 w 2286000"/>
              <a:gd name="connsiteY1" fmla="*/ 0 h 1318973"/>
              <a:gd name="connsiteX2" fmla="*/ 2286000 w 2286000"/>
              <a:gd name="connsiteY2" fmla="*/ 486803 h 1318973"/>
              <a:gd name="connsiteX3" fmla="*/ 0 w 2286000"/>
              <a:gd name="connsiteY3" fmla="*/ 1318973 h 1318973"/>
              <a:gd name="connsiteX0" fmla="*/ 0 w 2286000"/>
              <a:gd name="connsiteY0" fmla="*/ 2729861 h 2729861"/>
              <a:gd name="connsiteX1" fmla="*/ 9144 w 2286000"/>
              <a:gd name="connsiteY1" fmla="*/ 0 h 2729861"/>
              <a:gd name="connsiteX2" fmla="*/ 2286000 w 2286000"/>
              <a:gd name="connsiteY2" fmla="*/ 1897691 h 2729861"/>
              <a:gd name="connsiteX3" fmla="*/ 0 w 2286000"/>
              <a:gd name="connsiteY3" fmla="*/ 2729861 h 2729861"/>
            </a:gdLst>
            <a:ahLst/>
            <a:cxnLst>
              <a:cxn ang="0">
                <a:pos x="connsiteX0" y="connsiteY0"/>
              </a:cxn>
              <a:cxn ang="0">
                <a:pos x="connsiteX1" y="connsiteY1"/>
              </a:cxn>
              <a:cxn ang="0">
                <a:pos x="connsiteX2" y="connsiteY2"/>
              </a:cxn>
              <a:cxn ang="0">
                <a:pos x="connsiteX3" y="connsiteY3"/>
              </a:cxn>
            </a:cxnLst>
            <a:rect l="l" t="t" r="r" b="b"/>
            <a:pathLst>
              <a:path w="2286000" h="2729861">
                <a:moveTo>
                  <a:pt x="0" y="2729861"/>
                </a:moveTo>
                <a:lnTo>
                  <a:pt x="9144" y="0"/>
                </a:lnTo>
                <a:lnTo>
                  <a:pt x="2286000" y="1897691"/>
                </a:lnTo>
                <a:lnTo>
                  <a:pt x="0" y="2729861"/>
                </a:lnTo>
                <a:close/>
              </a:path>
            </a:pathLst>
          </a:custGeom>
          <a:blipFill>
            <a:blip r:embed="rId2" cstate="email"/>
            <a:stretch>
              <a:fillRect/>
            </a:stretch>
          </a:bli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endParaRPr lang="en-US" sz="1200" dirty="0">
              <a:solidFill>
                <a:srgbClr val="646464"/>
              </a:solidFill>
              <a:cs typeface="Arial" pitchFamily="34" charset="0"/>
            </a:endParaRPr>
          </a:p>
        </p:txBody>
      </p:sp>
      <p:sp>
        <p:nvSpPr>
          <p:cNvPr id="2" name="Title 1"/>
          <p:cNvSpPr>
            <a:spLocks noGrp="1"/>
          </p:cNvSpPr>
          <p:nvPr>
            <p:ph type="ctrTitle"/>
          </p:nvPr>
        </p:nvSpPr>
        <p:spPr>
          <a:xfrm>
            <a:off x="2267712" y="777600"/>
            <a:ext cx="554957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4957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
        <p:nvSpPr>
          <p:cNvPr id="7" name="TextBox 6"/>
          <p:cNvSpPr txBox="1"/>
          <p:nvPr userDrawn="1"/>
        </p:nvSpPr>
        <p:spPr>
          <a:xfrm>
            <a:off x="65318" y="4047893"/>
            <a:ext cx="1785784" cy="1083374"/>
          </a:xfrm>
          <a:prstGeom prst="rect">
            <a:avLst/>
          </a:prstGeom>
          <a:noFill/>
        </p:spPr>
        <p:txBody>
          <a:bodyPr wrap="square" lIns="0" tIns="36576" rIns="0" bIns="0" rtlCol="0">
            <a:spAutoFit/>
          </a:bodyPr>
          <a:lstStyle/>
          <a:p>
            <a:pPr fontAlgn="auto">
              <a:lnSpc>
                <a:spcPct val="85000"/>
              </a:lnSpc>
              <a:spcBef>
                <a:spcPts val="0"/>
              </a:spcBef>
              <a:spcAft>
                <a:spcPts val="600"/>
              </a:spcAft>
              <a:buClr>
                <a:srgbClr val="FFE600"/>
              </a:buClr>
              <a:buSzPct val="70000"/>
            </a:pPr>
            <a:r>
              <a:rPr lang="en-US" sz="1600" b="1" dirty="0" smtClean="0">
                <a:solidFill>
                  <a:srgbClr val="FFE600"/>
                </a:solidFill>
                <a:latin typeface="Arial"/>
                <a:cs typeface="Arial" pitchFamily="34" charset="0"/>
              </a:rPr>
              <a:t>Placeholder image — to replace this image, select View&gt;Notes Page</a:t>
            </a:r>
          </a:p>
        </p:txBody>
      </p:sp>
      <p:pic>
        <p:nvPicPr>
          <p:cNvPr id="9" name="Picture 8"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99"/>
                </a:solidFill>
                <a:latin typeface="+mn-lt"/>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6" name="Title 5"/>
          <p:cNvSpPr>
            <a:spLocks noGrp="1"/>
          </p:cNvSpPr>
          <p:nvPr>
            <p:ph type="title"/>
          </p:nvPr>
        </p:nvSpPr>
        <p:spPr/>
        <p:txBody>
          <a:bodyPr/>
          <a:lstStyle>
            <a:lvl1pPr>
              <a:defRPr>
                <a:solidFill>
                  <a:srgbClr val="333399"/>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33399"/>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51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10" name="Text Placeholder 9"/>
          <p:cNvSpPr>
            <a:spLocks noGrp="1"/>
          </p:cNvSpPr>
          <p:nvPr>
            <p:ph type="body" sz="quarter" idx="12"/>
          </p:nvPr>
        </p:nvSpPr>
        <p:spPr>
          <a:xfrm>
            <a:off x="457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
        <p:nvSpPr>
          <p:cNvPr id="11" name="Text Placeholder 9"/>
          <p:cNvSpPr>
            <a:spLocks noGrp="1"/>
          </p:cNvSpPr>
          <p:nvPr>
            <p:ph type="body" sz="quarter" idx="13"/>
          </p:nvPr>
        </p:nvSpPr>
        <p:spPr>
          <a:xfrm>
            <a:off x="4651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4128"/>
            <a:ext cx="8229600" cy="1643063"/>
          </a:xfrm>
        </p:spPr>
        <p:txBody>
          <a:bodyPr/>
          <a:lstStyle>
            <a:lvl1pPr marL="0" indent="0" algn="l">
              <a:lnSpc>
                <a:spcPct val="85000"/>
              </a:lnSpc>
              <a:spcBef>
                <a:spcPts val="0"/>
              </a:spcBef>
              <a:buNone/>
              <a:defRPr sz="5000" b="1">
                <a:solidFill>
                  <a:schemeClr val="bg2"/>
                </a:solidFill>
                <a:latin typeface="+mn-lt"/>
                <a:cs typeface="Arial" pitchFamily="34" charset="0"/>
              </a:defRPr>
            </a:lvl1pPr>
            <a:lvl2pPr marL="0" indent="0">
              <a:buNone/>
              <a:defRPr/>
            </a:lvl2pPr>
            <a:lvl3pPr marL="0" indent="0">
              <a:buNone/>
              <a:defRPr/>
            </a:lvl3pPr>
            <a:lvl4pPr marL="0" indent="0">
              <a:buNone/>
              <a:defRPr/>
            </a:lvl4pPr>
            <a:lvl5pPr marL="0" indent="0">
              <a:buNone/>
              <a:defRPr/>
            </a:lvl5pPr>
          </a:lstStyle>
          <a:p>
            <a:pPr lvl="0"/>
            <a:r>
              <a:rPr lang="en-US" smtClean="0"/>
              <a:t>Click to edit Master text styles</a:t>
            </a:r>
          </a:p>
        </p:txBody>
      </p:sp>
    </p:spTree>
    <p:extLst>
      <p:ext uri="{BB962C8B-B14F-4D97-AF65-F5344CB8AC3E}">
        <p14:creationId xmlns:p14="http://schemas.microsoft.com/office/powerpoint/2010/main" xmlns="" val="391301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2015 </a:t>
            </a:r>
            <a:r>
              <a:rPr lang="en-SG" sz="1200" dirty="0">
                <a:latin typeface="+mn-lt"/>
              </a:rPr>
              <a:t>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8" name="Straight Connector 7"/>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67544" y="-27384"/>
            <a:ext cx="8208912" cy="1008112"/>
          </a:xfrm>
          <a:noFill/>
        </p:spPr>
        <p:txBody>
          <a:bodyPr/>
          <a:lstStyle>
            <a:lvl1pPr algn="l">
              <a:defRPr sz="3000" baseline="0">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457200" y="1196752"/>
            <a:ext cx="8229600" cy="4525963"/>
          </a:xfrm>
        </p:spPr>
        <p:txBody>
          <a:bodyPr/>
          <a:lstStyle>
            <a:lvl1pPr>
              <a:defRPr sz="2500"/>
            </a:lvl1pPr>
            <a:lvl2pPr>
              <a:defRPr sz="2300"/>
            </a:lvl2pPr>
            <a:lvl3pPr>
              <a:defRPr sz="2300"/>
            </a:lvl3pPr>
            <a:lvl4pPr>
              <a:defRPr sz="2300"/>
            </a:lvl4pPr>
            <a:lvl5pPr>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rgbClr val="333399"/>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3077"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199994089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rgbClr val="333399"/>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pic>
        <p:nvPicPr>
          <p:cNvPr id="6" name="Picture 2"/>
          <p:cNvPicPr>
            <a:picLocks noChangeAspect="1" noChangeArrowheads="1"/>
          </p:cNvPicPr>
          <p:nvPr userDrawn="1"/>
        </p:nvPicPr>
        <p:blipFill>
          <a:blip r:embed="rId2" cstate="email"/>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xmlns="" val="319552107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email"/>
            <a:srcRect/>
            <a:stretch>
              <a:fillRect/>
            </a:stretch>
          </a:blip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p14="http://schemas.microsoft.com/office/powerpoint/2010/main" xmlns="" val="25286478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mn-lt"/>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109000777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267712" y="777600"/>
            <a:ext cx="552432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2432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4"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pic>
          <p:nvPicPr>
            <p:cNvPr id="8" name="Picture 3"/>
            <p:cNvPicPr>
              <a:picLocks noChangeAspect="1" noChangeArrowheads="1"/>
            </p:cNvPicPr>
            <p:nvPr userDrawn="1"/>
          </p:nvPicPr>
          <p:blipFill>
            <a:blip r:embed="rId2" cstate="email"/>
            <a:srcRect/>
            <a:stretch>
              <a:fillRect/>
            </a:stretch>
          </p:blipFill>
          <p:spPr bwMode="auto">
            <a:xfrm>
              <a:off x="-6532" y="4411503"/>
              <a:ext cx="2289891" cy="1342751"/>
            </a:xfrm>
            <a:prstGeom prst="rect">
              <a:avLst/>
            </a:prstGeom>
            <a:noFill/>
            <a:ln w="9525">
              <a:noFill/>
              <a:miter lim="800000"/>
              <a:headEnd/>
              <a:tailEnd/>
            </a:ln>
            <a:effectLst/>
          </p:spPr>
        </p:pic>
      </p:grpSp>
      <p:pic>
        <p:nvPicPr>
          <p:cNvPr id="10" name="Picture 9"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Cover_photo_or_illustration_input">
    <p:spTree>
      <p:nvGrpSpPr>
        <p:cNvPr id="1" name=""/>
        <p:cNvGrpSpPr/>
        <p:nvPr/>
      </p:nvGrpSpPr>
      <p:grpSpPr>
        <a:xfrm>
          <a:off x="0" y="0"/>
          <a:ext cx="0" cy="0"/>
          <a:chOff x="0" y="0"/>
          <a:chExt cx="0" cy="0"/>
        </a:xfrm>
      </p:grpSpPr>
      <p:sp>
        <p:nvSpPr>
          <p:cNvPr id="10" name="Freeform 9"/>
          <p:cNvSpPr/>
          <p:nvPr userDrawn="1"/>
        </p:nvSpPr>
        <p:spPr>
          <a:xfrm>
            <a:off x="-9144" y="3000375"/>
            <a:ext cx="2286000" cy="2729861"/>
          </a:xfrm>
          <a:custGeom>
            <a:avLst/>
            <a:gdLst>
              <a:gd name="connsiteX0" fmla="*/ 0 w 2286000"/>
              <a:gd name="connsiteY0" fmla="*/ 1318973 h 1318973"/>
              <a:gd name="connsiteX1" fmla="*/ 0 w 2286000"/>
              <a:gd name="connsiteY1" fmla="*/ 0 h 1318973"/>
              <a:gd name="connsiteX2" fmla="*/ 2286000 w 2286000"/>
              <a:gd name="connsiteY2" fmla="*/ 486803 h 1318973"/>
              <a:gd name="connsiteX3" fmla="*/ 0 w 2286000"/>
              <a:gd name="connsiteY3" fmla="*/ 1318973 h 1318973"/>
              <a:gd name="connsiteX0" fmla="*/ 0 w 2286000"/>
              <a:gd name="connsiteY0" fmla="*/ 2729861 h 2729861"/>
              <a:gd name="connsiteX1" fmla="*/ 9144 w 2286000"/>
              <a:gd name="connsiteY1" fmla="*/ 0 h 2729861"/>
              <a:gd name="connsiteX2" fmla="*/ 2286000 w 2286000"/>
              <a:gd name="connsiteY2" fmla="*/ 1897691 h 2729861"/>
              <a:gd name="connsiteX3" fmla="*/ 0 w 2286000"/>
              <a:gd name="connsiteY3" fmla="*/ 2729861 h 2729861"/>
            </a:gdLst>
            <a:ahLst/>
            <a:cxnLst>
              <a:cxn ang="0">
                <a:pos x="connsiteX0" y="connsiteY0"/>
              </a:cxn>
              <a:cxn ang="0">
                <a:pos x="connsiteX1" y="connsiteY1"/>
              </a:cxn>
              <a:cxn ang="0">
                <a:pos x="connsiteX2" y="connsiteY2"/>
              </a:cxn>
              <a:cxn ang="0">
                <a:pos x="connsiteX3" y="connsiteY3"/>
              </a:cxn>
            </a:cxnLst>
            <a:rect l="l" t="t" r="r" b="b"/>
            <a:pathLst>
              <a:path w="2286000" h="2729861">
                <a:moveTo>
                  <a:pt x="0" y="2729861"/>
                </a:moveTo>
                <a:lnTo>
                  <a:pt x="9144" y="0"/>
                </a:lnTo>
                <a:lnTo>
                  <a:pt x="2286000" y="1897691"/>
                </a:lnTo>
                <a:lnTo>
                  <a:pt x="0" y="2729861"/>
                </a:lnTo>
                <a:close/>
              </a:path>
            </a:pathLst>
          </a:custGeom>
          <a:blipFill>
            <a:blip r:embed="rId2" cstate="email"/>
            <a:stretch>
              <a:fillRect/>
            </a:stretch>
          </a:bli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endParaRPr lang="en-US" sz="1200" dirty="0">
              <a:solidFill>
                <a:srgbClr val="646464"/>
              </a:solidFill>
              <a:cs typeface="Arial" pitchFamily="34" charset="0"/>
            </a:endParaRPr>
          </a:p>
        </p:txBody>
      </p:sp>
      <p:sp>
        <p:nvSpPr>
          <p:cNvPr id="2" name="Title 1"/>
          <p:cNvSpPr>
            <a:spLocks noGrp="1"/>
          </p:cNvSpPr>
          <p:nvPr>
            <p:ph type="ctrTitle"/>
          </p:nvPr>
        </p:nvSpPr>
        <p:spPr>
          <a:xfrm>
            <a:off x="2267712" y="777600"/>
            <a:ext cx="5549578" cy="860400"/>
          </a:xfrm>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2267712" y="1753200"/>
            <a:ext cx="5549578" cy="968400"/>
          </a:xfrm>
        </p:spPr>
        <p:txBody>
          <a:bodyPr/>
          <a:lstStyle>
            <a:lvl1pPr marL="0" indent="0" algn="l">
              <a:buNone/>
              <a:defRPr sz="2000">
                <a:solidFill>
                  <a:schemeClr val="bg1"/>
                </a:solidFill>
                <a:latin typeface="+mn-lt"/>
                <a:cs typeface="Arial" pitchFamily="34" charset="0"/>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
        <p:nvSpPr>
          <p:cNvPr id="7" name="TextBox 6"/>
          <p:cNvSpPr txBox="1"/>
          <p:nvPr userDrawn="1"/>
        </p:nvSpPr>
        <p:spPr>
          <a:xfrm>
            <a:off x="65318" y="4047893"/>
            <a:ext cx="1785784" cy="1083374"/>
          </a:xfrm>
          <a:prstGeom prst="rect">
            <a:avLst/>
          </a:prstGeom>
          <a:noFill/>
        </p:spPr>
        <p:txBody>
          <a:bodyPr wrap="square" lIns="0" tIns="36576" rIns="0" bIns="0" rtlCol="0">
            <a:spAutoFit/>
          </a:bodyPr>
          <a:lstStyle/>
          <a:p>
            <a:pPr fontAlgn="auto">
              <a:lnSpc>
                <a:spcPct val="85000"/>
              </a:lnSpc>
              <a:spcBef>
                <a:spcPts val="0"/>
              </a:spcBef>
              <a:spcAft>
                <a:spcPts val="600"/>
              </a:spcAft>
              <a:buClr>
                <a:srgbClr val="FFE600"/>
              </a:buClr>
              <a:buSzPct val="70000"/>
            </a:pPr>
            <a:r>
              <a:rPr lang="en-US" sz="1600" b="1" dirty="0" smtClean="0">
                <a:solidFill>
                  <a:srgbClr val="FFE600"/>
                </a:solidFill>
                <a:latin typeface="Arial"/>
                <a:cs typeface="Arial" pitchFamily="34" charset="0"/>
              </a:rPr>
              <a:t>Placeholder image — to replace this image, select View&gt;Notes Page</a:t>
            </a:r>
          </a:p>
        </p:txBody>
      </p:sp>
      <p:pic>
        <p:nvPicPr>
          <p:cNvPr id="9" name="Picture 8" descr="EY_Logo2.emf"/>
          <p:cNvPicPr>
            <a:picLocks noChangeAspect="1"/>
          </p:cNvPicPr>
          <p:nvPr userDrawn="1"/>
        </p:nvPicPr>
        <p:blipFill>
          <a:blip r:embed="rId3" cstate="email"/>
          <a:stretch>
            <a:fillRect/>
          </a:stretch>
        </p:blipFill>
        <p:spPr>
          <a:xfrm>
            <a:off x="2267712" y="5754254"/>
            <a:ext cx="989153" cy="749808"/>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5" name="Straight Connector 4"/>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4025" y="201600"/>
            <a:ext cx="8232775" cy="779128"/>
          </a:xfrm>
        </p:spPr>
        <p:txBody>
          <a:bodyPr/>
          <a:lstStyle/>
          <a:p>
            <a:r>
              <a:rPr lang="en-US" smtClean="0"/>
              <a:t>Click to edit Master title style</a:t>
            </a:r>
            <a:endParaRPr lang="en-US"/>
          </a:p>
        </p:txBody>
      </p:sp>
      <p:cxnSp>
        <p:nvCxnSpPr>
          <p:cNvPr id="4" name="Straight Connector 3"/>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426464"/>
            <a:ext cx="4038600" cy="4698111"/>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lvl1pPr algn="l">
              <a:defRPr sz="3000">
                <a:solidFill>
                  <a:srgbClr val="003399"/>
                </a:solidFill>
                <a:latin typeface="+mn-lt"/>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25598"/>
            <a:ext cx="8229600" cy="4698977"/>
          </a:xfrm>
        </p:spPr>
        <p:txBody>
          <a:bodyPr/>
          <a:lstStyle>
            <a:lvl1pPr>
              <a:defRPr>
                <a:solidFill>
                  <a:schemeClr val="bg1"/>
                </a:solidFill>
                <a:latin typeface="+mn-lt"/>
                <a:cs typeface="Arial" pitchFamily="34" charset="0"/>
              </a:defRPr>
            </a:lvl1pPr>
            <a:lvl2pPr>
              <a:defRPr>
                <a:solidFill>
                  <a:schemeClr val="bg1"/>
                </a:solidFill>
                <a:latin typeface="+mn-lt"/>
                <a:cs typeface="Arial" pitchFamily="34" charset="0"/>
              </a:defRPr>
            </a:lvl2pPr>
            <a:lvl3pPr>
              <a:defRPr>
                <a:solidFill>
                  <a:schemeClr val="bg1"/>
                </a:solidFill>
                <a:latin typeface="+mn-lt"/>
                <a:cs typeface="Arial" pitchFamily="34" charset="0"/>
              </a:defRPr>
            </a:lvl3pPr>
            <a:lvl4pPr>
              <a:defRPr>
                <a:solidFill>
                  <a:schemeClr val="bg1"/>
                </a:solidFill>
                <a:latin typeface="+mn-lt"/>
                <a:cs typeface="Arial" pitchFamily="34" charset="0"/>
              </a:defRPr>
            </a:lvl4pPr>
            <a:lvl5pPr>
              <a:defRPr>
                <a:solidFill>
                  <a:schemeClr val="bg1"/>
                </a:solidFill>
                <a:latin typeface="+mn-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5" name="Straight Connector 4"/>
          <p:cNvCxnSpPr/>
          <p:nvPr userDrawn="1"/>
        </p:nvCxnSpPr>
        <p:spPr>
          <a:xfrm>
            <a:off x="468313" y="981075"/>
            <a:ext cx="8207375"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8" name="TextBox 7"/>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2015 </a:t>
            </a:r>
            <a:r>
              <a:rPr lang="en-SG" sz="1200" dirty="0">
                <a:latin typeface="+mn-lt"/>
              </a:rPr>
              <a:t>Singapore Institute of Accredited Tax Professionals</a:t>
            </a:r>
          </a:p>
        </p:txBody>
      </p:sp>
      <p:sp>
        <p:nvSpPr>
          <p:cNvPr id="9" name="TextBox 8"/>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10" name="Straight Connector 9"/>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mn-lt"/>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51200" y="2131820"/>
            <a:ext cx="4042800" cy="3994963"/>
          </a:xfrm>
        </p:spPr>
        <p:txBody>
          <a:bodyPr/>
          <a:lstStyle>
            <a:lvl1pPr>
              <a:defRPr sz="2400">
                <a:solidFill>
                  <a:schemeClr val="bg1"/>
                </a:solidFill>
                <a:latin typeface="+mn-lt"/>
                <a:cs typeface="Arial" pitchFamily="34" charset="0"/>
              </a:defRPr>
            </a:lvl1pPr>
            <a:lvl2pPr>
              <a:defRPr sz="2400">
                <a:solidFill>
                  <a:schemeClr val="bg1"/>
                </a:solidFill>
                <a:latin typeface="+mn-lt"/>
                <a:cs typeface="Arial" pitchFamily="34" charset="0"/>
              </a:defRPr>
            </a:lvl2pPr>
            <a:lvl3pPr>
              <a:defRPr sz="2000">
                <a:solidFill>
                  <a:schemeClr val="bg1"/>
                </a:solidFill>
                <a:latin typeface="+mn-lt"/>
                <a:cs typeface="Arial" pitchFamily="34" charset="0"/>
              </a:defRPr>
            </a:lvl3pPr>
            <a:lvl4pPr>
              <a:defRPr sz="1800">
                <a:solidFill>
                  <a:schemeClr val="bg1"/>
                </a:solidFill>
                <a:latin typeface="+mn-lt"/>
                <a:cs typeface="Arial" pitchFamily="34" charset="0"/>
              </a:defRPr>
            </a:lvl4pPr>
            <a:lvl5pPr>
              <a:defRPr sz="1800">
                <a:solidFill>
                  <a:schemeClr val="bg1"/>
                </a:solidFill>
                <a:latin typeface="+mn-lt"/>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US" dirty="0">
              <a:solidFill>
                <a:srgbClr val="646464"/>
              </a:solidFill>
              <a:cs typeface="Arial" pitchFamily="34" charset="0"/>
            </a:endParaRPr>
          </a:p>
        </p:txBody>
      </p:sp>
      <p:sp>
        <p:nvSpPr>
          <p:cNvPr id="10" name="Text Placeholder 9"/>
          <p:cNvSpPr>
            <a:spLocks noGrp="1"/>
          </p:cNvSpPr>
          <p:nvPr>
            <p:ph type="body" sz="quarter" idx="12"/>
          </p:nvPr>
        </p:nvSpPr>
        <p:spPr>
          <a:xfrm>
            <a:off x="457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
        <p:nvSpPr>
          <p:cNvPr id="11" name="Text Placeholder 9"/>
          <p:cNvSpPr>
            <a:spLocks noGrp="1"/>
          </p:cNvSpPr>
          <p:nvPr>
            <p:ph type="body" sz="quarter" idx="13"/>
          </p:nvPr>
        </p:nvSpPr>
        <p:spPr>
          <a:xfrm>
            <a:off x="4651200" y="1426464"/>
            <a:ext cx="4042800" cy="640800"/>
          </a:xfrm>
        </p:spPr>
        <p:txBody>
          <a:bodyPr anchor="t" anchorCtr="0"/>
          <a:lstStyle>
            <a:lvl1pPr marL="0" indent="0">
              <a:buNone/>
              <a:defRPr b="1">
                <a:solidFill>
                  <a:schemeClr val="bg1"/>
                </a:solidFill>
                <a:latin typeface="+mn-lt"/>
                <a:cs typeface="Arial" pitchFamily="34" charset="0"/>
              </a:defRPr>
            </a:lvl1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4128"/>
            <a:ext cx="8229600" cy="1643063"/>
          </a:xfrm>
        </p:spPr>
        <p:txBody>
          <a:bodyPr/>
          <a:lstStyle>
            <a:lvl1pPr marL="0" indent="0" algn="l">
              <a:lnSpc>
                <a:spcPct val="85000"/>
              </a:lnSpc>
              <a:spcBef>
                <a:spcPts val="0"/>
              </a:spcBef>
              <a:buNone/>
              <a:defRPr sz="5000" b="1">
                <a:solidFill>
                  <a:schemeClr val="bg2"/>
                </a:solidFill>
                <a:latin typeface="+mn-lt"/>
                <a:cs typeface="Arial" pitchFamily="34" charset="0"/>
              </a:defRPr>
            </a:lvl1pPr>
            <a:lvl2pPr marL="0" indent="0">
              <a:buNone/>
              <a:defRPr/>
            </a:lvl2pPr>
            <a:lvl3pPr marL="0" indent="0">
              <a:buNone/>
              <a:defRPr/>
            </a:lvl3pPr>
            <a:lvl4pPr marL="0" indent="0">
              <a:buNone/>
              <a:defRPr/>
            </a:lvl4pPr>
            <a:lvl5pPr marL="0" indent="0">
              <a:buNone/>
              <a:defRPr/>
            </a:lvl5pPr>
          </a:lstStyle>
          <a:p>
            <a:pPr lvl="0"/>
            <a:r>
              <a:rPr lang="en-US" smtClean="0"/>
              <a:t>Click to edit Master text styles</a:t>
            </a:r>
          </a:p>
        </p:txBody>
      </p:sp>
    </p:spTree>
    <p:extLst>
      <p:ext uri="{BB962C8B-B14F-4D97-AF65-F5344CB8AC3E}">
        <p14:creationId xmlns="" xmlns:p14="http://schemas.microsoft.com/office/powerpoint/2010/main" val="3913011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sp>
        <p:nvSpPr>
          <p:cNvPr id="3077"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 xmlns:p14="http://schemas.microsoft.com/office/powerpoint/2010/main" val="19999408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 xmlns:p14="http://schemas.microsoft.com/office/powerpoint/2010/main" val="252864780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smtClean="0"/>
              <a:t>Click to edit Master title style</a:t>
            </a:r>
            <a:endParaRPr lang="en-US" dirty="0"/>
          </a:p>
        </p:txBody>
      </p:sp>
      <p:pic>
        <p:nvPicPr>
          <p:cNvPr id="6" name="Picture 2"/>
          <p:cNvPicPr>
            <a:picLocks noChangeAspect="1" noChangeArrowheads="1"/>
          </p:cNvPicPr>
          <p:nvPr userDrawn="1"/>
        </p:nvPicPr>
        <p:blipFill>
          <a:blip r:embed="rId2" cstate="email"/>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 xmlns:p14="http://schemas.microsoft.com/office/powerpoint/2010/main" val="319552107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a:solidFill>
                  <a:schemeClr val="bg1"/>
                </a:solidFill>
                <a:latin typeface="+mn-lt"/>
                <a:cs typeface="Arial" pitchFamily="34" charset="0"/>
              </a:defRPr>
            </a:lvl1pPr>
          </a:lstStyle>
          <a:p>
            <a:pPr lvl="0" algn="l" fontAlgn="base">
              <a:lnSpc>
                <a:spcPct val="85000"/>
              </a:lnSpc>
              <a:spcAft>
                <a:spcPct val="0"/>
              </a:spcAft>
            </a:pPr>
            <a:r>
              <a:rPr lang="en-US" dirty="0" smtClean="0"/>
              <a:t>Click to edit Master title style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dpi="0" rotWithShape="1">
            <a:blip r:embed="rId2" cstate="email"/>
            <a:srcRect/>
            <a:stretch>
              <a:fillRect/>
            </a:stretch>
          </a:blipFill>
          <a:ln w="9525">
            <a:noFill/>
            <a:round/>
            <a:headEnd/>
            <a:tailEnd/>
          </a:ln>
        </p:spPr>
        <p:txBody>
          <a:bodyPr vert="horz" wrap="square" lIns="91440" tIns="45720" rIns="91440" bIns="45720" numCol="1" anchor="t" anchorCtr="0" compatLnSpc="1">
            <a:prstTxWarp prst="textNoShape">
              <a:avLst/>
            </a:prstTxWarp>
          </a:bodyPr>
          <a:lstStyle/>
          <a:p>
            <a:pPr fontAlgn="auto">
              <a:spcBef>
                <a:spcPts val="0"/>
              </a:spcBef>
              <a:spcAft>
                <a:spcPts val="0"/>
              </a:spcAft>
            </a:pPr>
            <a:endParaRPr lang="en-GB" dirty="0">
              <a:solidFill>
                <a:srgbClr val="646464"/>
              </a:solidFill>
              <a:latin typeface="Arial"/>
              <a:cs typeface="Arial" pitchFamily="34" charset="0"/>
            </a:endParaRPr>
          </a:p>
        </p:txBody>
      </p:sp>
    </p:spTree>
    <p:extLst>
      <p:ext uri="{BB962C8B-B14F-4D97-AF65-F5344CB8AC3E}">
        <p14:creationId xmlns="" xmlns:p14="http://schemas.microsoft.com/office/powerpoint/2010/main" val="252864780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35068083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mn-lt"/>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mn-lt"/>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mn-lt"/>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mn-lt"/>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mn-lt"/>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 xmlns:p14="http://schemas.microsoft.com/office/powerpoint/2010/main" val="1090007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767189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1538" y="908720"/>
            <a:ext cx="6732461" cy="1470025"/>
          </a:xfrm>
        </p:spPr>
        <p:txBody>
          <a:bodyPr/>
          <a:lstStyle>
            <a:lvl1pPr algn="l">
              <a:defRPr sz="3300">
                <a:solidFill>
                  <a:srgbClr val="003399"/>
                </a:solidFill>
                <a:latin typeface="Arial" pitchFamily="34" charset="0"/>
                <a:cs typeface="Arial" pitchFamily="34" charset="0"/>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2411538" y="3188568"/>
            <a:ext cx="6732461" cy="1032520"/>
          </a:xfrm>
        </p:spPr>
        <p:txBody>
          <a:bodyPr/>
          <a:lstStyle>
            <a:lvl1pPr marL="0" indent="0" algn="l">
              <a:buNone/>
              <a:defRPr sz="2000">
                <a:solidFill>
                  <a:srgbClr val="0099C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endParaRPr lang="en-US" dirty="0" smtClean="0"/>
          </a:p>
          <a:p>
            <a:endParaRPr lang="en-US" dirty="0" smtClean="0"/>
          </a:p>
          <a:p>
            <a:endParaRPr lang="en-SG" dirty="0"/>
          </a:p>
        </p:txBody>
      </p:sp>
      <p:sp>
        <p:nvSpPr>
          <p:cNvPr id="27" name="Content Placeholder 26"/>
          <p:cNvSpPr>
            <a:spLocks noGrp="1"/>
          </p:cNvSpPr>
          <p:nvPr>
            <p:ph sz="quarter" idx="10"/>
          </p:nvPr>
        </p:nvSpPr>
        <p:spPr>
          <a:xfrm>
            <a:off x="2411760" y="4365625"/>
            <a:ext cx="6732240" cy="792163"/>
          </a:xfrm>
        </p:spPr>
        <p:txBody>
          <a:bodyPr/>
          <a:lstStyle>
            <a:lvl1pPr>
              <a:spcBef>
                <a:spcPts val="600"/>
              </a:spcBef>
              <a:buNone/>
              <a:defRPr sz="2000">
                <a:solidFill>
                  <a:schemeClr val="tx1">
                    <a:lumMod val="50000"/>
                    <a:lumOff val="50000"/>
                  </a:schemeClr>
                </a:solidFill>
                <a:latin typeface="Arial" pitchFamily="34" charset="0"/>
                <a:cs typeface="Arial" pitchFamily="34" charset="0"/>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5" name="TextBox 4"/>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6" name="TextBox 5"/>
          <p:cNvSpPr txBox="1"/>
          <p:nvPr userDrawn="1"/>
        </p:nvSpPr>
        <p:spPr>
          <a:xfrm>
            <a:off x="8316913" y="6581775"/>
            <a:ext cx="431800" cy="276225"/>
          </a:xfrm>
          <a:prstGeom prst="rect">
            <a:avLst/>
          </a:prstGeom>
          <a:noFill/>
        </p:spPr>
        <p:txBody>
          <a:bodyPr>
            <a:spAutoFit/>
          </a:bodyPr>
          <a:lstStyle/>
          <a:p>
            <a:pPr algn="r"/>
            <a:fld id="{A127C848-74F1-499D-ACED-DC94F048321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339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43CDF5E7-81A6-4097-B5DE-93B06A64E6AB}"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8" name="TextBox 7"/>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9" name="TextBox 8"/>
          <p:cNvSpPr txBox="1"/>
          <p:nvPr userDrawn="1"/>
        </p:nvSpPr>
        <p:spPr>
          <a:xfrm>
            <a:off x="8316913" y="6581775"/>
            <a:ext cx="431800" cy="276225"/>
          </a:xfrm>
          <a:prstGeom prst="rect">
            <a:avLst/>
          </a:prstGeom>
          <a:noFill/>
        </p:spPr>
        <p:txBody>
          <a:bodyPr>
            <a:spAutoFit/>
          </a:bodyPr>
          <a:lstStyle/>
          <a:p>
            <a:pPr algn="r"/>
            <a:fld id="{436E83AA-6803-45BC-9616-14A32AA470B8}"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4" name="TextBox 3"/>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5" name="TextBox 4"/>
          <p:cNvSpPr txBox="1"/>
          <p:nvPr userDrawn="1"/>
        </p:nvSpPr>
        <p:spPr>
          <a:xfrm>
            <a:off x="8316913" y="6581775"/>
            <a:ext cx="431800" cy="276225"/>
          </a:xfrm>
          <a:prstGeom prst="rect">
            <a:avLst/>
          </a:prstGeom>
          <a:noFill/>
        </p:spPr>
        <p:txBody>
          <a:bodyPr>
            <a:spAutoFit/>
          </a:bodyPr>
          <a:lstStyle/>
          <a:p>
            <a:pPr algn="r"/>
            <a:fld id="{5679B5E2-A47D-4DF1-B3BB-0A5B1B29C449}"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3" name="TextBox 2"/>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4" name="TextBox 3"/>
          <p:cNvSpPr txBox="1"/>
          <p:nvPr userDrawn="1"/>
        </p:nvSpPr>
        <p:spPr>
          <a:xfrm>
            <a:off x="8316913" y="6581775"/>
            <a:ext cx="431800" cy="276225"/>
          </a:xfrm>
          <a:prstGeom prst="rect">
            <a:avLst/>
          </a:prstGeom>
          <a:noFill/>
        </p:spPr>
        <p:txBody>
          <a:bodyPr>
            <a:spAutoFit/>
          </a:bodyPr>
          <a:lstStyle/>
          <a:p>
            <a:pPr algn="r"/>
            <a:fld id="{A59F3C19-62C3-4CE1-8CBD-EA88DC84387B}" type="slidenum">
              <a:rPr lang="en-SG" sz="1200">
                <a:latin typeface="Calibri" pitchFamily="34" charset="0"/>
              </a:rPr>
              <a:pPr algn="r"/>
              <a:t>‹#›</a:t>
            </a:fld>
            <a:endParaRPr lang="en-SG" sz="1200">
              <a:latin typeface="Calibri" pitchFamily="34" charset="0"/>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468313" y="6597650"/>
            <a:ext cx="1871662" cy="276225"/>
          </a:xfrm>
          <a:prstGeom prst="rect">
            <a:avLst/>
          </a:prstGeom>
          <a:noFill/>
        </p:spPr>
        <p:txBody>
          <a:bodyPr>
            <a:spAutoFit/>
          </a:bodyPr>
          <a:lstStyle/>
          <a:p>
            <a:r>
              <a:rPr lang="en-US" sz="1200">
                <a:latin typeface="Calibri" pitchFamily="34" charset="0"/>
              </a:rPr>
              <a:t>Promoting Tax Excellence</a:t>
            </a:r>
            <a:endParaRPr lang="en-SG" sz="1200">
              <a:latin typeface="Calibri" pitchFamily="34" charset="0"/>
            </a:endParaRPr>
          </a:p>
        </p:txBody>
      </p:sp>
      <p:sp>
        <p:nvSpPr>
          <p:cNvPr id="6" name="TextBox 5"/>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2013 Singapore Institute of Accredited Tax Professionals</a:t>
            </a:r>
          </a:p>
        </p:txBody>
      </p:sp>
      <p:sp>
        <p:nvSpPr>
          <p:cNvPr id="7" name="TextBox 6"/>
          <p:cNvSpPr txBox="1"/>
          <p:nvPr userDrawn="1"/>
        </p:nvSpPr>
        <p:spPr>
          <a:xfrm>
            <a:off x="8316913" y="6581775"/>
            <a:ext cx="431800" cy="276225"/>
          </a:xfrm>
          <a:prstGeom prst="rect">
            <a:avLst/>
          </a:prstGeom>
          <a:noFill/>
        </p:spPr>
        <p:txBody>
          <a:bodyPr>
            <a:spAutoFit/>
          </a:bodyPr>
          <a:lstStyle/>
          <a:p>
            <a:pPr algn="r"/>
            <a:fld id="{DEBBA3D2-B977-4184-8700-D649FCA71A63}" type="slidenum">
              <a:rPr lang="en-SG" sz="1200">
                <a:latin typeface="Calibri" pitchFamily="34" charset="0"/>
              </a:rPr>
              <a:pPr algn="r"/>
              <a:t>‹#›</a:t>
            </a:fld>
            <a:endParaRPr lang="en-SG" sz="1200">
              <a:latin typeface="Calibri" pitchFamily="34" charset="0"/>
            </a:endParaRPr>
          </a:p>
        </p:txBody>
      </p:sp>
      <p:sp>
        <p:nvSpPr>
          <p:cNvPr id="2" name="Title 1"/>
          <p:cNvSpPr>
            <a:spLocks noGrp="1"/>
          </p:cNvSpPr>
          <p:nvPr>
            <p:ph type="title"/>
          </p:nvPr>
        </p:nvSpPr>
        <p:spPr>
          <a:xfrm>
            <a:off x="457200" y="273050"/>
            <a:ext cx="3008313" cy="1162050"/>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736"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003399"/>
          </a:solidFill>
          <a:latin typeface="+mj-lt"/>
          <a:ea typeface="+mj-ea"/>
          <a:cs typeface="+mj-cs"/>
        </a:defRPr>
      </a:lvl1pPr>
      <a:lvl2pPr algn="ctr" rtl="0" eaLnBrk="0" fontAlgn="base" hangingPunct="0">
        <a:spcBef>
          <a:spcPct val="0"/>
        </a:spcBef>
        <a:spcAft>
          <a:spcPct val="0"/>
        </a:spcAft>
        <a:defRPr sz="4400">
          <a:solidFill>
            <a:srgbClr val="003399"/>
          </a:solidFill>
          <a:latin typeface="Calibri" pitchFamily="34" charset="0"/>
        </a:defRPr>
      </a:lvl2pPr>
      <a:lvl3pPr algn="ctr" rtl="0" eaLnBrk="0" fontAlgn="base" hangingPunct="0">
        <a:spcBef>
          <a:spcPct val="0"/>
        </a:spcBef>
        <a:spcAft>
          <a:spcPct val="0"/>
        </a:spcAft>
        <a:defRPr sz="4400">
          <a:solidFill>
            <a:srgbClr val="003399"/>
          </a:solidFill>
          <a:latin typeface="Calibri" pitchFamily="34" charset="0"/>
        </a:defRPr>
      </a:lvl3pPr>
      <a:lvl4pPr algn="ctr" rtl="0" eaLnBrk="0" fontAlgn="base" hangingPunct="0">
        <a:spcBef>
          <a:spcPct val="0"/>
        </a:spcBef>
        <a:spcAft>
          <a:spcPct val="0"/>
        </a:spcAft>
        <a:defRPr sz="4400">
          <a:solidFill>
            <a:srgbClr val="003399"/>
          </a:solidFill>
          <a:latin typeface="Calibri" pitchFamily="34" charset="0"/>
        </a:defRPr>
      </a:lvl4pPr>
      <a:lvl5pPr algn="ctr" rtl="0" eaLnBrk="0" fontAlgn="base" hangingPunct="0">
        <a:spcBef>
          <a:spcPct val="0"/>
        </a:spcBef>
        <a:spcAft>
          <a:spcPct val="0"/>
        </a:spcAft>
        <a:defRPr sz="4400">
          <a:solidFill>
            <a:srgbClr val="003399"/>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4025" y="201600"/>
            <a:ext cx="8232775" cy="8604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425600"/>
            <a:ext cx="8229600" cy="4698976"/>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Box 11"/>
          <p:cNvSpPr txBox="1"/>
          <p:nvPr userDrawn="1"/>
        </p:nvSpPr>
        <p:spPr>
          <a:xfrm>
            <a:off x="468313" y="6597650"/>
            <a:ext cx="1871662" cy="276225"/>
          </a:xfrm>
          <a:prstGeom prst="rect">
            <a:avLst/>
          </a:prstGeom>
          <a:noFill/>
        </p:spPr>
        <p:txBody>
          <a:bodyPr>
            <a:spAutoFit/>
          </a:bodyPr>
          <a:lstStyle/>
          <a:p>
            <a:r>
              <a:rPr lang="en-US" sz="1200" dirty="0">
                <a:latin typeface="Calibri" pitchFamily="34" charset="0"/>
              </a:rPr>
              <a:t>Promoting Tax Excellence</a:t>
            </a:r>
            <a:endParaRPr lang="en-SG" sz="1200" dirty="0">
              <a:latin typeface="Calibri" pitchFamily="34" charset="0"/>
            </a:endParaRPr>
          </a:p>
        </p:txBody>
      </p:sp>
      <p:sp>
        <p:nvSpPr>
          <p:cNvPr id="13" name="TextBox 12"/>
          <p:cNvSpPr txBox="1"/>
          <p:nvPr userDrawn="1"/>
        </p:nvSpPr>
        <p:spPr>
          <a:xfrm>
            <a:off x="2411413" y="6581775"/>
            <a:ext cx="5616575" cy="276225"/>
          </a:xfrm>
          <a:prstGeom prst="rect">
            <a:avLst/>
          </a:prstGeom>
          <a:noFill/>
        </p:spPr>
        <p:txBody>
          <a:bodyPr>
            <a:spAutoFit/>
          </a:bodyPr>
          <a:lstStyle/>
          <a:p>
            <a:pPr algn="ctr">
              <a:defRPr/>
            </a:pPr>
            <a:r>
              <a:rPr lang="en-SG" sz="1200" dirty="0">
                <a:latin typeface="+mn-lt"/>
              </a:rPr>
              <a:t>© </a:t>
            </a:r>
            <a:r>
              <a:rPr lang="en-SG" sz="1200" dirty="0" smtClean="0">
                <a:latin typeface="+mn-lt"/>
              </a:rPr>
              <a:t>2015 </a:t>
            </a:r>
            <a:r>
              <a:rPr lang="en-SG" sz="1200" dirty="0">
                <a:latin typeface="+mn-lt"/>
              </a:rPr>
              <a:t>Singapore Institute of Accredited Tax Professionals</a:t>
            </a:r>
          </a:p>
        </p:txBody>
      </p:sp>
      <p:sp>
        <p:nvSpPr>
          <p:cNvPr id="14" name="TextBox 13"/>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latin typeface="Calibri" pitchFamily="34" charset="0"/>
              </a:rPr>
              <a:pPr algn="r"/>
              <a:t>‹#›</a:t>
            </a:fld>
            <a:endParaRPr lang="en-SG" sz="1200" dirty="0">
              <a:latin typeface="Calibri" pitchFamily="34" charset="0"/>
            </a:endParaRPr>
          </a:p>
        </p:txBody>
      </p:sp>
      <p:cxnSp>
        <p:nvCxnSpPr>
          <p:cNvPr id="15" name="Straight Connector 14"/>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9" r:id="rId12"/>
  </p:sldLayoutIdLst>
  <p:hf sldNum="0" hdr="0"/>
  <p:txStyles>
    <p:title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4025" y="201600"/>
            <a:ext cx="8232775" cy="860400"/>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425600"/>
            <a:ext cx="8229600" cy="4698976"/>
          </a:xfrm>
          <a:prstGeom prst="rect">
            <a:avLst/>
          </a:prstGeom>
        </p:spPr>
        <p:txBody>
          <a:bodyPr vert="horz" lIns="0" tIns="0" rIns="0" bIns="0" rtlCol="0" anchor="t" anchorCtr="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Box 11"/>
          <p:cNvSpPr txBox="1"/>
          <p:nvPr userDrawn="1"/>
        </p:nvSpPr>
        <p:spPr>
          <a:xfrm>
            <a:off x="468313" y="6597650"/>
            <a:ext cx="1871662" cy="276225"/>
          </a:xfrm>
          <a:prstGeom prst="rect">
            <a:avLst/>
          </a:prstGeom>
          <a:noFill/>
        </p:spPr>
        <p:txBody>
          <a:bodyPr>
            <a:spAutoFit/>
          </a:bodyPr>
          <a:lstStyle/>
          <a:p>
            <a:r>
              <a:rPr lang="en-US" sz="1200" dirty="0">
                <a:solidFill>
                  <a:srgbClr val="000000"/>
                </a:solidFill>
                <a:latin typeface="Calibri" pitchFamily="34" charset="0"/>
              </a:rPr>
              <a:t>Promoting Tax Excellence</a:t>
            </a:r>
            <a:endParaRPr lang="en-SG" sz="1200" dirty="0">
              <a:solidFill>
                <a:srgbClr val="000000"/>
              </a:solidFill>
              <a:latin typeface="Calibri" pitchFamily="34" charset="0"/>
            </a:endParaRPr>
          </a:p>
        </p:txBody>
      </p:sp>
      <p:sp>
        <p:nvSpPr>
          <p:cNvPr id="13" name="TextBox 12"/>
          <p:cNvSpPr txBox="1"/>
          <p:nvPr userDrawn="1"/>
        </p:nvSpPr>
        <p:spPr>
          <a:xfrm>
            <a:off x="2411413" y="6581775"/>
            <a:ext cx="5616575" cy="276225"/>
          </a:xfrm>
          <a:prstGeom prst="rect">
            <a:avLst/>
          </a:prstGeom>
          <a:noFill/>
        </p:spPr>
        <p:txBody>
          <a:bodyPr>
            <a:spAutoFit/>
          </a:bodyPr>
          <a:lstStyle/>
          <a:p>
            <a:pPr algn="ctr">
              <a:defRPr/>
            </a:pPr>
            <a:r>
              <a:rPr lang="en-SG" sz="1200" dirty="0">
                <a:solidFill>
                  <a:srgbClr val="000000"/>
                </a:solidFill>
                <a:latin typeface="Arial"/>
              </a:rPr>
              <a:t>© </a:t>
            </a:r>
            <a:r>
              <a:rPr lang="en-SG" sz="1200" dirty="0" smtClean="0">
                <a:solidFill>
                  <a:srgbClr val="000000"/>
                </a:solidFill>
                <a:latin typeface="Arial"/>
              </a:rPr>
              <a:t>2015 </a:t>
            </a:r>
            <a:r>
              <a:rPr lang="en-SG" sz="1200" dirty="0">
                <a:solidFill>
                  <a:srgbClr val="000000"/>
                </a:solidFill>
                <a:latin typeface="Arial"/>
              </a:rPr>
              <a:t>Singapore Institute of Accredited Tax Professionals</a:t>
            </a:r>
          </a:p>
        </p:txBody>
      </p:sp>
      <p:sp>
        <p:nvSpPr>
          <p:cNvPr id="14" name="TextBox 13"/>
          <p:cNvSpPr txBox="1"/>
          <p:nvPr userDrawn="1"/>
        </p:nvSpPr>
        <p:spPr>
          <a:xfrm>
            <a:off x="8316913" y="6581775"/>
            <a:ext cx="431800" cy="276225"/>
          </a:xfrm>
          <a:prstGeom prst="rect">
            <a:avLst/>
          </a:prstGeom>
          <a:noFill/>
        </p:spPr>
        <p:txBody>
          <a:bodyPr>
            <a:spAutoFit/>
          </a:bodyPr>
          <a:lstStyle/>
          <a:p>
            <a:pPr algn="r"/>
            <a:fld id="{C25B00D8-D294-41CE-BB98-BDBE1DA1D7F6}" type="slidenum">
              <a:rPr lang="en-SG" sz="1200">
                <a:solidFill>
                  <a:srgbClr val="000000"/>
                </a:solidFill>
                <a:latin typeface="Calibri" pitchFamily="34" charset="0"/>
              </a:rPr>
              <a:pPr algn="r"/>
              <a:t>‹#›</a:t>
            </a:fld>
            <a:endParaRPr lang="en-SG" sz="1200" dirty="0">
              <a:solidFill>
                <a:srgbClr val="000000"/>
              </a:solidFill>
              <a:latin typeface="Calibri" pitchFamily="34" charset="0"/>
            </a:endParaRPr>
          </a:p>
        </p:txBody>
      </p:sp>
      <p:cxnSp>
        <p:nvCxnSpPr>
          <p:cNvPr id="15" name="Straight Connector 14"/>
          <p:cNvCxnSpPr/>
          <p:nvPr userDrawn="1"/>
        </p:nvCxnSpPr>
        <p:spPr>
          <a:xfrm>
            <a:off x="468313" y="6524625"/>
            <a:ext cx="8207375"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Lst>
  <p:hf sldNum="0" hdr="0"/>
  <p:txStyles>
    <p:title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Arial" pitchFamily="34" charset="0"/>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Arial" pitchFamily="34" charset="0"/>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Arial" pitchFamily="34" charset="0"/>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908050"/>
            <a:ext cx="6983760" cy="1470025"/>
          </a:xfrm>
        </p:spPr>
        <p:txBody>
          <a:bodyPr/>
          <a:lstStyle/>
          <a:p>
            <a:r>
              <a:rPr lang="en-US" b="1" dirty="0" smtClean="0">
                <a:latin typeface="Arial" charset="0"/>
                <a:cs typeface="Arial" charset="0"/>
              </a:rPr>
              <a:t>BEPS Action Plan: Perspectives of the government and industries</a:t>
            </a:r>
            <a:endParaRPr lang="en-SG" b="1" dirty="0" smtClean="0">
              <a:latin typeface="Arial" charset="0"/>
              <a:cs typeface="Arial" charset="0"/>
            </a:endParaRPr>
          </a:p>
        </p:txBody>
      </p:sp>
      <p:sp>
        <p:nvSpPr>
          <p:cNvPr id="13315" name="Subtitle 2"/>
          <p:cNvSpPr>
            <a:spLocks noGrp="1"/>
          </p:cNvSpPr>
          <p:nvPr>
            <p:ph type="subTitle" idx="1"/>
          </p:nvPr>
        </p:nvSpPr>
        <p:spPr>
          <a:xfrm>
            <a:off x="2160240" y="2349500"/>
            <a:ext cx="6983760" cy="1799580"/>
          </a:xfrm>
        </p:spPr>
        <p:txBody>
          <a:bodyPr/>
          <a:lstStyle/>
          <a:p>
            <a:pPr>
              <a:spcBef>
                <a:spcPct val="0"/>
              </a:spcBef>
            </a:pPr>
            <a:r>
              <a:rPr lang="en-SG" sz="2300" b="1" dirty="0" smtClean="0">
                <a:latin typeface="Arial" charset="0"/>
                <a:cs typeface="Arial" charset="0"/>
              </a:rPr>
              <a:t>Ms Latha Mathew </a:t>
            </a:r>
            <a:br>
              <a:rPr lang="en-SG" sz="2300" b="1" dirty="0" smtClean="0">
                <a:latin typeface="Arial" charset="0"/>
                <a:cs typeface="Arial" charset="0"/>
              </a:rPr>
            </a:br>
            <a:r>
              <a:rPr lang="en-SG" b="1" dirty="0" smtClean="0">
                <a:latin typeface="Arial" charset="0"/>
                <a:cs typeface="Arial" charset="0"/>
              </a:rPr>
              <a:t>Board Member</a:t>
            </a:r>
          </a:p>
          <a:p>
            <a:pPr>
              <a:spcBef>
                <a:spcPct val="0"/>
              </a:spcBef>
            </a:pPr>
            <a:r>
              <a:rPr lang="en-SG" b="1" dirty="0" smtClean="0">
                <a:latin typeface="Arial" charset="0"/>
                <a:cs typeface="Arial" charset="0"/>
              </a:rPr>
              <a:t>Singapore Institute of Accredited Tax Professionals </a:t>
            </a:r>
            <a:endParaRPr lang="en-SG" sz="800" b="1" dirty="0" smtClean="0">
              <a:latin typeface="Arial" charset="0"/>
              <a:cs typeface="Arial" charset="0"/>
            </a:endParaRPr>
          </a:p>
          <a:p>
            <a:pPr>
              <a:spcBef>
                <a:spcPct val="0"/>
              </a:spcBef>
            </a:pPr>
            <a:r>
              <a:rPr lang="en-SG" sz="800" b="1" dirty="0" smtClean="0">
                <a:latin typeface="Arial" charset="0"/>
                <a:cs typeface="Arial" charset="0"/>
              </a:rPr>
              <a:t/>
            </a:r>
            <a:br>
              <a:rPr lang="en-SG" sz="800" b="1" dirty="0" smtClean="0">
                <a:latin typeface="Arial" charset="0"/>
                <a:cs typeface="Arial" charset="0"/>
              </a:rPr>
            </a:br>
            <a:r>
              <a:rPr lang="en-US" b="1" dirty="0" smtClean="0">
                <a:latin typeface="Arial" charset="0"/>
                <a:cs typeface="Arial" charset="0"/>
              </a:rPr>
              <a:t>Partner, Tax Services</a:t>
            </a:r>
          </a:p>
          <a:p>
            <a:pPr>
              <a:spcBef>
                <a:spcPct val="0"/>
              </a:spcBef>
            </a:pPr>
            <a:r>
              <a:rPr lang="en-US" b="1" dirty="0" smtClean="0">
                <a:latin typeface="Arial" charset="0"/>
                <a:cs typeface="Arial" charset="0"/>
              </a:rPr>
              <a:t>EY Singapore</a:t>
            </a:r>
            <a:endParaRPr lang="en-SG" b="1" dirty="0" smtClean="0">
              <a:latin typeface="Arial" charset="0"/>
              <a:cs typeface="Arial" charset="0"/>
            </a:endParaRPr>
          </a:p>
        </p:txBody>
      </p:sp>
      <p:sp>
        <p:nvSpPr>
          <p:cNvPr id="4" name="Content Placeholder 3"/>
          <p:cNvSpPr>
            <a:spLocks noGrp="1"/>
          </p:cNvSpPr>
          <p:nvPr>
            <p:ph sz="quarter" idx="10"/>
          </p:nvPr>
        </p:nvSpPr>
        <p:spPr>
          <a:xfrm>
            <a:off x="2160240" y="4149254"/>
            <a:ext cx="6804025" cy="1439986"/>
          </a:xfrm>
        </p:spPr>
        <p:txBody>
          <a:bodyPr/>
          <a:lstStyle/>
          <a:p>
            <a:r>
              <a:rPr lang="en-US" dirty="0" smtClean="0">
                <a:solidFill>
                  <a:srgbClr val="7F7F7F"/>
                </a:solidFill>
                <a:latin typeface="Arial" charset="0"/>
                <a:cs typeface="Arial" charset="0"/>
              </a:rPr>
              <a:t>16 </a:t>
            </a:r>
            <a:r>
              <a:rPr lang="en-US" smtClean="0">
                <a:solidFill>
                  <a:srgbClr val="7F7F7F"/>
                </a:solidFill>
                <a:latin typeface="Arial" charset="0"/>
                <a:cs typeface="Arial" charset="0"/>
              </a:rPr>
              <a:t>October 2015, </a:t>
            </a:r>
            <a:r>
              <a:rPr lang="en-US" dirty="0" smtClean="0">
                <a:solidFill>
                  <a:srgbClr val="7F7F7F"/>
                </a:solidFill>
                <a:latin typeface="Arial" charset="0"/>
                <a:cs typeface="Arial" charset="0"/>
              </a:rPr>
              <a:t>Friday</a:t>
            </a:r>
          </a:p>
          <a:p>
            <a:r>
              <a:rPr lang="en-SG" dirty="0" smtClean="0">
                <a:solidFill>
                  <a:srgbClr val="7F7F7F"/>
                </a:solidFill>
                <a:latin typeface="Arial" charset="0"/>
                <a:cs typeface="Arial" charset="0"/>
              </a:rPr>
              <a:t>Asia-Oceania Tax Consultants’ Association</a:t>
            </a:r>
          </a:p>
          <a:p>
            <a:pPr>
              <a:spcBef>
                <a:spcPct val="0"/>
              </a:spcBef>
            </a:pPr>
            <a:r>
              <a:rPr lang="en-SG" dirty="0" smtClean="0">
                <a:solidFill>
                  <a:srgbClr val="7F7F7F"/>
                </a:solidFill>
                <a:latin typeface="Arial" charset="0"/>
                <a:cs typeface="Arial" charset="0"/>
              </a:rPr>
              <a:t>International Tax Conference</a:t>
            </a:r>
          </a:p>
          <a:p>
            <a:pPr>
              <a:spcBef>
                <a:spcPct val="0"/>
              </a:spcBef>
            </a:pPr>
            <a:r>
              <a:rPr lang="en-US" dirty="0" smtClean="0">
                <a:solidFill>
                  <a:srgbClr val="7F7F7F"/>
                </a:solidFill>
                <a:latin typeface="Arial" charset="0"/>
                <a:cs typeface="Arial" charset="0"/>
              </a:rPr>
              <a:t>Osaka, Japan</a:t>
            </a:r>
          </a:p>
          <a:p>
            <a:endParaRPr lang="en-SG" dirty="0" smtClean="0">
              <a:solidFill>
                <a:srgbClr val="7F7F7F"/>
              </a:solidFill>
              <a:latin typeface="Arial" charset="0"/>
              <a:cs typeface="Arial" charset="0"/>
            </a:endParaRPr>
          </a:p>
        </p:txBody>
      </p:sp>
      <p:pic>
        <p:nvPicPr>
          <p:cNvPr id="5" name="Picture 3" descr="SIATP_Colour.jpg"/>
          <p:cNvPicPr>
            <a:picLocks noChangeAspect="1"/>
          </p:cNvPicPr>
          <p:nvPr/>
        </p:nvPicPr>
        <p:blipFill>
          <a:blip r:embed="rId3" cstate="email"/>
          <a:srcRect/>
          <a:stretch>
            <a:fillRect/>
          </a:stretch>
        </p:blipFill>
        <p:spPr bwMode="auto">
          <a:xfrm>
            <a:off x="179388" y="188913"/>
            <a:ext cx="1547812" cy="790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Extent of Documentation </a:t>
            </a:r>
            <a:endParaRPr lang="en-US" sz="3000" dirty="0"/>
          </a:p>
        </p:txBody>
      </p:sp>
      <p:sp>
        <p:nvSpPr>
          <p:cNvPr id="4" name="TextBox 3"/>
          <p:cNvSpPr txBox="1"/>
          <p:nvPr/>
        </p:nvSpPr>
        <p:spPr>
          <a:xfrm>
            <a:off x="395536" y="1196752"/>
            <a:ext cx="8413668" cy="4494564"/>
          </a:xfrm>
          <a:prstGeom prst="rect">
            <a:avLst/>
          </a:prstGeom>
          <a:noFill/>
        </p:spPr>
        <p:txBody>
          <a:bodyPr wrap="square" lIns="0" tIns="36576" rIns="0" bIns="0" rtlCol="0">
            <a:spAutoFit/>
          </a:bodyPr>
          <a:lstStyle/>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Taxpayers are not expected to prepare TP documentation under the following situations: </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a:latin typeface="+mn-lt"/>
                <a:ea typeface="宋体" pitchFamily="2" charset="-122"/>
              </a:rPr>
              <a:t>Where the taxpayer transacts with a related party in Singapore and such local transactions (excluding related party loans) are subject to the same Singapore tax rates</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a:latin typeface="+mn-lt"/>
                <a:ea typeface="宋体" pitchFamily="2" charset="-122"/>
              </a:rPr>
              <a:t>Where a related domestic loan is provided between the taxpayer and a related party in Singapore and the lender is not in the business of borrowing and lending</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a:latin typeface="+mn-lt"/>
                <a:ea typeface="宋体" pitchFamily="2" charset="-122"/>
              </a:rPr>
              <a:t>Where the taxpayer applies the safe harbour 5% cost mark-up for routine services</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a:latin typeface="+mn-lt"/>
                <a:ea typeface="宋体" pitchFamily="2" charset="-122"/>
              </a:rPr>
              <a:t>Where the related party transactions are covered by an agreement under an A</a:t>
            </a:r>
            <a:r>
              <a:rPr lang="en-US" sz="2000" dirty="0" smtClean="0">
                <a:latin typeface="+mn-lt"/>
                <a:ea typeface="宋体" pitchFamily="2" charset="-122"/>
              </a:rPr>
              <a:t>dvance Pricing </a:t>
            </a:r>
            <a:r>
              <a:rPr lang="en-US" sz="2000" dirty="0">
                <a:latin typeface="+mn-lt"/>
                <a:ea typeface="宋体" pitchFamily="2" charset="-122"/>
              </a:rPr>
              <a:t>A</a:t>
            </a:r>
            <a:r>
              <a:rPr lang="en-US" sz="2000" dirty="0" smtClean="0">
                <a:latin typeface="+mn-lt"/>
                <a:ea typeface="宋体" pitchFamily="2" charset="-122"/>
              </a:rPr>
              <a:t>greement (APA) </a:t>
            </a:r>
            <a:r>
              <a:rPr lang="en-US" sz="2000" dirty="0">
                <a:latin typeface="+mn-lt"/>
                <a:ea typeface="宋体" pitchFamily="2" charset="-122"/>
              </a:rPr>
              <a:t>(an annual compliance report is still required in the case of an APA)</a:t>
            </a:r>
            <a:endParaRPr lang="en-US" sz="2000" baseline="30000" dirty="0">
              <a:latin typeface="+mn-lt"/>
              <a:ea typeface="宋体" pitchFamily="2" charset="-122"/>
            </a:endParaRPr>
          </a:p>
          <a:p>
            <a:pPr marL="342900" indent="-342900" fontAlgn="auto">
              <a:lnSpc>
                <a:spcPct val="90000"/>
              </a:lnSpc>
              <a:spcBef>
                <a:spcPct val="20000"/>
              </a:spcBef>
              <a:spcAft>
                <a:spcPts val="600"/>
              </a:spcAft>
              <a:buClr>
                <a:srgbClr val="003366"/>
              </a:buClr>
              <a:buSzPct val="70000"/>
              <a:buFont typeface="Arial" pitchFamily="34" charset="0"/>
              <a:buChar char="►"/>
            </a:pPr>
            <a:endParaRPr lang="en-US" sz="2000" baseline="30000" dirty="0" smtClean="0">
              <a:latin typeface="+mn-lt"/>
              <a:ea typeface="宋体"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676456" cy="1008112"/>
          </a:xfrm>
        </p:spPr>
        <p:txBody>
          <a:bodyPr/>
          <a:lstStyle/>
          <a:p>
            <a:r>
              <a:rPr lang="en-US" sz="3000" dirty="0" smtClean="0"/>
              <a:t>Consequences of Not Preparing TP Documentation </a:t>
            </a:r>
            <a:endParaRPr lang="en-US" sz="3000" dirty="0"/>
          </a:p>
        </p:txBody>
      </p:sp>
      <p:sp>
        <p:nvSpPr>
          <p:cNvPr id="4" name="TextBox 3"/>
          <p:cNvSpPr txBox="1"/>
          <p:nvPr/>
        </p:nvSpPr>
        <p:spPr>
          <a:xfrm>
            <a:off x="457200" y="1225290"/>
            <a:ext cx="8413668" cy="5325560"/>
          </a:xfrm>
          <a:prstGeom prst="rect">
            <a:avLst/>
          </a:prstGeom>
          <a:noFill/>
        </p:spPr>
        <p:txBody>
          <a:bodyPr wrap="square" lIns="0" tIns="36576" rIns="0" bIns="0" rtlCol="0">
            <a:spAutoFit/>
          </a:bodyPr>
          <a:lstStyle/>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IRAS may not be as supportive of the transfer pricing positions of the taxpayer: </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a:latin typeface="+mn-lt"/>
                <a:ea typeface="宋体" pitchFamily="2" charset="-122"/>
              </a:rPr>
              <a:t>Where a taxpayer suffers double taxation, the IRAS may not support the taxpayer’s request for </a:t>
            </a:r>
            <a:r>
              <a:rPr lang="en-US" sz="2000" dirty="0" smtClean="0">
                <a:latin typeface="+mn-lt"/>
                <a:ea typeface="宋体" pitchFamily="2" charset="-122"/>
              </a:rPr>
              <a:t>MAP </a:t>
            </a:r>
            <a:r>
              <a:rPr lang="en-US" sz="2000" dirty="0">
                <a:latin typeface="+mn-lt"/>
                <a:ea typeface="宋体" pitchFamily="2" charset="-122"/>
              </a:rPr>
              <a:t>and discussions regarding the </a:t>
            </a:r>
            <a:r>
              <a:rPr lang="en-US" sz="2000" dirty="0" smtClean="0">
                <a:latin typeface="+mn-lt"/>
                <a:ea typeface="宋体" pitchFamily="2" charset="-122"/>
              </a:rPr>
              <a:t>same </a:t>
            </a:r>
            <a:endParaRPr lang="en-US" sz="2000" dirty="0">
              <a:latin typeface="+mn-lt"/>
              <a:ea typeface="宋体" pitchFamily="2" charset="-122"/>
            </a:endParaRP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Where taxpayers apply for an APA, the IRAS may not accept the application</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Where taxpayers have made any transfer pricing adjustments, the IRAS may not accept these adjustments</a:t>
            </a:r>
          </a:p>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In addition, penalties under section 94(2) of the Income Tax Act (ITA) for not complying with the record keeping requirement under the ITA may apply.</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The sub-section reads that taxpayers found guilty would be liable on conviction to a fine not exceeding S$1,000 and in default of payment potentially to imprisonment for a term not exceeding six months</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That said, in practice, the IRAS typically issues a grace letter or compounds such offences before these even reach the courts</a:t>
            </a:r>
          </a:p>
          <a:p>
            <a:pPr marL="342900" indent="-342900" fontAlgn="auto">
              <a:lnSpc>
                <a:spcPct val="90000"/>
              </a:lnSpc>
              <a:spcBef>
                <a:spcPct val="20000"/>
              </a:spcBef>
              <a:spcAft>
                <a:spcPts val="600"/>
              </a:spcAft>
              <a:buClr>
                <a:srgbClr val="003366"/>
              </a:buClr>
              <a:buSzPct val="70000"/>
              <a:buFont typeface="Arial" pitchFamily="34" charset="0"/>
              <a:buChar char="•"/>
            </a:pPr>
            <a:endParaRPr lang="en-US" sz="2000" baseline="30000" dirty="0" smtClean="0">
              <a:latin typeface="+mn-lt"/>
              <a:ea typeface="宋体"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Pricing Adjustments</a:t>
            </a:r>
            <a:endParaRPr lang="en-US" dirty="0"/>
          </a:p>
        </p:txBody>
      </p:sp>
      <p:sp>
        <p:nvSpPr>
          <p:cNvPr id="4" name="TextBox 3"/>
          <p:cNvSpPr txBox="1"/>
          <p:nvPr/>
        </p:nvSpPr>
        <p:spPr>
          <a:xfrm>
            <a:off x="251520" y="980728"/>
            <a:ext cx="8892480" cy="1560427"/>
          </a:xfrm>
          <a:prstGeom prst="rect">
            <a:avLst/>
          </a:prstGeom>
          <a:noFill/>
        </p:spPr>
        <p:txBody>
          <a:bodyPr wrap="square" lIns="0" tIns="36576" rIns="0" bIns="0" rtlCol="0">
            <a:spAutoFit/>
          </a:bodyPr>
          <a:lstStyle/>
          <a:p>
            <a:pPr marL="342900" indent="-284163"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The IRAS </a:t>
            </a:r>
            <a:r>
              <a:rPr lang="en-US" sz="2000" dirty="0">
                <a:latin typeface="+mn-lt"/>
                <a:ea typeface="宋体" pitchFamily="2" charset="-122"/>
              </a:rPr>
              <a:t>sets out its position on the various types of adjustments relating to transfer pricing and the conditions </a:t>
            </a:r>
            <a:r>
              <a:rPr lang="en-US" sz="2000" dirty="0" smtClean="0">
                <a:latin typeface="+mn-lt"/>
                <a:ea typeface="宋体" pitchFamily="2" charset="-122"/>
              </a:rPr>
              <a:t>under </a:t>
            </a:r>
            <a:r>
              <a:rPr lang="en-US" sz="2000" dirty="0">
                <a:latin typeface="+mn-lt"/>
                <a:ea typeface="宋体" pitchFamily="2" charset="-122"/>
              </a:rPr>
              <a:t>which it would accept these </a:t>
            </a:r>
            <a:r>
              <a:rPr lang="en-US" sz="2000" dirty="0" smtClean="0">
                <a:latin typeface="+mn-lt"/>
                <a:ea typeface="宋体" pitchFamily="2" charset="-122"/>
              </a:rPr>
              <a:t>adjustments </a:t>
            </a:r>
            <a:endParaRPr lang="en-US" sz="2000" dirty="0" smtClean="0">
              <a:latin typeface="+mn-lt"/>
              <a:ea typeface="宋体" pitchFamily="2" charset="-122"/>
            </a:endParaRPr>
          </a:p>
          <a:p>
            <a:pPr marL="342900" lvl="1" indent="-284163"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Appropriate </a:t>
            </a:r>
            <a:r>
              <a:rPr lang="en-US" sz="2000" dirty="0">
                <a:latin typeface="+mn-lt"/>
                <a:ea typeface="宋体" pitchFamily="2" charset="-122"/>
              </a:rPr>
              <a:t>TP documentation is the critical requirement for ensuring TP adjustments made are accepted by the </a:t>
            </a:r>
            <a:r>
              <a:rPr lang="en-US" sz="2000" dirty="0" smtClean="0">
                <a:latin typeface="+mn-lt"/>
                <a:ea typeface="宋体" pitchFamily="2" charset="-122"/>
              </a:rPr>
              <a:t>IRAS (additional conditions required for year end adjustments)</a:t>
            </a:r>
            <a:endParaRPr lang="en-US" sz="2000" dirty="0">
              <a:latin typeface="+mn-lt"/>
              <a:ea typeface="宋体" pitchFamily="2" charset="-122"/>
            </a:endParaRPr>
          </a:p>
        </p:txBody>
      </p:sp>
      <p:sp>
        <p:nvSpPr>
          <p:cNvPr id="5" name="TextBox 4"/>
          <p:cNvSpPr txBox="1"/>
          <p:nvPr/>
        </p:nvSpPr>
        <p:spPr>
          <a:xfrm>
            <a:off x="531631" y="6056304"/>
            <a:ext cx="8176435" cy="397032"/>
          </a:xfrm>
          <a:prstGeom prst="rect">
            <a:avLst/>
          </a:prstGeom>
          <a:noFill/>
        </p:spPr>
        <p:txBody>
          <a:bodyPr wrap="square" lIns="0" tIns="36576" rIns="0" bIns="0" rtlCol="0">
            <a:spAutoFit/>
          </a:bodyPr>
          <a:lstStyle/>
          <a:p>
            <a:pPr fontAlgn="auto">
              <a:lnSpc>
                <a:spcPct val="90000"/>
              </a:lnSpc>
              <a:spcBef>
                <a:spcPct val="20000"/>
              </a:spcBef>
              <a:spcAft>
                <a:spcPts val="600"/>
              </a:spcAft>
              <a:buClr>
                <a:srgbClr val="FFE600"/>
              </a:buClr>
              <a:buSzPct val="70000"/>
            </a:pPr>
            <a:r>
              <a:rPr lang="en-US" sz="1300" dirty="0" smtClean="0">
                <a:latin typeface="Arial"/>
                <a:ea typeface="宋体" pitchFamily="2" charset="-122"/>
              </a:rPr>
              <a:t>(1) The IRAS will not allow any retrospective downward adjustments in the absence of contemporaneous TP documentation supporting the adjustments</a:t>
            </a:r>
          </a:p>
        </p:txBody>
      </p:sp>
      <p:graphicFrame>
        <p:nvGraphicFramePr>
          <p:cNvPr id="7" name="Table 6"/>
          <p:cNvGraphicFramePr>
            <a:graphicFrameLocks noGrp="1"/>
          </p:cNvGraphicFramePr>
          <p:nvPr/>
        </p:nvGraphicFramePr>
        <p:xfrm>
          <a:off x="323528" y="2638008"/>
          <a:ext cx="8568951" cy="3383280"/>
        </p:xfrm>
        <a:graphic>
          <a:graphicData uri="http://schemas.openxmlformats.org/drawingml/2006/table">
            <a:tbl>
              <a:tblPr firstRow="1" bandRow="1">
                <a:tableStyleId>{5C22544A-7EE6-4342-B048-85BDC9FD1C3A}</a:tableStyleId>
              </a:tblPr>
              <a:tblGrid>
                <a:gridCol w="2232248"/>
                <a:gridCol w="936104"/>
                <a:gridCol w="1080120"/>
                <a:gridCol w="1683879"/>
                <a:gridCol w="1318300"/>
                <a:gridCol w="1318300"/>
              </a:tblGrid>
              <a:tr h="230856">
                <a:tc rowSpan="2">
                  <a:txBody>
                    <a:bodyPr/>
                    <a:lstStyle/>
                    <a:p>
                      <a:r>
                        <a:rPr lang="en-US" sz="1200" dirty="0" smtClean="0">
                          <a:latin typeface="+mn-lt"/>
                          <a:cs typeface="Arial" pitchFamily="34" charset="0"/>
                        </a:rPr>
                        <a:t>Types of adjustments</a:t>
                      </a:r>
                      <a:endParaRPr lang="en-SG" sz="1200" dirty="0">
                        <a:latin typeface="+mn-lt"/>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lang="en-US" sz="1200" dirty="0" smtClean="0"/>
                        <a:t>Adjustments</a:t>
                      </a:r>
                      <a:r>
                        <a:rPr lang="en-US" sz="1200" baseline="0" dirty="0" smtClean="0"/>
                        <a:t> made at/for</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SG" dirty="0"/>
                    </a:p>
                  </a:txBody>
                  <a:tcPr/>
                </a:tc>
                <a:tc rowSpan="2">
                  <a:txBody>
                    <a:bodyPr/>
                    <a:lstStyle/>
                    <a:p>
                      <a:pPr algn="ctr"/>
                      <a:r>
                        <a:rPr lang="en-US" sz="1200" dirty="0" smtClean="0"/>
                        <a:t>Situations in which adjustments are made</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lang="en-US" sz="1200" dirty="0" smtClean="0"/>
                        <a:t>Tax </a:t>
                      </a:r>
                      <a:r>
                        <a:rPr lang="en-US" sz="1200" dirty="0" smtClean="0"/>
                        <a:t>Position</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SG" dirty="0"/>
                    </a:p>
                  </a:txBody>
                  <a:tcPr/>
                </a:tc>
              </a:tr>
              <a:tr h="384759">
                <a:tc vMerge="1">
                  <a:txBody>
                    <a:bodyPr/>
                    <a:lstStyle/>
                    <a:p>
                      <a:endParaRPr lang="en-SG"/>
                    </a:p>
                  </a:txBody>
                  <a:tcPr/>
                </a:tc>
                <a:tc>
                  <a:txBody>
                    <a:bodyPr/>
                    <a:lstStyle/>
                    <a:p>
                      <a:pPr algn="ctr"/>
                      <a:r>
                        <a:rPr lang="en-US" sz="1200" dirty="0" smtClean="0">
                          <a:solidFill>
                            <a:schemeClr val="bg1"/>
                          </a:solidFill>
                        </a:rPr>
                        <a:t>Year-end</a:t>
                      </a:r>
                      <a:endParaRPr lang="en-SG" sz="12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200" dirty="0" smtClean="0">
                          <a:solidFill>
                            <a:schemeClr val="bg1"/>
                          </a:solidFill>
                        </a:rPr>
                        <a:t>Prior years</a:t>
                      </a:r>
                      <a:endParaRPr lang="en-SG" sz="12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endParaRPr lang="en-SG"/>
                    </a:p>
                  </a:txBody>
                  <a:tcPr/>
                </a:tc>
                <a:tc>
                  <a:txBody>
                    <a:bodyPr/>
                    <a:lstStyle/>
                    <a:p>
                      <a:pPr algn="l"/>
                      <a:r>
                        <a:rPr lang="en-US" sz="1200" dirty="0" smtClean="0">
                          <a:solidFill>
                            <a:schemeClr val="bg1"/>
                          </a:solidFill>
                        </a:rPr>
                        <a:t>Taxing of upward adjustment</a:t>
                      </a:r>
                      <a:endParaRPr lang="en-SG"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en-US" sz="1200" dirty="0" smtClean="0">
                          <a:solidFill>
                            <a:schemeClr val="bg1"/>
                          </a:solidFill>
                        </a:rPr>
                        <a:t>Allow downward adjustment</a:t>
                      </a:r>
                      <a:endParaRPr lang="en-SG"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30856">
                <a:tc rowSpan="4">
                  <a:txBody>
                    <a:bodyPr/>
                    <a:lstStyle/>
                    <a:p>
                      <a:r>
                        <a:rPr lang="en-US" sz="1200" dirty="0" smtClean="0"/>
                        <a:t>Year-end</a:t>
                      </a:r>
                      <a:r>
                        <a:rPr lang="en-US" sz="1200" baseline="0" dirty="0" smtClean="0"/>
                        <a:t> Adjustments at year-end closing of accounts (paragraphs 11.5 to 11.10)</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buFont typeface="Wingdings" pitchFamily="2" charset="2"/>
                        <a:buNone/>
                      </a:pP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algn="ctr"/>
                      <a:r>
                        <a:rPr lang="en-US" sz="1200" dirty="0" smtClean="0"/>
                        <a:t>At closing</a:t>
                      </a:r>
                      <a:r>
                        <a:rPr lang="en-US" sz="1200" baseline="0" dirty="0" smtClean="0"/>
                        <a:t> of financial accounts/ due to year end TP review</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0856">
                <a:tc vMerge="1">
                  <a:txBody>
                    <a:bodyPr/>
                    <a:lstStyle/>
                    <a:p>
                      <a:endParaRPr lang="en-SG"/>
                    </a:p>
                  </a:txBody>
                  <a:tcPr/>
                </a:tc>
                <a:tc vMerge="1">
                  <a:txBody>
                    <a:bodyPr/>
                    <a:lstStyle/>
                    <a:p>
                      <a:endParaRPr lang="en-SG"/>
                    </a:p>
                  </a:txBody>
                  <a:tcPr/>
                </a:tc>
                <a:tc vMerge="1">
                  <a:txBody>
                    <a:bodyPr/>
                    <a:lstStyle/>
                    <a:p>
                      <a:endParaRPr lang="en-SG"/>
                    </a:p>
                  </a:txBody>
                  <a:tcPr/>
                </a:tc>
                <a:tc vMerge="1">
                  <a:txBody>
                    <a:bodyPr/>
                    <a:lstStyle/>
                    <a:p>
                      <a:endParaRPr lang="en-SG"/>
                    </a:p>
                  </a:txBody>
                  <a:tcPr/>
                </a:tc>
                <a:tc gridSpan="2">
                  <a:txBody>
                    <a:bodyPr/>
                    <a:lstStyle/>
                    <a:p>
                      <a:pPr algn="ctr"/>
                      <a:r>
                        <a:rPr lang="en-US" sz="1200" dirty="0" smtClean="0"/>
                        <a:t>Conditions</a:t>
                      </a:r>
                      <a:r>
                        <a:rPr lang="en-US" sz="1200" baseline="0" dirty="0" smtClean="0"/>
                        <a:t> are met</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SG" sz="1200" dirty="0"/>
                    </a:p>
                  </a:txBody>
                  <a:tcPr/>
                </a:tc>
              </a:tr>
              <a:tr h="230856">
                <a:tc vMerge="1">
                  <a:txBody>
                    <a:bodyPr/>
                    <a:lstStyle/>
                    <a:p>
                      <a:endParaRPr lang="en-SG"/>
                    </a:p>
                  </a:txBody>
                  <a:tcPr/>
                </a:tc>
                <a:tc vMerge="1">
                  <a:txBody>
                    <a:bodyPr/>
                    <a:lstStyle/>
                    <a:p>
                      <a:endParaRPr lang="en-SG"/>
                    </a:p>
                  </a:txBody>
                  <a:tcPr/>
                </a:tc>
                <a:tc vMerge="1">
                  <a:txBody>
                    <a:bodyPr/>
                    <a:lstStyle/>
                    <a:p>
                      <a:endParaRPr lang="en-SG"/>
                    </a:p>
                  </a:txBody>
                  <a:tcPr/>
                </a:tc>
                <a:tc vMerge="1">
                  <a:txBody>
                    <a:bodyPr/>
                    <a:lstStyle/>
                    <a:p>
                      <a:endParaRPr lang="en-SG"/>
                    </a:p>
                  </a:txBody>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t>x</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lang="en-SG"/>
                    </a:p>
                  </a:txBody>
                  <a:tcPr/>
                </a:tc>
                <a:tc vMerge="1">
                  <a:txBody>
                    <a:bodyPr/>
                    <a:lstStyle/>
                    <a:p>
                      <a:endParaRPr lang="en-SG"/>
                    </a:p>
                  </a:txBody>
                  <a:tcPr/>
                </a:tc>
                <a:tc vMerge="1">
                  <a:txBody>
                    <a:bodyPr/>
                    <a:lstStyle/>
                    <a:p>
                      <a:endParaRPr lang="en-SG"/>
                    </a:p>
                  </a:txBody>
                  <a:tcPr/>
                </a:tc>
                <a:tc vMerge="1">
                  <a:txBody>
                    <a:bodyPr/>
                    <a:lstStyle/>
                    <a:p>
                      <a:endParaRPr lang="en-SG"/>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Conditions</a:t>
                      </a:r>
                      <a:r>
                        <a:rPr lang="en-US" sz="1200" baseline="0" dirty="0" smtClean="0"/>
                        <a:t> are met</a:t>
                      </a:r>
                      <a:endParaRPr lang="en-SG"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SG" sz="1200" dirty="0"/>
                    </a:p>
                  </a:txBody>
                  <a:tcPr/>
                </a:tc>
              </a:tr>
              <a:tr h="403448">
                <a:tc>
                  <a:txBody>
                    <a:bodyPr/>
                    <a:lstStyle/>
                    <a:p>
                      <a:r>
                        <a:rPr lang="en-US" sz="1200" dirty="0" smtClean="0"/>
                        <a:t>Compensating</a:t>
                      </a:r>
                      <a:r>
                        <a:rPr lang="en-US" sz="1200" baseline="0" dirty="0" smtClean="0"/>
                        <a:t> adjustments (paragraphs 11.11 to 11.14)</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t>Agreed</a:t>
                      </a:r>
                      <a:r>
                        <a:rPr lang="en-US" sz="1200" baseline="0" dirty="0" smtClean="0"/>
                        <a:t> in APA</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7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Compensating</a:t>
                      </a:r>
                      <a:r>
                        <a:rPr lang="en-US" sz="1200" baseline="0" dirty="0" smtClean="0"/>
                        <a:t> adjustments (paragraphs 11.19 to 11.25)</a:t>
                      </a:r>
                      <a:endParaRPr lang="en-SG"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(where roll-back agreed)</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t>Agreed in MAP</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86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t>Self-initiated retrospective adjustments (paragraphs 11.15 to 11.18)</a:t>
                      </a:r>
                      <a:endParaRPr lang="en-SG"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t>Based on review of historical TP practices</a:t>
                      </a:r>
                      <a:endParaRPr lang="en-SG"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buFont typeface="Wingdings" pitchFamily="2" charset="2"/>
                        <a:buChar char="ü"/>
                      </a:pPr>
                      <a:r>
                        <a:rPr lang="en-US" sz="1200" dirty="0" smtClean="0"/>
                        <a:t> </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t>X(1)</a:t>
                      </a:r>
                      <a:endParaRPr lang="en-SG"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on APA and MAP</a:t>
            </a:r>
            <a:endParaRPr lang="en-US" dirty="0"/>
          </a:p>
        </p:txBody>
      </p:sp>
      <p:sp>
        <p:nvSpPr>
          <p:cNvPr id="4" name="TextBox 3"/>
          <p:cNvSpPr txBox="1"/>
          <p:nvPr/>
        </p:nvSpPr>
        <p:spPr>
          <a:xfrm>
            <a:off x="457200" y="1225290"/>
            <a:ext cx="8413668" cy="4494564"/>
          </a:xfrm>
          <a:prstGeom prst="rect">
            <a:avLst/>
          </a:prstGeom>
          <a:noFill/>
        </p:spPr>
        <p:txBody>
          <a:bodyPr wrap="square" lIns="0" tIns="36576" rIns="0" bIns="0" rtlCol="0">
            <a:spAutoFit/>
          </a:bodyPr>
          <a:lstStyle/>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The IRAS consolidated its guidance on the APA and MAP process in the 2015 Singapore TP guidelines</a:t>
            </a:r>
          </a:p>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a:latin typeface="+mn-lt"/>
                <a:ea typeface="宋体" pitchFamily="2" charset="-122"/>
              </a:rPr>
              <a:t>A</a:t>
            </a:r>
            <a:r>
              <a:rPr lang="en-US" sz="2000" dirty="0" smtClean="0">
                <a:latin typeface="+mn-lt"/>
                <a:ea typeface="宋体" pitchFamily="2" charset="-122"/>
              </a:rPr>
              <a:t>dditional guidance provided on:</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The content for annual compliance report for an APA</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Minimum information required for pre-filing meetings for APAs and MAPs (Annex B).</a:t>
            </a:r>
          </a:p>
          <a:p>
            <a:pPr marL="800100" lvl="1" indent="-342900" fontAlgn="auto">
              <a:lnSpc>
                <a:spcPct val="90000"/>
              </a:lnSpc>
              <a:spcBef>
                <a:spcPct val="20000"/>
              </a:spcBef>
              <a:spcAft>
                <a:spcPts val="600"/>
              </a:spcAft>
              <a:buClr>
                <a:srgbClr val="003366"/>
              </a:buClr>
              <a:buSzPct val="100000"/>
              <a:buFont typeface="Calibri" pitchFamily="34" charset="0"/>
              <a:buChar char="‒"/>
            </a:pPr>
            <a:r>
              <a:rPr lang="en-US" sz="2000" dirty="0" smtClean="0">
                <a:latin typeface="+mn-lt"/>
                <a:ea typeface="宋体" pitchFamily="2" charset="-122"/>
              </a:rPr>
              <a:t>A sample of letter of authority and APA agreement</a:t>
            </a:r>
            <a:endParaRPr lang="en-US" sz="2000" dirty="0">
              <a:latin typeface="+mn-lt"/>
              <a:ea typeface="宋体" pitchFamily="2" charset="-122"/>
            </a:endParaRPr>
          </a:p>
          <a:p>
            <a:pPr marL="342900" indent="-342900" fontAlgn="auto">
              <a:lnSpc>
                <a:spcPct val="90000"/>
              </a:lnSpc>
              <a:spcBef>
                <a:spcPct val="20000"/>
              </a:spcBef>
              <a:spcAft>
                <a:spcPts val="600"/>
              </a:spcAft>
              <a:buClr>
                <a:srgbClr val="003366"/>
              </a:buClr>
              <a:buSzPct val="100000"/>
              <a:buFont typeface="Arial" pitchFamily="34" charset="0"/>
              <a:buChar char="•"/>
            </a:pPr>
            <a:r>
              <a:rPr lang="en-US" sz="2000" dirty="0" smtClean="0">
                <a:latin typeface="+mn-lt"/>
                <a:ea typeface="宋体" pitchFamily="2" charset="-122"/>
              </a:rPr>
              <a:t>The IRAS clarified that presence of TP documentation is essential for a formal APA submission and MAP request. As mentioned earlier, the lack of TP documentation may lead to the IRAS not supporting a taxpayer’s request for an APA or MAP</a:t>
            </a:r>
            <a:endParaRPr lang="en-US" sz="2000" dirty="0">
              <a:latin typeface="+mn-lt"/>
              <a:ea typeface="宋体" pitchFamily="2" charset="-122"/>
            </a:endParaRPr>
          </a:p>
          <a:p>
            <a:pPr marL="800100" lvl="1" indent="-342900" fontAlgn="auto">
              <a:lnSpc>
                <a:spcPct val="90000"/>
              </a:lnSpc>
              <a:spcBef>
                <a:spcPct val="20000"/>
              </a:spcBef>
              <a:spcAft>
                <a:spcPts val="600"/>
              </a:spcAft>
              <a:buClr>
                <a:srgbClr val="003366"/>
              </a:buClr>
              <a:buSzPct val="70000"/>
              <a:buFont typeface="Arial" pitchFamily="34" charset="0"/>
              <a:buChar char="►"/>
            </a:pPr>
            <a:endParaRPr lang="en-US" sz="2000" dirty="0" smtClean="0">
              <a:latin typeface="+mn-lt"/>
              <a:ea typeface="宋体" pitchFamily="2" charset="-122"/>
            </a:endParaRPr>
          </a:p>
          <a:p>
            <a:pPr marL="342900" indent="-342900" fontAlgn="auto">
              <a:lnSpc>
                <a:spcPct val="90000"/>
              </a:lnSpc>
              <a:spcBef>
                <a:spcPct val="20000"/>
              </a:spcBef>
              <a:spcAft>
                <a:spcPts val="600"/>
              </a:spcAft>
              <a:buClr>
                <a:srgbClr val="003366"/>
              </a:buClr>
              <a:buSzPct val="70000"/>
              <a:buFont typeface="Arial" pitchFamily="34" charset="0"/>
              <a:buChar char="►"/>
            </a:pPr>
            <a:endParaRPr lang="en-US" sz="2000" baseline="30000" dirty="0" smtClean="0">
              <a:latin typeface="+mn-lt"/>
              <a:ea typeface="宋体"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Next Steps for Businesses</a:t>
            </a:r>
            <a:endParaRPr lang="en-US" dirty="0"/>
          </a:p>
        </p:txBody>
      </p:sp>
      <p:sp>
        <p:nvSpPr>
          <p:cNvPr id="4" name="TextBox 3"/>
          <p:cNvSpPr txBox="1"/>
          <p:nvPr/>
        </p:nvSpPr>
        <p:spPr>
          <a:xfrm>
            <a:off x="2588400" y="1190842"/>
            <a:ext cx="4163274" cy="3948773"/>
          </a:xfrm>
          <a:prstGeom prst="rect">
            <a:avLst/>
          </a:prstGeom>
          <a:solidFill>
            <a:srgbClr val="003366"/>
          </a:solidFill>
          <a:effectLst/>
        </p:spPr>
        <p:txBody>
          <a:bodyPr wrap="square" lIns="0" tIns="36576" rIns="0" bIns="0" rtlCol="0">
            <a:spAutoFit/>
          </a:bodyPr>
          <a:lstStyle/>
          <a:p>
            <a:pPr marL="342900" indent="-342900" fontAlgn="auto">
              <a:lnSpc>
                <a:spcPct val="85000"/>
              </a:lnSpc>
              <a:spcBef>
                <a:spcPts val="0"/>
              </a:spcBef>
              <a:spcAft>
                <a:spcPts val="600"/>
              </a:spcAft>
              <a:buSzPct val="100000"/>
              <a:buFont typeface="+mj-lt"/>
              <a:buAutoNum type="arabicPeriod"/>
            </a:pPr>
            <a:r>
              <a:rPr lang="en-US" dirty="0" smtClean="0">
                <a:solidFill>
                  <a:schemeClr val="bg1"/>
                </a:solidFill>
                <a:latin typeface="Arial"/>
              </a:rPr>
              <a:t>Data gathering</a:t>
            </a:r>
          </a:p>
          <a:p>
            <a:pPr marL="342900" indent="-342900" fontAlgn="auto">
              <a:lnSpc>
                <a:spcPct val="85000"/>
              </a:lnSpc>
              <a:spcBef>
                <a:spcPts val="0"/>
              </a:spcBef>
              <a:spcAft>
                <a:spcPts val="600"/>
              </a:spcAft>
              <a:buSzPct val="100000"/>
              <a:buFont typeface="+mj-lt"/>
              <a:buAutoNum type="arabicPeriod"/>
            </a:pPr>
            <a:endParaRPr lang="en-US" dirty="0" smtClean="0">
              <a:solidFill>
                <a:schemeClr val="bg1"/>
              </a:solidFill>
              <a:latin typeface="Arial"/>
            </a:endParaRPr>
          </a:p>
          <a:p>
            <a:pPr marL="342900" indent="-342900" fontAlgn="auto">
              <a:lnSpc>
                <a:spcPct val="85000"/>
              </a:lnSpc>
              <a:spcBef>
                <a:spcPts val="0"/>
              </a:spcBef>
              <a:spcAft>
                <a:spcPts val="600"/>
              </a:spcAft>
              <a:buSzPct val="100000"/>
              <a:buFont typeface="+mj-lt"/>
              <a:buAutoNum type="arabicPeriod"/>
            </a:pPr>
            <a:r>
              <a:rPr lang="en-US" dirty="0" smtClean="0">
                <a:solidFill>
                  <a:schemeClr val="bg1"/>
                </a:solidFill>
                <a:latin typeface="Arial"/>
              </a:rPr>
              <a:t>Application of thresholds, exceptions and risk assessment</a:t>
            </a:r>
          </a:p>
          <a:p>
            <a:pPr marL="342900" indent="-342900" fontAlgn="auto">
              <a:lnSpc>
                <a:spcPct val="85000"/>
              </a:lnSpc>
              <a:spcBef>
                <a:spcPts val="0"/>
              </a:spcBef>
              <a:spcAft>
                <a:spcPts val="600"/>
              </a:spcAft>
              <a:buSzPct val="100000"/>
              <a:buFont typeface="+mj-lt"/>
              <a:buAutoNum type="arabicPeriod"/>
            </a:pPr>
            <a:endParaRPr lang="en-US" dirty="0" smtClean="0">
              <a:solidFill>
                <a:schemeClr val="bg1"/>
              </a:solidFill>
              <a:latin typeface="Arial"/>
            </a:endParaRPr>
          </a:p>
          <a:p>
            <a:pPr marL="342900" indent="-342900" fontAlgn="auto">
              <a:lnSpc>
                <a:spcPct val="85000"/>
              </a:lnSpc>
              <a:spcBef>
                <a:spcPts val="0"/>
              </a:spcBef>
              <a:spcAft>
                <a:spcPts val="600"/>
              </a:spcAft>
              <a:buSzPct val="100000"/>
              <a:buFont typeface="+mj-lt"/>
              <a:buAutoNum type="arabicPeriod"/>
            </a:pPr>
            <a:r>
              <a:rPr lang="en-US" dirty="0" smtClean="0">
                <a:solidFill>
                  <a:schemeClr val="bg1"/>
                </a:solidFill>
                <a:latin typeface="Arial"/>
              </a:rPr>
              <a:t>Review existing TP documentation and contemporaneous documents relating to intercompany transactions/dealings</a:t>
            </a:r>
          </a:p>
          <a:p>
            <a:pPr marL="342900" indent="-342900" fontAlgn="auto">
              <a:lnSpc>
                <a:spcPct val="85000"/>
              </a:lnSpc>
              <a:spcBef>
                <a:spcPts val="0"/>
              </a:spcBef>
              <a:spcAft>
                <a:spcPts val="600"/>
              </a:spcAft>
              <a:buSzPct val="100000"/>
              <a:buFont typeface="+mj-lt"/>
              <a:buAutoNum type="arabicPeriod"/>
            </a:pPr>
            <a:endParaRPr lang="en-US" dirty="0">
              <a:solidFill>
                <a:schemeClr val="bg1"/>
              </a:solidFill>
              <a:latin typeface="Arial"/>
            </a:endParaRPr>
          </a:p>
          <a:p>
            <a:pPr marL="342900" indent="-342900" fontAlgn="auto">
              <a:lnSpc>
                <a:spcPct val="85000"/>
              </a:lnSpc>
              <a:spcBef>
                <a:spcPts val="0"/>
              </a:spcBef>
              <a:spcAft>
                <a:spcPts val="600"/>
              </a:spcAft>
              <a:buSzPct val="100000"/>
              <a:buFont typeface="+mj-lt"/>
              <a:buAutoNum type="arabicPeriod"/>
            </a:pPr>
            <a:r>
              <a:rPr lang="en-US" dirty="0" smtClean="0">
                <a:solidFill>
                  <a:schemeClr val="bg1"/>
                </a:solidFill>
                <a:latin typeface="Arial"/>
              </a:rPr>
              <a:t>Operational TP considerations</a:t>
            </a:r>
          </a:p>
          <a:p>
            <a:pPr marL="342900" indent="-342900" fontAlgn="auto">
              <a:lnSpc>
                <a:spcPct val="85000"/>
              </a:lnSpc>
              <a:spcBef>
                <a:spcPts val="0"/>
              </a:spcBef>
              <a:spcAft>
                <a:spcPts val="600"/>
              </a:spcAft>
              <a:buSzPct val="100000"/>
              <a:buFont typeface="+mj-lt"/>
              <a:buAutoNum type="arabicPeriod"/>
            </a:pPr>
            <a:endParaRPr lang="en-US" dirty="0">
              <a:solidFill>
                <a:schemeClr val="bg1"/>
              </a:solidFill>
              <a:latin typeface="Arial"/>
            </a:endParaRPr>
          </a:p>
          <a:p>
            <a:pPr marL="342900" indent="-342900" fontAlgn="auto">
              <a:lnSpc>
                <a:spcPct val="85000"/>
              </a:lnSpc>
              <a:spcBef>
                <a:spcPts val="0"/>
              </a:spcBef>
              <a:spcAft>
                <a:spcPts val="600"/>
              </a:spcAft>
              <a:buSzPct val="100000"/>
              <a:buFont typeface="+mj-lt"/>
              <a:buAutoNum type="arabicPeriod"/>
            </a:pPr>
            <a:r>
              <a:rPr lang="en-US" dirty="0" smtClean="0">
                <a:solidFill>
                  <a:schemeClr val="bg1"/>
                </a:solidFill>
                <a:latin typeface="Arial"/>
              </a:rPr>
              <a:t>Prepare appropriate level of Singapore TP documentation</a:t>
            </a:r>
          </a:p>
        </p:txBody>
      </p:sp>
      <p:sp>
        <p:nvSpPr>
          <p:cNvPr id="5" name="Rectangular Callout 4"/>
          <p:cNvSpPr/>
          <p:nvPr/>
        </p:nvSpPr>
        <p:spPr>
          <a:xfrm>
            <a:off x="251520" y="1196752"/>
            <a:ext cx="1879533" cy="1008112"/>
          </a:xfrm>
          <a:prstGeom prst="wedgeRectCallout">
            <a:avLst>
              <a:gd name="adj1" fmla="val 74941"/>
              <a:gd name="adj2" fmla="val -36438"/>
            </a:avLst>
          </a:prstGeom>
          <a:solidFill>
            <a:srgbClr val="00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r>
              <a:rPr lang="en-US" sz="1500" dirty="0" smtClean="0">
                <a:solidFill>
                  <a:schemeClr val="tx1"/>
                </a:solidFill>
              </a:rPr>
              <a:t>Collect financial data on quantum of related party transaction(s)</a:t>
            </a:r>
            <a:endParaRPr lang="en-SG" sz="1500" dirty="0">
              <a:solidFill>
                <a:schemeClr val="tx1"/>
              </a:solidFill>
            </a:endParaRPr>
          </a:p>
        </p:txBody>
      </p:sp>
      <p:sp>
        <p:nvSpPr>
          <p:cNvPr id="6" name="Rectangular Callout 5"/>
          <p:cNvSpPr/>
          <p:nvPr/>
        </p:nvSpPr>
        <p:spPr>
          <a:xfrm>
            <a:off x="7020272" y="1340768"/>
            <a:ext cx="1807525" cy="3600400"/>
          </a:xfrm>
          <a:prstGeom prst="wedgeRectCallout">
            <a:avLst>
              <a:gd name="adj1" fmla="val -74754"/>
              <a:gd name="adj2" fmla="val -22210"/>
            </a:avLst>
          </a:prstGeom>
          <a:solidFill>
            <a:srgbClr val="00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r>
              <a:rPr lang="en-US" sz="1500" dirty="0" smtClean="0">
                <a:solidFill>
                  <a:schemeClr val="tx1"/>
                </a:solidFill>
              </a:rPr>
              <a:t>Consider which categories of transactions require Singapore TP documentation. </a:t>
            </a:r>
          </a:p>
          <a:p>
            <a:pPr algn="ctr" fontAlgn="auto">
              <a:spcBef>
                <a:spcPts val="0"/>
              </a:spcBef>
              <a:spcAft>
                <a:spcPts val="0"/>
              </a:spcAft>
            </a:pPr>
            <a:endParaRPr lang="en-US" sz="1500" dirty="0">
              <a:solidFill>
                <a:schemeClr val="tx1"/>
              </a:solidFill>
            </a:endParaRPr>
          </a:p>
          <a:p>
            <a:pPr algn="ctr" fontAlgn="auto">
              <a:spcBef>
                <a:spcPts val="0"/>
              </a:spcBef>
              <a:spcAft>
                <a:spcPts val="0"/>
              </a:spcAft>
            </a:pPr>
            <a:r>
              <a:rPr lang="en-US" sz="1500" dirty="0" smtClean="0">
                <a:solidFill>
                  <a:schemeClr val="tx1"/>
                </a:solidFill>
              </a:rPr>
              <a:t>For categories that do not exceed </a:t>
            </a:r>
            <a:r>
              <a:rPr lang="en-US" sz="1500" dirty="0">
                <a:solidFill>
                  <a:schemeClr val="tx1"/>
                </a:solidFill>
              </a:rPr>
              <a:t>the threshold, consider whether underlying tax risk is high and therefore means that Singapore TP documentation should be prepared</a:t>
            </a:r>
            <a:endParaRPr lang="en-SG" sz="1500" dirty="0">
              <a:solidFill>
                <a:schemeClr val="tx1"/>
              </a:solidFill>
            </a:endParaRPr>
          </a:p>
          <a:p>
            <a:pPr algn="ctr" fontAlgn="auto">
              <a:spcBef>
                <a:spcPts val="0"/>
              </a:spcBef>
              <a:spcAft>
                <a:spcPts val="0"/>
              </a:spcAft>
            </a:pPr>
            <a:endParaRPr lang="en-SG" sz="1500" dirty="0">
              <a:solidFill>
                <a:schemeClr val="tx1"/>
              </a:solidFill>
            </a:endParaRPr>
          </a:p>
        </p:txBody>
      </p:sp>
      <p:sp>
        <p:nvSpPr>
          <p:cNvPr id="7" name="Rectangular Callout 6"/>
          <p:cNvSpPr/>
          <p:nvPr/>
        </p:nvSpPr>
        <p:spPr>
          <a:xfrm>
            <a:off x="251521" y="2420888"/>
            <a:ext cx="1906878" cy="2160240"/>
          </a:xfrm>
          <a:prstGeom prst="wedgeRectCallout">
            <a:avLst>
              <a:gd name="adj1" fmla="val 73176"/>
              <a:gd name="adj2" fmla="val -26730"/>
            </a:avLst>
          </a:prstGeom>
          <a:solidFill>
            <a:srgbClr val="00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r>
              <a:rPr lang="en-US" sz="1500" dirty="0" smtClean="0">
                <a:solidFill>
                  <a:schemeClr val="tx1"/>
                </a:solidFill>
              </a:rPr>
              <a:t>Prepare a gap analysis on aspects of existing TP documentation that need to be expanded and review other “internal” documents relating to intercompany transactions</a:t>
            </a:r>
            <a:endParaRPr lang="en-SG" sz="1500" dirty="0">
              <a:solidFill>
                <a:schemeClr val="tx1"/>
              </a:solidFill>
            </a:endParaRPr>
          </a:p>
        </p:txBody>
      </p:sp>
      <p:sp>
        <p:nvSpPr>
          <p:cNvPr id="8" name="Rectangular Callout 7"/>
          <p:cNvSpPr/>
          <p:nvPr/>
        </p:nvSpPr>
        <p:spPr>
          <a:xfrm>
            <a:off x="251520" y="4797152"/>
            <a:ext cx="1879533" cy="1656184"/>
          </a:xfrm>
          <a:prstGeom prst="wedgeRectCallout">
            <a:avLst>
              <a:gd name="adj1" fmla="val 77557"/>
              <a:gd name="adj2" fmla="val -83343"/>
            </a:avLst>
          </a:prstGeom>
          <a:solidFill>
            <a:srgbClr val="00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r>
              <a:rPr lang="en-US" sz="1500" dirty="0" smtClean="0">
                <a:solidFill>
                  <a:schemeClr val="tx1"/>
                </a:solidFill>
              </a:rPr>
              <a:t>Review current year TP practices and results and consider whether periodic / year end adjustments are necessary</a:t>
            </a:r>
            <a:endParaRPr lang="en-SG" sz="1500" dirty="0">
              <a:solidFill>
                <a:schemeClr val="tx1"/>
              </a:solidFill>
            </a:endParaRPr>
          </a:p>
        </p:txBody>
      </p:sp>
      <p:sp>
        <p:nvSpPr>
          <p:cNvPr id="9" name="Rectangular Callout 8"/>
          <p:cNvSpPr/>
          <p:nvPr/>
        </p:nvSpPr>
        <p:spPr>
          <a:xfrm>
            <a:off x="7044883" y="5157192"/>
            <a:ext cx="1807525" cy="1224136"/>
          </a:xfrm>
          <a:prstGeom prst="wedgeRectCallout">
            <a:avLst>
              <a:gd name="adj1" fmla="val -115040"/>
              <a:gd name="adj2" fmla="val -62870"/>
            </a:avLst>
          </a:prstGeom>
          <a:solidFill>
            <a:srgbClr val="00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fontAlgn="auto">
              <a:spcBef>
                <a:spcPts val="0"/>
              </a:spcBef>
              <a:spcAft>
                <a:spcPts val="0"/>
              </a:spcAft>
            </a:pPr>
            <a:r>
              <a:rPr lang="en-US" sz="1500" dirty="0" smtClean="0">
                <a:solidFill>
                  <a:schemeClr val="tx1"/>
                </a:solidFill>
              </a:rPr>
              <a:t>Prepare Singapore TP documentation by the date of submitting the applicable tax return </a:t>
            </a:r>
            <a:endParaRPr lang="en-SG" sz="15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Update on Singapore Transfer Pricing issues </a:t>
            </a:r>
            <a:br>
              <a:rPr lang="en-US" sz="4400" dirty="0" smtClean="0">
                <a:solidFill>
                  <a:srgbClr val="00FFFF"/>
                </a:solidFill>
              </a:rPr>
            </a:br>
            <a:r>
              <a:rPr lang="en-US" sz="4400" dirty="0" smtClean="0">
                <a:solidFill>
                  <a:srgbClr val="00FFFF"/>
                </a:solidFill>
              </a:rPr>
              <a:t>and APAs </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60649"/>
            <a:ext cx="1512168" cy="77372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000" dirty="0" smtClean="0">
                <a:latin typeface="+mn-lt"/>
              </a:rPr>
              <a:t>Transfer </a:t>
            </a:r>
            <a:r>
              <a:rPr lang="en-GB" dirty="0" smtClean="0"/>
              <a:t>P</a:t>
            </a:r>
            <a:r>
              <a:rPr lang="en-GB" sz="3000" dirty="0" smtClean="0">
                <a:latin typeface="+mn-lt"/>
              </a:rPr>
              <a:t>ricing Issues in Singapore</a:t>
            </a:r>
            <a:br>
              <a:rPr lang="en-GB" sz="3000" dirty="0" smtClean="0">
                <a:latin typeface="+mn-lt"/>
              </a:rPr>
            </a:br>
            <a:r>
              <a:rPr lang="en-GB" sz="3000" dirty="0" smtClean="0">
                <a:latin typeface="+mn-lt"/>
              </a:rPr>
              <a:t>- Trends and observations</a:t>
            </a:r>
            <a:endParaRPr lang="en-US" sz="3000" dirty="0">
              <a:latin typeface="+mn-lt"/>
            </a:endParaRPr>
          </a:p>
        </p:txBody>
      </p:sp>
      <p:sp>
        <p:nvSpPr>
          <p:cNvPr id="5" name="Content Placeholder 4"/>
          <p:cNvSpPr>
            <a:spLocks noGrp="1"/>
          </p:cNvSpPr>
          <p:nvPr>
            <p:ph idx="1"/>
          </p:nvPr>
        </p:nvSpPr>
        <p:spPr>
          <a:xfrm>
            <a:off x="457200" y="980728"/>
            <a:ext cx="8229600" cy="5544616"/>
          </a:xfrm>
        </p:spPr>
        <p:txBody>
          <a:bodyPr/>
          <a:lstStyle/>
          <a:p>
            <a:pPr marL="331787">
              <a:spcBef>
                <a:spcPts val="0"/>
              </a:spcBef>
            </a:pPr>
            <a:r>
              <a:rPr lang="en-US" sz="2000" dirty="0" smtClean="0">
                <a:solidFill>
                  <a:schemeClr val="tx1"/>
                </a:solidFill>
              </a:rPr>
              <a:t>Common </a:t>
            </a:r>
            <a:r>
              <a:rPr lang="en-US" sz="2000" dirty="0">
                <a:solidFill>
                  <a:schemeClr val="tx1"/>
                </a:solidFill>
              </a:rPr>
              <a:t>triggers of transfer pricing queries</a:t>
            </a:r>
          </a:p>
          <a:p>
            <a:pPr marL="698500" lvl="1">
              <a:spcBef>
                <a:spcPts val="0"/>
              </a:spcBef>
            </a:pPr>
            <a:r>
              <a:rPr lang="en-US" sz="2000" dirty="0" smtClean="0">
                <a:solidFill>
                  <a:schemeClr val="tx1"/>
                </a:solidFill>
              </a:rPr>
              <a:t>Large </a:t>
            </a:r>
            <a:r>
              <a:rPr lang="en-US" sz="2000" dirty="0">
                <a:solidFill>
                  <a:schemeClr val="tx1"/>
                </a:solidFill>
              </a:rPr>
              <a:t>quantum of related party transactions</a:t>
            </a:r>
          </a:p>
          <a:p>
            <a:pPr marL="698500" lvl="1">
              <a:spcBef>
                <a:spcPts val="0"/>
              </a:spcBef>
            </a:pPr>
            <a:r>
              <a:rPr lang="en-US" sz="2000" dirty="0" smtClean="0">
                <a:solidFill>
                  <a:schemeClr val="tx1"/>
                </a:solidFill>
              </a:rPr>
              <a:t>“</a:t>
            </a:r>
            <a:r>
              <a:rPr lang="en-US" sz="2000" dirty="0">
                <a:solidFill>
                  <a:schemeClr val="tx1"/>
                </a:solidFill>
              </a:rPr>
              <a:t>Transfer pricing” adjustment entries</a:t>
            </a:r>
          </a:p>
          <a:p>
            <a:pPr marL="698500" lvl="1">
              <a:spcBef>
                <a:spcPts val="0"/>
              </a:spcBef>
            </a:pPr>
            <a:r>
              <a:rPr lang="en-US" sz="2000" dirty="0">
                <a:solidFill>
                  <a:schemeClr val="tx1"/>
                </a:solidFill>
              </a:rPr>
              <a:t>High fluctuations in certain expenses, e.g. royalty expenses, management fees</a:t>
            </a:r>
          </a:p>
          <a:p>
            <a:pPr marL="698500" lvl="1">
              <a:spcBef>
                <a:spcPts val="0"/>
              </a:spcBef>
            </a:pPr>
            <a:r>
              <a:rPr lang="en-US" sz="2000" dirty="0">
                <a:solidFill>
                  <a:schemeClr val="tx1"/>
                </a:solidFill>
              </a:rPr>
              <a:t>Reconciliation in tax payable in ECI filing versus tax provision in accounts versus final tax payable in tax computation filed</a:t>
            </a:r>
          </a:p>
          <a:p>
            <a:pPr marL="698500" lvl="1">
              <a:spcBef>
                <a:spcPts val="0"/>
              </a:spcBef>
            </a:pPr>
            <a:r>
              <a:rPr lang="en-US" sz="2000" dirty="0" smtClean="0">
                <a:solidFill>
                  <a:schemeClr val="tx1"/>
                </a:solidFill>
              </a:rPr>
              <a:t>Consistent </a:t>
            </a:r>
            <a:r>
              <a:rPr lang="en-US" sz="2000" dirty="0">
                <a:solidFill>
                  <a:schemeClr val="tx1"/>
                </a:solidFill>
              </a:rPr>
              <a:t>losses</a:t>
            </a:r>
          </a:p>
          <a:p>
            <a:pPr marL="698500" lvl="1">
              <a:spcBef>
                <a:spcPts val="0"/>
              </a:spcBef>
            </a:pPr>
            <a:r>
              <a:rPr lang="en-US" sz="2000" dirty="0" smtClean="0">
                <a:solidFill>
                  <a:schemeClr val="tx1"/>
                </a:solidFill>
              </a:rPr>
              <a:t>Low </a:t>
            </a:r>
            <a:r>
              <a:rPr lang="en-US" sz="2000" dirty="0">
                <a:solidFill>
                  <a:schemeClr val="tx1"/>
                </a:solidFill>
              </a:rPr>
              <a:t>gross or operating margins compared to industry benchmarks</a:t>
            </a:r>
          </a:p>
          <a:p>
            <a:pPr marL="698500" lvl="1">
              <a:spcBef>
                <a:spcPts val="0"/>
              </a:spcBef>
            </a:pPr>
            <a:r>
              <a:rPr lang="en-US" sz="2000" dirty="0">
                <a:solidFill>
                  <a:schemeClr val="tx1"/>
                </a:solidFill>
              </a:rPr>
              <a:t>Regional functions with no charge outs</a:t>
            </a:r>
          </a:p>
          <a:p>
            <a:pPr marL="698500" lvl="1">
              <a:spcBef>
                <a:spcPts val="0"/>
              </a:spcBef>
            </a:pPr>
            <a:r>
              <a:rPr lang="en-US" sz="2000" dirty="0" smtClean="0">
                <a:solidFill>
                  <a:schemeClr val="tx1"/>
                </a:solidFill>
              </a:rPr>
              <a:t>Cost sharing arrangements</a:t>
            </a:r>
          </a:p>
          <a:p>
            <a:pPr marL="0" indent="0">
              <a:spcBef>
                <a:spcPts val="0"/>
              </a:spcBef>
              <a:buNone/>
            </a:pPr>
            <a:endParaRPr lang="en-US" sz="2000" dirty="0" smtClean="0">
              <a:solidFill>
                <a:schemeClr val="tx1"/>
              </a:solidFill>
            </a:endParaRPr>
          </a:p>
          <a:p>
            <a:pPr>
              <a:spcBef>
                <a:spcPts val="0"/>
              </a:spcBef>
            </a:pPr>
            <a:r>
              <a:rPr lang="en-US" sz="2000" dirty="0" smtClean="0">
                <a:solidFill>
                  <a:schemeClr val="tx1"/>
                </a:solidFill>
              </a:rPr>
              <a:t>Possible sources of information for the IRAS</a:t>
            </a:r>
          </a:p>
          <a:p>
            <a:pPr lvl="1">
              <a:spcBef>
                <a:spcPts val="0"/>
              </a:spcBef>
            </a:pPr>
            <a:r>
              <a:rPr lang="en-US" sz="2000" dirty="0" smtClean="0">
                <a:solidFill>
                  <a:schemeClr val="tx1"/>
                </a:solidFill>
              </a:rPr>
              <a:t>Tax computations</a:t>
            </a:r>
          </a:p>
          <a:p>
            <a:pPr lvl="1">
              <a:spcBef>
                <a:spcPts val="0"/>
              </a:spcBef>
            </a:pPr>
            <a:r>
              <a:rPr lang="en-US" sz="2000" dirty="0" smtClean="0">
                <a:solidFill>
                  <a:schemeClr val="tx1"/>
                </a:solidFill>
              </a:rPr>
              <a:t>Annual reports and financial statements</a:t>
            </a:r>
          </a:p>
          <a:p>
            <a:pPr lvl="1">
              <a:spcBef>
                <a:spcPts val="0"/>
              </a:spcBef>
            </a:pPr>
            <a:r>
              <a:rPr lang="en-US" sz="2000" dirty="0" smtClean="0">
                <a:solidFill>
                  <a:schemeClr val="tx1"/>
                </a:solidFill>
              </a:rPr>
              <a:t>Company websites, news articles</a:t>
            </a:r>
          </a:p>
          <a:p>
            <a:pPr lvl="1">
              <a:spcBef>
                <a:spcPts val="0"/>
              </a:spcBef>
            </a:pPr>
            <a:r>
              <a:rPr lang="en-US" sz="2000" dirty="0" smtClean="0">
                <a:solidFill>
                  <a:schemeClr val="tx1"/>
                </a:solidFill>
              </a:rPr>
              <a:t>Transfer pricing databases, e.g. Oriana, Osiris, Kompass</a:t>
            </a:r>
          </a:p>
          <a:p>
            <a:pPr lvl="1">
              <a:spcBef>
                <a:spcPts val="0"/>
              </a:spcBef>
            </a:pPr>
            <a:r>
              <a:rPr lang="en-US" sz="2000" dirty="0" smtClean="0">
                <a:solidFill>
                  <a:schemeClr val="tx1"/>
                </a:solidFill>
              </a:rPr>
              <a:t>Exchange of Information Article in tax treaties</a:t>
            </a:r>
          </a:p>
          <a:p>
            <a:pPr lvl="1">
              <a:spcBef>
                <a:spcPts val="0"/>
              </a:spcBef>
            </a:pPr>
            <a:endParaRPr lang="en-US" sz="2000" dirty="0" smtClean="0">
              <a:solidFill>
                <a:schemeClr val="tx1"/>
              </a:solidFill>
            </a:endParaRPr>
          </a:p>
        </p:txBody>
      </p:sp>
    </p:spTree>
    <p:extLst>
      <p:ext uri="{BB962C8B-B14F-4D97-AF65-F5344CB8AC3E}">
        <p14:creationId xmlns:p14="http://schemas.microsoft.com/office/powerpoint/2010/main" xmlns="" val="977252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000" dirty="0" smtClean="0">
                <a:latin typeface="+mj-lt"/>
              </a:rPr>
              <a:t>Transfer Pricing Issues in Singapore</a:t>
            </a:r>
            <a:br>
              <a:rPr lang="en-GB" sz="3000" dirty="0" smtClean="0">
                <a:latin typeface="+mj-lt"/>
              </a:rPr>
            </a:br>
            <a:r>
              <a:rPr lang="en-GB" sz="3000" dirty="0" smtClean="0">
                <a:latin typeface="+mj-lt"/>
              </a:rPr>
              <a:t>- Trends and observations</a:t>
            </a:r>
            <a:endParaRPr lang="en-US" sz="3000" dirty="0">
              <a:latin typeface="+mj-lt"/>
            </a:endParaRPr>
          </a:p>
        </p:txBody>
      </p:sp>
      <p:sp>
        <p:nvSpPr>
          <p:cNvPr id="5" name="Content Placeholder 4"/>
          <p:cNvSpPr>
            <a:spLocks noGrp="1"/>
          </p:cNvSpPr>
          <p:nvPr>
            <p:ph idx="1"/>
          </p:nvPr>
        </p:nvSpPr>
        <p:spPr>
          <a:xfrm>
            <a:off x="457200" y="1164771"/>
            <a:ext cx="8435280" cy="5129151"/>
          </a:xfrm>
        </p:spPr>
        <p:txBody>
          <a:bodyPr/>
          <a:lstStyle/>
          <a:p>
            <a:pPr>
              <a:spcBef>
                <a:spcPts val="0"/>
              </a:spcBef>
            </a:pPr>
            <a:r>
              <a:rPr lang="en-US" sz="2000" dirty="0" smtClean="0">
                <a:solidFill>
                  <a:schemeClr val="tx1"/>
                </a:solidFill>
              </a:rPr>
              <a:t>Transfer pricing queries from the IRAS could arise in two ways:</a:t>
            </a:r>
          </a:p>
          <a:p>
            <a:pPr marL="688975" lvl="1" indent="-285750">
              <a:spcBef>
                <a:spcPts val="0"/>
              </a:spcBef>
              <a:buClrTx/>
              <a:buNone/>
            </a:pPr>
            <a:r>
              <a:rPr lang="en-US" sz="2000" dirty="0" smtClean="0">
                <a:solidFill>
                  <a:schemeClr val="tx1"/>
                </a:solidFill>
              </a:rPr>
              <a:t>1. One of the query items when the IRAS reviews a taxpayer’s annual tax return</a:t>
            </a:r>
          </a:p>
          <a:p>
            <a:pPr marL="355600" lvl="1" indent="0">
              <a:spcBef>
                <a:spcPts val="0"/>
              </a:spcBef>
              <a:buClrTx/>
              <a:buNone/>
            </a:pPr>
            <a:r>
              <a:rPr lang="en-US" sz="2000" dirty="0" smtClean="0">
                <a:solidFill>
                  <a:schemeClr val="tx1"/>
                </a:solidFill>
              </a:rPr>
              <a:t>OR</a:t>
            </a:r>
            <a:endParaRPr lang="en-US" sz="2000" dirty="0">
              <a:solidFill>
                <a:schemeClr val="tx1"/>
              </a:solidFill>
            </a:endParaRPr>
          </a:p>
          <a:p>
            <a:pPr marL="355600" lvl="1" indent="0">
              <a:spcBef>
                <a:spcPts val="0"/>
              </a:spcBef>
              <a:buClrTx/>
              <a:buNone/>
            </a:pPr>
            <a:r>
              <a:rPr lang="en-US" sz="2000" dirty="0" smtClean="0">
                <a:solidFill>
                  <a:schemeClr val="tx1"/>
                </a:solidFill>
              </a:rPr>
              <a:t>2. A Transfer </a:t>
            </a:r>
            <a:r>
              <a:rPr lang="en-US" sz="2000" dirty="0">
                <a:solidFill>
                  <a:schemeClr val="tx1"/>
                </a:solidFill>
              </a:rPr>
              <a:t>P</a:t>
            </a:r>
            <a:r>
              <a:rPr lang="en-US" sz="2000" dirty="0" smtClean="0">
                <a:solidFill>
                  <a:schemeClr val="tx1"/>
                </a:solidFill>
              </a:rPr>
              <a:t>ricing Consultation (TPC) process</a:t>
            </a:r>
            <a:endParaRPr lang="en-US" sz="2000" dirty="0">
              <a:solidFill>
                <a:schemeClr val="tx1"/>
              </a:solidFill>
            </a:endParaRPr>
          </a:p>
          <a:p>
            <a:pPr>
              <a:spcBef>
                <a:spcPts val="0"/>
              </a:spcBef>
            </a:pPr>
            <a:endParaRPr lang="en-US" sz="2000" dirty="0" smtClean="0">
              <a:solidFill>
                <a:schemeClr val="tx1"/>
              </a:solidFill>
            </a:endParaRPr>
          </a:p>
          <a:p>
            <a:pPr>
              <a:spcBef>
                <a:spcPts val="0"/>
              </a:spcBef>
            </a:pPr>
            <a:r>
              <a:rPr lang="en-US" sz="2000" dirty="0" smtClean="0">
                <a:solidFill>
                  <a:schemeClr val="tx1"/>
                </a:solidFill>
              </a:rPr>
              <a:t>Our observations:</a:t>
            </a:r>
          </a:p>
          <a:p>
            <a:pPr lvl="1">
              <a:spcBef>
                <a:spcPts val="0"/>
              </a:spcBef>
            </a:pPr>
            <a:r>
              <a:rPr lang="en-US" sz="2000" dirty="0" smtClean="0">
                <a:solidFill>
                  <a:schemeClr val="tx1"/>
                </a:solidFill>
              </a:rPr>
              <a:t>The IRAS has raised transfer pricing </a:t>
            </a:r>
            <a:r>
              <a:rPr lang="en-US" sz="2000" b="1" dirty="0" smtClean="0">
                <a:solidFill>
                  <a:schemeClr val="tx1"/>
                </a:solidFill>
              </a:rPr>
              <a:t>protective assessments</a:t>
            </a:r>
            <a:r>
              <a:rPr lang="en-US" sz="2000" dirty="0" smtClean="0">
                <a:solidFill>
                  <a:schemeClr val="tx1"/>
                </a:solidFill>
              </a:rPr>
              <a:t> in the midst of transfer pricing queries TPC process</a:t>
            </a:r>
          </a:p>
          <a:p>
            <a:pPr lvl="1">
              <a:spcBef>
                <a:spcPts val="0"/>
              </a:spcBef>
            </a:pPr>
            <a:r>
              <a:rPr lang="en-US" sz="2000" b="1" dirty="0" smtClean="0">
                <a:solidFill>
                  <a:schemeClr val="tx1"/>
                </a:solidFill>
              </a:rPr>
              <a:t>Settlements</a:t>
            </a:r>
            <a:r>
              <a:rPr lang="en-US" sz="2000" dirty="0" smtClean="0">
                <a:solidFill>
                  <a:schemeClr val="tx1"/>
                </a:solidFill>
              </a:rPr>
              <a:t> have been made between the taxpayer and the IRAS after protracted transfer pricing discussions</a:t>
            </a:r>
          </a:p>
          <a:p>
            <a:pPr lvl="1">
              <a:spcBef>
                <a:spcPts val="0"/>
              </a:spcBef>
            </a:pPr>
            <a:r>
              <a:rPr lang="en-US" sz="2000" dirty="0">
                <a:solidFill>
                  <a:schemeClr val="tx1"/>
                </a:solidFill>
              </a:rPr>
              <a:t>No specific transfer </a:t>
            </a:r>
            <a:r>
              <a:rPr lang="en-US" sz="2000" dirty="0" smtClean="0">
                <a:solidFill>
                  <a:schemeClr val="tx1"/>
                </a:solidFill>
              </a:rPr>
              <a:t>pricing penalty regime; </a:t>
            </a:r>
            <a:r>
              <a:rPr lang="en-US" sz="2000" b="1" dirty="0" smtClean="0">
                <a:solidFill>
                  <a:schemeClr val="tx1"/>
                </a:solidFill>
              </a:rPr>
              <a:t>general penalty regime</a:t>
            </a:r>
            <a:r>
              <a:rPr lang="en-US" sz="2000" dirty="0" smtClean="0">
                <a:solidFill>
                  <a:schemeClr val="tx1"/>
                </a:solidFill>
              </a:rPr>
              <a:t> applies</a:t>
            </a:r>
            <a:endParaRPr lang="en-US" sz="2000" dirty="0">
              <a:solidFill>
                <a:schemeClr val="tx1"/>
              </a:solidFill>
            </a:endParaRPr>
          </a:p>
          <a:p>
            <a:pPr lvl="1">
              <a:spcBef>
                <a:spcPts val="0"/>
              </a:spcBef>
            </a:pPr>
            <a:r>
              <a:rPr lang="en-US" sz="2000" dirty="0" smtClean="0">
                <a:solidFill>
                  <a:schemeClr val="tx1"/>
                </a:solidFill>
              </a:rPr>
              <a:t>Extensive querying on one related party transaction does not preclude the IRAS from issuing </a:t>
            </a:r>
            <a:r>
              <a:rPr lang="en-US" sz="2000" b="1" dirty="0" smtClean="0">
                <a:solidFill>
                  <a:schemeClr val="tx1"/>
                </a:solidFill>
              </a:rPr>
              <a:t>queries at a later stage on other related party transactions</a:t>
            </a:r>
            <a:r>
              <a:rPr lang="en-US" sz="2000" dirty="0" smtClean="0">
                <a:solidFill>
                  <a:schemeClr val="tx1"/>
                </a:solidFill>
              </a:rPr>
              <a:t> – for the same taxpayer and for the same years</a:t>
            </a:r>
          </a:p>
        </p:txBody>
      </p:sp>
    </p:spTree>
    <p:extLst>
      <p:ext uri="{BB962C8B-B14F-4D97-AF65-F5344CB8AC3E}">
        <p14:creationId xmlns:p14="http://schemas.microsoft.com/office/powerpoint/2010/main" xmlns="" val="1426517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latin typeface="+mj-lt"/>
              </a:rPr>
              <a:t>Transfer </a:t>
            </a:r>
            <a:r>
              <a:rPr lang="en-GB" sz="3000" dirty="0" smtClean="0">
                <a:latin typeface="+mj-lt"/>
              </a:rPr>
              <a:t>Pricing Issues in </a:t>
            </a:r>
            <a:r>
              <a:rPr lang="en-GB" sz="3000" dirty="0">
                <a:latin typeface="+mj-lt"/>
              </a:rPr>
              <a:t>Singapore</a:t>
            </a:r>
            <a:br>
              <a:rPr lang="en-GB" sz="3000" dirty="0">
                <a:latin typeface="+mj-lt"/>
              </a:rPr>
            </a:br>
            <a:r>
              <a:rPr lang="en-GB" sz="3000" dirty="0">
                <a:latin typeface="+mj-lt"/>
              </a:rPr>
              <a:t>- Trends and observations</a:t>
            </a:r>
            <a:endParaRPr lang="en-US" sz="3000" dirty="0">
              <a:latin typeface="+mj-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688233147"/>
              </p:ext>
            </p:extLst>
          </p:nvPr>
        </p:nvGraphicFramePr>
        <p:xfrm>
          <a:off x="395536" y="1628800"/>
          <a:ext cx="8544300" cy="5184576"/>
        </p:xfrm>
        <a:graphic>
          <a:graphicData uri="http://schemas.openxmlformats.org/drawingml/2006/table">
            <a:tbl>
              <a:tblPr firstRow="1" bandRow="1">
                <a:tableStyleId>{5C22544A-7EE6-4342-B048-85BDC9FD1C3A}</a:tableStyleId>
              </a:tblPr>
              <a:tblGrid>
                <a:gridCol w="2295766"/>
                <a:gridCol w="6248534"/>
              </a:tblGrid>
              <a:tr h="410972">
                <a:tc>
                  <a:txBody>
                    <a:bodyPr/>
                    <a:lstStyle/>
                    <a:p>
                      <a:r>
                        <a:rPr lang="en-US" sz="2000" dirty="0" smtClean="0">
                          <a:solidFill>
                            <a:schemeClr val="bg1"/>
                          </a:solidFill>
                          <a:latin typeface="+mn-lt"/>
                        </a:rPr>
                        <a:t>Type of transaction</a:t>
                      </a:r>
                      <a:endParaRPr lang="en-US" sz="200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en-US" sz="2000" dirty="0" smtClean="0">
                          <a:solidFill>
                            <a:schemeClr val="bg1"/>
                          </a:solidFill>
                          <a:latin typeface="+mn-lt"/>
                        </a:rPr>
                        <a:t>IRAS queries</a:t>
                      </a:r>
                      <a:endParaRPr lang="en-US" sz="200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485824">
                <a:tc>
                  <a:txBody>
                    <a:bodyPr/>
                    <a:lstStyle/>
                    <a:p>
                      <a:r>
                        <a:rPr lang="en-US" sz="2000" dirty="0" smtClean="0">
                          <a:solidFill>
                            <a:schemeClr val="tx1"/>
                          </a:solidFill>
                          <a:latin typeface="+mn-lt"/>
                        </a:rPr>
                        <a:t>Sales and purchases</a:t>
                      </a:r>
                      <a:endParaRPr lang="en-US" sz="20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Existence of transfer pricing policy</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baseline="0" dirty="0" smtClean="0">
                          <a:solidFill>
                            <a:schemeClr val="tx1"/>
                          </a:solidFill>
                          <a:latin typeface="+mn-lt"/>
                          <a:ea typeface="+mn-ea"/>
                          <a:cs typeface="+mn-cs"/>
                        </a:rPr>
                        <a:t>Whether there are comparable transactions with third parties and the profit margins of these transactions</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baseline="0" dirty="0" smtClean="0">
                          <a:solidFill>
                            <a:schemeClr val="tx1"/>
                          </a:solidFill>
                          <a:latin typeface="+mn-lt"/>
                          <a:ea typeface="+mn-ea"/>
                          <a:cs typeface="+mn-cs"/>
                        </a:rPr>
                        <a:t>Reasons for recurring losses</a:t>
                      </a:r>
                      <a:endParaRPr lang="en-US" sz="20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4542">
                <a:tc>
                  <a:txBody>
                    <a:bodyPr/>
                    <a:lstStyle/>
                    <a:p>
                      <a:r>
                        <a:rPr lang="en-US" sz="2000" dirty="0" smtClean="0">
                          <a:solidFill>
                            <a:schemeClr val="tx1"/>
                          </a:solidFill>
                          <a:latin typeface="+mn-lt"/>
                        </a:rPr>
                        <a:t>Provision</a:t>
                      </a:r>
                      <a:r>
                        <a:rPr lang="en-US" sz="2000" baseline="0" dirty="0" smtClean="0">
                          <a:solidFill>
                            <a:schemeClr val="tx1"/>
                          </a:solidFill>
                          <a:latin typeface="+mn-lt"/>
                        </a:rPr>
                        <a:t> of / recipient of services</a:t>
                      </a:r>
                      <a:endParaRPr lang="en-US" sz="20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Mark-up applied to cost base</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Components of cost base</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Characterisation of pass-through cost</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Basis of charge and methodology</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How the services benefit the Singapore taxpayer (if the</a:t>
                      </a:r>
                      <a:r>
                        <a:rPr lang="en-US" sz="2000" kern="1200" baseline="0" dirty="0" smtClean="0">
                          <a:solidFill>
                            <a:schemeClr val="tx1"/>
                          </a:solidFill>
                          <a:latin typeface="+mn-lt"/>
                          <a:ea typeface="+mn-ea"/>
                          <a:cs typeface="+mn-cs"/>
                        </a:rPr>
                        <a:t> Singapore taxpayer is the </a:t>
                      </a:r>
                      <a:r>
                        <a:rPr lang="en-US" sz="2000" kern="1200" dirty="0" smtClean="0">
                          <a:solidFill>
                            <a:schemeClr val="tx1"/>
                          </a:solidFill>
                          <a:latin typeface="+mn-lt"/>
                          <a:ea typeface="+mn-ea"/>
                          <a:cs typeface="+mn-cs"/>
                        </a:rPr>
                        <a:t>recipient of the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43238">
                <a:tc>
                  <a:txBody>
                    <a:bodyPr/>
                    <a:lstStyle/>
                    <a:p>
                      <a:r>
                        <a:rPr lang="en-US" sz="2000" dirty="0" smtClean="0">
                          <a:solidFill>
                            <a:schemeClr val="tx1"/>
                          </a:solidFill>
                          <a:latin typeface="+mn-lt"/>
                        </a:rPr>
                        <a:t>Use of intangible property / sole distribution rights </a:t>
                      </a:r>
                      <a:endParaRPr lang="en-US" sz="20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Royalty rates and methodology</a:t>
                      </a:r>
                    </a:p>
                    <a:p>
                      <a:pPr marL="166688" lvl="2" indent="-166688" algn="l" defTabSz="914400" rtl="0" eaLnBrk="1" latinLnBrk="0" hangingPunct="1">
                        <a:spcBef>
                          <a:spcPct val="20000"/>
                        </a:spcBef>
                        <a:buClr>
                          <a:schemeClr val="accent2"/>
                        </a:buClr>
                        <a:buSzPct val="70000"/>
                        <a:buFont typeface="Arial" pitchFamily="34" charset="0"/>
                        <a:buChar char="►"/>
                      </a:pPr>
                      <a:r>
                        <a:rPr lang="en-US" sz="2000" kern="1200" dirty="0" smtClean="0">
                          <a:solidFill>
                            <a:schemeClr val="tx1"/>
                          </a:solidFill>
                          <a:latin typeface="+mn-lt"/>
                          <a:ea typeface="+mn-ea"/>
                          <a:cs typeface="+mn-cs"/>
                        </a:rPr>
                        <a:t>Nature of charge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Content Placeholder 4"/>
          <p:cNvSpPr txBox="1">
            <a:spLocks/>
          </p:cNvSpPr>
          <p:nvPr/>
        </p:nvSpPr>
        <p:spPr>
          <a:xfrm>
            <a:off x="457200" y="1235600"/>
            <a:ext cx="8229600" cy="4844566"/>
          </a:xfrm>
          <a:prstGeom prst="rect">
            <a:avLst/>
          </a:prstGeom>
        </p:spPr>
        <p:txBody>
          <a:bodyPr vert="horz" lIns="0" tIns="0" rIns="0" bIns="0" rtlCol="0" anchor="t" anchorCtr="0">
            <a:noAutofit/>
          </a:bodyPr>
          <a:lst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ClrTx/>
              <a:buSzPct val="100000"/>
              <a:buFont typeface="Arial" pitchFamily="34" charset="0"/>
              <a:buChar char="•"/>
            </a:pPr>
            <a:r>
              <a:rPr lang="en-US" sz="2000" dirty="0" smtClean="0">
                <a:solidFill>
                  <a:schemeClr val="tx1"/>
                </a:solidFill>
              </a:rPr>
              <a:t>Examples of transfer pricing focus areas from the IRAS</a:t>
            </a:r>
            <a:endParaRPr lang="en-US" sz="1800" dirty="0" smtClean="0">
              <a:solidFill>
                <a:schemeClr val="tx1"/>
              </a:solidFill>
            </a:endParaRPr>
          </a:p>
          <a:p>
            <a:pPr marL="688975" lvl="1" indent="-285750" fontAlgn="auto">
              <a:spcAft>
                <a:spcPts val="0"/>
              </a:spcAft>
              <a:buClrTx/>
              <a:buFont typeface="Arial" pitchFamily="34" charset="0"/>
              <a:buNone/>
            </a:pPr>
            <a:endParaRPr lang="en-US" sz="1800" dirty="0" smtClean="0">
              <a:solidFill>
                <a:schemeClr val="tx1"/>
              </a:solidFill>
            </a:endParaRPr>
          </a:p>
        </p:txBody>
      </p:sp>
    </p:spTree>
    <p:extLst>
      <p:ext uri="{BB962C8B-B14F-4D97-AF65-F5344CB8AC3E}">
        <p14:creationId xmlns:p14="http://schemas.microsoft.com/office/powerpoint/2010/main" xmlns="" val="959447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06400" y="193675"/>
            <a:ext cx="8435975" cy="644525"/>
          </a:xfrm>
          <a:noFill/>
        </p:spPr>
        <p:txBody>
          <a:bodyPr/>
          <a:lstStyle/>
          <a:p>
            <a:pPr eaLnBrk="1" hangingPunct="1"/>
            <a:r>
              <a:rPr lang="en-US" sz="3000" dirty="0" smtClean="0">
                <a:ea typeface="宋体" pitchFamily="2" charset="-122"/>
              </a:rPr>
              <a:t>APAs as a Tool to Manage TP Risk</a:t>
            </a:r>
          </a:p>
        </p:txBody>
      </p:sp>
      <p:sp>
        <p:nvSpPr>
          <p:cNvPr id="10243" name="Rectangle 3"/>
          <p:cNvSpPr>
            <a:spLocks noGrp="1" noChangeArrowheads="1"/>
          </p:cNvSpPr>
          <p:nvPr>
            <p:ph idx="1"/>
          </p:nvPr>
        </p:nvSpPr>
        <p:spPr>
          <a:xfrm>
            <a:off x="381000" y="1219200"/>
            <a:ext cx="8382000" cy="4800600"/>
          </a:xfrm>
          <a:noFill/>
        </p:spPr>
        <p:txBody>
          <a:bodyPr lIns="91440" tIns="45720" rIns="91440" bIns="45720"/>
          <a:lstStyle/>
          <a:p>
            <a:pPr eaLnBrk="1" hangingPunct="1">
              <a:spcBef>
                <a:spcPts val="600"/>
              </a:spcBef>
              <a:buSzPct val="100000"/>
              <a:tabLst>
                <a:tab pos="447675" algn="l"/>
              </a:tabLst>
            </a:pPr>
            <a:r>
              <a:rPr lang="en-US" altLang="zh-CN" sz="2000" dirty="0" smtClean="0">
                <a:solidFill>
                  <a:schemeClr val="tx1"/>
                </a:solidFill>
                <a:ea typeface="宋体" pitchFamily="2" charset="-122"/>
              </a:rPr>
              <a:t>APAs need not necessarily involve complex transactions</a:t>
            </a:r>
          </a:p>
          <a:p>
            <a:pPr eaLnBrk="1" hangingPunct="1">
              <a:spcBef>
                <a:spcPts val="600"/>
              </a:spcBef>
              <a:buSzPct val="100000"/>
              <a:tabLst>
                <a:tab pos="447675" algn="l"/>
              </a:tabLst>
            </a:pPr>
            <a:r>
              <a:rPr lang="en-US" altLang="zh-CN" sz="2000" dirty="0" smtClean="0">
                <a:solidFill>
                  <a:schemeClr val="tx1"/>
                </a:solidFill>
                <a:ea typeface="宋体" pitchFamily="2" charset="-122"/>
              </a:rPr>
              <a:t>If taxpayer is undergoing business restructuring, or intends to prepare transfer pricing documentation, there is incremental effort to secure an APA and significantly reduce transfer pricing risk, instead of merely taking a wait-and-see approach</a:t>
            </a:r>
          </a:p>
          <a:p>
            <a:pPr eaLnBrk="1" hangingPunct="1">
              <a:spcBef>
                <a:spcPts val="600"/>
              </a:spcBef>
              <a:buSzPct val="100000"/>
              <a:tabLst>
                <a:tab pos="447675" algn="l"/>
              </a:tabLst>
            </a:pPr>
            <a:r>
              <a:rPr lang="en-US" altLang="zh-CN" sz="2000" dirty="0" smtClean="0">
                <a:solidFill>
                  <a:schemeClr val="tx1"/>
                </a:solidFill>
                <a:ea typeface="宋体" pitchFamily="2" charset="-122"/>
              </a:rPr>
              <a:t>Clear advantages of Bilateral APAs (BAPAs)</a:t>
            </a:r>
          </a:p>
          <a:p>
            <a:pPr lvl="1" eaLnBrk="1" hangingPunct="1">
              <a:spcBef>
                <a:spcPts val="600"/>
              </a:spcBef>
              <a:buSzPct val="100000"/>
              <a:tabLst>
                <a:tab pos="447675" algn="l"/>
              </a:tabLst>
            </a:pPr>
            <a:r>
              <a:rPr lang="en-US" altLang="zh-CN" sz="2000" dirty="0" smtClean="0">
                <a:solidFill>
                  <a:schemeClr val="tx1"/>
                </a:solidFill>
                <a:ea typeface="宋体" pitchFamily="2" charset="-122"/>
              </a:rPr>
              <a:t>Upfront certainty: eliminates risk of double taxation</a:t>
            </a:r>
          </a:p>
          <a:p>
            <a:pPr lvl="1" eaLnBrk="1" hangingPunct="1">
              <a:spcBef>
                <a:spcPts val="600"/>
              </a:spcBef>
              <a:buSzPct val="100000"/>
              <a:tabLst>
                <a:tab pos="447675" algn="l"/>
              </a:tabLst>
            </a:pPr>
            <a:r>
              <a:rPr lang="en-US" altLang="zh-CN" sz="2000" dirty="0" smtClean="0">
                <a:solidFill>
                  <a:schemeClr val="tx1"/>
                </a:solidFill>
                <a:ea typeface="宋体" pitchFamily="2" charset="-122"/>
              </a:rPr>
              <a:t>Efficient way of resolving transfer pricing issues – upfront certainty on transfer pricing of related party transactions for full BAPA period (typically one to two years negotiation process for BAPA period of five plus two (rollback) years</a:t>
            </a:r>
          </a:p>
          <a:p>
            <a:pPr lvl="1" eaLnBrk="1" hangingPunct="1">
              <a:spcBef>
                <a:spcPts val="600"/>
              </a:spcBef>
              <a:buSzPct val="100000"/>
              <a:tabLst>
                <a:tab pos="447675" algn="l"/>
              </a:tabLst>
            </a:pPr>
            <a:r>
              <a:rPr lang="en-US" altLang="zh-CN" sz="2000" dirty="0" smtClean="0">
                <a:solidFill>
                  <a:schemeClr val="tx1"/>
                </a:solidFill>
                <a:ea typeface="宋体" pitchFamily="2" charset="-122"/>
              </a:rPr>
              <a:t>Two revenue authorities provide counter-balance to each other during negotiations</a:t>
            </a:r>
          </a:p>
          <a:p>
            <a:pPr marL="356616" lvl="1" eaLnBrk="1" hangingPunct="1">
              <a:spcBef>
                <a:spcPts val="600"/>
              </a:spcBef>
              <a:tabLst>
                <a:tab pos="447675" algn="l"/>
              </a:tabLst>
            </a:pPr>
            <a:endParaRPr lang="en-US" sz="2000" dirty="0" smtClean="0">
              <a:solidFill>
                <a:schemeClr val="tx1"/>
              </a:solidFill>
            </a:endParaRPr>
          </a:p>
        </p:txBody>
      </p:sp>
    </p:spTree>
    <p:extLst>
      <p:ext uri="{BB962C8B-B14F-4D97-AF65-F5344CB8AC3E}">
        <p14:creationId xmlns:p14="http://schemas.microsoft.com/office/powerpoint/2010/main" xmlns="" val="977630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051720" y="1916832"/>
            <a:ext cx="6983760" cy="1470025"/>
          </a:xfrm>
        </p:spPr>
        <p:txBody>
          <a:bodyPr/>
          <a:lstStyle/>
          <a:p>
            <a:r>
              <a:rPr lang="en-US" sz="4400" dirty="0" smtClean="0">
                <a:solidFill>
                  <a:srgbClr val="00FFFF"/>
                </a:solidFill>
              </a:rPr>
              <a:t>The Singapore Perspective</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latin typeface="+mj-lt"/>
              </a:rPr>
              <a:t>Advance Pricing Arrangements (APAs)</a:t>
            </a:r>
            <a:br>
              <a:rPr lang="en-GB" sz="3000" dirty="0">
                <a:latin typeface="+mj-lt"/>
              </a:rPr>
            </a:br>
            <a:r>
              <a:rPr lang="en-GB" sz="3000" dirty="0" smtClean="0">
                <a:latin typeface="+mj-lt"/>
              </a:rPr>
              <a:t>- IRAS APA cases</a:t>
            </a:r>
            <a:endParaRPr lang="en-GB" sz="3000" dirty="0">
              <a:latin typeface="+mj-lt"/>
            </a:endParaRPr>
          </a:p>
        </p:txBody>
      </p:sp>
      <p:sp>
        <p:nvSpPr>
          <p:cNvPr id="3" name="Content Placeholder 2"/>
          <p:cNvSpPr>
            <a:spLocks noGrp="1"/>
          </p:cNvSpPr>
          <p:nvPr>
            <p:ph idx="1"/>
          </p:nvPr>
        </p:nvSpPr>
        <p:spPr>
          <a:xfrm>
            <a:off x="457200" y="1223725"/>
            <a:ext cx="8507288" cy="4868320"/>
          </a:xfrm>
        </p:spPr>
        <p:txBody>
          <a:bodyPr/>
          <a:lstStyle/>
          <a:p>
            <a:pPr>
              <a:spcBef>
                <a:spcPts val="600"/>
              </a:spcBef>
            </a:pPr>
            <a:r>
              <a:rPr lang="en-GB" altLang="zh-CN" sz="2000" dirty="0" smtClean="0">
                <a:solidFill>
                  <a:schemeClr val="tx1"/>
                </a:solidFill>
                <a:ea typeface="宋体" pitchFamily="2" charset="-122"/>
              </a:rPr>
              <a:t>IRAS has completed more than 50 APAs to-date (including APA renewals), of which about 60% are bilateral APAs. Another 30+ APAs are currently under review</a:t>
            </a:r>
            <a:endParaRPr lang="en-GB" altLang="zh-CN" sz="2000" dirty="0">
              <a:solidFill>
                <a:schemeClr val="tx1"/>
              </a:solidFill>
              <a:ea typeface="宋体" pitchFamily="2" charset="-122"/>
            </a:endParaRPr>
          </a:p>
          <a:p>
            <a:pPr>
              <a:spcBef>
                <a:spcPts val="600"/>
              </a:spcBef>
            </a:pPr>
            <a:r>
              <a:rPr lang="en-GB" altLang="zh-CN" sz="2000" dirty="0">
                <a:solidFill>
                  <a:schemeClr val="tx1"/>
                </a:solidFill>
                <a:ea typeface="宋体" pitchFamily="2" charset="-122"/>
              </a:rPr>
              <a:t>Historically, </a:t>
            </a:r>
            <a:r>
              <a:rPr lang="en-GB" altLang="zh-CN" sz="2000" dirty="0" smtClean="0">
                <a:solidFill>
                  <a:schemeClr val="tx1"/>
                </a:solidFill>
                <a:ea typeface="宋体" pitchFamily="2" charset="-122"/>
              </a:rPr>
              <a:t>IRAS </a:t>
            </a:r>
            <a:r>
              <a:rPr lang="en-GB" altLang="zh-CN" sz="2000" dirty="0">
                <a:solidFill>
                  <a:schemeClr val="tx1"/>
                </a:solidFill>
                <a:ea typeface="宋体" pitchFamily="2" charset="-122"/>
              </a:rPr>
              <a:t>has most cases with Japan, but </a:t>
            </a:r>
            <a:r>
              <a:rPr lang="en-GB" altLang="zh-CN" sz="2000" dirty="0" smtClean="0">
                <a:solidFill>
                  <a:schemeClr val="tx1"/>
                </a:solidFill>
                <a:ea typeface="宋体" pitchFamily="2" charset="-122"/>
              </a:rPr>
              <a:t>has since entered </a:t>
            </a:r>
            <a:r>
              <a:rPr lang="en-GB" altLang="zh-CN" sz="2000" dirty="0">
                <a:solidFill>
                  <a:schemeClr val="tx1"/>
                </a:solidFill>
                <a:ea typeface="宋体" pitchFamily="2" charset="-122"/>
              </a:rPr>
              <a:t>into APA discussions with </a:t>
            </a:r>
            <a:r>
              <a:rPr lang="en-GB" altLang="zh-CN" sz="2000" dirty="0" smtClean="0">
                <a:solidFill>
                  <a:schemeClr val="tx1"/>
                </a:solidFill>
                <a:ea typeface="宋体" pitchFamily="2" charset="-122"/>
              </a:rPr>
              <a:t>other treaty partners </a:t>
            </a:r>
            <a:endParaRPr lang="en-GB" altLang="zh-CN" sz="2000" dirty="0">
              <a:solidFill>
                <a:schemeClr val="tx1"/>
              </a:solidFill>
              <a:ea typeface="宋体" pitchFamily="2" charset="-122"/>
            </a:endParaRPr>
          </a:p>
          <a:p>
            <a:pPr>
              <a:spcBef>
                <a:spcPts val="600"/>
              </a:spcBef>
            </a:pPr>
            <a:r>
              <a:rPr lang="en-GB" altLang="zh-CN" sz="2000" dirty="0" smtClean="0">
                <a:solidFill>
                  <a:schemeClr val="tx1"/>
                </a:solidFill>
                <a:ea typeface="宋体" pitchFamily="2" charset="-122"/>
              </a:rPr>
              <a:t>IRAS has concluded APAs with: Japan, China, Australia</a:t>
            </a:r>
            <a:r>
              <a:rPr lang="en-GB" altLang="zh-CN" sz="2000" dirty="0">
                <a:solidFill>
                  <a:schemeClr val="tx1"/>
                </a:solidFill>
                <a:ea typeface="宋体" pitchFamily="2" charset="-122"/>
              </a:rPr>
              <a:t>, Canada, </a:t>
            </a:r>
            <a:r>
              <a:rPr lang="en-GB" altLang="zh-CN" sz="2000" dirty="0" smtClean="0">
                <a:solidFill>
                  <a:schemeClr val="tx1"/>
                </a:solidFill>
                <a:ea typeface="宋体" pitchFamily="2" charset="-122"/>
              </a:rPr>
              <a:t>France</a:t>
            </a:r>
            <a:r>
              <a:rPr lang="en-GB" altLang="zh-CN" sz="2000" dirty="0">
                <a:solidFill>
                  <a:schemeClr val="tx1"/>
                </a:solidFill>
                <a:ea typeface="宋体" pitchFamily="2" charset="-122"/>
              </a:rPr>
              <a:t>, Japan, </a:t>
            </a:r>
            <a:r>
              <a:rPr lang="en-GB" altLang="zh-CN" sz="2000" dirty="0" smtClean="0">
                <a:solidFill>
                  <a:schemeClr val="tx1"/>
                </a:solidFill>
                <a:ea typeface="宋体" pitchFamily="2" charset="-122"/>
              </a:rPr>
              <a:t>Korea, the Netherlands</a:t>
            </a:r>
            <a:r>
              <a:rPr lang="en-GB" altLang="zh-CN" sz="2000" dirty="0">
                <a:solidFill>
                  <a:schemeClr val="tx1"/>
                </a:solidFill>
                <a:ea typeface="宋体" pitchFamily="2" charset="-122"/>
              </a:rPr>
              <a:t>, Taiwan and </a:t>
            </a:r>
            <a:r>
              <a:rPr lang="en-GB" altLang="zh-CN" sz="2000" dirty="0" smtClean="0">
                <a:solidFill>
                  <a:schemeClr val="tx1"/>
                </a:solidFill>
                <a:ea typeface="宋体" pitchFamily="2" charset="-122"/>
              </a:rPr>
              <a:t>the UK</a:t>
            </a:r>
            <a:endParaRPr lang="en-GB" altLang="zh-CN" sz="2000" dirty="0">
              <a:solidFill>
                <a:schemeClr val="tx1"/>
              </a:solidFill>
              <a:ea typeface="宋体" pitchFamily="2" charset="-122"/>
            </a:endParaRPr>
          </a:p>
          <a:p>
            <a:pPr>
              <a:spcBef>
                <a:spcPts val="600"/>
              </a:spcBef>
            </a:pPr>
            <a:r>
              <a:rPr lang="en-GB" altLang="zh-CN" sz="2000" dirty="0" smtClean="0">
                <a:solidFill>
                  <a:schemeClr val="tx1"/>
                </a:solidFill>
                <a:ea typeface="宋体" pitchFamily="2" charset="-122"/>
              </a:rPr>
              <a:t>New jurisdictions with </a:t>
            </a:r>
            <a:r>
              <a:rPr lang="en-GB" altLang="zh-CN" sz="2000" dirty="0">
                <a:solidFill>
                  <a:schemeClr val="tx1"/>
                </a:solidFill>
                <a:ea typeface="宋体" pitchFamily="2" charset="-122"/>
              </a:rPr>
              <a:t>u</a:t>
            </a:r>
            <a:r>
              <a:rPr lang="en-GB" altLang="zh-CN" sz="2000" dirty="0" smtClean="0">
                <a:solidFill>
                  <a:schemeClr val="tx1"/>
                </a:solidFill>
                <a:ea typeface="宋体" pitchFamily="2" charset="-122"/>
              </a:rPr>
              <a:t>pcoming APAs include: Germany, Indonesia</a:t>
            </a:r>
            <a:r>
              <a:rPr lang="en-GB" altLang="zh-CN" sz="2000" dirty="0">
                <a:solidFill>
                  <a:schemeClr val="tx1"/>
                </a:solidFill>
                <a:ea typeface="宋体" pitchFamily="2" charset="-122"/>
              </a:rPr>
              <a:t>, </a:t>
            </a:r>
            <a:r>
              <a:rPr lang="en-GB" altLang="zh-CN" sz="2000" dirty="0" smtClean="0">
                <a:solidFill>
                  <a:schemeClr val="tx1"/>
                </a:solidFill>
                <a:ea typeface="宋体" pitchFamily="2" charset="-122"/>
              </a:rPr>
              <a:t>Luxembourg</a:t>
            </a:r>
            <a:r>
              <a:rPr lang="en-GB" altLang="zh-CN" sz="2000" dirty="0">
                <a:solidFill>
                  <a:schemeClr val="tx1"/>
                </a:solidFill>
                <a:ea typeface="宋体" pitchFamily="2" charset="-122"/>
              </a:rPr>
              <a:t>, </a:t>
            </a:r>
            <a:r>
              <a:rPr lang="en-GB" altLang="zh-CN" sz="2000" dirty="0" smtClean="0">
                <a:solidFill>
                  <a:schemeClr val="tx1"/>
                </a:solidFill>
                <a:ea typeface="宋体" pitchFamily="2" charset="-122"/>
              </a:rPr>
              <a:t>Malaysia and Thailand</a:t>
            </a:r>
            <a:endParaRPr lang="en-GB" altLang="zh-CN" sz="2000" dirty="0">
              <a:solidFill>
                <a:schemeClr val="tx1"/>
              </a:solidFill>
              <a:ea typeface="宋体" pitchFamily="2" charset="-122"/>
            </a:endParaRPr>
          </a:p>
          <a:p>
            <a:pPr>
              <a:spcBef>
                <a:spcPts val="600"/>
              </a:spcBef>
            </a:pPr>
            <a:r>
              <a:rPr lang="en-GB" altLang="zh-CN" sz="2000" dirty="0" smtClean="0">
                <a:solidFill>
                  <a:schemeClr val="tx1"/>
                </a:solidFill>
                <a:ea typeface="宋体" pitchFamily="2" charset="-122"/>
              </a:rPr>
              <a:t>Increase in taxpayers’ interest in APAs means that APA applications have been steadily increasing. The IRAS is correspondingly beefing up resources to handle the cases.</a:t>
            </a:r>
          </a:p>
          <a:p>
            <a:pPr lvl="1">
              <a:spcBef>
                <a:spcPts val="600"/>
              </a:spcBef>
            </a:pPr>
            <a:endParaRPr lang="en-US" altLang="zh-CN" sz="2000" dirty="0" smtClean="0">
              <a:solidFill>
                <a:schemeClr val="tx1"/>
              </a:solidFill>
              <a:ea typeface="宋体" pitchFamily="2" charset="-122"/>
            </a:endParaRPr>
          </a:p>
          <a:p>
            <a:pPr>
              <a:spcBef>
                <a:spcPts val="600"/>
              </a:spcBef>
            </a:pPr>
            <a:endParaRPr lang="en-GB" sz="2000" dirty="0">
              <a:solidFill>
                <a:schemeClr val="tx1"/>
              </a:solidFill>
            </a:endParaRPr>
          </a:p>
        </p:txBody>
      </p:sp>
    </p:spTree>
    <p:extLst>
      <p:ext uri="{BB962C8B-B14F-4D97-AF65-F5344CB8AC3E}">
        <p14:creationId xmlns:p14="http://schemas.microsoft.com/office/powerpoint/2010/main" xmlns="" val="3115945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468313" y="44450"/>
            <a:ext cx="8207375" cy="1008063"/>
          </a:xfrm>
        </p:spPr>
        <p:txBody>
          <a:bodyPr/>
          <a:lstStyle/>
          <a:p>
            <a:r>
              <a:rPr lang="en-GB" sz="4000" dirty="0" smtClean="0"/>
              <a:t>Thank You</a:t>
            </a:r>
          </a:p>
        </p:txBody>
      </p:sp>
      <p:sp>
        <p:nvSpPr>
          <p:cNvPr id="25603" name="TextBox 7"/>
          <p:cNvSpPr txBox="1">
            <a:spLocks noChangeArrowheads="1"/>
          </p:cNvSpPr>
          <p:nvPr/>
        </p:nvSpPr>
        <p:spPr bwMode="auto">
          <a:xfrm>
            <a:off x="468313" y="5818188"/>
            <a:ext cx="7848600" cy="706437"/>
          </a:xfrm>
          <a:prstGeom prst="rect">
            <a:avLst/>
          </a:prstGeom>
          <a:noFill/>
          <a:ln w="9525">
            <a:noFill/>
            <a:miter lim="800000"/>
            <a:headEnd/>
            <a:tailEnd/>
          </a:ln>
        </p:spPr>
        <p:txBody>
          <a:bodyPr>
            <a:spAutoFit/>
          </a:bodyPr>
          <a:lstStyle/>
          <a:p>
            <a:r>
              <a:rPr lang="en-SG" sz="1000" dirty="0"/>
              <a:t>This presentation has been prepared for general guidance and discussion purpose on matters of interest only. It does not constitute professional advice. You should not act upon the information contained in this publication without obtaining specific professional advice and this presentation, in part or in whole, shall not be copied, reproduced or distributed. </a:t>
            </a:r>
          </a:p>
          <a:p>
            <a:endParaRPr lang="en-SG" sz="1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68313" y="44450"/>
            <a:ext cx="8207375" cy="1008063"/>
          </a:xfrm>
        </p:spPr>
        <p:txBody>
          <a:bodyPr/>
          <a:lstStyle/>
          <a:p>
            <a:r>
              <a:rPr lang="en-GB" dirty="0" smtClean="0"/>
              <a:t>Outline</a:t>
            </a:r>
          </a:p>
        </p:txBody>
      </p:sp>
      <p:sp>
        <p:nvSpPr>
          <p:cNvPr id="14339" name="Content Placeholder 4"/>
          <p:cNvSpPr>
            <a:spLocks noGrp="1"/>
          </p:cNvSpPr>
          <p:nvPr>
            <p:ph idx="1"/>
          </p:nvPr>
        </p:nvSpPr>
        <p:spPr>
          <a:xfrm>
            <a:off x="457200" y="1196975"/>
            <a:ext cx="8229600" cy="4525963"/>
          </a:xfrm>
        </p:spPr>
        <p:txBody>
          <a:bodyPr/>
          <a:lstStyle/>
          <a:p>
            <a:pPr marL="457200" indent="-457200"/>
            <a:r>
              <a:rPr lang="en-GB" dirty="0" smtClean="0"/>
              <a:t>Overview</a:t>
            </a:r>
          </a:p>
          <a:p>
            <a:pPr marL="457200" indent="-457200"/>
            <a:r>
              <a:rPr lang="en-GB" dirty="0" smtClean="0"/>
              <a:t>The Singapore Perspective</a:t>
            </a:r>
          </a:p>
          <a:p>
            <a:pPr marL="857250" lvl="1" indent="-457200"/>
            <a:r>
              <a:rPr lang="en-GB" dirty="0" smtClean="0"/>
              <a:t>Transfer Pricing Documentation</a:t>
            </a:r>
          </a:p>
          <a:p>
            <a:pPr marL="857250" lvl="1" indent="-457200"/>
            <a:r>
              <a:rPr lang="en-GB" dirty="0" smtClean="0"/>
              <a:t>Guidance on APA and MAP</a:t>
            </a:r>
          </a:p>
          <a:p>
            <a:pPr marL="857250" lvl="1" indent="-457200"/>
            <a:r>
              <a:rPr lang="en-GB" dirty="0" smtClean="0"/>
              <a:t>Possible Next Steps</a:t>
            </a:r>
          </a:p>
          <a:p>
            <a:pPr marL="457200" indent="-457200"/>
            <a:r>
              <a:rPr lang="en-US" sz="2600" dirty="0" smtClean="0"/>
              <a:t>Update on Singapore Transfer Pricing issues and APAs </a:t>
            </a: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2808312" cy="1008112"/>
          </a:xfrm>
        </p:spPr>
        <p:txBody>
          <a:bodyPr/>
          <a:lstStyle/>
          <a:p>
            <a:r>
              <a:rPr lang="en-US" dirty="0" smtClean="0"/>
              <a:t>Overview</a:t>
            </a:r>
            <a:endParaRPr lang="en-US" dirty="0"/>
          </a:p>
        </p:txBody>
      </p:sp>
      <p:sp>
        <p:nvSpPr>
          <p:cNvPr id="3" name="Content Placeholder 2"/>
          <p:cNvSpPr>
            <a:spLocks noGrp="1"/>
          </p:cNvSpPr>
          <p:nvPr>
            <p:ph idx="1"/>
          </p:nvPr>
        </p:nvSpPr>
        <p:spPr>
          <a:xfrm>
            <a:off x="457200" y="1124744"/>
            <a:ext cx="8686800" cy="5517232"/>
          </a:xfrm>
        </p:spPr>
        <p:txBody>
          <a:bodyPr/>
          <a:lstStyle/>
          <a:p>
            <a:pPr marL="228600" indent="-228600">
              <a:buFont typeface="Arial" pitchFamily="34" charset="0"/>
              <a:buChar char="•"/>
            </a:pPr>
            <a:r>
              <a:rPr lang="en-US" dirty="0" smtClean="0"/>
              <a:t>Singapore government supports the BEPS action plans and believes that profits should be taxed where real economic activities driving profits take place. </a:t>
            </a:r>
          </a:p>
          <a:p>
            <a:pPr marL="228600" indent="-228600">
              <a:buFont typeface="Arial" pitchFamily="34" charset="0"/>
              <a:buChar char="•"/>
            </a:pPr>
            <a:r>
              <a:rPr lang="en-US" dirty="0" smtClean="0"/>
              <a:t>Singapore also believes that BEPS should not impede the growth of genuine substantive business activities and suggests that flexible end deliverables be developed on a set of options.</a:t>
            </a:r>
          </a:p>
          <a:p>
            <a:pPr marL="228600" indent="-228600">
              <a:buFont typeface="Arial" pitchFamily="34" charset="0"/>
              <a:buChar char="•"/>
            </a:pPr>
            <a:r>
              <a:rPr lang="en-US" dirty="0" smtClean="0"/>
              <a:t>Singapore has rules and guidelines in place to address BEPS concerns such as general anti-avoidance provisions, transfer pricing provisions, guidance on income tax treatment on hybrid instruments, Exchange of Information provision and more stringent requirements before tax residence certificates are issued.</a:t>
            </a:r>
            <a:endParaRPr lang="en-US" sz="21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2160240" y="1916832"/>
            <a:ext cx="6983760" cy="1470025"/>
          </a:xfrm>
        </p:spPr>
        <p:txBody>
          <a:bodyPr/>
          <a:lstStyle/>
          <a:p>
            <a:r>
              <a:rPr lang="en-US" sz="4400" dirty="0" smtClean="0">
                <a:solidFill>
                  <a:srgbClr val="00FFFF"/>
                </a:solidFill>
              </a:rPr>
              <a:t>2015 Singapore </a:t>
            </a:r>
            <a:br>
              <a:rPr lang="en-US" sz="4400" dirty="0" smtClean="0">
                <a:solidFill>
                  <a:srgbClr val="00FFFF"/>
                </a:solidFill>
              </a:rPr>
            </a:br>
            <a:r>
              <a:rPr lang="en-US" sz="4400" dirty="0" smtClean="0">
                <a:solidFill>
                  <a:srgbClr val="00FFFF"/>
                </a:solidFill>
              </a:rPr>
              <a:t>Transfer Pricing Documentation Guidelines</a:t>
            </a:r>
            <a:endParaRPr lang="en-US" sz="4400" dirty="0">
              <a:solidFill>
                <a:srgbClr val="00FFFF"/>
              </a:solidFill>
            </a:endParaRPr>
          </a:p>
        </p:txBody>
      </p:sp>
      <p:pic>
        <p:nvPicPr>
          <p:cNvPr id="1028" name="Picture 4" descr="V:\SIATP\Marketing\Corporate ID (SIATP)\siatp-white logo-transparent.gif"/>
          <p:cNvPicPr>
            <a:picLocks noChangeAspect="1" noChangeArrowheads="1"/>
          </p:cNvPicPr>
          <p:nvPr/>
        </p:nvPicPr>
        <p:blipFill>
          <a:blip r:embed="rId3" cstate="email"/>
          <a:srcRect/>
          <a:stretch>
            <a:fillRect/>
          </a:stretch>
        </p:blipFill>
        <p:spPr bwMode="auto">
          <a:xfrm>
            <a:off x="251520" y="207002"/>
            <a:ext cx="1512168" cy="77372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mj-lt"/>
              </a:rPr>
              <a:t>The Singapore Update</a:t>
            </a:r>
            <a:endParaRPr lang="en-US" dirty="0">
              <a:latin typeface="+mj-lt"/>
            </a:endParaRPr>
          </a:p>
        </p:txBody>
      </p:sp>
      <p:sp>
        <p:nvSpPr>
          <p:cNvPr id="5" name="Content Placeholder 4"/>
          <p:cNvSpPr>
            <a:spLocks noGrp="1"/>
          </p:cNvSpPr>
          <p:nvPr>
            <p:ph idx="1"/>
          </p:nvPr>
        </p:nvSpPr>
        <p:spPr>
          <a:xfrm>
            <a:off x="323528" y="980728"/>
            <a:ext cx="8640960" cy="5544616"/>
          </a:xfrm>
        </p:spPr>
        <p:txBody>
          <a:bodyPr/>
          <a:lstStyle/>
          <a:p>
            <a:pPr marL="0" indent="0">
              <a:buNone/>
            </a:pPr>
            <a:r>
              <a:rPr lang="en-US" sz="2000" dirty="0" smtClean="0">
                <a:solidFill>
                  <a:schemeClr val="tx1"/>
                </a:solidFill>
              </a:rPr>
              <a:t>We have observed a marked increase in transfer pricing queries from the Inland Revenue Authority of Singapore (IRAS) in recent years, likely arising from certain factors:</a:t>
            </a:r>
            <a:endParaRPr lang="en-US" sz="2000" dirty="0">
              <a:solidFill>
                <a:schemeClr val="tx1"/>
              </a:solidFill>
            </a:endParaRPr>
          </a:p>
          <a:p>
            <a:r>
              <a:rPr lang="en-US" sz="2000" dirty="0" smtClean="0">
                <a:solidFill>
                  <a:schemeClr val="tx1"/>
                </a:solidFill>
              </a:rPr>
              <a:t>It has been </a:t>
            </a:r>
            <a:r>
              <a:rPr lang="en-US" sz="2000" b="1" dirty="0" smtClean="0">
                <a:solidFill>
                  <a:schemeClr val="tx1"/>
                </a:solidFill>
              </a:rPr>
              <a:t>nine years </a:t>
            </a:r>
            <a:r>
              <a:rPr lang="en-US" sz="2000" dirty="0" smtClean="0">
                <a:solidFill>
                  <a:schemeClr val="tx1"/>
                </a:solidFill>
              </a:rPr>
              <a:t>since the IRAS first issued its transfer pricing guidelines and </a:t>
            </a:r>
            <a:r>
              <a:rPr lang="en-US" sz="2000" b="1" dirty="0" smtClean="0">
                <a:solidFill>
                  <a:schemeClr val="tx1"/>
                </a:solidFill>
              </a:rPr>
              <a:t>six years </a:t>
            </a:r>
            <a:r>
              <a:rPr lang="en-US" sz="2000" dirty="0" smtClean="0">
                <a:solidFill>
                  <a:schemeClr val="tx1"/>
                </a:solidFill>
              </a:rPr>
              <a:t>since the arm’s length principle was legislated – there is a clear expectation that taxpayers should now be more informed about transfer pricing requirements</a:t>
            </a:r>
          </a:p>
          <a:p>
            <a:r>
              <a:rPr lang="en-US" sz="2000" dirty="0" smtClean="0">
                <a:solidFill>
                  <a:schemeClr val="tx1"/>
                </a:solidFill>
              </a:rPr>
              <a:t>In January 2015, the IRAS also issued Revised Transfer Pricing Guidelines, stipulating that Singapore taxpayers should prepare </a:t>
            </a:r>
            <a:r>
              <a:rPr lang="en-US" sz="2000" b="1" dirty="0" smtClean="0">
                <a:solidFill>
                  <a:schemeClr val="tx1"/>
                </a:solidFill>
              </a:rPr>
              <a:t>contemporaneous Transfer Pricing documentation</a:t>
            </a:r>
            <a:r>
              <a:rPr lang="en-US" sz="2000" dirty="0" smtClean="0">
                <a:solidFill>
                  <a:schemeClr val="tx1"/>
                </a:solidFill>
              </a:rPr>
              <a:t> should their intercompany transactions exceed certain dollar threshold</a:t>
            </a:r>
            <a:endParaRPr lang="en-US" sz="2000" dirty="0">
              <a:solidFill>
                <a:schemeClr val="tx1"/>
              </a:solidFill>
            </a:endParaRPr>
          </a:p>
          <a:p>
            <a:r>
              <a:rPr lang="en-US" sz="2000" dirty="0" smtClean="0">
                <a:solidFill>
                  <a:schemeClr val="tx1"/>
                </a:solidFill>
              </a:rPr>
              <a:t>Similarly, there has been a built up of </a:t>
            </a:r>
            <a:r>
              <a:rPr lang="en-US" sz="2000" b="1" dirty="0" smtClean="0">
                <a:solidFill>
                  <a:schemeClr val="tx1"/>
                </a:solidFill>
              </a:rPr>
              <a:t>transfer pricing expertise </a:t>
            </a:r>
            <a:r>
              <a:rPr lang="en-US" sz="2000" dirty="0" smtClean="0">
                <a:solidFill>
                  <a:schemeClr val="tx1"/>
                </a:solidFill>
              </a:rPr>
              <a:t>within the IRAS through the years – from structured training (including training by the OECD) and from transfer pricing consultation or audit cases</a:t>
            </a:r>
            <a:endParaRPr lang="en-US" sz="2000" dirty="0">
              <a:solidFill>
                <a:schemeClr val="tx1"/>
              </a:solidFill>
            </a:endParaRPr>
          </a:p>
          <a:p>
            <a:r>
              <a:rPr lang="en-US" sz="2000" dirty="0" smtClean="0">
                <a:solidFill>
                  <a:schemeClr val="tx1"/>
                </a:solidFill>
              </a:rPr>
              <a:t>The IRAS’ increased focus on transfer pricing is in line with the </a:t>
            </a:r>
            <a:r>
              <a:rPr lang="en-US" sz="2000" b="1" dirty="0" smtClean="0">
                <a:solidFill>
                  <a:schemeClr val="tx1"/>
                </a:solidFill>
              </a:rPr>
              <a:t>global tax environment</a:t>
            </a:r>
            <a:r>
              <a:rPr lang="en-US" sz="2000" dirty="0" smtClean="0">
                <a:solidFill>
                  <a:schemeClr val="tx1"/>
                </a:solidFill>
              </a:rPr>
              <a:t>, as seen from high profile cases (e.g. Australia/UK) and the BEPS Action Plan</a:t>
            </a:r>
          </a:p>
          <a:p>
            <a:pPr marL="355600" lvl="1" indent="0">
              <a:buClr>
                <a:schemeClr val="bg1"/>
              </a:buClr>
              <a:buSzPct val="100000"/>
              <a:buNone/>
            </a:pPr>
            <a:r>
              <a:rPr lang="en-US" sz="2000" dirty="0" smtClean="0">
                <a:solidFill>
                  <a:schemeClr val="tx1"/>
                </a:solidFill>
              </a:rPr>
              <a:t>]</a:t>
            </a:r>
          </a:p>
        </p:txBody>
      </p:sp>
    </p:spTree>
    <p:extLst>
      <p:ext uri="{BB962C8B-B14F-4D97-AF65-F5344CB8AC3E}">
        <p14:creationId xmlns:p14="http://schemas.microsoft.com/office/powerpoint/2010/main" xmlns="" val="3894446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Contemporaneous TP Documentation and Frequency of TP Documentation</a:t>
            </a:r>
            <a:endParaRPr lang="en-US" sz="3000" dirty="0"/>
          </a:p>
        </p:txBody>
      </p:sp>
      <p:sp>
        <p:nvSpPr>
          <p:cNvPr id="4" name="TextBox 3"/>
          <p:cNvSpPr txBox="1"/>
          <p:nvPr/>
        </p:nvSpPr>
        <p:spPr>
          <a:xfrm>
            <a:off x="251520" y="980728"/>
            <a:ext cx="8892480" cy="4921347"/>
          </a:xfrm>
          <a:prstGeom prst="rect">
            <a:avLst/>
          </a:prstGeom>
          <a:noFill/>
        </p:spPr>
        <p:txBody>
          <a:bodyPr wrap="square" lIns="0" tIns="36576" rIns="0" bIns="0" rtlCol="0">
            <a:spAutoFit/>
          </a:bodyPr>
          <a:lstStyle/>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a:latin typeface="Arial"/>
                <a:ea typeface="宋体" pitchFamily="2" charset="-122"/>
              </a:rPr>
              <a:t>The </a:t>
            </a:r>
            <a:r>
              <a:rPr lang="en-US" sz="1700" dirty="0" smtClean="0">
                <a:latin typeface="Arial"/>
                <a:ea typeface="宋体" pitchFamily="2" charset="-122"/>
              </a:rPr>
              <a:t>2015 Singapore TP guidelines require </a:t>
            </a:r>
            <a:r>
              <a:rPr lang="en-US" sz="1700" dirty="0">
                <a:latin typeface="Arial"/>
                <a:ea typeface="宋体" pitchFamily="2" charset="-122"/>
              </a:rPr>
              <a:t>taxpayers to prepare and keep contemporaneous records to support the pricing of the transactions undertaken with their related </a:t>
            </a:r>
            <a:r>
              <a:rPr lang="en-US" sz="1700" dirty="0" smtClean="0">
                <a:latin typeface="Arial"/>
                <a:ea typeface="宋体" pitchFamily="2" charset="-122"/>
              </a:rPr>
              <a:t>parties. Such records will form the taxpayer’s Singapore TP documentation</a:t>
            </a:r>
          </a:p>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smtClean="0">
                <a:latin typeface="Arial"/>
                <a:ea typeface="宋体" pitchFamily="2" charset="-122"/>
              </a:rPr>
              <a:t>TP documentation should be prepared </a:t>
            </a:r>
            <a:r>
              <a:rPr lang="en-US" sz="1700" b="1" dirty="0">
                <a:latin typeface="Arial"/>
                <a:ea typeface="宋体" pitchFamily="2" charset="-122"/>
              </a:rPr>
              <a:t>prior to or at the time of </a:t>
            </a:r>
            <a:r>
              <a:rPr lang="en-US" sz="1700" dirty="0">
                <a:latin typeface="Arial"/>
                <a:ea typeface="宋体" pitchFamily="2" charset="-122"/>
              </a:rPr>
              <a:t>undertaking the transactions, and including up to the time of preparing the relevant tax </a:t>
            </a:r>
            <a:r>
              <a:rPr lang="en-US" sz="1700" dirty="0" smtClean="0">
                <a:latin typeface="Arial"/>
                <a:ea typeface="宋体" pitchFamily="2" charset="-122"/>
              </a:rPr>
              <a:t>returns</a:t>
            </a:r>
          </a:p>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smtClean="0">
                <a:latin typeface="Arial"/>
                <a:ea typeface="宋体" pitchFamily="2" charset="-122"/>
              </a:rPr>
              <a:t>If TP documentation is prepared </a:t>
            </a:r>
            <a:r>
              <a:rPr lang="en-US" sz="1700" b="1" dirty="0" smtClean="0">
                <a:latin typeface="Arial"/>
                <a:ea typeface="宋体" pitchFamily="2" charset="-122"/>
              </a:rPr>
              <a:t>prior to or at the time of </a:t>
            </a:r>
            <a:r>
              <a:rPr lang="en-US" sz="1700" dirty="0" smtClean="0">
                <a:latin typeface="Arial"/>
                <a:ea typeface="宋体" pitchFamily="2" charset="-122"/>
              </a:rPr>
              <a:t>undertaking the transactions, albeit the company may not have tested its returns at year end for arm’s length purposes, this documentation should still be considered contemporaneous. </a:t>
            </a:r>
          </a:p>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smtClean="0">
                <a:latin typeface="Arial"/>
                <a:ea typeface="宋体" pitchFamily="2" charset="-122"/>
              </a:rPr>
              <a:t>TP documentation </a:t>
            </a:r>
            <a:r>
              <a:rPr lang="en-US" sz="1700" dirty="0">
                <a:latin typeface="Arial"/>
                <a:ea typeface="宋体" pitchFamily="2" charset="-122"/>
              </a:rPr>
              <a:t>should be made available to </a:t>
            </a:r>
            <a:r>
              <a:rPr lang="en-US" sz="1700" dirty="0" smtClean="0">
                <a:latin typeface="Arial"/>
                <a:ea typeface="宋体" pitchFamily="2" charset="-122"/>
              </a:rPr>
              <a:t>the Inland Revenue Authority of Singapore (IRAS) </a:t>
            </a:r>
            <a:r>
              <a:rPr lang="en-US" sz="1700" dirty="0">
                <a:latin typeface="Arial"/>
                <a:ea typeface="宋体" pitchFamily="2" charset="-122"/>
              </a:rPr>
              <a:t>within </a:t>
            </a:r>
            <a:r>
              <a:rPr lang="en-US" sz="1700" b="1" dirty="0">
                <a:latin typeface="Arial"/>
                <a:ea typeface="宋体" pitchFamily="2" charset="-122"/>
              </a:rPr>
              <a:t>30 days </a:t>
            </a:r>
            <a:r>
              <a:rPr lang="en-US" sz="1700" dirty="0">
                <a:latin typeface="Arial"/>
                <a:ea typeface="宋体" pitchFamily="2" charset="-122"/>
              </a:rPr>
              <a:t>upon request. </a:t>
            </a:r>
            <a:r>
              <a:rPr lang="en-US" sz="1700" dirty="0" smtClean="0">
                <a:latin typeface="Arial"/>
                <a:ea typeface="宋体" pitchFamily="2" charset="-122"/>
              </a:rPr>
              <a:t>TP documentation </a:t>
            </a:r>
            <a:r>
              <a:rPr lang="en-US" sz="1700" dirty="0">
                <a:latin typeface="Arial"/>
                <a:ea typeface="宋体" pitchFamily="2" charset="-122"/>
              </a:rPr>
              <a:t>must be dated upon </a:t>
            </a:r>
            <a:r>
              <a:rPr lang="en-US" sz="1700" dirty="0" smtClean="0">
                <a:latin typeface="Arial"/>
                <a:ea typeface="宋体" pitchFamily="2" charset="-122"/>
              </a:rPr>
              <a:t>preparation</a:t>
            </a:r>
          </a:p>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smtClean="0">
                <a:latin typeface="Arial"/>
                <a:ea typeface="宋体" pitchFamily="2" charset="-122"/>
              </a:rPr>
              <a:t>The year of assessment (YA) to which the 2015 Singapore TP Guidelines applies is not explicit. The first YA covered would logically be YA 2015</a:t>
            </a:r>
          </a:p>
          <a:p>
            <a:pPr marL="342900" indent="-223838" fontAlgn="auto">
              <a:lnSpc>
                <a:spcPct val="90000"/>
              </a:lnSpc>
              <a:spcBef>
                <a:spcPct val="20000"/>
              </a:spcBef>
              <a:spcAft>
                <a:spcPts val="600"/>
              </a:spcAft>
              <a:buClr>
                <a:srgbClr val="003366"/>
              </a:buClr>
              <a:buSzPct val="100000"/>
              <a:buFont typeface="Arial" pitchFamily="34" charset="0"/>
              <a:buChar char="•"/>
            </a:pPr>
            <a:r>
              <a:rPr lang="en-US" sz="1700" dirty="0" smtClean="0">
                <a:latin typeface="Arial"/>
                <a:ea typeface="宋体" pitchFamily="2" charset="-122"/>
              </a:rPr>
              <a:t>The 2015 Singapore TP guidelines </a:t>
            </a:r>
            <a:r>
              <a:rPr lang="en-US" sz="1700" dirty="0">
                <a:latin typeface="Arial"/>
                <a:ea typeface="宋体" pitchFamily="2" charset="-122"/>
              </a:rPr>
              <a:t>call for periodic review of </a:t>
            </a:r>
            <a:r>
              <a:rPr lang="en-US" sz="1700" dirty="0" smtClean="0">
                <a:latin typeface="Arial"/>
                <a:ea typeface="宋体" pitchFamily="2" charset="-122"/>
              </a:rPr>
              <a:t>TP documentation </a:t>
            </a:r>
            <a:r>
              <a:rPr lang="en-US" sz="1700" dirty="0">
                <a:latin typeface="Arial"/>
                <a:ea typeface="宋体" pitchFamily="2" charset="-122"/>
              </a:rPr>
              <a:t>and retention of the same for </a:t>
            </a:r>
            <a:r>
              <a:rPr lang="en-US" sz="1700" b="1" dirty="0">
                <a:latin typeface="Arial"/>
                <a:ea typeface="宋体" pitchFamily="2" charset="-122"/>
              </a:rPr>
              <a:t>five years </a:t>
            </a:r>
            <a:r>
              <a:rPr lang="en-US" sz="1700" dirty="0">
                <a:latin typeface="Arial"/>
                <a:ea typeface="宋体" pitchFamily="2" charset="-122"/>
              </a:rPr>
              <a:t>from the </a:t>
            </a:r>
            <a:r>
              <a:rPr lang="en-US" sz="1700" dirty="0" smtClean="0">
                <a:latin typeface="Arial"/>
                <a:ea typeface="宋体" pitchFamily="2" charset="-122"/>
              </a:rPr>
              <a:t>YA or </a:t>
            </a:r>
            <a:r>
              <a:rPr lang="en-US" sz="1700" dirty="0">
                <a:latin typeface="Arial"/>
                <a:ea typeface="宋体" pitchFamily="2" charset="-122"/>
              </a:rPr>
              <a:t>longer if the taxpayer is subject to an audit </a:t>
            </a:r>
            <a:r>
              <a:rPr lang="en-US" sz="1700" dirty="0" smtClean="0">
                <a:latin typeface="Arial"/>
                <a:ea typeface="宋体" pitchFamily="2" charset="-122"/>
              </a:rPr>
              <a:t>or Mutual Agreement Procedure (MAP). </a:t>
            </a:r>
            <a:r>
              <a:rPr lang="en-US" sz="1700" dirty="0">
                <a:latin typeface="Arial"/>
                <a:ea typeface="宋体" pitchFamily="2" charset="-122"/>
              </a:rPr>
              <a:t>Taxpayers are encouraged to update their </a:t>
            </a:r>
            <a:r>
              <a:rPr lang="en-US" sz="1700" dirty="0" smtClean="0">
                <a:latin typeface="Arial"/>
                <a:ea typeface="宋体" pitchFamily="2" charset="-122"/>
              </a:rPr>
              <a:t>TP </a:t>
            </a:r>
            <a:r>
              <a:rPr lang="en-US" sz="1700" dirty="0">
                <a:latin typeface="Arial"/>
                <a:ea typeface="宋体" pitchFamily="2" charset="-122"/>
              </a:rPr>
              <a:t>documentation at least once every </a:t>
            </a:r>
            <a:r>
              <a:rPr lang="en-US" sz="1700" b="1" dirty="0">
                <a:latin typeface="Arial"/>
                <a:ea typeface="宋体" pitchFamily="2" charset="-122"/>
              </a:rPr>
              <a:t>three years </a:t>
            </a:r>
            <a:r>
              <a:rPr lang="en-US" sz="1700" dirty="0">
                <a:latin typeface="Arial"/>
                <a:ea typeface="宋体" pitchFamily="2" charset="-122"/>
              </a:rPr>
              <a:t>instead of </a:t>
            </a:r>
            <a:r>
              <a:rPr lang="en-US" sz="1700" b="1" dirty="0">
                <a:latin typeface="Arial"/>
                <a:ea typeface="宋体" pitchFamily="2" charset="-122"/>
              </a:rPr>
              <a:t>annually</a:t>
            </a:r>
            <a:r>
              <a:rPr lang="en-US" sz="1700" dirty="0">
                <a:latin typeface="Arial"/>
                <a:ea typeface="宋体" pitchFamily="2" charset="-122"/>
              </a:rPr>
              <a:t> as long as the operating conditions remain </a:t>
            </a:r>
            <a:r>
              <a:rPr lang="en-US" sz="1700" dirty="0" smtClean="0">
                <a:latin typeface="Arial"/>
                <a:ea typeface="宋体" pitchFamily="2" charset="-122"/>
              </a:rPr>
              <a:t>unchanged </a:t>
            </a:r>
          </a:p>
        </p:txBody>
      </p:sp>
      <p:sp>
        <p:nvSpPr>
          <p:cNvPr id="5" name="TextBox 4"/>
          <p:cNvSpPr txBox="1"/>
          <p:nvPr/>
        </p:nvSpPr>
        <p:spPr>
          <a:xfrm>
            <a:off x="942639" y="5877272"/>
            <a:ext cx="7442790" cy="625556"/>
          </a:xfrm>
          <a:prstGeom prst="rect">
            <a:avLst/>
          </a:prstGeom>
          <a:solidFill>
            <a:srgbClr val="003366"/>
          </a:solidFill>
        </p:spPr>
        <p:txBody>
          <a:bodyPr wrap="square" lIns="0" tIns="36576" rIns="0" bIns="0" rtlCol="0">
            <a:spAutoFit/>
          </a:bodyPr>
          <a:lstStyle/>
          <a:p>
            <a:pPr marL="285750" indent="-285750" algn="ctr" fontAlgn="auto">
              <a:lnSpc>
                <a:spcPct val="85000"/>
              </a:lnSpc>
              <a:spcBef>
                <a:spcPts val="0"/>
              </a:spcBef>
              <a:spcAft>
                <a:spcPts val="600"/>
              </a:spcAft>
              <a:buClr>
                <a:srgbClr val="FFE600"/>
              </a:buClr>
              <a:buSzPct val="70000"/>
            </a:pPr>
            <a:r>
              <a:rPr lang="en-US" sz="1500" b="1" dirty="0">
                <a:solidFill>
                  <a:schemeClr val="bg1"/>
                </a:solidFill>
                <a:latin typeface="Arial"/>
                <a:ea typeface="宋体" pitchFamily="2" charset="-122"/>
              </a:rPr>
              <a:t>Overall, the 2006 TP Guidelines and Section </a:t>
            </a:r>
            <a:r>
              <a:rPr lang="en-US" sz="1500" b="1" dirty="0" smtClean="0">
                <a:solidFill>
                  <a:schemeClr val="bg1"/>
                </a:solidFill>
                <a:latin typeface="Arial"/>
                <a:ea typeface="宋体" pitchFamily="2" charset="-122"/>
              </a:rPr>
              <a:t>34D </a:t>
            </a:r>
            <a:r>
              <a:rPr lang="en-US" sz="1500" b="1" dirty="0">
                <a:solidFill>
                  <a:schemeClr val="bg1"/>
                </a:solidFill>
                <a:latin typeface="Arial"/>
                <a:ea typeface="宋体" pitchFamily="2" charset="-122"/>
              </a:rPr>
              <a:t>of the Income Tax Act </a:t>
            </a:r>
            <a:r>
              <a:rPr lang="en-US" sz="1500" b="1" dirty="0" smtClean="0">
                <a:solidFill>
                  <a:schemeClr val="bg1"/>
                </a:solidFill>
                <a:latin typeface="Arial"/>
                <a:ea typeface="宋体" pitchFamily="2" charset="-122"/>
              </a:rPr>
              <a:t/>
            </a:r>
            <a:br>
              <a:rPr lang="en-US" sz="1500" b="1" dirty="0" smtClean="0">
                <a:solidFill>
                  <a:schemeClr val="bg1"/>
                </a:solidFill>
                <a:latin typeface="Arial"/>
                <a:ea typeface="宋体" pitchFamily="2" charset="-122"/>
              </a:rPr>
            </a:br>
            <a:r>
              <a:rPr lang="en-US" sz="1500" b="1" dirty="0" smtClean="0">
                <a:solidFill>
                  <a:schemeClr val="bg1"/>
                </a:solidFill>
                <a:latin typeface="Arial"/>
                <a:ea typeface="宋体" pitchFamily="2" charset="-122"/>
              </a:rPr>
              <a:t>already </a:t>
            </a:r>
            <a:r>
              <a:rPr lang="en-US" sz="1500" b="1" dirty="0">
                <a:solidFill>
                  <a:schemeClr val="bg1"/>
                </a:solidFill>
                <a:latin typeface="Arial"/>
                <a:ea typeface="宋体" pitchFamily="2" charset="-122"/>
              </a:rPr>
              <a:t>created an expectation that taxpayers </a:t>
            </a:r>
            <a:r>
              <a:rPr lang="en-US" sz="1500" b="1" dirty="0" smtClean="0">
                <a:solidFill>
                  <a:schemeClr val="bg1"/>
                </a:solidFill>
                <a:latin typeface="Arial"/>
                <a:ea typeface="宋体" pitchFamily="2" charset="-122"/>
              </a:rPr>
              <a:t>will </a:t>
            </a:r>
            <a:br>
              <a:rPr lang="en-US" sz="1500" b="1" dirty="0" smtClean="0">
                <a:solidFill>
                  <a:schemeClr val="bg1"/>
                </a:solidFill>
                <a:latin typeface="Arial"/>
                <a:ea typeface="宋体" pitchFamily="2" charset="-122"/>
              </a:rPr>
            </a:br>
            <a:r>
              <a:rPr lang="en-US" sz="1500" b="1" dirty="0" smtClean="0">
                <a:solidFill>
                  <a:schemeClr val="bg1"/>
                </a:solidFill>
                <a:latin typeface="Arial"/>
                <a:ea typeface="宋体" pitchFamily="2" charset="-122"/>
              </a:rPr>
              <a:t>prepare appropriate </a:t>
            </a:r>
            <a:r>
              <a:rPr lang="en-US" sz="1500" b="1" dirty="0">
                <a:solidFill>
                  <a:schemeClr val="bg1"/>
                </a:solidFill>
                <a:latin typeface="Arial"/>
                <a:ea typeface="宋体" pitchFamily="2" charset="-122"/>
              </a:rPr>
              <a:t>TP </a:t>
            </a:r>
            <a:r>
              <a:rPr lang="en-US" sz="1500" b="1" dirty="0" smtClean="0">
                <a:solidFill>
                  <a:schemeClr val="bg1"/>
                </a:solidFill>
                <a:latin typeface="Arial"/>
                <a:ea typeface="宋体" pitchFamily="2" charset="-122"/>
              </a:rPr>
              <a:t>documentation</a:t>
            </a:r>
            <a:endParaRPr lang="en-SG" sz="1500" b="1" dirty="0" smtClean="0">
              <a:solidFill>
                <a:schemeClr val="bg1"/>
              </a:solidFill>
              <a:latin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Type of Documentation </a:t>
            </a:r>
            <a:endParaRPr lang="en-US" sz="3000" dirty="0"/>
          </a:p>
        </p:txBody>
      </p:sp>
      <p:sp>
        <p:nvSpPr>
          <p:cNvPr id="6" name="TextBox 5"/>
          <p:cNvSpPr txBox="1"/>
          <p:nvPr/>
        </p:nvSpPr>
        <p:spPr>
          <a:xfrm>
            <a:off x="457200" y="980728"/>
            <a:ext cx="8413668" cy="4687437"/>
          </a:xfrm>
          <a:prstGeom prst="rect">
            <a:avLst/>
          </a:prstGeom>
          <a:noFill/>
        </p:spPr>
        <p:txBody>
          <a:bodyPr wrap="square" lIns="0" tIns="36576" rIns="0" bIns="0" rtlCol="0">
            <a:spAutoFit/>
          </a:bodyPr>
          <a:lstStyle/>
          <a:p>
            <a:pPr marL="342900" indent="-342900" fontAlgn="auto">
              <a:lnSpc>
                <a:spcPct val="90000"/>
              </a:lnSpc>
              <a:spcBef>
                <a:spcPct val="20000"/>
              </a:spcBef>
              <a:spcAft>
                <a:spcPts val="600"/>
              </a:spcAft>
              <a:buClr>
                <a:srgbClr val="003366"/>
              </a:buClr>
              <a:buSzPct val="100000"/>
              <a:buFont typeface="Arial" pitchFamily="34" charset="0"/>
              <a:buChar char="•"/>
            </a:pPr>
            <a:r>
              <a:rPr lang="en-US" dirty="0" smtClean="0">
                <a:latin typeface="+mn-lt"/>
                <a:ea typeface="宋体" pitchFamily="2" charset="-122"/>
              </a:rPr>
              <a:t>Section 6 outlines the type of information that should be included in Singapore TP documentation, </a:t>
            </a:r>
            <a:r>
              <a:rPr lang="en-US" b="1" dirty="0" smtClean="0">
                <a:latin typeface="+mn-lt"/>
                <a:ea typeface="宋体" pitchFamily="2" charset="-122"/>
              </a:rPr>
              <a:t>taking a 2-tier approach </a:t>
            </a:r>
            <a:r>
              <a:rPr lang="en-US" dirty="0" smtClean="0">
                <a:latin typeface="+mn-lt"/>
                <a:ea typeface="宋体" pitchFamily="2" charset="-122"/>
              </a:rPr>
              <a:t>based on Group-wide information and local-entity information</a:t>
            </a:r>
          </a:p>
          <a:p>
            <a:pPr marL="342900" indent="-342900" fontAlgn="auto">
              <a:lnSpc>
                <a:spcPct val="90000"/>
              </a:lnSpc>
              <a:spcBef>
                <a:spcPct val="20000"/>
              </a:spcBef>
              <a:spcAft>
                <a:spcPts val="600"/>
              </a:spcAft>
              <a:buClr>
                <a:srgbClr val="003366"/>
              </a:buClr>
              <a:buSzPct val="100000"/>
              <a:buFont typeface="Arial" pitchFamily="34" charset="0"/>
              <a:buChar char="•"/>
            </a:pPr>
            <a:r>
              <a:rPr lang="en-US" dirty="0" smtClean="0">
                <a:latin typeface="+mn-lt"/>
                <a:ea typeface="宋体" pitchFamily="2" charset="-122"/>
              </a:rPr>
              <a:t>The type of </a:t>
            </a:r>
            <a:r>
              <a:rPr lang="en-US" dirty="0">
                <a:latin typeface="+mn-lt"/>
                <a:ea typeface="宋体" pitchFamily="2" charset="-122"/>
              </a:rPr>
              <a:t>information to be included in the </a:t>
            </a:r>
            <a:r>
              <a:rPr lang="en-US" dirty="0" smtClean="0">
                <a:latin typeface="+mn-lt"/>
                <a:ea typeface="宋体" pitchFamily="2" charset="-122"/>
              </a:rPr>
              <a:t>TP documentation </a:t>
            </a:r>
            <a:r>
              <a:rPr lang="en-US" dirty="0">
                <a:latin typeface="+mn-lt"/>
                <a:ea typeface="宋体" pitchFamily="2" charset="-122"/>
              </a:rPr>
              <a:t>under the </a:t>
            </a:r>
            <a:r>
              <a:rPr lang="en-US" dirty="0" smtClean="0">
                <a:latin typeface="+mn-lt"/>
                <a:ea typeface="宋体" pitchFamily="2" charset="-122"/>
              </a:rPr>
              <a:t>2015 </a:t>
            </a:r>
            <a:r>
              <a:rPr lang="en-US" dirty="0">
                <a:latin typeface="+mn-lt"/>
                <a:ea typeface="宋体" pitchFamily="2" charset="-122"/>
              </a:rPr>
              <a:t>Singapore </a:t>
            </a:r>
            <a:r>
              <a:rPr lang="en-US" dirty="0" smtClean="0">
                <a:latin typeface="+mn-lt"/>
                <a:ea typeface="宋体" pitchFamily="2" charset="-122"/>
              </a:rPr>
              <a:t>TP </a:t>
            </a:r>
            <a:r>
              <a:rPr lang="en-US" dirty="0">
                <a:latin typeface="+mn-lt"/>
                <a:ea typeface="宋体" pitchFamily="2" charset="-122"/>
              </a:rPr>
              <a:t>guidelines has been expanded from the previous Annex G in the 2006 Singapore transfer pricing guidelines:</a:t>
            </a:r>
          </a:p>
          <a:p>
            <a:pPr marL="800100" lvl="1" indent="-342900" fontAlgn="auto">
              <a:lnSpc>
                <a:spcPct val="90000"/>
              </a:lnSpc>
              <a:spcBef>
                <a:spcPct val="20000"/>
              </a:spcBef>
              <a:spcAft>
                <a:spcPts val="600"/>
              </a:spcAft>
              <a:buClr>
                <a:srgbClr val="003366"/>
              </a:buClr>
              <a:buSzPct val="70000"/>
              <a:buFont typeface="Calibri" pitchFamily="34" charset="0"/>
              <a:buChar char="‒"/>
            </a:pPr>
            <a:r>
              <a:rPr lang="en-US" dirty="0">
                <a:latin typeface="+mn-lt"/>
                <a:ea typeface="宋体" pitchFamily="2" charset="-122"/>
              </a:rPr>
              <a:t>Group-wide information on “important drivers of business profits” and group-wide analysis of contributions to value chain by each related party in the </a:t>
            </a:r>
            <a:r>
              <a:rPr lang="en-US" dirty="0" smtClean="0">
                <a:latin typeface="+mn-lt"/>
                <a:ea typeface="宋体" pitchFamily="2" charset="-122"/>
              </a:rPr>
              <a:t>Group</a:t>
            </a:r>
            <a:endParaRPr lang="en-US" dirty="0">
              <a:latin typeface="+mn-lt"/>
              <a:ea typeface="宋体" pitchFamily="2" charset="-122"/>
            </a:endParaRPr>
          </a:p>
          <a:p>
            <a:pPr marL="800100" lvl="1" indent="-342900" fontAlgn="auto">
              <a:lnSpc>
                <a:spcPct val="90000"/>
              </a:lnSpc>
              <a:spcBef>
                <a:spcPct val="20000"/>
              </a:spcBef>
              <a:spcAft>
                <a:spcPts val="600"/>
              </a:spcAft>
              <a:buClr>
                <a:srgbClr val="003366"/>
              </a:buClr>
              <a:buSzPct val="70000"/>
              <a:buFont typeface="Calibri" pitchFamily="34" charset="0"/>
              <a:buChar char="‒"/>
            </a:pPr>
            <a:r>
              <a:rPr lang="en-US" dirty="0">
                <a:latin typeface="+mn-lt"/>
                <a:ea typeface="宋体" pitchFamily="2" charset="-122"/>
              </a:rPr>
              <a:t>Explanation of any important changes to the Group business model such as restructuring, acquisition or </a:t>
            </a:r>
            <a:r>
              <a:rPr lang="en-US" dirty="0" smtClean="0">
                <a:latin typeface="+mn-lt"/>
                <a:ea typeface="宋体" pitchFamily="2" charset="-122"/>
              </a:rPr>
              <a:t>divestiture</a:t>
            </a:r>
            <a:endParaRPr lang="en-US" dirty="0">
              <a:latin typeface="+mn-lt"/>
              <a:ea typeface="宋体" pitchFamily="2" charset="-122"/>
            </a:endParaRPr>
          </a:p>
          <a:p>
            <a:pPr marL="800100" lvl="1" indent="-342900" fontAlgn="auto">
              <a:lnSpc>
                <a:spcPct val="90000"/>
              </a:lnSpc>
              <a:spcBef>
                <a:spcPct val="20000"/>
              </a:spcBef>
              <a:spcAft>
                <a:spcPts val="600"/>
              </a:spcAft>
              <a:buClr>
                <a:srgbClr val="003366"/>
              </a:buClr>
              <a:buSzPct val="70000"/>
              <a:buFont typeface="Calibri" pitchFamily="34" charset="0"/>
              <a:buChar char="‒"/>
            </a:pPr>
            <a:r>
              <a:rPr lang="en-US" dirty="0">
                <a:latin typeface="+mn-lt"/>
                <a:ea typeface="宋体" pitchFamily="2" charset="-122"/>
              </a:rPr>
              <a:t>Entity (Singapore) level information on management structure, local business model and business strategy, industry dynamics, description of all related party transactions and functional profile of entity for each related party </a:t>
            </a:r>
            <a:r>
              <a:rPr lang="en-US" dirty="0" smtClean="0">
                <a:latin typeface="+mn-lt"/>
                <a:ea typeface="宋体" pitchFamily="2" charset="-122"/>
              </a:rPr>
              <a:t>transaction</a:t>
            </a:r>
          </a:p>
          <a:p>
            <a:pPr marL="342900" indent="-342900" fontAlgn="auto">
              <a:lnSpc>
                <a:spcPct val="90000"/>
              </a:lnSpc>
              <a:spcBef>
                <a:spcPct val="20000"/>
              </a:spcBef>
              <a:spcAft>
                <a:spcPts val="600"/>
              </a:spcAft>
              <a:buClr>
                <a:srgbClr val="003366"/>
              </a:buClr>
              <a:buSzPct val="100000"/>
              <a:buFont typeface="Arial" pitchFamily="34" charset="0"/>
              <a:buChar char="•"/>
            </a:pPr>
            <a:r>
              <a:rPr lang="en-US" dirty="0" smtClean="0">
                <a:latin typeface="+mn-lt"/>
                <a:ea typeface="宋体" pitchFamily="2" charset="-122"/>
              </a:rPr>
              <a:t>While </a:t>
            </a:r>
            <a:r>
              <a:rPr lang="en-US" dirty="0">
                <a:latin typeface="+mn-lt"/>
                <a:ea typeface="宋体" pitchFamily="2" charset="-122"/>
              </a:rPr>
              <a:t>the IRAS does request certain extraterritorial information in its group level information, at this time, it does not require taxpayers to prepare and provide a </a:t>
            </a:r>
            <a:r>
              <a:rPr lang="en-US" dirty="0" smtClean="0">
                <a:latin typeface="+mn-lt"/>
                <a:ea typeface="宋体" pitchFamily="2" charset="-122"/>
              </a:rPr>
              <a:t>CbCR </a:t>
            </a:r>
            <a:r>
              <a:rPr lang="en-US" dirty="0">
                <a:latin typeface="+mn-lt"/>
                <a:ea typeface="宋体" pitchFamily="2" charset="-122"/>
              </a:rPr>
              <a:t>template as proposed by </a:t>
            </a:r>
            <a:r>
              <a:rPr lang="en-US" dirty="0" smtClean="0">
                <a:latin typeface="+mn-lt"/>
                <a:ea typeface="宋体" pitchFamily="2" charset="-122"/>
              </a:rPr>
              <a:t>the OECD</a:t>
            </a:r>
          </a:p>
        </p:txBody>
      </p:sp>
      <p:sp>
        <p:nvSpPr>
          <p:cNvPr id="7" name="TextBox 6"/>
          <p:cNvSpPr txBox="1"/>
          <p:nvPr/>
        </p:nvSpPr>
        <p:spPr>
          <a:xfrm>
            <a:off x="395537" y="5805264"/>
            <a:ext cx="8163672" cy="560153"/>
          </a:xfrm>
          <a:prstGeom prst="rect">
            <a:avLst/>
          </a:prstGeom>
          <a:solidFill>
            <a:srgbClr val="003366"/>
          </a:solidFill>
        </p:spPr>
        <p:txBody>
          <a:bodyPr wrap="square" lIns="0" tIns="36576" rIns="0" bIns="0" rtlCol="0">
            <a:spAutoFit/>
          </a:bodyPr>
          <a:lstStyle/>
          <a:p>
            <a:pPr marL="285750" indent="-285750" algn="ctr" fontAlgn="auto">
              <a:lnSpc>
                <a:spcPct val="85000"/>
              </a:lnSpc>
              <a:spcBef>
                <a:spcPts val="0"/>
              </a:spcBef>
              <a:spcAft>
                <a:spcPts val="600"/>
              </a:spcAft>
              <a:buClr>
                <a:srgbClr val="003366"/>
              </a:buClr>
              <a:buSzPct val="70000"/>
              <a:buFont typeface="Arial" pitchFamily="34" charset="0"/>
              <a:buChar char="►"/>
            </a:pPr>
            <a:r>
              <a:rPr lang="en-US" sz="2000" b="1" dirty="0">
                <a:solidFill>
                  <a:schemeClr val="bg1"/>
                </a:solidFill>
                <a:latin typeface="+mn-lt"/>
                <a:ea typeface="宋体" pitchFamily="2" charset="-122"/>
              </a:rPr>
              <a:t>The expanded content requirements mentioned above are </a:t>
            </a:r>
            <a:r>
              <a:rPr lang="en-US" sz="2000" b="1" dirty="0" smtClean="0">
                <a:solidFill>
                  <a:schemeClr val="bg1"/>
                </a:solidFill>
                <a:latin typeface="+mn-lt"/>
                <a:ea typeface="宋体" pitchFamily="2" charset="-122"/>
              </a:rPr>
              <a:t/>
            </a:r>
            <a:br>
              <a:rPr lang="en-US" sz="2000" b="1" dirty="0" smtClean="0">
                <a:solidFill>
                  <a:schemeClr val="bg1"/>
                </a:solidFill>
                <a:latin typeface="+mn-lt"/>
                <a:ea typeface="宋体" pitchFamily="2" charset="-122"/>
              </a:rPr>
            </a:br>
            <a:r>
              <a:rPr lang="en-US" sz="2000" b="1" dirty="0" smtClean="0">
                <a:solidFill>
                  <a:schemeClr val="bg1"/>
                </a:solidFill>
                <a:latin typeface="+mn-lt"/>
                <a:ea typeface="宋体" pitchFamily="2" charset="-122"/>
              </a:rPr>
              <a:t>more extensive than </a:t>
            </a:r>
            <a:r>
              <a:rPr lang="en-US" sz="2000" b="1" dirty="0">
                <a:solidFill>
                  <a:schemeClr val="bg1"/>
                </a:solidFill>
                <a:latin typeface="+mn-lt"/>
                <a:ea typeface="宋体" pitchFamily="2" charset="-122"/>
              </a:rPr>
              <a:t>what is currently required in most </a:t>
            </a:r>
            <a:r>
              <a:rPr lang="en-US" sz="2000" b="1" dirty="0" smtClean="0">
                <a:solidFill>
                  <a:schemeClr val="bg1"/>
                </a:solidFill>
                <a:latin typeface="+mn-lt"/>
                <a:ea typeface="宋体" pitchFamily="2" charset="-122"/>
              </a:rPr>
              <a:t>countries</a:t>
            </a:r>
            <a:endParaRPr lang="en-US" sz="2000" b="1" dirty="0">
              <a:solidFill>
                <a:schemeClr val="bg1"/>
              </a:solidFill>
              <a:latin typeface="+mn-lt"/>
              <a:ea typeface="宋体"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384"/>
            <a:ext cx="8229600" cy="1008112"/>
          </a:xfrm>
        </p:spPr>
        <p:txBody>
          <a:bodyPr/>
          <a:lstStyle/>
          <a:p>
            <a:r>
              <a:rPr lang="en-US" sz="3000" dirty="0"/>
              <a:t>E</a:t>
            </a:r>
            <a:r>
              <a:rPr lang="en-US" sz="3000" dirty="0" smtClean="0"/>
              <a:t>xtent of Documentation</a:t>
            </a:r>
            <a:endParaRPr lang="en-SG" sz="3000" dirty="0"/>
          </a:p>
        </p:txBody>
      </p:sp>
      <p:sp>
        <p:nvSpPr>
          <p:cNvPr id="5" name="TextBox 4"/>
          <p:cNvSpPr txBox="1"/>
          <p:nvPr/>
        </p:nvSpPr>
        <p:spPr>
          <a:xfrm>
            <a:off x="72008" y="958885"/>
            <a:ext cx="4572000" cy="5638467"/>
          </a:xfrm>
          <a:prstGeom prst="rect">
            <a:avLst/>
          </a:prstGeom>
          <a:noFill/>
        </p:spPr>
        <p:txBody>
          <a:bodyPr wrap="square" lIns="0" tIns="36576" rIns="0" bIns="0" rtlCol="0">
            <a:spAutoFit/>
          </a:bodyPr>
          <a:lstStyle/>
          <a:p>
            <a:pPr marL="342900" lvl="1" indent="-169863" fontAlgn="auto">
              <a:lnSpc>
                <a:spcPct val="90000"/>
              </a:lnSpc>
              <a:spcBef>
                <a:spcPct val="20000"/>
              </a:spcBef>
              <a:spcAft>
                <a:spcPts val="600"/>
              </a:spcAft>
              <a:buClr>
                <a:srgbClr val="003366"/>
              </a:buClr>
              <a:buSzPct val="100000"/>
              <a:buFont typeface="Arial" pitchFamily="34" charset="0"/>
              <a:buChar char="•"/>
            </a:pPr>
            <a:r>
              <a:rPr lang="en-US" dirty="0">
                <a:latin typeface="Arial"/>
                <a:ea typeface="宋体" pitchFamily="2" charset="-122"/>
              </a:rPr>
              <a:t>Singapore transfer pricing documentation is not required for transactions that do not exceed the thresholds shown in the table on the right</a:t>
            </a:r>
          </a:p>
          <a:p>
            <a:pPr marL="342900" lvl="1" indent="-169863" fontAlgn="auto">
              <a:lnSpc>
                <a:spcPct val="90000"/>
              </a:lnSpc>
              <a:spcBef>
                <a:spcPct val="20000"/>
              </a:spcBef>
              <a:spcAft>
                <a:spcPts val="600"/>
              </a:spcAft>
              <a:buClr>
                <a:srgbClr val="003366"/>
              </a:buClr>
              <a:buSzPct val="100000"/>
              <a:buFont typeface="Arial" pitchFamily="34" charset="0"/>
              <a:buChar char="•"/>
            </a:pPr>
            <a:r>
              <a:rPr lang="en-US" dirty="0">
                <a:latin typeface="Arial"/>
                <a:ea typeface="宋体" pitchFamily="2" charset="-122"/>
              </a:rPr>
              <a:t>Thresholds should be applied based on transaction category for each taxpayer on an annual </a:t>
            </a:r>
            <a:r>
              <a:rPr lang="en-US" dirty="0" smtClean="0">
                <a:latin typeface="Arial"/>
                <a:ea typeface="宋体" pitchFamily="2" charset="-122"/>
              </a:rPr>
              <a:t>basis</a:t>
            </a:r>
            <a:r>
              <a:rPr lang="en-US" baseline="30000" dirty="0" smtClean="0">
                <a:latin typeface="Arial"/>
                <a:ea typeface="宋体" pitchFamily="2" charset="-122"/>
              </a:rPr>
              <a:t>(</a:t>
            </a:r>
            <a:r>
              <a:rPr lang="en-US" baseline="30000" dirty="0" smtClean="0">
                <a:latin typeface="Arial"/>
                <a:ea typeface="宋体" pitchFamily="2" charset="-122"/>
                <a:sym typeface="Symbol"/>
              </a:rPr>
              <a:t>1)</a:t>
            </a:r>
            <a:endParaRPr lang="en-US" baseline="30000" dirty="0">
              <a:latin typeface="Arial"/>
              <a:ea typeface="宋体" pitchFamily="2" charset="-122"/>
            </a:endParaRPr>
          </a:p>
          <a:p>
            <a:pPr marL="342900" lvl="1" indent="-169863" fontAlgn="auto">
              <a:lnSpc>
                <a:spcPct val="90000"/>
              </a:lnSpc>
              <a:spcBef>
                <a:spcPct val="20000"/>
              </a:spcBef>
              <a:spcAft>
                <a:spcPts val="600"/>
              </a:spcAft>
              <a:buClr>
                <a:srgbClr val="003366"/>
              </a:buClr>
              <a:buSzPct val="100000"/>
              <a:buFont typeface="Arial" pitchFamily="34" charset="0"/>
              <a:buChar char="•"/>
            </a:pPr>
            <a:r>
              <a:rPr lang="en-US" dirty="0">
                <a:latin typeface="Arial"/>
                <a:ea typeface="宋体" pitchFamily="2" charset="-122"/>
              </a:rPr>
              <a:t>Taxpayers that do not fall within the </a:t>
            </a:r>
            <a:r>
              <a:rPr lang="en-US" dirty="0" smtClean="0">
                <a:latin typeface="Arial"/>
                <a:ea typeface="宋体" pitchFamily="2" charset="-122"/>
              </a:rPr>
              <a:t>above </a:t>
            </a:r>
            <a:r>
              <a:rPr lang="en-US" dirty="0">
                <a:latin typeface="Arial"/>
                <a:ea typeface="宋体" pitchFamily="2" charset="-122"/>
              </a:rPr>
              <a:t>should determine the level of documentation that needs to be prepared by reference to:</a:t>
            </a:r>
          </a:p>
          <a:p>
            <a:pPr marL="568325" lvl="1" indent="-222250" fontAlgn="auto">
              <a:lnSpc>
                <a:spcPct val="90000"/>
              </a:lnSpc>
              <a:spcBef>
                <a:spcPct val="20000"/>
              </a:spcBef>
              <a:spcAft>
                <a:spcPts val="600"/>
              </a:spcAft>
              <a:buClr>
                <a:srgbClr val="003366"/>
              </a:buClr>
              <a:buSzPct val="70000"/>
              <a:buFont typeface="Calibri" pitchFamily="34" charset="0"/>
              <a:buChar char="‒"/>
            </a:pPr>
            <a:r>
              <a:rPr lang="en-US" sz="1600" dirty="0" smtClean="0">
                <a:latin typeface="+mn-lt"/>
                <a:ea typeface="宋体" pitchFamily="2" charset="-122"/>
              </a:rPr>
              <a:t>Whether the </a:t>
            </a:r>
            <a:r>
              <a:rPr lang="en-US" sz="1600" dirty="0">
                <a:latin typeface="+mn-lt"/>
                <a:ea typeface="宋体" pitchFamily="2" charset="-122"/>
              </a:rPr>
              <a:t>risk associated with the related party transaction is </a:t>
            </a:r>
            <a:r>
              <a:rPr lang="en-US" sz="1600" dirty="0" smtClean="0">
                <a:latin typeface="+mn-lt"/>
                <a:ea typeface="宋体" pitchFamily="2" charset="-122"/>
              </a:rPr>
              <a:t>relatively high</a:t>
            </a:r>
            <a:endParaRPr lang="en-US" sz="1600" dirty="0">
              <a:latin typeface="+mn-lt"/>
              <a:ea typeface="宋体" pitchFamily="2" charset="-122"/>
            </a:endParaRPr>
          </a:p>
          <a:p>
            <a:pPr marL="568325" lvl="1" indent="-222250" fontAlgn="auto">
              <a:lnSpc>
                <a:spcPct val="90000"/>
              </a:lnSpc>
              <a:spcBef>
                <a:spcPct val="20000"/>
              </a:spcBef>
              <a:spcAft>
                <a:spcPts val="600"/>
              </a:spcAft>
              <a:buClr>
                <a:srgbClr val="003366"/>
              </a:buClr>
              <a:buSzPct val="70000"/>
              <a:buFont typeface="Calibri" pitchFamily="34" charset="0"/>
              <a:buChar char="‒"/>
            </a:pPr>
            <a:r>
              <a:rPr lang="en-US" sz="1600" dirty="0">
                <a:latin typeface="+mn-lt"/>
                <a:ea typeface="宋体" pitchFamily="2" charset="-122"/>
              </a:rPr>
              <a:t>Whether the approach taken to document the transaction sufficiently explains and supports that it is arm’s length </a:t>
            </a:r>
            <a:endParaRPr lang="en-US" sz="1600" dirty="0" smtClean="0">
              <a:latin typeface="+mn-lt"/>
              <a:ea typeface="宋体" pitchFamily="2" charset="-122"/>
            </a:endParaRPr>
          </a:p>
          <a:p>
            <a:pPr marL="568325" lvl="1" indent="-222250" fontAlgn="auto">
              <a:lnSpc>
                <a:spcPct val="90000"/>
              </a:lnSpc>
              <a:spcBef>
                <a:spcPct val="20000"/>
              </a:spcBef>
              <a:spcAft>
                <a:spcPts val="600"/>
              </a:spcAft>
              <a:buClr>
                <a:srgbClr val="003366"/>
              </a:buClr>
              <a:buSzPct val="70000"/>
              <a:buFont typeface="Calibri" pitchFamily="34" charset="0"/>
              <a:buChar char="‒"/>
            </a:pPr>
            <a:r>
              <a:rPr lang="en-US" sz="1600" dirty="0" smtClean="0">
                <a:latin typeface="+mn-lt"/>
                <a:ea typeface="宋体" pitchFamily="2" charset="-122"/>
              </a:rPr>
              <a:t>Whether there exists similar TP documentation for purposes of complying with the requirements of other tax jurisdictions and such documentation are relevant to the business operations in Singapore </a:t>
            </a:r>
            <a:endParaRPr lang="en-US" sz="1600" dirty="0">
              <a:latin typeface="+mn-lt"/>
              <a:ea typeface="宋体" pitchFamily="2" charset="-122"/>
            </a:endParaRPr>
          </a:p>
        </p:txBody>
      </p:sp>
      <p:sp>
        <p:nvSpPr>
          <p:cNvPr id="7" name="TextBox 6"/>
          <p:cNvSpPr txBox="1"/>
          <p:nvPr/>
        </p:nvSpPr>
        <p:spPr>
          <a:xfrm>
            <a:off x="5214568" y="6056304"/>
            <a:ext cx="3749920" cy="397032"/>
          </a:xfrm>
          <a:prstGeom prst="rect">
            <a:avLst/>
          </a:prstGeom>
          <a:noFill/>
        </p:spPr>
        <p:txBody>
          <a:bodyPr wrap="square" lIns="0" tIns="36576" rIns="0" bIns="0" rtlCol="0">
            <a:spAutoFit/>
          </a:bodyPr>
          <a:lstStyle/>
          <a:p>
            <a:pPr fontAlgn="auto">
              <a:lnSpc>
                <a:spcPct val="90000"/>
              </a:lnSpc>
              <a:spcBef>
                <a:spcPct val="20000"/>
              </a:spcBef>
              <a:spcAft>
                <a:spcPts val="600"/>
              </a:spcAft>
              <a:buClr>
                <a:srgbClr val="FFE600"/>
              </a:buClr>
              <a:buSzPct val="70000"/>
            </a:pPr>
            <a:r>
              <a:rPr lang="en-US" sz="800" dirty="0" smtClean="0">
                <a:latin typeface="Arial"/>
                <a:ea typeface="宋体" pitchFamily="2" charset="-122"/>
              </a:rPr>
              <a:t>(1)</a:t>
            </a:r>
            <a:r>
              <a:rPr lang="en-US" sz="1400" dirty="0" smtClean="0">
                <a:latin typeface="Arial"/>
                <a:ea typeface="宋体" pitchFamily="2" charset="-122"/>
              </a:rPr>
              <a:t> </a:t>
            </a:r>
            <a:r>
              <a:rPr lang="en-US" sz="1200" dirty="0" smtClean="0">
                <a:latin typeface="Arial"/>
                <a:ea typeface="宋体" pitchFamily="2" charset="-122"/>
              </a:rPr>
              <a:t>The threshold levels should aggregate both cross-border and domestic related party transactions </a:t>
            </a:r>
            <a:endParaRPr lang="en-US" sz="1400" dirty="0" smtClean="0">
              <a:latin typeface="Arial"/>
              <a:ea typeface="宋体" pitchFamily="2" charset="-122"/>
            </a:endParaRPr>
          </a:p>
        </p:txBody>
      </p:sp>
      <p:graphicFrame>
        <p:nvGraphicFramePr>
          <p:cNvPr id="8" name="Table 7"/>
          <p:cNvGraphicFramePr>
            <a:graphicFrameLocks noGrp="1"/>
          </p:cNvGraphicFramePr>
          <p:nvPr/>
        </p:nvGraphicFramePr>
        <p:xfrm>
          <a:off x="4932040" y="1161131"/>
          <a:ext cx="3888432" cy="4860157"/>
        </p:xfrm>
        <a:graphic>
          <a:graphicData uri="http://schemas.openxmlformats.org/drawingml/2006/table">
            <a:tbl>
              <a:tblPr firstRow="1" bandRow="1">
                <a:tableStyleId>{69012ECD-51FC-41F1-AA8D-1B2483CD663E}</a:tableStyleId>
              </a:tblPr>
              <a:tblGrid>
                <a:gridCol w="2808312"/>
                <a:gridCol w="1080120"/>
              </a:tblGrid>
              <a:tr h="634132">
                <a:tc>
                  <a:txBody>
                    <a:bodyPr/>
                    <a:lstStyle/>
                    <a:p>
                      <a:r>
                        <a:rPr lang="en-US" sz="1200" dirty="0" smtClean="0"/>
                        <a:t>Categories</a:t>
                      </a:r>
                      <a:r>
                        <a:rPr lang="en-US" sz="1200" baseline="0" dirty="0" smtClean="0"/>
                        <a:t> </a:t>
                      </a:r>
                      <a:r>
                        <a:rPr lang="en-US" sz="1200" baseline="0" dirty="0" smtClean="0"/>
                        <a:t>of related party transactions</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200" dirty="0" smtClean="0"/>
                        <a:t>Thresholds</a:t>
                      </a:r>
                      <a:r>
                        <a:rPr lang="en-US" sz="1200" baseline="0" dirty="0" smtClean="0"/>
                        <a:t> </a:t>
                      </a:r>
                      <a:r>
                        <a:rPr lang="en-US" sz="1200" baseline="0" dirty="0" smtClean="0"/>
                        <a:t>(SGD) per financial year</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6918">
                <a:tc>
                  <a:txBody>
                    <a:bodyPr/>
                    <a:lstStyle/>
                    <a:p>
                      <a:r>
                        <a:rPr lang="en-US" sz="1200" dirty="0" smtClean="0"/>
                        <a:t>Purchase of goods from all related parties</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r>
                        <a:rPr lang="en-US" sz="1200" dirty="0" smtClean="0"/>
                        <a:t>15 million </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09293">
                <a:tc>
                  <a:txBody>
                    <a:bodyPr/>
                    <a:lstStyle/>
                    <a:p>
                      <a:pPr algn="l"/>
                      <a:r>
                        <a:rPr lang="en-US" sz="1200" dirty="0" smtClean="0"/>
                        <a:t>Sales of goods</a:t>
                      </a:r>
                      <a:r>
                        <a:rPr lang="en-US" sz="1200" baseline="0" dirty="0" smtClean="0"/>
                        <a:t> to all related parties</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15 million </a:t>
                      </a:r>
                      <a:endParaRPr lang="en-SG" sz="12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86919">
                <a:tc>
                  <a:txBody>
                    <a:bodyPr/>
                    <a:lstStyle/>
                    <a:p>
                      <a:pPr algn="l"/>
                      <a:r>
                        <a:rPr lang="en-US" sz="1200" dirty="0" smtClean="0"/>
                        <a:t>Loans owned</a:t>
                      </a:r>
                      <a:r>
                        <a:rPr lang="en-US" sz="1200" baseline="0" dirty="0" smtClean="0"/>
                        <a:t> to all related parties</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15 million </a:t>
                      </a:r>
                      <a:endParaRPr lang="en-SG" sz="12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70877">
                <a:tc>
                  <a:txBody>
                    <a:bodyPr/>
                    <a:lstStyle/>
                    <a:p>
                      <a:pPr algn="l"/>
                      <a:r>
                        <a:rPr lang="en-US" sz="1200" dirty="0" smtClean="0"/>
                        <a:t>Loans owned</a:t>
                      </a:r>
                      <a:r>
                        <a:rPr lang="en-US" sz="1200" baseline="0" dirty="0" smtClean="0"/>
                        <a:t> by all related parties</a:t>
                      </a:r>
                      <a:endParaRPr lang="en-SG" sz="12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15 million </a:t>
                      </a:r>
                      <a:endParaRPr lang="en-SG" sz="12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776070">
                <a:tc>
                  <a:txBody>
                    <a:bodyPr/>
                    <a:lstStyle/>
                    <a:p>
                      <a:r>
                        <a:rPr lang="en-US" sz="1200" dirty="0" smtClean="0"/>
                        <a:t>All other categories of related party transactions.</a:t>
                      </a:r>
                      <a:r>
                        <a:rPr lang="en-US" sz="1200" baseline="0" dirty="0" smtClean="0"/>
                        <a:t> Examples:</a:t>
                      </a:r>
                    </a:p>
                    <a:p>
                      <a:pPr>
                        <a:buClr>
                          <a:srgbClr val="C00000"/>
                        </a:buClr>
                        <a:buFont typeface="Arial" pitchFamily="34" charset="0"/>
                        <a:buChar char="•"/>
                      </a:pPr>
                      <a:r>
                        <a:rPr lang="en-US" sz="1200" baseline="0" dirty="0" smtClean="0"/>
                        <a:t>  Service income</a:t>
                      </a:r>
                    </a:p>
                    <a:p>
                      <a:pPr>
                        <a:buClr>
                          <a:srgbClr val="C00000"/>
                        </a:buClr>
                        <a:buFont typeface="Arial" pitchFamily="34" charset="0"/>
                        <a:buChar char="•"/>
                      </a:pPr>
                      <a:r>
                        <a:rPr lang="en-US" sz="1200" baseline="0" dirty="0" smtClean="0"/>
                        <a:t>  Service payment</a:t>
                      </a:r>
                    </a:p>
                    <a:p>
                      <a:pPr>
                        <a:buClr>
                          <a:srgbClr val="C00000"/>
                        </a:buClr>
                        <a:buFont typeface="Arial" pitchFamily="34" charset="0"/>
                        <a:buChar char="•"/>
                      </a:pPr>
                      <a:r>
                        <a:rPr lang="en-US" sz="1200" baseline="0" dirty="0" smtClean="0"/>
                        <a:t>  Royalty income</a:t>
                      </a:r>
                    </a:p>
                    <a:p>
                      <a:pPr>
                        <a:buClr>
                          <a:srgbClr val="C00000"/>
                        </a:buClr>
                        <a:buFont typeface="Arial" pitchFamily="34" charset="0"/>
                        <a:buChar char="•"/>
                      </a:pPr>
                      <a:r>
                        <a:rPr lang="en-US" sz="1200" baseline="0" dirty="0" smtClean="0"/>
                        <a:t>  Royalty expense</a:t>
                      </a:r>
                    </a:p>
                    <a:p>
                      <a:pPr>
                        <a:buClr>
                          <a:srgbClr val="C00000"/>
                        </a:buClr>
                        <a:buFont typeface="Arial" pitchFamily="34" charset="0"/>
                        <a:buChar char="•"/>
                      </a:pPr>
                      <a:r>
                        <a:rPr lang="en-US" sz="1200" baseline="0" dirty="0" smtClean="0"/>
                        <a:t>  Rental income</a:t>
                      </a:r>
                    </a:p>
                    <a:p>
                      <a:pPr>
                        <a:buClr>
                          <a:srgbClr val="C00000"/>
                        </a:buClr>
                        <a:buFont typeface="Arial" pitchFamily="34" charset="0"/>
                        <a:buChar char="•"/>
                      </a:pPr>
                      <a:r>
                        <a:rPr lang="en-US" sz="1200" baseline="0" dirty="0" smtClean="0"/>
                        <a:t>  Rental Expense</a:t>
                      </a:r>
                    </a:p>
                    <a:p>
                      <a:pPr>
                        <a:buFont typeface="Arial" pitchFamily="34" charset="0"/>
                        <a:buNone/>
                      </a:pPr>
                      <a:r>
                        <a:rPr lang="en-US" sz="1200" baseline="0" dirty="0" smtClean="0"/>
                        <a:t>For the purpose of determining if the threshold is met, aggregation should be done for each category of related party transactions. For example, all service income received from related parties is to be aggregated.</a:t>
                      </a:r>
                      <a:endParaRPr lang="en-SG"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200" dirty="0" smtClean="0"/>
                        <a:t>1 million</a:t>
                      </a:r>
                      <a:r>
                        <a:rPr lang="en-US" sz="1200" baseline="0" dirty="0" smtClean="0"/>
                        <a:t> per category of transactions</a:t>
                      </a:r>
                      <a:endParaRPr lang="en-SG"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Y regular presentation 2010">
  <a:themeElements>
    <a:clrScheme name="EY light print">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1_EY regular presentation 2010">
  <a:themeElements>
    <a:clrScheme name="EY light print">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2973</TotalTime>
  <Words>2400</Words>
  <Application>Microsoft Office PowerPoint</Application>
  <PresentationFormat>On-screen Show (4:3)</PresentationFormat>
  <Paragraphs>229</Paragraphs>
  <Slides>21</Slides>
  <Notes>20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Office Theme</vt:lpstr>
      <vt:lpstr>EY regular presentation 2010</vt:lpstr>
      <vt:lpstr>1_EY regular presentation 2010</vt:lpstr>
      <vt:lpstr>BEPS Action Plan: Perspectives of the government and industries</vt:lpstr>
      <vt:lpstr>The Singapore Perspective</vt:lpstr>
      <vt:lpstr>Outline</vt:lpstr>
      <vt:lpstr>Overview</vt:lpstr>
      <vt:lpstr>2015 Singapore  Transfer Pricing Documentation Guidelines</vt:lpstr>
      <vt:lpstr>The Singapore Update</vt:lpstr>
      <vt:lpstr>Contemporaneous TP Documentation and Frequency of TP Documentation</vt:lpstr>
      <vt:lpstr>Type of Documentation </vt:lpstr>
      <vt:lpstr>Extent of Documentation</vt:lpstr>
      <vt:lpstr>Extent of Documentation </vt:lpstr>
      <vt:lpstr>Consequences of Not Preparing TP Documentation </vt:lpstr>
      <vt:lpstr>Transfer Pricing Adjustments</vt:lpstr>
      <vt:lpstr>Guidance on APA and MAP</vt:lpstr>
      <vt:lpstr>Possible Next Steps for Businesses</vt:lpstr>
      <vt:lpstr>Update on Singapore Transfer Pricing issues  and APAs </vt:lpstr>
      <vt:lpstr>Transfer Pricing Issues in Singapore - Trends and observations</vt:lpstr>
      <vt:lpstr>Transfer Pricing Issues in Singapore - Trends and observations</vt:lpstr>
      <vt:lpstr>Transfer Pricing Issues in Singapore - Trends and observations</vt:lpstr>
      <vt:lpstr>APAs as a Tool to Manage TP Risk</vt:lpstr>
      <vt:lpstr>Advance Pricing Arrangements (APAs) - IRAS APA cases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Voice. Your Say. Survey Findings</dc:title>
  <dc:creator>joanna.wong</dc:creator>
  <cp:lastModifiedBy>Joanna.Wong</cp:lastModifiedBy>
  <cp:revision>331</cp:revision>
  <dcterms:created xsi:type="dcterms:W3CDTF">2012-08-24T04:01:00Z</dcterms:created>
  <dcterms:modified xsi:type="dcterms:W3CDTF">2015-09-16T08:15:10Z</dcterms:modified>
</cp:coreProperties>
</file>