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9" r:id="rId2"/>
  </p:sldMasterIdLst>
  <p:notesMasterIdLst>
    <p:notesMasterId r:id="rId21"/>
  </p:notesMasterIdLst>
  <p:handoutMasterIdLst>
    <p:handoutMasterId r:id="rId22"/>
  </p:handoutMasterIdLst>
  <p:sldIdLst>
    <p:sldId id="282" r:id="rId3"/>
    <p:sldId id="272" r:id="rId4"/>
    <p:sldId id="281" r:id="rId5"/>
    <p:sldId id="262" r:id="rId6"/>
    <p:sldId id="274" r:id="rId7"/>
    <p:sldId id="278" r:id="rId8"/>
    <p:sldId id="261" r:id="rId9"/>
    <p:sldId id="267" r:id="rId10"/>
    <p:sldId id="287" r:id="rId11"/>
    <p:sldId id="258" r:id="rId12"/>
    <p:sldId id="276" r:id="rId13"/>
    <p:sldId id="285" r:id="rId14"/>
    <p:sldId id="286" r:id="rId15"/>
    <p:sldId id="277" r:id="rId16"/>
    <p:sldId id="273" r:id="rId17"/>
    <p:sldId id="280" r:id="rId18"/>
    <p:sldId id="265" r:id="rId19"/>
    <p:sldId id="268"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矢島 里奈" initials="" lastIdx="5" clrIdx="0"/>
  <p:cmAuthor id="1" name="㈱メリットファイブ" initials="" lastIdx="3" clrIdx="1"/>
  <p:cmAuthor id="2" name="奥井 博子" initials="奥井"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67" autoAdjust="0"/>
  </p:normalViewPr>
  <p:slideViewPr>
    <p:cSldViewPr showGuides="1">
      <p:cViewPr>
        <p:scale>
          <a:sx n="70" d="100"/>
          <a:sy n="70" d="100"/>
        </p:scale>
        <p:origin x="-1162" y="10"/>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notesViewPr>
    <p:cSldViewPr>
      <p:cViewPr varScale="1">
        <p:scale>
          <a:sx n="64" d="100"/>
          <a:sy n="64" d="100"/>
        </p:scale>
        <p:origin x="-3456" y="-10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4E99ADA7-5015-4CE1-874B-1AAE12320557}" type="datetimeFigureOut">
              <a:rPr kumimoji="1" lang="ja-JP" altLang="en-US" smtClean="0"/>
              <a:t>2015/10/13</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74703E56-85A5-4355-AD39-83C4E7B935C0}" type="slidenum">
              <a:rPr kumimoji="1" lang="ja-JP" altLang="en-US" smtClean="0"/>
              <a:t>‹#›</a:t>
            </a:fld>
            <a:endParaRPr kumimoji="1" lang="ja-JP" altLang="en-US"/>
          </a:p>
        </p:txBody>
      </p:sp>
    </p:spTree>
    <p:extLst>
      <p:ext uri="{BB962C8B-B14F-4D97-AF65-F5344CB8AC3E}">
        <p14:creationId xmlns:p14="http://schemas.microsoft.com/office/powerpoint/2010/main" val="1223707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B571DDE-E797-4A42-9B94-E7AE3141DC5F}" type="datetimeFigureOut">
              <a:rPr kumimoji="1" lang="ja-JP" altLang="en-US" smtClean="0"/>
              <a:t>2015/10/13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A1007C3-4392-46E7-A7B3-40F1B30AEB72}" type="slidenum">
              <a:rPr kumimoji="1" lang="ja-JP" altLang="en-US" smtClean="0"/>
              <a:t>‹#›</a:t>
            </a:fld>
            <a:endParaRPr kumimoji="1" lang="ja-JP" altLang="en-US"/>
          </a:p>
        </p:txBody>
      </p:sp>
    </p:spTree>
    <p:extLst>
      <p:ext uri="{BB962C8B-B14F-4D97-AF65-F5344CB8AC3E}">
        <p14:creationId xmlns:p14="http://schemas.microsoft.com/office/powerpoint/2010/main" val="32938179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1007C3-4392-46E7-A7B3-40F1B30AEB72}"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62417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1007C3-4392-46E7-A7B3-40F1B30AEB72}" type="slidenum">
              <a:rPr kumimoji="1" lang="ja-JP" altLang="en-US" smtClean="0"/>
              <a:t>10</a:t>
            </a:fld>
            <a:endParaRPr kumimoji="1" lang="ja-JP" altLang="en-US"/>
          </a:p>
        </p:txBody>
      </p:sp>
    </p:spTree>
    <p:extLst>
      <p:ext uri="{BB962C8B-B14F-4D97-AF65-F5344CB8AC3E}">
        <p14:creationId xmlns:p14="http://schemas.microsoft.com/office/powerpoint/2010/main" val="315810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1007C3-4392-46E7-A7B3-40F1B30AEB72}" type="slidenum">
              <a:rPr kumimoji="1" lang="ja-JP" altLang="en-US" smtClean="0"/>
              <a:t>16</a:t>
            </a:fld>
            <a:endParaRPr kumimoji="1" lang="ja-JP" altLang="en-US"/>
          </a:p>
        </p:txBody>
      </p:sp>
    </p:spTree>
    <p:extLst>
      <p:ext uri="{BB962C8B-B14F-4D97-AF65-F5344CB8AC3E}">
        <p14:creationId xmlns:p14="http://schemas.microsoft.com/office/powerpoint/2010/main" val="7855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1007C3-4392-46E7-A7B3-40F1B30AEB72}" type="slidenum">
              <a:rPr kumimoji="1" lang="ja-JP" altLang="en-US" smtClean="0"/>
              <a:t>17</a:t>
            </a:fld>
            <a:endParaRPr kumimoji="1" lang="ja-JP" altLang="en-US"/>
          </a:p>
        </p:txBody>
      </p:sp>
    </p:spTree>
    <p:extLst>
      <p:ext uri="{BB962C8B-B14F-4D97-AF65-F5344CB8AC3E}">
        <p14:creationId xmlns:p14="http://schemas.microsoft.com/office/powerpoint/2010/main" val="7855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1007C3-4392-46E7-A7B3-40F1B30AEB72}" type="slidenum">
              <a:rPr kumimoji="1" lang="ja-JP" altLang="en-US" smtClean="0"/>
              <a:t>18</a:t>
            </a:fld>
            <a:endParaRPr kumimoji="1" lang="ja-JP" altLang="en-US"/>
          </a:p>
        </p:txBody>
      </p:sp>
    </p:spTree>
    <p:extLst>
      <p:ext uri="{BB962C8B-B14F-4D97-AF65-F5344CB8AC3E}">
        <p14:creationId xmlns:p14="http://schemas.microsoft.com/office/powerpoint/2010/main" val="78556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4563"/>
            <a:ext cx="7840663"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1" y="4222352"/>
            <a:ext cx="9144000" cy="720000"/>
          </a:xfrm>
          <a:prstGeom prst="rect">
            <a:avLst/>
          </a:prstGeom>
          <a:gradFill flip="none" rotWithShape="1">
            <a:gsLst>
              <a:gs pos="0">
                <a:schemeClr val="accent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 y="2350096"/>
            <a:ext cx="9144000" cy="1872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 y="4222352"/>
            <a:ext cx="9144000" cy="144000"/>
          </a:xfrm>
          <a:prstGeom prst="rect">
            <a:avLst/>
          </a:prstGeom>
          <a:gradFill>
            <a:gsLst>
              <a:gs pos="0">
                <a:schemeClr val="tx1">
                  <a:lumMod val="75000"/>
                  <a:lumOff val="25000"/>
                </a:schemeClr>
              </a:gs>
              <a:gs pos="100000">
                <a:schemeClr val="tx1">
                  <a:lumMod val="75000"/>
                  <a:lumOff val="2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0" y="2348880"/>
            <a:ext cx="9144000" cy="187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395287" y="2549996"/>
            <a:ext cx="8353425" cy="1470025"/>
          </a:xfrm>
        </p:spPr>
        <p:txBody>
          <a:bodyPr>
            <a:normAutofit/>
          </a:bodyPr>
          <a:lstStyle>
            <a:lvl1pPr algn="l">
              <a:defRPr sz="32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395288" y="4556125"/>
            <a:ext cx="8353424" cy="17526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7" name="正方形/長方形 6"/>
          <p:cNvSpPr/>
          <p:nvPr/>
        </p:nvSpPr>
        <p:spPr>
          <a:xfrm>
            <a:off x="0" y="0"/>
            <a:ext cx="9144000"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0" y="6741368"/>
            <a:ext cx="9144001"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日本税理士会連合会"/>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453384"/>
            <a:ext cx="1540170" cy="2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5"/>
          <a:stretch>
            <a:fillRect/>
          </a:stretch>
        </p:blipFill>
        <p:spPr>
          <a:xfrm>
            <a:off x="6613309" y="1137098"/>
            <a:ext cx="1633870" cy="1597290"/>
          </a:xfrm>
          <a:prstGeom prst="rect">
            <a:avLst/>
          </a:prstGeom>
        </p:spPr>
      </p:pic>
      <p:sp>
        <p:nvSpPr>
          <p:cNvPr id="4" name="テキスト ボックス 3"/>
          <p:cNvSpPr txBox="1"/>
          <p:nvPr userDrawn="1"/>
        </p:nvSpPr>
        <p:spPr>
          <a:xfrm>
            <a:off x="2915816" y="6896888"/>
            <a:ext cx="4112023" cy="246221"/>
          </a:xfrm>
          <a:prstGeom prst="rect">
            <a:avLst/>
          </a:prstGeom>
          <a:noFill/>
        </p:spPr>
        <p:txBody>
          <a:bodyPr wrap="none" rtlCol="0">
            <a:spAutoFit/>
          </a:bodyPr>
          <a:lstStyle/>
          <a:p>
            <a:r>
              <a:rPr kumimoji="1" lang="en-US" altLang="ja-JP" sz="1000" dirty="0" smtClean="0"/>
              <a:t>© Japan Federation of Certified  Public Tax Accountants’ Associations</a:t>
            </a:r>
            <a:endParaRPr kumimoji="1" lang="ja-JP" altLang="en-US" sz="1000" dirty="0"/>
          </a:p>
        </p:txBody>
      </p:sp>
    </p:spTree>
    <p:extLst>
      <p:ext uri="{BB962C8B-B14F-4D97-AF65-F5344CB8AC3E}">
        <p14:creationId xmlns:p14="http://schemas.microsoft.com/office/powerpoint/2010/main" val="3835897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5" name="スライド番号プレースホルダー 4"/>
          <p:cNvSpPr>
            <a:spLocks noGrp="1"/>
          </p:cNvSpPr>
          <p:nvPr>
            <p:ph type="sldNum" sz="quarter" idx="12"/>
          </p:nvPr>
        </p:nvSpPr>
        <p:spPr/>
        <p:txBody>
          <a:bodyPr/>
          <a:lstStyle/>
          <a:p>
            <a:fld id="{509B778C-B998-4EDF-8108-6A14F6210982}" type="slidenum">
              <a:rPr kumimoji="1" lang="ja-JP" altLang="en-US" smtClean="0"/>
              <a:t>‹#›</a:t>
            </a:fld>
            <a:endParaRPr kumimoji="1" lang="ja-JP" altLang="en-US"/>
          </a:p>
        </p:txBody>
      </p:sp>
      <p:pic>
        <p:nvPicPr>
          <p:cNvPr id="4" name="Picture 2" descr="日本税理士会連合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453384"/>
            <a:ext cx="1540170"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06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6477000" y="76200"/>
            <a:ext cx="2514600" cy="288925"/>
          </a:xfrm>
          <a:prstGeom prst="rect">
            <a:avLst/>
          </a:prstGeom>
        </p:spPr>
        <p:txBody>
          <a:bodyPr/>
          <a:lstStyle/>
          <a:p>
            <a:fld id="{513E33DE-908D-4689-842C-F97547FC0A5E}" type="datetimeFigureOut">
              <a:rPr kumimoji="1" lang="ja-JP" altLang="en-US" smtClean="0"/>
              <a:t>2015/10/13</a:t>
            </a:fld>
            <a:endParaRPr kumimoji="1" lang="ja-JP" altLang="en-US"/>
          </a:p>
        </p:txBody>
      </p:sp>
      <p:sp>
        <p:nvSpPr>
          <p:cNvPr id="24" name="フッター プレースホルダー 23"/>
          <p:cNvSpPr>
            <a:spLocks noGrp="1"/>
          </p:cNvSpPr>
          <p:nvPr>
            <p:ph type="ftr" sz="quarter" idx="11"/>
          </p:nvPr>
        </p:nvSpPr>
        <p:spPr>
          <a:xfrm>
            <a:off x="3124200" y="76200"/>
            <a:ext cx="3352800" cy="2889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9B778C-B998-4EDF-8108-6A14F621098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マスター タイトルの書式設定</a:t>
            </a:r>
            <a:endParaRPr kumimoji="0" lang="en-US"/>
          </a:p>
        </p:txBody>
      </p:sp>
      <p:sp>
        <p:nvSpPr>
          <p:cNvPr id="27" name="コンテンツ プレースホルダー 26"/>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 name="スライド番号プレースホルダー 1"/>
          <p:cNvSpPr>
            <a:spLocks noGrp="1"/>
          </p:cNvSpPr>
          <p:nvPr>
            <p:ph type="sldNum" sz="quarter" idx="10"/>
          </p:nvPr>
        </p:nvSpPr>
        <p:spPr/>
        <p:txBody>
          <a:bodyPr/>
          <a:lstStyle/>
          <a:p>
            <a:fld id="{509B778C-B998-4EDF-8108-6A14F6210982}"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4563"/>
            <a:ext cx="7840663"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userDrawn="1"/>
        </p:nvSpPr>
        <p:spPr>
          <a:xfrm>
            <a:off x="1" y="4222352"/>
            <a:ext cx="9144000" cy="720000"/>
          </a:xfrm>
          <a:prstGeom prst="rect">
            <a:avLst/>
          </a:prstGeom>
          <a:gradFill flip="none" rotWithShape="1">
            <a:gsLst>
              <a:gs pos="0">
                <a:schemeClr val="accent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userDrawn="1"/>
        </p:nvSpPr>
        <p:spPr>
          <a:xfrm>
            <a:off x="1" y="2350096"/>
            <a:ext cx="9144000" cy="1872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userDrawn="1"/>
        </p:nvSpPr>
        <p:spPr>
          <a:xfrm>
            <a:off x="1" y="4222352"/>
            <a:ext cx="9144000" cy="144000"/>
          </a:xfrm>
          <a:prstGeom prst="rect">
            <a:avLst/>
          </a:prstGeom>
          <a:gradFill>
            <a:gsLst>
              <a:gs pos="0">
                <a:schemeClr val="tx1">
                  <a:lumMod val="75000"/>
                  <a:lumOff val="25000"/>
                </a:schemeClr>
              </a:gs>
              <a:gs pos="100000">
                <a:schemeClr val="tx1">
                  <a:lumMod val="75000"/>
                  <a:lumOff val="2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50000"/>
          <a:stretch/>
        </p:blipFill>
        <p:spPr bwMode="auto">
          <a:xfrm>
            <a:off x="0" y="2348880"/>
            <a:ext cx="9144000" cy="187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395287" y="2549996"/>
            <a:ext cx="8353425" cy="1470025"/>
          </a:xfrm>
        </p:spPr>
        <p:txBody>
          <a:bodyPr>
            <a:normAutofit/>
          </a:bodyPr>
          <a:lstStyle>
            <a:lvl1pPr algn="l">
              <a:defRPr sz="32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395288" y="4556125"/>
            <a:ext cx="8353424" cy="17526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7" name="正方形/長方形 6"/>
          <p:cNvSpPr/>
          <p:nvPr userDrawn="1"/>
        </p:nvSpPr>
        <p:spPr>
          <a:xfrm>
            <a:off x="0" y="0"/>
            <a:ext cx="9144000"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userDrawn="1"/>
        </p:nvSpPr>
        <p:spPr>
          <a:xfrm>
            <a:off x="0" y="6741368"/>
            <a:ext cx="9144001"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日本税理士会連合会"/>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504" y="6453384"/>
            <a:ext cx="1540170" cy="2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userDrawn="1"/>
        </p:nvPicPr>
        <p:blipFill>
          <a:blip r:embed="rId5"/>
          <a:stretch>
            <a:fillRect/>
          </a:stretch>
        </p:blipFill>
        <p:spPr>
          <a:xfrm>
            <a:off x="6613309" y="1137098"/>
            <a:ext cx="1633870" cy="1597290"/>
          </a:xfrm>
          <a:prstGeom prst="rect">
            <a:avLst/>
          </a:prstGeom>
        </p:spPr>
      </p:pic>
      <p:sp>
        <p:nvSpPr>
          <p:cNvPr id="14" name="テキスト ボックス 13"/>
          <p:cNvSpPr txBox="1"/>
          <p:nvPr userDrawn="1"/>
        </p:nvSpPr>
        <p:spPr>
          <a:xfrm>
            <a:off x="4932040" y="6493960"/>
            <a:ext cx="4112023" cy="246221"/>
          </a:xfrm>
          <a:prstGeom prst="rect">
            <a:avLst/>
          </a:prstGeom>
          <a:noFill/>
        </p:spPr>
        <p:txBody>
          <a:bodyPr wrap="none" rtlCol="0">
            <a:spAutoFit/>
          </a:bodyPr>
          <a:lstStyle/>
          <a:p>
            <a:r>
              <a:rPr kumimoji="1" lang="en-US" altLang="ja-JP" sz="1000" dirty="0" smtClean="0"/>
              <a:t>© Japan Federation of Certified  Public Tax Accountants’ Associations</a:t>
            </a:r>
            <a:endParaRPr kumimoji="1" lang="ja-JP" altLang="en-US" sz="1000" dirty="0"/>
          </a:p>
        </p:txBody>
      </p:sp>
    </p:spTree>
    <p:extLst>
      <p:ext uri="{BB962C8B-B14F-4D97-AF65-F5344CB8AC3E}">
        <p14:creationId xmlns:p14="http://schemas.microsoft.com/office/powerpoint/2010/main" val="94475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5" name="スライド番号プレースホルダー 4"/>
          <p:cNvSpPr>
            <a:spLocks noGrp="1"/>
          </p:cNvSpPr>
          <p:nvPr>
            <p:ph type="sldNum" sz="quarter" idx="12"/>
          </p:nvPr>
        </p:nvSpPr>
        <p:spPr/>
        <p:txBody>
          <a:bodyPr/>
          <a:lstStyle/>
          <a:p>
            <a:fld id="{D0F33D28-6B1E-461B-811A-5F12DADCF61B}" type="slidenum">
              <a:rPr lang="ja-JP" altLang="en-US" smtClean="0">
                <a:solidFill>
                  <a:prstClr val="black"/>
                </a:solidFill>
              </a:rPr>
              <a:pPr/>
              <a:t>‹#›</a:t>
            </a:fld>
            <a:endParaRPr lang="ja-JP" altLang="en-US">
              <a:solidFill>
                <a:prstClr val="black"/>
              </a:solidFill>
            </a:endParaRPr>
          </a:p>
        </p:txBody>
      </p:sp>
      <p:pic>
        <p:nvPicPr>
          <p:cNvPr id="4" name="Picture 2" descr="日本税理士会連合会"/>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6453384"/>
            <a:ext cx="1540170"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97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95287" y="1125538"/>
            <a:ext cx="8353425" cy="5183187"/>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4"/>
          </p:nvPr>
        </p:nvSpPr>
        <p:spPr>
          <a:xfrm>
            <a:off x="8748464" y="6376243"/>
            <a:ext cx="395536" cy="365125"/>
          </a:xfrm>
          <a:prstGeom prst="rect">
            <a:avLst/>
          </a:prstGeom>
        </p:spPr>
        <p:txBody>
          <a:bodyPr vert="horz" wrap="none" lIns="91440" tIns="45720" rIns="91440" bIns="45720" rtlCol="0" anchor="ctr"/>
          <a:lstStyle>
            <a:lvl1pPr algn="ctr">
              <a:defRPr sz="1000">
                <a:solidFill>
                  <a:schemeClr val="tx1"/>
                </a:solidFill>
              </a:defRPr>
            </a:lvl1pPr>
          </a:lstStyle>
          <a:p>
            <a:fld id="{509B778C-B998-4EDF-8108-6A14F6210982}" type="slidenum">
              <a:rPr kumimoji="1" lang="ja-JP" altLang="en-US" smtClean="0"/>
              <a:t>‹#›</a:t>
            </a:fld>
            <a:endParaRPr kumimoji="1" lang="ja-JP" altLang="en-US"/>
          </a:p>
        </p:txBody>
      </p:sp>
      <p:sp>
        <p:nvSpPr>
          <p:cNvPr id="7" name="正方形/長方形 6"/>
          <p:cNvSpPr/>
          <p:nvPr/>
        </p:nvSpPr>
        <p:spPr>
          <a:xfrm>
            <a:off x="1" y="0"/>
            <a:ext cx="9143999" cy="548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548680"/>
            <a:ext cx="9144001" cy="576858"/>
          </a:xfrm>
          <a:prstGeom prst="rect">
            <a:avLst/>
          </a:prstGeom>
          <a:gradFill flip="none" rotWithShape="1">
            <a:gsLst>
              <a:gs pos="0">
                <a:schemeClr val="accent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p:cNvSpPr/>
          <p:nvPr/>
        </p:nvSpPr>
        <p:spPr>
          <a:xfrm>
            <a:off x="1" y="548680"/>
            <a:ext cx="9144000" cy="144000"/>
          </a:xfrm>
          <a:prstGeom prst="rect">
            <a:avLst/>
          </a:prstGeom>
          <a:gradFill>
            <a:gsLst>
              <a:gs pos="0">
                <a:schemeClr val="tx1">
                  <a:lumMod val="75000"/>
                  <a:lumOff val="25000"/>
                </a:schemeClr>
              </a:gs>
              <a:gs pos="100000">
                <a:schemeClr val="tx1">
                  <a:lumMod val="75000"/>
                  <a:lumOff val="2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a:stretch/>
        </p:blipFill>
        <p:spPr bwMode="auto">
          <a:xfrm>
            <a:off x="0" y="0"/>
            <a:ext cx="914400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プレースホルダー 1"/>
          <p:cNvSpPr>
            <a:spLocks noGrp="1"/>
          </p:cNvSpPr>
          <p:nvPr>
            <p:ph type="title"/>
          </p:nvPr>
        </p:nvSpPr>
        <p:spPr>
          <a:xfrm>
            <a:off x="395287" y="0"/>
            <a:ext cx="8353425" cy="5486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20" name="正方形/長方形 19"/>
          <p:cNvSpPr/>
          <p:nvPr/>
        </p:nvSpPr>
        <p:spPr>
          <a:xfrm>
            <a:off x="0" y="6741368"/>
            <a:ext cx="9144000"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82482" y="58340"/>
            <a:ext cx="107979" cy="432000"/>
          </a:xfrm>
          <a:prstGeom prst="roundRect">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72000" y="6435694"/>
            <a:ext cx="4270721" cy="246221"/>
          </a:xfrm>
          <a:prstGeom prst="rect">
            <a:avLst/>
          </a:prstGeom>
          <a:noFill/>
        </p:spPr>
        <p:txBody>
          <a:bodyPr wrap="none" rtlCol="0">
            <a:spAutoFit/>
          </a:bodyPr>
          <a:lstStyle/>
          <a:p>
            <a:r>
              <a:rPr kumimoji="1" lang="en-US" altLang="ja-JP" sz="1000" dirty="0" smtClean="0"/>
              <a:t> © Japan Federation of Certified  Public Tax Accountants’ Associations</a:t>
            </a:r>
            <a:endParaRPr kumimoji="1" lang="ja-JP" altLang="en-US" sz="1000" dirty="0"/>
          </a:p>
        </p:txBody>
      </p:sp>
      <p:cxnSp>
        <p:nvCxnSpPr>
          <p:cNvPr id="5" name="直線コネクタ 4"/>
          <p:cNvCxnSpPr/>
          <p:nvPr/>
        </p:nvCxnSpPr>
        <p:spPr>
          <a:xfrm>
            <a:off x="8748464" y="6376243"/>
            <a:ext cx="0" cy="365125"/>
          </a:xfrm>
          <a:prstGeom prst="line">
            <a:avLst/>
          </a:prstGeom>
          <a:ln>
            <a:solidFill>
              <a:srgbClr val="2F58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3123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iming>
    <p:tnLst>
      <p:par>
        <p:cTn id="1" dur="indefinite" restart="never" nodeType="tmRoot"/>
      </p:par>
    </p:tnLst>
  </p:timing>
  <p:txStyles>
    <p:titleStyle>
      <a:lvl1pPr algn="l" defTabSz="914400" rtl="0" eaLnBrk="1" latinLnBrk="0" hangingPunct="1">
        <a:spcBef>
          <a:spcPct val="0"/>
        </a:spcBef>
        <a:buNone/>
        <a:defRPr kumimoji="1" sz="2800" kern="1200">
          <a:solidFill>
            <a:schemeClr val="bg1"/>
          </a:solidFill>
          <a:effectLst>
            <a:glow rad="127000">
              <a:schemeClr val="tx2">
                <a:lumMod val="50000"/>
              </a:schemeClr>
            </a:glow>
          </a:effectLst>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49" userDrawn="1">
          <p15:clr>
            <a:srgbClr val="F26B43"/>
          </p15:clr>
        </p15:guide>
        <p15:guide id="4" pos="5511" userDrawn="1">
          <p15:clr>
            <a:srgbClr val="F26B43"/>
          </p15:clr>
        </p15:guide>
        <p15:guide id="5" orient="horz" pos="709"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95287" y="1125538"/>
            <a:ext cx="8353425" cy="5183187"/>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4"/>
          </p:nvPr>
        </p:nvSpPr>
        <p:spPr>
          <a:xfrm>
            <a:off x="8748464" y="6376243"/>
            <a:ext cx="395536" cy="365125"/>
          </a:xfrm>
          <a:prstGeom prst="rect">
            <a:avLst/>
          </a:prstGeom>
        </p:spPr>
        <p:txBody>
          <a:bodyPr vert="horz" wrap="none" lIns="91440" tIns="45720" rIns="91440" bIns="45720" rtlCol="0" anchor="ctr"/>
          <a:lstStyle>
            <a:lvl1pPr algn="ctr">
              <a:defRPr sz="1000">
                <a:solidFill>
                  <a:schemeClr val="tx1"/>
                </a:solidFill>
              </a:defRPr>
            </a:lvl1pPr>
          </a:lstStyle>
          <a:p>
            <a:fld id="{D0F33D28-6B1E-461B-811A-5F12DADCF61B}" type="slidenum">
              <a:rPr lang="ja-JP" altLang="en-US" smtClean="0">
                <a:solidFill>
                  <a:prstClr val="black"/>
                </a:solidFill>
              </a:rPr>
              <a:pPr/>
              <a:t>‹#›</a:t>
            </a:fld>
            <a:endParaRPr lang="ja-JP" altLang="en-US">
              <a:solidFill>
                <a:prstClr val="black"/>
              </a:solidFill>
            </a:endParaRPr>
          </a:p>
        </p:txBody>
      </p:sp>
      <p:sp>
        <p:nvSpPr>
          <p:cNvPr id="7" name="正方形/長方形 6"/>
          <p:cNvSpPr/>
          <p:nvPr userDrawn="1"/>
        </p:nvSpPr>
        <p:spPr>
          <a:xfrm>
            <a:off x="1" y="0"/>
            <a:ext cx="9143999" cy="548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userDrawn="1"/>
        </p:nvSpPr>
        <p:spPr>
          <a:xfrm>
            <a:off x="0" y="548680"/>
            <a:ext cx="9144001" cy="576858"/>
          </a:xfrm>
          <a:prstGeom prst="rect">
            <a:avLst/>
          </a:prstGeom>
          <a:gradFill flip="none" rotWithShape="1">
            <a:gsLst>
              <a:gs pos="0">
                <a:schemeClr val="accent6"/>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userDrawn="1"/>
        </p:nvSpPr>
        <p:spPr>
          <a:xfrm>
            <a:off x="1" y="548680"/>
            <a:ext cx="9144000" cy="144000"/>
          </a:xfrm>
          <a:prstGeom prst="rect">
            <a:avLst/>
          </a:prstGeom>
          <a:gradFill>
            <a:gsLst>
              <a:gs pos="0">
                <a:schemeClr val="tx1">
                  <a:lumMod val="75000"/>
                  <a:lumOff val="25000"/>
                </a:schemeClr>
              </a:gs>
              <a:gs pos="100000">
                <a:schemeClr val="tx1">
                  <a:lumMod val="75000"/>
                  <a:lumOff val="2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50000"/>
          <a:stretch/>
        </p:blipFill>
        <p:spPr bwMode="auto">
          <a:xfrm>
            <a:off x="0" y="0"/>
            <a:ext cx="9144000"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プレースホルダー 1"/>
          <p:cNvSpPr>
            <a:spLocks noGrp="1"/>
          </p:cNvSpPr>
          <p:nvPr>
            <p:ph type="title"/>
          </p:nvPr>
        </p:nvSpPr>
        <p:spPr>
          <a:xfrm>
            <a:off x="395287" y="0"/>
            <a:ext cx="8353425" cy="5486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20" name="正方形/長方形 19"/>
          <p:cNvSpPr/>
          <p:nvPr userDrawn="1"/>
        </p:nvSpPr>
        <p:spPr>
          <a:xfrm>
            <a:off x="0" y="6741368"/>
            <a:ext cx="9144000"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角丸四角形 20"/>
          <p:cNvSpPr/>
          <p:nvPr userDrawn="1"/>
        </p:nvSpPr>
        <p:spPr>
          <a:xfrm>
            <a:off x="282482" y="58340"/>
            <a:ext cx="107979" cy="432000"/>
          </a:xfrm>
          <a:prstGeom prst="roundRect">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userDrawn="1"/>
        </p:nvSpPr>
        <p:spPr>
          <a:xfrm>
            <a:off x="6101586" y="6453384"/>
            <a:ext cx="2646878" cy="246221"/>
          </a:xfrm>
          <a:prstGeom prst="rect">
            <a:avLst/>
          </a:prstGeom>
          <a:noFill/>
        </p:spPr>
        <p:txBody>
          <a:bodyPr wrap="none" rtlCol="0">
            <a:spAutoFit/>
          </a:bodyPr>
          <a:lstStyle/>
          <a:p>
            <a:r>
              <a:rPr lang="en-US" altLang="ja-JP" sz="1000" dirty="0" smtClean="0">
                <a:solidFill>
                  <a:prstClr val="black"/>
                </a:solidFill>
              </a:rPr>
              <a:t>© Japan Federation of </a:t>
            </a:r>
            <a:r>
              <a:rPr lang="en-US" altLang="ja-JP" sz="1000" dirty="0" err="1" smtClean="0">
                <a:solidFill>
                  <a:prstClr val="black"/>
                </a:solidFill>
              </a:rPr>
              <a:t>Zeirishi</a:t>
            </a:r>
            <a:r>
              <a:rPr lang="en-US" altLang="ja-JP" sz="1000" dirty="0" smtClean="0">
                <a:solidFill>
                  <a:prstClr val="black"/>
                </a:solidFill>
              </a:rPr>
              <a:t> Associations</a:t>
            </a:r>
            <a:endParaRPr lang="ja-JP" altLang="en-US" sz="1000" dirty="0">
              <a:solidFill>
                <a:prstClr val="black"/>
              </a:solidFill>
            </a:endParaRPr>
          </a:p>
        </p:txBody>
      </p:sp>
      <p:cxnSp>
        <p:nvCxnSpPr>
          <p:cNvPr id="5" name="直線コネクタ 4"/>
          <p:cNvCxnSpPr/>
          <p:nvPr userDrawn="1"/>
        </p:nvCxnSpPr>
        <p:spPr>
          <a:xfrm>
            <a:off x="8748464" y="6376243"/>
            <a:ext cx="0" cy="365125"/>
          </a:xfrm>
          <a:prstGeom prst="line">
            <a:avLst/>
          </a:prstGeom>
          <a:ln>
            <a:solidFill>
              <a:srgbClr val="2F58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190297"/>
      </p:ext>
    </p:extLst>
  </p:cSld>
  <p:clrMap bg1="lt1" tx1="dk1" bg2="lt2" tx2="dk2" accent1="accent1" accent2="accent2" accent3="accent3" accent4="accent4" accent5="accent5" accent6="accent6" hlink="hlink" folHlink="folHlink"/>
  <p:sldLayoutIdLst>
    <p:sldLayoutId id="2147483690" r:id="rId1"/>
    <p:sldLayoutId id="2147483691" r:id="rId2"/>
  </p:sldLayoutIdLst>
  <p:timing>
    <p:tnLst>
      <p:par>
        <p:cTn id="1" dur="indefinite" restart="never" nodeType="tmRoot"/>
      </p:par>
    </p:tnLst>
  </p:timing>
  <p:hf hdr="0" dt="0"/>
  <p:txStyles>
    <p:titleStyle>
      <a:lvl1pPr algn="l" defTabSz="914400" rtl="0" eaLnBrk="1" latinLnBrk="0" hangingPunct="1">
        <a:spcBef>
          <a:spcPct val="0"/>
        </a:spcBef>
        <a:buNone/>
        <a:defRPr kumimoji="1" sz="2800" kern="1200">
          <a:solidFill>
            <a:schemeClr val="bg1"/>
          </a:solidFill>
          <a:effectLst>
            <a:glow rad="127000">
              <a:schemeClr val="tx2">
                <a:lumMod val="50000"/>
              </a:schemeClr>
            </a:glow>
          </a:effectLst>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49" userDrawn="1">
          <p15:clr>
            <a:srgbClr val="F26B43"/>
          </p15:clr>
        </p15:guide>
        <p15:guide id="4" pos="5511" userDrawn="1">
          <p15:clr>
            <a:srgbClr val="F26B43"/>
          </p15:clr>
        </p15:guide>
        <p15:guide id="5" orient="horz" pos="709"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hyperlink" Target="&#23567;&#23398;&#12450;&#12491;&#12513;&#20840;&#35441;.wmv" TargetMode="Externa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g"/><Relationship Id="rId3" Type="http://schemas.openxmlformats.org/officeDocument/2006/relationships/image" Target="../media/image17.jpeg"/><Relationship Id="rId7" Type="http://schemas.openxmlformats.org/officeDocument/2006/relationships/image" Target="../media/image20.jpeg"/><Relationship Id="rId12" Type="http://schemas.openxmlformats.org/officeDocument/2006/relationships/image" Target="../media/image25.jp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gif"/><Relationship Id="rId11" Type="http://schemas.openxmlformats.org/officeDocument/2006/relationships/image" Target="../media/image24.jpeg"/><Relationship Id="rId5" Type="http://schemas.openxmlformats.org/officeDocument/2006/relationships/hyperlink" Target="&#23567;&#23398;&#12450;&#12491;&#12513;&#20840;&#35441;.wmv" TargetMode="External"/><Relationship Id="rId10" Type="http://schemas.openxmlformats.org/officeDocument/2006/relationships/image" Target="../media/image23.jpeg"/><Relationship Id="rId4" Type="http://schemas.openxmlformats.org/officeDocument/2006/relationships/image" Target="../media/image18.jp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6512" y="332656"/>
            <a:ext cx="7992888" cy="400110"/>
          </a:xfrm>
          <a:prstGeom prst="rect">
            <a:avLst/>
          </a:prstGeom>
          <a:gradFill>
            <a:gsLst>
              <a:gs pos="0">
                <a:schemeClr val="tx2"/>
              </a:gs>
              <a:gs pos="93000">
                <a:schemeClr val="accent1">
                  <a:tint val="44500"/>
                  <a:satMod val="160000"/>
                  <a:alpha val="22000"/>
                </a:schemeClr>
              </a:gs>
              <a:gs pos="100000">
                <a:schemeClr val="accent1">
                  <a:tint val="23500"/>
                  <a:satMod val="160000"/>
                </a:schemeClr>
              </a:gs>
            </a:gsLst>
            <a:lin ang="4800000" scaled="0"/>
          </a:gradFill>
        </p:spPr>
        <p:txBody>
          <a:bodyPr wrap="square" rtlCol="0">
            <a:spAutoFit/>
          </a:bodyPr>
          <a:lstStyle/>
          <a:p>
            <a:r>
              <a:rPr lang="ja-JP" altLang="en-US" sz="2000" dirty="0">
                <a:solidFill>
                  <a:schemeClr val="bg1"/>
                </a:solidFill>
                <a:latin typeface="+mj-lt"/>
              </a:rPr>
              <a:t> </a:t>
            </a:r>
            <a:r>
              <a:rPr kumimoji="1" lang="en-US" altLang="ja-JP" sz="2000" dirty="0" smtClean="0">
                <a:solidFill>
                  <a:schemeClr val="bg1"/>
                </a:solidFill>
                <a:latin typeface="+mj-lt"/>
              </a:rPr>
              <a:t>AOTCA </a:t>
            </a:r>
            <a:r>
              <a:rPr lang="en-US" altLang="ja-JP" sz="2000" dirty="0" smtClean="0">
                <a:solidFill>
                  <a:schemeClr val="bg1"/>
                </a:solidFill>
              </a:rPr>
              <a:t>Osaka </a:t>
            </a:r>
            <a:r>
              <a:rPr lang="en-US" altLang="ja-JP" sz="2000" dirty="0">
                <a:solidFill>
                  <a:schemeClr val="bg1"/>
                </a:solidFill>
              </a:rPr>
              <a:t>Meeting 2015 and International Tax </a:t>
            </a:r>
            <a:r>
              <a:rPr lang="en-US" altLang="ja-JP" sz="2000" dirty="0" smtClean="0">
                <a:solidFill>
                  <a:schemeClr val="bg1"/>
                </a:solidFill>
              </a:rPr>
              <a:t>Conference </a:t>
            </a:r>
            <a:endParaRPr kumimoji="1" lang="ja-JP" altLang="en-US" sz="2000" dirty="0">
              <a:solidFill>
                <a:schemeClr val="bg1"/>
              </a:solidFill>
              <a:latin typeface="+mj-lt"/>
            </a:endParaRPr>
          </a:p>
        </p:txBody>
      </p:sp>
      <p:pic>
        <p:nvPicPr>
          <p:cNvPr id="5" name="Picture 2" descr="http://www.todtax.mn/uploads/oatc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4049" y="266205"/>
            <a:ext cx="864344" cy="587603"/>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a:xfrm>
            <a:off x="395287" y="2549996"/>
            <a:ext cx="8353425" cy="1470025"/>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kumimoji="1" sz="3200" kern="1200">
                <a:solidFill>
                  <a:schemeClr val="bg1"/>
                </a:solidFill>
                <a:effectLst>
                  <a:glow rad="127000">
                    <a:schemeClr val="tx2">
                      <a:lumMod val="50000"/>
                    </a:schemeClr>
                  </a:glow>
                </a:effectLst>
                <a:latin typeface="+mj-lt"/>
                <a:ea typeface="+mj-ea"/>
                <a:cs typeface="+mj-cs"/>
              </a:defRPr>
            </a:lvl1pPr>
          </a:lstStyle>
          <a:p>
            <a:pPr algn="ctr"/>
            <a:r>
              <a:rPr lang="en-US" altLang="ja-JP" dirty="0" smtClean="0"/>
              <a:t>Social Contribution Activities Promoted by CPTAs</a:t>
            </a:r>
            <a:br>
              <a:rPr lang="en-US" altLang="ja-JP" dirty="0" smtClean="0"/>
            </a:br>
            <a:r>
              <a:rPr lang="en-US" altLang="ja-JP" sz="4400" b="1" dirty="0" smtClean="0">
                <a:solidFill>
                  <a:srgbClr val="C00000"/>
                </a:solidFill>
                <a:effectLst>
                  <a:glow rad="127000">
                    <a:schemeClr val="bg1"/>
                  </a:glow>
                </a:effectLst>
              </a:rPr>
              <a:t>Taxpayer  Education</a:t>
            </a:r>
            <a:endParaRPr lang="ja-JP" altLang="en-US" sz="4000" dirty="0"/>
          </a:p>
        </p:txBody>
      </p:sp>
      <p:sp>
        <p:nvSpPr>
          <p:cNvPr id="10" name="サブタイトル 2"/>
          <p:cNvSpPr txBox="1">
            <a:spLocks/>
          </p:cNvSpPr>
          <p:nvPr/>
        </p:nvSpPr>
        <p:spPr>
          <a:xfrm>
            <a:off x="395288" y="4581128"/>
            <a:ext cx="8353424" cy="1608584"/>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tx2"/>
              </a:buClr>
              <a:buFont typeface="Wingdings" panose="05000000000000000000" pitchFamily="2" charset="2"/>
              <a:buNone/>
              <a:defRPr kumimoji="1"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tx2"/>
              </a:buClr>
              <a:buFont typeface="Wingdings" panose="05000000000000000000" pitchFamily="2" charset="2"/>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panose="05000000000000000000" pitchFamily="2" charset="2"/>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panose="05000000000000000000" pitchFamily="2" charset="2"/>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panose="05000000000000000000" pitchFamily="2"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dirty="0" smtClean="0"/>
              <a:t>16 October 2015</a:t>
            </a:r>
          </a:p>
          <a:p>
            <a:r>
              <a:rPr lang="en-US" altLang="ja-JP" sz="2000" b="1" dirty="0" smtClean="0">
                <a:ln w="1905"/>
                <a:solidFill>
                  <a:srgbClr val="C00000"/>
                </a:solidFill>
                <a:ea typeface="Century" charset="0"/>
                <a:cs typeface="Verdana"/>
              </a:rPr>
              <a:t>Japan Federation of Certified Public Tax Accountants’ Associations (JFCPTAA)</a:t>
            </a:r>
            <a:endParaRPr lang="ja-JP" altLang="en-US" sz="2000" b="1" dirty="0">
              <a:solidFill>
                <a:srgbClr val="C00000"/>
              </a:solidFill>
              <a:ea typeface="ＭＳ Ｐゴシック" charset="0"/>
            </a:endParaRPr>
          </a:p>
        </p:txBody>
      </p:sp>
    </p:spTree>
    <p:extLst>
      <p:ext uri="{BB962C8B-B14F-4D97-AF65-F5344CB8AC3E}">
        <p14:creationId xmlns:p14="http://schemas.microsoft.com/office/powerpoint/2010/main" val="419230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2"/>
          <p:cNvSpPr>
            <a:spLocks noGrp="1"/>
          </p:cNvSpPr>
          <p:nvPr>
            <p:ph type="sldNum" sz="quarter" idx="12"/>
          </p:nvPr>
        </p:nvSpPr>
        <p:spPr>
          <a:xfrm>
            <a:off x="8748464" y="6376243"/>
            <a:ext cx="395536" cy="365125"/>
          </a:xfrm>
        </p:spPr>
        <p:txBody>
          <a:bodyPr/>
          <a:lstStyle/>
          <a:p>
            <a:r>
              <a:rPr kumimoji="1" lang="en-US" altLang="ja-JP" dirty="0" smtClean="0"/>
              <a:t>9</a:t>
            </a:r>
            <a:endParaRPr kumimoji="1" lang="ja-JP" altLang="en-US" dirty="0"/>
          </a:p>
        </p:txBody>
      </p:sp>
      <p:sp>
        <p:nvSpPr>
          <p:cNvPr id="18" name="タイトル 1"/>
          <p:cNvSpPr txBox="1">
            <a:spLocks/>
          </p:cNvSpPr>
          <p:nvPr/>
        </p:nvSpPr>
        <p:spPr>
          <a:xfrm>
            <a:off x="395536" y="27296"/>
            <a:ext cx="8596064" cy="692696"/>
          </a:xfrm>
          <a:prstGeom prst="rect">
            <a:avLst/>
          </a:prstGeom>
        </p:spPr>
        <p:txBody>
          <a:bodyPr/>
          <a:lstStyle>
            <a:lvl1pPr algn="l" defTabSz="914400" rtl="0" eaLnBrk="1" latinLnBrk="0" hangingPunct="1">
              <a:spcBef>
                <a:spcPct val="0"/>
              </a:spcBef>
              <a:buNone/>
              <a:defRPr kumimoji="1" sz="2800" kern="1200">
                <a:solidFill>
                  <a:schemeClr val="bg1"/>
                </a:solidFill>
                <a:effectLst>
                  <a:glow rad="127000">
                    <a:schemeClr val="tx2">
                      <a:lumMod val="50000"/>
                    </a:schemeClr>
                  </a:glow>
                </a:effectLst>
                <a:latin typeface="+mj-lt"/>
                <a:ea typeface="+mj-ea"/>
                <a:cs typeface="+mj-cs"/>
              </a:defRPr>
            </a:lvl1pPr>
          </a:lstStyle>
          <a:p>
            <a:r>
              <a:rPr lang="en-US" altLang="ja-JP" dirty="0" smtClean="0"/>
              <a:t> Tax </a:t>
            </a:r>
            <a:r>
              <a:rPr lang="en-US" altLang="ja-JP" dirty="0"/>
              <a:t>Classes </a:t>
            </a:r>
            <a:r>
              <a:rPr lang="en-US" altLang="ja-JP" dirty="0" smtClean="0"/>
              <a:t>-3-</a:t>
            </a:r>
            <a:endParaRPr lang="ja-JP" altLang="en-US" dirty="0"/>
          </a:p>
        </p:txBody>
      </p:sp>
      <p:sp>
        <p:nvSpPr>
          <p:cNvPr id="9" name="Rectangle 3"/>
          <p:cNvSpPr txBox="1">
            <a:spLocks noChangeArrowheads="1"/>
          </p:cNvSpPr>
          <p:nvPr/>
        </p:nvSpPr>
        <p:spPr>
          <a:xfrm>
            <a:off x="789379" y="1068242"/>
            <a:ext cx="7311013" cy="1460914"/>
          </a:xfrm>
          <a:prstGeom prst="rect">
            <a:avLst/>
          </a:prstGeom>
          <a:ln>
            <a:miter lim="800000"/>
            <a:headEnd/>
            <a:tailEnd/>
          </a:ln>
          <a:extLst>
            <a:ext uri="{FAA26D3D-D897-4be2-8F04-BA451C77F1D7}"/>
          </a:extLst>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defRPr/>
            </a:pPr>
            <a:r>
              <a:rPr lang="en-US" altLang="ja-JP" sz="2800" b="1" dirty="0" smtClean="0">
                <a:solidFill>
                  <a:srgbClr val="C00000"/>
                </a:solidFill>
              </a:rPr>
              <a:t>Rise in Number of Tax Classes Performed by </a:t>
            </a:r>
            <a:r>
              <a:rPr lang="en-US" altLang="ja-JP" sz="2800" b="1" i="1" dirty="0" err="1" smtClean="0">
                <a:solidFill>
                  <a:srgbClr val="C00000"/>
                </a:solidFill>
              </a:rPr>
              <a:t>Zeirishi</a:t>
            </a:r>
            <a:endParaRPr lang="en-US" altLang="ja-JP" sz="2800" b="1" i="1" dirty="0" smtClean="0"/>
          </a:p>
        </p:txBody>
      </p:sp>
      <p:pic>
        <p:nvPicPr>
          <p:cNvPr id="6" name="Picture 2" descr="\\oa-serv1\public\業務３課\04租税教育推進部\整理用フォルダ\16雑件\AOTCA大阪会議ープレゼン\プレゼンパワポ資料\AOTCAパワポ\無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237" y="2132856"/>
            <a:ext cx="1857375" cy="109537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611560" y="1988840"/>
            <a:ext cx="6984704" cy="4392488"/>
            <a:chOff x="0" y="0"/>
            <a:chExt cx="7626683" cy="4296024"/>
          </a:xfrm>
        </p:grpSpPr>
        <p:pic>
          <p:nvPicPr>
            <p:cNvPr id="11" name="図 10"/>
            <p:cNvPicPr>
              <a:picLocks noChangeAspect="1"/>
            </p:cNvPicPr>
            <p:nvPr/>
          </p:nvPicPr>
          <p:blipFill rotWithShape="1">
            <a:blip r:embed="rId4"/>
            <a:srcRect r="15028" b="5120"/>
            <a:stretch/>
          </p:blipFill>
          <p:spPr>
            <a:xfrm>
              <a:off x="0" y="0"/>
              <a:ext cx="6768752" cy="4076616"/>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5" y="4029075"/>
              <a:ext cx="7159958" cy="266949"/>
            </a:xfrm>
            <a:prstGeom prst="rect">
              <a:avLst/>
            </a:prstGeom>
          </p:spPr>
        </p:pic>
      </p:grpSp>
    </p:spTree>
    <p:extLst>
      <p:ext uri="{BB962C8B-B14F-4D97-AF65-F5344CB8AC3E}">
        <p14:creationId xmlns:p14="http://schemas.microsoft.com/office/powerpoint/2010/main" val="20281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31856"/>
            <a:ext cx="8596064" cy="838200"/>
          </a:xfrm>
        </p:spPr>
        <p:txBody>
          <a:bodyPr/>
          <a:lstStyle/>
          <a:p>
            <a:r>
              <a:rPr lang="en-US" altLang="ja-JP" dirty="0" smtClean="0"/>
              <a:t> Tax </a:t>
            </a:r>
            <a:r>
              <a:rPr lang="en-US" altLang="ja-JP" dirty="0"/>
              <a:t>Classes </a:t>
            </a:r>
            <a:r>
              <a:rPr lang="en-US" altLang="ja-JP" dirty="0" smtClean="0"/>
              <a:t>-</a:t>
            </a:r>
            <a:r>
              <a:rPr lang="en-US" altLang="ja-JP" dirty="0"/>
              <a:t>4</a:t>
            </a:r>
            <a:r>
              <a:rPr lang="en-US" altLang="ja-JP" dirty="0" smtClean="0"/>
              <a:t>-</a:t>
            </a:r>
            <a:endParaRPr kumimoji="1" lang="ja-JP" altLang="en-US" cap="none" dirty="0"/>
          </a:p>
        </p:txBody>
      </p:sp>
      <p:sp>
        <p:nvSpPr>
          <p:cNvPr id="18" name="Rectangle 3"/>
          <p:cNvSpPr txBox="1">
            <a:spLocks noChangeArrowheads="1"/>
          </p:cNvSpPr>
          <p:nvPr/>
        </p:nvSpPr>
        <p:spPr>
          <a:xfrm>
            <a:off x="249180" y="1052736"/>
            <a:ext cx="8892480" cy="1460914"/>
          </a:xfrm>
          <a:prstGeom prst="rect">
            <a:avLst/>
          </a:prstGeom>
          <a:ln>
            <a:miter lim="800000"/>
            <a:headEnd/>
            <a:tailEnd/>
          </a:ln>
          <a:extLst>
            <a:ext uri="{FAA26D3D-D897-4be2-8F04-BA451C77F1D7}"/>
          </a:extLst>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defRPr/>
            </a:pPr>
            <a:r>
              <a:rPr lang="en-US" altLang="ja-JP" sz="2800" b="1" dirty="0" smtClean="0">
                <a:solidFill>
                  <a:srgbClr val="C00000"/>
                </a:solidFill>
              </a:rPr>
              <a:t>Tax </a:t>
            </a:r>
            <a:r>
              <a:rPr lang="en-US" altLang="ja-JP" sz="2800" b="1" dirty="0">
                <a:solidFill>
                  <a:srgbClr val="C00000"/>
                </a:solidFill>
              </a:rPr>
              <a:t>Classes Held at Schools in Japan</a:t>
            </a:r>
            <a:endParaRPr lang="en-US" altLang="ja-JP" sz="2800" dirty="0"/>
          </a:p>
        </p:txBody>
      </p:sp>
      <p:sp>
        <p:nvSpPr>
          <p:cNvPr id="9" name="スライド番号プレースホルダー 2"/>
          <p:cNvSpPr>
            <a:spLocks noGrp="1"/>
          </p:cNvSpPr>
          <p:nvPr>
            <p:ph type="sldNum" sz="quarter" idx="4294967295"/>
          </p:nvPr>
        </p:nvSpPr>
        <p:spPr>
          <a:xfrm>
            <a:off x="8748464" y="6376243"/>
            <a:ext cx="395536" cy="365125"/>
          </a:xfrm>
          <a:prstGeom prst="rect">
            <a:avLst/>
          </a:prstGeom>
        </p:spPr>
        <p:txBody>
          <a:bodyPr/>
          <a:lstStyle/>
          <a:p>
            <a:r>
              <a:rPr kumimoji="1" lang="en-US" altLang="ja-JP" dirty="0" smtClean="0"/>
              <a:t>10</a:t>
            </a:r>
            <a:endParaRPr kumimoji="1" lang="ja-JP" altLang="en-US" dirty="0"/>
          </a:p>
        </p:txBody>
      </p:sp>
      <p:pic>
        <p:nvPicPr>
          <p:cNvPr id="7" name="Picture 3" descr="C:\Users\okui\AppData\Local\Microsoft\Windows Live Mail\WLMDSS.tmp\WLMDC84.tmp\無題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 y="1879975"/>
            <a:ext cx="8532439" cy="257568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95536" y="4419109"/>
            <a:ext cx="8280920" cy="954107"/>
          </a:xfrm>
          <a:prstGeom prst="rect">
            <a:avLst/>
          </a:prstGeom>
          <a:noFill/>
        </p:spPr>
        <p:txBody>
          <a:bodyPr wrap="square" rtlCol="0">
            <a:spAutoFit/>
          </a:bodyPr>
          <a:lstStyle/>
          <a:p>
            <a:pPr algn="r"/>
            <a:r>
              <a:rPr lang="en-US" altLang="ja-JP" sz="1400" dirty="0"/>
              <a:t>Source : National Tax Agency (tentative data</a:t>
            </a:r>
            <a:r>
              <a:rPr lang="en-US" altLang="ja-JP" sz="1400" dirty="0" smtClean="0"/>
              <a:t>)</a:t>
            </a:r>
            <a:endParaRPr kumimoji="1" lang="en-US" altLang="ja-JP" sz="1400" dirty="0" smtClean="0"/>
          </a:p>
          <a:p>
            <a:r>
              <a:rPr kumimoji="1" lang="en-US" altLang="ja-JP" sz="1400" dirty="0" smtClean="0"/>
              <a:t>*1</a:t>
            </a:r>
            <a:r>
              <a:rPr kumimoji="1" lang="en-US" altLang="ja-JP" sz="1400" dirty="0" smtClean="0">
                <a:solidFill>
                  <a:srgbClr val="000000"/>
                </a:solidFill>
              </a:rPr>
              <a:t>: </a:t>
            </a:r>
            <a:r>
              <a:rPr kumimoji="1" lang="en-US" altLang="ja-JP" sz="1400" i="1" dirty="0" smtClean="0">
                <a:solidFill>
                  <a:srgbClr val="000000"/>
                </a:solidFill>
              </a:rPr>
              <a:t>Zeirishi</a:t>
            </a:r>
            <a:r>
              <a:rPr kumimoji="1" lang="en-US" altLang="ja-JP" sz="1400" dirty="0" smtClean="0">
                <a:solidFill>
                  <a:srgbClr val="000000"/>
                </a:solidFill>
              </a:rPr>
              <a:t> and other persons related to the JFCPTAA </a:t>
            </a:r>
          </a:p>
          <a:p>
            <a:r>
              <a:rPr lang="en-US" altLang="ja-JP" sz="1400" dirty="0" smtClean="0"/>
              <a:t>*2: </a:t>
            </a:r>
            <a:r>
              <a:rPr lang="en-US" altLang="ja-JP" sz="1400" dirty="0" smtClean="0">
                <a:solidFill>
                  <a:srgbClr val="000000"/>
                </a:solidFill>
              </a:rPr>
              <a:t>The number of schools is based on the 2014 school basic survey published by the Ministry of Education, Culture, Sports, Science and Technology </a:t>
            </a:r>
            <a:r>
              <a:rPr lang="en-US" altLang="ja-JP" sz="1400" dirty="0">
                <a:solidFill>
                  <a:srgbClr val="000000"/>
                </a:solidFill>
              </a:rPr>
              <a:t>(MEXT</a:t>
            </a:r>
            <a:r>
              <a:rPr lang="en-US" altLang="ja-JP" sz="1400" dirty="0" smtClean="0">
                <a:solidFill>
                  <a:srgbClr val="000000"/>
                </a:solidFill>
              </a:rPr>
              <a:t>) in Japan</a:t>
            </a:r>
          </a:p>
        </p:txBody>
      </p:sp>
    </p:spTree>
    <p:extLst>
      <p:ext uri="{BB962C8B-B14F-4D97-AF65-F5344CB8AC3E}">
        <p14:creationId xmlns:p14="http://schemas.microsoft.com/office/powerpoint/2010/main" val="378949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5504"/>
            <a:ext cx="8596064" cy="838200"/>
          </a:xfrm>
        </p:spPr>
        <p:txBody>
          <a:bodyPr>
            <a:normAutofit/>
          </a:bodyPr>
          <a:lstStyle/>
          <a:p>
            <a:r>
              <a:rPr lang="en-US" altLang="ja-JP" dirty="0" smtClean="0"/>
              <a:t>5-1</a:t>
            </a:r>
            <a:r>
              <a:rPr lang="ja-JP" altLang="en-US" dirty="0"/>
              <a:t> </a:t>
            </a:r>
            <a:r>
              <a:rPr lang="ja-JP" altLang="en-US" dirty="0" smtClean="0"/>
              <a:t> </a:t>
            </a:r>
            <a:r>
              <a:rPr lang="en-US" altLang="ja-JP" dirty="0" smtClean="0"/>
              <a:t>Other Activities besides Tax Classes</a:t>
            </a:r>
            <a:endParaRPr lang="en-US" altLang="ja-JP" dirty="0"/>
          </a:p>
        </p:txBody>
      </p:sp>
      <p:pic>
        <p:nvPicPr>
          <p:cNvPr id="6" name="Picture 2" descr="C:\USERS\YONEMURA\APPDATA\LOCAL\TEMP\~EXTMP00\租税教育2015表紙.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771" y="2006462"/>
            <a:ext cx="1329137" cy="1878997"/>
          </a:xfrm>
          <a:prstGeom prst="rect">
            <a:avLst/>
          </a:prstGeom>
          <a:noFill/>
          <a:ln>
            <a:solidFill>
              <a:schemeClr val="accent1"/>
            </a:solidFill>
          </a:ln>
          <a:effectLst>
            <a:outerShdw blurRad="50800" dist="38100" dir="2700000" algn="tl" rotWithShape="0">
              <a:prstClr val="black">
                <a:alpha val="40000"/>
              </a:prstClr>
            </a:outerShdw>
          </a:effectLst>
          <a:scene3d>
            <a:camera prst="orthographicFront">
              <a:rot lat="600000" lon="900000" rev="0"/>
            </a:camera>
            <a:lightRig rig="threePt" dir="t"/>
          </a:scene3d>
          <a:extLst>
            <a:ext uri="{909E8E84-426E-40DD-AFC4-6F175D3DCCD1}">
              <a14:hiddenFill xmlns:a14="http://schemas.microsoft.com/office/drawing/2010/main">
                <a:solidFill>
                  <a:srgbClr val="FFFFFF"/>
                </a:solidFill>
              </a14:hiddenFill>
            </a:ext>
          </a:extLst>
        </p:spPr>
      </p:pic>
      <p:pic>
        <p:nvPicPr>
          <p:cNvPr id="7" name="Picture 3" descr="C:\USERS\YONEMURA\APPDATA\LOCAL\TEMP\~EXTMP00\税って何かな？表紙.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939" y="1939587"/>
            <a:ext cx="1379328" cy="1945872"/>
          </a:xfrm>
          <a:prstGeom prst="rect">
            <a:avLst/>
          </a:prstGeom>
          <a:noFill/>
          <a:ln>
            <a:solidFill>
              <a:schemeClr val="accent1"/>
            </a:solidFill>
          </a:ln>
          <a:effectLst>
            <a:outerShdw blurRad="50800" dist="38100" dir="2700000" algn="tl" rotWithShape="0">
              <a:prstClr val="black">
                <a:alpha val="40000"/>
              </a:prstClr>
            </a:outerShdw>
          </a:effectLst>
          <a:scene3d>
            <a:camera prst="orthographicFront">
              <a:rot lat="600000" lon="9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42557" y="1939587"/>
            <a:ext cx="1475096" cy="1945872"/>
          </a:xfrm>
          <a:prstGeom prst="rect">
            <a:avLst/>
          </a:prstGeom>
          <a:noFill/>
          <a:ln>
            <a:solidFill>
              <a:schemeClr val="accent1"/>
            </a:solidFill>
          </a:ln>
          <a:effectLst>
            <a:outerShdw blurRad="50800" dist="38100" dir="2700000" algn="tl" rotWithShape="0">
              <a:prstClr val="black">
                <a:alpha val="40000"/>
              </a:prstClr>
            </a:outerShdw>
          </a:effectLst>
          <a:scene3d>
            <a:camera prst="orthographicFront">
              <a:rot lat="600000" lon="9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128" descr="アニメ全話">
            <a:hlinkClick r:id="rId5" action="ppaction://hlinkfile" highlightClick="1"/>
            <a:hlinkHover r:id="" action="ppaction://noaction" highlightClick="1"/>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1816" y="4576827"/>
            <a:ext cx="2338124" cy="15581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653127" y="3985900"/>
            <a:ext cx="2154424" cy="523220"/>
          </a:xfrm>
          <a:prstGeom prst="rect">
            <a:avLst/>
          </a:prstGeom>
          <a:noFill/>
        </p:spPr>
        <p:txBody>
          <a:bodyPr wrap="square" rtlCol="0">
            <a:spAutoFit/>
          </a:bodyPr>
          <a:lstStyle/>
          <a:p>
            <a:pPr algn="ctr"/>
            <a:r>
              <a:rPr lang="en-US" altLang="ja-JP" sz="1400" dirty="0">
                <a:solidFill>
                  <a:srgbClr val="000000"/>
                </a:solidFill>
              </a:rPr>
              <a:t>Textbook for </a:t>
            </a:r>
            <a:r>
              <a:rPr lang="en-US" altLang="ja-JP" sz="1400" i="1" dirty="0" err="1">
                <a:solidFill>
                  <a:srgbClr val="000000"/>
                </a:solidFill>
              </a:rPr>
              <a:t>zeirishi</a:t>
            </a:r>
            <a:r>
              <a:rPr lang="en-US" altLang="ja-JP" sz="1400" dirty="0">
                <a:solidFill>
                  <a:srgbClr val="000000"/>
                </a:solidFill>
              </a:rPr>
              <a:t> when teaching class</a:t>
            </a:r>
            <a:r>
              <a:rPr lang="en-US" altLang="ja-JP" sz="1400" dirty="0" smtClean="0">
                <a:solidFill>
                  <a:prstClr val="black"/>
                </a:solidFill>
              </a:rPr>
              <a:t> </a:t>
            </a:r>
            <a:endParaRPr lang="ja-JP" altLang="en-US" sz="1400" dirty="0">
              <a:solidFill>
                <a:prstClr val="black"/>
              </a:solidFill>
            </a:endParaRPr>
          </a:p>
        </p:txBody>
      </p:sp>
      <p:sp>
        <p:nvSpPr>
          <p:cNvPr id="11" name="テキスト ボックス 10"/>
          <p:cNvSpPr txBox="1"/>
          <p:nvPr/>
        </p:nvSpPr>
        <p:spPr>
          <a:xfrm>
            <a:off x="3258368" y="3985900"/>
            <a:ext cx="2542470" cy="523220"/>
          </a:xfrm>
          <a:prstGeom prst="rect">
            <a:avLst/>
          </a:prstGeom>
          <a:noFill/>
        </p:spPr>
        <p:txBody>
          <a:bodyPr wrap="square" rtlCol="0">
            <a:spAutoFit/>
          </a:bodyPr>
          <a:lstStyle/>
          <a:p>
            <a:pPr algn="ctr"/>
            <a:r>
              <a:rPr lang="en-US" altLang="ja-JP" sz="1400" dirty="0" smtClean="0">
                <a:solidFill>
                  <a:prstClr val="black"/>
                </a:solidFill>
              </a:rPr>
              <a:t>Manga for elementary and </a:t>
            </a:r>
          </a:p>
          <a:p>
            <a:pPr algn="ctr"/>
            <a:r>
              <a:rPr lang="en-US" altLang="ja-JP" sz="1400" dirty="0" smtClean="0">
                <a:solidFill>
                  <a:prstClr val="black"/>
                </a:solidFill>
              </a:rPr>
              <a:t>junior high school students</a:t>
            </a:r>
            <a:endParaRPr lang="ja-JP" altLang="en-US" sz="1400" dirty="0">
              <a:solidFill>
                <a:prstClr val="black"/>
              </a:solidFill>
            </a:endParaRPr>
          </a:p>
        </p:txBody>
      </p:sp>
      <p:sp>
        <p:nvSpPr>
          <p:cNvPr id="12" name="テキスト ボックス 11"/>
          <p:cNvSpPr txBox="1"/>
          <p:nvPr/>
        </p:nvSpPr>
        <p:spPr>
          <a:xfrm>
            <a:off x="2235246" y="6123511"/>
            <a:ext cx="871264" cy="338554"/>
          </a:xfrm>
          <a:prstGeom prst="rect">
            <a:avLst/>
          </a:prstGeom>
          <a:noFill/>
        </p:spPr>
        <p:txBody>
          <a:bodyPr wrap="none" rtlCol="0">
            <a:spAutoFit/>
          </a:bodyPr>
          <a:lstStyle/>
          <a:p>
            <a:r>
              <a:rPr lang="en-US" altLang="ja-JP" sz="1600" dirty="0" smtClean="0">
                <a:solidFill>
                  <a:prstClr val="black"/>
                </a:solidFill>
              </a:rPr>
              <a:t>Cartoon</a:t>
            </a:r>
            <a:endParaRPr lang="ja-JP" altLang="en-US" sz="1600" dirty="0">
              <a:solidFill>
                <a:prstClr val="black"/>
              </a:solidFill>
            </a:endParaRPr>
          </a:p>
        </p:txBody>
      </p:sp>
      <p:sp>
        <p:nvSpPr>
          <p:cNvPr id="13" name="テキスト ボックス 12"/>
          <p:cNvSpPr txBox="1"/>
          <p:nvPr/>
        </p:nvSpPr>
        <p:spPr>
          <a:xfrm>
            <a:off x="6701457" y="4087418"/>
            <a:ext cx="1357295" cy="338554"/>
          </a:xfrm>
          <a:prstGeom prst="rect">
            <a:avLst/>
          </a:prstGeom>
          <a:noFill/>
        </p:spPr>
        <p:txBody>
          <a:bodyPr wrap="none" rtlCol="0">
            <a:spAutoFit/>
          </a:bodyPr>
          <a:lstStyle/>
          <a:p>
            <a:r>
              <a:rPr lang="en-US" altLang="ja-JP" sz="1600" dirty="0" smtClean="0">
                <a:solidFill>
                  <a:prstClr val="black"/>
                </a:solidFill>
                <a:ea typeface="Arial Unicode MS" panose="020B0604020202020204" pitchFamily="50" charset="-128"/>
                <a:cs typeface="Arial Unicode MS" panose="020B0604020202020204" pitchFamily="50" charset="-128"/>
              </a:rPr>
              <a:t>Text in </a:t>
            </a:r>
            <a:r>
              <a:rPr lang="ja-JP" altLang="ja-JP" sz="1600" dirty="0" smtClean="0">
                <a:solidFill>
                  <a:prstClr val="black"/>
                </a:solidFill>
                <a:ea typeface="Arial Unicode MS" panose="020B0604020202020204" pitchFamily="50" charset="-128"/>
                <a:cs typeface="Arial Unicode MS" panose="020B0604020202020204" pitchFamily="50" charset="-128"/>
              </a:rPr>
              <a:t>Braille</a:t>
            </a:r>
            <a:endParaRPr lang="ja-JP" altLang="en-US" sz="1600" dirty="0">
              <a:solidFill>
                <a:prstClr val="black"/>
              </a:solidFill>
            </a:endParaRPr>
          </a:p>
        </p:txBody>
      </p:sp>
      <p:sp>
        <p:nvSpPr>
          <p:cNvPr id="14" name="テキスト ボックス 13"/>
          <p:cNvSpPr txBox="1"/>
          <p:nvPr/>
        </p:nvSpPr>
        <p:spPr>
          <a:xfrm>
            <a:off x="5371363" y="6123511"/>
            <a:ext cx="1936941" cy="338554"/>
          </a:xfrm>
          <a:prstGeom prst="rect">
            <a:avLst/>
          </a:prstGeom>
          <a:noFill/>
        </p:spPr>
        <p:txBody>
          <a:bodyPr wrap="none" rtlCol="0">
            <a:spAutoFit/>
          </a:bodyPr>
          <a:lstStyle/>
          <a:p>
            <a:r>
              <a:rPr lang="en-US" altLang="ja-JP" sz="1600" dirty="0" smtClean="0">
                <a:solidFill>
                  <a:prstClr val="black"/>
                </a:solidFill>
              </a:rPr>
              <a:t>Town Building Game</a:t>
            </a:r>
            <a:endParaRPr lang="ja-JP" altLang="en-US" sz="1600" dirty="0">
              <a:solidFill>
                <a:prstClr val="black"/>
              </a:solidFill>
            </a:endParaRPr>
          </a:p>
        </p:txBody>
      </p:sp>
      <p:grpSp>
        <p:nvGrpSpPr>
          <p:cNvPr id="15" name="グループ化 14"/>
          <p:cNvGrpSpPr/>
          <p:nvPr/>
        </p:nvGrpSpPr>
        <p:grpSpPr>
          <a:xfrm>
            <a:off x="5219266" y="4576826"/>
            <a:ext cx="2339823" cy="1546685"/>
            <a:chOff x="3923928" y="4014085"/>
            <a:chExt cx="3579261" cy="2497525"/>
          </a:xfrm>
          <a:effectLst>
            <a:outerShdw blurRad="50800" dist="38100" dir="2700000" algn="tl" rotWithShape="0">
              <a:prstClr val="black">
                <a:alpha val="40000"/>
              </a:prstClr>
            </a:outerShdw>
          </a:effectLst>
        </p:grpSpPr>
        <p:pic>
          <p:nvPicPr>
            <p:cNvPr id="16" name="Picture 7" descr="C:\USERS\YONEMURA\APPDATA\LOCAL\TEMP\~EXTMP00\近畿会町をつくろうシート.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4014085"/>
              <a:ext cx="3316020" cy="23412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YONEMURA\APPDATA\LOCAL\TEMP\~EXTMP00\小学生・近畿（みんなで町づくりシール）.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85578">
              <a:off x="6681369" y="4835384"/>
              <a:ext cx="821820" cy="1676226"/>
            </a:xfrm>
            <a:prstGeom prst="rect">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8" name="Rectangle 3"/>
          <p:cNvSpPr txBox="1">
            <a:spLocks noChangeArrowheads="1"/>
          </p:cNvSpPr>
          <p:nvPr/>
        </p:nvSpPr>
        <p:spPr>
          <a:xfrm>
            <a:off x="683568" y="942352"/>
            <a:ext cx="8892480" cy="1190504"/>
          </a:xfrm>
          <a:prstGeom prst="rect">
            <a:avLst/>
          </a:prstGeom>
          <a:ln>
            <a:miter lim="800000"/>
            <a:headEnd/>
            <a:tailEnd/>
          </a:ln>
          <a:extLst>
            <a:ext uri="{FAA26D3D-D897-4be2-8F04-BA451C77F1D7}"/>
          </a:extLst>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rgbClr val="2F5897"/>
              </a:buClr>
              <a:buFont typeface="Wingdings" panose="05000000000000000000" pitchFamily="2" charset="2"/>
              <a:buNone/>
              <a:defRPr/>
            </a:pPr>
            <a:r>
              <a:rPr lang="en-US" altLang="ja-JP" b="1" dirty="0" smtClean="0">
                <a:solidFill>
                  <a:srgbClr val="C00000"/>
                </a:solidFill>
              </a:rPr>
              <a:t>Original textbooks and learning kits for tax classes produced by JFCPTAA and Regional Associations</a:t>
            </a:r>
            <a:endParaRPr lang="en-US" altLang="ja-JP" dirty="0" smtClean="0">
              <a:solidFill>
                <a:prstClr val="black"/>
              </a:solidFill>
            </a:endParaRPr>
          </a:p>
        </p:txBody>
      </p:sp>
      <p:sp>
        <p:nvSpPr>
          <p:cNvPr id="19" name="スライド番号プレースホルダー 2"/>
          <p:cNvSpPr>
            <a:spLocks noGrp="1"/>
          </p:cNvSpPr>
          <p:nvPr>
            <p:ph type="sldNum" sz="quarter" idx="4294967295"/>
          </p:nvPr>
        </p:nvSpPr>
        <p:spPr>
          <a:xfrm>
            <a:off x="8676456" y="6376243"/>
            <a:ext cx="467544" cy="365125"/>
          </a:xfrm>
          <a:prstGeom prst="rect">
            <a:avLst/>
          </a:prstGeom>
        </p:spPr>
        <p:txBody>
          <a:bodyPr/>
          <a:lstStyle/>
          <a:p>
            <a:r>
              <a:rPr lang="en-US" altLang="ja-JP" dirty="0" smtClean="0">
                <a:solidFill>
                  <a:prstClr val="black"/>
                </a:solidFill>
              </a:rPr>
              <a:t>11</a:t>
            </a:r>
            <a:endParaRPr lang="ja-JP" altLang="en-US" dirty="0">
              <a:solidFill>
                <a:prstClr val="black"/>
              </a:solidFill>
            </a:endParaRPr>
          </a:p>
        </p:txBody>
      </p:sp>
    </p:spTree>
    <p:extLst>
      <p:ext uri="{BB962C8B-B14F-4D97-AF65-F5344CB8AC3E}">
        <p14:creationId xmlns:p14="http://schemas.microsoft.com/office/powerpoint/2010/main" val="130765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5504"/>
            <a:ext cx="8596064" cy="838200"/>
          </a:xfrm>
        </p:spPr>
        <p:txBody>
          <a:bodyPr>
            <a:normAutofit/>
          </a:bodyPr>
          <a:lstStyle/>
          <a:p>
            <a:r>
              <a:rPr lang="en-US" altLang="ja-JP" dirty="0" smtClean="0"/>
              <a:t>5-2</a:t>
            </a:r>
            <a:r>
              <a:rPr lang="ja-JP" altLang="en-US" dirty="0"/>
              <a:t> </a:t>
            </a:r>
            <a:r>
              <a:rPr lang="en-US" altLang="ja-JP" dirty="0" smtClean="0"/>
              <a:t> </a:t>
            </a:r>
            <a:r>
              <a:rPr lang="en-US" altLang="ja-JP" dirty="0"/>
              <a:t>Other Activities besides Tax Classes</a:t>
            </a:r>
          </a:p>
        </p:txBody>
      </p:sp>
      <p:pic>
        <p:nvPicPr>
          <p:cNvPr id="6" name="Picture 2" descr="C:\USERS\YONEMURA\APPDATA\LOCAL\TEMP\~EXTMP00\租税教育2015表紙.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771" y="2006462"/>
            <a:ext cx="1329137" cy="1878997"/>
          </a:xfrm>
          <a:prstGeom prst="rect">
            <a:avLst/>
          </a:prstGeom>
          <a:noFill/>
          <a:ln>
            <a:solidFill>
              <a:schemeClr val="accent1"/>
            </a:solidFill>
          </a:ln>
          <a:effectLst>
            <a:outerShdw blurRad="50800" dist="38100" dir="2700000" algn="tl" rotWithShape="0">
              <a:prstClr val="black">
                <a:alpha val="40000"/>
              </a:prstClr>
            </a:outerShdw>
          </a:effectLst>
          <a:scene3d>
            <a:camera prst="orthographicFront">
              <a:rot lat="600000" lon="900000" rev="0"/>
            </a:camera>
            <a:lightRig rig="threePt" dir="t"/>
          </a:scene3d>
          <a:extLst>
            <a:ext uri="{909E8E84-426E-40DD-AFC4-6F175D3DCCD1}">
              <a14:hiddenFill xmlns:a14="http://schemas.microsoft.com/office/drawing/2010/main">
                <a:solidFill>
                  <a:srgbClr val="FFFFFF"/>
                </a:solidFill>
              </a14:hiddenFill>
            </a:ext>
          </a:extLst>
        </p:spPr>
      </p:pic>
      <p:pic>
        <p:nvPicPr>
          <p:cNvPr id="7" name="Picture 3" descr="C:\USERS\YONEMURA\APPDATA\LOCAL\TEMP\~EXTMP00\税って何かな？表紙.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939" y="1939587"/>
            <a:ext cx="1379328" cy="1945872"/>
          </a:xfrm>
          <a:prstGeom prst="rect">
            <a:avLst/>
          </a:prstGeom>
          <a:noFill/>
          <a:ln>
            <a:solidFill>
              <a:schemeClr val="accent1"/>
            </a:solidFill>
          </a:ln>
          <a:effectLst>
            <a:outerShdw blurRad="50800" dist="38100" dir="2700000" algn="tl" rotWithShape="0">
              <a:prstClr val="black">
                <a:alpha val="40000"/>
              </a:prstClr>
            </a:outerShdw>
          </a:effectLst>
          <a:scene3d>
            <a:camera prst="orthographicFront">
              <a:rot lat="600000" lon="9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42557" y="1939587"/>
            <a:ext cx="1475096" cy="1945872"/>
          </a:xfrm>
          <a:prstGeom prst="rect">
            <a:avLst/>
          </a:prstGeom>
          <a:noFill/>
          <a:ln>
            <a:solidFill>
              <a:schemeClr val="accent1"/>
            </a:solidFill>
          </a:ln>
          <a:effectLst>
            <a:outerShdw blurRad="50800" dist="38100" dir="2700000" algn="tl" rotWithShape="0">
              <a:prstClr val="black">
                <a:alpha val="40000"/>
              </a:prstClr>
            </a:outerShdw>
          </a:effectLst>
          <a:scene3d>
            <a:camera prst="orthographicFront">
              <a:rot lat="600000" lon="9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128" descr="アニメ全話">
            <a:hlinkClick r:id="rId5" action="ppaction://hlinkfile" highlightClick="1"/>
            <a:hlinkHover r:id="" action="ppaction://noaction" highlightClick="1"/>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1816" y="4576827"/>
            <a:ext cx="2338124" cy="15581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653127" y="3985900"/>
            <a:ext cx="2154424" cy="523220"/>
          </a:xfrm>
          <a:prstGeom prst="rect">
            <a:avLst/>
          </a:prstGeom>
          <a:noFill/>
        </p:spPr>
        <p:txBody>
          <a:bodyPr wrap="square" rtlCol="0">
            <a:spAutoFit/>
          </a:bodyPr>
          <a:lstStyle/>
          <a:p>
            <a:pPr algn="ctr"/>
            <a:r>
              <a:rPr lang="en-US" altLang="ja-JP" sz="1400" dirty="0">
                <a:solidFill>
                  <a:srgbClr val="000000"/>
                </a:solidFill>
              </a:rPr>
              <a:t>Textbook for </a:t>
            </a:r>
            <a:r>
              <a:rPr lang="en-US" altLang="ja-JP" sz="1400" i="1" dirty="0" err="1">
                <a:solidFill>
                  <a:srgbClr val="000000"/>
                </a:solidFill>
              </a:rPr>
              <a:t>zeirishi</a:t>
            </a:r>
            <a:r>
              <a:rPr lang="en-US" altLang="ja-JP" sz="1400" dirty="0">
                <a:solidFill>
                  <a:srgbClr val="000000"/>
                </a:solidFill>
              </a:rPr>
              <a:t> when teaching class</a:t>
            </a:r>
            <a:r>
              <a:rPr lang="en-US" altLang="ja-JP" sz="1400" dirty="0" smtClean="0">
                <a:solidFill>
                  <a:prstClr val="black"/>
                </a:solidFill>
              </a:rPr>
              <a:t> </a:t>
            </a:r>
            <a:endParaRPr lang="ja-JP" altLang="en-US" sz="1400" dirty="0">
              <a:solidFill>
                <a:prstClr val="black"/>
              </a:solidFill>
            </a:endParaRPr>
          </a:p>
        </p:txBody>
      </p:sp>
      <p:sp>
        <p:nvSpPr>
          <p:cNvPr id="11" name="テキスト ボックス 10"/>
          <p:cNvSpPr txBox="1"/>
          <p:nvPr/>
        </p:nvSpPr>
        <p:spPr>
          <a:xfrm>
            <a:off x="3258368" y="3985900"/>
            <a:ext cx="2542470" cy="523220"/>
          </a:xfrm>
          <a:prstGeom prst="rect">
            <a:avLst/>
          </a:prstGeom>
          <a:noFill/>
        </p:spPr>
        <p:txBody>
          <a:bodyPr wrap="square" rtlCol="0">
            <a:spAutoFit/>
          </a:bodyPr>
          <a:lstStyle/>
          <a:p>
            <a:pPr algn="ctr"/>
            <a:r>
              <a:rPr lang="en-US" altLang="ja-JP" sz="1400" dirty="0" smtClean="0">
                <a:solidFill>
                  <a:prstClr val="black"/>
                </a:solidFill>
              </a:rPr>
              <a:t>Manga for elementary and </a:t>
            </a:r>
          </a:p>
          <a:p>
            <a:pPr algn="ctr"/>
            <a:r>
              <a:rPr lang="en-US" altLang="ja-JP" sz="1400" dirty="0" smtClean="0">
                <a:solidFill>
                  <a:prstClr val="black"/>
                </a:solidFill>
              </a:rPr>
              <a:t>junior high school students</a:t>
            </a:r>
            <a:endParaRPr lang="ja-JP" altLang="en-US" sz="1400" dirty="0">
              <a:solidFill>
                <a:prstClr val="black"/>
              </a:solidFill>
            </a:endParaRPr>
          </a:p>
        </p:txBody>
      </p:sp>
      <p:sp>
        <p:nvSpPr>
          <p:cNvPr id="12" name="テキスト ボックス 11"/>
          <p:cNvSpPr txBox="1"/>
          <p:nvPr/>
        </p:nvSpPr>
        <p:spPr>
          <a:xfrm>
            <a:off x="2235246" y="6123511"/>
            <a:ext cx="871264" cy="338554"/>
          </a:xfrm>
          <a:prstGeom prst="rect">
            <a:avLst/>
          </a:prstGeom>
          <a:noFill/>
        </p:spPr>
        <p:txBody>
          <a:bodyPr wrap="none" rtlCol="0">
            <a:spAutoFit/>
          </a:bodyPr>
          <a:lstStyle/>
          <a:p>
            <a:r>
              <a:rPr lang="en-US" altLang="ja-JP" sz="1600" dirty="0" smtClean="0">
                <a:solidFill>
                  <a:prstClr val="black"/>
                </a:solidFill>
              </a:rPr>
              <a:t>Cartoon</a:t>
            </a:r>
            <a:endParaRPr lang="ja-JP" altLang="en-US" sz="1600" dirty="0">
              <a:solidFill>
                <a:prstClr val="black"/>
              </a:solidFill>
            </a:endParaRPr>
          </a:p>
        </p:txBody>
      </p:sp>
      <p:sp>
        <p:nvSpPr>
          <p:cNvPr id="13" name="テキスト ボックス 12"/>
          <p:cNvSpPr txBox="1"/>
          <p:nvPr/>
        </p:nvSpPr>
        <p:spPr>
          <a:xfrm>
            <a:off x="6701457" y="4087418"/>
            <a:ext cx="1357295" cy="338554"/>
          </a:xfrm>
          <a:prstGeom prst="rect">
            <a:avLst/>
          </a:prstGeom>
          <a:noFill/>
        </p:spPr>
        <p:txBody>
          <a:bodyPr wrap="none" rtlCol="0">
            <a:spAutoFit/>
          </a:bodyPr>
          <a:lstStyle/>
          <a:p>
            <a:r>
              <a:rPr lang="en-US" altLang="ja-JP" sz="1600" dirty="0" smtClean="0">
                <a:solidFill>
                  <a:prstClr val="black"/>
                </a:solidFill>
                <a:ea typeface="Arial Unicode MS" panose="020B0604020202020204" pitchFamily="50" charset="-128"/>
                <a:cs typeface="Arial Unicode MS" panose="020B0604020202020204" pitchFamily="50" charset="-128"/>
              </a:rPr>
              <a:t>Text in </a:t>
            </a:r>
            <a:r>
              <a:rPr lang="ja-JP" altLang="ja-JP" sz="1600" dirty="0" smtClean="0">
                <a:solidFill>
                  <a:prstClr val="black"/>
                </a:solidFill>
                <a:ea typeface="Arial Unicode MS" panose="020B0604020202020204" pitchFamily="50" charset="-128"/>
                <a:cs typeface="Arial Unicode MS" panose="020B0604020202020204" pitchFamily="50" charset="-128"/>
              </a:rPr>
              <a:t>Braille</a:t>
            </a:r>
            <a:endParaRPr lang="ja-JP" altLang="en-US" sz="1600" dirty="0">
              <a:solidFill>
                <a:prstClr val="black"/>
              </a:solidFill>
            </a:endParaRPr>
          </a:p>
        </p:txBody>
      </p:sp>
      <p:sp>
        <p:nvSpPr>
          <p:cNvPr id="14" name="テキスト ボックス 13"/>
          <p:cNvSpPr txBox="1"/>
          <p:nvPr/>
        </p:nvSpPr>
        <p:spPr>
          <a:xfrm>
            <a:off x="5371363" y="6123511"/>
            <a:ext cx="1936941" cy="338554"/>
          </a:xfrm>
          <a:prstGeom prst="rect">
            <a:avLst/>
          </a:prstGeom>
          <a:noFill/>
        </p:spPr>
        <p:txBody>
          <a:bodyPr wrap="none" rtlCol="0">
            <a:spAutoFit/>
          </a:bodyPr>
          <a:lstStyle/>
          <a:p>
            <a:r>
              <a:rPr lang="en-US" altLang="ja-JP" sz="1600" dirty="0" smtClean="0">
                <a:solidFill>
                  <a:prstClr val="black"/>
                </a:solidFill>
              </a:rPr>
              <a:t>Town Building Game</a:t>
            </a:r>
            <a:endParaRPr lang="ja-JP" altLang="en-US" sz="1600" dirty="0">
              <a:solidFill>
                <a:prstClr val="black"/>
              </a:solidFill>
            </a:endParaRPr>
          </a:p>
        </p:txBody>
      </p:sp>
      <p:grpSp>
        <p:nvGrpSpPr>
          <p:cNvPr id="15" name="グループ化 14"/>
          <p:cNvGrpSpPr/>
          <p:nvPr/>
        </p:nvGrpSpPr>
        <p:grpSpPr>
          <a:xfrm>
            <a:off x="5219266" y="4576826"/>
            <a:ext cx="2339823" cy="1546685"/>
            <a:chOff x="3923928" y="4014085"/>
            <a:chExt cx="3579261" cy="2497525"/>
          </a:xfrm>
          <a:effectLst>
            <a:outerShdw blurRad="50800" dist="38100" dir="2700000" algn="tl" rotWithShape="0">
              <a:prstClr val="black">
                <a:alpha val="40000"/>
              </a:prstClr>
            </a:outerShdw>
          </a:effectLst>
        </p:grpSpPr>
        <p:pic>
          <p:nvPicPr>
            <p:cNvPr id="16" name="Picture 7" descr="C:\USERS\YONEMURA\APPDATA\LOCAL\TEMP\~EXTMP00\近畿会町をつくろうシート.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4014085"/>
              <a:ext cx="3316020" cy="23412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YONEMURA\APPDATA\LOCAL\TEMP\~EXTMP00\小学生・近畿（みんなで町づくりシール）.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85578">
              <a:off x="6681369" y="4835384"/>
              <a:ext cx="821820" cy="1676226"/>
            </a:xfrm>
            <a:prstGeom prst="rect">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9" name="正方形/長方形 18"/>
          <p:cNvSpPr/>
          <p:nvPr/>
        </p:nvSpPr>
        <p:spPr>
          <a:xfrm>
            <a:off x="251520" y="1116016"/>
            <a:ext cx="8712968" cy="533732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oa-serv1\public\業務３課\04租税教育推進部\整理用フォルダ\16雑件\AOTCA大阪会議ープレゼン\プレゼンパワポ資料\AOTCAパワポ\0908修正にあたって資料\PPT用副読本データ\st01p.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9912" y="1916832"/>
            <a:ext cx="1417320" cy="1972437"/>
          </a:xfrm>
          <a:prstGeom prst="rect">
            <a:avLst/>
          </a:prstGeom>
          <a:noFill/>
          <a:extLst>
            <a:ext uri="{909E8E84-426E-40DD-AFC4-6F175D3DCCD1}">
              <a14:hiddenFill xmlns:a14="http://schemas.microsoft.com/office/drawing/2010/main">
                <a:solidFill>
                  <a:srgbClr val="FFFFFF"/>
                </a:solidFill>
              </a14:hiddenFill>
            </a:ext>
          </a:extLst>
        </p:spPr>
      </p:pic>
      <p:sp>
        <p:nvSpPr>
          <p:cNvPr id="20" name="角丸四角形 19"/>
          <p:cNvSpPr/>
          <p:nvPr/>
        </p:nvSpPr>
        <p:spPr>
          <a:xfrm>
            <a:off x="395536" y="1097448"/>
            <a:ext cx="8352927" cy="5225520"/>
          </a:xfrm>
          <a:prstGeom prst="roundRect">
            <a:avLst>
              <a:gd name="adj" fmla="val 50000"/>
            </a:avLst>
          </a:prstGeom>
          <a:solidFill>
            <a:srgbClr val="00B050">
              <a:alpha val="19000"/>
            </a:srgbClr>
          </a:solidFill>
          <a:ln>
            <a:noFill/>
          </a:ln>
          <a:effectLst>
            <a:glow>
              <a:schemeClr val="accent1">
                <a:alpha val="0"/>
              </a:schemeClr>
            </a:glow>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7" name="Picture 3" descr="\\oa-serv1\public\業務３課\04租税教育推進部\整理用フォルダ\16雑件\AOTCA大阪会議ープレゼン\プレゼンパワポ資料\AOTCAパワポ\0908修正にあたって資料\PPT用副読本データ\st01p.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6781" y="3372630"/>
            <a:ext cx="2120003" cy="2950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a-serv1\public\業務３課\04租税教育推進部\整理用フォルダ\16雑件\AOTCA大阪会議ープレゼン\プレゼンパワポ資料\AOTCAパワポ\0908修正にあたって資料\PPT用副読本データ\st04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176" y="1472906"/>
            <a:ext cx="1897832" cy="261451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142255" y="809052"/>
            <a:ext cx="3449505" cy="243537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433831" y="2960204"/>
            <a:ext cx="3722345" cy="2661656"/>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6" name="スライド番号プレースホルダー 2"/>
          <p:cNvSpPr>
            <a:spLocks noGrp="1"/>
          </p:cNvSpPr>
          <p:nvPr>
            <p:ph type="sldNum" sz="quarter" idx="4294967295"/>
          </p:nvPr>
        </p:nvSpPr>
        <p:spPr>
          <a:xfrm>
            <a:off x="8676456" y="6376243"/>
            <a:ext cx="467544" cy="365125"/>
          </a:xfrm>
          <a:prstGeom prst="rect">
            <a:avLst/>
          </a:prstGeom>
        </p:spPr>
        <p:txBody>
          <a:bodyPr/>
          <a:lstStyle/>
          <a:p>
            <a:r>
              <a:rPr lang="en-US" altLang="ja-JP" dirty="0" smtClean="0">
                <a:solidFill>
                  <a:prstClr val="black"/>
                </a:solidFill>
              </a:rPr>
              <a:t>12</a:t>
            </a:r>
            <a:endParaRPr lang="ja-JP" altLang="en-US" dirty="0">
              <a:solidFill>
                <a:prstClr val="black"/>
              </a:solidFill>
            </a:endParaRPr>
          </a:p>
        </p:txBody>
      </p:sp>
      <p:sp>
        <p:nvSpPr>
          <p:cNvPr id="27" name="テキスト ボックス 2"/>
          <p:cNvSpPr txBox="1">
            <a:spLocks noChangeArrowheads="1"/>
          </p:cNvSpPr>
          <p:nvPr/>
        </p:nvSpPr>
        <p:spPr bwMode="auto">
          <a:xfrm>
            <a:off x="6591760" y="2237963"/>
            <a:ext cx="1909866" cy="1077218"/>
          </a:xfrm>
          <a:prstGeom prst="rect">
            <a:avLst/>
          </a:prstGeom>
          <a:noFill/>
          <a:ln>
            <a:noFill/>
          </a:ln>
          <a:effectLs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defRPr/>
            </a:pPr>
            <a:r>
              <a:rPr lang="en-US" altLang="ja-JP" sz="1600" kern="1000" spc="-100" dirty="0" smtClean="0">
                <a:solidFill>
                  <a:schemeClr val="tx2">
                    <a:lumMod val="50000"/>
                  </a:schemeClr>
                </a:solidFill>
                <a:effectLst>
                  <a:glow rad="127000">
                    <a:schemeClr val="bg1"/>
                  </a:glow>
                </a:effectLst>
                <a:latin typeface="+mn-lt"/>
                <a:ea typeface="Batang" charset="0"/>
                <a:cs typeface="Batang" charset="0"/>
              </a:rPr>
              <a:t>Explaining  tax  money  used for various public facilities by  Q&amp;A   </a:t>
            </a:r>
            <a:endParaRPr lang="en-US" altLang="ja-JP" sz="1600" kern="1000" spc="-100" dirty="0">
              <a:solidFill>
                <a:schemeClr val="tx2">
                  <a:lumMod val="50000"/>
                </a:schemeClr>
              </a:solidFill>
              <a:effectLst>
                <a:glow rad="127000">
                  <a:schemeClr val="bg1"/>
                </a:glow>
              </a:effectLst>
              <a:latin typeface="+mn-lt"/>
              <a:ea typeface="Batang" charset="0"/>
              <a:cs typeface="Batang" charset="0"/>
            </a:endParaRPr>
          </a:p>
        </p:txBody>
      </p:sp>
      <p:sp>
        <p:nvSpPr>
          <p:cNvPr id="28" name="テキスト ボックス 2"/>
          <p:cNvSpPr txBox="1">
            <a:spLocks noChangeArrowheads="1"/>
          </p:cNvSpPr>
          <p:nvPr/>
        </p:nvSpPr>
        <p:spPr bwMode="auto">
          <a:xfrm>
            <a:off x="653159" y="4320403"/>
            <a:ext cx="1848025" cy="830997"/>
          </a:xfrm>
          <a:prstGeom prst="rect">
            <a:avLst/>
          </a:prstGeom>
          <a:noFill/>
          <a:ln>
            <a:noFill/>
          </a:ln>
          <a:effectLs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defRPr/>
            </a:pPr>
            <a:r>
              <a:rPr lang="en-US" altLang="ja-JP" sz="1600" kern="1000" spc="-100" dirty="0" smtClean="0">
                <a:solidFill>
                  <a:schemeClr val="tx2">
                    <a:lumMod val="50000"/>
                  </a:schemeClr>
                </a:solidFill>
                <a:effectLst>
                  <a:glow rad="127000">
                    <a:schemeClr val="bg1"/>
                  </a:glow>
                </a:effectLst>
                <a:latin typeface="+mn-lt"/>
                <a:ea typeface="Batang" charset="0"/>
                <a:cs typeface="Batang" charset="0"/>
              </a:rPr>
              <a:t>Explaining tax items and structure  by using illustration</a:t>
            </a:r>
            <a:endParaRPr lang="en-US" altLang="ja-JP" sz="1600" kern="1000" spc="-100" dirty="0">
              <a:solidFill>
                <a:schemeClr val="tx2">
                  <a:lumMod val="50000"/>
                </a:schemeClr>
              </a:solidFill>
              <a:effectLst>
                <a:glow rad="127000">
                  <a:schemeClr val="bg1"/>
                </a:glow>
              </a:effectLst>
              <a:latin typeface="+mn-lt"/>
              <a:ea typeface="Batang" charset="0"/>
              <a:cs typeface="Batang" charset="0"/>
            </a:endParaRPr>
          </a:p>
        </p:txBody>
      </p:sp>
      <p:sp>
        <p:nvSpPr>
          <p:cNvPr id="29" name="テキスト ボックス 2"/>
          <p:cNvSpPr txBox="1">
            <a:spLocks noChangeArrowheads="1"/>
          </p:cNvSpPr>
          <p:nvPr/>
        </p:nvSpPr>
        <p:spPr bwMode="auto">
          <a:xfrm>
            <a:off x="5022514" y="5784957"/>
            <a:ext cx="1308434" cy="584775"/>
          </a:xfrm>
          <a:prstGeom prst="rect">
            <a:avLst/>
          </a:prstGeom>
          <a:noFill/>
          <a:ln>
            <a:noFill/>
          </a:ln>
          <a:effectLs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lgn="r">
              <a:defRPr/>
            </a:pPr>
            <a:r>
              <a:rPr lang="en-US" altLang="ja-JP" sz="1600" kern="1000" spc="-100" dirty="0" smtClean="0">
                <a:solidFill>
                  <a:schemeClr val="tx2">
                    <a:lumMod val="50000"/>
                  </a:schemeClr>
                </a:solidFill>
                <a:effectLst>
                  <a:glow rad="127000">
                    <a:schemeClr val="bg1"/>
                  </a:glow>
                </a:effectLst>
                <a:latin typeface="+mn-lt"/>
                <a:ea typeface="Batang" charset="0"/>
                <a:cs typeface="Batang" charset="0"/>
              </a:rPr>
              <a:t>Manga book with 56 pages </a:t>
            </a:r>
            <a:endParaRPr lang="en-US" altLang="ja-JP" sz="1600" kern="1000" spc="-100" dirty="0">
              <a:solidFill>
                <a:schemeClr val="tx2">
                  <a:lumMod val="50000"/>
                </a:schemeClr>
              </a:solidFill>
              <a:effectLst>
                <a:glow rad="127000">
                  <a:schemeClr val="bg1"/>
                </a:glow>
              </a:effectLst>
              <a:latin typeface="+mn-lt"/>
              <a:ea typeface="Batang" charset="0"/>
              <a:cs typeface="Batang" charset="0"/>
            </a:endParaRPr>
          </a:p>
        </p:txBody>
      </p:sp>
    </p:spTree>
    <p:extLst>
      <p:ext uri="{BB962C8B-B14F-4D97-AF65-F5344CB8AC3E}">
        <p14:creationId xmlns:p14="http://schemas.microsoft.com/office/powerpoint/2010/main" val="20380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49" presetClass="path" presetSubtype="0" accel="50000" decel="50000" fill="hold" nodeType="afterEffect">
                                  <p:stCondLst>
                                    <p:cond delay="0"/>
                                  </p:stCondLst>
                                  <p:childTnLst>
                                    <p:animMotion origin="layout" path="M 1.38889E-6 3.29325E-6 L 0.31632 0.28654 " pathEditMode="relative" rAng="0" ptsTypes="AA">
                                      <p:cBhvr>
                                        <p:cTn id="13" dur="1500" fill="hold"/>
                                        <p:tgtEl>
                                          <p:spTgt spid="1026"/>
                                        </p:tgtEl>
                                        <p:attrNameLst>
                                          <p:attrName>ppt_x</p:attrName>
                                          <p:attrName>ppt_y</p:attrName>
                                        </p:attrNameLst>
                                      </p:cBhvr>
                                      <p:rCtr x="15816" y="14315"/>
                                    </p:animMotion>
                                  </p:childTnLst>
                                </p:cTn>
                              </p:par>
                              <p:par>
                                <p:cTn id="14" presetID="6" presetClass="emph" presetSubtype="0" fill="hold" nodeType="withEffect">
                                  <p:stCondLst>
                                    <p:cond delay="100"/>
                                  </p:stCondLst>
                                  <p:childTnLst>
                                    <p:animScale>
                                      <p:cBhvr>
                                        <p:cTn id="15" dur="1400" fill="hold"/>
                                        <p:tgtEl>
                                          <p:spTgt spid="1026"/>
                                        </p:tgtEl>
                                      </p:cBhvr>
                                      <p:by x="150000" y="150000"/>
                                    </p:animScale>
                                  </p:childTnLst>
                                </p:cTn>
                              </p:par>
                            </p:childTnLst>
                          </p:cTn>
                        </p:par>
                        <p:par>
                          <p:cTn id="16" fill="hold">
                            <p:stCondLst>
                              <p:cond delay="2000"/>
                            </p:stCondLst>
                            <p:childTnLst>
                              <p:par>
                                <p:cTn id="17" presetID="10" presetClass="exit" presetSubtype="0" fill="hold" nodeType="afterEffect">
                                  <p:stCondLst>
                                    <p:cond delay="0"/>
                                  </p:stCondLst>
                                  <p:childTnLst>
                                    <p:animEffect transition="out" filter="fade">
                                      <p:cBhvr>
                                        <p:cTn id="18" dur="100"/>
                                        <p:tgtEl>
                                          <p:spTgt spid="1026"/>
                                        </p:tgtEl>
                                      </p:cBhvr>
                                    </p:animEffect>
                                    <p:set>
                                      <p:cBhvr>
                                        <p:cTn id="19" dur="1" fill="hold">
                                          <p:stCondLst>
                                            <p:cond delay="99"/>
                                          </p:stCondLst>
                                        </p:cTn>
                                        <p:tgtEl>
                                          <p:spTgt spid="1026"/>
                                        </p:tgtEl>
                                        <p:attrNameLst>
                                          <p:attrName>style.visibility</p:attrName>
                                        </p:attrNameLst>
                                      </p:cBhvr>
                                      <p:to>
                                        <p:strVal val="hidden"/>
                                      </p:to>
                                    </p:set>
                                  </p:childTnLst>
                                </p:cTn>
                              </p:par>
                            </p:childTnLst>
                          </p:cTn>
                        </p:par>
                        <p:par>
                          <p:cTn id="20" fill="hold">
                            <p:stCondLst>
                              <p:cond delay="2100"/>
                            </p:stCondLst>
                            <p:childTnLst>
                              <p:par>
                                <p:cTn id="21" presetID="10"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
                                        <p:tgtEl>
                                          <p:spTgt spid="10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
                                        <p:tgtEl>
                                          <p:spTgt spid="20"/>
                                        </p:tgtEl>
                                      </p:cBhvr>
                                    </p:animEffect>
                                  </p:childTnLst>
                                </p:cTn>
                              </p:par>
                            </p:childTnLst>
                          </p:cTn>
                        </p:par>
                        <p:par>
                          <p:cTn id="27" fill="hold">
                            <p:stCondLst>
                              <p:cond delay="2200"/>
                            </p:stCondLst>
                            <p:childTnLst>
                              <p:par>
                                <p:cTn id="28" presetID="10"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par>
                          <p:cTn id="31" fill="hold">
                            <p:stCondLst>
                              <p:cond delay="27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32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37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5504"/>
            <a:ext cx="8596064" cy="838200"/>
          </a:xfrm>
        </p:spPr>
        <p:txBody>
          <a:bodyPr/>
          <a:lstStyle/>
          <a:p>
            <a:r>
              <a:rPr lang="en-US" altLang="ja-JP" dirty="0" smtClean="0"/>
              <a:t>5-3</a:t>
            </a:r>
            <a:r>
              <a:rPr lang="ja-JP" altLang="en-US" dirty="0" smtClean="0"/>
              <a:t> </a:t>
            </a:r>
            <a:r>
              <a:rPr lang="en-US" altLang="ja-JP" dirty="0" smtClean="0"/>
              <a:t> </a:t>
            </a:r>
            <a:r>
              <a:rPr lang="en-US" altLang="ja-JP" dirty="0"/>
              <a:t>Other Activities besides Tax Classes</a:t>
            </a:r>
          </a:p>
        </p:txBody>
      </p:sp>
      <p:sp>
        <p:nvSpPr>
          <p:cNvPr id="18" name="Rectangle 3"/>
          <p:cNvSpPr txBox="1">
            <a:spLocks noChangeArrowheads="1"/>
          </p:cNvSpPr>
          <p:nvPr/>
        </p:nvSpPr>
        <p:spPr>
          <a:xfrm>
            <a:off x="683568" y="978817"/>
            <a:ext cx="8892480" cy="1190504"/>
          </a:xfrm>
          <a:prstGeom prst="rect">
            <a:avLst/>
          </a:prstGeom>
          <a:ln>
            <a:miter lim="800000"/>
            <a:headEnd/>
            <a:tailEnd/>
          </a:ln>
          <a:extLst>
            <a:ext uri="{FAA26D3D-D897-4be2-8F04-BA451C77F1D7}"/>
          </a:extLst>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defRPr/>
            </a:pPr>
            <a:r>
              <a:rPr lang="en-US" altLang="ja-JP" sz="2800" b="1" dirty="0" smtClean="0">
                <a:solidFill>
                  <a:srgbClr val="C00000"/>
                </a:solidFill>
              </a:rPr>
              <a:t>JFCPTAA </a:t>
            </a:r>
            <a:r>
              <a:rPr lang="en-US" altLang="ja-JP" sz="2800" b="1" dirty="0">
                <a:solidFill>
                  <a:srgbClr val="C00000"/>
                </a:solidFill>
              </a:rPr>
              <a:t>and Regional Associations</a:t>
            </a:r>
          </a:p>
          <a:p>
            <a:pPr marL="0" indent="0">
              <a:buNone/>
              <a:defRPr/>
            </a:pPr>
            <a:r>
              <a:rPr lang="en-US" altLang="ja-JP" sz="2800" b="1" dirty="0">
                <a:solidFill>
                  <a:srgbClr val="C00000"/>
                </a:solidFill>
              </a:rPr>
              <a:t>Activities </a:t>
            </a:r>
            <a:r>
              <a:rPr lang="en-US" altLang="ja-JP" sz="2800" b="1" dirty="0" smtClean="0">
                <a:solidFill>
                  <a:srgbClr val="C00000"/>
                </a:solidFill>
              </a:rPr>
              <a:t>besides </a:t>
            </a:r>
            <a:r>
              <a:rPr lang="en-US" altLang="ja-JP" sz="2800" b="1" dirty="0">
                <a:solidFill>
                  <a:srgbClr val="C00000"/>
                </a:solidFill>
              </a:rPr>
              <a:t>Tax Classes for </a:t>
            </a:r>
            <a:r>
              <a:rPr lang="en-US" altLang="ja-JP" sz="2800" b="1" dirty="0" smtClean="0">
                <a:solidFill>
                  <a:srgbClr val="C00000"/>
                </a:solidFill>
              </a:rPr>
              <a:t>Students</a:t>
            </a:r>
            <a:endParaRPr lang="en-US" altLang="ja-JP" sz="2800" dirty="0"/>
          </a:p>
        </p:txBody>
      </p:sp>
      <p:sp>
        <p:nvSpPr>
          <p:cNvPr id="5" name="スライド番号プレースホルダー 2"/>
          <p:cNvSpPr>
            <a:spLocks noGrp="1"/>
          </p:cNvSpPr>
          <p:nvPr>
            <p:ph type="sldNum" sz="quarter" idx="4294967295"/>
          </p:nvPr>
        </p:nvSpPr>
        <p:spPr>
          <a:xfrm>
            <a:off x="8676456" y="6376243"/>
            <a:ext cx="467544" cy="365125"/>
          </a:xfrm>
          <a:prstGeom prst="rect">
            <a:avLst/>
          </a:prstGeom>
        </p:spPr>
        <p:txBody>
          <a:bodyPr/>
          <a:lstStyle/>
          <a:p>
            <a:r>
              <a:rPr kumimoji="1" lang="en-US" altLang="ja-JP" dirty="0" smtClean="0"/>
              <a:t>13</a:t>
            </a:r>
            <a:endParaRPr kumimoji="1" lang="ja-JP" altLang="en-US" dirty="0"/>
          </a:p>
        </p:txBody>
      </p:sp>
      <p:sp>
        <p:nvSpPr>
          <p:cNvPr id="6" name="コンテンツ プレースホルダー 2"/>
          <p:cNvSpPr>
            <a:spLocks noGrp="1"/>
          </p:cNvSpPr>
          <p:nvPr>
            <p:ph idx="1"/>
          </p:nvPr>
        </p:nvSpPr>
        <p:spPr>
          <a:xfrm>
            <a:off x="755576" y="2060848"/>
            <a:ext cx="7848872" cy="4248472"/>
          </a:xfrm>
        </p:spPr>
        <p:txBody>
          <a:bodyPr>
            <a:normAutofit lnSpcReduction="10000"/>
          </a:bodyPr>
          <a:lstStyle/>
          <a:p>
            <a:r>
              <a:rPr lang="en-US" altLang="ja-JP" b="1" dirty="0" smtClean="0"/>
              <a:t>Sponsorship </a:t>
            </a:r>
            <a:r>
              <a:rPr lang="en-US" altLang="ja-JP" b="1" dirty="0"/>
              <a:t>of university </a:t>
            </a:r>
            <a:r>
              <a:rPr lang="en-US" altLang="ja-JP" b="1" dirty="0" smtClean="0"/>
              <a:t>courses</a:t>
            </a:r>
            <a:endParaRPr lang="en-US" altLang="ja-JP" b="1" dirty="0" smtClean="0">
              <a:latin typeface="HGPｺﾞｼｯｸM" panose="020B0600000000000000" pitchFamily="50" charset="-128"/>
              <a:ea typeface="HGPｺﾞｼｯｸM" panose="020B0600000000000000" pitchFamily="50" charset="-128"/>
            </a:endParaRPr>
          </a:p>
          <a:p>
            <a:r>
              <a:rPr lang="en-US" altLang="ja-JP" b="1" dirty="0" smtClean="0"/>
              <a:t>Sponsorship </a:t>
            </a:r>
            <a:r>
              <a:rPr lang="en-US" altLang="ja-JP" b="1" dirty="0"/>
              <a:t>of courses at universities offering degrees in </a:t>
            </a:r>
            <a:r>
              <a:rPr lang="en-US" altLang="ja-JP" b="1" dirty="0" smtClean="0"/>
              <a:t>education</a:t>
            </a:r>
            <a:endParaRPr lang="en-US" altLang="ja-JP" b="1" dirty="0" smtClean="0">
              <a:latin typeface="HGPｺﾞｼｯｸM" panose="020B0600000000000000" pitchFamily="50" charset="-128"/>
              <a:ea typeface="HGPｺﾞｼｯｸM" panose="020B0600000000000000" pitchFamily="50" charset="-128"/>
            </a:endParaRPr>
          </a:p>
          <a:p>
            <a:r>
              <a:rPr lang="en-US" altLang="ja-JP" b="1" dirty="0" smtClean="0"/>
              <a:t>Offering </a:t>
            </a:r>
            <a:r>
              <a:rPr lang="en-US" altLang="ja-JP" b="1" dirty="0"/>
              <a:t>tax classes at seminars for teaching license </a:t>
            </a:r>
            <a:r>
              <a:rPr lang="en-US" altLang="ja-JP" b="1" dirty="0" smtClean="0"/>
              <a:t>renewal</a:t>
            </a:r>
            <a:endParaRPr lang="en-US" altLang="ja-JP" b="1" dirty="0">
              <a:latin typeface="HGPｺﾞｼｯｸM" panose="020B0600000000000000" pitchFamily="50" charset="-128"/>
              <a:ea typeface="HGPｺﾞｼｯｸM" panose="020B0600000000000000" pitchFamily="50" charset="-128"/>
            </a:endParaRPr>
          </a:p>
          <a:p>
            <a:r>
              <a:rPr lang="en-US" altLang="ja-JP" b="1" dirty="0" smtClean="0"/>
              <a:t>Opinion </a:t>
            </a:r>
            <a:r>
              <a:rPr lang="en-US" altLang="ja-JP" b="1" dirty="0"/>
              <a:t>exchanges with </a:t>
            </a:r>
            <a:r>
              <a:rPr lang="en-US" altLang="ja-JP" b="1" dirty="0" smtClean="0"/>
              <a:t>the relevant ministries and agency: MEXT, </a:t>
            </a:r>
            <a:r>
              <a:rPr lang="en-US" altLang="ja-JP" b="1" dirty="0"/>
              <a:t>MIC and </a:t>
            </a:r>
            <a:r>
              <a:rPr lang="en-US" altLang="ja-JP" b="1" dirty="0" smtClean="0"/>
              <a:t>NTA</a:t>
            </a:r>
            <a:endParaRPr lang="en-US" altLang="ja-JP" dirty="0">
              <a:latin typeface="HGPｺﾞｼｯｸM" panose="020B0600000000000000" pitchFamily="50" charset="-128"/>
              <a:ea typeface="HGPｺﾞｼｯｸM" panose="020B0600000000000000" pitchFamily="50" charset="-128"/>
            </a:endParaRPr>
          </a:p>
          <a:p>
            <a:r>
              <a:rPr lang="en-US" altLang="ja-JP" b="1" dirty="0" smtClean="0"/>
              <a:t>Liaison </a:t>
            </a:r>
            <a:r>
              <a:rPr lang="en-US" altLang="ja-JP" b="1" dirty="0"/>
              <a:t>conferences with the Board of </a:t>
            </a:r>
            <a:r>
              <a:rPr lang="en-US" altLang="ja-JP" b="1" dirty="0" smtClean="0"/>
              <a:t>Education of local governments</a:t>
            </a:r>
            <a:endParaRPr lang="en-US" altLang="ja-JP" b="1" dirty="0" smtClean="0">
              <a:latin typeface="HGPｺﾞｼｯｸM" panose="020B0600000000000000" pitchFamily="50" charset="-128"/>
              <a:ea typeface="HGPｺﾞｼｯｸM" panose="020B0600000000000000" pitchFamily="50" charset="-128"/>
            </a:endParaRPr>
          </a:p>
          <a:p>
            <a:r>
              <a:rPr lang="en-US" altLang="ja-JP" b="1" dirty="0" smtClean="0"/>
              <a:t>Participation </a:t>
            </a:r>
            <a:r>
              <a:rPr lang="en-US" altLang="ja-JP" b="1" dirty="0"/>
              <a:t>in the People’s Forum “Think about Tax</a:t>
            </a:r>
            <a:r>
              <a:rPr lang="en-US" altLang="ja-JP" b="1" dirty="0" smtClean="0"/>
              <a:t>”</a:t>
            </a:r>
            <a:endParaRPr lang="ja-JP" altLang="en-US" dirty="0"/>
          </a:p>
        </p:txBody>
      </p:sp>
    </p:spTree>
    <p:extLst>
      <p:ext uri="{BB962C8B-B14F-4D97-AF65-F5344CB8AC3E}">
        <p14:creationId xmlns:p14="http://schemas.microsoft.com/office/powerpoint/2010/main" val="100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5504"/>
            <a:ext cx="8596064" cy="838200"/>
          </a:xfrm>
        </p:spPr>
        <p:txBody>
          <a:bodyPr/>
          <a:lstStyle/>
          <a:p>
            <a:r>
              <a:rPr lang="en-US" altLang="ja-JP" cap="none" dirty="0" smtClean="0"/>
              <a:t>6  </a:t>
            </a:r>
            <a:r>
              <a:rPr lang="en-US" altLang="ja-JP" dirty="0" smtClean="0"/>
              <a:t>Future </a:t>
            </a:r>
            <a:r>
              <a:rPr lang="en-US" altLang="ja-JP" dirty="0"/>
              <a:t>Perspectives</a:t>
            </a:r>
            <a:endParaRPr kumimoji="1" lang="ja-JP" altLang="en-US" cap="none" dirty="0"/>
          </a:p>
        </p:txBody>
      </p:sp>
      <p:sp>
        <p:nvSpPr>
          <p:cNvPr id="4" name="スライド番号プレースホルダー 2"/>
          <p:cNvSpPr>
            <a:spLocks noGrp="1"/>
          </p:cNvSpPr>
          <p:nvPr>
            <p:ph type="sldNum" sz="quarter" idx="4294967295"/>
          </p:nvPr>
        </p:nvSpPr>
        <p:spPr>
          <a:xfrm>
            <a:off x="8676456" y="6376243"/>
            <a:ext cx="467544" cy="365125"/>
          </a:xfrm>
          <a:prstGeom prst="rect">
            <a:avLst/>
          </a:prstGeom>
        </p:spPr>
        <p:txBody>
          <a:bodyPr/>
          <a:lstStyle/>
          <a:p>
            <a:r>
              <a:rPr kumimoji="1" lang="en-US" altLang="ja-JP" dirty="0" smtClean="0"/>
              <a:t>14</a:t>
            </a:r>
            <a:endParaRPr kumimoji="1" lang="ja-JP" altLang="en-US" dirty="0"/>
          </a:p>
        </p:txBody>
      </p:sp>
      <p:sp>
        <p:nvSpPr>
          <p:cNvPr id="6" name="コンテンツ プレースホルダー 2"/>
          <p:cNvSpPr>
            <a:spLocks noGrp="1"/>
          </p:cNvSpPr>
          <p:nvPr>
            <p:ph idx="1"/>
          </p:nvPr>
        </p:nvSpPr>
        <p:spPr>
          <a:xfrm>
            <a:off x="755576" y="1124744"/>
            <a:ext cx="7561089" cy="5040560"/>
          </a:xfrm>
        </p:spPr>
        <p:txBody>
          <a:bodyPr>
            <a:normAutofit fontScale="70000" lnSpcReduction="20000"/>
          </a:bodyPr>
          <a:lstStyle/>
          <a:p>
            <a:r>
              <a:rPr lang="en-US" altLang="ja-JP" sz="2800" dirty="0" smtClean="0"/>
              <a:t>To </a:t>
            </a:r>
            <a:r>
              <a:rPr lang="en-US" altLang="ja-JP" sz="2800" dirty="0"/>
              <a:t>further fulfill taxpayer education at senior high schools and </a:t>
            </a:r>
            <a:r>
              <a:rPr lang="en-US" altLang="ja-JP" sz="2800" dirty="0" smtClean="0"/>
              <a:t>universities</a:t>
            </a:r>
            <a:endParaRPr kumimoji="1" lang="en-US" altLang="ja-JP" sz="2600" dirty="0" smtClean="0"/>
          </a:p>
          <a:p>
            <a:pPr>
              <a:buClr>
                <a:schemeClr val="bg1"/>
              </a:buClr>
              <a:buFont typeface="Arial" panose="020B0604020202020204" pitchFamily="34" charset="0"/>
              <a:buChar char="•"/>
            </a:pPr>
            <a:r>
              <a:rPr lang="en-US" altLang="ja-JP" sz="2600" dirty="0" smtClean="0">
                <a:solidFill>
                  <a:srgbClr val="0070C0"/>
                </a:solidFill>
              </a:rPr>
              <a:t>Taxpayer </a:t>
            </a:r>
            <a:r>
              <a:rPr lang="en-US" altLang="ja-JP" sz="2600" dirty="0">
                <a:solidFill>
                  <a:srgbClr val="0070C0"/>
                </a:solidFill>
              </a:rPr>
              <a:t>education </a:t>
            </a:r>
            <a:r>
              <a:rPr lang="en-US" altLang="ja-JP" sz="2600" dirty="0" smtClean="0">
                <a:solidFill>
                  <a:srgbClr val="0070C0"/>
                </a:solidFill>
              </a:rPr>
              <a:t>so that </a:t>
            </a:r>
            <a:r>
              <a:rPr lang="en-US" altLang="ja-JP" sz="2600" dirty="0">
                <a:solidFill>
                  <a:srgbClr val="0070C0"/>
                </a:solidFill>
              </a:rPr>
              <a:t>students </a:t>
            </a:r>
            <a:r>
              <a:rPr lang="en-US" altLang="ja-JP" sz="2600" dirty="0" smtClean="0">
                <a:solidFill>
                  <a:srgbClr val="0070C0"/>
                </a:solidFill>
              </a:rPr>
              <a:t>will be </a:t>
            </a:r>
            <a:r>
              <a:rPr lang="en-US" altLang="ja-JP" sz="2600" dirty="0">
                <a:solidFill>
                  <a:srgbClr val="0070C0"/>
                </a:solidFill>
              </a:rPr>
              <a:t>taxpayers in a few years can get to know our society through taxes is highly desirable</a:t>
            </a:r>
            <a:r>
              <a:rPr lang="en-US" altLang="ja-JP" sz="2600" dirty="0" smtClean="0">
                <a:solidFill>
                  <a:srgbClr val="0070C0"/>
                </a:solidFill>
              </a:rPr>
              <a:t>.</a:t>
            </a:r>
            <a:endParaRPr lang="en-US" altLang="ja-JP" sz="2600" dirty="0" smtClean="0">
              <a:latin typeface="HGPｺﾞｼｯｸM" panose="020B0600000000000000" pitchFamily="50" charset="-128"/>
              <a:ea typeface="HGPｺﾞｼｯｸM" panose="020B0600000000000000" pitchFamily="50" charset="-128"/>
            </a:endParaRPr>
          </a:p>
          <a:p>
            <a:pPr marL="0" indent="0">
              <a:buNone/>
            </a:pPr>
            <a:endParaRPr lang="en-US" altLang="ja-JP" dirty="0"/>
          </a:p>
          <a:p>
            <a:r>
              <a:rPr lang="en-US" altLang="ja-JP" sz="2800" dirty="0" smtClean="0"/>
              <a:t>To revise the “Curriculum Formulation” set by MEXT </a:t>
            </a:r>
            <a:r>
              <a:rPr lang="en-US" altLang="ja-JP" sz="2800" dirty="0"/>
              <a:t>and school </a:t>
            </a:r>
            <a:r>
              <a:rPr lang="en-US" altLang="ja-JP" sz="2800" dirty="0" smtClean="0"/>
              <a:t>textbooks</a:t>
            </a:r>
            <a:endParaRPr lang="en-US" altLang="ja-JP" sz="2600" dirty="0" smtClean="0"/>
          </a:p>
          <a:p>
            <a:pPr>
              <a:buClr>
                <a:schemeClr val="bg1"/>
              </a:buClr>
              <a:buFont typeface="Arial" panose="020B0604020202020204" pitchFamily="34" charset="0"/>
              <a:buChar char="•"/>
            </a:pPr>
            <a:r>
              <a:rPr lang="en-US" altLang="ja-JP" sz="2600" dirty="0" smtClean="0">
                <a:solidFill>
                  <a:srgbClr val="0070C0"/>
                </a:solidFill>
              </a:rPr>
              <a:t>The </a:t>
            </a:r>
            <a:r>
              <a:rPr lang="en-US" altLang="ja-JP" sz="2600" dirty="0">
                <a:solidFill>
                  <a:srgbClr val="0070C0"/>
                </a:solidFill>
              </a:rPr>
              <a:t>present school textbooks </a:t>
            </a:r>
            <a:r>
              <a:rPr lang="en-US" altLang="ja-JP" sz="2600" dirty="0" smtClean="0">
                <a:solidFill>
                  <a:srgbClr val="0070C0"/>
                </a:solidFill>
              </a:rPr>
              <a:t>lack explanations about </a:t>
            </a:r>
            <a:r>
              <a:rPr lang="en-US" altLang="ja-JP" sz="2600" dirty="0">
                <a:solidFill>
                  <a:srgbClr val="0070C0"/>
                </a:solidFill>
              </a:rPr>
              <a:t>the self-assessment system, the basic tax system in Japan. </a:t>
            </a:r>
            <a:endParaRPr lang="en-US" altLang="ja-JP" sz="2600" dirty="0" smtClean="0">
              <a:solidFill>
                <a:srgbClr val="0070C0"/>
              </a:solidFill>
            </a:endParaRPr>
          </a:p>
          <a:p>
            <a:pPr>
              <a:buClr>
                <a:schemeClr val="bg1"/>
              </a:buClr>
              <a:buFont typeface="Arial" panose="020B0604020202020204" pitchFamily="34" charset="0"/>
              <a:buChar char="•"/>
            </a:pPr>
            <a:r>
              <a:rPr lang="en-US" altLang="ja-JP" sz="2600" dirty="0" smtClean="0">
                <a:solidFill>
                  <a:srgbClr val="0070C0"/>
                </a:solidFill>
              </a:rPr>
              <a:t>In teaching tax to students, the self-assessment system should be  emphasized more strongly than the obligation to pay tax</a:t>
            </a:r>
            <a:r>
              <a:rPr lang="en-US" altLang="ja-JP" sz="2600" dirty="0">
                <a:solidFill>
                  <a:srgbClr val="0070C0"/>
                </a:solidFill>
              </a:rPr>
              <a:t> from </a:t>
            </a:r>
            <a:r>
              <a:rPr lang="en-US" altLang="ja-JP" sz="2600" dirty="0" smtClean="0">
                <a:solidFill>
                  <a:srgbClr val="0070C0"/>
                </a:solidFill>
              </a:rPr>
              <a:t>the  </a:t>
            </a:r>
            <a:r>
              <a:rPr lang="en-US" altLang="ja-JP" sz="2600" dirty="0">
                <a:solidFill>
                  <a:srgbClr val="0070C0"/>
                </a:solidFill>
              </a:rPr>
              <a:t>viewpoint of sovereign</a:t>
            </a:r>
            <a:r>
              <a:rPr lang="en-US" altLang="ja-JP" sz="2600" dirty="0" smtClean="0">
                <a:solidFill>
                  <a:srgbClr val="0070C0"/>
                </a:solidFill>
              </a:rPr>
              <a:t>.  </a:t>
            </a:r>
          </a:p>
          <a:p>
            <a:pPr marL="0" indent="0">
              <a:buNone/>
            </a:pPr>
            <a:endParaRPr lang="en-US" altLang="ja-JP" dirty="0"/>
          </a:p>
          <a:p>
            <a:pPr marL="342900" lvl="2" indent="-342900"/>
            <a:r>
              <a:rPr lang="en-US" altLang="ja-JP" sz="3200" dirty="0" smtClean="0"/>
              <a:t>To support </a:t>
            </a:r>
            <a:r>
              <a:rPr lang="en-US" altLang="ja-JP" sz="3200" dirty="0"/>
              <a:t>teachers to engage in taxpayer education </a:t>
            </a:r>
            <a:endParaRPr kumimoji="1" lang="en-US" altLang="ja-JP" dirty="0" smtClean="0"/>
          </a:p>
          <a:p>
            <a:pPr>
              <a:buClr>
                <a:schemeClr val="bg1"/>
              </a:buClr>
              <a:buFont typeface="Arial" panose="020B0604020202020204" pitchFamily="34" charset="0"/>
              <a:buChar char="•"/>
            </a:pPr>
            <a:r>
              <a:rPr lang="en-US" altLang="ja-JP" sz="2600" dirty="0" smtClean="0">
                <a:solidFill>
                  <a:srgbClr val="0070C0"/>
                </a:solidFill>
              </a:rPr>
              <a:t>At </a:t>
            </a:r>
            <a:r>
              <a:rPr lang="en-US" altLang="ja-JP" sz="2600" dirty="0">
                <a:solidFill>
                  <a:srgbClr val="0070C0"/>
                </a:solidFill>
              </a:rPr>
              <a:t>present, very few school teachers have </a:t>
            </a:r>
            <a:r>
              <a:rPr lang="en-US" altLang="ja-JP" sz="2600" dirty="0" smtClean="0">
                <a:solidFill>
                  <a:srgbClr val="0070C0"/>
                </a:solidFill>
              </a:rPr>
              <a:t>a deep insight </a:t>
            </a:r>
            <a:r>
              <a:rPr lang="en-US" altLang="ja-JP" sz="2600" dirty="0">
                <a:solidFill>
                  <a:srgbClr val="0070C0"/>
                </a:solidFill>
              </a:rPr>
              <a:t>on taxes.  </a:t>
            </a:r>
            <a:r>
              <a:rPr lang="en-US" altLang="ja-JP" sz="2600" dirty="0" smtClean="0">
                <a:solidFill>
                  <a:srgbClr val="0070C0"/>
                </a:solidFill>
              </a:rPr>
              <a:t>The </a:t>
            </a:r>
            <a:r>
              <a:rPr lang="en-US" altLang="ja-JP" sz="2600" dirty="0" smtClean="0">
                <a:solidFill>
                  <a:srgbClr val="FF0000"/>
                </a:solidFill>
              </a:rPr>
              <a:t>JFCPTAA</a:t>
            </a:r>
            <a:r>
              <a:rPr lang="en-US" altLang="ja-JP" sz="2600" dirty="0" smtClean="0">
                <a:solidFill>
                  <a:srgbClr val="0070C0"/>
                </a:solidFill>
              </a:rPr>
              <a:t> </a:t>
            </a:r>
            <a:r>
              <a:rPr lang="en-US" altLang="ja-JP" sz="2600" dirty="0">
                <a:solidFill>
                  <a:srgbClr val="0070C0"/>
                </a:solidFill>
              </a:rPr>
              <a:t>and </a:t>
            </a:r>
            <a:r>
              <a:rPr lang="en-US" altLang="ja-JP" sz="2600" dirty="0" smtClean="0">
                <a:solidFill>
                  <a:srgbClr val="0070C0"/>
                </a:solidFill>
              </a:rPr>
              <a:t>Regional </a:t>
            </a:r>
            <a:r>
              <a:rPr lang="en-US" altLang="ja-JP" sz="2600" dirty="0">
                <a:solidFill>
                  <a:srgbClr val="0070C0"/>
                </a:solidFill>
              </a:rPr>
              <a:t>Associations focus on </a:t>
            </a:r>
            <a:r>
              <a:rPr lang="en-US" altLang="ja-JP" sz="2600" dirty="0" smtClean="0">
                <a:solidFill>
                  <a:srgbClr val="0070C0"/>
                </a:solidFill>
              </a:rPr>
              <a:t>supporting </a:t>
            </a:r>
            <a:r>
              <a:rPr lang="en-US" altLang="ja-JP" sz="2600" dirty="0">
                <a:solidFill>
                  <a:srgbClr val="0070C0"/>
                </a:solidFill>
              </a:rPr>
              <a:t>teachers who can teach about taxes properly</a:t>
            </a:r>
            <a:r>
              <a:rPr lang="en-US" altLang="ja-JP" sz="2600" dirty="0" smtClean="0">
                <a:solidFill>
                  <a:srgbClr val="0070C0"/>
                </a:solidFill>
              </a:rPr>
              <a:t>.</a:t>
            </a:r>
            <a:endParaRPr kumimoji="1" lang="ja-JP" altLang="en-US" sz="26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64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p:tgtEl>
                                          <p:spTgt spid="6">
                                            <p:txEl>
                                              <p:pRg st="0" end="0"/>
                                            </p:txEl>
                                          </p:spTgt>
                                        </p:tgtEl>
                                      </p:cBhvr>
                                    </p:animEffect>
                                  </p:childTnLst>
                                </p:cTn>
                              </p:par>
                              <p:par>
                                <p:cTn id="8" presetID="42" presetClass="entr" presetSubtype="0" fill="hold" nodeType="withEffect">
                                  <p:stCondLst>
                                    <p:cond delay="4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anim calcmode="lin" valueType="num">
                                      <p:cBhvr>
                                        <p:cTn id="1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1400"/>
                            </p:stCondLst>
                            <p:childTnLst>
                              <p:par>
                                <p:cTn id="14" presetID="10" presetClass="entr" presetSubtype="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800"/>
                                        <p:tgtEl>
                                          <p:spTgt spid="6">
                                            <p:txEl>
                                              <p:pRg st="3" end="3"/>
                                            </p:txEl>
                                          </p:spTgt>
                                        </p:tgtEl>
                                      </p:cBhvr>
                                    </p:animEffect>
                                  </p:childTnLst>
                                </p:cTn>
                              </p:par>
                              <p:par>
                                <p:cTn id="17" presetID="42" presetClass="entr" presetSubtype="0" fill="hold" nodeType="with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anim calcmode="lin" valueType="num">
                                      <p:cBhvr>
                                        <p:cTn id="2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10" presetClass="entr" presetSubtype="0" fill="hold" nodeType="after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700"/>
                                        <p:tgtEl>
                                          <p:spTgt spid="6">
                                            <p:txEl>
                                              <p:pRg st="7" end="7"/>
                                            </p:txEl>
                                          </p:spTgt>
                                        </p:tgtEl>
                                      </p:cBhvr>
                                    </p:animEffect>
                                  </p:childTnLst>
                                </p:cTn>
                              </p:par>
                              <p:par>
                                <p:cTn id="31" presetID="42" presetClass="entr" presetSubtype="0" fill="hold" nodeType="withEffect">
                                  <p:stCondLst>
                                    <p:cond delay="50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1000"/>
                                        <p:tgtEl>
                                          <p:spTgt spid="6">
                                            <p:txEl>
                                              <p:pRg st="8" end="8"/>
                                            </p:txEl>
                                          </p:spTgt>
                                        </p:tgtEl>
                                      </p:cBhvr>
                                    </p:animEffect>
                                    <p:anim calcmode="lin" valueType="num">
                                      <p:cBhvr>
                                        <p:cTn id="3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043608" y="1268760"/>
            <a:ext cx="7272808" cy="3095550"/>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4000" b="1" dirty="0">
                <a:effectLst>
                  <a:outerShdw blurRad="38100" dist="38100" dir="2700000" algn="tl">
                    <a:srgbClr val="000000">
                      <a:alpha val="43137"/>
                    </a:srgbClr>
                  </a:outerShdw>
                </a:effectLst>
                <a:latin typeface="+mj-lt"/>
                <a:cs typeface="Arial" panose="020B0604020202020204" pitchFamily="34" charset="0"/>
              </a:rPr>
              <a:t>Thank you. </a:t>
            </a:r>
          </a:p>
          <a:p>
            <a:pPr marL="0" indent="0">
              <a:buNone/>
            </a:pPr>
            <a:endParaRPr lang="en-US" altLang="ja-JP" sz="4000" b="1" dirty="0">
              <a:effectLst>
                <a:outerShdw blurRad="38100" dist="38100" dir="2700000" algn="tl">
                  <a:srgbClr val="000000">
                    <a:alpha val="43137"/>
                  </a:srgbClr>
                </a:outerShdw>
              </a:effectLst>
              <a:latin typeface="+mj-lt"/>
              <a:cs typeface="Arial" panose="020B0604020202020204" pitchFamily="34" charset="0"/>
            </a:endParaRPr>
          </a:p>
          <a:p>
            <a:pPr marL="0" indent="0">
              <a:buNone/>
            </a:pPr>
            <a:r>
              <a:rPr lang="en-US" altLang="ja-JP" sz="4000" b="1" dirty="0">
                <a:effectLst>
                  <a:outerShdw blurRad="38100" dist="38100" dir="2700000" algn="tl">
                    <a:srgbClr val="000000">
                      <a:alpha val="43137"/>
                    </a:srgbClr>
                  </a:outerShdw>
                </a:effectLst>
                <a:latin typeface="+mj-lt"/>
                <a:cs typeface="Arial" panose="020B0604020202020204" pitchFamily="34" charset="0"/>
              </a:rPr>
              <a:t>Please enjoy a stay in Japan.</a:t>
            </a:r>
            <a:endParaRPr lang="ja-JP" altLang="en-US" sz="4000" b="1" dirty="0">
              <a:effectLst>
                <a:outerShdw blurRad="38100" dist="38100" dir="2700000" algn="tl">
                  <a:srgbClr val="000000">
                    <a:alpha val="43137"/>
                  </a:srgbClr>
                </a:outerShdw>
              </a:effectLst>
              <a:latin typeface="+mj-lt"/>
              <a:cs typeface="Arial" panose="020B0604020202020204" pitchFamily="34" charset="0"/>
            </a:endParaRPr>
          </a:p>
        </p:txBody>
      </p:sp>
      <p:pic>
        <p:nvPicPr>
          <p:cNvPr id="7" name="Picture 2" descr="C:\Users\takahashi\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373216"/>
            <a:ext cx="9201150" cy="141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467544" y="476672"/>
            <a:ext cx="8208912" cy="584775"/>
          </a:xfrm>
          <a:prstGeom prst="rect">
            <a:avLst/>
          </a:prstGeom>
          <a:noFill/>
        </p:spPr>
        <p:txBody>
          <a:bodyPr wrap="square" rtlCol="0">
            <a:spAutoFit/>
          </a:bodyPr>
          <a:lstStyle/>
          <a:p>
            <a:r>
              <a:rPr lang="en-US" altLang="ja-JP" sz="3200" dirty="0"/>
              <a:t>Country Approaches to Taxpayer Education </a:t>
            </a:r>
            <a:endParaRPr lang="ja-JP" altLang="en-US" sz="3200" dirty="0"/>
          </a:p>
        </p:txBody>
      </p:sp>
      <p:sp>
        <p:nvSpPr>
          <p:cNvPr id="8" name="テキスト ボックス 7"/>
          <p:cNvSpPr txBox="1"/>
          <p:nvPr/>
        </p:nvSpPr>
        <p:spPr>
          <a:xfrm>
            <a:off x="3096344" y="6309320"/>
            <a:ext cx="6156176" cy="307777"/>
          </a:xfrm>
          <a:prstGeom prst="rect">
            <a:avLst/>
          </a:prstGeom>
          <a:noFill/>
        </p:spPr>
        <p:txBody>
          <a:bodyPr wrap="square" rtlCol="0">
            <a:spAutoFit/>
          </a:bodyPr>
          <a:lstStyle/>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Source </a:t>
            </a:r>
            <a:r>
              <a:rPr kumimoji="1" lang="en-US" altLang="ja-JP" sz="1400" dirty="0" smtClean="0">
                <a:latin typeface="Arial Unicode MS"/>
                <a:cs typeface="Arial Unicode MS"/>
              </a:rPr>
              <a:t>: OECD</a:t>
            </a:r>
            <a:r>
              <a:rPr kumimoji="1" lang="ja-JP" altLang="en-US" sz="1400" dirty="0" smtClean="0">
                <a:latin typeface="Arial Unicode MS"/>
                <a:cs typeface="Arial Unicode MS"/>
              </a:rPr>
              <a:t>　</a:t>
            </a:r>
            <a:r>
              <a:rPr lang="en-US" altLang="ja-JP" sz="1400" dirty="0">
                <a:latin typeface="Arial Unicode MS"/>
                <a:cs typeface="Arial Unicode MS"/>
              </a:rPr>
              <a:t>A Global Source Book on Taxpayer </a:t>
            </a:r>
            <a:r>
              <a:rPr lang="en-US" altLang="ja-JP" sz="1400" dirty="0" smtClean="0">
                <a:latin typeface="Arial Unicode MS"/>
                <a:cs typeface="Arial Unicode MS"/>
              </a:rPr>
              <a:t>Education (</a:t>
            </a:r>
            <a:r>
              <a:rPr kumimoji="1" lang="en-US" altLang="ja-JP" sz="1400" dirty="0" smtClean="0">
                <a:latin typeface="Arial Unicode MS"/>
                <a:cs typeface="Arial Unicode MS"/>
              </a:rPr>
              <a:t>2013</a:t>
            </a:r>
            <a:r>
              <a:rPr lang="en-US" altLang="ja-JP" sz="1400" dirty="0">
                <a:latin typeface="Arial Unicode MS"/>
                <a:cs typeface="Arial Unicode MS"/>
              </a:rPr>
              <a:t>)</a:t>
            </a:r>
            <a:endParaRPr kumimoji="1" lang="ja-JP" altLang="en-US" sz="1400" dirty="0">
              <a:latin typeface="Arial Unicode MS"/>
              <a:cs typeface="Arial Unicode MS"/>
            </a:endParaRPr>
          </a:p>
        </p:txBody>
      </p:sp>
      <p:graphicFrame>
        <p:nvGraphicFramePr>
          <p:cNvPr id="5" name="表 4"/>
          <p:cNvGraphicFramePr>
            <a:graphicFrameLocks noGrp="1"/>
          </p:cNvGraphicFramePr>
          <p:nvPr>
            <p:extLst>
              <p:ext uri="{D42A27DB-BD31-4B8C-83A1-F6EECF244321}">
                <p14:modId xmlns:p14="http://schemas.microsoft.com/office/powerpoint/2010/main" val="2559162268"/>
              </p:ext>
            </p:extLst>
          </p:nvPr>
        </p:nvGraphicFramePr>
        <p:xfrm>
          <a:off x="494840" y="1196752"/>
          <a:ext cx="8208912" cy="5152041"/>
        </p:xfrm>
        <a:graphic>
          <a:graphicData uri="http://schemas.openxmlformats.org/drawingml/2006/table">
            <a:tbl>
              <a:tblPr firstRow="1" bandRow="1">
                <a:tableStyleId>{5C22544A-7EE6-4342-B048-85BDC9FD1C3A}</a:tableStyleId>
              </a:tblPr>
              <a:tblGrid>
                <a:gridCol w="1713164"/>
                <a:gridCol w="6495748"/>
              </a:tblGrid>
              <a:tr h="355768">
                <a:tc>
                  <a:txBody>
                    <a:bodyPr/>
                    <a:lstStyle/>
                    <a:p>
                      <a:pPr algn="ctr"/>
                      <a:r>
                        <a:rPr kumimoji="1" lang="en-US" altLang="ja-JP" b="0" dirty="0" smtClean="0">
                          <a:solidFill>
                            <a:schemeClr val="tx1"/>
                          </a:solidFill>
                        </a:rPr>
                        <a:t>Country</a:t>
                      </a:r>
                      <a:endParaRPr kumimoji="1" lang="ja-JP" altLang="en-US" b="0" dirty="0">
                        <a:solidFill>
                          <a:schemeClr val="tx1"/>
                        </a:solidFill>
                      </a:endParaRPr>
                    </a:p>
                  </a:txBody>
                  <a:tcPr/>
                </a:tc>
                <a:tc>
                  <a:txBody>
                    <a:bodyPr/>
                    <a:lstStyle/>
                    <a:p>
                      <a:pPr algn="ctr"/>
                      <a:r>
                        <a:rPr kumimoji="1" lang="en-US" altLang="ja-JP" b="0" dirty="0" smtClean="0">
                          <a:solidFill>
                            <a:srgbClr val="000000"/>
                          </a:solidFill>
                        </a:rPr>
                        <a:t>Approach</a:t>
                      </a:r>
                      <a:endParaRPr kumimoji="1" lang="ja-JP" altLang="en-US" b="0" dirty="0">
                        <a:solidFill>
                          <a:srgbClr val="000000"/>
                        </a:solidFill>
                      </a:endParaRPr>
                    </a:p>
                  </a:txBody>
                  <a:tcPr/>
                </a:tc>
              </a:tr>
              <a:tr h="328317">
                <a:tc>
                  <a:txBody>
                    <a:bodyPr/>
                    <a:lstStyle/>
                    <a:p>
                      <a:r>
                        <a:rPr kumimoji="1" lang="en-US" altLang="ja-JP" sz="1400" dirty="0" smtClean="0"/>
                        <a:t>Bangladesh</a:t>
                      </a:r>
                      <a:endParaRPr kumimoji="1" lang="ja-JP" altLang="en-US" sz="1400" dirty="0"/>
                    </a:p>
                  </a:txBody>
                  <a:tcPr/>
                </a:tc>
                <a:tc>
                  <a:txBody>
                    <a:bodyPr/>
                    <a:lstStyle/>
                    <a:p>
                      <a:r>
                        <a:rPr kumimoji="1" lang="en-US" altLang="ja-JP" sz="1400" dirty="0" smtClean="0"/>
                        <a:t>National Income Tax Day </a:t>
                      </a:r>
                      <a:endParaRPr kumimoji="1" lang="ja-JP" altLang="en-US" sz="1400" dirty="0"/>
                    </a:p>
                  </a:txBody>
                  <a:tcPr/>
                </a:tc>
              </a:tr>
              <a:tr h="328317">
                <a:tc>
                  <a:txBody>
                    <a:bodyPr/>
                    <a:lstStyle/>
                    <a:p>
                      <a:r>
                        <a:rPr kumimoji="1" lang="en-US" altLang="ja-JP" sz="1400" dirty="0" smtClean="0"/>
                        <a:t>Bhutan</a:t>
                      </a:r>
                      <a:endParaRPr kumimoji="1" lang="ja-JP" altLang="en-US" sz="1400" dirty="0"/>
                    </a:p>
                  </a:txBody>
                  <a:tcPr/>
                </a:tc>
                <a:tc>
                  <a:txBody>
                    <a:bodyPr/>
                    <a:lstStyle/>
                    <a:p>
                      <a:r>
                        <a:rPr kumimoji="1" lang="en-US" altLang="ja-JP" sz="1400" dirty="0" smtClean="0"/>
                        <a:t>Bookkeeping workshops for small businesses</a:t>
                      </a:r>
                      <a:endParaRPr kumimoji="1" lang="ja-JP" altLang="en-US" sz="1400" dirty="0"/>
                    </a:p>
                  </a:txBody>
                  <a:tcPr/>
                </a:tc>
              </a:tr>
              <a:tr h="328317">
                <a:tc>
                  <a:txBody>
                    <a:bodyPr/>
                    <a:lstStyle/>
                    <a:p>
                      <a:r>
                        <a:rPr kumimoji="1" lang="en-US" altLang="ja-JP" sz="1400" dirty="0" smtClean="0"/>
                        <a:t>Brazil </a:t>
                      </a:r>
                      <a:endParaRPr kumimoji="1" lang="ja-JP" altLang="en-US" sz="1400" dirty="0"/>
                    </a:p>
                  </a:txBody>
                  <a:tcPr/>
                </a:tc>
                <a:tc>
                  <a:txBody>
                    <a:bodyPr/>
                    <a:lstStyle/>
                    <a:p>
                      <a:r>
                        <a:rPr kumimoji="1" lang="en-US" altLang="ja-JP" sz="1400" dirty="0" smtClean="0"/>
                        <a:t>Accounting and tax support for low-income taxpayers</a:t>
                      </a:r>
                      <a:endParaRPr kumimoji="1" lang="ja-JP" altLang="en-US" sz="1400" dirty="0"/>
                    </a:p>
                  </a:txBody>
                  <a:tcPr/>
                </a:tc>
              </a:tr>
              <a:tr h="504005">
                <a:tc>
                  <a:txBody>
                    <a:bodyPr/>
                    <a:lstStyle/>
                    <a:p>
                      <a:r>
                        <a:rPr kumimoji="1" lang="en-US" altLang="ja-JP" sz="1400" dirty="0" smtClean="0"/>
                        <a:t>Burundi</a:t>
                      </a:r>
                      <a:endParaRPr kumimoji="1" lang="ja-JP" altLang="en-US" sz="1400" dirty="0"/>
                    </a:p>
                  </a:txBody>
                  <a:tcPr/>
                </a:tc>
                <a:tc>
                  <a:txBody>
                    <a:bodyPr/>
                    <a:lstStyle/>
                    <a:p>
                      <a:r>
                        <a:rPr kumimoji="1" lang="en-US" altLang="ja-JP" sz="1400" dirty="0" smtClean="0">
                          <a:solidFill>
                            <a:srgbClr val="000000"/>
                          </a:solidFill>
                        </a:rPr>
                        <a:t>Reaching the informal sector</a:t>
                      </a:r>
                      <a:r>
                        <a:rPr kumimoji="1" lang="en-US" altLang="ja-JP" sz="1400" baseline="0" dirty="0" smtClean="0">
                          <a:solidFill>
                            <a:srgbClr val="000000"/>
                          </a:solidFill>
                        </a:rPr>
                        <a:t> by instituting a</a:t>
                      </a:r>
                      <a:r>
                        <a:rPr kumimoji="1" lang="en-US" altLang="ja-JP" sz="1400" dirty="0" smtClean="0">
                          <a:solidFill>
                            <a:srgbClr val="000000"/>
                          </a:solidFill>
                        </a:rPr>
                        <a:t> taxpayer identification number system</a:t>
                      </a:r>
                      <a:endParaRPr kumimoji="1" lang="ja-JP" altLang="en-US" sz="1400" dirty="0">
                        <a:solidFill>
                          <a:srgbClr val="000000"/>
                        </a:solidFill>
                      </a:endParaRPr>
                    </a:p>
                  </a:txBody>
                  <a:tcPr/>
                </a:tc>
              </a:tr>
              <a:tr h="328317">
                <a:tc>
                  <a:txBody>
                    <a:bodyPr/>
                    <a:lstStyle/>
                    <a:p>
                      <a:r>
                        <a:rPr kumimoji="1" lang="en-US" altLang="ja-JP" sz="1400" dirty="0" smtClean="0">
                          <a:solidFill>
                            <a:srgbClr val="000000"/>
                          </a:solidFill>
                        </a:rPr>
                        <a:t>Chile</a:t>
                      </a:r>
                      <a:endParaRPr kumimoji="1" lang="ja-JP" altLang="en-US" sz="1400" dirty="0">
                        <a:solidFill>
                          <a:srgbClr val="000000"/>
                        </a:solidFill>
                      </a:endParaRPr>
                    </a:p>
                  </a:txBody>
                  <a:tcPr/>
                </a:tc>
                <a:tc>
                  <a:txBody>
                    <a:bodyPr/>
                    <a:lstStyle/>
                    <a:p>
                      <a:r>
                        <a:rPr kumimoji="1" lang="en-US" altLang="ja-JP" sz="1400" dirty="0" smtClean="0">
                          <a:solidFill>
                            <a:srgbClr val="000000"/>
                          </a:solidFill>
                        </a:rPr>
                        <a:t>Introducing online </a:t>
                      </a:r>
                      <a:r>
                        <a:rPr kumimoji="1" lang="en-US" altLang="ja-JP" sz="1400" dirty="0" smtClean="0"/>
                        <a:t>taxpayer education</a:t>
                      </a:r>
                      <a:endParaRPr kumimoji="1" lang="ja-JP" altLang="en-US" sz="1400" dirty="0"/>
                    </a:p>
                  </a:txBody>
                  <a:tcPr/>
                </a:tc>
              </a:tr>
              <a:tr h="328317">
                <a:tc>
                  <a:txBody>
                    <a:bodyPr/>
                    <a:lstStyle/>
                    <a:p>
                      <a:r>
                        <a:rPr kumimoji="1" lang="en-US" altLang="ja-JP" sz="1400" dirty="0" smtClean="0"/>
                        <a:t>Colombia</a:t>
                      </a:r>
                      <a:endParaRPr kumimoji="1" lang="ja-JP" altLang="en-US" sz="1400" dirty="0"/>
                    </a:p>
                  </a:txBody>
                  <a:tcPr/>
                </a:tc>
                <a:tc>
                  <a:txBody>
                    <a:bodyPr/>
                    <a:lstStyle/>
                    <a:p>
                      <a:r>
                        <a:rPr kumimoji="1" lang="en-US" altLang="ja-JP" sz="1400" dirty="0" smtClean="0"/>
                        <a:t>Digital signature and online declaration campaign</a:t>
                      </a:r>
                      <a:endParaRPr kumimoji="1" lang="ja-JP" altLang="en-US" sz="1400" dirty="0"/>
                    </a:p>
                  </a:txBody>
                  <a:tcPr/>
                </a:tc>
              </a:tr>
              <a:tr h="328317">
                <a:tc>
                  <a:txBody>
                    <a:bodyPr/>
                    <a:lstStyle/>
                    <a:p>
                      <a:r>
                        <a:rPr kumimoji="1" lang="en-US" altLang="ja-JP" sz="1400" dirty="0" smtClean="0"/>
                        <a:t>Costa Rica </a:t>
                      </a:r>
                      <a:endParaRPr kumimoji="1" lang="ja-JP" altLang="en-US" sz="1400" dirty="0"/>
                    </a:p>
                  </a:txBody>
                  <a:tcPr/>
                </a:tc>
                <a:tc>
                  <a:txBody>
                    <a:bodyPr/>
                    <a:lstStyle/>
                    <a:p>
                      <a:r>
                        <a:rPr kumimoji="1" lang="en-US" altLang="ja-JP" sz="1400" dirty="0" smtClean="0"/>
                        <a:t>“Tribute to my country</a:t>
                      </a:r>
                      <a:r>
                        <a:rPr kumimoji="1" lang="en-US" altLang="ja-JP" sz="1400" dirty="0" smtClean="0">
                          <a:solidFill>
                            <a:srgbClr val="000000"/>
                          </a:solidFill>
                        </a:rPr>
                        <a:t>” game room</a:t>
                      </a:r>
                      <a:endParaRPr kumimoji="1" lang="ja-JP" altLang="en-US" sz="1400" dirty="0">
                        <a:solidFill>
                          <a:srgbClr val="000000"/>
                        </a:solidFill>
                      </a:endParaRPr>
                    </a:p>
                  </a:txBody>
                  <a:tcPr/>
                </a:tc>
              </a:tr>
              <a:tr h="328317">
                <a:tc>
                  <a:txBody>
                    <a:bodyPr/>
                    <a:lstStyle/>
                    <a:p>
                      <a:r>
                        <a:rPr kumimoji="1" lang="en-US" altLang="ja-JP" sz="1400" dirty="0" smtClean="0"/>
                        <a:t>El Salvador</a:t>
                      </a:r>
                      <a:endParaRPr kumimoji="1" lang="ja-JP" altLang="en-US" sz="1400" dirty="0"/>
                    </a:p>
                  </a:txBody>
                  <a:tcPr/>
                </a:tc>
                <a:tc>
                  <a:txBody>
                    <a:bodyPr/>
                    <a:lstStyle/>
                    <a:p>
                      <a:r>
                        <a:rPr kumimoji="1" lang="en-US" altLang="ja-JP" sz="1400" dirty="0" smtClean="0"/>
                        <a:t>Tax Education Diploma: Teaching teachers to teach tax</a:t>
                      </a:r>
                      <a:endParaRPr kumimoji="1" lang="ja-JP" altLang="en-US" sz="1400" dirty="0"/>
                    </a:p>
                  </a:txBody>
                  <a:tcPr/>
                </a:tc>
              </a:tr>
              <a:tr h="328317">
                <a:tc>
                  <a:txBody>
                    <a:bodyPr/>
                    <a:lstStyle/>
                    <a:p>
                      <a:r>
                        <a:rPr kumimoji="1" lang="en-US" altLang="ja-JP" sz="1400" dirty="0" smtClean="0"/>
                        <a:t>Estonia</a:t>
                      </a:r>
                      <a:endParaRPr kumimoji="1" lang="ja-JP" altLang="en-US" sz="1400" dirty="0"/>
                    </a:p>
                  </a:txBody>
                  <a:tcPr/>
                </a:tc>
                <a:tc>
                  <a:txBody>
                    <a:bodyPr/>
                    <a:lstStyle/>
                    <a:p>
                      <a:r>
                        <a:rPr kumimoji="1" lang="en-US" altLang="ja-JP" sz="1400" dirty="0" smtClean="0"/>
                        <a:t>E-tax/e-Customs initiative</a:t>
                      </a:r>
                      <a:endParaRPr kumimoji="1" lang="ja-JP" altLang="en-US" sz="1400" dirty="0"/>
                    </a:p>
                  </a:txBody>
                  <a:tcPr/>
                </a:tc>
              </a:tr>
              <a:tr h="328317">
                <a:tc>
                  <a:txBody>
                    <a:bodyPr/>
                    <a:lstStyle/>
                    <a:p>
                      <a:r>
                        <a:rPr kumimoji="1" lang="en-US" altLang="ja-JP" sz="1400" dirty="0" smtClean="0"/>
                        <a:t>Guatemala</a:t>
                      </a:r>
                      <a:endParaRPr kumimoji="1" lang="ja-JP" altLang="en-US" sz="1400" dirty="0"/>
                    </a:p>
                  </a:txBody>
                  <a:tcPr/>
                </a:tc>
                <a:tc>
                  <a:txBody>
                    <a:bodyPr/>
                    <a:lstStyle/>
                    <a:p>
                      <a:r>
                        <a:rPr kumimoji="1" lang="en-US" altLang="ja-JP" sz="1400" dirty="0" smtClean="0"/>
                        <a:t>“Strength lies in numbers”</a:t>
                      </a:r>
                      <a:endParaRPr kumimoji="1" lang="ja-JP" altLang="en-US" sz="1400" dirty="0"/>
                    </a:p>
                  </a:txBody>
                  <a:tcPr/>
                </a:tc>
              </a:tr>
              <a:tr h="328317">
                <a:tc>
                  <a:txBody>
                    <a:bodyPr/>
                    <a:lstStyle/>
                    <a:p>
                      <a:r>
                        <a:rPr kumimoji="1" lang="en-US" altLang="ja-JP" sz="1400" dirty="0" smtClean="0"/>
                        <a:t>Jamaica</a:t>
                      </a:r>
                      <a:endParaRPr kumimoji="1" lang="ja-JP" altLang="en-US" sz="1400" dirty="0"/>
                    </a:p>
                  </a:txBody>
                  <a:tcPr/>
                </a:tc>
                <a:tc>
                  <a:txBody>
                    <a:bodyPr/>
                    <a:lstStyle/>
                    <a:p>
                      <a:r>
                        <a:rPr kumimoji="1" lang="en-US" altLang="ja-JP" sz="1400" dirty="0" smtClean="0">
                          <a:solidFill>
                            <a:srgbClr val="000000"/>
                          </a:solidFill>
                        </a:rPr>
                        <a:t>School Taxpayer </a:t>
                      </a:r>
                      <a:r>
                        <a:rPr kumimoji="1" lang="en-US" altLang="ja-JP" sz="1400" dirty="0" smtClean="0"/>
                        <a:t>Education Program</a:t>
                      </a:r>
                      <a:endParaRPr kumimoji="1" lang="ja-JP" altLang="en-US" sz="1400" dirty="0"/>
                    </a:p>
                  </a:txBody>
                  <a:tcPr/>
                </a:tc>
              </a:tr>
              <a:tr h="328317">
                <a:tc>
                  <a:txBody>
                    <a:bodyPr/>
                    <a:lstStyle/>
                    <a:p>
                      <a:r>
                        <a:rPr kumimoji="1" lang="en-US" altLang="ja-JP" sz="1400" dirty="0" smtClean="0"/>
                        <a:t>Kenya</a:t>
                      </a:r>
                      <a:endParaRPr kumimoji="1" lang="ja-JP" altLang="en-US" sz="1400" dirty="0"/>
                    </a:p>
                  </a:txBody>
                  <a:tcPr/>
                </a:tc>
                <a:tc>
                  <a:txBody>
                    <a:bodyPr/>
                    <a:lstStyle/>
                    <a:p>
                      <a:r>
                        <a:rPr kumimoji="1" lang="en-US" altLang="ja-JP" sz="1400" dirty="0" smtClean="0">
                          <a:solidFill>
                            <a:srgbClr val="000000"/>
                          </a:solidFill>
                        </a:rPr>
                        <a:t>School O</a:t>
                      </a:r>
                      <a:r>
                        <a:rPr kumimoji="1" lang="en-US" altLang="ja-JP" sz="1400" dirty="0" smtClean="0"/>
                        <a:t>utreach Program</a:t>
                      </a:r>
                      <a:endParaRPr kumimoji="1" lang="ja-JP" altLang="en-US" sz="1400" dirty="0"/>
                    </a:p>
                  </a:txBody>
                  <a:tcPr/>
                </a:tc>
              </a:tr>
              <a:tr h="328317">
                <a:tc>
                  <a:txBody>
                    <a:bodyPr/>
                    <a:lstStyle/>
                    <a:p>
                      <a:r>
                        <a:rPr kumimoji="1" lang="en-US" altLang="ja-JP" sz="1400" dirty="0" smtClean="0"/>
                        <a:t>Korea</a:t>
                      </a:r>
                      <a:endParaRPr kumimoji="1" lang="ja-JP" altLang="en-US" sz="1400" dirty="0"/>
                    </a:p>
                  </a:txBody>
                  <a:tcPr/>
                </a:tc>
                <a:tc>
                  <a:txBody>
                    <a:bodyPr/>
                    <a:lstStyle/>
                    <a:p>
                      <a:r>
                        <a:rPr kumimoji="1" lang="en-US" altLang="ja-JP" sz="1400" dirty="0" smtClean="0"/>
                        <a:t>Tax classes for small businesses</a:t>
                      </a:r>
                      <a:endParaRPr kumimoji="1" lang="ja-JP" altLang="en-US" sz="1400" dirty="0"/>
                    </a:p>
                  </a:txBody>
                  <a:tcPr/>
                </a:tc>
              </a:tr>
              <a:tr h="328317">
                <a:tc>
                  <a:txBody>
                    <a:bodyPr/>
                    <a:lstStyle/>
                    <a:p>
                      <a:r>
                        <a:rPr kumimoji="1" lang="en-US" altLang="ja-JP" sz="1400" dirty="0" smtClean="0"/>
                        <a:t>Lebanon </a:t>
                      </a:r>
                      <a:endParaRPr kumimoji="1" lang="ja-JP" altLang="en-US" sz="1400" dirty="0"/>
                    </a:p>
                  </a:txBody>
                  <a:tcPr/>
                </a:tc>
                <a:tc>
                  <a:txBody>
                    <a:bodyPr/>
                    <a:lstStyle/>
                    <a:p>
                      <a:r>
                        <a:rPr kumimoji="1" lang="en-US" altLang="ja-JP" sz="1400" dirty="0" smtClean="0"/>
                        <a:t>Tax calendar</a:t>
                      </a:r>
                      <a:endParaRPr kumimoji="1" lang="ja-JP" altLang="en-US" sz="1400" dirty="0"/>
                    </a:p>
                  </a:txBody>
                  <a:tcPr/>
                </a:tc>
              </a:tr>
            </a:tbl>
          </a:graphicData>
        </a:graphic>
      </p:graphicFrame>
    </p:spTree>
    <p:extLst>
      <p:ext uri="{BB962C8B-B14F-4D97-AF65-F5344CB8AC3E}">
        <p14:creationId xmlns:p14="http://schemas.microsoft.com/office/powerpoint/2010/main" val="324424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3096344" y="6309320"/>
            <a:ext cx="6156176" cy="307777"/>
          </a:xfrm>
          <a:prstGeom prst="rect">
            <a:avLst/>
          </a:prstGeom>
          <a:noFill/>
        </p:spPr>
        <p:txBody>
          <a:bodyPr wrap="square" rtlCol="0">
            <a:spAutoFit/>
          </a:bodyPr>
          <a:lstStyle/>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Source </a:t>
            </a:r>
            <a:r>
              <a:rPr kumimoji="1" lang="en-US" altLang="ja-JP" sz="1400" dirty="0" smtClean="0">
                <a:latin typeface="Arial Unicode MS"/>
                <a:cs typeface="Arial Unicode MS"/>
              </a:rPr>
              <a:t>: OECD</a:t>
            </a:r>
            <a:r>
              <a:rPr kumimoji="1" lang="ja-JP" altLang="en-US" sz="1400" dirty="0" smtClean="0">
                <a:latin typeface="Arial Unicode MS"/>
                <a:cs typeface="Arial Unicode MS"/>
              </a:rPr>
              <a:t>　</a:t>
            </a:r>
            <a:r>
              <a:rPr lang="en-US" altLang="ja-JP" sz="1400" dirty="0">
                <a:latin typeface="Arial Unicode MS"/>
                <a:cs typeface="Arial Unicode MS"/>
              </a:rPr>
              <a:t>A Global Source Book on Taxpayer </a:t>
            </a:r>
            <a:r>
              <a:rPr lang="en-US" altLang="ja-JP" sz="1400" dirty="0" smtClean="0">
                <a:latin typeface="Arial Unicode MS"/>
                <a:cs typeface="Arial Unicode MS"/>
              </a:rPr>
              <a:t>Education (</a:t>
            </a:r>
            <a:r>
              <a:rPr kumimoji="1" lang="en-US" altLang="ja-JP" sz="1400" dirty="0" smtClean="0">
                <a:latin typeface="Arial Unicode MS"/>
                <a:cs typeface="Arial Unicode MS"/>
              </a:rPr>
              <a:t>2013</a:t>
            </a:r>
            <a:r>
              <a:rPr lang="en-US" altLang="ja-JP" sz="1400" dirty="0">
                <a:latin typeface="Arial Unicode MS"/>
                <a:cs typeface="Arial Unicode MS"/>
              </a:rPr>
              <a:t>)</a:t>
            </a:r>
            <a:endParaRPr kumimoji="1" lang="ja-JP" altLang="en-US" sz="1400" dirty="0">
              <a:latin typeface="Arial Unicode MS"/>
              <a:cs typeface="Arial Unicode MS"/>
            </a:endParaRPr>
          </a:p>
        </p:txBody>
      </p:sp>
      <p:sp>
        <p:nvSpPr>
          <p:cNvPr id="7" name="テキスト ボックス 6"/>
          <p:cNvSpPr txBox="1"/>
          <p:nvPr/>
        </p:nvSpPr>
        <p:spPr>
          <a:xfrm>
            <a:off x="467544" y="476672"/>
            <a:ext cx="8208912" cy="584775"/>
          </a:xfrm>
          <a:prstGeom prst="rect">
            <a:avLst/>
          </a:prstGeom>
          <a:noFill/>
        </p:spPr>
        <p:txBody>
          <a:bodyPr wrap="square" rtlCol="0">
            <a:spAutoFit/>
          </a:bodyPr>
          <a:lstStyle/>
          <a:p>
            <a:r>
              <a:rPr lang="en-US" altLang="ja-JP" sz="3200" dirty="0"/>
              <a:t>Country Approaches to Taxpayer Education </a:t>
            </a:r>
            <a:endParaRPr lang="ja-JP" altLang="en-US" sz="3200" dirty="0"/>
          </a:p>
        </p:txBody>
      </p:sp>
      <p:graphicFrame>
        <p:nvGraphicFramePr>
          <p:cNvPr id="9" name="表 8"/>
          <p:cNvGraphicFramePr>
            <a:graphicFrameLocks noGrp="1"/>
          </p:cNvGraphicFramePr>
          <p:nvPr>
            <p:extLst>
              <p:ext uri="{D42A27DB-BD31-4B8C-83A1-F6EECF244321}">
                <p14:modId xmlns:p14="http://schemas.microsoft.com/office/powerpoint/2010/main" val="2129137550"/>
              </p:ext>
            </p:extLst>
          </p:nvPr>
        </p:nvGraphicFramePr>
        <p:xfrm>
          <a:off x="503548" y="1196752"/>
          <a:ext cx="8172908" cy="5091292"/>
        </p:xfrm>
        <a:graphic>
          <a:graphicData uri="http://schemas.openxmlformats.org/drawingml/2006/table">
            <a:tbl>
              <a:tblPr firstRow="1" bandRow="1">
                <a:tableStyleId>{5C22544A-7EE6-4342-B048-85BDC9FD1C3A}</a:tableStyleId>
              </a:tblPr>
              <a:tblGrid>
                <a:gridCol w="1670116"/>
                <a:gridCol w="6502792"/>
              </a:tblGrid>
              <a:tr h="149736">
                <a:tc>
                  <a:txBody>
                    <a:bodyPr/>
                    <a:lstStyle/>
                    <a:p>
                      <a:pPr algn="ctr"/>
                      <a:r>
                        <a:rPr kumimoji="1" lang="en-US" altLang="ja-JP" b="0" dirty="0" smtClean="0">
                          <a:solidFill>
                            <a:schemeClr val="tx1"/>
                          </a:solidFill>
                        </a:rPr>
                        <a:t>County</a:t>
                      </a:r>
                      <a:endParaRPr kumimoji="1" lang="ja-JP" altLang="en-US" b="0" dirty="0">
                        <a:solidFill>
                          <a:schemeClr val="tx1"/>
                        </a:solidFill>
                      </a:endParaRPr>
                    </a:p>
                  </a:txBody>
                  <a:tcPr/>
                </a:tc>
                <a:tc>
                  <a:txBody>
                    <a:bodyPr/>
                    <a:lstStyle/>
                    <a:p>
                      <a:pPr algn="ctr"/>
                      <a:r>
                        <a:rPr kumimoji="1" lang="en-US" altLang="ja-JP" b="0" dirty="0" smtClean="0">
                          <a:solidFill>
                            <a:srgbClr val="000000"/>
                          </a:solidFill>
                        </a:rPr>
                        <a:t>Approach</a:t>
                      </a:r>
                      <a:endParaRPr kumimoji="1" lang="ja-JP" altLang="en-US" b="0" dirty="0">
                        <a:solidFill>
                          <a:srgbClr val="000000"/>
                        </a:solidFill>
                      </a:endParaRPr>
                    </a:p>
                  </a:txBody>
                  <a:tcPr/>
                </a:tc>
              </a:tr>
              <a:tr h="337538">
                <a:tc>
                  <a:txBody>
                    <a:bodyPr/>
                    <a:lstStyle/>
                    <a:p>
                      <a:r>
                        <a:rPr kumimoji="1" lang="en-US" altLang="ja-JP" sz="1400" dirty="0" smtClean="0"/>
                        <a:t>Malaysia</a:t>
                      </a:r>
                      <a:endParaRPr kumimoji="1" lang="ja-JP" altLang="en-US" sz="1400" dirty="0"/>
                    </a:p>
                  </a:txBody>
                  <a:tcPr/>
                </a:tc>
                <a:tc>
                  <a:txBody>
                    <a:bodyPr/>
                    <a:lstStyle/>
                    <a:p>
                      <a:r>
                        <a:rPr kumimoji="1" lang="en-US" altLang="ja-JP" sz="1400" dirty="0" smtClean="0"/>
                        <a:t>Tax fun for children </a:t>
                      </a:r>
                      <a:endParaRPr kumimoji="1" lang="ja-JP" altLang="en-US" sz="1400" dirty="0"/>
                    </a:p>
                  </a:txBody>
                  <a:tcPr/>
                </a:tc>
              </a:tr>
              <a:tr h="337538">
                <a:tc>
                  <a:txBody>
                    <a:bodyPr/>
                    <a:lstStyle/>
                    <a:p>
                      <a:r>
                        <a:rPr kumimoji="1" lang="en-US" altLang="ja-JP" sz="1400" dirty="0" smtClean="0"/>
                        <a:t>Mauritius</a:t>
                      </a:r>
                      <a:endParaRPr kumimoji="1" lang="ja-JP" altLang="en-US" sz="1400" dirty="0"/>
                    </a:p>
                  </a:txBody>
                  <a:tcPr/>
                </a:tc>
                <a:tc>
                  <a:txBody>
                    <a:bodyPr/>
                    <a:lstStyle/>
                    <a:p>
                      <a:r>
                        <a:rPr kumimoji="1" lang="en-US" altLang="ja-JP" sz="1400" dirty="0" smtClean="0"/>
                        <a:t>Building a culture of compliance</a:t>
                      </a:r>
                      <a:endParaRPr kumimoji="1" lang="ja-JP" altLang="en-US" sz="1400" dirty="0"/>
                    </a:p>
                  </a:txBody>
                  <a:tcPr/>
                </a:tc>
              </a:tr>
              <a:tr h="337538">
                <a:tc>
                  <a:txBody>
                    <a:bodyPr/>
                    <a:lstStyle/>
                    <a:p>
                      <a:r>
                        <a:rPr kumimoji="1" lang="en-US" altLang="ja-JP" sz="1400" dirty="0" smtClean="0"/>
                        <a:t>Mexico</a:t>
                      </a:r>
                      <a:endParaRPr kumimoji="1" lang="ja-JP" altLang="en-US" sz="1400" dirty="0"/>
                    </a:p>
                  </a:txBody>
                  <a:tcPr/>
                </a:tc>
                <a:tc>
                  <a:txBody>
                    <a:bodyPr/>
                    <a:lstStyle/>
                    <a:p>
                      <a:r>
                        <a:rPr kumimoji="1" lang="en-US" altLang="ja-JP" sz="1400" dirty="0" smtClean="0"/>
                        <a:t>Teaching tax in higher education</a:t>
                      </a:r>
                      <a:endParaRPr kumimoji="1" lang="ja-JP" altLang="en-US" sz="1400" dirty="0"/>
                    </a:p>
                  </a:txBody>
                  <a:tcPr/>
                </a:tc>
              </a:tr>
              <a:tr h="337538">
                <a:tc>
                  <a:txBody>
                    <a:bodyPr/>
                    <a:lstStyle/>
                    <a:p>
                      <a:r>
                        <a:rPr kumimoji="1" lang="en-US" altLang="ja-JP" sz="1400" dirty="0" smtClean="0"/>
                        <a:t>Morocco</a:t>
                      </a:r>
                      <a:endParaRPr kumimoji="1" lang="ja-JP" altLang="en-US" sz="1400" dirty="0"/>
                    </a:p>
                  </a:txBody>
                  <a:tcPr/>
                </a:tc>
                <a:tc>
                  <a:txBody>
                    <a:bodyPr/>
                    <a:lstStyle/>
                    <a:p>
                      <a:r>
                        <a:rPr kumimoji="1" lang="en-US" altLang="ja-JP" sz="1400" dirty="0" smtClean="0"/>
                        <a:t>Educating children in tax compliance</a:t>
                      </a:r>
                      <a:endParaRPr kumimoji="1" lang="ja-JP" altLang="en-US" sz="1400" dirty="0"/>
                    </a:p>
                  </a:txBody>
                  <a:tcPr/>
                </a:tc>
              </a:tr>
              <a:tr h="337538">
                <a:tc>
                  <a:txBody>
                    <a:bodyPr/>
                    <a:lstStyle/>
                    <a:p>
                      <a:r>
                        <a:rPr kumimoji="1" lang="en-US" altLang="ja-JP" sz="1400" dirty="0" smtClean="0"/>
                        <a:t>Mozambique</a:t>
                      </a:r>
                      <a:endParaRPr kumimoji="1" lang="ja-JP" altLang="en-US" sz="1400" dirty="0"/>
                    </a:p>
                  </a:txBody>
                  <a:tcPr/>
                </a:tc>
                <a:tc>
                  <a:txBody>
                    <a:bodyPr/>
                    <a:lstStyle/>
                    <a:p>
                      <a:r>
                        <a:rPr kumimoji="1" lang="en-US" altLang="ja-JP" sz="1400" dirty="0" smtClean="0"/>
                        <a:t>“Together We Make Mozambique” </a:t>
                      </a:r>
                      <a:r>
                        <a:rPr kumimoji="1" lang="en-US" altLang="ja-JP" sz="1400" dirty="0" smtClean="0">
                          <a:solidFill>
                            <a:srgbClr val="000000"/>
                          </a:solidFill>
                        </a:rPr>
                        <a:t>campaign </a:t>
                      </a:r>
                      <a:endParaRPr kumimoji="1" lang="ja-JP" altLang="en-US" sz="1400" dirty="0">
                        <a:solidFill>
                          <a:srgbClr val="000000"/>
                        </a:solidFill>
                      </a:endParaRPr>
                    </a:p>
                  </a:txBody>
                  <a:tcPr/>
                </a:tc>
              </a:tr>
              <a:tr h="337538">
                <a:tc>
                  <a:txBody>
                    <a:bodyPr/>
                    <a:lstStyle/>
                    <a:p>
                      <a:r>
                        <a:rPr kumimoji="1" lang="en-US" altLang="ja-JP" sz="1400" dirty="0" smtClean="0"/>
                        <a:t>Nigeria </a:t>
                      </a:r>
                      <a:endParaRPr kumimoji="1" lang="ja-JP" altLang="en-US" sz="1400" dirty="0"/>
                    </a:p>
                  </a:txBody>
                  <a:tcPr/>
                </a:tc>
                <a:tc>
                  <a:txBody>
                    <a:bodyPr/>
                    <a:lstStyle/>
                    <a:p>
                      <a:r>
                        <a:rPr kumimoji="1" lang="en-US" altLang="ja-JP" sz="1400" dirty="0" smtClean="0"/>
                        <a:t>Tax soap </a:t>
                      </a:r>
                      <a:r>
                        <a:rPr kumimoji="1" lang="en-US" altLang="ja-JP" sz="1400" dirty="0" smtClean="0">
                          <a:solidFill>
                            <a:srgbClr val="000000"/>
                          </a:solidFill>
                        </a:rPr>
                        <a:t>opera </a:t>
                      </a:r>
                      <a:r>
                        <a:rPr kumimoji="1" lang="en-US" altLang="ja-JP" sz="1400" i="1" dirty="0" smtClean="0">
                          <a:solidFill>
                            <a:srgbClr val="000000"/>
                          </a:solidFill>
                        </a:rPr>
                        <a:t>Building Duty</a:t>
                      </a:r>
                      <a:endParaRPr kumimoji="1" lang="ja-JP" altLang="en-US" sz="1400" i="1" dirty="0">
                        <a:solidFill>
                          <a:srgbClr val="000000"/>
                        </a:solidFill>
                      </a:endParaRPr>
                    </a:p>
                  </a:txBody>
                  <a:tcPr/>
                </a:tc>
              </a:tr>
              <a:tr h="337538">
                <a:tc>
                  <a:txBody>
                    <a:bodyPr/>
                    <a:lstStyle/>
                    <a:p>
                      <a:r>
                        <a:rPr kumimoji="1" lang="en-US" altLang="ja-JP" sz="1400" dirty="0" smtClean="0"/>
                        <a:t>Peru</a:t>
                      </a:r>
                      <a:endParaRPr kumimoji="1" lang="ja-JP" altLang="en-US" sz="1400" dirty="0"/>
                    </a:p>
                  </a:txBody>
                  <a:tcPr/>
                </a:tc>
                <a:tc>
                  <a:txBody>
                    <a:bodyPr/>
                    <a:lstStyle/>
                    <a:p>
                      <a:r>
                        <a:rPr kumimoji="1" lang="en-US" altLang="ja-JP" sz="1400" dirty="0" smtClean="0"/>
                        <a:t>Master strategy for tax education</a:t>
                      </a:r>
                      <a:endParaRPr kumimoji="1" lang="ja-JP" altLang="en-US" sz="1400" dirty="0"/>
                    </a:p>
                  </a:txBody>
                  <a:tcPr/>
                </a:tc>
              </a:tr>
              <a:tr h="337538">
                <a:tc>
                  <a:txBody>
                    <a:bodyPr/>
                    <a:lstStyle/>
                    <a:p>
                      <a:r>
                        <a:rPr kumimoji="1" lang="en-US" altLang="ja-JP" sz="1400" dirty="0" smtClean="0"/>
                        <a:t>Rwanda</a:t>
                      </a:r>
                      <a:endParaRPr kumimoji="1" lang="ja-JP" altLang="en-US" sz="1400" dirty="0"/>
                    </a:p>
                  </a:txBody>
                  <a:tcPr/>
                </a:tc>
                <a:tc>
                  <a:txBody>
                    <a:bodyPr/>
                    <a:lstStyle/>
                    <a:p>
                      <a:r>
                        <a:rPr kumimoji="1" lang="en-US" altLang="ja-JP" sz="1400" dirty="0" smtClean="0"/>
                        <a:t>Celebrating the taxpayer</a:t>
                      </a:r>
                      <a:endParaRPr kumimoji="1" lang="ja-JP" altLang="en-US" sz="1400" dirty="0"/>
                    </a:p>
                  </a:txBody>
                  <a:tcPr/>
                </a:tc>
              </a:tr>
              <a:tr h="337538">
                <a:tc>
                  <a:txBody>
                    <a:bodyPr/>
                    <a:lstStyle/>
                    <a:p>
                      <a:r>
                        <a:rPr kumimoji="1" lang="en-US" altLang="ja-JP" sz="1400" dirty="0" smtClean="0"/>
                        <a:t>Senegal</a:t>
                      </a:r>
                      <a:endParaRPr kumimoji="1" lang="ja-JP" altLang="en-US" sz="1400" dirty="0"/>
                    </a:p>
                  </a:txBody>
                  <a:tcPr/>
                </a:tc>
                <a:tc>
                  <a:txBody>
                    <a:bodyPr/>
                    <a:lstStyle/>
                    <a:p>
                      <a:r>
                        <a:rPr kumimoji="1" lang="en-US" altLang="ja-JP" sz="1400" dirty="0" smtClean="0"/>
                        <a:t>National Information Days</a:t>
                      </a:r>
                      <a:endParaRPr kumimoji="1" lang="ja-JP" altLang="en-US" sz="1400" dirty="0"/>
                    </a:p>
                  </a:txBody>
                  <a:tcPr/>
                </a:tc>
              </a:tr>
              <a:tr h="337538">
                <a:tc>
                  <a:txBody>
                    <a:bodyPr/>
                    <a:lstStyle/>
                    <a:p>
                      <a:r>
                        <a:rPr kumimoji="1" lang="en-US" altLang="ja-JP" sz="1400" dirty="0" smtClean="0"/>
                        <a:t>Singapore</a:t>
                      </a:r>
                      <a:endParaRPr kumimoji="1" lang="ja-JP" altLang="en-US" sz="1400" dirty="0"/>
                    </a:p>
                  </a:txBody>
                  <a:tcPr/>
                </a:tc>
                <a:tc>
                  <a:txBody>
                    <a:bodyPr/>
                    <a:lstStyle/>
                    <a:p>
                      <a:r>
                        <a:rPr kumimoji="1" lang="en-US" altLang="ja-JP" sz="1400" dirty="0" smtClean="0"/>
                        <a:t>No-Filing Service</a:t>
                      </a:r>
                      <a:endParaRPr kumimoji="1" lang="ja-JP" altLang="en-US" sz="1400" dirty="0"/>
                    </a:p>
                  </a:txBody>
                  <a:tcPr/>
                </a:tc>
              </a:tr>
              <a:tr h="337538">
                <a:tc>
                  <a:txBody>
                    <a:bodyPr/>
                    <a:lstStyle/>
                    <a:p>
                      <a:r>
                        <a:rPr kumimoji="1" lang="en-US" altLang="ja-JP" sz="1400" dirty="0" smtClean="0"/>
                        <a:t>South Africa</a:t>
                      </a:r>
                      <a:endParaRPr kumimoji="1" lang="ja-JP" altLang="en-US" sz="1400" dirty="0"/>
                    </a:p>
                  </a:txBody>
                  <a:tcPr/>
                </a:tc>
                <a:tc>
                  <a:txBody>
                    <a:bodyPr/>
                    <a:lstStyle/>
                    <a:p>
                      <a:r>
                        <a:rPr kumimoji="1" lang="en-US" altLang="ja-JP" sz="1400" dirty="0" smtClean="0"/>
                        <a:t>Mobile Tax Units</a:t>
                      </a:r>
                      <a:endParaRPr kumimoji="1" lang="ja-JP" altLang="en-US" sz="1400" dirty="0"/>
                    </a:p>
                  </a:txBody>
                  <a:tcPr/>
                </a:tc>
              </a:tr>
              <a:tr h="337538">
                <a:tc>
                  <a:txBody>
                    <a:bodyPr/>
                    <a:lstStyle/>
                    <a:p>
                      <a:r>
                        <a:rPr kumimoji="1" lang="en-US" altLang="ja-JP" sz="1400" dirty="0" smtClean="0"/>
                        <a:t>Turkey</a:t>
                      </a:r>
                      <a:endParaRPr kumimoji="1" lang="ja-JP" altLang="en-US" sz="1400" dirty="0"/>
                    </a:p>
                  </a:txBody>
                  <a:tcPr/>
                </a:tc>
                <a:tc>
                  <a:txBody>
                    <a:bodyPr/>
                    <a:lstStyle/>
                    <a:p>
                      <a:r>
                        <a:rPr kumimoji="1" lang="en-US" altLang="ja-JP" sz="1400" dirty="0" smtClean="0"/>
                        <a:t>Simplifying rental income returns </a:t>
                      </a:r>
                      <a:endParaRPr kumimoji="1" lang="ja-JP" altLang="en-US" sz="1400" dirty="0"/>
                    </a:p>
                  </a:txBody>
                  <a:tcPr/>
                </a:tc>
              </a:tr>
              <a:tr h="337538">
                <a:tc>
                  <a:txBody>
                    <a:bodyPr/>
                    <a:lstStyle/>
                    <a:p>
                      <a:r>
                        <a:rPr kumimoji="1" lang="en-US" altLang="ja-JP" sz="1400" dirty="0" smtClean="0"/>
                        <a:t>Uruguay</a:t>
                      </a:r>
                    </a:p>
                  </a:txBody>
                  <a:tcPr/>
                </a:tc>
                <a:tc>
                  <a:txBody>
                    <a:bodyPr/>
                    <a:lstStyle/>
                    <a:p>
                      <a:r>
                        <a:rPr kumimoji="1" lang="en-US" altLang="ja-JP" sz="1400" dirty="0" smtClean="0"/>
                        <a:t>Tax-themed computer games</a:t>
                      </a:r>
                      <a:endParaRPr kumimoji="1" lang="ja-JP" altLang="en-US" sz="1400" dirty="0"/>
                    </a:p>
                  </a:txBody>
                  <a:tcPr/>
                </a:tc>
              </a:tr>
              <a:tr h="337538">
                <a:tc>
                  <a:txBody>
                    <a:bodyPr/>
                    <a:lstStyle/>
                    <a:p>
                      <a:r>
                        <a:rPr kumimoji="1" lang="en-US" altLang="ja-JP" sz="1400" dirty="0" smtClean="0"/>
                        <a:t>Zambia</a:t>
                      </a:r>
                      <a:endParaRPr kumimoji="1" lang="ja-JP" altLang="en-US" sz="1400" dirty="0"/>
                    </a:p>
                  </a:txBody>
                  <a:tcPr/>
                </a:tc>
                <a:tc>
                  <a:txBody>
                    <a:bodyPr/>
                    <a:lstStyle/>
                    <a:p>
                      <a:r>
                        <a:rPr kumimoji="1" lang="en-US" altLang="ja-JP" sz="1400" dirty="0" smtClean="0"/>
                        <a:t>Tax Chat</a:t>
                      </a:r>
                    </a:p>
                  </a:txBody>
                  <a:tcPr/>
                </a:tc>
              </a:tr>
            </a:tbl>
          </a:graphicData>
        </a:graphic>
      </p:graphicFrame>
    </p:spTree>
    <p:extLst>
      <p:ext uri="{BB962C8B-B14F-4D97-AF65-F5344CB8AC3E}">
        <p14:creationId xmlns:p14="http://schemas.microsoft.com/office/powerpoint/2010/main" val="91012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a:extLst>
              <a:ext uri="{BEBA8EAE-BF5A-486C-A8C5-ECC9F3942E4B}">
                <a14:imgProps xmlns:a14="http://schemas.microsoft.com/office/drawing/2010/main">
                  <a14:imgLayer r:embed="rId3">
                    <a14:imgEffect>
                      <a14:sharpenSoften amount="-40000"/>
                    </a14:imgEffect>
                    <a14:imgEffect>
                      <a14:brightnessContrast bright="3000" contrast="29000"/>
                    </a14:imgEffect>
                  </a14:imgLayer>
                </a14:imgProps>
              </a:ext>
            </a:extLst>
          </a:blip>
          <a:srcRect t="346" b="415"/>
          <a:stretch/>
        </p:blipFill>
        <p:spPr>
          <a:xfrm>
            <a:off x="107504" y="1198827"/>
            <a:ext cx="9036496" cy="5110493"/>
          </a:xfrm>
          <a:prstGeom prst="rect">
            <a:avLst/>
          </a:prstGeom>
        </p:spPr>
      </p:pic>
      <p:sp>
        <p:nvSpPr>
          <p:cNvPr id="14" name="正方形/長方形 13"/>
          <p:cNvSpPr/>
          <p:nvPr/>
        </p:nvSpPr>
        <p:spPr>
          <a:xfrm>
            <a:off x="0" y="1198828"/>
            <a:ext cx="9144000" cy="1526780"/>
          </a:xfrm>
          <a:prstGeom prst="rect">
            <a:avLst/>
          </a:prstGeom>
          <a:gradFill>
            <a:gsLst>
              <a:gs pos="72000">
                <a:schemeClr val="bg1"/>
              </a:gs>
              <a:gs pos="86000">
                <a:srgbClr val="FFFFFF">
                  <a:alpha val="73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US" altLang="ja-JP" i="1" dirty="0"/>
              <a:t>ZEIRISHI</a:t>
            </a:r>
            <a:r>
              <a:rPr lang="en-US" altLang="ja-JP" dirty="0"/>
              <a:t>, Certified Public Tax Accountant</a:t>
            </a:r>
            <a:endParaRPr kumimoji="1" lang="ja-JP" altLang="en-US" dirty="0"/>
          </a:p>
        </p:txBody>
      </p:sp>
      <p:sp>
        <p:nvSpPr>
          <p:cNvPr id="6" name="テキスト ボックス 5"/>
          <p:cNvSpPr txBox="1"/>
          <p:nvPr/>
        </p:nvSpPr>
        <p:spPr>
          <a:xfrm>
            <a:off x="2651244" y="1666865"/>
            <a:ext cx="6258970" cy="477054"/>
          </a:xfrm>
          <a:prstGeom prst="rect">
            <a:avLst/>
          </a:prstGeom>
          <a:noFill/>
        </p:spPr>
        <p:txBody>
          <a:bodyPr wrap="square" rtlCol="0">
            <a:spAutoFit/>
          </a:bodyPr>
          <a:lstStyle/>
          <a:p>
            <a:pPr algn="ctr"/>
            <a:r>
              <a:rPr lang="en-US" altLang="ja-JP" sz="2500" dirty="0" smtClean="0"/>
              <a:t>Japanese Certified Public Tax Accountant</a:t>
            </a:r>
          </a:p>
        </p:txBody>
      </p:sp>
      <p:sp>
        <p:nvSpPr>
          <p:cNvPr id="7" name="スライド番号プレースホルダー 2"/>
          <p:cNvSpPr>
            <a:spLocks noGrp="1"/>
          </p:cNvSpPr>
          <p:nvPr>
            <p:ph type="sldNum" sz="quarter" idx="4294967295"/>
          </p:nvPr>
        </p:nvSpPr>
        <p:spPr>
          <a:xfrm>
            <a:off x="8748464" y="6376243"/>
            <a:ext cx="395536" cy="365125"/>
          </a:xfrm>
          <a:prstGeom prst="rect">
            <a:avLst/>
          </a:prstGeom>
        </p:spPr>
        <p:txBody>
          <a:bodyPr/>
          <a:lstStyle/>
          <a:p>
            <a:r>
              <a:rPr lang="en-US" altLang="ja-JP" dirty="0"/>
              <a:t>1</a:t>
            </a:r>
            <a:endParaRPr kumimoji="1" lang="ja-JP" altLang="en-US" dirty="0"/>
          </a:p>
        </p:txBody>
      </p:sp>
      <p:pic>
        <p:nvPicPr>
          <p:cNvPr id="8" name="図 7"/>
          <p:cNvPicPr>
            <a:picLocks noChangeAspect="1"/>
          </p:cNvPicPr>
          <p:nvPr/>
        </p:nvPicPr>
        <p:blipFill>
          <a:blip r:embed="rId4"/>
          <a:stretch>
            <a:fillRect/>
          </a:stretch>
        </p:blipFill>
        <p:spPr>
          <a:xfrm rot="21600000">
            <a:off x="1017374" y="1106748"/>
            <a:ext cx="1633870" cy="1597290"/>
          </a:xfrm>
          <a:prstGeom prst="rect">
            <a:avLst/>
          </a:prstGeom>
        </p:spPr>
      </p:pic>
      <p:sp>
        <p:nvSpPr>
          <p:cNvPr id="3" name="円/楕円 2"/>
          <p:cNvSpPr/>
          <p:nvPr/>
        </p:nvSpPr>
        <p:spPr>
          <a:xfrm>
            <a:off x="2662782" y="3020759"/>
            <a:ext cx="6049169" cy="1344345"/>
          </a:xfrm>
          <a:prstGeom prst="ellipse">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2"/>
          <p:cNvSpPr txBox="1">
            <a:spLocks noChangeArrowheads="1"/>
          </p:cNvSpPr>
          <p:nvPr/>
        </p:nvSpPr>
        <p:spPr bwMode="auto">
          <a:xfrm>
            <a:off x="358145" y="2823071"/>
            <a:ext cx="2952328" cy="1200329"/>
          </a:xfrm>
          <a:prstGeom prst="rect">
            <a:avLst/>
          </a:prstGeom>
          <a:noFill/>
          <a:ln>
            <a:noFill/>
          </a:ln>
          <a:effectLs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lgn="ctr">
              <a:defRPr/>
            </a:pPr>
            <a:r>
              <a:rPr lang="en-US" altLang="ja-JP" sz="1800" b="1" kern="1000" spc="-100" dirty="0">
                <a:solidFill>
                  <a:schemeClr val="tx2">
                    <a:lumMod val="50000"/>
                  </a:schemeClr>
                </a:solidFill>
                <a:effectLst>
                  <a:glow rad="127000">
                    <a:schemeClr val="bg1"/>
                  </a:glow>
                </a:effectLst>
                <a:latin typeface="+mn-lt"/>
                <a:ea typeface="Batang" charset="0"/>
                <a:cs typeface="Batang" charset="0"/>
              </a:rPr>
              <a:t>The </a:t>
            </a:r>
            <a:r>
              <a:rPr lang="en-US" altLang="ja-JP" sz="1800" b="1" i="1" kern="1000" spc="-100" dirty="0" err="1">
                <a:solidFill>
                  <a:schemeClr val="tx2">
                    <a:lumMod val="50000"/>
                  </a:schemeClr>
                </a:solidFill>
                <a:effectLst>
                  <a:glow rad="127000">
                    <a:schemeClr val="bg1"/>
                  </a:glow>
                </a:effectLst>
                <a:latin typeface="+mn-lt"/>
                <a:ea typeface="Batang" charset="0"/>
                <a:cs typeface="Batang" charset="0"/>
              </a:rPr>
              <a:t>Zeirishi</a:t>
            </a:r>
            <a:r>
              <a:rPr lang="en-US" altLang="ja-JP" sz="1800" b="1" kern="1000" spc="-100" dirty="0">
                <a:solidFill>
                  <a:schemeClr val="tx2">
                    <a:lumMod val="50000"/>
                  </a:schemeClr>
                </a:solidFill>
                <a:effectLst>
                  <a:glow rad="127000">
                    <a:schemeClr val="bg1"/>
                  </a:glow>
                </a:effectLst>
                <a:latin typeface="+mn-lt"/>
                <a:ea typeface="Batang" charset="0"/>
                <a:cs typeface="Batang" charset="0"/>
              </a:rPr>
              <a:t> badge </a:t>
            </a:r>
            <a:endParaRPr lang="en-US" altLang="ja-JP" sz="1800" b="1" kern="1000" spc="-100" dirty="0" smtClean="0">
              <a:solidFill>
                <a:schemeClr val="tx2">
                  <a:lumMod val="50000"/>
                </a:schemeClr>
              </a:solidFill>
              <a:effectLst>
                <a:glow rad="127000">
                  <a:schemeClr val="bg1"/>
                </a:glow>
              </a:effectLst>
              <a:latin typeface="+mn-lt"/>
              <a:ea typeface="Batang" charset="0"/>
              <a:cs typeface="Batang" charset="0"/>
            </a:endParaRPr>
          </a:p>
          <a:p>
            <a:pPr algn="ctr">
              <a:defRPr/>
            </a:pPr>
            <a:r>
              <a:rPr lang="en-US" altLang="ja-JP" sz="1800" kern="1000" spc="-100" dirty="0" smtClean="0">
                <a:solidFill>
                  <a:schemeClr val="tx2">
                    <a:lumMod val="50000"/>
                  </a:schemeClr>
                </a:solidFill>
                <a:effectLst>
                  <a:glow rad="127000">
                    <a:schemeClr val="bg1"/>
                  </a:glow>
                </a:effectLst>
                <a:latin typeface="+mn-lt"/>
                <a:ea typeface="Batang" charset="0"/>
                <a:cs typeface="Batang" charset="0"/>
              </a:rPr>
              <a:t>represents the </a:t>
            </a:r>
            <a:r>
              <a:rPr lang="en-US" altLang="ja-JP" sz="1800" kern="1000" spc="-100" dirty="0">
                <a:solidFill>
                  <a:schemeClr val="tx2">
                    <a:lumMod val="50000"/>
                  </a:schemeClr>
                </a:solidFill>
                <a:effectLst>
                  <a:glow rad="127000">
                    <a:schemeClr val="bg1"/>
                  </a:glow>
                </a:effectLst>
                <a:latin typeface="+mn-lt"/>
                <a:ea typeface="Batang" charset="0"/>
                <a:cs typeface="Batang" charset="0"/>
              </a:rPr>
              <a:t>sun </a:t>
            </a:r>
            <a:endParaRPr lang="en-US" altLang="ja-JP" sz="1800" kern="1000" spc="-100" dirty="0" smtClean="0">
              <a:solidFill>
                <a:schemeClr val="tx2">
                  <a:lumMod val="50000"/>
                </a:schemeClr>
              </a:solidFill>
              <a:effectLst>
                <a:glow rad="127000">
                  <a:schemeClr val="bg1"/>
                </a:glow>
              </a:effectLst>
              <a:latin typeface="+mn-lt"/>
              <a:ea typeface="Batang" charset="0"/>
              <a:cs typeface="Batang" charset="0"/>
            </a:endParaRPr>
          </a:p>
          <a:p>
            <a:pPr algn="ctr">
              <a:defRPr/>
            </a:pPr>
            <a:r>
              <a:rPr lang="en-US" altLang="ja-JP" sz="1800" kern="1000" spc="-100" dirty="0" smtClean="0">
                <a:solidFill>
                  <a:schemeClr val="tx2">
                    <a:lumMod val="50000"/>
                  </a:schemeClr>
                </a:solidFill>
                <a:effectLst>
                  <a:glow rad="127000">
                    <a:schemeClr val="bg1"/>
                  </a:glow>
                </a:effectLst>
                <a:latin typeface="+mn-lt"/>
                <a:ea typeface="Batang" charset="0"/>
                <a:cs typeface="Batang" charset="0"/>
              </a:rPr>
              <a:t>and </a:t>
            </a:r>
            <a:r>
              <a:rPr lang="en-US" altLang="ja-JP" sz="1800" kern="1000" spc="-100" dirty="0">
                <a:solidFill>
                  <a:schemeClr val="tx2">
                    <a:lumMod val="50000"/>
                  </a:schemeClr>
                </a:solidFill>
                <a:effectLst>
                  <a:glow rad="127000">
                    <a:schemeClr val="bg1"/>
                  </a:glow>
                </a:effectLst>
                <a:latin typeface="+mn-lt"/>
                <a:ea typeface="Batang" charset="0"/>
                <a:cs typeface="Batang" charset="0"/>
              </a:rPr>
              <a:t>a double-flowered </a:t>
            </a:r>
            <a:endParaRPr lang="en-US" altLang="ja-JP" sz="1800" kern="1000" spc="-100" dirty="0" smtClean="0">
              <a:solidFill>
                <a:schemeClr val="tx2">
                  <a:lumMod val="50000"/>
                </a:schemeClr>
              </a:solidFill>
              <a:effectLst>
                <a:glow rad="127000">
                  <a:schemeClr val="bg1"/>
                </a:glow>
              </a:effectLst>
              <a:latin typeface="+mn-lt"/>
              <a:ea typeface="Batang" charset="0"/>
              <a:cs typeface="Batang" charset="0"/>
            </a:endParaRPr>
          </a:p>
          <a:p>
            <a:pPr algn="ctr">
              <a:defRPr/>
            </a:pPr>
            <a:r>
              <a:rPr lang="en-US" altLang="ja-JP" sz="1800" kern="1000" spc="-100" dirty="0" smtClean="0">
                <a:solidFill>
                  <a:schemeClr val="tx2">
                    <a:lumMod val="50000"/>
                  </a:schemeClr>
                </a:solidFill>
                <a:effectLst>
                  <a:glow rad="127000">
                    <a:schemeClr val="bg1"/>
                  </a:glow>
                </a:effectLst>
                <a:latin typeface="+mn-lt"/>
                <a:ea typeface="Batang" charset="0"/>
                <a:cs typeface="Batang" charset="0"/>
              </a:rPr>
              <a:t>cherry blossom.  </a:t>
            </a:r>
            <a:endParaRPr lang="en-US" altLang="ja-JP" sz="1800" kern="1000" spc="-100" dirty="0">
              <a:solidFill>
                <a:schemeClr val="tx2">
                  <a:lumMod val="50000"/>
                </a:schemeClr>
              </a:solidFill>
              <a:effectLst>
                <a:glow rad="127000">
                  <a:schemeClr val="bg1"/>
                </a:glow>
              </a:effectLst>
              <a:latin typeface="+mn-lt"/>
              <a:ea typeface="Batang" charset="0"/>
              <a:cs typeface="Batang" charset="0"/>
            </a:endParaRPr>
          </a:p>
        </p:txBody>
      </p:sp>
      <p:sp>
        <p:nvSpPr>
          <p:cNvPr id="11" name="タイトル 1"/>
          <p:cNvSpPr txBox="1">
            <a:spLocks/>
          </p:cNvSpPr>
          <p:nvPr/>
        </p:nvSpPr>
        <p:spPr>
          <a:xfrm>
            <a:off x="2662783" y="2823071"/>
            <a:ext cx="6049169" cy="1470025"/>
          </a:xfrm>
          <a:prstGeom prst="rect">
            <a:avLst/>
          </a:prstGeom>
          <a:ln>
            <a:noFill/>
          </a:ln>
          <a:effectLst>
            <a:outerShdw blurRad="63500" sx="102000" sy="102000" algn="ctr" rotWithShape="0">
              <a:prstClr val="black">
                <a:alpha val="40000"/>
              </a:prstClr>
            </a:outerShdw>
          </a:effectLst>
        </p:spPr>
        <p:txBody>
          <a:bodyPr vert="horz" lIns="91440" tIns="45720" rIns="91440" bIns="45720" rtlCol="0" anchor="ctr">
            <a:normAutofit fontScale="97500"/>
          </a:bodyPr>
          <a:lstStyle>
            <a:lvl1pPr algn="l" defTabSz="914400" rtl="0" eaLnBrk="1" latinLnBrk="0" hangingPunct="1">
              <a:spcBef>
                <a:spcPct val="0"/>
              </a:spcBef>
              <a:buNone/>
              <a:defRPr kumimoji="1" sz="3200" kern="1200">
                <a:solidFill>
                  <a:schemeClr val="bg1"/>
                </a:solidFill>
                <a:effectLst>
                  <a:glow rad="127000">
                    <a:schemeClr val="tx2">
                      <a:lumMod val="50000"/>
                    </a:schemeClr>
                  </a:glow>
                </a:effectLst>
                <a:latin typeface="+mj-lt"/>
                <a:ea typeface="+mj-ea"/>
                <a:cs typeface="+mj-cs"/>
              </a:defRPr>
            </a:lvl1pPr>
          </a:lstStyle>
          <a:p>
            <a:pPr algn="ctr"/>
            <a:r>
              <a:rPr lang="en-US" altLang="ja-JP" sz="5400" i="1" dirty="0" smtClean="0"/>
              <a:t>ZEIRISHI</a:t>
            </a:r>
            <a:endParaRPr lang="ja-JP" altLang="en-US" sz="5400" i="1" dirty="0">
              <a:ln w="31550" cmpd="sng">
                <a:noFill/>
                <a:prstDash val="solid"/>
              </a:ln>
              <a:solidFill>
                <a:schemeClr val="tx1"/>
              </a:solidFill>
              <a:effectLst>
                <a:innerShdw blurRad="63500" dist="50800" dir="13500000">
                  <a:prstClr val="black">
                    <a:alpha val="50000"/>
                  </a:prstClr>
                </a:inn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7" name="テキスト ボックス 2"/>
          <p:cNvSpPr txBox="1">
            <a:spLocks noChangeArrowheads="1"/>
          </p:cNvSpPr>
          <p:nvPr/>
        </p:nvSpPr>
        <p:spPr bwMode="auto">
          <a:xfrm>
            <a:off x="827584" y="5085184"/>
            <a:ext cx="6408712" cy="1015663"/>
          </a:xfrm>
          <a:prstGeom prst="rect">
            <a:avLst/>
          </a:prstGeom>
          <a:noFill/>
          <a:ln>
            <a:noFill/>
          </a:ln>
          <a:effectLs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a:defRPr/>
            </a:pPr>
            <a:r>
              <a:rPr lang="en-US" altLang="ja-JP" sz="2000" kern="1000" spc="-100" dirty="0" smtClean="0">
                <a:solidFill>
                  <a:schemeClr val="tx2">
                    <a:lumMod val="50000"/>
                  </a:schemeClr>
                </a:solidFill>
                <a:effectLst>
                  <a:glow rad="127000">
                    <a:schemeClr val="bg1"/>
                  </a:glow>
                </a:effectLst>
                <a:latin typeface="+mn-lt"/>
                <a:ea typeface="Batang" charset="0"/>
                <a:cs typeface="Batang" charset="0"/>
              </a:rPr>
              <a:t>The Certified Public Tax </a:t>
            </a:r>
            <a:r>
              <a:rPr lang="en-US" altLang="ja-JP" sz="2000" kern="1000" spc="-100" dirty="0" smtClean="0">
                <a:solidFill>
                  <a:schemeClr val="tx2">
                    <a:lumMod val="50000"/>
                  </a:schemeClr>
                </a:solidFill>
                <a:effectLst>
                  <a:glow rad="127000">
                    <a:schemeClr val="bg1"/>
                  </a:glow>
                </a:effectLst>
                <a:latin typeface="+mn-lt"/>
                <a:ea typeface="Batang" charset="0"/>
                <a:cs typeface="Batang" charset="0"/>
              </a:rPr>
              <a:t>Accountant Act </a:t>
            </a:r>
            <a:r>
              <a:rPr lang="en-US" altLang="ja-JP" sz="2000" kern="1000" spc="-100" dirty="0" smtClean="0">
                <a:solidFill>
                  <a:schemeClr val="tx2">
                    <a:lumMod val="50000"/>
                  </a:schemeClr>
                </a:solidFill>
                <a:effectLst>
                  <a:glow rad="127000">
                    <a:schemeClr val="bg1"/>
                  </a:glow>
                </a:effectLst>
                <a:latin typeface="+mn-lt"/>
                <a:ea typeface="Batang" charset="0"/>
                <a:cs typeface="Batang" charset="0"/>
              </a:rPr>
              <a:t>: </a:t>
            </a:r>
            <a:r>
              <a:rPr lang="en-US" altLang="ja-JP" sz="2000" b="1" kern="1000" spc="-100" dirty="0" smtClean="0">
                <a:solidFill>
                  <a:schemeClr val="tx2">
                    <a:lumMod val="50000"/>
                  </a:schemeClr>
                </a:solidFill>
                <a:effectLst>
                  <a:glow rad="127000">
                    <a:schemeClr val="bg1"/>
                  </a:glow>
                </a:effectLst>
                <a:latin typeface="+mn-lt"/>
                <a:ea typeface="Batang" charset="0"/>
                <a:cs typeface="Batang" charset="0"/>
              </a:rPr>
              <a:t>The </a:t>
            </a:r>
            <a:r>
              <a:rPr lang="en-US" altLang="ja-JP" sz="2000" b="1" i="1" kern="1000" spc="-100" dirty="0" err="1">
                <a:solidFill>
                  <a:schemeClr val="tx2">
                    <a:lumMod val="50000"/>
                  </a:schemeClr>
                </a:solidFill>
                <a:effectLst>
                  <a:glow rad="127000">
                    <a:schemeClr val="bg1"/>
                  </a:glow>
                </a:effectLst>
                <a:latin typeface="+mn-lt"/>
                <a:ea typeface="Batang" charset="0"/>
                <a:cs typeface="Batang" charset="0"/>
              </a:rPr>
              <a:t>Zeirishi</a:t>
            </a:r>
            <a:r>
              <a:rPr lang="en-US" altLang="ja-JP" sz="2000" b="1" kern="1000" spc="-100" dirty="0">
                <a:solidFill>
                  <a:schemeClr val="tx2">
                    <a:lumMod val="50000"/>
                  </a:schemeClr>
                </a:solidFill>
                <a:effectLst>
                  <a:glow rad="127000">
                    <a:schemeClr val="bg1"/>
                  </a:glow>
                </a:effectLst>
                <a:latin typeface="+mn-lt"/>
                <a:ea typeface="Batang" charset="0"/>
                <a:cs typeface="Batang" charset="0"/>
              </a:rPr>
              <a:t> </a:t>
            </a:r>
            <a:r>
              <a:rPr lang="en-US" altLang="ja-JP" sz="2000" b="1" kern="1000" spc="-100" dirty="0" smtClean="0">
                <a:solidFill>
                  <a:schemeClr val="tx2">
                    <a:lumMod val="50000"/>
                  </a:schemeClr>
                </a:solidFill>
                <a:effectLst>
                  <a:glow rad="127000">
                    <a:schemeClr val="bg1"/>
                  </a:glow>
                </a:effectLst>
                <a:latin typeface="+mn-lt"/>
                <a:ea typeface="Batang" charset="0"/>
                <a:cs typeface="Batang" charset="0"/>
              </a:rPr>
              <a:t> Act </a:t>
            </a:r>
          </a:p>
          <a:p>
            <a:pPr>
              <a:defRPr/>
            </a:pPr>
            <a:r>
              <a:rPr lang="en-US" altLang="ja-JP" sz="2000" kern="1000" spc="-100" dirty="0" smtClean="0">
                <a:solidFill>
                  <a:schemeClr val="tx2">
                    <a:lumMod val="50000"/>
                  </a:schemeClr>
                </a:solidFill>
                <a:effectLst>
                  <a:glow rad="127000">
                    <a:schemeClr val="bg1"/>
                  </a:glow>
                </a:effectLst>
                <a:latin typeface="+mn-lt"/>
                <a:ea typeface="Batang" charset="0"/>
                <a:cs typeface="Batang" charset="0"/>
              </a:rPr>
              <a:t>The Japan Federation of Certified Public Tax Accountants Associations :  </a:t>
            </a:r>
            <a:r>
              <a:rPr lang="en-US" altLang="ja-JP" sz="2000" b="1" kern="1000" spc="-100" dirty="0" smtClean="0">
                <a:solidFill>
                  <a:schemeClr val="tx2">
                    <a:lumMod val="50000"/>
                  </a:schemeClr>
                </a:solidFill>
                <a:effectLst>
                  <a:glow rad="127000">
                    <a:schemeClr val="bg1"/>
                  </a:glow>
                </a:effectLst>
                <a:latin typeface="+mn-lt"/>
                <a:ea typeface="Batang" charset="0"/>
                <a:cs typeface="Batang" charset="0"/>
              </a:rPr>
              <a:t>the Japan Federation or </a:t>
            </a:r>
            <a:r>
              <a:rPr lang="en-US" altLang="ja-JP" sz="2000" b="1" kern="1000" spc="-100" dirty="0" smtClean="0">
                <a:solidFill>
                  <a:srgbClr val="FF0000"/>
                </a:solidFill>
                <a:effectLst>
                  <a:glow rad="127000">
                    <a:schemeClr val="bg1"/>
                  </a:glow>
                </a:effectLst>
                <a:latin typeface="+mn-lt"/>
                <a:ea typeface="Batang" charset="0"/>
                <a:cs typeface="Batang" charset="0"/>
              </a:rPr>
              <a:t>JFCPTAA</a:t>
            </a:r>
            <a:endParaRPr lang="en-US" altLang="ja-JP" sz="2000" b="1" kern="1000" spc="-100" dirty="0">
              <a:solidFill>
                <a:srgbClr val="FF0000"/>
              </a:solidFill>
              <a:effectLst>
                <a:glow rad="127000">
                  <a:schemeClr val="bg1"/>
                </a:glow>
              </a:effectLst>
              <a:latin typeface="+mn-lt"/>
              <a:ea typeface="Batang" charset="0"/>
              <a:cs typeface="Batang" charset="0"/>
            </a:endParaRPr>
          </a:p>
        </p:txBody>
      </p:sp>
    </p:spTree>
    <p:extLst>
      <p:ext uri="{BB962C8B-B14F-4D97-AF65-F5344CB8AC3E}">
        <p14:creationId xmlns:p14="http://schemas.microsoft.com/office/powerpoint/2010/main" val="39915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500"/>
                                        <p:tgtEl>
                                          <p:spTgt spid="6"/>
                                        </p:tgtEl>
                                      </p:cBhvr>
                                    </p:animEffect>
                                  </p:childTnLst>
                                </p:cTn>
                              </p:par>
                              <p:par>
                                <p:cTn id="8" presetID="14" presetClass="entr" presetSubtype="10" fill="hold" grpId="0" nodeType="withEffect">
                                  <p:stCondLst>
                                    <p:cond delay="18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900"/>
                                        <p:tgtEl>
                                          <p:spTgt spid="11"/>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600"/>
                                        <p:tgtEl>
                                          <p:spTgt spid="3"/>
                                        </p:tgtEl>
                                      </p:cBhvr>
                                    </p:animEffect>
                                  </p:childTnLst>
                                </p:cTn>
                              </p:par>
                              <p:par>
                                <p:cTn id="14" presetID="10" presetClass="entr" presetSubtype="0" fill="hold" nodeType="withEffect">
                                  <p:stCondLst>
                                    <p:cond delay="2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00"/>
                                        <p:tgtEl>
                                          <p:spTgt spid="13"/>
                                        </p:tgtEl>
                                      </p:cBhvr>
                                    </p:animEffect>
                                  </p:childTnLst>
                                </p:cTn>
                              </p:par>
                            </p:childTnLst>
                          </p:cTn>
                        </p:par>
                        <p:par>
                          <p:cTn id="17" fill="hold">
                            <p:stCondLst>
                              <p:cond delay="2900"/>
                            </p:stCondLst>
                            <p:childTnLst>
                              <p:par>
                                <p:cTn id="18" presetID="10" presetClass="entr" presetSubtype="0" fill="hold" grpId="0" nodeType="afterEffect">
                                  <p:stCondLst>
                                    <p:cond delay="1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3500"/>
                            </p:stCondLst>
                            <p:childTnLst>
                              <p:par>
                                <p:cTn id="22" presetID="10" presetClass="entr" presetSubtype="0" fill="hold" grpId="0" nodeType="afterEffect">
                                  <p:stCondLst>
                                    <p:cond delay="1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2" grpId="0"/>
      <p:bldP spid="1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95535" y="1192078"/>
            <a:ext cx="8353177" cy="436666"/>
            <a:chOff x="395535" y="1192078"/>
            <a:chExt cx="8353177" cy="436666"/>
          </a:xfrm>
        </p:grpSpPr>
        <p:sp>
          <p:nvSpPr>
            <p:cNvPr id="6" name="テキスト ボックス 5"/>
            <p:cNvSpPr txBox="1"/>
            <p:nvPr/>
          </p:nvSpPr>
          <p:spPr>
            <a:xfrm>
              <a:off x="395535" y="1628744"/>
              <a:ext cx="8353177" cy="0"/>
            </a:xfrm>
            <a:custGeom>
              <a:avLst/>
              <a:gdLst>
                <a:gd name="connsiteX0" fmla="*/ 0 w 8353177"/>
                <a:gd name="connsiteY0" fmla="*/ 0 h 504000"/>
                <a:gd name="connsiteX1" fmla="*/ 8353177 w 8353177"/>
                <a:gd name="connsiteY1" fmla="*/ 0 h 504000"/>
                <a:gd name="connsiteX2" fmla="*/ 8353177 w 8353177"/>
                <a:gd name="connsiteY2" fmla="*/ 504000 h 504000"/>
                <a:gd name="connsiteX3" fmla="*/ 0 w 8353177"/>
                <a:gd name="connsiteY3" fmla="*/ 504000 h 504000"/>
                <a:gd name="connsiteX4" fmla="*/ 0 w 8353177"/>
                <a:gd name="connsiteY4" fmla="*/ 0 h 504000"/>
                <a:gd name="connsiteX0" fmla="*/ 8353177 w 8444617"/>
                <a:gd name="connsiteY0" fmla="*/ 0 h 504000"/>
                <a:gd name="connsiteX1" fmla="*/ 8353177 w 8444617"/>
                <a:gd name="connsiteY1" fmla="*/ 504000 h 504000"/>
                <a:gd name="connsiteX2" fmla="*/ 0 w 8444617"/>
                <a:gd name="connsiteY2" fmla="*/ 504000 h 504000"/>
                <a:gd name="connsiteX3" fmla="*/ 0 w 8444617"/>
                <a:gd name="connsiteY3" fmla="*/ 0 h 504000"/>
                <a:gd name="connsiteX4" fmla="*/ 8444617 w 8444617"/>
                <a:gd name="connsiteY4" fmla="*/ 91440 h 504000"/>
                <a:gd name="connsiteX0" fmla="*/ 8353177 w 8353177"/>
                <a:gd name="connsiteY0" fmla="*/ 0 h 504000"/>
                <a:gd name="connsiteX1" fmla="*/ 8353177 w 8353177"/>
                <a:gd name="connsiteY1" fmla="*/ 504000 h 504000"/>
                <a:gd name="connsiteX2" fmla="*/ 0 w 8353177"/>
                <a:gd name="connsiteY2" fmla="*/ 504000 h 504000"/>
                <a:gd name="connsiteX3" fmla="*/ 0 w 8353177"/>
                <a:gd name="connsiteY3" fmla="*/ 0 h 504000"/>
                <a:gd name="connsiteX0" fmla="*/ 8353177 w 8353177"/>
                <a:gd name="connsiteY0" fmla="*/ 504000 h 504000"/>
                <a:gd name="connsiteX1" fmla="*/ 0 w 8353177"/>
                <a:gd name="connsiteY1" fmla="*/ 504000 h 504000"/>
                <a:gd name="connsiteX2" fmla="*/ 0 w 8353177"/>
                <a:gd name="connsiteY2" fmla="*/ 0 h 504000"/>
                <a:gd name="connsiteX0" fmla="*/ 8353177 w 8353177"/>
                <a:gd name="connsiteY0" fmla="*/ 0 h 0"/>
                <a:gd name="connsiteX1" fmla="*/ 0 w 8353177"/>
                <a:gd name="connsiteY1" fmla="*/ 0 h 0"/>
              </a:gdLst>
              <a:ahLst/>
              <a:cxnLst>
                <a:cxn ang="0">
                  <a:pos x="connsiteX0" y="connsiteY0"/>
                </a:cxn>
                <a:cxn ang="0">
                  <a:pos x="connsiteX1" y="connsiteY1"/>
                </a:cxn>
              </a:cxnLst>
              <a:rect l="l" t="t" r="r" b="b"/>
              <a:pathLst>
                <a:path w="8353177">
                  <a:moveTo>
                    <a:pt x="8353177" y="0"/>
                  </a:moveTo>
                  <a:lnTo>
                    <a:pt x="0" y="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Aft>
                  <a:spcPct val="0"/>
                </a:spcAft>
                <a:buClr>
                  <a:schemeClr val="tx2"/>
                </a:buClr>
                <a:buSzPct val="70000"/>
              </a:pPr>
              <a:endParaRPr lang="ja-JP" altLang="en-US" sz="2000" dirty="0" smtClean="0">
                <a:solidFill>
                  <a:schemeClr val="tx1"/>
                </a:solidFill>
                <a:latin typeface="HGPｺﾞｼｯｸE" panose="020B0900000000000000" pitchFamily="50" charset="-128"/>
                <a:ea typeface="HGPｺﾞｼｯｸE" panose="020B0900000000000000" pitchFamily="50" charset="-128"/>
              </a:endParaRPr>
            </a:p>
          </p:txBody>
        </p:sp>
        <p:sp>
          <p:nvSpPr>
            <p:cNvPr id="7" name="円/楕円 6"/>
            <p:cNvSpPr/>
            <p:nvPr/>
          </p:nvSpPr>
          <p:spPr>
            <a:xfrm>
              <a:off x="467608" y="1196744"/>
              <a:ext cx="360000" cy="360000"/>
            </a:xfrm>
            <a:prstGeom prst="ellipse">
              <a:avLst/>
            </a:prstGeom>
            <a:gradFill flip="none" rotWithShape="1">
              <a:gsLst>
                <a:gs pos="0">
                  <a:schemeClr val="accent3"/>
                </a:gs>
                <a:gs pos="100000">
                  <a:schemeClr val="accent3">
                    <a:lumMod val="75000"/>
                  </a:schemeClr>
                </a:gs>
              </a:gsLst>
              <a:path path="circle">
                <a:fillToRect l="50000" t="50000" r="50000" b="50000"/>
              </a:path>
              <a:tileRect/>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77800" indent="-177800" algn="ctr" fontAlgn="base">
                <a:spcAft>
                  <a:spcPct val="0"/>
                </a:spcAft>
                <a:buClr>
                  <a:schemeClr val="tx2"/>
                </a:buClr>
                <a:buSzPct val="70000"/>
              </a:pPr>
              <a:r>
                <a:rPr lang="en-US" altLang="ja-JP" sz="2000" b="1" dirty="0" smtClean="0">
                  <a:effectLst>
                    <a:glow rad="63500">
                      <a:schemeClr val="tx1">
                        <a:lumMod val="75000"/>
                        <a:lumOff val="25000"/>
                        <a:alpha val="60000"/>
                      </a:schemeClr>
                    </a:glow>
                  </a:effectLst>
                  <a:latin typeface="+mj-lt"/>
                  <a:ea typeface="HGPｺﾞｼｯｸE" panose="020B0900000000000000" pitchFamily="50" charset="-128"/>
                </a:rPr>
                <a:t>1</a:t>
              </a:r>
            </a:p>
          </p:txBody>
        </p:sp>
        <p:sp>
          <p:nvSpPr>
            <p:cNvPr id="8" name="正方形/長方形 7"/>
            <p:cNvSpPr/>
            <p:nvPr/>
          </p:nvSpPr>
          <p:spPr>
            <a:xfrm>
              <a:off x="827584" y="1192078"/>
              <a:ext cx="4758803" cy="369332"/>
            </a:xfrm>
            <a:prstGeom prst="rect">
              <a:avLst/>
            </a:prstGeom>
          </p:spPr>
          <p:txBody>
            <a:bodyPr wrap="none" tIns="0" bIns="0" anchor="ctr">
              <a:spAutoFit/>
            </a:bodyPr>
            <a:lstStyle/>
            <a:p>
              <a:pPr>
                <a:buClr>
                  <a:schemeClr val="tx2"/>
                </a:buClr>
                <a:defRPr/>
              </a:pPr>
              <a:r>
                <a:rPr lang="en-US" altLang="ja-JP" sz="2400" dirty="0" smtClean="0">
                  <a:cs typeface="Verdana"/>
                </a:rPr>
                <a:t>Key Terms of Taxpayer Education</a:t>
              </a:r>
              <a:endParaRPr lang="en-US" altLang="ja-JP" sz="2400" dirty="0">
                <a:cs typeface="Verdana"/>
              </a:endParaRPr>
            </a:p>
          </p:txBody>
        </p:sp>
      </p:grpSp>
      <p:grpSp>
        <p:nvGrpSpPr>
          <p:cNvPr id="46" name="グループ化 45"/>
          <p:cNvGrpSpPr/>
          <p:nvPr/>
        </p:nvGrpSpPr>
        <p:grpSpPr>
          <a:xfrm>
            <a:off x="395536" y="1988840"/>
            <a:ext cx="8353177" cy="436666"/>
            <a:chOff x="395535" y="1192078"/>
            <a:chExt cx="8353177" cy="436666"/>
          </a:xfrm>
        </p:grpSpPr>
        <p:sp>
          <p:nvSpPr>
            <p:cNvPr id="47" name="テキスト ボックス 46"/>
            <p:cNvSpPr txBox="1"/>
            <p:nvPr/>
          </p:nvSpPr>
          <p:spPr>
            <a:xfrm>
              <a:off x="395535" y="1628744"/>
              <a:ext cx="8353177" cy="0"/>
            </a:xfrm>
            <a:custGeom>
              <a:avLst/>
              <a:gdLst>
                <a:gd name="connsiteX0" fmla="*/ 0 w 8353177"/>
                <a:gd name="connsiteY0" fmla="*/ 0 h 504000"/>
                <a:gd name="connsiteX1" fmla="*/ 8353177 w 8353177"/>
                <a:gd name="connsiteY1" fmla="*/ 0 h 504000"/>
                <a:gd name="connsiteX2" fmla="*/ 8353177 w 8353177"/>
                <a:gd name="connsiteY2" fmla="*/ 504000 h 504000"/>
                <a:gd name="connsiteX3" fmla="*/ 0 w 8353177"/>
                <a:gd name="connsiteY3" fmla="*/ 504000 h 504000"/>
                <a:gd name="connsiteX4" fmla="*/ 0 w 8353177"/>
                <a:gd name="connsiteY4" fmla="*/ 0 h 504000"/>
                <a:gd name="connsiteX0" fmla="*/ 8353177 w 8444617"/>
                <a:gd name="connsiteY0" fmla="*/ 0 h 504000"/>
                <a:gd name="connsiteX1" fmla="*/ 8353177 w 8444617"/>
                <a:gd name="connsiteY1" fmla="*/ 504000 h 504000"/>
                <a:gd name="connsiteX2" fmla="*/ 0 w 8444617"/>
                <a:gd name="connsiteY2" fmla="*/ 504000 h 504000"/>
                <a:gd name="connsiteX3" fmla="*/ 0 w 8444617"/>
                <a:gd name="connsiteY3" fmla="*/ 0 h 504000"/>
                <a:gd name="connsiteX4" fmla="*/ 8444617 w 8444617"/>
                <a:gd name="connsiteY4" fmla="*/ 91440 h 504000"/>
                <a:gd name="connsiteX0" fmla="*/ 8353177 w 8353177"/>
                <a:gd name="connsiteY0" fmla="*/ 0 h 504000"/>
                <a:gd name="connsiteX1" fmla="*/ 8353177 w 8353177"/>
                <a:gd name="connsiteY1" fmla="*/ 504000 h 504000"/>
                <a:gd name="connsiteX2" fmla="*/ 0 w 8353177"/>
                <a:gd name="connsiteY2" fmla="*/ 504000 h 504000"/>
                <a:gd name="connsiteX3" fmla="*/ 0 w 8353177"/>
                <a:gd name="connsiteY3" fmla="*/ 0 h 504000"/>
                <a:gd name="connsiteX0" fmla="*/ 8353177 w 8353177"/>
                <a:gd name="connsiteY0" fmla="*/ 504000 h 504000"/>
                <a:gd name="connsiteX1" fmla="*/ 0 w 8353177"/>
                <a:gd name="connsiteY1" fmla="*/ 504000 h 504000"/>
                <a:gd name="connsiteX2" fmla="*/ 0 w 8353177"/>
                <a:gd name="connsiteY2" fmla="*/ 0 h 504000"/>
                <a:gd name="connsiteX0" fmla="*/ 8353177 w 8353177"/>
                <a:gd name="connsiteY0" fmla="*/ 0 h 0"/>
                <a:gd name="connsiteX1" fmla="*/ 0 w 8353177"/>
                <a:gd name="connsiteY1" fmla="*/ 0 h 0"/>
              </a:gdLst>
              <a:ahLst/>
              <a:cxnLst>
                <a:cxn ang="0">
                  <a:pos x="connsiteX0" y="connsiteY0"/>
                </a:cxn>
                <a:cxn ang="0">
                  <a:pos x="connsiteX1" y="connsiteY1"/>
                </a:cxn>
              </a:cxnLst>
              <a:rect l="l" t="t" r="r" b="b"/>
              <a:pathLst>
                <a:path w="8353177">
                  <a:moveTo>
                    <a:pt x="8353177" y="0"/>
                  </a:moveTo>
                  <a:lnTo>
                    <a:pt x="0" y="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Aft>
                  <a:spcPct val="0"/>
                </a:spcAft>
                <a:buClr>
                  <a:schemeClr val="tx2"/>
                </a:buClr>
                <a:buSzPct val="70000"/>
              </a:pPr>
              <a:endParaRPr lang="ja-JP" altLang="en-US" sz="2000" dirty="0" smtClean="0">
                <a:solidFill>
                  <a:schemeClr val="tx1"/>
                </a:solidFill>
                <a:latin typeface="HGPｺﾞｼｯｸE" panose="020B0900000000000000" pitchFamily="50" charset="-128"/>
                <a:ea typeface="HGPｺﾞｼｯｸE" panose="020B0900000000000000" pitchFamily="50" charset="-128"/>
              </a:endParaRPr>
            </a:p>
          </p:txBody>
        </p:sp>
        <p:sp>
          <p:nvSpPr>
            <p:cNvPr id="48" name="円/楕円 47"/>
            <p:cNvSpPr/>
            <p:nvPr/>
          </p:nvSpPr>
          <p:spPr>
            <a:xfrm>
              <a:off x="467608" y="1196744"/>
              <a:ext cx="360000" cy="360000"/>
            </a:xfrm>
            <a:prstGeom prst="ellipse">
              <a:avLst/>
            </a:prstGeom>
            <a:gradFill flip="none" rotWithShape="1">
              <a:gsLst>
                <a:gs pos="0">
                  <a:schemeClr val="accent3"/>
                </a:gs>
                <a:gs pos="100000">
                  <a:schemeClr val="accent3">
                    <a:lumMod val="75000"/>
                  </a:schemeClr>
                </a:gs>
              </a:gsLst>
              <a:path path="circle">
                <a:fillToRect l="50000" t="50000" r="50000" b="50000"/>
              </a:path>
              <a:tileRect/>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77800" indent="-177800" algn="ctr" fontAlgn="base">
                <a:spcAft>
                  <a:spcPct val="0"/>
                </a:spcAft>
                <a:buClr>
                  <a:schemeClr val="tx2"/>
                </a:buClr>
                <a:buSzPct val="70000"/>
              </a:pPr>
              <a:r>
                <a:rPr lang="en-US" altLang="ja-JP" sz="2000" b="1" dirty="0" smtClean="0">
                  <a:effectLst>
                    <a:glow rad="63500">
                      <a:schemeClr val="tx1">
                        <a:lumMod val="75000"/>
                        <a:lumOff val="25000"/>
                        <a:alpha val="60000"/>
                      </a:schemeClr>
                    </a:glow>
                  </a:effectLst>
                  <a:latin typeface="+mj-lt"/>
                  <a:ea typeface="HGPｺﾞｼｯｸE" panose="020B0900000000000000" pitchFamily="50" charset="-128"/>
                </a:rPr>
                <a:t>2</a:t>
              </a:r>
            </a:p>
          </p:txBody>
        </p:sp>
        <p:sp>
          <p:nvSpPr>
            <p:cNvPr id="49" name="正方形/長方形 48"/>
            <p:cNvSpPr/>
            <p:nvPr/>
          </p:nvSpPr>
          <p:spPr>
            <a:xfrm>
              <a:off x="827584" y="1192078"/>
              <a:ext cx="5638467" cy="369332"/>
            </a:xfrm>
            <a:prstGeom prst="rect">
              <a:avLst/>
            </a:prstGeom>
          </p:spPr>
          <p:txBody>
            <a:bodyPr wrap="none" tIns="0" bIns="0" anchor="ctr">
              <a:spAutoFit/>
            </a:bodyPr>
            <a:lstStyle/>
            <a:p>
              <a:pPr>
                <a:buClr>
                  <a:schemeClr val="tx2"/>
                </a:buClr>
                <a:defRPr/>
              </a:pPr>
              <a:r>
                <a:rPr lang="en-US" altLang="ja-JP" sz="2400" dirty="0" smtClean="0">
                  <a:cs typeface="Verdana"/>
                </a:rPr>
                <a:t>Why is Taxpayer Education necessary?</a:t>
              </a:r>
              <a:endParaRPr lang="en-US" altLang="ja-JP" sz="2400" dirty="0">
                <a:cs typeface="Verdana"/>
              </a:endParaRPr>
            </a:p>
          </p:txBody>
        </p:sp>
      </p:grpSp>
      <p:grpSp>
        <p:nvGrpSpPr>
          <p:cNvPr id="50" name="グループ化 49"/>
          <p:cNvGrpSpPr/>
          <p:nvPr/>
        </p:nvGrpSpPr>
        <p:grpSpPr>
          <a:xfrm>
            <a:off x="395537" y="2780928"/>
            <a:ext cx="8353177" cy="436666"/>
            <a:chOff x="395535" y="1192078"/>
            <a:chExt cx="8353177" cy="436666"/>
          </a:xfrm>
        </p:grpSpPr>
        <p:sp>
          <p:nvSpPr>
            <p:cNvPr id="51" name="テキスト ボックス 50"/>
            <p:cNvSpPr txBox="1"/>
            <p:nvPr/>
          </p:nvSpPr>
          <p:spPr>
            <a:xfrm>
              <a:off x="395535" y="1628744"/>
              <a:ext cx="8353177" cy="0"/>
            </a:xfrm>
            <a:custGeom>
              <a:avLst/>
              <a:gdLst>
                <a:gd name="connsiteX0" fmla="*/ 0 w 8353177"/>
                <a:gd name="connsiteY0" fmla="*/ 0 h 504000"/>
                <a:gd name="connsiteX1" fmla="*/ 8353177 w 8353177"/>
                <a:gd name="connsiteY1" fmla="*/ 0 h 504000"/>
                <a:gd name="connsiteX2" fmla="*/ 8353177 w 8353177"/>
                <a:gd name="connsiteY2" fmla="*/ 504000 h 504000"/>
                <a:gd name="connsiteX3" fmla="*/ 0 w 8353177"/>
                <a:gd name="connsiteY3" fmla="*/ 504000 h 504000"/>
                <a:gd name="connsiteX4" fmla="*/ 0 w 8353177"/>
                <a:gd name="connsiteY4" fmla="*/ 0 h 504000"/>
                <a:gd name="connsiteX0" fmla="*/ 8353177 w 8444617"/>
                <a:gd name="connsiteY0" fmla="*/ 0 h 504000"/>
                <a:gd name="connsiteX1" fmla="*/ 8353177 w 8444617"/>
                <a:gd name="connsiteY1" fmla="*/ 504000 h 504000"/>
                <a:gd name="connsiteX2" fmla="*/ 0 w 8444617"/>
                <a:gd name="connsiteY2" fmla="*/ 504000 h 504000"/>
                <a:gd name="connsiteX3" fmla="*/ 0 w 8444617"/>
                <a:gd name="connsiteY3" fmla="*/ 0 h 504000"/>
                <a:gd name="connsiteX4" fmla="*/ 8444617 w 8444617"/>
                <a:gd name="connsiteY4" fmla="*/ 91440 h 504000"/>
                <a:gd name="connsiteX0" fmla="*/ 8353177 w 8353177"/>
                <a:gd name="connsiteY0" fmla="*/ 0 h 504000"/>
                <a:gd name="connsiteX1" fmla="*/ 8353177 w 8353177"/>
                <a:gd name="connsiteY1" fmla="*/ 504000 h 504000"/>
                <a:gd name="connsiteX2" fmla="*/ 0 w 8353177"/>
                <a:gd name="connsiteY2" fmla="*/ 504000 h 504000"/>
                <a:gd name="connsiteX3" fmla="*/ 0 w 8353177"/>
                <a:gd name="connsiteY3" fmla="*/ 0 h 504000"/>
                <a:gd name="connsiteX0" fmla="*/ 8353177 w 8353177"/>
                <a:gd name="connsiteY0" fmla="*/ 504000 h 504000"/>
                <a:gd name="connsiteX1" fmla="*/ 0 w 8353177"/>
                <a:gd name="connsiteY1" fmla="*/ 504000 h 504000"/>
                <a:gd name="connsiteX2" fmla="*/ 0 w 8353177"/>
                <a:gd name="connsiteY2" fmla="*/ 0 h 504000"/>
                <a:gd name="connsiteX0" fmla="*/ 8353177 w 8353177"/>
                <a:gd name="connsiteY0" fmla="*/ 0 h 0"/>
                <a:gd name="connsiteX1" fmla="*/ 0 w 8353177"/>
                <a:gd name="connsiteY1" fmla="*/ 0 h 0"/>
              </a:gdLst>
              <a:ahLst/>
              <a:cxnLst>
                <a:cxn ang="0">
                  <a:pos x="connsiteX0" y="connsiteY0"/>
                </a:cxn>
                <a:cxn ang="0">
                  <a:pos x="connsiteX1" y="connsiteY1"/>
                </a:cxn>
              </a:cxnLst>
              <a:rect l="l" t="t" r="r" b="b"/>
              <a:pathLst>
                <a:path w="8353177">
                  <a:moveTo>
                    <a:pt x="8353177" y="0"/>
                  </a:moveTo>
                  <a:lnTo>
                    <a:pt x="0" y="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Aft>
                  <a:spcPct val="0"/>
                </a:spcAft>
                <a:buClr>
                  <a:schemeClr val="tx2"/>
                </a:buClr>
                <a:buSzPct val="70000"/>
              </a:pPr>
              <a:endParaRPr lang="ja-JP" altLang="en-US" sz="2000" dirty="0" smtClean="0">
                <a:solidFill>
                  <a:schemeClr val="tx1"/>
                </a:solidFill>
                <a:latin typeface="HGPｺﾞｼｯｸE" panose="020B0900000000000000" pitchFamily="50" charset="-128"/>
                <a:ea typeface="HGPｺﾞｼｯｸE" panose="020B0900000000000000" pitchFamily="50" charset="-128"/>
              </a:endParaRPr>
            </a:p>
          </p:txBody>
        </p:sp>
        <p:sp>
          <p:nvSpPr>
            <p:cNvPr id="52" name="円/楕円 51"/>
            <p:cNvSpPr/>
            <p:nvPr/>
          </p:nvSpPr>
          <p:spPr>
            <a:xfrm>
              <a:off x="467608" y="1196744"/>
              <a:ext cx="360000" cy="360000"/>
            </a:xfrm>
            <a:prstGeom prst="ellipse">
              <a:avLst/>
            </a:prstGeom>
            <a:gradFill flip="none" rotWithShape="1">
              <a:gsLst>
                <a:gs pos="0">
                  <a:schemeClr val="accent3"/>
                </a:gs>
                <a:gs pos="100000">
                  <a:schemeClr val="accent3">
                    <a:lumMod val="75000"/>
                  </a:schemeClr>
                </a:gs>
              </a:gsLst>
              <a:path path="circle">
                <a:fillToRect l="50000" t="50000" r="50000" b="50000"/>
              </a:path>
              <a:tileRect/>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77800" indent="-177800" algn="ctr" fontAlgn="base">
                <a:spcAft>
                  <a:spcPct val="0"/>
                </a:spcAft>
                <a:buClr>
                  <a:schemeClr val="tx2"/>
                </a:buClr>
                <a:buSzPct val="70000"/>
              </a:pPr>
              <a:r>
                <a:rPr lang="en-US" altLang="ja-JP" sz="2000" b="1" dirty="0" smtClean="0">
                  <a:effectLst>
                    <a:glow rad="63500">
                      <a:schemeClr val="tx1">
                        <a:lumMod val="75000"/>
                        <a:lumOff val="25000"/>
                        <a:alpha val="60000"/>
                      </a:schemeClr>
                    </a:glow>
                  </a:effectLst>
                  <a:latin typeface="+mj-lt"/>
                  <a:ea typeface="HGPｺﾞｼｯｸE" panose="020B0900000000000000" pitchFamily="50" charset="-128"/>
                </a:rPr>
                <a:t>3</a:t>
              </a:r>
            </a:p>
          </p:txBody>
        </p:sp>
        <p:sp>
          <p:nvSpPr>
            <p:cNvPr id="53" name="正方形/長方形 52"/>
            <p:cNvSpPr/>
            <p:nvPr/>
          </p:nvSpPr>
          <p:spPr>
            <a:xfrm>
              <a:off x="827584" y="1192078"/>
              <a:ext cx="5933419" cy="369332"/>
            </a:xfrm>
            <a:prstGeom prst="rect">
              <a:avLst/>
            </a:prstGeom>
          </p:spPr>
          <p:txBody>
            <a:bodyPr wrap="none" tIns="0" bIns="0" anchor="ctr">
              <a:spAutoFit/>
            </a:bodyPr>
            <a:lstStyle/>
            <a:p>
              <a:pPr>
                <a:buClr>
                  <a:schemeClr val="tx2"/>
                </a:buClr>
                <a:defRPr/>
              </a:pPr>
              <a:r>
                <a:rPr lang="en-US" altLang="ja-JP" sz="2400" dirty="0">
                  <a:cs typeface="Verdana"/>
                </a:rPr>
                <a:t>Beginning of Taxpayer </a:t>
              </a:r>
              <a:r>
                <a:rPr lang="en-US" altLang="ja-JP" sz="2400" dirty="0" smtClean="0">
                  <a:cs typeface="Verdana"/>
                </a:rPr>
                <a:t>Education in Japan</a:t>
              </a:r>
              <a:endParaRPr lang="en-US" altLang="ja-JP" sz="2400" dirty="0">
                <a:cs typeface="Verdana"/>
              </a:endParaRPr>
            </a:p>
          </p:txBody>
        </p:sp>
      </p:grpSp>
      <p:grpSp>
        <p:nvGrpSpPr>
          <p:cNvPr id="54" name="グループ化 53"/>
          <p:cNvGrpSpPr/>
          <p:nvPr/>
        </p:nvGrpSpPr>
        <p:grpSpPr>
          <a:xfrm>
            <a:off x="395538" y="3573016"/>
            <a:ext cx="8353177" cy="436666"/>
            <a:chOff x="395535" y="1192078"/>
            <a:chExt cx="8353177" cy="436666"/>
          </a:xfrm>
        </p:grpSpPr>
        <p:sp>
          <p:nvSpPr>
            <p:cNvPr id="55" name="テキスト ボックス 54"/>
            <p:cNvSpPr txBox="1"/>
            <p:nvPr/>
          </p:nvSpPr>
          <p:spPr>
            <a:xfrm>
              <a:off x="395535" y="1628744"/>
              <a:ext cx="8353177" cy="0"/>
            </a:xfrm>
            <a:custGeom>
              <a:avLst/>
              <a:gdLst>
                <a:gd name="connsiteX0" fmla="*/ 0 w 8353177"/>
                <a:gd name="connsiteY0" fmla="*/ 0 h 504000"/>
                <a:gd name="connsiteX1" fmla="*/ 8353177 w 8353177"/>
                <a:gd name="connsiteY1" fmla="*/ 0 h 504000"/>
                <a:gd name="connsiteX2" fmla="*/ 8353177 w 8353177"/>
                <a:gd name="connsiteY2" fmla="*/ 504000 h 504000"/>
                <a:gd name="connsiteX3" fmla="*/ 0 w 8353177"/>
                <a:gd name="connsiteY3" fmla="*/ 504000 h 504000"/>
                <a:gd name="connsiteX4" fmla="*/ 0 w 8353177"/>
                <a:gd name="connsiteY4" fmla="*/ 0 h 504000"/>
                <a:gd name="connsiteX0" fmla="*/ 8353177 w 8444617"/>
                <a:gd name="connsiteY0" fmla="*/ 0 h 504000"/>
                <a:gd name="connsiteX1" fmla="*/ 8353177 w 8444617"/>
                <a:gd name="connsiteY1" fmla="*/ 504000 h 504000"/>
                <a:gd name="connsiteX2" fmla="*/ 0 w 8444617"/>
                <a:gd name="connsiteY2" fmla="*/ 504000 h 504000"/>
                <a:gd name="connsiteX3" fmla="*/ 0 w 8444617"/>
                <a:gd name="connsiteY3" fmla="*/ 0 h 504000"/>
                <a:gd name="connsiteX4" fmla="*/ 8444617 w 8444617"/>
                <a:gd name="connsiteY4" fmla="*/ 91440 h 504000"/>
                <a:gd name="connsiteX0" fmla="*/ 8353177 w 8353177"/>
                <a:gd name="connsiteY0" fmla="*/ 0 h 504000"/>
                <a:gd name="connsiteX1" fmla="*/ 8353177 w 8353177"/>
                <a:gd name="connsiteY1" fmla="*/ 504000 h 504000"/>
                <a:gd name="connsiteX2" fmla="*/ 0 w 8353177"/>
                <a:gd name="connsiteY2" fmla="*/ 504000 h 504000"/>
                <a:gd name="connsiteX3" fmla="*/ 0 w 8353177"/>
                <a:gd name="connsiteY3" fmla="*/ 0 h 504000"/>
                <a:gd name="connsiteX0" fmla="*/ 8353177 w 8353177"/>
                <a:gd name="connsiteY0" fmla="*/ 504000 h 504000"/>
                <a:gd name="connsiteX1" fmla="*/ 0 w 8353177"/>
                <a:gd name="connsiteY1" fmla="*/ 504000 h 504000"/>
                <a:gd name="connsiteX2" fmla="*/ 0 w 8353177"/>
                <a:gd name="connsiteY2" fmla="*/ 0 h 504000"/>
                <a:gd name="connsiteX0" fmla="*/ 8353177 w 8353177"/>
                <a:gd name="connsiteY0" fmla="*/ 0 h 0"/>
                <a:gd name="connsiteX1" fmla="*/ 0 w 8353177"/>
                <a:gd name="connsiteY1" fmla="*/ 0 h 0"/>
              </a:gdLst>
              <a:ahLst/>
              <a:cxnLst>
                <a:cxn ang="0">
                  <a:pos x="connsiteX0" y="connsiteY0"/>
                </a:cxn>
                <a:cxn ang="0">
                  <a:pos x="connsiteX1" y="connsiteY1"/>
                </a:cxn>
              </a:cxnLst>
              <a:rect l="l" t="t" r="r" b="b"/>
              <a:pathLst>
                <a:path w="8353177">
                  <a:moveTo>
                    <a:pt x="8353177" y="0"/>
                  </a:moveTo>
                  <a:lnTo>
                    <a:pt x="0" y="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Aft>
                  <a:spcPct val="0"/>
                </a:spcAft>
                <a:buClr>
                  <a:schemeClr val="tx2"/>
                </a:buClr>
                <a:buSzPct val="70000"/>
              </a:pPr>
              <a:endParaRPr lang="ja-JP" altLang="en-US" sz="2000" dirty="0" smtClean="0">
                <a:solidFill>
                  <a:schemeClr val="tx1"/>
                </a:solidFill>
                <a:latin typeface="HGPｺﾞｼｯｸE" panose="020B0900000000000000" pitchFamily="50" charset="-128"/>
                <a:ea typeface="HGPｺﾞｼｯｸE" panose="020B0900000000000000" pitchFamily="50" charset="-128"/>
              </a:endParaRPr>
            </a:p>
          </p:txBody>
        </p:sp>
        <p:sp>
          <p:nvSpPr>
            <p:cNvPr id="56" name="円/楕円 55"/>
            <p:cNvSpPr/>
            <p:nvPr/>
          </p:nvSpPr>
          <p:spPr>
            <a:xfrm>
              <a:off x="467608" y="1196744"/>
              <a:ext cx="360000" cy="360000"/>
            </a:xfrm>
            <a:prstGeom prst="ellipse">
              <a:avLst/>
            </a:prstGeom>
            <a:gradFill flip="none" rotWithShape="1">
              <a:gsLst>
                <a:gs pos="0">
                  <a:schemeClr val="accent3"/>
                </a:gs>
                <a:gs pos="100000">
                  <a:schemeClr val="accent3">
                    <a:lumMod val="50000"/>
                  </a:schemeClr>
                </a:gs>
              </a:gsLst>
              <a:path path="circle">
                <a:fillToRect l="50000" t="50000" r="50000" b="50000"/>
              </a:path>
              <a:tileRect/>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77800" indent="-177800" algn="ctr" fontAlgn="base">
                <a:spcAft>
                  <a:spcPct val="0"/>
                </a:spcAft>
                <a:buClr>
                  <a:schemeClr val="tx2"/>
                </a:buClr>
                <a:buSzPct val="70000"/>
              </a:pPr>
              <a:r>
                <a:rPr lang="en-US" altLang="ja-JP" sz="2000" b="1" dirty="0">
                  <a:effectLst>
                    <a:glow rad="63500">
                      <a:schemeClr val="tx1">
                        <a:lumMod val="75000"/>
                        <a:lumOff val="25000"/>
                        <a:alpha val="60000"/>
                      </a:schemeClr>
                    </a:glow>
                  </a:effectLst>
                  <a:latin typeface="+mj-lt"/>
                  <a:ea typeface="HGPｺﾞｼｯｸE" panose="020B0900000000000000" pitchFamily="50" charset="-128"/>
                </a:rPr>
                <a:t>4</a:t>
              </a:r>
              <a:endParaRPr lang="en-US" altLang="ja-JP" sz="2000" b="1" dirty="0" smtClean="0">
                <a:effectLst>
                  <a:glow rad="63500">
                    <a:schemeClr val="tx1">
                      <a:lumMod val="75000"/>
                      <a:lumOff val="25000"/>
                      <a:alpha val="60000"/>
                    </a:schemeClr>
                  </a:glow>
                </a:effectLst>
                <a:latin typeface="+mj-lt"/>
                <a:ea typeface="HGPｺﾞｼｯｸE" panose="020B0900000000000000" pitchFamily="50" charset="-128"/>
              </a:endParaRPr>
            </a:p>
          </p:txBody>
        </p:sp>
        <p:sp>
          <p:nvSpPr>
            <p:cNvPr id="57" name="正方形/長方形 56"/>
            <p:cNvSpPr/>
            <p:nvPr/>
          </p:nvSpPr>
          <p:spPr>
            <a:xfrm>
              <a:off x="827584" y="1192078"/>
              <a:ext cx="4748801" cy="369332"/>
            </a:xfrm>
            <a:prstGeom prst="rect">
              <a:avLst/>
            </a:prstGeom>
          </p:spPr>
          <p:txBody>
            <a:bodyPr wrap="none" tIns="0" bIns="0" anchor="ctr">
              <a:spAutoFit/>
            </a:bodyPr>
            <a:lstStyle/>
            <a:p>
              <a:pPr>
                <a:buClr>
                  <a:schemeClr val="tx2"/>
                </a:buClr>
                <a:defRPr/>
              </a:pPr>
              <a:r>
                <a:rPr lang="en-US" altLang="ja-JP" sz="2400" dirty="0">
                  <a:cs typeface="Verdana"/>
                </a:rPr>
                <a:t>Objectives of Taxpayer Education</a:t>
              </a:r>
            </a:p>
          </p:txBody>
        </p:sp>
      </p:grpSp>
      <p:grpSp>
        <p:nvGrpSpPr>
          <p:cNvPr id="58" name="グループ化 57"/>
          <p:cNvGrpSpPr/>
          <p:nvPr/>
        </p:nvGrpSpPr>
        <p:grpSpPr>
          <a:xfrm>
            <a:off x="395539" y="4365104"/>
            <a:ext cx="8353177" cy="436666"/>
            <a:chOff x="395535" y="1192078"/>
            <a:chExt cx="8353177" cy="436666"/>
          </a:xfrm>
        </p:grpSpPr>
        <p:sp>
          <p:nvSpPr>
            <p:cNvPr id="59" name="テキスト ボックス 58"/>
            <p:cNvSpPr txBox="1"/>
            <p:nvPr/>
          </p:nvSpPr>
          <p:spPr>
            <a:xfrm>
              <a:off x="395535" y="1628744"/>
              <a:ext cx="8353177" cy="0"/>
            </a:xfrm>
            <a:custGeom>
              <a:avLst/>
              <a:gdLst>
                <a:gd name="connsiteX0" fmla="*/ 0 w 8353177"/>
                <a:gd name="connsiteY0" fmla="*/ 0 h 504000"/>
                <a:gd name="connsiteX1" fmla="*/ 8353177 w 8353177"/>
                <a:gd name="connsiteY1" fmla="*/ 0 h 504000"/>
                <a:gd name="connsiteX2" fmla="*/ 8353177 w 8353177"/>
                <a:gd name="connsiteY2" fmla="*/ 504000 h 504000"/>
                <a:gd name="connsiteX3" fmla="*/ 0 w 8353177"/>
                <a:gd name="connsiteY3" fmla="*/ 504000 h 504000"/>
                <a:gd name="connsiteX4" fmla="*/ 0 w 8353177"/>
                <a:gd name="connsiteY4" fmla="*/ 0 h 504000"/>
                <a:gd name="connsiteX0" fmla="*/ 8353177 w 8444617"/>
                <a:gd name="connsiteY0" fmla="*/ 0 h 504000"/>
                <a:gd name="connsiteX1" fmla="*/ 8353177 w 8444617"/>
                <a:gd name="connsiteY1" fmla="*/ 504000 h 504000"/>
                <a:gd name="connsiteX2" fmla="*/ 0 w 8444617"/>
                <a:gd name="connsiteY2" fmla="*/ 504000 h 504000"/>
                <a:gd name="connsiteX3" fmla="*/ 0 w 8444617"/>
                <a:gd name="connsiteY3" fmla="*/ 0 h 504000"/>
                <a:gd name="connsiteX4" fmla="*/ 8444617 w 8444617"/>
                <a:gd name="connsiteY4" fmla="*/ 91440 h 504000"/>
                <a:gd name="connsiteX0" fmla="*/ 8353177 w 8353177"/>
                <a:gd name="connsiteY0" fmla="*/ 0 h 504000"/>
                <a:gd name="connsiteX1" fmla="*/ 8353177 w 8353177"/>
                <a:gd name="connsiteY1" fmla="*/ 504000 h 504000"/>
                <a:gd name="connsiteX2" fmla="*/ 0 w 8353177"/>
                <a:gd name="connsiteY2" fmla="*/ 504000 h 504000"/>
                <a:gd name="connsiteX3" fmla="*/ 0 w 8353177"/>
                <a:gd name="connsiteY3" fmla="*/ 0 h 504000"/>
                <a:gd name="connsiteX0" fmla="*/ 8353177 w 8353177"/>
                <a:gd name="connsiteY0" fmla="*/ 504000 h 504000"/>
                <a:gd name="connsiteX1" fmla="*/ 0 w 8353177"/>
                <a:gd name="connsiteY1" fmla="*/ 504000 h 504000"/>
                <a:gd name="connsiteX2" fmla="*/ 0 w 8353177"/>
                <a:gd name="connsiteY2" fmla="*/ 0 h 504000"/>
                <a:gd name="connsiteX0" fmla="*/ 8353177 w 8353177"/>
                <a:gd name="connsiteY0" fmla="*/ 0 h 0"/>
                <a:gd name="connsiteX1" fmla="*/ 0 w 8353177"/>
                <a:gd name="connsiteY1" fmla="*/ 0 h 0"/>
              </a:gdLst>
              <a:ahLst/>
              <a:cxnLst>
                <a:cxn ang="0">
                  <a:pos x="connsiteX0" y="connsiteY0"/>
                </a:cxn>
                <a:cxn ang="0">
                  <a:pos x="connsiteX1" y="connsiteY1"/>
                </a:cxn>
              </a:cxnLst>
              <a:rect l="l" t="t" r="r" b="b"/>
              <a:pathLst>
                <a:path w="8353177">
                  <a:moveTo>
                    <a:pt x="8353177" y="0"/>
                  </a:moveTo>
                  <a:lnTo>
                    <a:pt x="0" y="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Aft>
                  <a:spcPct val="0"/>
                </a:spcAft>
                <a:buClr>
                  <a:schemeClr val="tx2"/>
                </a:buClr>
                <a:buSzPct val="70000"/>
              </a:pPr>
              <a:endParaRPr lang="ja-JP" altLang="en-US" sz="2000" dirty="0" smtClean="0">
                <a:solidFill>
                  <a:schemeClr val="tx1"/>
                </a:solidFill>
                <a:latin typeface="HGPｺﾞｼｯｸE" panose="020B0900000000000000" pitchFamily="50" charset="-128"/>
                <a:ea typeface="HGPｺﾞｼｯｸE" panose="020B0900000000000000" pitchFamily="50" charset="-128"/>
              </a:endParaRPr>
            </a:p>
          </p:txBody>
        </p:sp>
        <p:sp>
          <p:nvSpPr>
            <p:cNvPr id="60" name="円/楕円 59"/>
            <p:cNvSpPr/>
            <p:nvPr/>
          </p:nvSpPr>
          <p:spPr>
            <a:xfrm>
              <a:off x="467608" y="1196744"/>
              <a:ext cx="360000" cy="360000"/>
            </a:xfrm>
            <a:prstGeom prst="ellipse">
              <a:avLst/>
            </a:prstGeom>
            <a:gradFill flip="none" rotWithShape="1">
              <a:gsLst>
                <a:gs pos="0">
                  <a:schemeClr val="accent3"/>
                </a:gs>
                <a:gs pos="100000">
                  <a:schemeClr val="accent3">
                    <a:lumMod val="75000"/>
                  </a:schemeClr>
                </a:gs>
              </a:gsLst>
              <a:path path="circle">
                <a:fillToRect l="50000" t="50000" r="50000" b="50000"/>
              </a:path>
              <a:tileRect/>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77800" indent="-177800" algn="ctr" fontAlgn="base">
                <a:spcAft>
                  <a:spcPct val="0"/>
                </a:spcAft>
                <a:buClr>
                  <a:schemeClr val="tx2"/>
                </a:buClr>
                <a:buSzPct val="70000"/>
              </a:pPr>
              <a:r>
                <a:rPr lang="en-US" altLang="ja-JP" sz="2000" b="1" dirty="0">
                  <a:effectLst>
                    <a:glow rad="63500">
                      <a:schemeClr val="tx1">
                        <a:lumMod val="75000"/>
                        <a:lumOff val="25000"/>
                        <a:alpha val="60000"/>
                      </a:schemeClr>
                    </a:glow>
                  </a:effectLst>
                  <a:latin typeface="+mj-lt"/>
                  <a:ea typeface="HGPｺﾞｼｯｸE" panose="020B0900000000000000" pitchFamily="50" charset="-128"/>
                </a:rPr>
                <a:t>5</a:t>
              </a:r>
              <a:endParaRPr lang="en-US" altLang="ja-JP" sz="2000" b="1" dirty="0" smtClean="0">
                <a:effectLst>
                  <a:glow rad="63500">
                    <a:schemeClr val="tx1">
                      <a:lumMod val="75000"/>
                      <a:lumOff val="25000"/>
                      <a:alpha val="60000"/>
                    </a:schemeClr>
                  </a:glow>
                </a:effectLst>
                <a:latin typeface="+mj-lt"/>
                <a:ea typeface="HGPｺﾞｼｯｸE" panose="020B0900000000000000" pitchFamily="50" charset="-128"/>
              </a:endParaRPr>
            </a:p>
          </p:txBody>
        </p:sp>
        <p:sp>
          <p:nvSpPr>
            <p:cNvPr id="61" name="正方形/長方形 60"/>
            <p:cNvSpPr/>
            <p:nvPr/>
          </p:nvSpPr>
          <p:spPr>
            <a:xfrm>
              <a:off x="827584" y="1192078"/>
              <a:ext cx="5124544" cy="369332"/>
            </a:xfrm>
            <a:prstGeom prst="rect">
              <a:avLst/>
            </a:prstGeom>
          </p:spPr>
          <p:txBody>
            <a:bodyPr wrap="none" tIns="0" bIns="0" anchor="ctr">
              <a:spAutoFit/>
            </a:bodyPr>
            <a:lstStyle/>
            <a:p>
              <a:r>
                <a:rPr lang="en-US" altLang="ja-JP" sz="2400" dirty="0" smtClean="0"/>
                <a:t>Other Activities besides Tax Classes</a:t>
              </a:r>
              <a:endParaRPr lang="en-US" altLang="ja-JP" sz="2400" dirty="0"/>
            </a:p>
          </p:txBody>
        </p:sp>
      </p:grpSp>
      <p:grpSp>
        <p:nvGrpSpPr>
          <p:cNvPr id="62" name="グループ化 61"/>
          <p:cNvGrpSpPr/>
          <p:nvPr/>
        </p:nvGrpSpPr>
        <p:grpSpPr>
          <a:xfrm>
            <a:off x="395540" y="5229200"/>
            <a:ext cx="8353177" cy="436666"/>
            <a:chOff x="395535" y="1192078"/>
            <a:chExt cx="8353177" cy="436666"/>
          </a:xfrm>
        </p:grpSpPr>
        <p:sp>
          <p:nvSpPr>
            <p:cNvPr id="63" name="テキスト ボックス 62"/>
            <p:cNvSpPr txBox="1"/>
            <p:nvPr/>
          </p:nvSpPr>
          <p:spPr>
            <a:xfrm>
              <a:off x="395535" y="1628744"/>
              <a:ext cx="8353177" cy="0"/>
            </a:xfrm>
            <a:custGeom>
              <a:avLst/>
              <a:gdLst>
                <a:gd name="connsiteX0" fmla="*/ 0 w 8353177"/>
                <a:gd name="connsiteY0" fmla="*/ 0 h 504000"/>
                <a:gd name="connsiteX1" fmla="*/ 8353177 w 8353177"/>
                <a:gd name="connsiteY1" fmla="*/ 0 h 504000"/>
                <a:gd name="connsiteX2" fmla="*/ 8353177 w 8353177"/>
                <a:gd name="connsiteY2" fmla="*/ 504000 h 504000"/>
                <a:gd name="connsiteX3" fmla="*/ 0 w 8353177"/>
                <a:gd name="connsiteY3" fmla="*/ 504000 h 504000"/>
                <a:gd name="connsiteX4" fmla="*/ 0 w 8353177"/>
                <a:gd name="connsiteY4" fmla="*/ 0 h 504000"/>
                <a:gd name="connsiteX0" fmla="*/ 8353177 w 8444617"/>
                <a:gd name="connsiteY0" fmla="*/ 0 h 504000"/>
                <a:gd name="connsiteX1" fmla="*/ 8353177 w 8444617"/>
                <a:gd name="connsiteY1" fmla="*/ 504000 h 504000"/>
                <a:gd name="connsiteX2" fmla="*/ 0 w 8444617"/>
                <a:gd name="connsiteY2" fmla="*/ 504000 h 504000"/>
                <a:gd name="connsiteX3" fmla="*/ 0 w 8444617"/>
                <a:gd name="connsiteY3" fmla="*/ 0 h 504000"/>
                <a:gd name="connsiteX4" fmla="*/ 8444617 w 8444617"/>
                <a:gd name="connsiteY4" fmla="*/ 91440 h 504000"/>
                <a:gd name="connsiteX0" fmla="*/ 8353177 w 8353177"/>
                <a:gd name="connsiteY0" fmla="*/ 0 h 504000"/>
                <a:gd name="connsiteX1" fmla="*/ 8353177 w 8353177"/>
                <a:gd name="connsiteY1" fmla="*/ 504000 h 504000"/>
                <a:gd name="connsiteX2" fmla="*/ 0 w 8353177"/>
                <a:gd name="connsiteY2" fmla="*/ 504000 h 504000"/>
                <a:gd name="connsiteX3" fmla="*/ 0 w 8353177"/>
                <a:gd name="connsiteY3" fmla="*/ 0 h 504000"/>
                <a:gd name="connsiteX0" fmla="*/ 8353177 w 8353177"/>
                <a:gd name="connsiteY0" fmla="*/ 504000 h 504000"/>
                <a:gd name="connsiteX1" fmla="*/ 0 w 8353177"/>
                <a:gd name="connsiteY1" fmla="*/ 504000 h 504000"/>
                <a:gd name="connsiteX2" fmla="*/ 0 w 8353177"/>
                <a:gd name="connsiteY2" fmla="*/ 0 h 504000"/>
                <a:gd name="connsiteX0" fmla="*/ 8353177 w 8353177"/>
                <a:gd name="connsiteY0" fmla="*/ 0 h 0"/>
                <a:gd name="connsiteX1" fmla="*/ 0 w 8353177"/>
                <a:gd name="connsiteY1" fmla="*/ 0 h 0"/>
              </a:gdLst>
              <a:ahLst/>
              <a:cxnLst>
                <a:cxn ang="0">
                  <a:pos x="connsiteX0" y="connsiteY0"/>
                </a:cxn>
                <a:cxn ang="0">
                  <a:pos x="connsiteX1" y="connsiteY1"/>
                </a:cxn>
              </a:cxnLst>
              <a:rect l="l" t="t" r="r" b="b"/>
              <a:pathLst>
                <a:path w="8353177">
                  <a:moveTo>
                    <a:pt x="8353177" y="0"/>
                  </a:moveTo>
                  <a:lnTo>
                    <a:pt x="0" y="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Aft>
                  <a:spcPct val="0"/>
                </a:spcAft>
                <a:buClr>
                  <a:schemeClr val="tx2"/>
                </a:buClr>
                <a:buSzPct val="70000"/>
              </a:pPr>
              <a:endParaRPr lang="ja-JP" altLang="en-US" sz="2000" dirty="0" smtClean="0">
                <a:solidFill>
                  <a:schemeClr val="tx1"/>
                </a:solidFill>
                <a:latin typeface="HGPｺﾞｼｯｸE" panose="020B0900000000000000" pitchFamily="50" charset="-128"/>
                <a:ea typeface="HGPｺﾞｼｯｸE" panose="020B0900000000000000" pitchFamily="50" charset="-128"/>
              </a:endParaRPr>
            </a:p>
          </p:txBody>
        </p:sp>
        <p:sp>
          <p:nvSpPr>
            <p:cNvPr id="64" name="円/楕円 63"/>
            <p:cNvSpPr/>
            <p:nvPr/>
          </p:nvSpPr>
          <p:spPr>
            <a:xfrm>
              <a:off x="467608" y="1196744"/>
              <a:ext cx="360000" cy="360000"/>
            </a:xfrm>
            <a:prstGeom prst="ellipse">
              <a:avLst/>
            </a:prstGeom>
            <a:gradFill flip="none" rotWithShape="1">
              <a:gsLst>
                <a:gs pos="0">
                  <a:schemeClr val="accent3"/>
                </a:gs>
                <a:gs pos="100000">
                  <a:schemeClr val="accent3">
                    <a:lumMod val="75000"/>
                  </a:schemeClr>
                </a:gs>
              </a:gsLst>
              <a:path path="circle">
                <a:fillToRect l="50000" t="50000" r="50000" b="50000"/>
              </a:path>
              <a:tileRect/>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77800" indent="-177800" algn="ctr" fontAlgn="base">
                <a:spcAft>
                  <a:spcPct val="0"/>
                </a:spcAft>
                <a:buClr>
                  <a:schemeClr val="tx2"/>
                </a:buClr>
                <a:buSzPct val="70000"/>
              </a:pPr>
              <a:r>
                <a:rPr lang="en-US" altLang="ja-JP" sz="2000" b="1" dirty="0">
                  <a:effectLst>
                    <a:glow rad="63500">
                      <a:schemeClr val="tx1">
                        <a:lumMod val="75000"/>
                        <a:lumOff val="25000"/>
                        <a:alpha val="60000"/>
                      </a:schemeClr>
                    </a:glow>
                  </a:effectLst>
                  <a:latin typeface="+mj-lt"/>
                  <a:ea typeface="HGPｺﾞｼｯｸE" panose="020B0900000000000000" pitchFamily="50" charset="-128"/>
                </a:rPr>
                <a:t>6</a:t>
              </a:r>
              <a:endParaRPr lang="en-US" altLang="ja-JP" sz="2000" b="1" dirty="0" smtClean="0">
                <a:effectLst>
                  <a:glow rad="63500">
                    <a:schemeClr val="tx1">
                      <a:lumMod val="75000"/>
                      <a:lumOff val="25000"/>
                      <a:alpha val="60000"/>
                    </a:schemeClr>
                  </a:glow>
                </a:effectLst>
                <a:latin typeface="+mj-lt"/>
                <a:ea typeface="HGPｺﾞｼｯｸE" panose="020B0900000000000000" pitchFamily="50" charset="-128"/>
              </a:endParaRPr>
            </a:p>
          </p:txBody>
        </p:sp>
        <p:sp>
          <p:nvSpPr>
            <p:cNvPr id="65" name="正方形/長方形 64"/>
            <p:cNvSpPr/>
            <p:nvPr/>
          </p:nvSpPr>
          <p:spPr>
            <a:xfrm>
              <a:off x="827584" y="1192078"/>
              <a:ext cx="2922595" cy="369332"/>
            </a:xfrm>
            <a:prstGeom prst="rect">
              <a:avLst/>
            </a:prstGeom>
          </p:spPr>
          <p:txBody>
            <a:bodyPr wrap="none" tIns="0" bIns="0" anchor="ctr">
              <a:spAutoFit/>
            </a:bodyPr>
            <a:lstStyle/>
            <a:p>
              <a:r>
                <a:rPr lang="en-US" altLang="ja-JP" sz="2400" dirty="0"/>
                <a:t>F</a:t>
              </a:r>
              <a:r>
                <a:rPr lang="en-US" altLang="ja-JP" sz="2400" dirty="0" smtClean="0"/>
                <a:t>uture Perspectives</a:t>
              </a:r>
              <a:endParaRPr lang="en-US" altLang="ja-JP" sz="2400" dirty="0"/>
            </a:p>
          </p:txBody>
        </p:sp>
      </p:grpSp>
      <p:sp>
        <p:nvSpPr>
          <p:cNvPr id="2" name="タイトル 1"/>
          <p:cNvSpPr>
            <a:spLocks noGrp="1"/>
          </p:cNvSpPr>
          <p:nvPr>
            <p:ph type="title"/>
          </p:nvPr>
        </p:nvSpPr>
        <p:spPr/>
        <p:txBody>
          <a:bodyPr>
            <a:normAutofit/>
          </a:bodyPr>
          <a:lstStyle/>
          <a:p>
            <a:r>
              <a:rPr lang="en-US" altLang="ja-JP" dirty="0"/>
              <a:t>Presentation topics</a:t>
            </a:r>
            <a:endParaRPr kumimoji="1" lang="ja-JP" altLang="en-US" dirty="0"/>
          </a:p>
        </p:txBody>
      </p:sp>
      <p:sp>
        <p:nvSpPr>
          <p:cNvPr id="3" name="スライド番号プレースホルダー 2"/>
          <p:cNvSpPr>
            <a:spLocks noGrp="1"/>
          </p:cNvSpPr>
          <p:nvPr>
            <p:ph type="sldNum" sz="quarter" idx="12"/>
          </p:nvPr>
        </p:nvSpPr>
        <p:spPr/>
        <p:txBody>
          <a:bodyPr/>
          <a:lstStyle/>
          <a:p>
            <a:r>
              <a:rPr kumimoji="1" lang="en-US" altLang="ja-JP" dirty="0" smtClean="0"/>
              <a:t>2</a:t>
            </a:r>
            <a:endParaRPr kumimoji="1" lang="ja-JP" altLang="en-US" dirty="0"/>
          </a:p>
        </p:txBody>
      </p:sp>
      <p:sp>
        <p:nvSpPr>
          <p:cNvPr id="4" name="正方形/長方形 3"/>
          <p:cNvSpPr/>
          <p:nvPr/>
        </p:nvSpPr>
        <p:spPr>
          <a:xfrm>
            <a:off x="0" y="6381328"/>
            <a:ext cx="17636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83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1000"/>
                                        <p:tgtEl>
                                          <p:spTgt spid="50"/>
                                        </p:tgtEl>
                                      </p:cBhvr>
                                    </p:animEffect>
                                  </p:childTnLst>
                                </p:cTn>
                              </p:par>
                            </p:childTnLst>
                          </p:cTn>
                        </p:par>
                        <p:par>
                          <p:cTn id="16" fill="hold">
                            <p:stCondLst>
                              <p:cond delay="4000"/>
                            </p:stCondLst>
                            <p:childTnLst>
                              <p:par>
                                <p:cTn id="17" presetID="22" presetClass="entr" presetSubtype="8" fill="hold" nodeType="afterEffect">
                                  <p:stCondLst>
                                    <p:cond delay="50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000"/>
                                        <p:tgtEl>
                                          <p:spTgt spid="54"/>
                                        </p:tgtEl>
                                      </p:cBhvr>
                                    </p:animEffect>
                                  </p:childTnLst>
                                </p:cTn>
                              </p:par>
                            </p:childTnLst>
                          </p:cTn>
                        </p:par>
                        <p:par>
                          <p:cTn id="20" fill="hold">
                            <p:stCondLst>
                              <p:cond delay="5500"/>
                            </p:stCondLst>
                            <p:childTnLst>
                              <p:par>
                                <p:cTn id="21" presetID="22" presetClass="entr" presetSubtype="8" fill="hold" nodeType="afterEffect">
                                  <p:stCondLst>
                                    <p:cond delay="50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1000"/>
                                        <p:tgtEl>
                                          <p:spTgt spid="58"/>
                                        </p:tgtEl>
                                      </p:cBhvr>
                                    </p:animEffect>
                                  </p:childTnLst>
                                </p:cTn>
                              </p:par>
                            </p:childTnLst>
                          </p:cTn>
                        </p:par>
                        <p:par>
                          <p:cTn id="24" fill="hold">
                            <p:stCondLst>
                              <p:cond delay="7000"/>
                            </p:stCondLst>
                            <p:childTnLst>
                              <p:par>
                                <p:cTn id="25" presetID="22" presetClass="entr" presetSubtype="8" fill="hold" nodeType="afterEffect">
                                  <p:stCondLst>
                                    <p:cond delay="50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2"/>
          <p:cNvSpPr>
            <a:spLocks noGrp="1"/>
          </p:cNvSpPr>
          <p:nvPr>
            <p:ph type="sldNum" sz="quarter" idx="4294967295"/>
          </p:nvPr>
        </p:nvSpPr>
        <p:spPr>
          <a:xfrm>
            <a:off x="8676456" y="6376243"/>
            <a:ext cx="467544" cy="365125"/>
          </a:xfrm>
          <a:prstGeom prst="rect">
            <a:avLst/>
          </a:prstGeom>
        </p:spPr>
        <p:txBody>
          <a:bodyPr/>
          <a:lstStyle/>
          <a:p>
            <a:r>
              <a:rPr lang="en-US" altLang="ja-JP" dirty="0"/>
              <a:t>3</a:t>
            </a:r>
            <a:endParaRPr kumimoji="1" lang="ja-JP" altLang="en-US" dirty="0"/>
          </a:p>
        </p:txBody>
      </p:sp>
      <p:sp>
        <p:nvSpPr>
          <p:cNvPr id="6" name="タイトル 1"/>
          <p:cNvSpPr txBox="1">
            <a:spLocks/>
          </p:cNvSpPr>
          <p:nvPr/>
        </p:nvSpPr>
        <p:spPr>
          <a:xfrm>
            <a:off x="395536" y="-1488"/>
            <a:ext cx="8596064" cy="838200"/>
          </a:xfrm>
          <a:prstGeom prst="rect">
            <a:avLst/>
          </a:prstGeom>
        </p:spPr>
        <p:txBody>
          <a:bodyPr/>
          <a:lstStyle>
            <a:lvl1pPr algn="l" defTabSz="914400" rtl="0" eaLnBrk="1" latinLnBrk="0" hangingPunct="1">
              <a:spcBef>
                <a:spcPct val="0"/>
              </a:spcBef>
              <a:buNone/>
              <a:defRPr kumimoji="1" sz="2800" kern="1200">
                <a:solidFill>
                  <a:schemeClr val="bg1"/>
                </a:solidFill>
                <a:effectLst>
                  <a:glow rad="127000">
                    <a:schemeClr val="tx2">
                      <a:lumMod val="50000"/>
                    </a:schemeClr>
                  </a:glow>
                </a:effectLst>
                <a:latin typeface="+mj-lt"/>
                <a:ea typeface="+mj-ea"/>
                <a:cs typeface="+mj-cs"/>
              </a:defRPr>
            </a:lvl1pPr>
          </a:lstStyle>
          <a:p>
            <a:r>
              <a:rPr lang="en-US" altLang="ja-JP" dirty="0" smtClean="0"/>
              <a:t>1  Key </a:t>
            </a:r>
            <a:r>
              <a:rPr lang="en-US" altLang="ja-JP" dirty="0"/>
              <a:t>terms </a:t>
            </a:r>
            <a:r>
              <a:rPr lang="en-US" altLang="ja-JP" i="1" dirty="0" err="1"/>
              <a:t>Zeirishi</a:t>
            </a:r>
            <a:r>
              <a:rPr lang="en-US" altLang="ja-JP" dirty="0"/>
              <a:t> want to convey</a:t>
            </a:r>
            <a:endParaRPr lang="en-US" altLang="ja-JP" dirty="0" smtClean="0"/>
          </a:p>
        </p:txBody>
      </p:sp>
      <p:sp>
        <p:nvSpPr>
          <p:cNvPr id="5" name="コンテンツ プレースホルダー 2"/>
          <p:cNvSpPr txBox="1">
            <a:spLocks/>
          </p:cNvSpPr>
          <p:nvPr/>
        </p:nvSpPr>
        <p:spPr>
          <a:xfrm>
            <a:off x="755576" y="1124744"/>
            <a:ext cx="7848872" cy="4751734"/>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b="1" dirty="0" smtClean="0">
                <a:solidFill>
                  <a:srgbClr val="0070C0"/>
                </a:solidFill>
              </a:rPr>
              <a:t>Obligation </a:t>
            </a:r>
            <a:r>
              <a:rPr lang="en-US" altLang="ja-JP" b="1" dirty="0">
                <a:solidFill>
                  <a:srgbClr val="0070C0"/>
                </a:solidFill>
              </a:rPr>
              <a:t>to pay tax </a:t>
            </a:r>
            <a:endParaRPr lang="en-US" altLang="ja-JP" dirty="0">
              <a:latin typeface="HGPｺﾞｼｯｸM" panose="020B0600000000000000" pitchFamily="50" charset="-128"/>
              <a:ea typeface="HGPｺﾞｼｯｸM" panose="020B0600000000000000" pitchFamily="50" charset="-128"/>
            </a:endParaRPr>
          </a:p>
          <a:p>
            <a:pPr marL="0" indent="0">
              <a:buNone/>
            </a:pPr>
            <a:r>
              <a:rPr lang="en-US" altLang="ja-JP" dirty="0" smtClean="0"/>
              <a:t>“</a:t>
            </a:r>
            <a:r>
              <a:rPr lang="en-US" altLang="ja-JP" dirty="0"/>
              <a:t>The people shall be liable to taxation as provided by the law</a:t>
            </a:r>
            <a:r>
              <a:rPr lang="en-US" altLang="ja-JP" dirty="0" smtClean="0"/>
              <a:t>.”  - </a:t>
            </a:r>
            <a:r>
              <a:rPr lang="en-US" altLang="ja-JP" sz="2000" i="1" dirty="0" smtClean="0"/>
              <a:t>Article </a:t>
            </a:r>
            <a:r>
              <a:rPr lang="en-US" altLang="ja-JP" sz="2000" i="1" dirty="0"/>
              <a:t>30, </a:t>
            </a:r>
            <a:r>
              <a:rPr lang="en-US" altLang="ja-JP" sz="2000" i="1" dirty="0" smtClean="0"/>
              <a:t>C</a:t>
            </a:r>
            <a:r>
              <a:rPr lang="en-US" altLang="ja-JP" sz="2000" i="1" dirty="0" smtClean="0">
                <a:solidFill>
                  <a:srgbClr val="000000"/>
                </a:solidFill>
              </a:rPr>
              <a:t>onstitution </a:t>
            </a:r>
            <a:r>
              <a:rPr lang="en-US" altLang="ja-JP" sz="2000" i="1" dirty="0">
                <a:solidFill>
                  <a:srgbClr val="000000"/>
                </a:solidFill>
              </a:rPr>
              <a:t>o</a:t>
            </a:r>
            <a:r>
              <a:rPr lang="en-US" altLang="ja-JP" sz="2000" i="1" dirty="0"/>
              <a:t>f </a:t>
            </a:r>
            <a:r>
              <a:rPr lang="en-US" altLang="ja-JP" sz="2000" i="1" dirty="0" smtClean="0"/>
              <a:t>Japan </a:t>
            </a:r>
            <a:endParaRPr lang="en-US" altLang="ja-JP" dirty="0" smtClean="0"/>
          </a:p>
          <a:p>
            <a:r>
              <a:rPr lang="en-US" altLang="ja-JP" b="1" dirty="0" smtClean="0">
                <a:solidFill>
                  <a:srgbClr val="0070C0"/>
                </a:solidFill>
              </a:rPr>
              <a:t>Principle </a:t>
            </a:r>
            <a:r>
              <a:rPr lang="en-US" altLang="ja-JP" b="1" dirty="0">
                <a:solidFill>
                  <a:srgbClr val="0070C0"/>
                </a:solidFill>
              </a:rPr>
              <a:t>of taxation under the </a:t>
            </a:r>
            <a:r>
              <a:rPr lang="en-US" altLang="ja-JP" b="1" dirty="0" smtClean="0">
                <a:solidFill>
                  <a:srgbClr val="0070C0"/>
                </a:solidFill>
              </a:rPr>
              <a:t>law</a:t>
            </a:r>
            <a:endParaRPr lang="en-US" altLang="ja-JP" dirty="0" smtClean="0"/>
          </a:p>
          <a:p>
            <a:pPr marL="0" indent="0">
              <a:buNone/>
            </a:pPr>
            <a:r>
              <a:rPr lang="en-US" altLang="ja-JP" dirty="0" smtClean="0"/>
              <a:t>“</a:t>
            </a:r>
            <a:r>
              <a:rPr lang="en-US" altLang="ja-JP" dirty="0"/>
              <a:t>No new taxes shall be imposed or existing ones modified except by law or under such conditions as the law may prescribe</a:t>
            </a:r>
            <a:r>
              <a:rPr lang="en-US" altLang="ja-JP" sz="2000" dirty="0"/>
              <a:t>.” </a:t>
            </a:r>
            <a:r>
              <a:rPr lang="en-US" altLang="ja-JP" sz="2000" dirty="0" smtClean="0"/>
              <a:t> - </a:t>
            </a:r>
            <a:r>
              <a:rPr lang="en-US" altLang="ja-JP" sz="2000" i="1" dirty="0"/>
              <a:t>Article </a:t>
            </a:r>
            <a:r>
              <a:rPr lang="en-US" altLang="ja-JP" sz="2000" i="1" dirty="0" smtClean="0"/>
              <a:t>84, </a:t>
            </a:r>
            <a:r>
              <a:rPr lang="en-US" altLang="ja-JP" sz="2000" i="1" dirty="0"/>
              <a:t>C</a:t>
            </a:r>
            <a:r>
              <a:rPr lang="en-US" altLang="ja-JP" sz="2000" i="1" dirty="0">
                <a:solidFill>
                  <a:srgbClr val="000000"/>
                </a:solidFill>
              </a:rPr>
              <a:t>onstitution o</a:t>
            </a:r>
            <a:r>
              <a:rPr lang="en-US" altLang="ja-JP" sz="2000" i="1" dirty="0"/>
              <a:t>f Japan </a:t>
            </a:r>
            <a:endParaRPr lang="en-US" altLang="ja-JP" sz="2000" dirty="0" smtClean="0"/>
          </a:p>
          <a:p>
            <a:r>
              <a:rPr lang="en-US" altLang="ja-JP" b="1" dirty="0">
                <a:solidFill>
                  <a:srgbClr val="0070C0"/>
                </a:solidFill>
              </a:rPr>
              <a:t>Significance of the self-assessment system</a:t>
            </a:r>
          </a:p>
          <a:p>
            <a:pPr marL="0" indent="0">
              <a:buNone/>
            </a:pPr>
            <a:r>
              <a:rPr lang="en-US" altLang="ja-JP" dirty="0"/>
              <a:t>The system of paying tax in which taxpayers calculate their own tax due based on the principle of sovereignty of the people and fulfill their obligation by paying taxes on their own </a:t>
            </a:r>
            <a:r>
              <a:rPr lang="en-US" altLang="ja-JP" dirty="0" smtClean="0"/>
              <a:t>initiative</a:t>
            </a:r>
            <a:endParaRPr lang="en-US" altLang="ja-JP" dirty="0"/>
          </a:p>
          <a:p>
            <a:pPr marL="0" indent="0">
              <a:buNone/>
            </a:pPr>
            <a:endParaRPr lang="ja-JP" altLang="en-US" dirty="0"/>
          </a:p>
          <a:p>
            <a:pPr marL="0" indent="0">
              <a:buFont typeface="Wingdings" panose="05000000000000000000" pitchFamily="2" charset="2"/>
              <a:buNone/>
            </a:pPr>
            <a:endParaRPr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659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a:t>
            </a:r>
            <a:r>
              <a:rPr lang="ja-JP" altLang="en-US" dirty="0"/>
              <a:t> </a:t>
            </a:r>
            <a:r>
              <a:rPr lang="ja-JP" altLang="en-US" dirty="0" smtClean="0"/>
              <a:t> </a:t>
            </a:r>
            <a:r>
              <a:rPr lang="en-US" altLang="ja-JP" dirty="0" smtClean="0"/>
              <a:t>Why </a:t>
            </a:r>
            <a:r>
              <a:rPr lang="en-US" altLang="ja-JP" dirty="0"/>
              <a:t>is Taxpayer Education necessary?</a:t>
            </a:r>
            <a:endParaRPr kumimoji="1" lang="ja-JP" altLang="en-US" dirty="0"/>
          </a:p>
        </p:txBody>
      </p:sp>
      <p:sp>
        <p:nvSpPr>
          <p:cNvPr id="3" name="コンテンツ プレースホルダー 2"/>
          <p:cNvSpPr>
            <a:spLocks noGrp="1"/>
          </p:cNvSpPr>
          <p:nvPr>
            <p:ph idx="1"/>
          </p:nvPr>
        </p:nvSpPr>
        <p:spPr>
          <a:xfrm>
            <a:off x="755576" y="1124744"/>
            <a:ext cx="7704856" cy="4751734"/>
          </a:xfrm>
        </p:spPr>
        <p:txBody>
          <a:bodyPr>
            <a:normAutofit/>
          </a:bodyPr>
          <a:lstStyle/>
          <a:p>
            <a:r>
              <a:rPr kumimoji="1" lang="en-US" altLang="ja-JP" dirty="0" smtClean="0"/>
              <a:t>1. </a:t>
            </a:r>
            <a:r>
              <a:rPr lang="en-US" altLang="ja-JP" dirty="0" smtClean="0">
                <a:solidFill>
                  <a:srgbClr val="0070C0"/>
                </a:solidFill>
              </a:rPr>
              <a:t>Very </a:t>
            </a:r>
            <a:r>
              <a:rPr lang="en-US" altLang="ja-JP" dirty="0">
                <a:solidFill>
                  <a:srgbClr val="0070C0"/>
                </a:solidFill>
              </a:rPr>
              <a:t>few opportunities of </a:t>
            </a:r>
            <a:r>
              <a:rPr lang="en-US" altLang="ja-JP" dirty="0" smtClean="0">
                <a:solidFill>
                  <a:srgbClr val="0070C0"/>
                </a:solidFill>
              </a:rPr>
              <a:t>Taxpayer </a:t>
            </a:r>
            <a:r>
              <a:rPr lang="en-US" altLang="ja-JP" dirty="0">
                <a:solidFill>
                  <a:srgbClr val="0070C0"/>
                </a:solidFill>
              </a:rPr>
              <a:t>Education at </a:t>
            </a:r>
            <a:r>
              <a:rPr lang="en-US" altLang="ja-JP" dirty="0" smtClean="0">
                <a:solidFill>
                  <a:srgbClr val="0070C0"/>
                </a:solidFill>
              </a:rPr>
              <a:t>school</a:t>
            </a:r>
            <a:endParaRPr kumimoji="1" lang="en-US" altLang="ja-JP" dirty="0" smtClean="0">
              <a:solidFill>
                <a:srgbClr val="0070C0"/>
              </a:solidFill>
            </a:endParaRPr>
          </a:p>
          <a:p>
            <a:pPr marL="0" indent="0">
              <a:buNone/>
            </a:pPr>
            <a:r>
              <a:rPr lang="en-US" altLang="ja-JP" dirty="0" smtClean="0">
                <a:ea typeface="HGPｺﾞｼｯｸM" panose="020B0600000000000000" pitchFamily="50" charset="-128"/>
              </a:rPr>
              <a:t>Very few explanations appear on school textbooks. Students have few opportunities to learn about taxes. </a:t>
            </a:r>
          </a:p>
          <a:p>
            <a:pPr marL="0" indent="0">
              <a:buNone/>
            </a:pPr>
            <a:endParaRPr lang="en-US" altLang="ja-JP" sz="1000" dirty="0"/>
          </a:p>
          <a:p>
            <a:r>
              <a:rPr kumimoji="1" lang="en-US" altLang="ja-JP" dirty="0" smtClean="0"/>
              <a:t>2</a:t>
            </a:r>
            <a:r>
              <a:rPr lang="en-US" altLang="ja-JP" dirty="0"/>
              <a:t>. </a:t>
            </a:r>
            <a:r>
              <a:rPr lang="en-US" altLang="ja-JP" dirty="0">
                <a:solidFill>
                  <a:srgbClr val="0070C0"/>
                </a:solidFill>
              </a:rPr>
              <a:t>Self-assessment system </a:t>
            </a:r>
            <a:r>
              <a:rPr lang="en-US" altLang="ja-JP" dirty="0" smtClean="0">
                <a:solidFill>
                  <a:srgbClr val="FF0000"/>
                </a:solidFill>
              </a:rPr>
              <a:t>vs</a:t>
            </a:r>
            <a:r>
              <a:rPr lang="en-US" altLang="ja-JP" dirty="0" smtClean="0"/>
              <a:t> </a:t>
            </a:r>
            <a:r>
              <a:rPr lang="en-US" altLang="ja-JP" dirty="0">
                <a:solidFill>
                  <a:srgbClr val="0070C0"/>
                </a:solidFill>
              </a:rPr>
              <a:t>the year-end adjustment </a:t>
            </a:r>
            <a:r>
              <a:rPr lang="en-US" altLang="ja-JP" dirty="0" smtClean="0">
                <a:solidFill>
                  <a:srgbClr val="0070C0"/>
                </a:solidFill>
              </a:rPr>
              <a:t>system</a:t>
            </a:r>
            <a:endParaRPr lang="en-US" altLang="ja-JP" dirty="0">
              <a:solidFill>
                <a:srgbClr val="0070C0"/>
              </a:solidFill>
            </a:endParaRPr>
          </a:p>
          <a:p>
            <a:pPr marL="0" indent="0">
              <a:buNone/>
            </a:pPr>
            <a:r>
              <a:rPr lang="en-US" altLang="ja-JP" dirty="0" smtClean="0">
                <a:ea typeface="HGPｺﾞｼｯｸM" panose="020B0600000000000000" pitchFamily="50" charset="-128"/>
              </a:rPr>
              <a:t>Due to contrary two systems, many people have no chance to file their tax return.  </a:t>
            </a:r>
          </a:p>
        </p:txBody>
      </p:sp>
      <p:sp>
        <p:nvSpPr>
          <p:cNvPr id="4" name="スライド番号プレースホルダー 2"/>
          <p:cNvSpPr>
            <a:spLocks noGrp="1"/>
          </p:cNvSpPr>
          <p:nvPr>
            <p:ph type="sldNum" sz="quarter" idx="4294967295"/>
          </p:nvPr>
        </p:nvSpPr>
        <p:spPr>
          <a:xfrm>
            <a:off x="8676456" y="6376243"/>
            <a:ext cx="467544" cy="365125"/>
          </a:xfrm>
          <a:prstGeom prst="rect">
            <a:avLst/>
          </a:prstGeom>
        </p:spPr>
        <p:txBody>
          <a:bodyPr/>
          <a:lstStyle/>
          <a:p>
            <a:r>
              <a:rPr kumimoji="1" lang="en-US" altLang="ja-JP" dirty="0" smtClean="0"/>
              <a:t>4</a:t>
            </a:r>
            <a:endParaRPr kumimoji="1" lang="ja-JP" altLang="en-US" dirty="0"/>
          </a:p>
        </p:txBody>
      </p:sp>
      <p:sp>
        <p:nvSpPr>
          <p:cNvPr id="5" name="円/楕円 4"/>
          <p:cNvSpPr/>
          <p:nvPr/>
        </p:nvSpPr>
        <p:spPr>
          <a:xfrm>
            <a:off x="1372190" y="5079126"/>
            <a:ext cx="6337201" cy="1344345"/>
          </a:xfrm>
          <a:prstGeom prst="ellipse">
            <a:avLst/>
          </a:prstGeom>
          <a:solidFill>
            <a:srgbClr val="0070C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1547662" y="4983311"/>
            <a:ext cx="6049169" cy="1470025"/>
          </a:xfrm>
          <a:prstGeom prst="rect">
            <a:avLst/>
          </a:prstGeom>
          <a:ln>
            <a:noFill/>
          </a:ln>
          <a:effectLst>
            <a:outerShdw blurRad="63500" sx="102000" sy="102000" algn="ctr" rotWithShape="0">
              <a:prstClr val="black">
                <a:alpha val="40000"/>
              </a:prstClr>
            </a:outerShdw>
          </a:effectLst>
        </p:spPr>
        <p:txBody>
          <a:bodyPr vert="horz" lIns="91440" tIns="45720" rIns="91440" bIns="45720" rtlCol="0" anchor="ctr">
            <a:normAutofit fontScale="90000"/>
          </a:bodyPr>
          <a:lstStyle>
            <a:lvl1pPr algn="l" defTabSz="914400" rtl="0" eaLnBrk="1" latinLnBrk="0" hangingPunct="1">
              <a:spcBef>
                <a:spcPct val="0"/>
              </a:spcBef>
              <a:buNone/>
              <a:defRPr kumimoji="1" sz="3200" kern="1200">
                <a:solidFill>
                  <a:schemeClr val="bg1"/>
                </a:solidFill>
                <a:effectLst>
                  <a:glow rad="127000">
                    <a:schemeClr val="tx2">
                      <a:lumMod val="50000"/>
                    </a:schemeClr>
                  </a:glow>
                </a:effectLst>
                <a:latin typeface="+mj-lt"/>
                <a:ea typeface="+mj-ea"/>
                <a:cs typeface="+mj-cs"/>
              </a:defRPr>
            </a:lvl1pPr>
          </a:lstStyle>
          <a:p>
            <a:pPr algn="ctr"/>
            <a:r>
              <a:rPr lang="en-US" altLang="ja-JP" sz="3600" dirty="0" smtClean="0"/>
              <a:t>Good judgement and awareness as taxpayers necessary</a:t>
            </a:r>
            <a:endParaRPr lang="ja-JP" altLang="en-US" sz="3600" dirty="0">
              <a:ln w="31550" cmpd="sng">
                <a:noFill/>
                <a:prstDash val="solid"/>
              </a:ln>
              <a:solidFill>
                <a:schemeClr val="tx1"/>
              </a:solidFill>
              <a:effectLst>
                <a:innerShdw blurRad="63500" dist="50800" dir="13500000">
                  <a:prstClr val="black">
                    <a:alpha val="50000"/>
                  </a:prstClr>
                </a:inn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ストライプ矢印 6"/>
          <p:cNvSpPr/>
          <p:nvPr/>
        </p:nvSpPr>
        <p:spPr>
          <a:xfrm rot="5400000">
            <a:off x="4284214" y="4257092"/>
            <a:ext cx="576064" cy="1224136"/>
          </a:xfrm>
          <a:prstGeom prst="stripedRightArrow">
            <a:avLst>
              <a:gd name="adj1" fmla="val 63379"/>
              <a:gd name="adj2" fmla="val 523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3928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9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a:t>
            </a:r>
            <a:r>
              <a:rPr lang="en-US" altLang="ja-JP" dirty="0"/>
              <a:t> </a:t>
            </a:r>
            <a:r>
              <a:rPr lang="en-US" altLang="ja-JP" dirty="0" smtClean="0"/>
              <a:t> Beginning </a:t>
            </a:r>
            <a:r>
              <a:rPr lang="en-US" altLang="ja-JP" dirty="0"/>
              <a:t>of Taxpayer Education in Japan</a:t>
            </a:r>
            <a:endParaRPr kumimoji="1" lang="ja-JP" altLang="en-US" dirty="0"/>
          </a:p>
        </p:txBody>
      </p:sp>
      <p:sp>
        <p:nvSpPr>
          <p:cNvPr id="4" name="スライド番号プレースホルダー 2"/>
          <p:cNvSpPr>
            <a:spLocks noGrp="1"/>
          </p:cNvSpPr>
          <p:nvPr>
            <p:ph type="sldNum" sz="quarter" idx="4294967295"/>
          </p:nvPr>
        </p:nvSpPr>
        <p:spPr>
          <a:xfrm>
            <a:off x="8748464" y="6376243"/>
            <a:ext cx="395536" cy="365125"/>
          </a:xfrm>
          <a:prstGeom prst="rect">
            <a:avLst/>
          </a:prstGeom>
        </p:spPr>
        <p:txBody>
          <a:bodyPr/>
          <a:lstStyle/>
          <a:p>
            <a:r>
              <a:rPr kumimoji="1" lang="en-US" altLang="ja-JP" dirty="0" smtClean="0"/>
              <a:t>5</a:t>
            </a:r>
            <a:endParaRPr kumimoji="1" lang="ja-JP" altLang="en-US" dirty="0"/>
          </a:p>
        </p:txBody>
      </p:sp>
      <p:sp>
        <p:nvSpPr>
          <p:cNvPr id="6" name="コンテンツ プレースホルダー 2"/>
          <p:cNvSpPr>
            <a:spLocks noGrp="1"/>
          </p:cNvSpPr>
          <p:nvPr>
            <p:ph idx="1"/>
          </p:nvPr>
        </p:nvSpPr>
        <p:spPr>
          <a:xfrm>
            <a:off x="539552" y="1052736"/>
            <a:ext cx="8280920" cy="5098920"/>
          </a:xfrm>
        </p:spPr>
        <p:txBody>
          <a:bodyPr>
            <a:noAutofit/>
          </a:bodyPr>
          <a:lstStyle/>
          <a:p>
            <a:pPr marL="539496" indent="-457200"/>
            <a:r>
              <a:rPr lang="en-US" altLang="ja-JP" sz="2200" dirty="0"/>
              <a:t>In </a:t>
            </a:r>
            <a:r>
              <a:rPr lang="en-US" altLang="ja-JP" sz="2200" dirty="0">
                <a:solidFill>
                  <a:srgbClr val="FF0000"/>
                </a:solidFill>
              </a:rPr>
              <a:t>1950</a:t>
            </a:r>
            <a:r>
              <a:rPr lang="en-US" altLang="ja-JP" sz="2200" dirty="0">
                <a:solidFill>
                  <a:srgbClr val="000000"/>
                </a:solidFill>
              </a:rPr>
              <a:t>, the </a:t>
            </a:r>
            <a:r>
              <a:rPr lang="en-US" altLang="ja-JP" sz="2200" dirty="0"/>
              <a:t>National Tax Agency (NTA) prepared auxiliary teaching materials for </a:t>
            </a:r>
            <a:r>
              <a:rPr lang="en-US" altLang="ja-JP" sz="2200" dirty="0">
                <a:solidFill>
                  <a:srgbClr val="000000"/>
                </a:solidFill>
              </a:rPr>
              <a:t>high school </a:t>
            </a:r>
            <a:r>
              <a:rPr lang="en-US" altLang="ja-JP" sz="2200" dirty="0" smtClean="0"/>
              <a:t>students. </a:t>
            </a:r>
          </a:p>
          <a:p>
            <a:pPr marL="482346" lvl="1" indent="0">
              <a:buNone/>
            </a:pPr>
            <a:r>
              <a:rPr lang="en-US" altLang="ja-JP" dirty="0" smtClean="0"/>
              <a:t>Since </a:t>
            </a:r>
            <a:r>
              <a:rPr lang="en-US" altLang="ja-JP" dirty="0"/>
              <a:t>then, tax officials </a:t>
            </a:r>
            <a:r>
              <a:rPr lang="en-US" altLang="ja-JP" dirty="0" smtClean="0"/>
              <a:t>have </a:t>
            </a:r>
            <a:r>
              <a:rPr lang="en-US" altLang="ja-JP" dirty="0"/>
              <a:t>been dispatched </a:t>
            </a:r>
            <a:r>
              <a:rPr lang="en-US" altLang="ja-JP" dirty="0" smtClean="0"/>
              <a:t>mainly </a:t>
            </a:r>
            <a:r>
              <a:rPr lang="en-US" altLang="ja-JP" dirty="0"/>
              <a:t>to elementary </a:t>
            </a:r>
            <a:r>
              <a:rPr lang="en-US" altLang="ja-JP" dirty="0">
                <a:solidFill>
                  <a:srgbClr val="000000"/>
                </a:solidFill>
              </a:rPr>
              <a:t>and junior high </a:t>
            </a:r>
            <a:r>
              <a:rPr lang="en-US" altLang="ja-JP" dirty="0" smtClean="0"/>
              <a:t>schools to </a:t>
            </a:r>
            <a:r>
              <a:rPr lang="en-US" altLang="ja-JP" dirty="0"/>
              <a:t>teach </a:t>
            </a:r>
            <a:r>
              <a:rPr lang="en-US" altLang="ja-JP" dirty="0" smtClean="0"/>
              <a:t>students about taxes.</a:t>
            </a:r>
          </a:p>
          <a:p>
            <a:pPr marL="539496" indent="-457200"/>
            <a:endParaRPr lang="en-US" altLang="ja-JP" sz="2200" dirty="0" smtClean="0">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539496" indent="-457200"/>
            <a:r>
              <a:rPr lang="en-US" altLang="ja-JP" sz="2200" dirty="0"/>
              <a:t>Since about </a:t>
            </a:r>
            <a:r>
              <a:rPr lang="en-US" altLang="ja-JP" sz="2200" dirty="0">
                <a:solidFill>
                  <a:srgbClr val="FF0000"/>
                </a:solidFill>
              </a:rPr>
              <a:t>1995</a:t>
            </a:r>
            <a:r>
              <a:rPr lang="en-US" altLang="ja-JP" sz="2200" dirty="0">
                <a:solidFill>
                  <a:srgbClr val="000000"/>
                </a:solidFill>
              </a:rPr>
              <a:t>, </a:t>
            </a:r>
            <a:r>
              <a:rPr lang="en-US" altLang="ja-JP" sz="2200" i="1" dirty="0" err="1" smtClean="0">
                <a:solidFill>
                  <a:srgbClr val="000000"/>
                </a:solidFill>
              </a:rPr>
              <a:t>zeirishi</a:t>
            </a:r>
            <a:r>
              <a:rPr lang="en-US" altLang="ja-JP" sz="2200" dirty="0" smtClean="0">
                <a:solidFill>
                  <a:srgbClr val="000000"/>
                </a:solidFill>
              </a:rPr>
              <a:t> </a:t>
            </a:r>
            <a:r>
              <a:rPr lang="en-US" altLang="ja-JP" sz="2200" dirty="0"/>
              <a:t>have begun to </a:t>
            </a:r>
            <a:r>
              <a:rPr lang="en-US" altLang="ja-JP" sz="2200" dirty="0">
                <a:solidFill>
                  <a:srgbClr val="000000"/>
                </a:solidFill>
              </a:rPr>
              <a:t>teach students about taxes at elementary, junior and senior high </a:t>
            </a:r>
            <a:r>
              <a:rPr lang="en-US" altLang="ja-JP" sz="2200" dirty="0" smtClean="0">
                <a:solidFill>
                  <a:srgbClr val="000000"/>
                </a:solidFill>
              </a:rPr>
              <a:t>schools.</a:t>
            </a:r>
          </a:p>
          <a:p>
            <a:pPr marL="539496" indent="-457200"/>
            <a:endParaRPr lang="en-US" altLang="ja-JP" sz="2200" dirty="0">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539496" indent="-457200"/>
            <a:r>
              <a:rPr lang="en-US" altLang="ja-JP" sz="2200" dirty="0"/>
              <a:t>In </a:t>
            </a:r>
            <a:r>
              <a:rPr lang="en-US" altLang="ja-JP" sz="2200" dirty="0">
                <a:solidFill>
                  <a:srgbClr val="FF0000"/>
                </a:solidFill>
              </a:rPr>
              <a:t>2003</a:t>
            </a:r>
            <a:r>
              <a:rPr lang="en-US" altLang="ja-JP" sz="2200" dirty="0">
                <a:solidFill>
                  <a:srgbClr val="000000"/>
                </a:solidFill>
              </a:rPr>
              <a:t>, the </a:t>
            </a:r>
            <a:r>
              <a:rPr lang="en-US" altLang="ja-JP" sz="2200" dirty="0">
                <a:solidFill>
                  <a:srgbClr val="FF0000"/>
                </a:solidFill>
              </a:rPr>
              <a:t>JFCPTAA</a:t>
            </a:r>
            <a:r>
              <a:rPr lang="en-US" altLang="ja-JP" sz="2200" dirty="0">
                <a:solidFill>
                  <a:srgbClr val="000000"/>
                </a:solidFill>
              </a:rPr>
              <a:t> designated the Taxpayer Education Program as a key </a:t>
            </a:r>
            <a:r>
              <a:rPr lang="en-US" altLang="ja-JP" sz="2200" dirty="0" smtClean="0">
                <a:solidFill>
                  <a:srgbClr val="000000"/>
                </a:solidFill>
              </a:rPr>
              <a:t>measure.</a:t>
            </a:r>
          </a:p>
          <a:p>
            <a:pPr marL="539496" indent="-457200"/>
            <a:endParaRPr lang="en-US" altLang="ja-JP" sz="2200" dirty="0" smtClean="0">
              <a:solidFill>
                <a:srgbClr val="000000"/>
              </a:solidFill>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539496" indent="-457200"/>
            <a:r>
              <a:rPr lang="en-US" altLang="ja-JP" sz="2200" dirty="0"/>
              <a:t>In </a:t>
            </a:r>
            <a:r>
              <a:rPr lang="en-US" altLang="ja-JP" sz="2200" dirty="0">
                <a:solidFill>
                  <a:srgbClr val="FF0000"/>
                </a:solidFill>
              </a:rPr>
              <a:t>2014</a:t>
            </a:r>
            <a:r>
              <a:rPr lang="en-US" altLang="ja-JP" sz="2200" dirty="0">
                <a:solidFill>
                  <a:srgbClr val="000000"/>
                </a:solidFill>
              </a:rPr>
              <a:t>, an amendment to the </a:t>
            </a:r>
            <a:r>
              <a:rPr lang="en-US" altLang="ja-JP" sz="2200" i="1" dirty="0" err="1" smtClean="0">
                <a:solidFill>
                  <a:srgbClr val="000000"/>
                </a:solidFill>
              </a:rPr>
              <a:t>Zeirishi</a:t>
            </a:r>
            <a:r>
              <a:rPr lang="en-US" altLang="ja-JP" sz="2200" dirty="0" smtClean="0">
                <a:solidFill>
                  <a:srgbClr val="000000"/>
                </a:solidFill>
              </a:rPr>
              <a:t> Act </a:t>
            </a:r>
            <a:r>
              <a:rPr lang="en-US" altLang="ja-JP" sz="2200" dirty="0">
                <a:solidFill>
                  <a:srgbClr val="000000"/>
                </a:solidFill>
              </a:rPr>
              <a:t>designated taxpayer education as an activity to be performed by </a:t>
            </a:r>
            <a:r>
              <a:rPr lang="en-US" altLang="ja-JP" sz="2200" dirty="0" smtClean="0">
                <a:solidFill>
                  <a:srgbClr val="000000"/>
                </a:solidFill>
              </a:rPr>
              <a:t>Regional Associations.</a:t>
            </a:r>
            <a:endParaRPr lang="en-US" altLang="ja-JP" sz="2200" dirty="0"/>
          </a:p>
          <a:p>
            <a:pPr marL="539496" indent="-457200"/>
            <a:endParaRPr lang="en-US" altLang="ja-JP" dirty="0" smtClean="0"/>
          </a:p>
          <a:p>
            <a:pPr marL="539496" indent="-457200"/>
            <a:endParaRPr kumimoji="1" lang="ja-JP" altLang="en-US" sz="1800" dirty="0">
              <a:latin typeface="+mj-lt"/>
              <a:ea typeface="HGS明朝E" pitchFamily="18" charset="-128"/>
            </a:endParaRPr>
          </a:p>
        </p:txBody>
      </p:sp>
    </p:spTree>
    <p:extLst>
      <p:ext uri="{BB962C8B-B14F-4D97-AF65-F5344CB8AC3E}">
        <p14:creationId xmlns:p14="http://schemas.microsoft.com/office/powerpoint/2010/main" val="10114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処理 6"/>
          <p:cNvSpPr/>
          <p:nvPr/>
        </p:nvSpPr>
        <p:spPr>
          <a:xfrm>
            <a:off x="467544" y="908720"/>
            <a:ext cx="8280920" cy="5184576"/>
          </a:xfrm>
          <a:prstGeom prst="flowChartProcess">
            <a:avLst/>
          </a:prstGeom>
          <a:solidFill>
            <a:schemeClr val="bg1"/>
          </a:solidFill>
          <a:effectLst>
            <a:outerShdw blurRad="40000" dist="63500" dir="324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683568" y="1628800"/>
            <a:ext cx="8064896" cy="5040560"/>
          </a:xfrm>
        </p:spPr>
        <p:txBody>
          <a:bodyPr>
            <a:noAutofit/>
          </a:bodyPr>
          <a:lstStyle/>
          <a:p>
            <a:pPr marL="539496" indent="-457200">
              <a:buFont typeface="Wingdings" panose="05000000000000000000" pitchFamily="2" charset="2"/>
              <a:buChar char="Ø"/>
            </a:pPr>
            <a:r>
              <a:rPr lang="en-US" altLang="ja-JP" dirty="0" smtClean="0">
                <a:ea typeface="Arial Unicode MS" panose="020B0604020202020204" pitchFamily="50" charset="-128"/>
                <a:cs typeface="Arial Unicode MS" panose="020B0604020202020204" pitchFamily="50" charset="-128"/>
              </a:rPr>
              <a:t>Help </a:t>
            </a:r>
            <a:r>
              <a:rPr lang="en-US" altLang="ja-JP" dirty="0">
                <a:ea typeface="Arial Unicode MS" panose="020B0604020202020204" pitchFamily="50" charset="-128"/>
                <a:cs typeface="Arial Unicode MS" panose="020B0604020202020204" pitchFamily="50" charset="-128"/>
              </a:rPr>
              <a:t>listeners understand tax systems, including the significance, functions and structure of </a:t>
            </a:r>
            <a:r>
              <a:rPr lang="en-US" altLang="ja-JP" dirty="0" smtClean="0">
                <a:ea typeface="Arial Unicode MS" panose="020B0604020202020204" pitchFamily="50" charset="-128"/>
                <a:cs typeface="Arial Unicode MS" panose="020B0604020202020204" pitchFamily="50" charset="-128"/>
              </a:rPr>
              <a:t>taxes</a:t>
            </a:r>
            <a:endParaRPr lang="en-US" altLang="ja-JP" sz="2400" dirty="0" smtClean="0">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539496" indent="-457200">
              <a:buFont typeface="Wingdings" panose="05000000000000000000" pitchFamily="2" charset="2"/>
              <a:buChar char="Ø"/>
            </a:pPr>
            <a:r>
              <a:rPr lang="en-US" altLang="ja-JP" dirty="0" smtClean="0">
                <a:ea typeface="Arial Unicode MS" panose="020B0604020202020204" pitchFamily="50" charset="-128"/>
                <a:cs typeface="Arial Unicode MS" panose="020B0604020202020204" pitchFamily="50" charset="-128"/>
              </a:rPr>
              <a:t>Help </a:t>
            </a:r>
            <a:r>
              <a:rPr lang="en-US" altLang="ja-JP" dirty="0">
                <a:ea typeface="Arial Unicode MS" panose="020B0604020202020204" pitchFamily="50" charset="-128"/>
                <a:cs typeface="Arial Unicode MS" panose="020B0604020202020204" pitchFamily="50" charset="-128"/>
              </a:rPr>
              <a:t>listeners understand the principles of the self-assessment system and their rights and obligations as </a:t>
            </a:r>
            <a:r>
              <a:rPr lang="en-US" altLang="ja-JP" dirty="0" smtClean="0">
                <a:ea typeface="Arial Unicode MS" panose="020B0604020202020204" pitchFamily="50" charset="-128"/>
                <a:cs typeface="Arial Unicode MS" panose="020B0604020202020204" pitchFamily="50" charset="-128"/>
              </a:rPr>
              <a:t>taxpayers</a:t>
            </a:r>
            <a:endParaRPr lang="en-US" altLang="ja-JP" sz="2400" dirty="0">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539496" indent="-457200">
              <a:buFont typeface="Wingdings" panose="05000000000000000000" pitchFamily="2" charset="2"/>
              <a:buChar char="Ø"/>
            </a:pPr>
            <a:r>
              <a:rPr lang="en-US" altLang="ja-JP" dirty="0" smtClean="0">
                <a:ea typeface="Arial Unicode MS" panose="020B0604020202020204" pitchFamily="50" charset="-128"/>
                <a:cs typeface="Arial Unicode MS" panose="020B0604020202020204" pitchFamily="50" charset="-128"/>
              </a:rPr>
              <a:t>Foster </a:t>
            </a:r>
            <a:r>
              <a:rPr lang="en-US" altLang="ja-JP" dirty="0">
                <a:ea typeface="Arial Unicode MS" panose="020B0604020202020204" pitchFamily="50" charset="-128"/>
                <a:cs typeface="Arial Unicode MS" panose="020B0604020202020204" pitchFamily="50" charset="-128"/>
              </a:rPr>
              <a:t>good judgment and awareness among Japanese people in their role as </a:t>
            </a:r>
            <a:r>
              <a:rPr lang="en-US" altLang="ja-JP" dirty="0" smtClean="0">
                <a:ea typeface="Arial Unicode MS" panose="020B0604020202020204" pitchFamily="50" charset="-128"/>
                <a:cs typeface="Arial Unicode MS" panose="020B0604020202020204" pitchFamily="50" charset="-128"/>
              </a:rPr>
              <a:t>taxpayers</a:t>
            </a:r>
            <a:endParaRPr lang="en-US" altLang="ja-JP" sz="2400" dirty="0">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539496" indent="-457200">
              <a:buFont typeface="Wingdings" panose="05000000000000000000" pitchFamily="2" charset="2"/>
              <a:buChar char="Ø"/>
            </a:pPr>
            <a:r>
              <a:rPr lang="en-US" altLang="ja-JP" dirty="0" smtClean="0">
                <a:ea typeface="Arial Unicode MS" panose="020B0604020202020204" pitchFamily="50" charset="-128"/>
                <a:cs typeface="Arial Unicode MS" panose="020B0604020202020204" pitchFamily="50" charset="-128"/>
              </a:rPr>
              <a:t>Ensure </a:t>
            </a:r>
            <a:r>
              <a:rPr lang="en-US" altLang="ja-JP" dirty="0">
                <a:ea typeface="Arial Unicode MS" panose="020B0604020202020204" pitchFamily="50" charset="-128"/>
                <a:cs typeface="Arial Unicode MS" panose="020B0604020202020204" pitchFamily="50" charset="-128"/>
              </a:rPr>
              <a:t>that listeners fully understand the </a:t>
            </a:r>
            <a:r>
              <a:rPr lang="en-US" altLang="ja-JP" i="1" dirty="0" err="1">
                <a:ea typeface="Arial Unicode MS" panose="020B0604020202020204" pitchFamily="50" charset="-128"/>
                <a:cs typeface="Arial Unicode MS" panose="020B0604020202020204" pitchFamily="50" charset="-128"/>
              </a:rPr>
              <a:t>zeirishi</a:t>
            </a:r>
            <a:r>
              <a:rPr lang="en-US" altLang="ja-JP" dirty="0">
                <a:ea typeface="Arial Unicode MS" panose="020B0604020202020204" pitchFamily="50" charset="-128"/>
                <a:cs typeface="Arial Unicode MS" panose="020B0604020202020204" pitchFamily="50" charset="-128"/>
              </a:rPr>
              <a:t> </a:t>
            </a:r>
            <a:r>
              <a:rPr lang="en-US" altLang="ja-JP" dirty="0" smtClean="0">
                <a:ea typeface="Arial Unicode MS" panose="020B0604020202020204" pitchFamily="50" charset="-128"/>
                <a:cs typeface="Arial Unicode MS" panose="020B0604020202020204" pitchFamily="50" charset="-128"/>
              </a:rPr>
              <a:t>system</a:t>
            </a:r>
            <a:endParaRPr lang="en-US" altLang="ja-JP" sz="2400" dirty="0">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82296" indent="0">
              <a:buNone/>
            </a:pPr>
            <a:endParaRPr lang="en-US" altLang="ja-JP" sz="1200" dirty="0">
              <a:latin typeface="HGPｺﾞｼｯｸM" panose="020B0600000000000000" pitchFamily="50" charset="-128"/>
              <a:ea typeface="HGPｺﾞｼｯｸM" panose="020B0600000000000000" pitchFamily="50" charset="-128"/>
              <a:cs typeface="Arial Unicode MS" panose="020B0604020202020204" pitchFamily="50" charset="-128"/>
            </a:endParaRPr>
          </a:p>
          <a:p>
            <a:pPr marL="82296" indent="0" algn="ctr">
              <a:buNone/>
            </a:pPr>
            <a:r>
              <a:rPr lang="en-US" altLang="ja-JP" sz="1800" dirty="0" smtClean="0">
                <a:latin typeface="HGPｺﾞｼｯｸM" panose="020B0600000000000000" pitchFamily="50" charset="-128"/>
                <a:ea typeface="HGPｺﾞｼｯｸM" panose="020B0600000000000000" pitchFamily="50" charset="-128"/>
                <a:cs typeface="Arial Unicode MS" panose="020B0604020202020204" pitchFamily="50" charset="-128"/>
              </a:rPr>
              <a:t>(</a:t>
            </a:r>
            <a:r>
              <a:rPr lang="en-US" altLang="ja-JP" sz="1800" dirty="0">
                <a:solidFill>
                  <a:srgbClr val="FF0000"/>
                </a:solidFill>
                <a:ea typeface="Arial Unicode MS" panose="020B0604020202020204" pitchFamily="50" charset="-128"/>
                <a:cs typeface="Arial Unicode MS" panose="020B0604020202020204" pitchFamily="50" charset="-128"/>
              </a:rPr>
              <a:t>JFCPTAA</a:t>
            </a:r>
            <a:r>
              <a:rPr lang="en-US" altLang="ja-JP" sz="1800" dirty="0">
                <a:ea typeface="Arial Unicode MS" panose="020B0604020202020204" pitchFamily="50" charset="-128"/>
                <a:cs typeface="Arial Unicode MS" panose="020B0604020202020204" pitchFamily="50" charset="-128"/>
              </a:rPr>
              <a:t>’s Basic Policy on Taxpayer Education, set on 21 April 2011</a:t>
            </a:r>
            <a:r>
              <a:rPr lang="en-US" altLang="ja-JP" sz="1800" dirty="0" smtClean="0">
                <a:latin typeface="HGPｺﾞｼｯｸM" panose="020B0600000000000000" pitchFamily="50" charset="-128"/>
                <a:ea typeface="HGPｺﾞｼｯｸM" panose="020B0600000000000000" pitchFamily="50" charset="-128"/>
                <a:cs typeface="Arial Unicode MS" panose="020B0604020202020204" pitchFamily="50" charset="-128"/>
              </a:rPr>
              <a:t>)</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5" name="タイトル 4"/>
          <p:cNvSpPr>
            <a:spLocks noGrp="1"/>
          </p:cNvSpPr>
          <p:nvPr>
            <p:ph type="title"/>
          </p:nvPr>
        </p:nvSpPr>
        <p:spPr/>
        <p:txBody>
          <a:bodyPr/>
          <a:lstStyle/>
          <a:p>
            <a:r>
              <a:rPr lang="en-US" altLang="ja-JP" dirty="0" smtClean="0"/>
              <a:t>4  Objectives </a:t>
            </a:r>
            <a:r>
              <a:rPr lang="en-US" altLang="ja-JP" dirty="0"/>
              <a:t>of Taxpayer Education</a:t>
            </a:r>
            <a:endParaRPr kumimoji="1" lang="ja-JP" altLang="en-US" dirty="0"/>
          </a:p>
        </p:txBody>
      </p:sp>
      <p:sp>
        <p:nvSpPr>
          <p:cNvPr id="4" name="Rectangle 3"/>
          <p:cNvSpPr txBox="1">
            <a:spLocks noChangeArrowheads="1"/>
          </p:cNvSpPr>
          <p:nvPr/>
        </p:nvSpPr>
        <p:spPr>
          <a:xfrm>
            <a:off x="789379" y="1068242"/>
            <a:ext cx="8892480" cy="1460914"/>
          </a:xfrm>
          <a:prstGeom prst="rect">
            <a:avLst/>
          </a:prstGeom>
          <a:ln>
            <a:miter lim="800000"/>
            <a:headEnd/>
            <a:tailEnd/>
          </a:ln>
          <a:extLst>
            <a:ext uri="{FAA26D3D-D897-4be2-8F04-BA451C77F1D7}"/>
          </a:extLst>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defRPr/>
            </a:pPr>
            <a:r>
              <a:rPr lang="en-US" altLang="ja-JP" sz="2800" b="1" dirty="0" smtClean="0">
                <a:solidFill>
                  <a:srgbClr val="C00000"/>
                </a:solidFill>
              </a:rPr>
              <a:t>The </a:t>
            </a:r>
            <a:r>
              <a:rPr lang="en-US" altLang="ja-JP" sz="2800" b="1" dirty="0">
                <a:solidFill>
                  <a:srgbClr val="C00000"/>
                </a:solidFill>
              </a:rPr>
              <a:t>objectives of taxpayer education are to:</a:t>
            </a:r>
            <a:endParaRPr lang="en-US" altLang="ja-JP" sz="2800" dirty="0"/>
          </a:p>
          <a:p>
            <a:pPr marL="0" indent="0">
              <a:buNone/>
              <a:defRPr/>
            </a:pPr>
            <a:endParaRPr lang="en-US" altLang="ja-JP" sz="2800" dirty="0" smtClean="0"/>
          </a:p>
        </p:txBody>
      </p:sp>
      <p:sp>
        <p:nvSpPr>
          <p:cNvPr id="6" name="スライド番号プレースホルダー 2"/>
          <p:cNvSpPr>
            <a:spLocks noGrp="1"/>
          </p:cNvSpPr>
          <p:nvPr>
            <p:ph type="sldNum" sz="quarter" idx="4294967295"/>
          </p:nvPr>
        </p:nvSpPr>
        <p:spPr>
          <a:xfrm>
            <a:off x="8748464" y="6376243"/>
            <a:ext cx="395536" cy="365125"/>
          </a:xfrm>
          <a:prstGeom prst="rect">
            <a:avLst/>
          </a:prstGeom>
        </p:spPr>
        <p:txBody>
          <a:bodyPr/>
          <a:lstStyle/>
          <a:p>
            <a:r>
              <a:rPr kumimoji="1" lang="en-US" altLang="ja-JP" dirty="0" smtClean="0"/>
              <a:t>6</a:t>
            </a:r>
            <a:endParaRPr kumimoji="1" lang="ja-JP" altLang="en-US" dirty="0"/>
          </a:p>
        </p:txBody>
      </p:sp>
    </p:spTree>
    <p:custDataLst>
      <p:tags r:id="rId1"/>
    </p:custDataLst>
    <p:extLst>
      <p:ext uri="{BB962C8B-B14F-4D97-AF65-F5344CB8AC3E}">
        <p14:creationId xmlns:p14="http://schemas.microsoft.com/office/powerpoint/2010/main" val="30362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YONEMURA\APPDATA\LOCAL\TEMP\~EXTMP00\八街市立朝陽小学校（成田支部）.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033" b="7551"/>
          <a:stretch/>
        </p:blipFill>
        <p:spPr bwMode="auto">
          <a:xfrm>
            <a:off x="817192" y="1413296"/>
            <a:ext cx="7571232" cy="4680000"/>
          </a:xfrm>
          <a:prstGeom prst="rect">
            <a:avLst/>
          </a:prstGeom>
          <a:noFill/>
          <a:extLst>
            <a:ext uri="{909E8E84-426E-40DD-AFC4-6F175D3DCCD1}">
              <a14:hiddenFill xmlns:a14="http://schemas.microsoft.com/office/drawing/2010/main">
                <a:solidFill>
                  <a:srgbClr val="FFFFFF"/>
                </a:solidFill>
              </a14:hiddenFill>
            </a:ext>
          </a:extLst>
        </p:spPr>
      </p:pic>
      <p:sp>
        <p:nvSpPr>
          <p:cNvPr id="9" name="円/楕円 8"/>
          <p:cNvSpPr/>
          <p:nvPr/>
        </p:nvSpPr>
        <p:spPr>
          <a:xfrm>
            <a:off x="179512" y="692696"/>
            <a:ext cx="3168352" cy="1728192"/>
          </a:xfrm>
          <a:prstGeom prst="ellipse">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95536" y="-68328"/>
            <a:ext cx="8596064" cy="692696"/>
          </a:xfrm>
        </p:spPr>
        <p:txBody>
          <a:bodyPr/>
          <a:lstStyle/>
          <a:p>
            <a:r>
              <a:rPr lang="ja-JP" altLang="en-US" dirty="0"/>
              <a:t> </a:t>
            </a:r>
            <a:r>
              <a:rPr lang="en-US" altLang="ja-JP" dirty="0" smtClean="0"/>
              <a:t>Tax </a:t>
            </a:r>
            <a:r>
              <a:rPr lang="en-US" altLang="ja-JP" dirty="0"/>
              <a:t>Classes</a:t>
            </a:r>
            <a:r>
              <a:rPr lang="ja-JP" altLang="en-US" dirty="0"/>
              <a:t>　</a:t>
            </a:r>
            <a:r>
              <a:rPr lang="en-US" altLang="ja-JP" dirty="0"/>
              <a:t>-1-</a:t>
            </a:r>
            <a:endParaRPr kumimoji="1" lang="ja-JP" altLang="en-US" cap="none" dirty="0"/>
          </a:p>
        </p:txBody>
      </p:sp>
      <p:sp>
        <p:nvSpPr>
          <p:cNvPr id="6" name="Rectangle 3"/>
          <p:cNvSpPr txBox="1">
            <a:spLocks noChangeArrowheads="1"/>
          </p:cNvSpPr>
          <p:nvPr/>
        </p:nvSpPr>
        <p:spPr>
          <a:xfrm>
            <a:off x="789379" y="1068242"/>
            <a:ext cx="8175109" cy="1280638"/>
          </a:xfrm>
          <a:prstGeom prst="rect">
            <a:avLst/>
          </a:prstGeom>
          <a:ln>
            <a:miter lim="800000"/>
            <a:headEnd/>
            <a:tailEnd/>
          </a:ln>
          <a:extLst>
            <a:ext uri="{FAA26D3D-D897-4be2-8F04-BA451C77F1D7}"/>
          </a:extLst>
        </p:spPr>
        <p:txBody>
          <a:bodyPr/>
          <a:lstStyle>
            <a:lvl1pPr marL="342900" indent="-342900" algn="l" defTabSz="914400" rtl="0" eaLnBrk="1" latinLnBrk="0" hangingPunct="1">
              <a:spcBef>
                <a:spcPct val="20000"/>
              </a:spcBef>
              <a:buClr>
                <a:schemeClr val="tx2"/>
              </a:buClr>
              <a:buFont typeface="Wingdings" panose="05000000000000000000" pitchFamily="2" charset="2"/>
              <a:buChar char="l"/>
              <a:defRPr kumimoji="1"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l"/>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l"/>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defRPr/>
            </a:pPr>
            <a:r>
              <a:rPr lang="en-US" altLang="ja-JP" sz="2800" b="1" dirty="0" smtClean="0">
                <a:solidFill>
                  <a:srgbClr val="C00000"/>
                </a:solidFill>
              </a:rPr>
              <a:t>Tax Class</a:t>
            </a:r>
            <a:endParaRPr lang="en-US" altLang="ja-JP" sz="2800" b="1" dirty="0">
              <a:solidFill>
                <a:srgbClr val="C00000"/>
              </a:solidFill>
            </a:endParaRPr>
          </a:p>
        </p:txBody>
      </p:sp>
      <p:sp>
        <p:nvSpPr>
          <p:cNvPr id="8" name="スライド番号プレースホルダー 2"/>
          <p:cNvSpPr>
            <a:spLocks noGrp="1"/>
          </p:cNvSpPr>
          <p:nvPr>
            <p:ph type="sldNum" sz="quarter" idx="4294967295"/>
          </p:nvPr>
        </p:nvSpPr>
        <p:spPr>
          <a:xfrm>
            <a:off x="8748464" y="6376243"/>
            <a:ext cx="395536" cy="365125"/>
          </a:xfrm>
          <a:prstGeom prst="rect">
            <a:avLst/>
          </a:prstGeom>
        </p:spPr>
        <p:txBody>
          <a:bodyPr/>
          <a:lstStyle/>
          <a:p>
            <a:r>
              <a:rPr lang="en-US" altLang="ja-JP" dirty="0"/>
              <a:t>7</a:t>
            </a:r>
            <a:endParaRPr kumimoji="1" lang="ja-JP" altLang="en-US" dirty="0"/>
          </a:p>
        </p:txBody>
      </p:sp>
    </p:spTree>
    <p:extLst>
      <p:ext uri="{BB962C8B-B14F-4D97-AF65-F5344CB8AC3E}">
        <p14:creationId xmlns:p14="http://schemas.microsoft.com/office/powerpoint/2010/main" val="303557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YONEMURA\APPDATA\LOCAL\TEMP\~EXTMP00\八街市立朝陽小学校（成田支部）.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33" b="7551"/>
          <a:stretch/>
        </p:blipFill>
        <p:spPr bwMode="auto">
          <a:xfrm>
            <a:off x="817192" y="1413296"/>
            <a:ext cx="7571232" cy="4680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23528" y="1196752"/>
            <a:ext cx="8568952" cy="5112568"/>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タイトル 1"/>
          <p:cNvSpPr txBox="1">
            <a:spLocks/>
          </p:cNvSpPr>
          <p:nvPr/>
        </p:nvSpPr>
        <p:spPr>
          <a:xfrm>
            <a:off x="395536" y="-131856"/>
            <a:ext cx="8596064"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2800" kern="1200">
                <a:solidFill>
                  <a:schemeClr val="bg1"/>
                </a:solidFill>
                <a:effectLst>
                  <a:glow rad="127000">
                    <a:schemeClr val="tx2">
                      <a:lumMod val="50000"/>
                    </a:schemeClr>
                  </a:glow>
                </a:effectLst>
                <a:latin typeface="+mj-lt"/>
                <a:ea typeface="+mj-ea"/>
                <a:cs typeface="+mj-cs"/>
              </a:defRPr>
            </a:lvl1pPr>
          </a:lstStyle>
          <a:p>
            <a:r>
              <a:rPr lang="ja-JP" altLang="en-US" dirty="0"/>
              <a:t> </a:t>
            </a:r>
            <a:r>
              <a:rPr lang="en-US" altLang="ja-JP" dirty="0"/>
              <a:t>Tax Classes</a:t>
            </a:r>
            <a:r>
              <a:rPr lang="ja-JP" altLang="en-US" dirty="0"/>
              <a:t>　</a:t>
            </a:r>
            <a:r>
              <a:rPr lang="en-US" altLang="ja-JP" dirty="0" smtClean="0"/>
              <a:t>-2-</a:t>
            </a:r>
            <a:endParaRPr lang="ja-JP" altLang="en-US" dirty="0">
              <a:solidFill>
                <a:prstClr val="white"/>
              </a:solidFill>
              <a:effectLst>
                <a:glow rad="127000">
                  <a:srgbClr val="2F5897">
                    <a:lumMod val="50000"/>
                  </a:srgbClr>
                </a:glow>
              </a:effectLst>
            </a:endParaRPr>
          </a:p>
        </p:txBody>
      </p:sp>
      <p:sp>
        <p:nvSpPr>
          <p:cNvPr id="24" name="スライド番号プレースホルダー 2"/>
          <p:cNvSpPr>
            <a:spLocks noGrp="1"/>
          </p:cNvSpPr>
          <p:nvPr>
            <p:ph type="sldNum" sz="quarter" idx="4294967295"/>
          </p:nvPr>
        </p:nvSpPr>
        <p:spPr>
          <a:xfrm>
            <a:off x="8748464" y="6376243"/>
            <a:ext cx="395536" cy="365125"/>
          </a:xfrm>
          <a:prstGeom prst="rect">
            <a:avLst/>
          </a:prstGeom>
        </p:spPr>
        <p:txBody>
          <a:bodyPr/>
          <a:lstStyle/>
          <a:p>
            <a:r>
              <a:rPr lang="en-US" altLang="ja-JP" dirty="0">
                <a:solidFill>
                  <a:prstClr val="black"/>
                </a:solidFill>
              </a:rPr>
              <a:t>8</a:t>
            </a:r>
            <a:endParaRPr lang="ja-JP" altLang="en-US" dirty="0">
              <a:solidFill>
                <a:prstClr val="black"/>
              </a:solidFill>
            </a:endParaRPr>
          </a:p>
        </p:txBody>
      </p:sp>
      <p:grpSp>
        <p:nvGrpSpPr>
          <p:cNvPr id="11" name="グループ化 10"/>
          <p:cNvGrpSpPr/>
          <p:nvPr/>
        </p:nvGrpSpPr>
        <p:grpSpPr>
          <a:xfrm>
            <a:off x="899592" y="1487313"/>
            <a:ext cx="7272808" cy="900000"/>
            <a:chOff x="899592" y="1487313"/>
            <a:chExt cx="7272808" cy="900000"/>
          </a:xfrm>
        </p:grpSpPr>
        <p:sp>
          <p:nvSpPr>
            <p:cNvPr id="31" name="角丸四角形吹き出し 30"/>
            <p:cNvSpPr/>
            <p:nvPr/>
          </p:nvSpPr>
          <p:spPr>
            <a:xfrm>
              <a:off x="2339752" y="1556792"/>
              <a:ext cx="5832648" cy="830521"/>
            </a:xfrm>
            <a:prstGeom prst="wedgeRoundRectCallout">
              <a:avLst>
                <a:gd name="adj1" fmla="val -56132"/>
                <a:gd name="adj2" fmla="val 26827"/>
                <a:gd name="adj3" fmla="val 16667"/>
              </a:avLst>
            </a:prstGeom>
            <a:solidFill>
              <a:schemeClr val="bg1"/>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I learned about taxes for the first time and understand</a:t>
              </a:r>
              <a:r>
                <a:rPr lang="ja-JP" altLang="en-US"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　</a:t>
              </a:r>
              <a:r>
                <a:rPr lang="en-US" altLang="ja-JP"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well how important taxes are. </a:t>
              </a:r>
              <a:endParaRPr lang="ja-JP" altLang="en-US" sz="1600" dirty="0">
                <a:solidFill>
                  <a:srgbClr val="2F5897">
                    <a:lumMod val="50000"/>
                  </a:srgbClr>
                </a:solidFill>
                <a:latin typeface="HGP創英角ﾎﾟｯﾌﾟ体" panose="040B0A00000000000000" pitchFamily="50" charset="-128"/>
                <a:ea typeface="HGP創英角ﾎﾟｯﾌﾟ体" panose="040B0A00000000000000" pitchFamily="50" charset="-128"/>
              </a:endParaRPr>
            </a:p>
          </p:txBody>
        </p:sp>
        <p:pic>
          <p:nvPicPr>
            <p:cNvPr id="1026" name="Picture 2" descr="C:\Users\takahashi\Desktop\girl01_laugh.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53"/>
            <a:stretch/>
          </p:blipFill>
          <p:spPr bwMode="auto">
            <a:xfrm>
              <a:off x="899592" y="1487313"/>
              <a:ext cx="108012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1115616" y="2564904"/>
            <a:ext cx="7010276" cy="1152028"/>
            <a:chOff x="1115616" y="2564904"/>
            <a:chExt cx="7010276" cy="1152028"/>
          </a:xfrm>
        </p:grpSpPr>
        <p:sp>
          <p:nvSpPr>
            <p:cNvPr id="30" name="角丸四角形吹き出し 29"/>
            <p:cNvSpPr/>
            <p:nvPr/>
          </p:nvSpPr>
          <p:spPr>
            <a:xfrm>
              <a:off x="1115616" y="2564904"/>
              <a:ext cx="5832648" cy="1080120"/>
            </a:xfrm>
            <a:prstGeom prst="wedgeRoundRectCallout">
              <a:avLst>
                <a:gd name="adj1" fmla="val 54311"/>
                <a:gd name="adj2" fmla="val 36549"/>
                <a:gd name="adj3" fmla="val 16667"/>
              </a:avLst>
            </a:prstGeom>
            <a:solidFill>
              <a:schemeClr val="bg1"/>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I am surprised to know many taxes are used for many things in our school.  I think we must handle them  more carefully.</a:t>
              </a:r>
              <a:endParaRPr lang="ja-JP" altLang="en-US" sz="1600" dirty="0">
                <a:solidFill>
                  <a:srgbClr val="2F5897">
                    <a:lumMod val="50000"/>
                  </a:srgbClr>
                </a:solidFill>
                <a:latin typeface="HGP創英角ﾎﾟｯﾌﾟ体" panose="040B0A00000000000000" pitchFamily="50" charset="-128"/>
                <a:ea typeface="HGP創英角ﾎﾟｯﾌﾟ体" panose="040B0A00000000000000" pitchFamily="50" charset="-128"/>
              </a:endParaRPr>
            </a:p>
          </p:txBody>
        </p:sp>
        <p:pic>
          <p:nvPicPr>
            <p:cNvPr id="1027" name="Picture 3" descr="C:\Users\takahashi\Desktop\boy_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892" y="2816932"/>
              <a:ext cx="90000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グループ化 12"/>
          <p:cNvGrpSpPr/>
          <p:nvPr/>
        </p:nvGrpSpPr>
        <p:grpSpPr>
          <a:xfrm>
            <a:off x="979870" y="3805580"/>
            <a:ext cx="7202409" cy="991571"/>
            <a:chOff x="979870" y="3805580"/>
            <a:chExt cx="7202409" cy="991571"/>
          </a:xfrm>
        </p:grpSpPr>
        <p:sp>
          <p:nvSpPr>
            <p:cNvPr id="32" name="角丸四角形吹き出し 31"/>
            <p:cNvSpPr/>
            <p:nvPr/>
          </p:nvSpPr>
          <p:spPr>
            <a:xfrm>
              <a:off x="2349631" y="3805580"/>
              <a:ext cx="5832648" cy="991571"/>
            </a:xfrm>
            <a:prstGeom prst="wedgeRoundRectCallout">
              <a:avLst>
                <a:gd name="adj1" fmla="val -55430"/>
                <a:gd name="adj2" fmla="val 13125"/>
                <a:gd name="adj3" fmla="val 16667"/>
              </a:avLst>
            </a:prstGeom>
            <a:solidFill>
              <a:schemeClr val="bg1"/>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I often hear about wasting tax money on TV.  I want to see more tax news on TV and  in newspapers. </a:t>
              </a:r>
              <a:endParaRPr lang="ja-JP" altLang="en-US" sz="1600" dirty="0">
                <a:solidFill>
                  <a:srgbClr val="2F5897">
                    <a:lumMod val="50000"/>
                  </a:srgbClr>
                </a:solidFill>
                <a:latin typeface="HGP創英角ﾎﾟｯﾌﾟ体" panose="040B0A00000000000000" pitchFamily="50" charset="-128"/>
                <a:ea typeface="HGP創英角ﾎﾟｯﾌﾟ体" panose="040B0A00000000000000" pitchFamily="50" charset="-128"/>
              </a:endParaRPr>
            </a:p>
          </p:txBody>
        </p:sp>
        <p:pic>
          <p:nvPicPr>
            <p:cNvPr id="1028" name="Picture 4" descr="C:\Users\takahashi\Desktop\youngwoman_3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870" y="3805581"/>
              <a:ext cx="919563" cy="9195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グループ化 32"/>
          <p:cNvGrpSpPr/>
          <p:nvPr/>
        </p:nvGrpSpPr>
        <p:grpSpPr>
          <a:xfrm>
            <a:off x="1129657" y="4981032"/>
            <a:ext cx="6996235" cy="968248"/>
            <a:chOff x="1129657" y="4981032"/>
            <a:chExt cx="6996235" cy="968248"/>
          </a:xfrm>
        </p:grpSpPr>
        <p:sp>
          <p:nvSpPr>
            <p:cNvPr id="5" name="角丸四角形吹き出し 4"/>
            <p:cNvSpPr/>
            <p:nvPr/>
          </p:nvSpPr>
          <p:spPr>
            <a:xfrm>
              <a:off x="1129657" y="5013176"/>
              <a:ext cx="5832648" cy="936104"/>
            </a:xfrm>
            <a:prstGeom prst="wedgeRoundRectCallout">
              <a:avLst>
                <a:gd name="adj1" fmla="val 54311"/>
                <a:gd name="adj2" fmla="val 8751"/>
                <a:gd name="adj3" fmla="val 16667"/>
              </a:avLst>
            </a:prstGeom>
            <a:solidFill>
              <a:schemeClr val="bg1"/>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I </a:t>
              </a:r>
              <a:r>
                <a:rPr lang="en-US" altLang="ja-JP"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thought </a:t>
              </a:r>
              <a:r>
                <a:rPr lang="en-US" altLang="ja-JP" sz="1600" i="1" dirty="0" err="1" smtClean="0">
                  <a:solidFill>
                    <a:srgbClr val="2F5897">
                      <a:lumMod val="50000"/>
                    </a:srgbClr>
                  </a:solidFill>
                  <a:latin typeface="HGP創英角ﾎﾟｯﾌﾟ体" panose="040B0A00000000000000" pitchFamily="50" charset="-128"/>
                  <a:ea typeface="HGP創英角ﾎﾟｯﾌﾟ体" panose="040B0A00000000000000" pitchFamily="50" charset="-128"/>
                </a:rPr>
                <a:t>Zeirishi</a:t>
              </a:r>
              <a:r>
                <a:rPr lang="en-US" altLang="ja-JP" sz="1600" i="1"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  </a:t>
              </a:r>
              <a:r>
                <a:rPr lang="en-US" altLang="ja-JP" sz="1600" dirty="0" smtClean="0">
                  <a:solidFill>
                    <a:srgbClr val="2F5897">
                      <a:lumMod val="50000"/>
                    </a:srgbClr>
                  </a:solidFill>
                  <a:latin typeface="HGP創英角ﾎﾟｯﾌﾟ体" panose="040B0A00000000000000" pitchFamily="50" charset="-128"/>
                  <a:ea typeface="HGP創英角ﾎﾟｯﾌﾟ体" panose="040B0A00000000000000" pitchFamily="50" charset="-128"/>
                </a:rPr>
                <a:t>were tax officials.</a:t>
              </a:r>
              <a:endParaRPr lang="ja-JP" altLang="en-US" sz="1600" dirty="0">
                <a:solidFill>
                  <a:srgbClr val="2F5897">
                    <a:lumMod val="50000"/>
                  </a:srgbClr>
                </a:solidFill>
                <a:latin typeface="HGP創英角ﾎﾟｯﾌﾟ体" panose="040B0A00000000000000" pitchFamily="50" charset="-128"/>
                <a:ea typeface="HGP創英角ﾎﾟｯﾌﾟ体" panose="040B0A00000000000000" pitchFamily="50" charset="-128"/>
              </a:endParaRPr>
            </a:p>
          </p:txBody>
        </p:sp>
        <p:pic>
          <p:nvPicPr>
            <p:cNvPr id="1029" name="Picture 5" descr="C:\Users\takahashi\Desktop\boy_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9652" y="4981032"/>
              <a:ext cx="896240" cy="8962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31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3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8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15.2.27マスター版（20150409）">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ユーザー定義 2">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ユーザー定義 2">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2379</TotalTime>
  <Words>1134</Words>
  <Application>Microsoft Office PowerPoint</Application>
  <PresentationFormat>画面に合わせる (4:3)</PresentationFormat>
  <Paragraphs>194</Paragraphs>
  <Slides>18</Slides>
  <Notes>5</Notes>
  <HiddenSlides>0</HiddenSlides>
  <MMClips>0</MMClips>
  <ScaleCrop>false</ScaleCrop>
  <HeadingPairs>
    <vt:vector size="4" baseType="variant">
      <vt:variant>
        <vt:lpstr>テーマ</vt:lpstr>
      </vt:variant>
      <vt:variant>
        <vt:i4>2</vt:i4>
      </vt:variant>
      <vt:variant>
        <vt:lpstr>スライド タイトル</vt:lpstr>
      </vt:variant>
      <vt:variant>
        <vt:i4>18</vt:i4>
      </vt:variant>
    </vt:vector>
  </HeadingPairs>
  <TitlesOfParts>
    <vt:vector size="20" baseType="lpstr">
      <vt:lpstr>2015.2.27マスター版（20150409）</vt:lpstr>
      <vt:lpstr>Office ​​テーマ</vt:lpstr>
      <vt:lpstr>PowerPoint プレゼンテーション</vt:lpstr>
      <vt:lpstr>ZEIRISHI, Certified Public Tax Accountant</vt:lpstr>
      <vt:lpstr>Presentation topics</vt:lpstr>
      <vt:lpstr>PowerPoint プレゼンテーション</vt:lpstr>
      <vt:lpstr>2  Why is Taxpayer Education necessary?</vt:lpstr>
      <vt:lpstr>3  Beginning of Taxpayer Education in Japan</vt:lpstr>
      <vt:lpstr>4  Objectives of Taxpayer Education</vt:lpstr>
      <vt:lpstr> Tax Classes　-1-</vt:lpstr>
      <vt:lpstr>PowerPoint プレゼンテーション</vt:lpstr>
      <vt:lpstr>PowerPoint プレゼンテーション</vt:lpstr>
      <vt:lpstr> Tax Classes -4-</vt:lpstr>
      <vt:lpstr>5-1  Other Activities besides Tax Classes</vt:lpstr>
      <vt:lpstr>5-2  Other Activities besides Tax Classes</vt:lpstr>
      <vt:lpstr>5-3  Other Activities besides Tax Classes</vt:lpstr>
      <vt:lpstr>6  Future Perspectives</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tomimura</dc:creator>
  <cp:lastModifiedBy>奥井 博子</cp:lastModifiedBy>
  <cp:revision>230</cp:revision>
  <cp:lastPrinted>2015-09-19T07:26:31Z</cp:lastPrinted>
  <dcterms:created xsi:type="dcterms:W3CDTF">2015-07-09T05:39:00Z</dcterms:created>
  <dcterms:modified xsi:type="dcterms:W3CDTF">2015-10-13T01:58:42Z</dcterms:modified>
</cp:coreProperties>
</file>