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05" r:id="rId4"/>
    <p:sldId id="298" r:id="rId5"/>
    <p:sldId id="306" r:id="rId6"/>
    <p:sldId id="297" r:id="rId7"/>
    <p:sldId id="307" r:id="rId8"/>
    <p:sldId id="299" r:id="rId9"/>
    <p:sldId id="308" r:id="rId10"/>
    <p:sldId id="300" r:id="rId11"/>
    <p:sldId id="309" r:id="rId12"/>
    <p:sldId id="301" r:id="rId13"/>
    <p:sldId id="314" r:id="rId14"/>
    <p:sldId id="310" r:id="rId15"/>
    <p:sldId id="302" r:id="rId16"/>
    <p:sldId id="311" r:id="rId17"/>
    <p:sldId id="303" r:id="rId18"/>
    <p:sldId id="312" r:id="rId19"/>
    <p:sldId id="304" r:id="rId20"/>
    <p:sldId id="31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2945" autoAdjust="0"/>
  </p:normalViewPr>
  <p:slideViewPr>
    <p:cSldViewPr>
      <p:cViewPr>
        <p:scale>
          <a:sx n="70" d="100"/>
          <a:sy n="70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9E4B6-F5B1-477C-8272-5CCA650E2703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EF884-5BE2-4B50-9332-47511893C4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9E919-A463-46D1-A8A3-943B51852019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2A52-6B43-427F-82D3-4EA64C0F85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02A52-6B43-427F-82D3-4EA64C0F859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17723-ABE7-498F-ACE6-9B9F14B6826C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62D381-646F-445A-BB31-E68EF1EF659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382000" cy="33528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Baskerville Old Face" pitchFamily="18" charset="0"/>
                <a:cs typeface="Arial" pitchFamily="34" charset="0"/>
              </a:rPr>
              <a:t>TAX EDUCATION</a:t>
            </a:r>
            <a:r>
              <a:rPr lang="en-US" sz="4800" dirty="0" smtClean="0">
                <a:latin typeface="Baskerville Old Face" pitchFamily="18" charset="0"/>
                <a:cs typeface="Arial" pitchFamily="34" charset="0"/>
              </a:rPr>
              <a:t/>
            </a:r>
            <a:br>
              <a:rPr lang="en-US" sz="4800" dirty="0" smtClean="0">
                <a:latin typeface="Baskerville Old Face" pitchFamily="18" charset="0"/>
                <a:cs typeface="Arial" pitchFamily="34" charset="0"/>
              </a:rPr>
            </a:br>
            <a:r>
              <a:rPr lang="en-US" sz="4800" i="1" dirty="0" smtClean="0">
                <a:latin typeface="Baskerville Old Face" pitchFamily="18" charset="0"/>
                <a:cs typeface="Arial" pitchFamily="34" charset="0"/>
              </a:rPr>
              <a:t>promoted by</a:t>
            </a:r>
            <a:r>
              <a:rPr lang="en-US" sz="5400" dirty="0" smtClean="0">
                <a:latin typeface="Baskerville Old Face" pitchFamily="18" charset="0"/>
                <a:cs typeface="Arial" pitchFamily="34" charset="0"/>
              </a:rPr>
              <a:t/>
            </a:r>
            <a:br>
              <a:rPr lang="en-US" sz="5400" dirty="0" smtClean="0">
                <a:latin typeface="Baskerville Old Face" pitchFamily="18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Baskerville Old Face" pitchFamily="18" charset="0"/>
                <a:cs typeface="Arial" pitchFamily="34" charset="0"/>
              </a:rPr>
              <a:t>TAX PROFESSIONALS</a:t>
            </a:r>
            <a:endParaRPr lang="en-US" sz="2400" dirty="0">
              <a:solidFill>
                <a:schemeClr val="tx1"/>
              </a:solidFill>
              <a:latin typeface="Baskerville Old Fac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295400"/>
            <a:ext cx="7391400" cy="51054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purposes of tax education are :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Encourage tax awareness 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 tax compliance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Educate citizens on fulfilling tax obligations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Foster tax culture &amp;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Develop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literacy for future generation</a:t>
            </a:r>
          </a:p>
        </p:txBody>
      </p:sp>
      <p:pic>
        <p:nvPicPr>
          <p:cNvPr id="18436" name="Picture 4" descr="http://canadianimmigrant.ca/wordpress/wp-content/uploads/diy-tax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3962400"/>
            <a:ext cx="2746702" cy="2389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III. THE GOVERNMENT POLICIES IN PROMOTING TAX EDUCATION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218027">
            <a:off x="1686515" y="661115"/>
            <a:ext cx="1994060" cy="8475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Promote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2438400"/>
            <a:ext cx="7391400" cy="3429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57250" lvl="1" indent="-4000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Social and Politic Science</a:t>
            </a:r>
          </a:p>
          <a:p>
            <a:pPr marL="857250" lvl="1" indent="-400050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857250" lvl="1" indent="-40005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(Fiscal Administration)</a:t>
            </a:r>
          </a:p>
          <a:p>
            <a:pPr marL="857250" lvl="1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57250" lvl="1" indent="-4000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Faculty of Economic </a:t>
            </a:r>
          </a:p>
          <a:p>
            <a:pPr marL="857250" lvl="1" indent="-400050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57250" lvl="1" indent="-40005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(Accounting)</a:t>
            </a: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57250" lvl="1" indent="-400050">
              <a:buFont typeface="Wingdings" pitchFamily="2" charset="2"/>
              <a:buChar char="q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tabLst>
                <a:tab pos="395288" algn="l"/>
              </a:tabLst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			Tax Awareness ..(1)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2590800"/>
            <a:ext cx="7391400" cy="24384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Building Tax Centers :</a:t>
            </a:r>
          </a:p>
          <a:p>
            <a:pPr marL="857250" lvl="1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Seminars</a:t>
            </a:r>
          </a:p>
          <a:p>
            <a:pPr marL="857250" lvl="1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Training Program</a:t>
            </a:r>
          </a:p>
          <a:p>
            <a:pPr marL="857250" lvl="1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Research and Assessment</a:t>
            </a:r>
          </a:p>
          <a:p>
            <a:pPr marL="857250" lvl="1" indent="-400050">
              <a:buFont typeface="Wingdings" pitchFamily="2" charset="2"/>
              <a:buChar char="q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tabLst>
                <a:tab pos="395288" algn="l"/>
              </a:tabLst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			Tax Awareness ..(2)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20218027">
            <a:off x="1686515" y="661115"/>
            <a:ext cx="1994060" cy="8475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Promote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IV. ITCA POLICIES IN PROMOTING TAX EDUCATION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295400"/>
            <a:ext cx="7391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>
              <a:buFont typeface="Wingdings" pitchFamily="2" charset="2"/>
              <a:buChar char="q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Providing materials and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lecturers</a:t>
            </a:r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Conducting Tax Courses</a:t>
            </a:r>
          </a:p>
          <a:p>
            <a:pPr marL="400050" indent="-4000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Organizing Tax Seminars</a:t>
            </a:r>
          </a:p>
          <a:p>
            <a:pPr marL="400050" indent="-40005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Conducting Continuous Professional Development  Program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s/Training</a:t>
            </a:r>
          </a:p>
        </p:txBody>
      </p:sp>
      <p:pic>
        <p:nvPicPr>
          <p:cNvPr id="55298" name="Picture 2" descr="http://ww1.prweb.com/prfiles/2012/07/04/10137756/gI_69330_cpe-rt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191000"/>
            <a:ext cx="25146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V. COOPERATION BETWEEN THE GOVERNMENT AND ITCA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295400"/>
            <a:ext cx="7391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Government and ITCA cooperates in: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Socializing Tax Laws to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Taxpayers 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Organizing Tax Professional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Certification 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Issuing Tax Professional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License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Controlling the behavior of tax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professionals</a:t>
            </a:r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6" name="Picture 2" descr="http://biomedical.materialise.com/sites/default/files/public/BME/General%20Images/partn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191000"/>
            <a:ext cx="3223308" cy="21308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VI. FUTURE PERSPECTIVE OF TAX EDUCATION 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295400"/>
            <a:ext cx="73914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>
              <a:buFont typeface="Wingdings" pitchFamily="2" charset="2"/>
              <a:buChar char="q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knowledge for </a:t>
            </a:r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 </a:t>
            </a:r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citizens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Continuous public training &amp; education </a:t>
            </a:r>
          </a:p>
          <a:p>
            <a:pPr marL="400050" indent="-40005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compliance &amp; number of taxpayers will increase </a:t>
            </a:r>
          </a:p>
          <a:p>
            <a:pPr marL="400050" indent="-40005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Government’s function will be lighter</a:t>
            </a:r>
          </a:p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42" name="Picture 2" descr="http://fortresslearning.com.au/wp-content/uploads/2013/03/Fortress-Learning_Improvement-is-NOT-innov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4343400"/>
            <a:ext cx="2299234" cy="2270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TAX EDUCATION IN INDONESIA</a:t>
            </a:r>
            <a:endParaRPr lang="en-US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838200" y="1295400"/>
            <a:ext cx="7391400" cy="46482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SCOPE </a:t>
            </a:r>
          </a:p>
          <a:p>
            <a:pPr marL="514350" indent="-514350">
              <a:buFont typeface="+mj-lt"/>
              <a:buAutoNum type="romanUcPeriod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BACKGROUND, IDEOLOGY AND PURPOSES</a:t>
            </a:r>
          </a:p>
          <a:p>
            <a:pPr marL="514350" indent="-514350">
              <a:buFont typeface="+mj-lt"/>
              <a:buAutoNum type="romanUcPeriod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GOVERNMENT POLICY</a:t>
            </a:r>
          </a:p>
          <a:p>
            <a:pPr marL="514350" indent="-514350">
              <a:buFont typeface="+mj-lt"/>
              <a:buAutoNum type="romanUcPeriod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INDONESIAN TAX CONSULTANTS ASSOCIATION (ITCA) POLICY</a:t>
            </a:r>
          </a:p>
          <a:p>
            <a:pPr marL="514350" indent="-514350">
              <a:buFont typeface="+mj-lt"/>
              <a:buAutoNum type="romanUcPeriod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COOPERATION OF GOVERNMENT AND ITCA</a:t>
            </a:r>
          </a:p>
          <a:p>
            <a:pPr marL="514350" indent="-514350">
              <a:buFont typeface="+mj-lt"/>
              <a:buAutoNum type="romanUcPeriod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FUTURE PERSPECTIVE 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1"/>
                </a:solidFill>
                <a:latin typeface="Baskerville Old Face" pitchFamily="18" charset="0"/>
                <a:cs typeface="Arial" pitchFamily="34" charset="0"/>
              </a:rPr>
              <a:t>Thank You</a:t>
            </a:r>
            <a:endParaRPr lang="en-US" sz="1400" dirty="0">
              <a:solidFill>
                <a:schemeClr val="tx1"/>
              </a:solidFill>
              <a:latin typeface="Baskerville Old Fac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362200"/>
            <a:ext cx="8382000" cy="1524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I. SCOPE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400" dirty="0" smtClean="0">
                <a:latin typeface="Arial" pitchFamily="34" charset="0"/>
                <a:cs typeface="Arial" pitchFamily="34" charset="0"/>
              </a:rPr>
            </a:b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143000"/>
            <a:ext cx="7848600" cy="5410200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400050" indent="-400050"/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education for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algn="just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 public</a:t>
            </a:r>
          </a:p>
          <a:p>
            <a:pPr marL="457200"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Students</a:t>
            </a:r>
          </a:p>
          <a:p>
            <a:pPr marL="457200"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Future generation of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Indonesia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taxprime.net/wp-content/uploads/2014/06/transfer_pricing_methods_in_Indonesia_taxprim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572000"/>
            <a:ext cx="3276600" cy="1835840"/>
          </a:xfrm>
          <a:prstGeom prst="rect">
            <a:avLst/>
          </a:prstGeom>
          <a:noFill/>
        </p:spPr>
      </p:pic>
      <p:pic>
        <p:nvPicPr>
          <p:cNvPr id="2052" name="Picture 4" descr="http://kohani.com/wp-content/uploads/2012/07/Accounting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999" y="4571998"/>
            <a:ext cx="3276601" cy="1851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THE BACKGROUND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066800"/>
            <a:ext cx="7467600" cy="53340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>
              <a:buFont typeface="Wingdings" pitchFamily="2" charset="2"/>
              <a:buChar char="Ø"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population more than 250 million</a:t>
            </a:r>
          </a:p>
          <a:p>
            <a:pPr marL="400050" indent="-400050">
              <a:buFont typeface="Wingdings" pitchFamily="2" charset="2"/>
              <a:buChar char="Ø"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Revenue is backbone of  state budget</a:t>
            </a:r>
          </a:p>
          <a:p>
            <a:pPr marL="400050" indent="-400050">
              <a:buFont typeface="Wingdings" pitchFamily="2" charset="2"/>
              <a:buChar char="Ø"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Participation all citizens is a must</a:t>
            </a:r>
          </a:p>
          <a:p>
            <a:pPr marL="400050" indent="-400050">
              <a:buFont typeface="Wingdings" pitchFamily="2" charset="2"/>
              <a:buChar char="Ø"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Tax Education is to encourage the public</a:t>
            </a:r>
          </a:p>
          <a:p>
            <a:pPr marL="400050" indent="-400050">
              <a:buFont typeface="Wingdings" pitchFamily="2" charset="2"/>
              <a:buChar char="Ø"/>
            </a:pP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Self-Assessment is appropriate  system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THE IDEOLOGY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38200" y="1295400"/>
            <a:ext cx="7391400" cy="510540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00050" indent="-400050"/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indent="-400050"/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ideology of tax in Indonesia: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Obligation of every citizen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Citizen participation in contributing to the tax revenue  </a:t>
            </a:r>
          </a:p>
          <a:p>
            <a:pPr marL="400050" indent="-40005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Implemented Self-Assessment System  since 1983</a:t>
            </a:r>
          </a:p>
          <a:p>
            <a:pPr marL="400050" indent="-400050">
              <a:buFont typeface="Arial" pitchFamily="34" charset="0"/>
              <a:buChar char="•"/>
            </a:pP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0178" name="Picture 2" descr="https://www.complydirect.com/uploads/media/eshot/Copy%20of%20KeyBenefi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4267200"/>
            <a:ext cx="1829179" cy="1838326"/>
          </a:xfrm>
          <a:prstGeom prst="rect">
            <a:avLst/>
          </a:prstGeom>
          <a:noFill/>
        </p:spPr>
      </p:pic>
      <p:pic>
        <p:nvPicPr>
          <p:cNvPr id="6" name="Picture 5" descr="tax-law-dreamstime_m_2002876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5400" y="4343400"/>
            <a:ext cx="25908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90678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THE PURPOSES OF TAX EDUCATION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2715</TotalTime>
  <Words>272</Words>
  <Application>Microsoft Office PowerPoint</Application>
  <PresentationFormat>On-screen Show (4:3)</PresentationFormat>
  <Paragraphs>95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TAX EDUCATION promoted by TAX PROFESSIONALS</vt:lpstr>
      <vt:lpstr>TAX EDUCATION IN INDONESIA</vt:lpstr>
      <vt:lpstr>I. SCOPE  </vt:lpstr>
      <vt:lpstr>Slide 4</vt:lpstr>
      <vt:lpstr>II. THE BACKGROUND </vt:lpstr>
      <vt:lpstr>Slide 6</vt:lpstr>
      <vt:lpstr>II. THE IDEOLOGY  </vt:lpstr>
      <vt:lpstr>Slide 8</vt:lpstr>
      <vt:lpstr>II. THE PURPOSES OF TAX EDUCATION </vt:lpstr>
      <vt:lpstr>Slide 10</vt:lpstr>
      <vt:lpstr>III. THE GOVERNMENT POLICIES IN PROMOTING TAX EDUCATION </vt:lpstr>
      <vt:lpstr>   Tax Awareness ..(1)</vt:lpstr>
      <vt:lpstr>   Tax Awareness ..(2)</vt:lpstr>
      <vt:lpstr>IV. ITCA POLICIES IN PROMOTING TAX EDUCATION </vt:lpstr>
      <vt:lpstr>Slide 15</vt:lpstr>
      <vt:lpstr>V. COOPERATION BETWEEN THE GOVERNMENT AND ITCA</vt:lpstr>
      <vt:lpstr>Slide 17</vt:lpstr>
      <vt:lpstr>VI. FUTURE PERSPECTIVE OF TAX EDUCATION </vt:lpstr>
      <vt:lpstr>Slide 19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 No 25 Tahun 2007</dc:title>
  <dc:creator>pbtaxand</dc:creator>
  <cp:lastModifiedBy>suryohadi</cp:lastModifiedBy>
  <cp:revision>245</cp:revision>
  <dcterms:created xsi:type="dcterms:W3CDTF">2015-05-20T01:35:10Z</dcterms:created>
  <dcterms:modified xsi:type="dcterms:W3CDTF">2015-10-05T05:28:09Z</dcterms:modified>
</cp:coreProperties>
</file>