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8" r:id="rId2"/>
    <p:sldId id="352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7" r:id="rId17"/>
    <p:sldId id="366" r:id="rId18"/>
    <p:sldId id="368" r:id="rId19"/>
    <p:sldId id="369" r:id="rId20"/>
    <p:sldId id="370" r:id="rId21"/>
    <p:sldId id="372" r:id="rId22"/>
    <p:sldId id="373" r:id="rId23"/>
    <p:sldId id="374" r:id="rId24"/>
    <p:sldId id="375" r:id="rId25"/>
    <p:sldId id="376" r:id="rId26"/>
    <p:sldId id="377" r:id="rId27"/>
    <p:sldId id="378" r:id="rId28"/>
    <p:sldId id="379" r:id="rId29"/>
    <p:sldId id="380" r:id="rId30"/>
    <p:sldId id="381" r:id="rId31"/>
    <p:sldId id="382" r:id="rId32"/>
  </p:sldIdLst>
  <p:sldSz cx="9906000" cy="6858000" type="A4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8222"/>
    <a:srgbClr val="22366D"/>
    <a:srgbClr val="233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20" y="-43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5CA9D-384B-4464-917C-80E14FBBD3E3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29D5F-EBAF-42F3-A061-84CBF84A7E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062607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1D9D843-BC38-46DB-8BD6-B5AD150D2979}" type="datetimeFigureOut">
              <a:rPr lang="zh-HK" altLang="en-US"/>
              <a:pPr>
                <a:defRPr/>
              </a:pPr>
              <a:t>28/9/2016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noProof="0" smtClean="0"/>
              <a:t>Click to edit Master text styles</a:t>
            </a:r>
          </a:p>
          <a:p>
            <a:pPr lvl="1"/>
            <a:r>
              <a:rPr lang="en-US" altLang="zh-HK" noProof="0" smtClean="0"/>
              <a:t>Second level</a:t>
            </a:r>
          </a:p>
          <a:p>
            <a:pPr lvl="2"/>
            <a:r>
              <a:rPr lang="en-US" altLang="zh-HK" noProof="0" smtClean="0"/>
              <a:t>Third level</a:t>
            </a:r>
          </a:p>
          <a:p>
            <a:pPr lvl="3"/>
            <a:r>
              <a:rPr lang="en-US" altLang="zh-HK" noProof="0" smtClean="0"/>
              <a:t>Fourth level</a:t>
            </a:r>
          </a:p>
          <a:p>
            <a:pPr lvl="4"/>
            <a:r>
              <a:rPr lang="en-US" altLang="zh-HK" noProof="0" smtClean="0"/>
              <a:t>Fifth level</a:t>
            </a:r>
            <a:endParaRPr lang="zh-HK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0AD8D99-C8DD-40AF-93C4-59DE0570819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66039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2087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E3F3B-B7A1-4FF3-8CAD-0E828AA33AA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9514315"/>
      </p:ext>
    </p:extLst>
  </p:cSld>
  <p:clrMapOvr>
    <a:masterClrMapping/>
  </p:clrMapOvr>
  <p:transition spd="med" advTm="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290CE-96AD-4D0A-99F3-8511DD8735E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37051796"/>
      </p:ext>
    </p:extLst>
  </p:cSld>
  <p:clrMapOvr>
    <a:masterClrMapping/>
  </p:clrMapOvr>
  <p:transition spd="med" advTm="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9EF6D-0A49-47F4-93E9-BC2B225260A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55973323"/>
      </p:ext>
    </p:extLst>
  </p:cSld>
  <p:clrMapOvr>
    <a:masterClrMapping/>
  </p:clrMapOvr>
  <p:transition spd="med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F73C6-D5E9-4BAF-BFE2-8D5A445DC13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8240530"/>
      </p:ext>
    </p:extLst>
  </p:cSld>
  <p:clrMapOvr>
    <a:masterClrMapping/>
  </p:clrMapOvr>
  <p:transition spd="med" advTm="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1895-8391-416F-809F-F1AC29136FF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24374102"/>
      </p:ext>
    </p:extLst>
  </p:cSld>
  <p:clrMapOvr>
    <a:masterClrMapping/>
  </p:clrMapOvr>
  <p:transition spd="med" advTm="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9F35B-A63C-403E-BD40-971AF554003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00168992"/>
      </p:ext>
    </p:extLst>
  </p:cSld>
  <p:clrMapOvr>
    <a:masterClrMapping/>
  </p:clrMapOvr>
  <p:transition spd="med" advTm="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6D1CB-6748-450C-B4B4-6548353EE5C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62299321"/>
      </p:ext>
    </p:extLst>
  </p:cSld>
  <p:clrMapOvr>
    <a:masterClrMapping/>
  </p:clrMapOvr>
  <p:transition spd="med" advTm="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F3D8E-17FC-4AA5-BA9A-5F7CEFD3F5A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80461677"/>
      </p:ext>
    </p:extLst>
  </p:cSld>
  <p:clrMapOvr>
    <a:masterClrMapping/>
  </p:clrMapOvr>
  <p:transition spd="med" advTm="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F2600-0BE2-41FE-A4E8-5B3E784ABC1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93307604"/>
      </p:ext>
    </p:extLst>
  </p:cSld>
  <p:clrMapOvr>
    <a:masterClrMapping/>
  </p:clrMapOvr>
  <p:transition spd="med" advTm="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EE6AF-689B-4106-A58C-0866F4116B7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8749874"/>
      </p:ext>
    </p:extLst>
  </p:cSld>
  <p:clrMapOvr>
    <a:masterClrMapping/>
  </p:clrMapOvr>
  <p:transition spd="med" advTm="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E6918-04A5-4A02-902A-EE8382106DD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4602505"/>
      </p:ext>
    </p:extLst>
  </p:cSld>
  <p:clrMapOvr>
    <a:masterClrMapping/>
  </p:clrMapOvr>
  <p:transition spd="med" advTm="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9CF55A3-6AA3-44C8-A61F-481595999F9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50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1352600" y="1556792"/>
            <a:ext cx="7848872" cy="3744416"/>
          </a:xfrm>
          <a:noFill/>
        </p:spPr>
        <p:txBody>
          <a:bodyPr/>
          <a:lstStyle/>
          <a:p>
            <a:pPr algn="l" eaLnBrk="1" hangingPunct="1"/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2016 AOTCA International Tax Conference – BEPS Update for </a:t>
            </a:r>
            <a:b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Hong </a:t>
            </a:r>
            <a:r>
              <a:rPr lang="en-US" altLang="zh-TW" sz="3600" b="1" dirty="0">
                <a:solidFill>
                  <a:srgbClr val="22366D"/>
                </a:solidFill>
                <a:latin typeface="Calibri" panose="020F0502020204030204" pitchFamily="34" charset="0"/>
              </a:rPr>
              <a:t>Kong </a:t>
            </a:r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(</a:t>
            </a:r>
            <a:r>
              <a:rPr lang="en-US" altLang="zh-HK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The </a:t>
            </a:r>
            <a:r>
              <a:rPr lang="en-US" altLang="zh-HK" sz="3600" b="1" dirty="0">
                <a:solidFill>
                  <a:srgbClr val="22366D"/>
                </a:solidFill>
                <a:latin typeface="Calibri" panose="020F0502020204030204" pitchFamily="34" charset="0"/>
              </a:rPr>
              <a:t>rules of fair taxation in the eyes of tax </a:t>
            </a:r>
            <a:r>
              <a:rPr lang="en-US" altLang="zh-HK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administrations)</a:t>
            </a:r>
            <a:r>
              <a:rPr lang="en-US" altLang="zh-HK" sz="3600" b="1" dirty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HK" sz="3600" b="1" dirty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>7 October 2016</a:t>
            </a:r>
            <a:r>
              <a:rPr lang="en-US" altLang="zh-TW" sz="3600" dirty="0" smtClean="0">
                <a:solidFill>
                  <a:srgbClr val="22366D"/>
                </a:solidFill>
              </a:rPr>
              <a:t/>
            </a:r>
            <a:br>
              <a:rPr lang="en-US" altLang="zh-TW" sz="3600" dirty="0" smtClean="0">
                <a:solidFill>
                  <a:srgbClr val="22366D"/>
                </a:solidFill>
              </a:rPr>
            </a:br>
            <a: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Richard Wong</a:t>
            </a:r>
            <a:b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Inland Revenue Department</a:t>
            </a: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</a:br>
            <a:endParaRPr lang="en-US" altLang="zh-TW" sz="30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</a:t>
            </a:fld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10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Ingredients of Fair Taxation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System </a:t>
            </a: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–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Certainty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A </a:t>
            </a:r>
            <a:r>
              <a:rPr lang="en-US" altLang="zh-HK" sz="2400" b="1" dirty="0">
                <a:latin typeface="Calibri" panose="020F0502020204030204" pitchFamily="34" charset="0"/>
              </a:rPr>
              <a:t>fair tax system must be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transparent</a:t>
            </a:r>
          </a:p>
          <a:p>
            <a:pPr>
              <a:buSzPct val="100000"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Tax transparency is no longer a one-way traffic from the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administrator</a:t>
            </a:r>
          </a:p>
        </p:txBody>
      </p:sp>
    </p:spTree>
    <p:extLst>
      <p:ext uri="{BB962C8B-B14F-4D97-AF65-F5344CB8AC3E}">
        <p14:creationId xmlns:p14="http://schemas.microsoft.com/office/powerpoint/2010/main" val="520791296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11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Ingredients of Fair Taxation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System </a:t>
            </a: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–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Certainty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269994" y="1916832"/>
            <a:ext cx="76102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A </a:t>
            </a:r>
            <a:r>
              <a:rPr lang="en-US" altLang="zh-HK" sz="2400" b="1" dirty="0">
                <a:latin typeface="Calibri" panose="020F0502020204030204" pitchFamily="34" charset="0"/>
              </a:rPr>
              <a:t>growing international trend towards greater tax transparency by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taxpayers</a:t>
            </a:r>
            <a:endParaRPr lang="en-US" altLang="zh-HK" sz="2400" b="1" dirty="0">
              <a:latin typeface="Calibri" panose="020F0502020204030204" pitchFamily="34" charset="0"/>
            </a:endParaRPr>
          </a:p>
          <a:p>
            <a:pPr lvl="1">
              <a:buSzPct val="100000"/>
            </a:pPr>
            <a:endParaRPr lang="en-US" altLang="zh-HK" sz="2400" i="1" dirty="0" smtClean="0">
              <a:latin typeface="Calibri" panose="020F0502020204030204" pitchFamily="34" charset="0"/>
            </a:endParaRPr>
          </a:p>
          <a:p>
            <a:pPr lvl="1">
              <a:buSzPct val="100000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Companies </a:t>
            </a:r>
            <a:r>
              <a:rPr lang="en-US" altLang="zh-HK" sz="2400" i="1" dirty="0">
                <a:latin typeface="Calibri" panose="020F0502020204030204" pitchFamily="34" charset="0"/>
              </a:rPr>
              <a:t>divulging sensitive tax information to the public either mandatory by legislation or voluntarily due to public pressure</a:t>
            </a:r>
            <a:br>
              <a:rPr lang="en-US" altLang="zh-HK" sz="2400" i="1" dirty="0">
                <a:latin typeface="Calibri" panose="020F0502020204030204" pitchFamily="34" charset="0"/>
              </a:rPr>
            </a:br>
            <a:r>
              <a:rPr lang="en-US" altLang="zh-HK" sz="2400" i="1" dirty="0">
                <a:latin typeface="Calibri" panose="020F0502020204030204" pitchFamily="34" charset="0"/>
              </a:rPr>
              <a:t/>
            </a:r>
            <a:br>
              <a:rPr lang="en-US" altLang="zh-HK" sz="2400" i="1" dirty="0">
                <a:latin typeface="Calibri" panose="020F0502020204030204" pitchFamily="34" charset="0"/>
              </a:rPr>
            </a:br>
            <a:r>
              <a:rPr lang="en-US" altLang="zh-HK" sz="2400" i="1" dirty="0">
                <a:latin typeface="Calibri" panose="020F0502020204030204" pitchFamily="34" charset="0"/>
              </a:rPr>
              <a:t>Increased “company to tax authority” disclosure either for administration of the local tax laws or for EOI with other tax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authorities, notably </a:t>
            </a:r>
            <a:r>
              <a:rPr lang="en-US" altLang="zh-HK" sz="2400" i="1" dirty="0">
                <a:latin typeface="Calibri" panose="020F0502020204030204" pitchFamily="34" charset="0"/>
              </a:rPr>
              <a:t>Common Reporting Standard and Country-by-Country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Reporting</a:t>
            </a:r>
            <a:endParaRPr lang="en-US" altLang="zh-HK" sz="2400" i="1" dirty="0">
              <a:latin typeface="Calibri" panose="020F0502020204030204" pitchFamily="34" charset="0"/>
            </a:endParaRPr>
          </a:p>
          <a:p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317988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Ingredients of Fair Taxation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System </a:t>
            </a: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–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Certainty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Other </a:t>
            </a:r>
            <a:r>
              <a:rPr lang="en-US" altLang="zh-HK" sz="2400" b="1" dirty="0">
                <a:latin typeface="Calibri" panose="020F0502020204030204" pitchFamily="34" charset="0"/>
              </a:rPr>
              <a:t>international tax transparency initiatives arising from BEPS Project: exchange of private rulings between jurisdictions and early disclosure of aggressive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positions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769268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13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Ingredients of Fair Taxation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System </a:t>
            </a: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–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Economy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Taxes </a:t>
            </a:r>
            <a:r>
              <a:rPr lang="en-US" altLang="zh-HK" sz="2400" b="1" dirty="0">
                <a:latin typeface="Calibri" panose="020F0502020204030204" pitchFamily="34" charset="0"/>
              </a:rPr>
              <a:t>should be administered at low costs without causing changes in behaviour that sacrifice economic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growth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The interactions of the tax-benefit systems should avoid creating disincentives for low income groups to enter the labour force and to work harder once in the labour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force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362111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Ingredients of Fair Taxation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System </a:t>
            </a: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–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Economy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Taxes </a:t>
            </a:r>
            <a:r>
              <a:rPr lang="en-US" altLang="zh-HK" sz="2400" b="1" dirty="0">
                <a:latin typeface="Calibri" panose="020F0502020204030204" pitchFamily="34" charset="0"/>
              </a:rPr>
              <a:t>should be neutral between different business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decisions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A fair international tax system should avoid double taxation and should not accommodate double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non-taxation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008857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15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Ingredients of Fair Taxation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System </a:t>
            </a: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–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Convenience</a:t>
            </a: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Taxes </a:t>
            </a:r>
            <a:r>
              <a:rPr lang="en-US" altLang="zh-HK" sz="2400" b="1" dirty="0">
                <a:latin typeface="Calibri" panose="020F0502020204030204" pitchFamily="34" charset="0"/>
              </a:rPr>
              <a:t>should be collected at a convenient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time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This maxim has been taken to heart in many income tax systems through the PAYE arrangement or the deliberate alignment of the tax payment date with year-end payments of employees’ double pay and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bonus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613950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Difficulties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to Implement Fair Taxation</a:t>
            </a: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00000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Objectives </a:t>
            </a:r>
            <a:r>
              <a:rPr lang="en-US" altLang="zh-HK" sz="2400" b="1" dirty="0">
                <a:latin typeface="Calibri" panose="020F0502020204030204" pitchFamily="34" charset="0"/>
              </a:rPr>
              <a:t>of a fair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system</a:t>
            </a:r>
          </a:p>
          <a:p>
            <a:pPr marL="788988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favour </a:t>
            </a:r>
            <a:r>
              <a:rPr lang="en-US" altLang="zh-HK" sz="2400" i="1" dirty="0">
                <a:latin typeface="Calibri" panose="020F0502020204030204" pitchFamily="34" charset="0"/>
              </a:rPr>
              <a:t>wealth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creation</a:t>
            </a:r>
          </a:p>
          <a:p>
            <a:pPr marL="788988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remove </a:t>
            </a:r>
            <a:r>
              <a:rPr lang="en-US" altLang="zh-HK" sz="2400" i="1" dirty="0">
                <a:latin typeface="Calibri" panose="020F0502020204030204" pitchFamily="34" charset="0"/>
              </a:rPr>
              <a:t>tax-induced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distortion</a:t>
            </a:r>
          </a:p>
          <a:p>
            <a:pPr marL="788988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promote </a:t>
            </a:r>
            <a:r>
              <a:rPr lang="en-US" altLang="zh-HK" sz="2400" i="1" dirty="0">
                <a:latin typeface="Calibri" panose="020F0502020204030204" pitchFamily="34" charset="0"/>
              </a:rPr>
              <a:t>a competitive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environment</a:t>
            </a:r>
          </a:p>
          <a:p>
            <a:pPr marL="788988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produce </a:t>
            </a:r>
            <a:r>
              <a:rPr lang="en-US" altLang="zh-HK" sz="2400" i="1" dirty="0">
                <a:latin typeface="Calibri" panose="020F0502020204030204" pitchFamily="34" charset="0"/>
              </a:rPr>
              <a:t>a fairer distribution of the tax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burden </a:t>
            </a:r>
            <a:endParaRPr lang="en-US" altLang="zh-HK" sz="2400" i="1" dirty="0" smtClean="0">
              <a:latin typeface="Calibri" panose="020F0502020204030204" pitchFamily="34" charset="0"/>
            </a:endParaRPr>
          </a:p>
          <a:p>
            <a:pPr marL="788988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encourage </a:t>
            </a:r>
            <a:r>
              <a:rPr lang="en-US" altLang="zh-HK" sz="2400" i="1" dirty="0">
                <a:latin typeface="Calibri" panose="020F0502020204030204" pitchFamily="34" charset="0"/>
              </a:rPr>
              <a:t>voluntary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compliance</a:t>
            </a:r>
          </a:p>
          <a:p>
            <a:pPr marL="788988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penalize </a:t>
            </a:r>
            <a:r>
              <a:rPr lang="en-US" altLang="zh-HK" sz="2400" i="1" dirty="0">
                <a:latin typeface="Calibri" panose="020F0502020204030204" pitchFamily="34" charset="0"/>
              </a:rPr>
              <a:t>tax evaders </a:t>
            </a:r>
            <a:endParaRPr lang="en-US" altLang="zh-HK" sz="2400" i="1" dirty="0" smtClean="0">
              <a:latin typeface="Calibri" panose="020F0502020204030204" pitchFamily="34" charset="0"/>
            </a:endParaRPr>
          </a:p>
          <a:p>
            <a:pPr marL="788988" indent="-3429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reduce </a:t>
            </a:r>
            <a:r>
              <a:rPr lang="en-US" altLang="zh-HK" sz="2400" i="1" dirty="0">
                <a:latin typeface="Calibri" panose="020F0502020204030204" pitchFamily="34" charset="0"/>
              </a:rPr>
              <a:t>taxpayers’ compliance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burden</a:t>
            </a:r>
          </a:p>
        </p:txBody>
      </p:sp>
    </p:spTree>
    <p:extLst>
      <p:ext uri="{BB962C8B-B14F-4D97-AF65-F5344CB8AC3E}">
        <p14:creationId xmlns:p14="http://schemas.microsoft.com/office/powerpoint/2010/main" val="2620408268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Difficulties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to Implement Fair Taxation</a:t>
            </a: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Difficult trade-offs between competing objectives</a:t>
            </a: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Difficulties further </a:t>
            </a:r>
            <a:r>
              <a:rPr lang="en-US" altLang="zh-HK" sz="2400" b="1" dirty="0">
                <a:latin typeface="Calibri" panose="020F0502020204030204" pitchFamily="34" charset="0"/>
              </a:rPr>
              <a:t>aggravated by international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competition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Not easy  to </a:t>
            </a:r>
            <a:r>
              <a:rPr lang="en-US" altLang="zh-HK" sz="2400" b="1" dirty="0">
                <a:latin typeface="Calibri" panose="020F0502020204030204" pitchFamily="34" charset="0"/>
              </a:rPr>
              <a:t>curb international tax avoidance and yet remain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competitive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03260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Committed </a:t>
            </a:r>
            <a:r>
              <a:rPr lang="en-US" altLang="zh-HK" sz="2400" b="1" dirty="0">
                <a:latin typeface="Calibri" panose="020F0502020204030204" pitchFamily="34" charset="0"/>
              </a:rPr>
              <a:t>to a fair, competitive and sustainable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base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Adopts a </a:t>
            </a:r>
            <a:r>
              <a:rPr lang="en-US" altLang="zh-HK" sz="2400" b="1" dirty="0">
                <a:latin typeface="Calibri" panose="020F0502020204030204" pitchFamily="34" charset="0"/>
              </a:rPr>
              <a:t>territorial basis of taxation and conforms to the international tax rules that profits should be taxed where economic activities are performed and where value is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created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537723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Operates </a:t>
            </a:r>
            <a:r>
              <a:rPr lang="en-US" altLang="zh-HK" sz="2400" b="1" dirty="0">
                <a:latin typeface="Calibri" panose="020F0502020204030204" pitchFamily="34" charset="0"/>
              </a:rPr>
              <a:t>a progressive tax system and does not tax dividends from corporations which are chargeable to tax in Hong Kong (i.e. tax at one level only) and capital gains (with a view to promoting longer term investment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)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Tax legislation </a:t>
            </a:r>
            <a:r>
              <a:rPr lang="en-US" altLang="zh-HK" sz="2400" b="1" dirty="0">
                <a:latin typeface="Calibri" panose="020F0502020204030204" pitchFamily="34" charset="0"/>
              </a:rPr>
              <a:t>demands tax symmetry in relation to deduction for interest and royalties payments and thus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minimizes </a:t>
            </a:r>
            <a:r>
              <a:rPr lang="en-US" altLang="zh-HK" sz="2400" b="1" dirty="0">
                <a:latin typeface="Calibri" panose="020F0502020204030204" pitchFamily="34" charset="0"/>
              </a:rPr>
              <a:t>profits shifting out of Hong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Kong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908895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The rules of fair taxation in the eyes of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administrations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276872"/>
            <a:ext cx="76102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Importance </a:t>
            </a:r>
            <a:r>
              <a:rPr lang="en-US" altLang="zh-HK" sz="2400" b="1" dirty="0">
                <a:latin typeface="Calibri" panose="020F0502020204030204" pitchFamily="34" charset="0"/>
              </a:rPr>
              <a:t>of Taxation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Public Call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for </a:t>
            </a:r>
            <a:r>
              <a:rPr lang="en-US" altLang="zh-HK" sz="2400" b="1" dirty="0">
                <a:latin typeface="Calibri" panose="020F0502020204030204" pitchFamily="34" charset="0"/>
              </a:rPr>
              <a:t>Fair Taxation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Basic Ingredients of Fair Taxation System</a:t>
            </a:r>
          </a:p>
          <a:p>
            <a:pPr marL="914400" lvl="1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>
                <a:latin typeface="Calibri" panose="020F0502020204030204" pitchFamily="34" charset="0"/>
              </a:rPr>
              <a:t>Equity</a:t>
            </a:r>
          </a:p>
          <a:p>
            <a:pPr marL="914400" lvl="1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>
                <a:latin typeface="Calibri" panose="020F0502020204030204" pitchFamily="34" charset="0"/>
              </a:rPr>
              <a:t>Certainty</a:t>
            </a:r>
            <a:endParaRPr lang="zh-HK" altLang="en-US" sz="2400" i="1" dirty="0">
              <a:latin typeface="Calibri" panose="020F0502020204030204" pitchFamily="34" charset="0"/>
            </a:endParaRPr>
          </a:p>
          <a:p>
            <a:pPr marL="914400" lvl="1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>
                <a:latin typeface="Calibri" panose="020F0502020204030204" pitchFamily="34" charset="0"/>
              </a:rPr>
              <a:t>Economy</a:t>
            </a:r>
          </a:p>
          <a:p>
            <a:pPr marL="914400" lvl="1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i="1" dirty="0">
                <a:latin typeface="Calibri" panose="020F0502020204030204" pitchFamily="34" charset="0"/>
              </a:rPr>
              <a:t>Convenience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Difficulties to Implement Fair Taxation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What Hong Kong Has Done to Make its Taxation Fairer and Maintain its Tax Competitiveness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Concluding Note</a:t>
            </a:r>
            <a:endParaRPr lang="en-US" altLang="zh-TW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20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To </a:t>
            </a:r>
            <a:r>
              <a:rPr lang="en-US" altLang="zh-HK" sz="2400" b="1" dirty="0">
                <a:latin typeface="Calibri" panose="020F0502020204030204" pitchFamily="34" charset="0"/>
              </a:rPr>
              <a:t>strengthen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the corporate </a:t>
            </a:r>
            <a:r>
              <a:rPr lang="en-US" altLang="zh-HK" sz="2400" b="1" dirty="0">
                <a:latin typeface="Calibri" panose="020F0502020204030204" pitchFamily="34" charset="0"/>
              </a:rPr>
              <a:t>tax system by introducing comprehensive transfer pricing legislation and Country-by-Country Reporting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requirement</a:t>
            </a: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An </a:t>
            </a:r>
            <a:r>
              <a:rPr lang="en-US" altLang="zh-HK" sz="2400" b="1" dirty="0">
                <a:latin typeface="Calibri" panose="020F0502020204030204" pitchFamily="34" charset="0"/>
              </a:rPr>
              <a:t>unavoidable trade-off between simplicity and fairness in the tax legislation to enhance tax certainty and curb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avoidance</a:t>
            </a: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9657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21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Very </a:t>
            </a:r>
            <a:r>
              <a:rPr lang="en-US" altLang="zh-HK" sz="2400" b="1" dirty="0">
                <a:latin typeface="Calibri" panose="020F0502020204030204" pitchFamily="34" charset="0"/>
              </a:rPr>
              <a:t>few preferential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regimes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Continuous efforts to expand </a:t>
            </a:r>
            <a:r>
              <a:rPr lang="en-US" altLang="zh-HK" sz="2400" b="1" dirty="0">
                <a:latin typeface="Calibri" panose="020F0502020204030204" pitchFamily="34" charset="0"/>
              </a:rPr>
              <a:t>its tax treaty network 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46088">
              <a:buSzPct val="100000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(35 </a:t>
            </a:r>
            <a:r>
              <a:rPr lang="en-US" altLang="zh-HK" sz="2400" b="1" dirty="0">
                <a:latin typeface="Calibri" panose="020F0502020204030204" pitchFamily="34" charset="0"/>
              </a:rPr>
              <a:t>CDTAs and 7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TIEAs)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A staunch supporter of the international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transparency</a:t>
            </a:r>
          </a:p>
          <a:p>
            <a:pPr>
              <a:buSzPct val="100000"/>
            </a:pP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21653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22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Legislative framework for AEOI with CDTA/TIEA partners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Negotiation of competent authority agreements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underway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First </a:t>
            </a:r>
            <a:r>
              <a:rPr lang="en-US" altLang="zh-HK" sz="2400" b="1" dirty="0">
                <a:latin typeface="Calibri" panose="020F0502020204030204" pitchFamily="34" charset="0"/>
              </a:rPr>
              <a:t>AEOI is to take place by the end of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2018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Participation in the Inclusive Framework on the implementation of OECD/G20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BEPS</a:t>
            </a:r>
            <a:endParaRPr lang="en-US" altLang="zh-HK" sz="2400" b="1" dirty="0">
              <a:latin typeface="Calibri" panose="020F0502020204030204" pitchFamily="34" charset="0"/>
            </a:endParaRP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43226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23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284423"/>
            <a:ext cx="76102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To consult on </a:t>
            </a:r>
            <a:r>
              <a:rPr lang="en-US" altLang="zh-HK" sz="2400" b="1" dirty="0">
                <a:latin typeface="Calibri" panose="020F0502020204030204" pitchFamily="34" charset="0"/>
              </a:rPr>
              <a:t>the legislative framework for implementing certain measures in the BEPS Package: spontaneous exchange of tax rulings (Action 5), transfer pricing (Actions 8-10), country-by-country reporting (Action 13) and dispute resolution mechanisms (Action 14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)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Multilateral instrument to modify bilateral treaties to facilitate the implementation of the treaty-related BEPS measures pursuant to Action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15</a:t>
            </a:r>
            <a:endParaRPr lang="en-US" altLang="zh-HK" sz="2400" b="1" dirty="0">
              <a:latin typeface="Calibri" panose="020F0502020204030204" pitchFamily="34" charset="0"/>
            </a:endParaRP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18750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24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Holds </a:t>
            </a:r>
            <a:r>
              <a:rPr lang="en-US" altLang="zh-HK" sz="2400" b="1" dirty="0">
                <a:latin typeface="Calibri" panose="020F0502020204030204" pitchFamily="34" charset="0"/>
              </a:rPr>
              <a:t>the views that a fair and open tax competition is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imperative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No country can keep cutting taxes and maintain a sustainable 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base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Over-reliance </a:t>
            </a:r>
            <a:r>
              <a:rPr lang="en-US" altLang="zh-HK" sz="2400" b="1" dirty="0">
                <a:latin typeface="Calibri" panose="020F0502020204030204" pitchFamily="34" charset="0"/>
              </a:rPr>
              <a:t>on one sector for growth, jobs and taxation is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dangerous</a:t>
            </a:r>
            <a:endParaRPr lang="en-US" altLang="zh-HK" sz="2400" b="1" dirty="0">
              <a:latin typeface="Calibri" panose="020F0502020204030204" pitchFamily="34" charset="0"/>
            </a:endParaRP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038922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25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Economy </a:t>
            </a:r>
            <a:r>
              <a:rPr lang="en-US" altLang="zh-HK" sz="2400" b="1" dirty="0">
                <a:latin typeface="Calibri" panose="020F0502020204030204" pitchFamily="34" charset="0"/>
              </a:rPr>
              <a:t>built on a number of strong sectors is more stable, more resilient and less susceptible to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shocks</a:t>
            </a: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Targeted fiscal </a:t>
            </a:r>
            <a:r>
              <a:rPr lang="en-US" altLang="zh-HK" sz="2400" b="1" dirty="0">
                <a:latin typeface="Calibri" panose="020F0502020204030204" pitchFamily="34" charset="0"/>
              </a:rPr>
              <a:t>measures to promote the growth of new enterprises and to sustain existing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ones</a:t>
            </a:r>
            <a:endParaRPr lang="en-US" altLang="zh-HK" sz="2400" b="1" dirty="0">
              <a:latin typeface="Calibri" panose="020F0502020204030204" pitchFamily="34" charset="0"/>
            </a:endParaRP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272874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26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Offshore </a:t>
            </a:r>
            <a:r>
              <a:rPr lang="en-US" altLang="zh-HK" sz="2400" b="1" dirty="0">
                <a:latin typeface="Calibri" panose="020F0502020204030204" pitchFamily="34" charset="0"/>
              </a:rPr>
              <a:t>fund exemption regime expanded to cover transactions in shares in private companies incorporated outside Hong Kong, but subject to some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restrictions to </a:t>
            </a:r>
            <a:r>
              <a:rPr lang="en-US" altLang="zh-HK" sz="2400" b="1" dirty="0">
                <a:latin typeface="Calibri" panose="020F0502020204030204" pitchFamily="34" charset="0"/>
              </a:rPr>
              <a:t>promote private equity funds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industry</a:t>
            </a: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Half-rate </a:t>
            </a:r>
            <a:r>
              <a:rPr lang="en-US" altLang="zh-HK" sz="2400" b="1" dirty="0">
                <a:latin typeface="Calibri" panose="020F0502020204030204" pitchFamily="34" charset="0"/>
              </a:rPr>
              <a:t>concession on profits earned by professional reinsurer and authorized captive insurer from the business of insurance and reinsurance of offshore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risks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8411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27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Corporate treasury centre</a:t>
            </a:r>
          </a:p>
          <a:p>
            <a:pPr marL="446088">
              <a:buSzPct val="100000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Relaxing </a:t>
            </a:r>
            <a:r>
              <a:rPr lang="en-US" altLang="zh-HK" sz="2400" i="1" dirty="0">
                <a:latin typeface="Calibri" panose="020F0502020204030204" pitchFamily="34" charset="0"/>
              </a:rPr>
              <a:t>the deduction for interest payable on money borrowed from a non-Hong Kong associated corporation in the ordinary course of an intra-group financing business on the condition that the lender is subject to similar tax in respect of the interest in a territory outside Hong Kong at a rate not lower than that imposed by Hong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Kong</a:t>
            </a:r>
            <a:endParaRPr lang="en-US" altLang="zh-HK" sz="24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681053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28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Corporate treasury centre</a:t>
            </a:r>
          </a:p>
          <a:p>
            <a:pPr marL="446088">
              <a:buSzPct val="100000"/>
            </a:pPr>
            <a:r>
              <a:rPr lang="en-US" altLang="zh-HK" sz="2400" i="1" dirty="0" smtClean="0">
                <a:latin typeface="Calibri" panose="020F0502020204030204" pitchFamily="34" charset="0"/>
              </a:rPr>
              <a:t>Half-rate </a:t>
            </a:r>
            <a:r>
              <a:rPr lang="en-US" altLang="zh-HK" sz="2400" i="1" dirty="0">
                <a:latin typeface="Calibri" panose="020F0502020204030204" pitchFamily="34" charset="0"/>
              </a:rPr>
              <a:t>concession on profits earned by a qualifying corporate treasury centre from its money borrowing and lending activities, corporate treasury transactions and corporate treasury services in connection with a non-Hong Kong associated </a:t>
            </a:r>
            <a:r>
              <a:rPr lang="en-US" altLang="zh-HK" sz="2400" i="1" dirty="0" smtClean="0">
                <a:latin typeface="Calibri" panose="020F0502020204030204" pitchFamily="34" charset="0"/>
              </a:rPr>
              <a:t>corporation</a:t>
            </a:r>
            <a:endParaRPr lang="en-US" altLang="zh-HK" sz="24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280737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29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What Hong Kong Has Done to Make its Taxation Fairer and Maintain its Tax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Competitiveness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560836"/>
            <a:ext cx="7610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Preferential </a:t>
            </a:r>
            <a:r>
              <a:rPr lang="en-US" altLang="zh-HK" sz="2400" b="1" dirty="0">
                <a:latin typeface="Calibri" panose="020F0502020204030204" pitchFamily="34" charset="0"/>
              </a:rPr>
              <a:t>regimes are all restricted to transactions involving some offshore elements but brought into charge by virtue of the operation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test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The </a:t>
            </a:r>
            <a:r>
              <a:rPr lang="en-US" altLang="zh-HK" sz="2400" b="1" dirty="0">
                <a:latin typeface="Calibri" panose="020F0502020204030204" pitchFamily="34" charset="0"/>
              </a:rPr>
              <a:t>Government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is examining </a:t>
            </a:r>
            <a:r>
              <a:rPr lang="en-US" altLang="zh-HK" sz="2400" b="1" dirty="0">
                <a:latin typeface="Calibri" panose="020F0502020204030204" pitchFamily="34" charset="0"/>
              </a:rPr>
              <a:t>the use of tax concession to boost aircraft leasing business and explore business opportunities in aerospace financing in Hong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Kong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14131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Importance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Taxation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244928"/>
            <a:ext cx="761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>
                <a:latin typeface="Calibri" panose="020F0502020204030204" pitchFamily="34" charset="0"/>
              </a:rPr>
              <a:t>Oliver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Wendell Holmes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Taxes </a:t>
            </a:r>
            <a:r>
              <a:rPr lang="en-US" altLang="zh-HK" sz="2400" dirty="0">
                <a:latin typeface="Calibri" panose="020F0502020204030204" pitchFamily="34" charset="0"/>
              </a:rPr>
              <a:t>are what we pay for civilized </a:t>
            </a:r>
            <a:r>
              <a:rPr lang="en-US" altLang="zh-HK" sz="2400" dirty="0" smtClean="0">
                <a:latin typeface="Calibri" panose="020F0502020204030204" pitchFamily="34" charset="0"/>
              </a:rPr>
              <a:t>society</a:t>
            </a:r>
          </a:p>
          <a:p>
            <a:endParaRPr lang="en-US" altLang="zh-TW" sz="2400" dirty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>
                <a:latin typeface="Calibri" panose="020F0502020204030204" pitchFamily="34" charset="0"/>
              </a:rPr>
              <a:t>Adam Smith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HK" sz="2400" dirty="0">
                <a:latin typeface="Calibri" panose="020F0502020204030204" pitchFamily="34" charset="0"/>
              </a:rPr>
              <a:t>Little else is requisite to carry a state to the highest degree of opulence from the lowest barbarism but peace, easy taxes, and a tolerable administration of justice all the rest being brought about by the natural course of </a:t>
            </a:r>
            <a:r>
              <a:rPr lang="en-US" altLang="zh-HK" sz="2400" dirty="0" smtClean="0">
                <a:latin typeface="Calibri" panose="020F0502020204030204" pitchFamily="34" charset="0"/>
              </a:rPr>
              <a:t>things</a:t>
            </a:r>
          </a:p>
        </p:txBody>
      </p:sp>
    </p:spTree>
    <p:extLst>
      <p:ext uri="{BB962C8B-B14F-4D97-AF65-F5344CB8AC3E}">
        <p14:creationId xmlns:p14="http://schemas.microsoft.com/office/powerpoint/2010/main" val="4272340573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30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Concluding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Note</a:t>
            </a: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276872"/>
            <a:ext cx="7314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2015-16 tax collection (HK$205.8 </a:t>
            </a:r>
            <a:r>
              <a:rPr lang="en-US" altLang="zh-HK" sz="2400" b="1" dirty="0">
                <a:latin typeface="Calibri" panose="020F0502020204030204" pitchFamily="34" charset="0"/>
              </a:rPr>
              <a:t>billion of earning and profits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 tax)</a:t>
            </a: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cost </a:t>
            </a:r>
            <a:r>
              <a:rPr lang="en-US" altLang="zh-HK" sz="2400" b="1" dirty="0">
                <a:latin typeface="Calibri" panose="020F0502020204030204" pitchFamily="34" charset="0"/>
              </a:rPr>
              <a:t>of collection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(0.52%)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70712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31</a:t>
            </a:fld>
            <a:endParaRPr lang="en-US" altLang="zh-TW" dirty="0"/>
          </a:p>
        </p:txBody>
      </p:sp>
      <p:sp>
        <p:nvSpPr>
          <p:cNvPr id="6" name="文字方塊 6"/>
          <p:cNvSpPr txBox="1"/>
          <p:nvPr/>
        </p:nvSpPr>
        <p:spPr>
          <a:xfrm>
            <a:off x="1310666" y="3451066"/>
            <a:ext cx="76102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00000"/>
            </a:pPr>
            <a:r>
              <a:rPr lang="en-US" altLang="zh-HK" sz="3000" b="1" dirty="0" smtClean="0">
                <a:latin typeface="Calibri" panose="020F0502020204030204" pitchFamily="34" charset="0"/>
              </a:rPr>
              <a:t>Thank You</a:t>
            </a:r>
            <a:endParaRPr lang="en-US" altLang="zh-HK" sz="3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0058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Importance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Taxation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193245"/>
            <a:ext cx="761029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HK" sz="2400" b="1" dirty="0" smtClean="0">
                <a:latin typeface="Calibri" panose="020F0502020204030204" pitchFamily="34" charset="0"/>
              </a:rPr>
              <a:t>Importance</a:t>
            </a:r>
            <a:endParaRPr lang="en-US" altLang="zh-HK" sz="2400" b="1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taxation </a:t>
            </a:r>
            <a:r>
              <a:rPr lang="en-US" altLang="zh-HK" sz="2400" dirty="0">
                <a:latin typeface="Calibri" panose="020F0502020204030204" pitchFamily="34" charset="0"/>
              </a:rPr>
              <a:t>interacts on daily lives of every citizen be they consumers, employees, small, medium or large </a:t>
            </a:r>
            <a:r>
              <a:rPr lang="en-US" altLang="zh-HK" sz="2400" dirty="0" smtClean="0">
                <a:latin typeface="Calibri" panose="020F0502020204030204" pitchFamily="34" charset="0"/>
              </a:rPr>
              <a:t>businesses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the </a:t>
            </a:r>
            <a:r>
              <a:rPr lang="en-US" altLang="zh-HK" sz="2400" dirty="0">
                <a:latin typeface="Calibri" panose="020F0502020204030204" pitchFamily="34" charset="0"/>
              </a:rPr>
              <a:t>tax system can influence peoples’ decision to take up employment, to work extra hours, to establish a business or to </a:t>
            </a:r>
            <a:r>
              <a:rPr lang="en-US" altLang="zh-HK" sz="2400" dirty="0" smtClean="0">
                <a:latin typeface="Calibri" panose="020F0502020204030204" pitchFamily="34" charset="0"/>
              </a:rPr>
              <a:t>invest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the </a:t>
            </a:r>
            <a:r>
              <a:rPr lang="en-US" altLang="zh-HK" sz="2400" dirty="0">
                <a:latin typeface="Calibri" panose="020F0502020204030204" pitchFamily="34" charset="0"/>
              </a:rPr>
              <a:t>design of the taxation system impacts on the economy’s ability to grow and create </a:t>
            </a:r>
            <a:r>
              <a:rPr lang="en-US" altLang="zh-HK" sz="2400" dirty="0" smtClean="0">
                <a:latin typeface="Calibri" panose="020F0502020204030204" pitchFamily="34" charset="0"/>
              </a:rPr>
              <a:t>jobs</a:t>
            </a:r>
            <a:endParaRPr lang="en-US" altLang="zh-HK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585798058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Public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Call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for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Fair Taxation</a:t>
            </a: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HK" sz="2400" b="1" dirty="0" smtClean="0">
                <a:latin typeface="Calibri" panose="020F0502020204030204" pitchFamily="34" charset="0"/>
              </a:rPr>
              <a:t>Corporate </a:t>
            </a:r>
            <a:r>
              <a:rPr lang="en-US" altLang="zh-HK" sz="2400" b="1" dirty="0">
                <a:latin typeface="Calibri" panose="020F0502020204030204" pitchFamily="34" charset="0"/>
              </a:rPr>
              <a:t>tax avoidance by branded search engine, coffeehouse and bookseller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routing </a:t>
            </a:r>
            <a:r>
              <a:rPr lang="en-US" altLang="zh-HK" sz="2400" dirty="0">
                <a:latin typeface="Calibri" panose="020F0502020204030204" pitchFamily="34" charset="0"/>
              </a:rPr>
              <a:t>sale transactions through or claiming </a:t>
            </a:r>
            <a:r>
              <a:rPr lang="en-US" altLang="zh-HK" sz="2400" dirty="0" smtClean="0">
                <a:latin typeface="Calibri" panose="020F0502020204030204" pitchFamily="34" charset="0"/>
              </a:rPr>
              <a:t>deduction </a:t>
            </a:r>
            <a:r>
              <a:rPr lang="en-US" altLang="zh-HK" sz="2400" dirty="0">
                <a:latin typeface="Calibri" panose="020F0502020204030204" pitchFamily="34" charset="0"/>
              </a:rPr>
              <a:t>for royalties payments </a:t>
            </a:r>
            <a:r>
              <a:rPr lang="en-US" altLang="zh-HK" sz="2400" dirty="0" smtClean="0">
                <a:latin typeface="Calibri" panose="020F0502020204030204" pitchFamily="34" charset="0"/>
              </a:rPr>
              <a:t>to</a:t>
            </a:r>
            <a:r>
              <a:rPr lang="en-US" altLang="zh-HK" sz="2400" dirty="0">
                <a:latin typeface="Calibri" panose="020F0502020204030204" pitchFamily="34" charset="0"/>
              </a:rPr>
              <a:t>, </a:t>
            </a:r>
            <a:r>
              <a:rPr lang="en-US" altLang="zh-HK" sz="2400" dirty="0" smtClean="0">
                <a:latin typeface="Calibri" panose="020F0502020204030204" pitchFamily="34" charset="0"/>
              </a:rPr>
              <a:t>entities </a:t>
            </a:r>
            <a:r>
              <a:rPr lang="en-US" altLang="zh-HK" sz="2400" dirty="0">
                <a:latin typeface="Calibri" panose="020F0502020204030204" pitchFamily="34" charset="0"/>
              </a:rPr>
              <a:t>set up in low-tax or tax-free </a:t>
            </a:r>
            <a:r>
              <a:rPr lang="en-US" altLang="zh-HK" sz="2400" dirty="0" smtClean="0">
                <a:latin typeface="Calibri" panose="020F0502020204030204" pitchFamily="34" charset="0"/>
              </a:rPr>
              <a:t>jurisdictions</a:t>
            </a:r>
          </a:p>
          <a:p>
            <a:endParaRPr lang="en-US" altLang="zh-HK" sz="2400" dirty="0">
              <a:latin typeface="Calibri" panose="020F0502020204030204" pitchFamily="34" charset="0"/>
            </a:endParaRPr>
          </a:p>
          <a:p>
            <a:r>
              <a:rPr lang="en-US" altLang="zh-HK" sz="2400" b="1" dirty="0">
                <a:latin typeface="Calibri" panose="020F0502020204030204" pitchFamily="34" charset="0"/>
              </a:rPr>
              <a:t>“Panama Papers” scandals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>
                <a:latin typeface="Calibri" panose="020F0502020204030204" pitchFamily="34" charset="0"/>
              </a:rPr>
              <a:t>concealing funds offshore and using artificial arrangements to hide assets and income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2520660410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Ingredients of Fair Taxation System</a:t>
            </a: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HK" sz="2400" b="1" dirty="0">
                <a:latin typeface="Calibri" panose="020F0502020204030204" pitchFamily="34" charset="0"/>
              </a:rPr>
              <a:t>Return to Adam Smith’s four maxims of taxation: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 </a:t>
            </a:r>
            <a:r>
              <a:rPr lang="en-US" altLang="zh-HK" sz="24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E</a:t>
            </a:r>
            <a:r>
              <a:rPr lang="en-US" altLang="zh-HK" sz="2400" dirty="0" smtClean="0">
                <a:latin typeface="Calibri" panose="020F0502020204030204" pitchFamily="34" charset="0"/>
              </a:rPr>
              <a:t>quity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 </a:t>
            </a:r>
            <a:r>
              <a:rPr lang="en-US" altLang="zh-HK" sz="24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C</a:t>
            </a:r>
            <a:r>
              <a:rPr lang="en-US" altLang="zh-HK" sz="2400" dirty="0" smtClean="0">
                <a:latin typeface="Calibri" panose="020F0502020204030204" pitchFamily="34" charset="0"/>
              </a:rPr>
              <a:t>ertainty</a:t>
            </a:r>
            <a:endParaRPr lang="en-US" altLang="zh-HK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 </a:t>
            </a:r>
            <a:r>
              <a:rPr lang="en-US" altLang="zh-HK" sz="24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E</a:t>
            </a:r>
            <a:r>
              <a:rPr lang="en-US" altLang="zh-HK" sz="2400" dirty="0" smtClean="0">
                <a:latin typeface="Calibri" panose="020F0502020204030204" pitchFamily="34" charset="0"/>
              </a:rPr>
              <a:t>conomy</a:t>
            </a:r>
            <a:endParaRPr lang="en-US" altLang="zh-HK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 </a:t>
            </a:r>
            <a:r>
              <a:rPr lang="en-US" altLang="zh-HK" sz="24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C</a:t>
            </a:r>
            <a:r>
              <a:rPr lang="en-US" altLang="zh-HK" sz="2400" dirty="0" smtClean="0">
                <a:latin typeface="Calibri" panose="020F0502020204030204" pitchFamily="34" charset="0"/>
              </a:rPr>
              <a:t>onvenience</a:t>
            </a:r>
            <a:endParaRPr lang="en-US" altLang="zh-HK" sz="2400" dirty="0">
              <a:latin typeface="Calibri" panose="020F0502020204030204" pitchFamily="34" charset="0"/>
            </a:endParaRPr>
          </a:p>
          <a:p>
            <a:r>
              <a:rPr lang="en-US" altLang="zh-HK" sz="2400" dirty="0" smtClean="0">
                <a:latin typeface="Calibri" panose="020F0502020204030204" pitchFamily="34" charset="0"/>
              </a:rPr>
              <a:t>collectively </a:t>
            </a:r>
            <a:r>
              <a:rPr lang="en-US" altLang="zh-HK" sz="2400" dirty="0">
                <a:latin typeface="Calibri" panose="020F0502020204030204" pitchFamily="34" charset="0"/>
              </a:rPr>
              <a:t>named them as the </a:t>
            </a:r>
            <a:r>
              <a:rPr lang="en-US" altLang="zh-HK" sz="2400" dirty="0">
                <a:solidFill>
                  <a:srgbClr val="00B0F0"/>
                </a:solidFill>
                <a:latin typeface="Calibri" panose="020F0502020204030204" pitchFamily="34" charset="0"/>
              </a:rPr>
              <a:t>ECEC</a:t>
            </a:r>
            <a:r>
              <a:rPr lang="en-US" altLang="zh-HK" sz="2400" dirty="0">
                <a:latin typeface="Calibri" panose="020F0502020204030204" pitchFamily="34" charset="0"/>
              </a:rPr>
              <a:t> </a:t>
            </a:r>
            <a:r>
              <a:rPr lang="en-US" altLang="zh-HK" sz="2400" dirty="0" smtClean="0">
                <a:latin typeface="Calibri" panose="020F0502020204030204" pitchFamily="34" charset="0"/>
              </a:rPr>
              <a:t>principles</a:t>
            </a:r>
            <a:endParaRPr lang="en-US" altLang="zh-HK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HK" sz="2400" dirty="0">
              <a:latin typeface="Calibri" panose="020F0502020204030204" pitchFamily="34" charset="0"/>
            </a:endParaRPr>
          </a:p>
          <a:p>
            <a:r>
              <a:rPr lang="en-US" altLang="zh-HK" sz="2400" b="1" dirty="0">
                <a:latin typeface="Calibri" panose="020F0502020204030204" pitchFamily="34" charset="0"/>
              </a:rPr>
              <a:t>Easy to state, but difficult to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implement</a:t>
            </a:r>
            <a:endParaRPr lang="en-US" altLang="zh-HK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324097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Ingredients of Fair Taxation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System </a:t>
            </a: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–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Equity</a:t>
            </a:r>
          </a:p>
        </p:txBody>
      </p:sp>
      <p:sp>
        <p:nvSpPr>
          <p:cNvPr id="6" name="文字方塊 6"/>
          <p:cNvSpPr txBox="1"/>
          <p:nvPr/>
        </p:nvSpPr>
        <p:spPr>
          <a:xfrm>
            <a:off x="1269994" y="1916832"/>
            <a:ext cx="761029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HK" sz="2400" b="1" dirty="0">
                <a:latin typeface="Calibri" panose="020F0502020204030204" pitchFamily="34" charset="0"/>
              </a:rPr>
              <a:t>Ability-to-pay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principle</a:t>
            </a:r>
            <a:endParaRPr lang="en-US" altLang="zh-HK" sz="2400" b="1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contributions proportionate </a:t>
            </a:r>
            <a:r>
              <a:rPr lang="en-US" altLang="zh-HK" sz="2400" dirty="0">
                <a:latin typeface="Calibri" panose="020F0502020204030204" pitchFamily="34" charset="0"/>
              </a:rPr>
              <a:t>to </a:t>
            </a:r>
            <a:r>
              <a:rPr lang="en-US" altLang="zh-HK" sz="2400" dirty="0" smtClean="0">
                <a:latin typeface="Calibri" panose="020F0502020204030204" pitchFamily="34" charset="0"/>
              </a:rPr>
              <a:t>abilities</a:t>
            </a:r>
          </a:p>
          <a:p>
            <a:endParaRPr lang="en-US" altLang="zh-HK" sz="2400" dirty="0" smtClean="0">
              <a:latin typeface="Calibri" panose="020F0502020204030204" pitchFamily="34" charset="0"/>
            </a:endParaRPr>
          </a:p>
          <a:p>
            <a:r>
              <a:rPr lang="en-US" altLang="zh-HK" sz="2400" b="1" dirty="0">
                <a:latin typeface="Calibri" panose="020F0502020204030204" pitchFamily="34" charset="0"/>
              </a:rPr>
              <a:t>Benefit principle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contributions proportionate </a:t>
            </a:r>
            <a:r>
              <a:rPr lang="en-US" altLang="zh-HK" sz="2400" dirty="0">
                <a:latin typeface="Calibri" panose="020F0502020204030204" pitchFamily="34" charset="0"/>
              </a:rPr>
              <a:t>to the revenue enjoyed under the protection of the </a:t>
            </a:r>
            <a:r>
              <a:rPr lang="en-US" altLang="zh-HK" sz="2400" dirty="0" smtClean="0">
                <a:latin typeface="Calibri" panose="020F0502020204030204" pitchFamily="34" charset="0"/>
              </a:rPr>
              <a:t>state</a:t>
            </a:r>
            <a:endParaRPr lang="en-US" altLang="zh-HK" sz="2400" dirty="0">
              <a:latin typeface="Calibri" panose="020F0502020204030204" pitchFamily="34" charset="0"/>
            </a:endParaRPr>
          </a:p>
          <a:p>
            <a:endParaRPr lang="en-US" altLang="zh-HK" sz="24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altLang="zh-HK" sz="2400" b="1" dirty="0">
                <a:latin typeface="Calibri" panose="020F0502020204030204" pitchFamily="34" charset="0"/>
              </a:rPr>
              <a:t>Current tax systems, in particular, the corporate tax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disrupted </a:t>
            </a:r>
            <a:r>
              <a:rPr lang="en-US" altLang="zh-HK" sz="2400" dirty="0">
                <a:latin typeface="Calibri" panose="020F0502020204030204" pitchFamily="34" charset="0"/>
              </a:rPr>
              <a:t>by the transformation of the way the economic activities </a:t>
            </a:r>
            <a:r>
              <a:rPr lang="en-US" altLang="zh-HK" sz="2400" dirty="0" smtClean="0">
                <a:latin typeface="Calibri" panose="020F0502020204030204" pitchFamily="34" charset="0"/>
              </a:rPr>
              <a:t>are occurring due to changes in technology</a:t>
            </a:r>
            <a:endParaRPr lang="en-US" altLang="zh-HK" sz="2400" dirty="0">
              <a:latin typeface="Calibri" panose="020F0502020204030204" pitchFamily="34" charset="0"/>
            </a:endParaRPr>
          </a:p>
          <a:p>
            <a:endParaRPr lang="en-US" altLang="zh-HK" dirty="0" smtClean="0"/>
          </a:p>
        </p:txBody>
      </p:sp>
    </p:spTree>
    <p:extLst>
      <p:ext uri="{BB962C8B-B14F-4D97-AF65-F5344CB8AC3E}">
        <p14:creationId xmlns:p14="http://schemas.microsoft.com/office/powerpoint/2010/main" val="4057945603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Ingredients of Fair Taxation System </a:t>
            </a: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–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Certainty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Taxes should be certain and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transparent</a:t>
            </a:r>
          </a:p>
          <a:p>
            <a:pPr lvl="0"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Frequent </a:t>
            </a:r>
            <a:r>
              <a:rPr lang="en-US" altLang="zh-HK" sz="2400" b="1" dirty="0">
                <a:latin typeface="Calibri" panose="020F0502020204030204" pitchFamily="34" charset="0"/>
              </a:rPr>
              <a:t>or retrospective changes heighten investor uncertainty and perceived risks, and distort economic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planning</a:t>
            </a:r>
          </a:p>
          <a:p>
            <a:pPr>
              <a:buSzPct val="100000"/>
            </a:pP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Uncertainty </a:t>
            </a:r>
            <a:r>
              <a:rPr lang="en-US" altLang="zh-HK" sz="2400" b="1" dirty="0">
                <a:latin typeface="Calibri" panose="020F0502020204030204" pitchFamily="34" charset="0"/>
              </a:rPr>
              <a:t>of tax outcome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increases </a:t>
            </a:r>
            <a:r>
              <a:rPr lang="en-US" altLang="zh-HK" sz="2400" b="1" dirty="0">
                <a:latin typeface="Calibri" panose="020F0502020204030204" pitchFamily="34" charset="0"/>
              </a:rPr>
              <a:t>opportunity cost for prudent taxpayers and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creates unnecessary </a:t>
            </a:r>
            <a:r>
              <a:rPr lang="en-US" altLang="zh-HK" sz="2400" b="1" dirty="0">
                <a:latin typeface="Calibri" panose="020F0502020204030204" pitchFamily="34" charset="0"/>
              </a:rPr>
              <a:t>tax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appeals</a:t>
            </a:r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53723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9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Basic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Ingredients of Fair Taxation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System </a:t>
            </a: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–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Certainty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6" name="文字方塊 6"/>
          <p:cNvSpPr txBox="1"/>
          <p:nvPr/>
        </p:nvSpPr>
        <p:spPr>
          <a:xfrm>
            <a:off x="1310666" y="2193245"/>
            <a:ext cx="76102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Too </a:t>
            </a:r>
            <a:r>
              <a:rPr lang="en-US" altLang="zh-HK" sz="2400" b="1" dirty="0">
                <a:latin typeface="Calibri" panose="020F0502020204030204" pitchFamily="34" charset="0"/>
              </a:rPr>
              <a:t>much administrative discretion and uneven application of the tax rules cannot, by definition, be fair across taxpayers, and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provide </a:t>
            </a:r>
            <a:r>
              <a:rPr lang="en-US" altLang="zh-HK" sz="2400" b="1" dirty="0">
                <a:latin typeface="Calibri" panose="020F0502020204030204" pitchFamily="34" charset="0"/>
              </a:rPr>
              <a:t>opportunities for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corruption</a:t>
            </a:r>
          </a:p>
          <a:p>
            <a:pPr>
              <a:buSzPct val="100000"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 smtClean="0">
                <a:latin typeface="Calibri" panose="020F0502020204030204" pitchFamily="34" charset="0"/>
              </a:rPr>
              <a:t>Uncertainty </a:t>
            </a:r>
            <a:r>
              <a:rPr lang="en-US" altLang="zh-HK" sz="2400" b="1" dirty="0">
                <a:latin typeface="Calibri" panose="020F0502020204030204" pitchFamily="34" charset="0"/>
              </a:rPr>
              <a:t>of legislation can be enhanced through an advance ruling system and publication of clear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guidance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zh-HK" sz="2400" b="1" dirty="0">
                <a:latin typeface="Calibri" panose="020F0502020204030204" pitchFamily="34" charset="0"/>
              </a:rPr>
              <a:t>Sunshine is the best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disinfectant</a:t>
            </a:r>
            <a:endParaRPr lang="en-US" altLang="zh-HK" sz="2400" b="1" dirty="0">
              <a:latin typeface="Calibri" panose="020F0502020204030204" pitchFamily="34" charset="0"/>
            </a:endParaRPr>
          </a:p>
          <a:p>
            <a:endParaRPr lang="en-US" altLang="zh-HK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765871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2259</TotalTime>
  <Words>1477</Words>
  <Application>Microsoft Office PowerPoint</Application>
  <PresentationFormat>A4 紙張 (210x297 公釐)</PresentationFormat>
  <Paragraphs>187</Paragraphs>
  <Slides>31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預設簡報設計</vt:lpstr>
      <vt:lpstr> 2016 AOTCA International Tax Conference – BEPS Update for  Hong Kong (The rules of fair taxation in the eyes of tax administrations)  7 October 2016 Richard Wong Inland Revenue Department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YSD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vivian</dc:creator>
  <cp:lastModifiedBy>abc</cp:lastModifiedBy>
  <cp:revision>187</cp:revision>
  <cp:lastPrinted>2016-09-26T03:00:53Z</cp:lastPrinted>
  <dcterms:created xsi:type="dcterms:W3CDTF">2015-05-19T09:48:43Z</dcterms:created>
  <dcterms:modified xsi:type="dcterms:W3CDTF">2016-09-28T05:35:03Z</dcterms:modified>
</cp:coreProperties>
</file>