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9FC35-9299-4C6A-964F-18179CEFF5F2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F1072-E34D-4C35-9B9E-7D86FBE1D76E}" type="slidenum">
              <a:rPr lang="en-PH" smtClean="0"/>
              <a:pPr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xmlns="" val="3825440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P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1593254-EE79-485B-90D1-170EDC97EFE3}" type="datetimeFigureOut">
              <a:rPr lang="en-PH" smtClean="0"/>
              <a:pPr/>
              <a:t>10/18/2013</a:t>
            </a:fld>
            <a:endParaRPr lang="en-P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P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496765-0CAD-483E-862D-6A3E0A79884A}" type="slidenum">
              <a:rPr lang="en-PH" smtClean="0"/>
              <a:pPr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PH" sz="4800" dirty="0" smtClean="0"/>
              <a:t>Anti –Tax Avoidance in the Philippines</a:t>
            </a:r>
            <a:endParaRPr lang="en-P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PH" dirty="0" smtClean="0"/>
              <a:t>By:   Euney Marie J. Mata-Perez</a:t>
            </a:r>
          </a:p>
          <a:p>
            <a:r>
              <a:rPr lang="en-PH" dirty="0" smtClean="0"/>
              <a:t>President</a:t>
            </a:r>
          </a:p>
          <a:p>
            <a:r>
              <a:rPr lang="en-PH" dirty="0" smtClean="0"/>
              <a:t>Tax Management Association of the Philippines, Inc.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3355892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 smtClean="0"/>
              <a:t>Deutsche Bank AG Manila Branch v. CIR</a:t>
            </a:r>
          </a:p>
          <a:p>
            <a:r>
              <a:rPr lang="en-PH" dirty="0" smtClean="0"/>
              <a:t>Supreme Court held that the state’s obligations under income tax treaties should be followed</a:t>
            </a:r>
          </a:p>
          <a:p>
            <a:r>
              <a:rPr lang="en-PH" dirty="0" smtClean="0"/>
              <a:t>BIR cannot impose additional requirements that would negate </a:t>
            </a:r>
            <a:r>
              <a:rPr lang="en-PH" dirty="0" err="1" smtClean="0"/>
              <a:t>availment</a:t>
            </a:r>
            <a:r>
              <a:rPr lang="en-PH" dirty="0" smtClean="0"/>
              <a:t> of treaty benefits</a:t>
            </a:r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Tax Treaty Relief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2330562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smtClean="0"/>
              <a:t>TAX PRACTICE IS MORE FUN IN THE PHILIPPINES</a:t>
            </a:r>
            <a:r>
              <a:rPr lang="en-US" sz="3600" smtClean="0"/>
              <a:t>!</a:t>
            </a:r>
            <a:endParaRPr lang="en-US" sz="36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 dirty="0" smtClean="0"/>
          </a:p>
          <a:p>
            <a:endParaRPr lang="en-PH" dirty="0"/>
          </a:p>
          <a:p>
            <a:r>
              <a:rPr lang="en-PH" sz="3200" dirty="0" smtClean="0"/>
              <a:t>Euney Marie J. Mata-Perez</a:t>
            </a:r>
          </a:p>
          <a:p>
            <a:r>
              <a:rPr lang="en-PH" dirty="0" smtClean="0"/>
              <a:t>Managing Partner</a:t>
            </a:r>
          </a:p>
          <a:p>
            <a:r>
              <a:rPr lang="en-PH" cap="small" dirty="0" smtClean="0"/>
              <a:t>Mata-Perez &amp; Francisco</a:t>
            </a:r>
          </a:p>
          <a:p>
            <a:r>
              <a:rPr lang="en-PH" dirty="0" smtClean="0"/>
              <a:t>ejmata-perez@mpfcounsels.com</a:t>
            </a:r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Thank you.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169844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No </a:t>
            </a:r>
            <a:r>
              <a:rPr lang="en-US" dirty="0"/>
              <a:t>consolidated rules on anti-tax avoidance</a:t>
            </a:r>
          </a:p>
          <a:p>
            <a:pPr>
              <a:defRPr/>
            </a:pPr>
            <a:r>
              <a:rPr lang="en-US" dirty="0"/>
              <a:t>Source of rules:</a:t>
            </a:r>
          </a:p>
          <a:p>
            <a:pPr lvl="1">
              <a:defRPr/>
            </a:pPr>
            <a:r>
              <a:rPr lang="en-US" dirty="0"/>
              <a:t>Legislation</a:t>
            </a:r>
          </a:p>
          <a:p>
            <a:pPr lvl="1">
              <a:defRPr/>
            </a:pPr>
            <a:r>
              <a:rPr lang="en-US" dirty="0"/>
              <a:t>Regulations issued by the Commissioner of Internal Revenue</a:t>
            </a:r>
          </a:p>
          <a:p>
            <a:pPr lvl="1">
              <a:defRPr/>
            </a:pPr>
            <a:r>
              <a:rPr lang="en-US" dirty="0"/>
              <a:t>Court decisions</a:t>
            </a:r>
          </a:p>
          <a:p>
            <a:pPr>
              <a:defRPr/>
            </a:pPr>
            <a:r>
              <a:rPr lang="en-US" dirty="0"/>
              <a:t>Revenue </a:t>
            </a:r>
            <a:r>
              <a:rPr lang="en-US" dirty="0" smtClean="0"/>
              <a:t>driven</a:t>
            </a: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425277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 smtClean="0"/>
              <a:t>CIR is empowered to DISTRIBUTE, APPORTION and ALLOCATE</a:t>
            </a:r>
          </a:p>
          <a:p>
            <a:r>
              <a:rPr lang="en-PH" dirty="0" smtClean="0"/>
              <a:t>Two or more organizations owned or controlled indirectly or indirectly by the same interests</a:t>
            </a:r>
          </a:p>
          <a:p>
            <a:r>
              <a:rPr lang="en-PH" dirty="0" smtClean="0"/>
              <a:t>If necessary to prevent evasion of taxes or clearly to reflect income of any organization</a:t>
            </a:r>
            <a:endParaRPr lang="en-P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Section 50, Tax Code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325177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 smtClean="0"/>
              <a:t>Supreme Court held that the power to distribute, apportion or allocate does NOT include the power to impute “theoretical interests”</a:t>
            </a:r>
          </a:p>
          <a:p>
            <a:r>
              <a:rPr lang="en-PH" dirty="0" smtClean="0"/>
              <a:t>Transfer Pricing Regulations (2013)</a:t>
            </a:r>
          </a:p>
          <a:p>
            <a:r>
              <a:rPr lang="en-PH" dirty="0" smtClean="0"/>
              <a:t>Adopted OECD Guidelines</a:t>
            </a:r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CIR v. </a:t>
            </a:r>
            <a:r>
              <a:rPr lang="en-PH" dirty="0" err="1" smtClean="0"/>
              <a:t>Filinvest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3471109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/>
              <a:t>The Philippine government committed to comply with or commit to the internationally-agreed standard required for exchange of information</a:t>
            </a:r>
          </a:p>
          <a:p>
            <a:r>
              <a:rPr lang="en-PH" dirty="0"/>
              <a:t>The Philippines joined other 80 jurisdictions on the OECD’s white list of jurisdictions that have complied with the internationally agreed standards on transparency and exchange of tax information. </a:t>
            </a:r>
            <a:r>
              <a:rPr lang="en-PH" sz="1200" dirty="0"/>
              <a:t>(OECD progress report issued last November 10, 2010)</a:t>
            </a:r>
          </a:p>
          <a:p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/>
              <a:t>Access of Taxpayers Information</a:t>
            </a:r>
          </a:p>
        </p:txBody>
      </p:sp>
    </p:spTree>
    <p:extLst>
      <p:ext uri="{BB962C8B-B14F-4D97-AF65-F5344CB8AC3E}">
        <p14:creationId xmlns:p14="http://schemas.microsoft.com/office/powerpoint/2010/main" xmlns="" val="66318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 smtClean="0"/>
              <a:t>Disclosure to Notes to Financial Statements</a:t>
            </a:r>
          </a:p>
          <a:p>
            <a:pPr marL="109728" indent="0">
              <a:buNone/>
            </a:pPr>
            <a:endParaRPr lang="en-PH" dirty="0" smtClean="0"/>
          </a:p>
          <a:p>
            <a:r>
              <a:rPr lang="en-PH" dirty="0" smtClean="0"/>
              <a:t>Deficiency Assessments</a:t>
            </a:r>
          </a:p>
          <a:p>
            <a:pPr marL="109728" indent="0">
              <a:buNone/>
            </a:pPr>
            <a:endParaRPr lang="en-PH" dirty="0" smtClean="0"/>
          </a:p>
          <a:p>
            <a:r>
              <a:rPr lang="en-PH" dirty="0" smtClean="0"/>
              <a:t>Supplemental Information Return</a:t>
            </a:r>
          </a:p>
          <a:p>
            <a:endParaRPr lang="en-PH" dirty="0" smtClean="0"/>
          </a:p>
          <a:p>
            <a:pPr lvl="1"/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 smtClean="0"/>
              <a:t>Higher Disclosure Requirements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3786601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 dirty="0" smtClean="0"/>
          </a:p>
          <a:p>
            <a:r>
              <a:rPr lang="en-PH" dirty="0" smtClean="0"/>
              <a:t>Upstream mergers now taxable</a:t>
            </a:r>
          </a:p>
          <a:p>
            <a:pPr marL="109728" indent="0">
              <a:buNone/>
            </a:pPr>
            <a:endParaRPr lang="en-PH" dirty="0" smtClean="0"/>
          </a:p>
          <a:p>
            <a:r>
              <a:rPr lang="en-PH" dirty="0" smtClean="0"/>
              <a:t>Stricter interpretation on tax-free exchange provisions</a:t>
            </a:r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Reversals of Previous Positions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102589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 smtClean="0"/>
              <a:t>Reprinting of Invoices</a:t>
            </a:r>
          </a:p>
          <a:p>
            <a:endParaRPr lang="en-PH" dirty="0"/>
          </a:p>
          <a:p>
            <a:r>
              <a:rPr lang="en-PH" dirty="0" smtClean="0"/>
              <a:t>Advances or Deposits booked as income</a:t>
            </a:r>
          </a:p>
          <a:p>
            <a:endParaRPr lang="en-PH" dirty="0"/>
          </a:p>
          <a:p>
            <a:r>
              <a:rPr lang="en-PH" dirty="0" smtClean="0"/>
              <a:t>Stricter withholding tax requirements</a:t>
            </a:r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Stricter Rules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3734116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dirty="0" smtClean="0"/>
              <a:t>Benchmarking of Industries</a:t>
            </a:r>
          </a:p>
          <a:p>
            <a:pPr marL="109728" indent="0">
              <a:buNone/>
            </a:pPr>
            <a:endParaRPr lang="en-PH" dirty="0" smtClean="0"/>
          </a:p>
          <a:p>
            <a:r>
              <a:rPr lang="en-PH" dirty="0" smtClean="0"/>
              <a:t>Improving technology</a:t>
            </a:r>
          </a:p>
          <a:p>
            <a:endParaRPr lang="en-PH" dirty="0"/>
          </a:p>
          <a:p>
            <a:r>
              <a:rPr lang="en-PH" dirty="0" smtClean="0"/>
              <a:t>Expanding electronic filing systems</a:t>
            </a:r>
          </a:p>
          <a:p>
            <a:endParaRPr lang="en-PH" dirty="0"/>
          </a:p>
          <a:p>
            <a:r>
              <a:rPr lang="en-PH" dirty="0" smtClean="0"/>
              <a:t>Matching</a:t>
            </a:r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Increased Monitoring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3088989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303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Anti –Tax Avoidance in the Philippines</vt:lpstr>
      <vt:lpstr>Slide 2</vt:lpstr>
      <vt:lpstr>Section 50, Tax Code</vt:lpstr>
      <vt:lpstr>CIR v. Filinvest</vt:lpstr>
      <vt:lpstr>Access of Taxpayers Information</vt:lpstr>
      <vt:lpstr>Higher Disclosure Requirements</vt:lpstr>
      <vt:lpstr>Reversals of Previous Positions</vt:lpstr>
      <vt:lpstr>Stricter Rules</vt:lpstr>
      <vt:lpstr>Increased Monitoring</vt:lpstr>
      <vt:lpstr>Tax Treaty Relief</vt:lpstr>
      <vt:lpstr>Slide 11</vt:lpstr>
      <vt:lpstr>Thank you.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–Tax Avoidance in the Philippines</dc:title>
  <dc:creator>EMP</dc:creator>
  <cp:lastModifiedBy>Windows User</cp:lastModifiedBy>
  <cp:revision>4</cp:revision>
  <cp:lastPrinted>2013-10-14T08:34:17Z</cp:lastPrinted>
  <dcterms:created xsi:type="dcterms:W3CDTF">2013-10-14T08:16:43Z</dcterms:created>
  <dcterms:modified xsi:type="dcterms:W3CDTF">2013-10-18T01:25:15Z</dcterms:modified>
</cp:coreProperties>
</file>