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74" r:id="rId2"/>
    <p:sldId id="275" r:id="rId3"/>
    <p:sldId id="276" r:id="rId4"/>
    <p:sldId id="277" r:id="rId5"/>
    <p:sldId id="278" r:id="rId6"/>
    <p:sldId id="279" r:id="rId7"/>
    <p:sldId id="280" r:id="rId8"/>
    <p:sldId id="281" r:id="rId9"/>
    <p:sldId id="282" r:id="rId10"/>
    <p:sldId id="283" r:id="rId11"/>
    <p:sldId id="284" r:id="rId12"/>
    <p:sldId id="285" r:id="rId13"/>
    <p:sldId id="286" r:id="rId14"/>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anna" initials="J" lastIdx="2" clrIdx="0"/>
  <p:cmAuthor id="1" name="puaycheh.goh" initials="p"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99CC"/>
    <a:srgbClr val="0099FF"/>
    <a:srgbClr val="003366"/>
    <a:srgbClr val="00FFFF"/>
    <a:srgbClr val="0033CC"/>
    <a:srgbClr val="00CCFF"/>
    <a:srgbClr val="000066"/>
    <a:srgbClr val="D0D8E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8" autoAdjust="0"/>
  </p:normalViewPr>
  <p:slideViewPr>
    <p:cSldViewPr>
      <p:cViewPr>
        <p:scale>
          <a:sx n="80" d="100"/>
          <a:sy n="80" d="100"/>
        </p:scale>
        <p:origin x="-1188" y="-132"/>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2874" y="-84"/>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8F6DAA91-D875-49E8-BEBD-8373FA94E000}" type="datetimeFigureOut">
              <a:rPr lang="en-SG" smtClean="0"/>
              <a:pPr/>
              <a:t>7/9/2013</a:t>
            </a:fld>
            <a:endParaRPr lang="en-SG"/>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8DCC1B3-DE6F-400E-B1FC-0BFDFD922468}" type="slidenum">
              <a:rPr lang="en-SG" smtClean="0"/>
              <a:pPr/>
              <a:t>‹#›</a:t>
            </a:fld>
            <a:endParaRPr lang="en-S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SG"/>
          </a:p>
        </p:txBody>
      </p:sp>
      <p:sp>
        <p:nvSpPr>
          <p:cNvPr id="3" name="Date Placeholder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AD03B2C-B101-49F0-A7DF-DE8AC7668F25}" type="datetimeFigureOut">
              <a:rPr lang="en-SG"/>
              <a:pPr>
                <a:defRPr/>
              </a:pPr>
              <a:t>7/9/2013</a:t>
            </a:fld>
            <a:endParaRPr lang="en-SG"/>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en-SG" noProof="0"/>
          </a:p>
        </p:txBody>
      </p:sp>
      <p:sp>
        <p:nvSpPr>
          <p:cNvPr id="5" name="Notes Placeholder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SG"/>
          </a:p>
        </p:txBody>
      </p:sp>
      <p:sp>
        <p:nvSpPr>
          <p:cNvPr id="7" name="Slide Number Placeholder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235C5BB-BB68-4774-908C-B016DFF28C47}"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1538" y="908720"/>
            <a:ext cx="6732461" cy="1470025"/>
          </a:xfrm>
        </p:spPr>
        <p:txBody>
          <a:bodyPr/>
          <a:lstStyle>
            <a:lvl1pPr algn="l">
              <a:defRPr sz="3300">
                <a:solidFill>
                  <a:srgbClr val="003399"/>
                </a:solidFill>
                <a:latin typeface="Arial" pitchFamily="34" charset="0"/>
                <a:cs typeface="Arial" pitchFamily="34" charset="0"/>
              </a:defRPr>
            </a:lvl1pPr>
          </a:lstStyle>
          <a:p>
            <a:r>
              <a:rPr lang="en-US" dirty="0" smtClean="0"/>
              <a:t>Click to edit Master title style</a:t>
            </a:r>
            <a:endParaRPr lang="en-SG" dirty="0"/>
          </a:p>
        </p:txBody>
      </p:sp>
      <p:sp>
        <p:nvSpPr>
          <p:cNvPr id="3" name="Subtitle 2"/>
          <p:cNvSpPr>
            <a:spLocks noGrp="1"/>
          </p:cNvSpPr>
          <p:nvPr>
            <p:ph type="subTitle" idx="1"/>
          </p:nvPr>
        </p:nvSpPr>
        <p:spPr>
          <a:xfrm>
            <a:off x="2411538" y="3188568"/>
            <a:ext cx="6732461" cy="1032520"/>
          </a:xfrm>
        </p:spPr>
        <p:txBody>
          <a:bodyPr/>
          <a:lstStyle>
            <a:lvl1pPr marL="0" indent="0" algn="l">
              <a:buNone/>
              <a:defRPr sz="2000">
                <a:solidFill>
                  <a:srgbClr val="0099CC"/>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a:p>
            <a:endParaRPr lang="en-US" dirty="0" smtClean="0"/>
          </a:p>
          <a:p>
            <a:endParaRPr lang="en-US" dirty="0" smtClean="0"/>
          </a:p>
          <a:p>
            <a:endParaRPr lang="en-SG" dirty="0"/>
          </a:p>
        </p:txBody>
      </p:sp>
      <p:pic>
        <p:nvPicPr>
          <p:cNvPr id="7" name="Picture 6" descr="SIATP_Colour.jpg"/>
          <p:cNvPicPr>
            <a:picLocks noChangeAspect="1"/>
          </p:cNvPicPr>
          <p:nvPr userDrawn="1"/>
        </p:nvPicPr>
        <p:blipFill>
          <a:blip r:embed="rId2" cstate="print"/>
          <a:stretch>
            <a:fillRect/>
          </a:stretch>
        </p:blipFill>
        <p:spPr>
          <a:xfrm>
            <a:off x="179512" y="188640"/>
            <a:ext cx="1547664" cy="791301"/>
          </a:xfrm>
          <a:prstGeom prst="rect">
            <a:avLst/>
          </a:prstGeom>
        </p:spPr>
      </p:pic>
      <p:grpSp>
        <p:nvGrpSpPr>
          <p:cNvPr id="8" name="Group 7"/>
          <p:cNvGrpSpPr>
            <a:grpSpLocks noChangeAspect="1"/>
          </p:cNvGrpSpPr>
          <p:nvPr userDrawn="1"/>
        </p:nvGrpSpPr>
        <p:grpSpPr>
          <a:xfrm>
            <a:off x="2267744" y="5805264"/>
            <a:ext cx="6860057" cy="1034530"/>
            <a:chOff x="34925" y="-26988"/>
            <a:chExt cx="5444490" cy="821056"/>
          </a:xfrm>
        </p:grpSpPr>
        <p:pic>
          <p:nvPicPr>
            <p:cNvPr id="9" name="Picture 8" descr="SAM_0211.JPG"/>
            <p:cNvPicPr>
              <a:picLocks noChangeAspect="1"/>
            </p:cNvPicPr>
            <p:nvPr/>
          </p:nvPicPr>
          <p:blipFill>
            <a:blip r:embed="rId3" cstate="email"/>
            <a:srcRect/>
            <a:stretch>
              <a:fillRect/>
            </a:stretch>
          </p:blipFill>
          <p:spPr bwMode="auto">
            <a:xfrm>
              <a:off x="899130" y="5651"/>
              <a:ext cx="1080256" cy="745204"/>
            </a:xfrm>
            <a:prstGeom prst="rect">
              <a:avLst/>
            </a:prstGeom>
            <a:effectLst>
              <a:softEdge rad="127000"/>
            </a:effectLst>
          </p:spPr>
        </p:pic>
        <p:pic>
          <p:nvPicPr>
            <p:cNvPr id="10" name="Picture 2"/>
            <p:cNvPicPr>
              <a:picLocks noChangeAspect="1" noChangeArrowheads="1"/>
            </p:cNvPicPr>
            <p:nvPr/>
          </p:nvPicPr>
          <p:blipFill>
            <a:blip r:embed="rId4" cstate="email"/>
            <a:srcRect/>
            <a:stretch>
              <a:fillRect/>
            </a:stretch>
          </p:blipFill>
          <p:spPr bwMode="auto">
            <a:xfrm>
              <a:off x="34925" y="16226"/>
              <a:ext cx="907415" cy="777842"/>
            </a:xfrm>
            <a:prstGeom prst="rect">
              <a:avLst/>
            </a:prstGeom>
            <a:ln>
              <a:noFill/>
            </a:ln>
            <a:effectLst>
              <a:softEdge rad="112500"/>
            </a:effectLst>
          </p:spPr>
        </p:pic>
        <p:pic>
          <p:nvPicPr>
            <p:cNvPr id="11" name="Picture 10" descr="P9260052.JPG"/>
            <p:cNvPicPr>
              <a:picLocks noChangeAspect="1"/>
            </p:cNvPicPr>
            <p:nvPr/>
          </p:nvPicPr>
          <p:blipFill>
            <a:blip r:embed="rId5" cstate="email"/>
            <a:srcRect l="-698"/>
            <a:stretch>
              <a:fillRect/>
            </a:stretch>
          </p:blipFill>
          <p:spPr bwMode="auto">
            <a:xfrm>
              <a:off x="3707795" y="-10554"/>
              <a:ext cx="1080256" cy="804622"/>
            </a:xfrm>
            <a:prstGeom prst="rect">
              <a:avLst/>
            </a:prstGeom>
            <a:ln>
              <a:noFill/>
            </a:ln>
            <a:effectLst>
              <a:softEdge rad="112500"/>
            </a:effectLst>
          </p:spPr>
        </p:pic>
        <p:pic>
          <p:nvPicPr>
            <p:cNvPr id="12" name="Picture 3"/>
            <p:cNvPicPr>
              <a:picLocks noChangeAspect="1" noChangeArrowheads="1"/>
            </p:cNvPicPr>
            <p:nvPr/>
          </p:nvPicPr>
          <p:blipFill>
            <a:blip r:embed="rId6" cstate="email"/>
            <a:srcRect l="-5882"/>
            <a:stretch>
              <a:fillRect/>
            </a:stretch>
          </p:blipFill>
          <p:spPr bwMode="auto">
            <a:xfrm>
              <a:off x="4701631" y="-26988"/>
              <a:ext cx="777784" cy="821056"/>
            </a:xfrm>
            <a:prstGeom prst="rect">
              <a:avLst/>
            </a:prstGeom>
            <a:ln>
              <a:noFill/>
            </a:ln>
            <a:effectLst>
              <a:softEdge rad="112500"/>
            </a:effectLst>
          </p:spPr>
        </p:pic>
        <p:pic>
          <p:nvPicPr>
            <p:cNvPr id="13" name="Picture 3"/>
            <p:cNvPicPr>
              <a:picLocks noChangeAspect="1" noChangeArrowheads="1"/>
            </p:cNvPicPr>
            <p:nvPr/>
          </p:nvPicPr>
          <p:blipFill>
            <a:blip r:embed="rId7" cstate="email"/>
            <a:srcRect/>
            <a:stretch>
              <a:fillRect/>
            </a:stretch>
          </p:blipFill>
          <p:spPr bwMode="auto">
            <a:xfrm>
              <a:off x="2786077" y="-10525"/>
              <a:ext cx="993835" cy="804593"/>
            </a:xfrm>
            <a:prstGeom prst="rect">
              <a:avLst/>
            </a:prstGeom>
            <a:ln>
              <a:noFill/>
            </a:ln>
            <a:effectLst>
              <a:softEdge rad="112500"/>
            </a:effectLst>
          </p:spPr>
        </p:pic>
        <p:pic>
          <p:nvPicPr>
            <p:cNvPr id="14" name="Picture 13"/>
            <p:cNvPicPr>
              <a:picLocks noChangeAspect="1" noChangeArrowheads="1"/>
            </p:cNvPicPr>
            <p:nvPr/>
          </p:nvPicPr>
          <p:blipFill>
            <a:blip r:embed="rId8" cstate="print"/>
            <a:srcRect l="7143" b="23467"/>
            <a:stretch>
              <a:fillRect/>
            </a:stretch>
          </p:blipFill>
          <p:spPr bwMode="auto">
            <a:xfrm>
              <a:off x="1907704" y="0"/>
              <a:ext cx="936104" cy="764704"/>
            </a:xfrm>
            <a:prstGeom prst="rect">
              <a:avLst/>
            </a:prstGeom>
            <a:noFill/>
            <a:ln w="9525">
              <a:noFill/>
              <a:miter lim="800000"/>
              <a:headEnd/>
              <a:tailEnd/>
            </a:ln>
            <a:effectLst>
              <a:softEdge rad="63500"/>
            </a:effectLst>
          </p:spPr>
        </p:pic>
      </p:grpSp>
      <p:sp>
        <p:nvSpPr>
          <p:cNvPr id="27" name="Content Placeholder 26"/>
          <p:cNvSpPr>
            <a:spLocks noGrp="1"/>
          </p:cNvSpPr>
          <p:nvPr>
            <p:ph sz="quarter" idx="10" hasCustomPrompt="1"/>
          </p:nvPr>
        </p:nvSpPr>
        <p:spPr>
          <a:xfrm>
            <a:off x="2411760" y="4365625"/>
            <a:ext cx="6732240" cy="792163"/>
          </a:xfrm>
        </p:spPr>
        <p:txBody>
          <a:bodyPr/>
          <a:lstStyle>
            <a:lvl1pPr>
              <a:spcBef>
                <a:spcPts val="600"/>
              </a:spcBef>
              <a:buNone/>
              <a:defRPr sz="2000">
                <a:solidFill>
                  <a:schemeClr val="tx1">
                    <a:lumMod val="50000"/>
                    <a:lumOff val="50000"/>
                  </a:schemeClr>
                </a:solidFill>
                <a:latin typeface="Arial" pitchFamily="34" charset="0"/>
                <a:cs typeface="Arial" pitchFamily="34" charset="0"/>
              </a:defRPr>
            </a:lvl1pPr>
          </a:lstStyle>
          <a:p>
            <a:pPr lvl="0"/>
            <a:r>
              <a:rPr lang="en-US" dirty="0" smtClean="0"/>
              <a:t>Date </a:t>
            </a:r>
          </a:p>
          <a:p>
            <a:pPr lvl="0"/>
            <a:r>
              <a:rPr lang="en-US" dirty="0" smtClean="0"/>
              <a:t>Venue</a:t>
            </a:r>
            <a:endParaRPr lang="en-SG"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10" name="TextBox 9"/>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1" name="TextBox 10"/>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2" name="TextBox 11"/>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rgbClr val="003399"/>
                </a:solidFill>
              </a:defRPr>
            </a:lvl1pPr>
          </a:lstStyle>
          <a:p>
            <a:r>
              <a:rPr lang="en-US" dirty="0" smtClean="0"/>
              <a:t>Click to edit Master title style</a:t>
            </a:r>
            <a:endParaRPr lang="en-SG"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10" name="TextBox 9"/>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1" name="TextBox 10"/>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2" name="TextBox 11"/>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44624"/>
            <a:ext cx="8208912" cy="1008112"/>
          </a:xfrm>
          <a:noFill/>
        </p:spPr>
        <p:txBody>
          <a:bodyPr/>
          <a:lstStyle>
            <a:lvl1pPr algn="l">
              <a:defRPr baseline="0">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457200" y="1196752"/>
            <a:ext cx="8229600" cy="4525963"/>
          </a:xfrm>
        </p:spPr>
        <p:txBody>
          <a:bodyPr/>
          <a:lstStyle>
            <a:lvl1pPr>
              <a:defRPr sz="2500"/>
            </a:lvl1pPr>
            <a:lvl2pPr>
              <a:defRPr sz="2300"/>
            </a:lvl2pPr>
            <a:lvl3pPr>
              <a:defRPr sz="2300"/>
            </a:lvl3pPr>
            <a:lvl4pPr>
              <a:defRPr sz="2300"/>
            </a:lvl4pPr>
            <a:lvl5pPr>
              <a:defRPr sz="23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cxnSp>
        <p:nvCxnSpPr>
          <p:cNvPr id="13" name="Straight Connector 12"/>
          <p:cNvCxnSpPr/>
          <p:nvPr userDrawn="1"/>
        </p:nvCxnSpPr>
        <p:spPr>
          <a:xfrm>
            <a:off x="467544" y="980728"/>
            <a:ext cx="8208912" cy="0"/>
          </a:xfrm>
          <a:prstGeom prst="line">
            <a:avLst/>
          </a:prstGeom>
          <a:ln w="31750" cmpd="sng">
            <a:solidFill>
              <a:srgbClr val="0099CC"/>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28" name="TextBox 27"/>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29" name="TextBox 28"/>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cxnSp>
        <p:nvCxnSpPr>
          <p:cNvPr id="30" name="Straight Connector 29"/>
          <p:cNvCxnSpPr/>
          <p:nvPr userDrawn="1"/>
        </p:nvCxnSpPr>
        <p:spPr>
          <a:xfrm>
            <a:off x="467544" y="6525344"/>
            <a:ext cx="8208912" cy="0"/>
          </a:xfrm>
          <a:prstGeom prst="line">
            <a:avLst/>
          </a:prstGeom>
          <a:ln w="31750" cmpd="sng">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3399"/>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0" name="TextBox 9"/>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1" name="TextBox 10"/>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2" name="TextBox 11"/>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11" name="TextBox 10"/>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2" name="TextBox 11"/>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3" name="TextBox 12"/>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13" name="TextBox 12"/>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4" name="TextBox 13"/>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5" name="TextBox 14"/>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003399"/>
                </a:solidFill>
              </a:defRPr>
            </a:lvl1pPr>
          </a:lstStyle>
          <a:p>
            <a:r>
              <a:rPr lang="en-US" dirty="0" smtClean="0"/>
              <a:t>Click to edit Master title style</a:t>
            </a:r>
            <a:endParaRPr lang="en-SG" dirty="0"/>
          </a:p>
        </p:txBody>
      </p:sp>
      <p:sp>
        <p:nvSpPr>
          <p:cNvPr id="9" name="TextBox 8"/>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0" name="TextBox 9"/>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1" name="TextBox 10"/>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6" name="TextBox 5"/>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7" name="TextBox 6"/>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Box 10"/>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2" name="TextBox 11"/>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3" name="TextBox 12"/>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003399"/>
                </a:solidFill>
              </a:defRPr>
            </a:lvl1pPr>
          </a:lstStyle>
          <a:p>
            <a:r>
              <a:rPr lang="en-US" dirty="0" smtClean="0"/>
              <a:t>Click to edit Master title style</a:t>
            </a:r>
            <a:endParaRPr lang="en-SG"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Box 10"/>
          <p:cNvSpPr txBox="1"/>
          <p:nvPr userDrawn="1"/>
        </p:nvSpPr>
        <p:spPr>
          <a:xfrm>
            <a:off x="467544" y="6597353"/>
            <a:ext cx="1872208" cy="276999"/>
          </a:xfrm>
          <a:prstGeom prst="rect">
            <a:avLst/>
          </a:prstGeom>
          <a:noFill/>
        </p:spPr>
        <p:txBody>
          <a:bodyPr wrap="square" rtlCol="0">
            <a:spAutoFit/>
          </a:bodyPr>
          <a:lstStyle/>
          <a:p>
            <a:r>
              <a:rPr lang="en-US" sz="1200" dirty="0" smtClean="0">
                <a:latin typeface="+mn-lt"/>
              </a:rPr>
              <a:t>Promoting Tax Excellence</a:t>
            </a:r>
            <a:endParaRPr lang="en-SG" sz="1200" dirty="0">
              <a:latin typeface="+mn-lt"/>
            </a:endParaRPr>
          </a:p>
        </p:txBody>
      </p:sp>
      <p:sp>
        <p:nvSpPr>
          <p:cNvPr id="12" name="TextBox 11"/>
          <p:cNvSpPr txBox="1"/>
          <p:nvPr userDrawn="1"/>
        </p:nvSpPr>
        <p:spPr>
          <a:xfrm>
            <a:off x="2411760" y="6581001"/>
            <a:ext cx="5616624" cy="276999"/>
          </a:xfrm>
          <a:prstGeom prst="rect">
            <a:avLst/>
          </a:prstGeom>
          <a:noFill/>
        </p:spPr>
        <p:txBody>
          <a:bodyPr wrap="square" rtlCol="0">
            <a:spAutoFit/>
          </a:bodyPr>
          <a:lstStyle/>
          <a:p>
            <a:pPr algn="ctr"/>
            <a:r>
              <a:rPr lang="en-SG" sz="1200" dirty="0" smtClean="0">
                <a:latin typeface="+mn-lt"/>
              </a:rPr>
              <a:t>© 2013 Singapore Institute of Accredited Tax Professionals</a:t>
            </a:r>
            <a:endParaRPr lang="en-SG" sz="1200" dirty="0">
              <a:latin typeface="+mn-lt"/>
            </a:endParaRPr>
          </a:p>
        </p:txBody>
      </p:sp>
      <p:sp>
        <p:nvSpPr>
          <p:cNvPr id="13" name="TextBox 12"/>
          <p:cNvSpPr txBox="1"/>
          <p:nvPr userDrawn="1"/>
        </p:nvSpPr>
        <p:spPr>
          <a:xfrm>
            <a:off x="8316416" y="6581001"/>
            <a:ext cx="432048" cy="276999"/>
          </a:xfrm>
          <a:prstGeom prst="rect">
            <a:avLst/>
          </a:prstGeom>
          <a:noFill/>
        </p:spPr>
        <p:txBody>
          <a:bodyPr wrap="square" rtlCol="0">
            <a:spAutoFit/>
          </a:bodyPr>
          <a:lstStyle/>
          <a:p>
            <a:pPr algn="r"/>
            <a:fld id="{73673AE4-F606-4AC5-A4CB-1AA8EE605524}" type="slidenum">
              <a:rPr lang="en-SG" sz="1200" smtClean="0">
                <a:latin typeface="+mn-lt"/>
              </a:rPr>
              <a:pPr algn="r"/>
              <a:t>‹#›</a:t>
            </a:fld>
            <a:endParaRPr lang="en-SG" sz="1200" dirty="0">
              <a:latin typeface="+mn-l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SG" dirty="0"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rgbClr val="003399"/>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908720"/>
            <a:ext cx="6732461" cy="1470025"/>
          </a:xfrm>
        </p:spPr>
        <p:txBody>
          <a:bodyPr/>
          <a:lstStyle/>
          <a:p>
            <a:r>
              <a:rPr lang="en-SG" b="1" dirty="0" smtClean="0"/>
              <a:t>Anti Tax Avoidance Legislations and Impact on Tax Consultants</a:t>
            </a:r>
            <a:endParaRPr lang="en-SG" dirty="0"/>
          </a:p>
        </p:txBody>
      </p:sp>
      <p:sp>
        <p:nvSpPr>
          <p:cNvPr id="3" name="Subtitle 2"/>
          <p:cNvSpPr>
            <a:spLocks noGrp="1"/>
          </p:cNvSpPr>
          <p:nvPr>
            <p:ph type="subTitle" idx="1"/>
          </p:nvPr>
        </p:nvSpPr>
        <p:spPr>
          <a:xfrm>
            <a:off x="2339752" y="2348880"/>
            <a:ext cx="6804248" cy="1032520"/>
          </a:xfrm>
        </p:spPr>
        <p:txBody>
          <a:bodyPr/>
          <a:lstStyle/>
          <a:p>
            <a:r>
              <a:rPr lang="en-SG" sz="2300" b="1" dirty="0" smtClean="0"/>
              <a:t>Ms Latha Mathew, </a:t>
            </a:r>
            <a:r>
              <a:rPr lang="en-SG" sz="2300" b="1" dirty="0" smtClean="0"/>
              <a:t>Board </a:t>
            </a:r>
            <a:r>
              <a:rPr lang="en-SG" sz="2300" b="1" dirty="0" smtClean="0"/>
              <a:t>Member</a:t>
            </a:r>
            <a:r>
              <a:rPr lang="en-SG" sz="2500" b="1" dirty="0" smtClean="0"/>
              <a:t/>
            </a:r>
            <a:br>
              <a:rPr lang="en-SG" sz="2500" b="1" dirty="0" smtClean="0"/>
            </a:br>
            <a:r>
              <a:rPr lang="en-SG" b="1" dirty="0" smtClean="0"/>
              <a:t>Singapore Institute of Accredited Tax Professionals</a:t>
            </a:r>
            <a:br>
              <a:rPr lang="en-SG" b="1" dirty="0" smtClean="0"/>
            </a:br>
            <a:r>
              <a:rPr lang="en-SG" b="1" dirty="0" smtClean="0"/>
              <a:t>Tax Partner, Ernst &amp; Young Solutions LLP</a:t>
            </a:r>
          </a:p>
        </p:txBody>
      </p:sp>
      <p:sp>
        <p:nvSpPr>
          <p:cNvPr id="4" name="Content Placeholder 3"/>
          <p:cNvSpPr>
            <a:spLocks noGrp="1"/>
          </p:cNvSpPr>
          <p:nvPr>
            <p:ph sz="quarter" idx="10"/>
          </p:nvPr>
        </p:nvSpPr>
        <p:spPr>
          <a:xfrm>
            <a:off x="2339975" y="3501008"/>
            <a:ext cx="6804025" cy="1224136"/>
          </a:xfrm>
        </p:spPr>
        <p:txBody>
          <a:bodyPr/>
          <a:lstStyle/>
          <a:p>
            <a:pPr>
              <a:spcBef>
                <a:spcPts val="600"/>
              </a:spcBef>
            </a:pPr>
            <a:r>
              <a:rPr lang="en-US" dirty="0" smtClean="0">
                <a:solidFill>
                  <a:schemeClr val="tx1">
                    <a:lumMod val="50000"/>
                    <a:lumOff val="50000"/>
                  </a:schemeClr>
                </a:solidFill>
              </a:rPr>
              <a:t>18 October 2013, Friday</a:t>
            </a:r>
          </a:p>
          <a:p>
            <a:pPr>
              <a:spcBef>
                <a:spcPts val="600"/>
              </a:spcBef>
            </a:pPr>
            <a:r>
              <a:rPr lang="en-SG" dirty="0" smtClean="0">
                <a:solidFill>
                  <a:schemeClr val="tx1">
                    <a:lumMod val="50000"/>
                    <a:lumOff val="50000"/>
                  </a:schemeClr>
                </a:solidFill>
              </a:rPr>
              <a:t>Asia-Oceania Tax Consultants’ Association</a:t>
            </a:r>
          </a:p>
          <a:p>
            <a:pPr>
              <a:spcBef>
                <a:spcPts val="0"/>
              </a:spcBef>
            </a:pPr>
            <a:r>
              <a:rPr lang="en-SG" dirty="0" smtClean="0">
                <a:solidFill>
                  <a:schemeClr val="tx1">
                    <a:lumMod val="50000"/>
                    <a:lumOff val="50000"/>
                  </a:schemeClr>
                </a:solidFill>
              </a:rPr>
              <a:t>Hanoi Meeting - Tax Conference</a:t>
            </a:r>
            <a:endParaRPr lang="en-US" dirty="0" smtClean="0">
              <a:solidFill>
                <a:schemeClr val="tx1">
                  <a:lumMod val="50000"/>
                  <a:lumOff val="50000"/>
                </a:schemeClr>
              </a:solidFill>
            </a:endParaRPr>
          </a:p>
          <a:p>
            <a:endParaRPr lang="en-S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Penalty provisions</a:t>
            </a:r>
            <a:endParaRPr lang="en-GB" dirty="0"/>
          </a:p>
        </p:txBody>
      </p:sp>
      <p:sp>
        <p:nvSpPr>
          <p:cNvPr id="3" name="Content Placeholder 2"/>
          <p:cNvSpPr>
            <a:spLocks noGrp="1"/>
          </p:cNvSpPr>
          <p:nvPr>
            <p:ph idx="1"/>
          </p:nvPr>
        </p:nvSpPr>
        <p:spPr/>
        <p:txBody>
          <a:bodyPr/>
          <a:lstStyle/>
          <a:p>
            <a:pPr lvl="0"/>
            <a:r>
              <a:rPr lang="en-US" dirty="0" smtClean="0"/>
              <a:t>Making incorrect return or giving incorrect information (Section 95)</a:t>
            </a:r>
            <a:endParaRPr lang="en-GB" dirty="0" smtClean="0"/>
          </a:p>
          <a:p>
            <a:pPr lvl="0"/>
            <a:r>
              <a:rPr lang="en-US" dirty="0" smtClean="0"/>
              <a:t>Tax evasion (Section 96)</a:t>
            </a:r>
            <a:endParaRPr lang="en-GB" dirty="0" smtClean="0"/>
          </a:p>
          <a:p>
            <a:r>
              <a:rPr lang="en-US" dirty="0" smtClean="0"/>
              <a:t>Serious fraudulent tax evasion (Section 96A)</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tax advisers</a:t>
            </a:r>
            <a:endParaRPr lang="en-GB" dirty="0"/>
          </a:p>
        </p:txBody>
      </p:sp>
      <p:sp>
        <p:nvSpPr>
          <p:cNvPr id="3" name="Content Placeholder 2"/>
          <p:cNvSpPr>
            <a:spLocks noGrp="1"/>
          </p:cNvSpPr>
          <p:nvPr>
            <p:ph idx="1"/>
          </p:nvPr>
        </p:nvSpPr>
        <p:spPr/>
        <p:txBody>
          <a:bodyPr/>
          <a:lstStyle/>
          <a:p>
            <a:pPr>
              <a:buNone/>
            </a:pPr>
            <a:r>
              <a:rPr lang="en-US" b="1" dirty="0" smtClean="0"/>
              <a:t>Penalties for abettors</a:t>
            </a:r>
            <a:endParaRPr lang="en-GB" dirty="0" smtClean="0"/>
          </a:p>
          <a:p>
            <a:pPr>
              <a:buNone/>
            </a:pPr>
            <a:endParaRPr lang="en-US" sz="1100" b="1" dirty="0" smtClean="0"/>
          </a:p>
          <a:p>
            <a:pPr>
              <a:buNone/>
            </a:pPr>
            <a:r>
              <a:rPr lang="en-US" dirty="0" smtClean="0"/>
              <a:t>Section 95(1)(b)</a:t>
            </a:r>
            <a:endParaRPr lang="en-GB" dirty="0" smtClean="0"/>
          </a:p>
          <a:p>
            <a:pPr marL="0" indent="0">
              <a:buNone/>
            </a:pPr>
            <a:r>
              <a:rPr lang="en-US" dirty="0" smtClean="0"/>
              <a:t>….. </a:t>
            </a:r>
            <a:r>
              <a:rPr lang="en-US" b="1" dirty="0" smtClean="0"/>
              <a:t>every person who …gives any incorrect information in relation to any matter affecting </a:t>
            </a:r>
            <a:r>
              <a:rPr lang="en-US" dirty="0" smtClean="0"/>
              <a:t>his own liability to tax or</a:t>
            </a:r>
            <a:r>
              <a:rPr lang="en-US" b="1" dirty="0" smtClean="0"/>
              <a:t> the liability of any other person</a:t>
            </a:r>
            <a:r>
              <a:rPr lang="en-US" dirty="0" smtClean="0"/>
              <a:t>….</a:t>
            </a:r>
            <a:endParaRPr lang="en-GB" dirty="0" smtClean="0"/>
          </a:p>
          <a:p>
            <a:pPr>
              <a:buNone/>
            </a:pPr>
            <a:endParaRPr lang="en-US" sz="1100" b="1" dirty="0" smtClean="0"/>
          </a:p>
          <a:p>
            <a:pPr>
              <a:buNone/>
            </a:pPr>
            <a:r>
              <a:rPr lang="en-US" dirty="0" smtClean="0"/>
              <a:t>Section 96(1)</a:t>
            </a:r>
            <a:endParaRPr lang="en-GB" dirty="0" smtClean="0"/>
          </a:p>
          <a:p>
            <a:pPr marL="0" indent="0">
              <a:buNone/>
            </a:pPr>
            <a:r>
              <a:rPr lang="en-US" b="1" dirty="0" smtClean="0"/>
              <a:t>Any person who </a:t>
            </a:r>
            <a:r>
              <a:rPr lang="en-US" b="1" dirty="0" err="1" smtClean="0"/>
              <a:t>wilfully</a:t>
            </a:r>
            <a:r>
              <a:rPr lang="en-US" b="1" dirty="0" smtClean="0"/>
              <a:t> with intent </a:t>
            </a:r>
            <a:r>
              <a:rPr lang="en-US" dirty="0" smtClean="0"/>
              <a:t>to evade or</a:t>
            </a:r>
            <a:r>
              <a:rPr lang="en-US" b="1" dirty="0" smtClean="0"/>
              <a:t> to assist any other person to evade tax</a:t>
            </a:r>
            <a:r>
              <a:rPr lang="en-US" dirty="0" smtClean="0"/>
              <a:t>….</a:t>
            </a:r>
            <a:endParaRPr lang="en-GB" dirty="0" smtClean="0"/>
          </a:p>
          <a:p>
            <a:pPr>
              <a:buNone/>
            </a:pPr>
            <a:endParaRPr lang="en-US" sz="1100" b="1" dirty="0" smtClean="0"/>
          </a:p>
          <a:p>
            <a:pPr>
              <a:buNone/>
            </a:pPr>
            <a:r>
              <a:rPr lang="en-US" dirty="0" smtClean="0"/>
              <a:t>Section 96A(1)</a:t>
            </a:r>
            <a:endParaRPr lang="en-GB" dirty="0" smtClean="0"/>
          </a:p>
          <a:p>
            <a:pPr marL="0" indent="0">
              <a:buNone/>
            </a:pPr>
            <a:r>
              <a:rPr lang="en-US" b="1" dirty="0" smtClean="0"/>
              <a:t>Any person who </a:t>
            </a:r>
            <a:r>
              <a:rPr lang="en-US" b="1" dirty="0" err="1" smtClean="0"/>
              <a:t>wilfully</a:t>
            </a:r>
            <a:r>
              <a:rPr lang="en-US" b="1" dirty="0" smtClean="0"/>
              <a:t> with intent </a:t>
            </a:r>
            <a:r>
              <a:rPr lang="en-US" dirty="0" smtClean="0"/>
              <a:t>to evade or</a:t>
            </a:r>
            <a:r>
              <a:rPr lang="en-US" b="1" dirty="0" smtClean="0"/>
              <a:t> to assist any other person  to evade tax</a:t>
            </a:r>
            <a:r>
              <a:rPr lang="en-US" dirty="0" smtClean="0"/>
              <a:t>….</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tax advisers</a:t>
            </a:r>
            <a:endParaRPr lang="en-GB" dirty="0"/>
          </a:p>
        </p:txBody>
      </p:sp>
      <p:sp>
        <p:nvSpPr>
          <p:cNvPr id="3" name="Content Placeholder 2"/>
          <p:cNvSpPr>
            <a:spLocks noGrp="1"/>
          </p:cNvSpPr>
          <p:nvPr>
            <p:ph idx="1"/>
          </p:nvPr>
        </p:nvSpPr>
        <p:spPr/>
        <p:txBody>
          <a:bodyPr/>
          <a:lstStyle/>
          <a:p>
            <a:pPr marL="0" indent="0">
              <a:buNone/>
            </a:pPr>
            <a:r>
              <a:rPr lang="en-US" b="1" dirty="0" smtClean="0"/>
              <a:t>Penalties for abettors</a:t>
            </a:r>
            <a:endParaRPr lang="en-GB" dirty="0" smtClean="0"/>
          </a:p>
          <a:p>
            <a:pPr marL="0" indent="0">
              <a:buNone/>
            </a:pPr>
            <a:endParaRPr lang="en-US" dirty="0" smtClean="0"/>
          </a:p>
          <a:p>
            <a:pPr marL="0" indent="0">
              <a:buNone/>
            </a:pPr>
            <a:r>
              <a:rPr lang="en-US" dirty="0" smtClean="0"/>
              <a:t>Besides</a:t>
            </a:r>
            <a:r>
              <a:rPr lang="en-US" b="1" dirty="0" smtClean="0"/>
              <a:t> </a:t>
            </a:r>
            <a:r>
              <a:rPr lang="en-US" dirty="0" smtClean="0"/>
              <a:t>directors and key officers in companies, tax agents may be guilty of having given incorrect information in relation to another person’s tax liability or assisted in the companies’ tax evasion.</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4000" dirty="0" smtClean="0"/>
              <a:t>Thank You</a:t>
            </a:r>
            <a:endParaRPr lang="en-GB" sz="4000" dirty="0"/>
          </a:p>
        </p:txBody>
      </p:sp>
      <p:sp>
        <p:nvSpPr>
          <p:cNvPr id="8" name="TextBox 7"/>
          <p:cNvSpPr txBox="1"/>
          <p:nvPr/>
        </p:nvSpPr>
        <p:spPr>
          <a:xfrm>
            <a:off x="467544" y="5817458"/>
            <a:ext cx="7848872" cy="707886"/>
          </a:xfrm>
          <a:prstGeom prst="rect">
            <a:avLst/>
          </a:prstGeom>
          <a:noFill/>
        </p:spPr>
        <p:txBody>
          <a:bodyPr wrap="square" rtlCol="0">
            <a:spAutoFit/>
          </a:bodyPr>
          <a:lstStyle/>
          <a:p>
            <a:r>
              <a:rPr lang="en-SG" sz="1000" dirty="0" smtClean="0"/>
              <a:t>This presentation has been prepared for general guidance and discussion purpose on matters of interest only. It does not constitute professional advice. You should not act upon the information contained in this publication without obtaining specific professional advice and this presentation, in part or in whole, shall not be copied, reproduced or distributed. </a:t>
            </a:r>
          </a:p>
          <a:p>
            <a:endParaRPr lang="en-SG"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Outline</a:t>
            </a:r>
            <a:endParaRPr lang="en-GB" dirty="0"/>
          </a:p>
        </p:txBody>
      </p:sp>
      <p:sp>
        <p:nvSpPr>
          <p:cNvPr id="5" name="Content Placeholder 4"/>
          <p:cNvSpPr>
            <a:spLocks noGrp="1"/>
          </p:cNvSpPr>
          <p:nvPr>
            <p:ph idx="1"/>
          </p:nvPr>
        </p:nvSpPr>
        <p:spPr/>
        <p:txBody>
          <a:bodyPr/>
          <a:lstStyle/>
          <a:p>
            <a:pPr lvl="0"/>
            <a:r>
              <a:rPr lang="en-US" dirty="0" smtClean="0"/>
              <a:t>Anti tax avoidance provisions</a:t>
            </a:r>
            <a:endParaRPr lang="en-GB" dirty="0" smtClean="0"/>
          </a:p>
          <a:p>
            <a:pPr lvl="0"/>
            <a:r>
              <a:rPr lang="en-US" dirty="0" smtClean="0"/>
              <a:t>Penalty provisions</a:t>
            </a:r>
            <a:endParaRPr lang="en-GB" dirty="0" smtClean="0"/>
          </a:p>
          <a:p>
            <a:r>
              <a:rPr lang="en-US" dirty="0" smtClean="0"/>
              <a:t>Impact on tax advisers</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lvl="0"/>
            <a:r>
              <a:rPr lang="en-US" dirty="0" smtClean="0"/>
              <a:t>Section 33 (General anti-avoidance regulation)</a:t>
            </a:r>
            <a:endParaRPr lang="en-GB" dirty="0" smtClean="0"/>
          </a:p>
          <a:p>
            <a:pPr lvl="0"/>
            <a:r>
              <a:rPr lang="en-US" dirty="0" smtClean="0"/>
              <a:t>Other specific anti-avoidance legislation relating to use of brought forward losses, transfer of assets by controlled companies etc</a:t>
            </a:r>
            <a:endParaRPr lang="en-GB" dirty="0" smtClean="0"/>
          </a:p>
          <a:p>
            <a:r>
              <a:rPr lang="en-US" dirty="0" smtClean="0"/>
              <a:t>Section 34D (Transactions not at arm’s length)</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a:xfrm>
            <a:off x="457200" y="1196752"/>
            <a:ext cx="7643192" cy="4968552"/>
          </a:xfrm>
        </p:spPr>
        <p:txBody>
          <a:bodyPr/>
          <a:lstStyle/>
          <a:p>
            <a:pPr>
              <a:buNone/>
            </a:pPr>
            <a:r>
              <a:rPr lang="en-US" sz="2300" b="1" dirty="0" smtClean="0"/>
              <a:t>Section 33</a:t>
            </a:r>
          </a:p>
          <a:p>
            <a:pPr marL="0" indent="0">
              <a:buNone/>
            </a:pPr>
            <a:r>
              <a:rPr lang="en-US" sz="2300" dirty="0" smtClean="0"/>
              <a:t>33 (1) Where the ..... </a:t>
            </a:r>
            <a:r>
              <a:rPr lang="en-US" sz="2300" b="1" dirty="0" smtClean="0"/>
              <a:t>purpose or effect </a:t>
            </a:r>
            <a:r>
              <a:rPr lang="en-US" sz="2300" dirty="0" smtClean="0"/>
              <a:t>of any arrangement is directly or indirectly — </a:t>
            </a:r>
          </a:p>
          <a:p>
            <a:pPr marL="571500" indent="-571500">
              <a:buNone/>
            </a:pPr>
            <a:r>
              <a:rPr lang="en-US" sz="2300" dirty="0" smtClean="0"/>
              <a:t>  (a) to </a:t>
            </a:r>
            <a:r>
              <a:rPr lang="en-US" sz="2300" b="1" dirty="0" smtClean="0"/>
              <a:t>alter the incidence of any tax </a:t>
            </a:r>
            <a:r>
              <a:rPr lang="en-US" sz="2300" dirty="0" smtClean="0"/>
              <a:t>which is payable by ….. any person;</a:t>
            </a:r>
          </a:p>
          <a:p>
            <a:pPr marL="571500" indent="-571500">
              <a:buNone/>
            </a:pPr>
            <a:r>
              <a:rPr lang="en-US" sz="2300" dirty="0" smtClean="0"/>
              <a:t>  (b) to </a:t>
            </a:r>
            <a:r>
              <a:rPr lang="en-US" sz="2300" b="1" dirty="0" smtClean="0"/>
              <a:t>relieve</a:t>
            </a:r>
            <a:r>
              <a:rPr lang="en-US" sz="2300" dirty="0" smtClean="0"/>
              <a:t> any person </a:t>
            </a:r>
            <a:r>
              <a:rPr lang="en-US" sz="2300" b="1" dirty="0" smtClean="0"/>
              <a:t>from any liability to pay </a:t>
            </a:r>
            <a:r>
              <a:rPr lang="en-US" sz="2300" dirty="0" smtClean="0"/>
              <a:t>tax </a:t>
            </a:r>
            <a:r>
              <a:rPr lang="en-US" sz="2300" b="1" dirty="0" smtClean="0"/>
              <a:t>or</a:t>
            </a:r>
            <a:r>
              <a:rPr lang="en-US" sz="2300" dirty="0" smtClean="0"/>
              <a:t> to </a:t>
            </a:r>
            <a:r>
              <a:rPr lang="en-US" sz="2300" b="1" dirty="0" smtClean="0"/>
              <a:t>make a return </a:t>
            </a:r>
            <a:r>
              <a:rPr lang="en-US" sz="2300" dirty="0" smtClean="0"/>
              <a:t>under this Act; or</a:t>
            </a:r>
          </a:p>
          <a:p>
            <a:pPr marL="571500" indent="-571500">
              <a:buNone/>
            </a:pPr>
            <a:r>
              <a:rPr lang="en-US" sz="2300" dirty="0" smtClean="0"/>
              <a:t>  (c) to </a:t>
            </a:r>
            <a:r>
              <a:rPr lang="en-US" sz="2300" b="1" dirty="0" smtClean="0"/>
              <a:t>reduce or avoid any liability </a:t>
            </a:r>
            <a:r>
              <a:rPr lang="en-US" sz="2300" dirty="0" smtClean="0"/>
              <a:t>imposed ….. on any person by this Act,</a:t>
            </a:r>
          </a:p>
          <a:p>
            <a:pPr marL="0" indent="0">
              <a:buNone/>
            </a:pPr>
            <a:r>
              <a:rPr lang="en-US" sz="2300" dirty="0" smtClean="0"/>
              <a:t>the Comptroller may ….. </a:t>
            </a:r>
            <a:r>
              <a:rPr lang="en-US" sz="2300" b="1" dirty="0" smtClean="0"/>
              <a:t>disregard or vary </a:t>
            </a:r>
            <a:r>
              <a:rPr lang="en-US" sz="2300" dirty="0" smtClean="0"/>
              <a:t>the arrangement </a:t>
            </a:r>
            <a:r>
              <a:rPr lang="en-US" sz="2300" b="1" dirty="0" smtClean="0"/>
              <a:t>and make such adjustments </a:t>
            </a:r>
            <a:r>
              <a:rPr lang="en-US" sz="2300" dirty="0" smtClean="0"/>
              <a:t>as he considers </a:t>
            </a:r>
            <a:r>
              <a:rPr lang="en-US" sz="2300" b="1" dirty="0" smtClean="0"/>
              <a:t>appropriate</a:t>
            </a:r>
            <a:r>
              <a:rPr lang="en-US" sz="2300" dirty="0" smtClean="0"/>
              <a:t> ..... so as to </a:t>
            </a:r>
            <a:r>
              <a:rPr lang="en-US" sz="2300" b="1" dirty="0" smtClean="0"/>
              <a:t>counteract any tax advantage </a:t>
            </a:r>
            <a:r>
              <a:rPr lang="en-US" sz="2300" dirty="0" smtClean="0"/>
              <a:t>obtained ….. from ….. that arrangement.</a:t>
            </a:r>
          </a:p>
          <a:p>
            <a:endParaRPr lang="en-GB" sz="23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a:buNone/>
            </a:pPr>
            <a:r>
              <a:rPr lang="en-US" b="1" dirty="0" smtClean="0"/>
              <a:t>Section 33</a:t>
            </a:r>
          </a:p>
          <a:p>
            <a:pPr>
              <a:buNone/>
            </a:pPr>
            <a:r>
              <a:rPr lang="en-US" dirty="0" smtClean="0"/>
              <a:t>33 (2) ……….</a:t>
            </a:r>
          </a:p>
          <a:p>
            <a:pPr>
              <a:buNone/>
            </a:pPr>
            <a:r>
              <a:rPr lang="en-US" dirty="0" smtClean="0"/>
              <a:t>     (3) This section shall not apply to — </a:t>
            </a:r>
          </a:p>
          <a:p>
            <a:pPr marL="1435100" indent="-571500">
              <a:buNone/>
            </a:pPr>
            <a:r>
              <a:rPr lang="en-US" dirty="0" smtClean="0"/>
              <a:t> (a) any arrangement made or entered into before 29th January 1988; or</a:t>
            </a:r>
          </a:p>
          <a:p>
            <a:pPr marL="1435100" indent="-520700">
              <a:buNone/>
            </a:pPr>
            <a:r>
              <a:rPr lang="en-US" dirty="0" smtClean="0"/>
              <a:t> (b) any arrangement carried out for </a:t>
            </a:r>
            <a:r>
              <a:rPr lang="en-US" b="1" dirty="0" smtClean="0"/>
              <a:t>bona</a:t>
            </a:r>
            <a:r>
              <a:rPr lang="en-US" dirty="0" smtClean="0"/>
              <a:t> </a:t>
            </a:r>
            <a:r>
              <a:rPr lang="en-US" b="1" dirty="0" smtClean="0"/>
              <a:t>fide commercial reasons and had not as one of its main purposes the avoidance or reduction of tax. </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a:buNone/>
            </a:pPr>
            <a:r>
              <a:rPr lang="en-GB" b="1" dirty="0" smtClean="0"/>
              <a:t>Section 33</a:t>
            </a:r>
          </a:p>
          <a:p>
            <a:pPr lvl="0"/>
            <a:r>
              <a:rPr lang="en-US" dirty="0" smtClean="0"/>
              <a:t>Comptroller may disregard and vary/make adjustments to certain arrangements carried out for tax avoidance purposes and not for bona fide commercial reasons</a:t>
            </a:r>
            <a:endParaRPr lang="en-GB" dirty="0" smtClean="0"/>
          </a:p>
          <a:p>
            <a:pPr lvl="0"/>
            <a:r>
              <a:rPr lang="en-US" dirty="0" smtClean="0"/>
              <a:t>Objective is to enable Comptroller to counteract any tax advantage obtained by the taxpayer</a:t>
            </a:r>
            <a:endParaRPr lang="en-GB" dirty="0" smtClean="0"/>
          </a:p>
          <a:p>
            <a:r>
              <a:rPr lang="en-US" dirty="0" smtClean="0"/>
              <a:t>Not intended to penalize legitimate commercial transactions/tax planning proposals</a:t>
            </a:r>
            <a:endParaRPr lang="en-GB"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a:buNone/>
            </a:pPr>
            <a:r>
              <a:rPr lang="en-US" b="1" dirty="0" smtClean="0"/>
              <a:t>AQQ v Comptroller of Income Tax [2013] 1 SLR 1361</a:t>
            </a:r>
            <a:endParaRPr lang="en-GB" b="1" dirty="0" smtClean="0"/>
          </a:p>
          <a:p>
            <a:pPr lvl="0"/>
            <a:r>
              <a:rPr lang="en-US" dirty="0" smtClean="0"/>
              <a:t>Singapore High Court landmark decision on interpretation and application of section 33</a:t>
            </a:r>
            <a:endParaRPr lang="en-GB" dirty="0" smtClean="0"/>
          </a:p>
          <a:p>
            <a:r>
              <a:rPr lang="en-US" dirty="0" smtClean="0"/>
              <a:t>Currently on appeal at the Court of Appeal</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marL="1028700" indent="-1028700">
              <a:buNone/>
            </a:pPr>
            <a:r>
              <a:rPr lang="en-US" b="1" dirty="0" smtClean="0"/>
              <a:t>Section 34D</a:t>
            </a:r>
          </a:p>
          <a:p>
            <a:pPr marL="1028700" indent="-1028700">
              <a:buNone/>
            </a:pPr>
            <a:r>
              <a:rPr lang="en-US" dirty="0" smtClean="0"/>
              <a:t>34D(1) Where 2 persons are </a:t>
            </a:r>
            <a:r>
              <a:rPr lang="en-US" b="1" dirty="0" smtClean="0"/>
              <a:t>related parties</a:t>
            </a:r>
            <a:r>
              <a:rPr lang="en-US" dirty="0" smtClean="0"/>
              <a:t> and conditions are made or imposed between the 2 persons in their commercial or financial relations which differ from those which would be made if they were not related parties, then any profits which would, but for those conditions, have accrued to one of the persons, and, by reason of those conditions, have not so accrued, may be included in the profits of that person and taxed in accordance with the provisions of this Act.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 tax avoidance provisions</a:t>
            </a:r>
            <a:endParaRPr lang="en-GB" dirty="0"/>
          </a:p>
        </p:txBody>
      </p:sp>
      <p:sp>
        <p:nvSpPr>
          <p:cNvPr id="3" name="Content Placeholder 2"/>
          <p:cNvSpPr>
            <a:spLocks noGrp="1"/>
          </p:cNvSpPr>
          <p:nvPr>
            <p:ph idx="1"/>
          </p:nvPr>
        </p:nvSpPr>
        <p:spPr/>
        <p:txBody>
          <a:bodyPr/>
          <a:lstStyle/>
          <a:p>
            <a:pPr lvl="0">
              <a:buNone/>
            </a:pPr>
            <a:r>
              <a:rPr lang="en-US" b="1" dirty="0" smtClean="0"/>
              <a:t>Section 34D</a:t>
            </a:r>
          </a:p>
          <a:p>
            <a:pPr lvl="0"/>
            <a:r>
              <a:rPr lang="en-US" dirty="0" smtClean="0"/>
              <a:t>Arm’s length principle is to be adopted for all related party transactions. </a:t>
            </a:r>
            <a:endParaRPr lang="en-GB" dirty="0" smtClean="0"/>
          </a:p>
          <a:p>
            <a:pPr lvl="0"/>
            <a:r>
              <a:rPr lang="en-US" dirty="0" smtClean="0"/>
              <a:t>Comptroller may adjust the profits of a taxpayer in a related party transaction if the transaction was not entered into at arm’s length.</a:t>
            </a:r>
            <a:endParaRPr lang="en-GB" dirty="0" smtClean="0"/>
          </a:p>
          <a:p>
            <a:pPr lvl="0"/>
            <a:r>
              <a:rPr lang="en-US" dirty="0" smtClean="0"/>
              <a:t>“Related party” as defined in the Income Tax Act: </a:t>
            </a:r>
            <a:endParaRPr lang="en-GB" dirty="0" smtClean="0"/>
          </a:p>
          <a:p>
            <a:pPr indent="0">
              <a:buNone/>
            </a:pPr>
            <a:r>
              <a:rPr lang="en-US" dirty="0" smtClean="0"/>
              <a:t>in relation to a person, means any other person who, directly or indirectly, controls that person, or is controlled, directly or indirectly, by that person, or where he and that other person, directly or indirectly, are under the control of a common person.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1541</TotalTime>
  <Words>768</Words>
  <Application>Microsoft Office PowerPoint</Application>
  <PresentationFormat>On-screen Show (4:3)</PresentationFormat>
  <Paragraphs>65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Anti Tax Avoidance Legislations and Impact on Tax Consultants</vt:lpstr>
      <vt:lpstr>Outline</vt:lpstr>
      <vt:lpstr>Anti tax avoidance provisions</vt:lpstr>
      <vt:lpstr>Anti tax avoidance provisions</vt:lpstr>
      <vt:lpstr>Anti tax avoidance provisions</vt:lpstr>
      <vt:lpstr>Anti tax avoidance provisions</vt:lpstr>
      <vt:lpstr>Anti tax avoidance provisions</vt:lpstr>
      <vt:lpstr>Anti tax avoidance provisions</vt:lpstr>
      <vt:lpstr>Anti tax avoidance provisions</vt:lpstr>
      <vt:lpstr>Penalty provisions</vt:lpstr>
      <vt:lpstr>Impact on tax advisers</vt:lpstr>
      <vt:lpstr>Impact on tax advisers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Voice. Your Say. Survey Findings</dc:title>
  <dc:creator>joanna.wong</dc:creator>
  <cp:lastModifiedBy>joanna.wong</cp:lastModifiedBy>
  <cp:revision>182</cp:revision>
  <dcterms:created xsi:type="dcterms:W3CDTF">2012-08-24T04:01:00Z</dcterms:created>
  <dcterms:modified xsi:type="dcterms:W3CDTF">2013-09-07T07:50:47Z</dcterms:modified>
</cp:coreProperties>
</file>