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Lst>
  <p:notesMasterIdLst>
    <p:notesMasterId r:id="rId43"/>
  </p:notesMasterIdLst>
  <p:sldIdLst>
    <p:sldId id="256" r:id="rId2"/>
    <p:sldId id="257" r:id="rId3"/>
    <p:sldId id="258" r:id="rId4"/>
    <p:sldId id="259" r:id="rId5"/>
    <p:sldId id="261" r:id="rId6"/>
    <p:sldId id="299" r:id="rId7"/>
    <p:sldId id="262" r:id="rId8"/>
    <p:sldId id="263" r:id="rId9"/>
    <p:sldId id="264" r:id="rId10"/>
    <p:sldId id="294" r:id="rId11"/>
    <p:sldId id="291" r:id="rId12"/>
    <p:sldId id="293" r:id="rId13"/>
    <p:sldId id="265" r:id="rId14"/>
    <p:sldId id="266" r:id="rId15"/>
    <p:sldId id="267" r:id="rId16"/>
    <p:sldId id="296" r:id="rId17"/>
    <p:sldId id="269" r:id="rId18"/>
    <p:sldId id="270" r:id="rId19"/>
    <p:sldId id="271" r:id="rId20"/>
    <p:sldId id="272" r:id="rId21"/>
    <p:sldId id="297" r:id="rId22"/>
    <p:sldId id="273" r:id="rId23"/>
    <p:sldId id="274" r:id="rId24"/>
    <p:sldId id="275" r:id="rId25"/>
    <p:sldId id="276" r:id="rId26"/>
    <p:sldId id="298"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5" r:id="rId4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4660"/>
  </p:normalViewPr>
  <p:slideViewPr>
    <p:cSldViewPr snapToGrid="0">
      <p:cViewPr varScale="1">
        <p:scale>
          <a:sx n="68" d="100"/>
          <a:sy n="68" d="100"/>
        </p:scale>
        <p:origin x="-581"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563669-7460-492A-A127-77C1B1A9F812}" type="datetimeFigureOut">
              <a:rPr kumimoji="1" lang="ja-JP" altLang="en-US" smtClean="0"/>
              <a:t>2015/9/11</a:t>
            </a:fld>
            <a:endParaRPr kumimoji="1" lang="ja-JP" altLang="en-US"/>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83B29B-F9DD-4861-B381-C2E3D12846D6}" type="slidenum">
              <a:rPr kumimoji="1" lang="ja-JP" altLang="en-US" smtClean="0"/>
              <a:t>‹#›</a:t>
            </a:fld>
            <a:endParaRPr kumimoji="1" lang="ja-JP" altLang="en-US"/>
          </a:p>
        </p:txBody>
      </p:sp>
    </p:spTree>
    <p:extLst>
      <p:ext uri="{BB962C8B-B14F-4D97-AF65-F5344CB8AC3E}">
        <p14:creationId xmlns:p14="http://schemas.microsoft.com/office/powerpoint/2010/main" val="31473994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F9C1123-7DED-42B0-832F-C96FF33F677D}" type="datetime1">
              <a:rPr kumimoji="1" lang="ja-JP" altLang="en-US" smtClean="0"/>
              <a:t>2015/9/11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C7147A-479D-48D3-BBB3-933822B36ED8}" type="slidenum">
              <a:rPr kumimoji="1" lang="ja-JP" altLang="en-US" smtClean="0"/>
              <a:t>‹#›</a:t>
            </a:fld>
            <a:endParaRPr kumimoji="1" lang="ja-JP" altLang="en-US"/>
          </a:p>
        </p:txBody>
      </p:sp>
    </p:spTree>
    <p:extLst>
      <p:ext uri="{BB962C8B-B14F-4D97-AF65-F5344CB8AC3E}">
        <p14:creationId xmlns:p14="http://schemas.microsoft.com/office/powerpoint/2010/main" val="3235823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91ECF8A-935A-4207-AAF3-CA07EC601054}" type="datetime1">
              <a:rPr kumimoji="1" lang="ja-JP" altLang="en-US" smtClean="0"/>
              <a:t>2015/9/11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C7147A-479D-48D3-BBB3-933822B36ED8}" type="slidenum">
              <a:rPr kumimoji="1" lang="ja-JP" altLang="en-US" smtClean="0"/>
              <a:t>‹#›</a:t>
            </a:fld>
            <a:endParaRPr kumimoji="1" lang="ja-JP" altLang="en-US"/>
          </a:p>
        </p:txBody>
      </p:sp>
    </p:spTree>
    <p:extLst>
      <p:ext uri="{BB962C8B-B14F-4D97-AF65-F5344CB8AC3E}">
        <p14:creationId xmlns:p14="http://schemas.microsoft.com/office/powerpoint/2010/main" val="2364889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F412B88-2F99-4244-8754-AB13BB6D2FDF}" type="datetime1">
              <a:rPr kumimoji="1" lang="ja-JP" altLang="en-US" smtClean="0"/>
              <a:t>2015/9/11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C7147A-479D-48D3-BBB3-933822B36ED8}"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1574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6A86DE5-3FF0-4094-B8A7-B02073BE24D2}" type="datetime1">
              <a:rPr kumimoji="1" lang="ja-JP" altLang="en-US" smtClean="0"/>
              <a:t>2015/9/11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C7147A-479D-48D3-BBB3-933822B36ED8}" type="slidenum">
              <a:rPr kumimoji="1" lang="ja-JP" altLang="en-US" smtClean="0"/>
              <a:t>‹#›</a:t>
            </a:fld>
            <a:endParaRPr kumimoji="1" lang="ja-JP" altLang="en-US"/>
          </a:p>
        </p:txBody>
      </p:sp>
    </p:spTree>
    <p:extLst>
      <p:ext uri="{BB962C8B-B14F-4D97-AF65-F5344CB8AC3E}">
        <p14:creationId xmlns:p14="http://schemas.microsoft.com/office/powerpoint/2010/main" val="2912136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D6B23F6-5692-4E2C-9971-0ECF2450981B}" type="datetime1">
              <a:rPr kumimoji="1" lang="ja-JP" altLang="en-US" smtClean="0"/>
              <a:t>2015/9/11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C7147A-479D-48D3-BBB3-933822B36ED8}"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507315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09A4C3B-4427-4F5E-A6FF-FE4654A45CC9}" type="datetime1">
              <a:rPr kumimoji="1" lang="ja-JP" altLang="en-US" smtClean="0"/>
              <a:t>2015/9/11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C7147A-479D-48D3-BBB3-933822B36ED8}" type="slidenum">
              <a:rPr kumimoji="1" lang="ja-JP" altLang="en-US" smtClean="0"/>
              <a:t>‹#›</a:t>
            </a:fld>
            <a:endParaRPr kumimoji="1" lang="ja-JP" altLang="en-US"/>
          </a:p>
        </p:txBody>
      </p:sp>
    </p:spTree>
    <p:extLst>
      <p:ext uri="{BB962C8B-B14F-4D97-AF65-F5344CB8AC3E}">
        <p14:creationId xmlns:p14="http://schemas.microsoft.com/office/powerpoint/2010/main" val="37369553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257CC1-38DD-4E25-9AA9-7BF434349136}" type="datetime1">
              <a:rPr kumimoji="1" lang="ja-JP" altLang="en-US" smtClean="0"/>
              <a:t>2015/9/11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C7147A-479D-48D3-BBB3-933822B36ED8}" type="slidenum">
              <a:rPr kumimoji="1" lang="ja-JP" altLang="en-US" smtClean="0"/>
              <a:t>‹#›</a:t>
            </a:fld>
            <a:endParaRPr kumimoji="1" lang="ja-JP" altLang="en-US"/>
          </a:p>
        </p:txBody>
      </p:sp>
    </p:spTree>
    <p:extLst>
      <p:ext uri="{BB962C8B-B14F-4D97-AF65-F5344CB8AC3E}">
        <p14:creationId xmlns:p14="http://schemas.microsoft.com/office/powerpoint/2010/main" val="16715748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B289150-0A88-45D6-BA09-1064686B4513}" type="datetime1">
              <a:rPr kumimoji="1" lang="ja-JP" altLang="en-US" smtClean="0"/>
              <a:t>2015/9/11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C7147A-479D-48D3-BBB3-933822B36ED8}" type="slidenum">
              <a:rPr kumimoji="1" lang="ja-JP" altLang="en-US" smtClean="0"/>
              <a:t>‹#›</a:t>
            </a:fld>
            <a:endParaRPr kumimoji="1" lang="ja-JP" altLang="en-US"/>
          </a:p>
        </p:txBody>
      </p:sp>
    </p:spTree>
    <p:extLst>
      <p:ext uri="{BB962C8B-B14F-4D97-AF65-F5344CB8AC3E}">
        <p14:creationId xmlns:p14="http://schemas.microsoft.com/office/powerpoint/2010/main" val="850708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FCE2615-EC26-429C-B2CB-D42F1D4DAC00}" type="datetime1">
              <a:rPr kumimoji="1" lang="ja-JP" altLang="en-US" smtClean="0"/>
              <a:t>2015/9/11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C7147A-479D-48D3-BBB3-933822B36ED8}" type="slidenum">
              <a:rPr kumimoji="1" lang="ja-JP" altLang="en-US" smtClean="0"/>
              <a:t>‹#›</a:t>
            </a:fld>
            <a:endParaRPr kumimoji="1" lang="ja-JP" altLang="en-US"/>
          </a:p>
        </p:txBody>
      </p:sp>
    </p:spTree>
    <p:extLst>
      <p:ext uri="{BB962C8B-B14F-4D97-AF65-F5344CB8AC3E}">
        <p14:creationId xmlns:p14="http://schemas.microsoft.com/office/powerpoint/2010/main" val="2952547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ED67A8D-7BA6-479F-B9E2-68D2508FDBDA}" type="datetime1">
              <a:rPr kumimoji="1" lang="ja-JP" altLang="en-US" smtClean="0"/>
              <a:t>2015/9/11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C7147A-479D-48D3-BBB3-933822B36ED8}" type="slidenum">
              <a:rPr kumimoji="1" lang="ja-JP" altLang="en-US" smtClean="0"/>
              <a:t>‹#›</a:t>
            </a:fld>
            <a:endParaRPr kumimoji="1" lang="ja-JP" altLang="en-US"/>
          </a:p>
        </p:txBody>
      </p:sp>
    </p:spTree>
    <p:extLst>
      <p:ext uri="{BB962C8B-B14F-4D97-AF65-F5344CB8AC3E}">
        <p14:creationId xmlns:p14="http://schemas.microsoft.com/office/powerpoint/2010/main" val="282300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478A82C-EB80-4EAB-A097-C1E2E55E56CD}" type="datetime1">
              <a:rPr kumimoji="1" lang="ja-JP" altLang="en-US" smtClean="0"/>
              <a:t>2015/9/11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C7147A-479D-48D3-BBB3-933822B36ED8}" type="slidenum">
              <a:rPr kumimoji="1" lang="ja-JP" altLang="en-US" smtClean="0"/>
              <a:t>‹#›</a:t>
            </a:fld>
            <a:endParaRPr kumimoji="1" lang="ja-JP" altLang="en-US"/>
          </a:p>
        </p:txBody>
      </p:sp>
    </p:spTree>
    <p:extLst>
      <p:ext uri="{BB962C8B-B14F-4D97-AF65-F5344CB8AC3E}">
        <p14:creationId xmlns:p14="http://schemas.microsoft.com/office/powerpoint/2010/main" val="4125694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58655B6-94BE-4911-A8C9-98BB05904BB6}" type="datetime1">
              <a:rPr kumimoji="1" lang="ja-JP" altLang="en-US" smtClean="0"/>
              <a:t>2015/9/11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AC7147A-479D-48D3-BBB3-933822B36ED8}" type="slidenum">
              <a:rPr kumimoji="1" lang="ja-JP" altLang="en-US" smtClean="0"/>
              <a:t>‹#›</a:t>
            </a:fld>
            <a:endParaRPr kumimoji="1" lang="ja-JP" altLang="en-US"/>
          </a:p>
        </p:txBody>
      </p:sp>
    </p:spTree>
    <p:extLst>
      <p:ext uri="{BB962C8B-B14F-4D97-AF65-F5344CB8AC3E}">
        <p14:creationId xmlns:p14="http://schemas.microsoft.com/office/powerpoint/2010/main" val="2767753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716892D-EF15-446B-8AA8-16521652239B}" type="datetime1">
              <a:rPr kumimoji="1" lang="ja-JP" altLang="en-US" smtClean="0"/>
              <a:t>2015/9/11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AC7147A-479D-48D3-BBB3-933822B36ED8}" type="slidenum">
              <a:rPr kumimoji="1" lang="ja-JP" altLang="en-US" smtClean="0"/>
              <a:t>‹#›</a:t>
            </a:fld>
            <a:endParaRPr kumimoji="1" lang="ja-JP" altLang="en-US"/>
          </a:p>
        </p:txBody>
      </p:sp>
    </p:spTree>
    <p:extLst>
      <p:ext uri="{BB962C8B-B14F-4D97-AF65-F5344CB8AC3E}">
        <p14:creationId xmlns:p14="http://schemas.microsoft.com/office/powerpoint/2010/main" val="1334188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3ECDF6-D1AB-4066-8BD6-8E06D46D51CA}" type="datetime1">
              <a:rPr kumimoji="1" lang="ja-JP" altLang="en-US" smtClean="0"/>
              <a:t>2015/9/11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AC7147A-479D-48D3-BBB3-933822B36ED8}" type="slidenum">
              <a:rPr kumimoji="1" lang="ja-JP" altLang="en-US" smtClean="0"/>
              <a:t>‹#›</a:t>
            </a:fld>
            <a:endParaRPr kumimoji="1" lang="ja-JP" altLang="en-US"/>
          </a:p>
        </p:txBody>
      </p:sp>
    </p:spTree>
    <p:extLst>
      <p:ext uri="{BB962C8B-B14F-4D97-AF65-F5344CB8AC3E}">
        <p14:creationId xmlns:p14="http://schemas.microsoft.com/office/powerpoint/2010/main" val="1711151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AD24140-7B06-485D-86FC-F0004262DB06}" type="datetime1">
              <a:rPr kumimoji="1" lang="ja-JP" altLang="en-US" smtClean="0"/>
              <a:t>2015/9/11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C7147A-479D-48D3-BBB3-933822B36ED8}" type="slidenum">
              <a:rPr kumimoji="1" lang="ja-JP" altLang="en-US" smtClean="0"/>
              <a:t>‹#›</a:t>
            </a:fld>
            <a:endParaRPr kumimoji="1" lang="ja-JP" altLang="en-US"/>
          </a:p>
        </p:txBody>
      </p:sp>
    </p:spTree>
    <p:extLst>
      <p:ext uri="{BB962C8B-B14F-4D97-AF65-F5344CB8AC3E}">
        <p14:creationId xmlns:p14="http://schemas.microsoft.com/office/powerpoint/2010/main" val="2446412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C7147A-479D-48D3-BBB3-933822B36ED8}" type="slidenum">
              <a:rPr kumimoji="1" lang="ja-JP" altLang="en-US" smtClean="0"/>
              <a:t>‹#›</a:t>
            </a:fld>
            <a:endParaRPr kumimoji="1" lang="ja-JP" altLang="en-US"/>
          </a:p>
        </p:txBody>
      </p:sp>
      <p:sp>
        <p:nvSpPr>
          <p:cNvPr id="5" name="Date Placeholder 4"/>
          <p:cNvSpPr>
            <a:spLocks noGrp="1"/>
          </p:cNvSpPr>
          <p:nvPr>
            <p:ph type="dt" sz="half" idx="10"/>
          </p:nvPr>
        </p:nvSpPr>
        <p:spPr/>
        <p:txBody>
          <a:bodyPr/>
          <a:lstStyle/>
          <a:p>
            <a:fld id="{8CE3E3BE-4B98-4D16-8976-69FE665AA18F}" type="datetime1">
              <a:rPr kumimoji="1" lang="ja-JP" altLang="en-US" smtClean="0"/>
              <a:t>2015/9/11</a:t>
            </a:fld>
            <a:endParaRPr kumimoji="1" lang="ja-JP" altLang="en-US"/>
          </a:p>
        </p:txBody>
      </p:sp>
    </p:spTree>
    <p:extLst>
      <p:ext uri="{BB962C8B-B14F-4D97-AF65-F5344CB8AC3E}">
        <p14:creationId xmlns:p14="http://schemas.microsoft.com/office/powerpoint/2010/main" val="1835343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1F73DE0-F547-46E6-870C-6526CE1DF8B4}" type="datetime1">
              <a:rPr kumimoji="1" lang="ja-JP" altLang="en-US" smtClean="0"/>
              <a:t>2015/9/11</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AC7147A-479D-48D3-BBB3-933822B36ED8}" type="slidenum">
              <a:rPr kumimoji="1" lang="ja-JP" altLang="en-US" smtClean="0"/>
              <a:t>‹#›</a:t>
            </a:fld>
            <a:endParaRPr kumimoji="1" lang="ja-JP" altLang="en-US"/>
          </a:p>
        </p:txBody>
      </p:sp>
    </p:spTree>
    <p:extLst>
      <p:ext uri="{BB962C8B-B14F-4D97-AF65-F5344CB8AC3E}">
        <p14:creationId xmlns:p14="http://schemas.microsoft.com/office/powerpoint/2010/main" val="777758854"/>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 id="2147483820" r:id="rId12"/>
    <p:sldLayoutId id="2147483821" r:id="rId13"/>
    <p:sldLayoutId id="2147483822" r:id="rId14"/>
    <p:sldLayoutId id="2147483823" r:id="rId15"/>
    <p:sldLayoutId id="2147483824"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309717"/>
            <a:ext cx="10043651" cy="2875935"/>
          </a:xfrm>
        </p:spPr>
        <p:txBody>
          <a:bodyPr>
            <a:normAutofit/>
          </a:bodyPr>
          <a:lstStyle/>
          <a:p>
            <a:r>
              <a:rPr lang="en-US" altLang="ja-JP" sz="6000" b="1" cap="small" dirty="0">
                <a:solidFill>
                  <a:schemeClr val="tx1"/>
                </a:solidFill>
                <a:effectLst>
                  <a:outerShdw blurRad="38100" dist="38100" dir="2700000" algn="tl">
                    <a:srgbClr val="000000">
                      <a:alpha val="43137"/>
                    </a:srgbClr>
                  </a:outerShdw>
                </a:effectLst>
                <a:latin typeface="HGP行書体" panose="03000600000000000000" pitchFamily="66" charset="-128"/>
                <a:ea typeface="HGP行書体" panose="03000600000000000000" pitchFamily="66" charset="-128"/>
              </a:rPr>
              <a:t>International Taxation in </a:t>
            </a:r>
            <a:r>
              <a:rPr lang="en-US" altLang="ja-JP" sz="6000" b="1" cap="small" dirty="0" smtClean="0">
                <a:solidFill>
                  <a:schemeClr val="tx1"/>
                </a:solidFill>
                <a:effectLst>
                  <a:outerShdw blurRad="38100" dist="38100" dir="2700000" algn="tl">
                    <a:srgbClr val="000000">
                      <a:alpha val="43137"/>
                    </a:srgbClr>
                  </a:outerShdw>
                </a:effectLst>
                <a:latin typeface="HGP行書体" panose="03000600000000000000" pitchFamily="66" charset="-128"/>
                <a:ea typeface="HGP行書体" panose="03000600000000000000" pitchFamily="66" charset="-128"/>
              </a:rPr>
              <a:t>Japan</a:t>
            </a:r>
            <a:r>
              <a:rPr lang="ja-JP" altLang="ja-JP" sz="6000" b="1" dirty="0" smtClean="0">
                <a:solidFill>
                  <a:schemeClr val="tx1"/>
                </a:solidFill>
                <a:effectLst>
                  <a:outerShdw blurRad="38100" dist="38100" dir="2700000" algn="tl">
                    <a:srgbClr val="000000">
                      <a:alpha val="43137"/>
                    </a:srgbClr>
                  </a:outerShdw>
                </a:effectLst>
              </a:rPr>
              <a:t/>
            </a:r>
            <a:br>
              <a:rPr lang="ja-JP" altLang="ja-JP" sz="6000" b="1" dirty="0" smtClean="0">
                <a:solidFill>
                  <a:schemeClr val="tx1"/>
                </a:solidFill>
                <a:effectLst>
                  <a:outerShdw blurRad="38100" dist="38100" dir="2700000" algn="tl">
                    <a:srgbClr val="000000">
                      <a:alpha val="43137"/>
                    </a:srgbClr>
                  </a:outerShdw>
                </a:effectLst>
              </a:rPr>
            </a:br>
            <a:r>
              <a:rPr lang="en-US" altLang="ja-JP" b="1" cap="small" dirty="0" smtClean="0">
                <a:effectLst>
                  <a:outerShdw blurRad="38100" dist="38100" dir="2700000" algn="tl">
                    <a:srgbClr val="000000">
                      <a:alpha val="43137"/>
                    </a:srgbClr>
                  </a:outerShdw>
                </a:effectLst>
              </a:rPr>
              <a:t>-----</a:t>
            </a:r>
            <a:r>
              <a:rPr lang="ja-JP" altLang="en-US" b="1" cap="small" dirty="0" smtClean="0">
                <a:effectLst>
                  <a:outerShdw blurRad="38100" dist="38100" dir="2700000" algn="tl">
                    <a:srgbClr val="000000">
                      <a:alpha val="43137"/>
                    </a:srgbClr>
                  </a:outerShdw>
                </a:effectLst>
              </a:rPr>
              <a:t> </a:t>
            </a:r>
            <a:r>
              <a:rPr lang="en-US" altLang="ja-JP" sz="4400" b="1" i="1" u="sng" cap="small"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How </a:t>
            </a:r>
            <a:r>
              <a:rPr lang="en-US" altLang="ja-JP" sz="4400" b="1" i="1" u="sng" cap="small" dirty="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Far Will BEPS </a:t>
            </a:r>
            <a:r>
              <a:rPr lang="en-US" altLang="ja-JP" sz="4400" b="1" i="1" u="sng" cap="small"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Succeed </a:t>
            </a:r>
            <a:r>
              <a:rPr lang="en-US" altLang="ja-JP" sz="4400" b="1" i="1" u="sng" cap="small" dirty="0" smtClean="0">
                <a:solidFill>
                  <a:srgbClr val="FF0000"/>
                </a:solidFill>
                <a:effectLst>
                  <a:outerShdw blurRad="38100" dist="38100" dir="2700000" algn="tl">
                    <a:srgbClr val="000000">
                      <a:alpha val="43137"/>
                    </a:srgbClr>
                  </a:outerShdw>
                </a:effectLst>
              </a:rPr>
              <a:t>? </a:t>
            </a:r>
            <a:r>
              <a:rPr lang="ja-JP" altLang="ja-JP" sz="4400" b="1" i="1" u="sng" dirty="0">
                <a:solidFill>
                  <a:srgbClr val="FF0000"/>
                </a:solidFill>
                <a:effectLst>
                  <a:outerShdw blurRad="38100" dist="38100" dir="2700000" algn="tl">
                    <a:srgbClr val="000000">
                      <a:alpha val="43137"/>
                    </a:srgbClr>
                  </a:outerShdw>
                </a:effectLst>
              </a:rPr>
              <a:t/>
            </a:r>
            <a:br>
              <a:rPr lang="ja-JP" altLang="ja-JP" sz="4400" b="1" i="1" u="sng" dirty="0">
                <a:solidFill>
                  <a:srgbClr val="FF0000"/>
                </a:solidFill>
                <a:effectLst>
                  <a:outerShdw blurRad="38100" dist="38100" dir="2700000" algn="tl">
                    <a:srgbClr val="000000">
                      <a:alpha val="43137"/>
                    </a:srgbClr>
                  </a:outerShdw>
                </a:effectLst>
              </a:rPr>
            </a:br>
            <a:endParaRPr kumimoji="1" lang="ja-JP" altLang="en-US" sz="4400" b="1" i="1" u="sng" dirty="0">
              <a:solidFill>
                <a:srgbClr val="FF0000"/>
              </a:solidFill>
              <a:effectLst>
                <a:outerShdw blurRad="38100" dist="38100" dir="2700000" algn="tl">
                  <a:srgbClr val="000000">
                    <a:alpha val="43137"/>
                  </a:srgbClr>
                </a:outerShdw>
              </a:effectLst>
            </a:endParaRPr>
          </a:p>
        </p:txBody>
      </p:sp>
      <p:sp>
        <p:nvSpPr>
          <p:cNvPr id="3" name="サブタイトル 2"/>
          <p:cNvSpPr>
            <a:spLocks noGrp="1"/>
          </p:cNvSpPr>
          <p:nvPr>
            <p:ph type="subTitle" idx="1"/>
          </p:nvPr>
        </p:nvSpPr>
        <p:spPr>
          <a:xfrm>
            <a:off x="1401097" y="3495368"/>
            <a:ext cx="8583562" cy="1652364"/>
          </a:xfrm>
        </p:spPr>
        <p:txBody>
          <a:bodyPr>
            <a:normAutofit fontScale="25000" lnSpcReduction="20000"/>
          </a:bodyPr>
          <a:lstStyle/>
          <a:p>
            <a:r>
              <a:rPr lang="en-US" altLang="ja-JP" sz="17600" b="1" dirty="0" smtClean="0">
                <a:latin typeface="+mj-lt"/>
              </a:rPr>
              <a:t>By </a:t>
            </a:r>
            <a:r>
              <a:rPr lang="en-US" altLang="ja-JP" sz="17600" b="1" dirty="0" smtClean="0">
                <a:solidFill>
                  <a:schemeClr val="tx1"/>
                </a:solidFill>
                <a:latin typeface="+mj-lt"/>
              </a:rPr>
              <a:t>Minoru NAKAZATO</a:t>
            </a:r>
          </a:p>
          <a:p>
            <a:endParaRPr lang="en-US" altLang="ja-JP" sz="17600" b="1" dirty="0">
              <a:solidFill>
                <a:schemeClr val="tx1"/>
              </a:solidFill>
              <a:latin typeface="+mj-lt"/>
            </a:endParaRPr>
          </a:p>
          <a:p>
            <a:r>
              <a:rPr lang="en-US" altLang="ja-JP" sz="16000" b="1" dirty="0" smtClean="0">
                <a:latin typeface="+mj-lt"/>
              </a:rPr>
              <a:t>Advisor of the AOTCA</a:t>
            </a:r>
          </a:p>
          <a:p>
            <a:r>
              <a:rPr lang="en-US" altLang="ja-JP" sz="12800" b="1" dirty="0" smtClean="0">
                <a:latin typeface="+mj-lt"/>
              </a:rPr>
              <a:t>Professor, University of Tokyo Law School</a:t>
            </a:r>
          </a:p>
          <a:p>
            <a:r>
              <a:rPr lang="en-US" altLang="ja-JP" sz="12800" b="1" dirty="0" smtClean="0">
                <a:latin typeface="+mj-lt"/>
              </a:rPr>
              <a:t>Chairman, Tax Commission of</a:t>
            </a:r>
            <a:r>
              <a:rPr lang="ja-JP" altLang="en-US" sz="12800" b="1" dirty="0">
                <a:latin typeface="+mj-lt"/>
              </a:rPr>
              <a:t> </a:t>
            </a:r>
            <a:r>
              <a:rPr lang="en-US" altLang="ja-JP" sz="12800" b="1" dirty="0" smtClean="0">
                <a:latin typeface="+mj-lt"/>
              </a:rPr>
              <a:t>the Cabinet</a:t>
            </a:r>
            <a:r>
              <a:rPr lang="en-US" altLang="ja-JP" sz="3200" dirty="0" smtClean="0"/>
              <a:t> </a:t>
            </a:r>
            <a:endParaRPr lang="ja-JP" altLang="ja-JP" sz="3200"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1</a:t>
            </a:fld>
            <a:endParaRPr kumimoji="1" lang="ja-JP" altLang="en-US"/>
          </a:p>
        </p:txBody>
      </p:sp>
    </p:spTree>
    <p:extLst>
      <p:ext uri="{BB962C8B-B14F-4D97-AF65-F5344CB8AC3E}">
        <p14:creationId xmlns:p14="http://schemas.microsoft.com/office/powerpoint/2010/main" val="2868076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latin typeface="+mn-lt"/>
              </a:rPr>
              <a:t>I. Introduction</a:t>
            </a:r>
            <a:br>
              <a:rPr lang="en-US" altLang="ja-JP" dirty="0">
                <a:latin typeface="+mn-lt"/>
              </a:rPr>
            </a:br>
            <a:r>
              <a:rPr lang="en-US" altLang="ja-JP" dirty="0">
                <a:latin typeface="+mn-lt"/>
              </a:rPr>
              <a:t>3. Today’s talk          </a:t>
            </a:r>
            <a:r>
              <a:rPr lang="en-US" altLang="ja-JP" dirty="0" smtClean="0">
                <a:latin typeface="+mn-lt"/>
              </a:rPr>
              <a:t>2</a:t>
            </a:r>
            <a:endParaRPr kumimoji="1" lang="ja-JP" altLang="en-US" dirty="0">
              <a:latin typeface="+mn-lt"/>
            </a:endParaRPr>
          </a:p>
        </p:txBody>
      </p:sp>
      <p:sp>
        <p:nvSpPr>
          <p:cNvPr id="3" name="コンテンツ プレースホルダー 2"/>
          <p:cNvSpPr>
            <a:spLocks noGrp="1"/>
          </p:cNvSpPr>
          <p:nvPr>
            <p:ph idx="1"/>
          </p:nvPr>
        </p:nvSpPr>
        <p:spPr/>
        <p:txBody>
          <a:bodyPr>
            <a:normAutofit fontScale="92500"/>
          </a:bodyPr>
          <a:lstStyle/>
          <a:p>
            <a:endParaRPr lang="en-US" altLang="ja-JP" sz="3600" dirty="0" smtClean="0"/>
          </a:p>
          <a:p>
            <a:r>
              <a:rPr lang="en-US" altLang="ja-JP" sz="3600" dirty="0" smtClean="0"/>
              <a:t>It </a:t>
            </a:r>
            <a:r>
              <a:rPr lang="en-US" altLang="ja-JP" sz="3600" dirty="0"/>
              <a:t>also depends on the legal and institutional context within which countries implement the BEPS proposals.  </a:t>
            </a:r>
          </a:p>
          <a:p>
            <a:r>
              <a:rPr lang="en-US" altLang="ja-JP" sz="3600" dirty="0"/>
              <a:t>I will focus on that institutional context, and explore several elements that may threaten the effective scope of BEPS. </a:t>
            </a:r>
            <a:endParaRPr lang="ja-JP" altLang="en-US" sz="3600" dirty="0"/>
          </a:p>
          <a:p>
            <a:endParaRPr kumimoji="1" lang="ja-JP" altLang="en-US"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10</a:t>
            </a:fld>
            <a:endParaRPr kumimoji="1" lang="ja-JP" altLang="en-US"/>
          </a:p>
        </p:txBody>
      </p:sp>
    </p:spTree>
    <p:extLst>
      <p:ext uri="{BB962C8B-B14F-4D97-AF65-F5344CB8AC3E}">
        <p14:creationId xmlns:p14="http://schemas.microsoft.com/office/powerpoint/2010/main" val="3246276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50377"/>
            <a:ext cx="10515600" cy="1325563"/>
          </a:xfrm>
        </p:spPr>
        <p:txBody>
          <a:bodyPr>
            <a:normAutofit fontScale="90000"/>
          </a:bodyPr>
          <a:lstStyle/>
          <a:p>
            <a:r>
              <a:rPr lang="en-US" altLang="ja-JP" dirty="0" smtClean="0"/>
              <a:t/>
            </a:r>
            <a:br>
              <a:rPr lang="en-US" altLang="ja-JP" dirty="0" smtClean="0"/>
            </a:br>
            <a:r>
              <a:rPr lang="en-US" altLang="ja-JP" sz="4900" dirty="0" smtClean="0">
                <a:latin typeface="+mn-lt"/>
              </a:rPr>
              <a:t>II</a:t>
            </a:r>
            <a:r>
              <a:rPr lang="en-US" altLang="ja-JP" sz="4900" dirty="0">
                <a:latin typeface="+mn-lt"/>
              </a:rPr>
              <a:t>.  </a:t>
            </a:r>
            <a:r>
              <a:rPr lang="en-US" altLang="ja-JP" sz="4900" u="sng" dirty="0">
                <a:latin typeface="+mn-lt"/>
              </a:rPr>
              <a:t>Threats to the Realization of </a:t>
            </a:r>
            <a:r>
              <a:rPr lang="en-US" altLang="ja-JP" sz="4900" u="sng" dirty="0">
                <a:solidFill>
                  <a:schemeClr val="tx1"/>
                </a:solidFill>
                <a:latin typeface="+mn-lt"/>
              </a:rPr>
              <a:t>BEPS</a:t>
            </a:r>
            <a:r>
              <a:rPr lang="en-US" altLang="ja-JP" sz="4900" dirty="0">
                <a:latin typeface="+mn-lt"/>
              </a:rPr>
              <a:t> </a:t>
            </a:r>
            <a:r>
              <a:rPr lang="ja-JP" altLang="ja-JP" dirty="0"/>
              <a:t/>
            </a:r>
            <a:br>
              <a:rPr lang="ja-JP" altLang="ja-JP" dirty="0"/>
            </a:b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buNone/>
            </a:pPr>
            <a:r>
              <a:rPr lang="en-US" altLang="ja-JP" sz="4400" dirty="0"/>
              <a:t>elements that may threaten the effective scope of </a:t>
            </a:r>
            <a:r>
              <a:rPr lang="en-US" altLang="ja-JP" sz="4400" dirty="0" smtClean="0"/>
              <a:t>BEPS:</a:t>
            </a:r>
            <a:endParaRPr lang="en-US" altLang="ja-JP" sz="4400" dirty="0"/>
          </a:p>
          <a:p>
            <a:r>
              <a:rPr lang="en-US" altLang="ja-JP" sz="3600" b="1" dirty="0" smtClean="0">
                <a:solidFill>
                  <a:srgbClr val="FF0000"/>
                </a:solidFill>
              </a:rPr>
              <a:t>A.  </a:t>
            </a:r>
            <a:r>
              <a:rPr lang="en-US" altLang="ja-JP" sz="3600" b="1" u="sng" dirty="0" smtClean="0">
                <a:solidFill>
                  <a:srgbClr val="FF0000"/>
                </a:solidFill>
              </a:rPr>
              <a:t>National Sovereignty</a:t>
            </a:r>
          </a:p>
          <a:p>
            <a:r>
              <a:rPr lang="en-US" altLang="ja-JP" sz="3600" dirty="0" smtClean="0"/>
              <a:t>B</a:t>
            </a:r>
            <a:r>
              <a:rPr lang="en-US" altLang="ja-JP" sz="3600" dirty="0"/>
              <a:t>. </a:t>
            </a:r>
            <a:r>
              <a:rPr lang="en-US" altLang="ja-JP" sz="3600" u="sng" dirty="0"/>
              <a:t>The International Economic </a:t>
            </a:r>
            <a:r>
              <a:rPr lang="en-US" altLang="ja-JP" sz="3600" u="sng" dirty="0" smtClean="0"/>
              <a:t>Order</a:t>
            </a:r>
          </a:p>
          <a:p>
            <a:r>
              <a:rPr lang="en-US" altLang="ja-JP" sz="3600" dirty="0" smtClean="0"/>
              <a:t>C.  </a:t>
            </a:r>
            <a:r>
              <a:rPr lang="en-US" altLang="ja-JP" sz="3600" u="sng" dirty="0" smtClean="0"/>
              <a:t>International Organizations</a:t>
            </a:r>
          </a:p>
          <a:p>
            <a:r>
              <a:rPr lang="en-US" altLang="ja-JP" sz="3600" dirty="0" smtClean="0"/>
              <a:t>D</a:t>
            </a:r>
            <a:r>
              <a:rPr lang="en-US" altLang="ja-JP" sz="3600" dirty="0"/>
              <a:t>.  </a:t>
            </a:r>
            <a:r>
              <a:rPr lang="en-US" altLang="ja-JP" sz="3600" u="sng" dirty="0"/>
              <a:t>Problems of Implementation</a:t>
            </a:r>
            <a:endParaRPr lang="en-US" altLang="ja-JP" sz="3600" u="sng" dirty="0" smtClean="0"/>
          </a:p>
          <a:p>
            <a:endParaRPr lang="en-US" altLang="ja-JP" u="sng"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11</a:t>
            </a:fld>
            <a:endParaRPr kumimoji="1" lang="ja-JP" altLang="en-US"/>
          </a:p>
        </p:txBody>
      </p:sp>
    </p:spTree>
    <p:extLst>
      <p:ext uri="{BB962C8B-B14F-4D97-AF65-F5344CB8AC3E}">
        <p14:creationId xmlns:p14="http://schemas.microsoft.com/office/powerpoint/2010/main" val="35971245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5628"/>
            <a:ext cx="10515600" cy="1325563"/>
          </a:xfrm>
        </p:spPr>
        <p:txBody>
          <a:bodyPr>
            <a:normAutofit/>
          </a:bodyPr>
          <a:lstStyle/>
          <a:p>
            <a:r>
              <a:rPr lang="en-US" altLang="ja-JP" dirty="0">
                <a:latin typeface="+mn-lt"/>
              </a:rPr>
              <a:t>II.  </a:t>
            </a:r>
            <a:r>
              <a:rPr lang="en-US" altLang="ja-JP" u="sng" dirty="0">
                <a:latin typeface="+mn-lt"/>
              </a:rPr>
              <a:t>Threats to the Realization of BEPS</a:t>
            </a:r>
            <a:r>
              <a:rPr lang="en-US" altLang="ja-JP" dirty="0">
                <a:latin typeface="+mn-lt"/>
              </a:rPr>
              <a:t> </a:t>
            </a:r>
            <a:r>
              <a:rPr lang="ja-JP" altLang="ja-JP" dirty="0">
                <a:latin typeface="+mn-lt"/>
              </a:rPr>
              <a:t/>
            </a:r>
            <a:br>
              <a:rPr lang="ja-JP" altLang="ja-JP" dirty="0">
                <a:latin typeface="+mn-lt"/>
              </a:rPr>
            </a:br>
            <a:r>
              <a:rPr lang="en-US" altLang="ja-JP" dirty="0">
                <a:latin typeface="+mn-lt"/>
              </a:rPr>
              <a:t>A.  </a:t>
            </a:r>
            <a:r>
              <a:rPr lang="en-US" altLang="ja-JP" u="sng" dirty="0">
                <a:latin typeface="+mn-lt"/>
              </a:rPr>
              <a:t>National </a:t>
            </a:r>
            <a:r>
              <a:rPr lang="en-US" altLang="ja-JP" u="sng" dirty="0" smtClean="0">
                <a:latin typeface="+mn-lt"/>
              </a:rPr>
              <a:t>Sovereignty</a:t>
            </a:r>
            <a:r>
              <a:rPr lang="ja-JP" altLang="en-US" dirty="0" smtClean="0">
                <a:latin typeface="+mn-lt"/>
              </a:rPr>
              <a:t>　　　　１</a:t>
            </a:r>
            <a:endParaRPr kumimoji="1" lang="ja-JP" altLang="en-US" dirty="0">
              <a:latin typeface="+mn-lt"/>
            </a:endParaRPr>
          </a:p>
        </p:txBody>
      </p:sp>
      <p:sp>
        <p:nvSpPr>
          <p:cNvPr id="3" name="コンテンツ プレースホルダー 2"/>
          <p:cNvSpPr>
            <a:spLocks noGrp="1"/>
          </p:cNvSpPr>
          <p:nvPr>
            <p:ph idx="1"/>
          </p:nvPr>
        </p:nvSpPr>
        <p:spPr>
          <a:xfrm>
            <a:off x="677334" y="2064773"/>
            <a:ext cx="8596668" cy="4513007"/>
          </a:xfrm>
        </p:spPr>
        <p:txBody>
          <a:bodyPr>
            <a:normAutofit fontScale="77500" lnSpcReduction="20000"/>
          </a:bodyPr>
          <a:lstStyle/>
          <a:p>
            <a:r>
              <a:rPr lang="en-US" altLang="ja-JP" sz="3900" dirty="0">
                <a:latin typeface="+mj-ea"/>
              </a:rPr>
              <a:t>The biggest obstacle to BEPS lies in the nature of </a:t>
            </a:r>
            <a:r>
              <a:rPr lang="en-US" altLang="ja-JP" sz="3900" dirty="0" smtClean="0">
                <a:solidFill>
                  <a:srgbClr val="FF0000"/>
                </a:solidFill>
                <a:latin typeface="+mj-ea"/>
              </a:rPr>
              <a:t>national </a:t>
            </a:r>
            <a:r>
              <a:rPr lang="en-US" altLang="ja-JP" sz="3900" dirty="0">
                <a:solidFill>
                  <a:srgbClr val="FF0000"/>
                </a:solidFill>
                <a:latin typeface="+mj-ea"/>
              </a:rPr>
              <a:t>sovereignty</a:t>
            </a:r>
            <a:r>
              <a:rPr lang="en-US" altLang="ja-JP" sz="3900" dirty="0">
                <a:latin typeface="+mj-ea"/>
              </a:rPr>
              <a:t> itself. </a:t>
            </a:r>
            <a:endParaRPr lang="en-US" altLang="ja-JP" sz="3900" dirty="0" smtClean="0">
              <a:latin typeface="+mj-ea"/>
            </a:endParaRPr>
          </a:p>
          <a:p>
            <a:r>
              <a:rPr lang="en-US" altLang="ja-JP" sz="3900" dirty="0" smtClean="0"/>
              <a:t>Sovereignty </a:t>
            </a:r>
            <a:r>
              <a:rPr lang="en-US" altLang="ja-JP" sz="3900" dirty="0"/>
              <a:t>first took ideational shape in the 16th century work of </a:t>
            </a:r>
            <a:r>
              <a:rPr lang="en-US" altLang="ja-JP" sz="3900" dirty="0">
                <a:solidFill>
                  <a:srgbClr val="FF0000"/>
                </a:solidFill>
              </a:rPr>
              <a:t>Jean </a:t>
            </a:r>
            <a:r>
              <a:rPr lang="en-US" altLang="ja-JP" sz="3900" dirty="0" err="1">
                <a:solidFill>
                  <a:srgbClr val="FF0000"/>
                </a:solidFill>
              </a:rPr>
              <a:t>Bodin</a:t>
            </a:r>
            <a:r>
              <a:rPr lang="en-US" altLang="ja-JP" sz="3900" dirty="0"/>
              <a:t>, but took concrete form in the </a:t>
            </a:r>
            <a:r>
              <a:rPr lang="en-US" altLang="ja-JP" sz="3900" dirty="0">
                <a:solidFill>
                  <a:srgbClr val="FF0000"/>
                </a:solidFill>
              </a:rPr>
              <a:t>1648 Peace of Westphalia</a:t>
            </a:r>
            <a:r>
              <a:rPr lang="en-US" altLang="ja-JP" sz="3900" dirty="0"/>
              <a:t>.</a:t>
            </a:r>
            <a:r>
              <a:rPr lang="ja-JP" altLang="en-US" sz="3900" dirty="0"/>
              <a:t>　</a:t>
            </a:r>
            <a:endParaRPr lang="en-US" altLang="ja-JP" sz="3900" dirty="0" smtClean="0"/>
          </a:p>
          <a:p>
            <a:r>
              <a:rPr lang="en-US" altLang="ja-JP" sz="3900" dirty="0" smtClean="0"/>
              <a:t>Vertically</a:t>
            </a:r>
            <a:r>
              <a:rPr lang="en-US" altLang="ja-JP" sz="3900" dirty="0"/>
              <a:t>, the Peace established that each prince ruled his own state, and chose the state's religion. </a:t>
            </a:r>
            <a:endParaRPr lang="en-US" altLang="ja-JP" sz="3900" dirty="0" smtClean="0"/>
          </a:p>
          <a:p>
            <a:r>
              <a:rPr lang="en-US" altLang="ja-JP" sz="3900" dirty="0" smtClean="0"/>
              <a:t>Horizontally</a:t>
            </a:r>
            <a:r>
              <a:rPr lang="en-US" altLang="ja-JP" sz="3900" dirty="0"/>
              <a:t>, it established that each kingdom was the legal equal of every other kingdom.</a:t>
            </a:r>
            <a:endParaRPr lang="ja-JP" altLang="ja-JP" sz="3900" dirty="0"/>
          </a:p>
          <a:p>
            <a:endParaRPr kumimoji="1" lang="ja-JP" altLang="en-US"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12</a:t>
            </a:fld>
            <a:endParaRPr kumimoji="1" lang="ja-JP" altLang="en-US"/>
          </a:p>
        </p:txBody>
      </p:sp>
    </p:spTree>
    <p:extLst>
      <p:ext uri="{BB962C8B-B14F-4D97-AF65-F5344CB8AC3E}">
        <p14:creationId xmlns:p14="http://schemas.microsoft.com/office/powerpoint/2010/main" val="16870053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latin typeface="+mn-lt"/>
              </a:rPr>
              <a:t>II.  </a:t>
            </a:r>
            <a:r>
              <a:rPr lang="en-US" altLang="ja-JP" u="sng" dirty="0">
                <a:latin typeface="+mn-lt"/>
              </a:rPr>
              <a:t>Threats to the Realization of BEPS</a:t>
            </a:r>
            <a:r>
              <a:rPr lang="en-US" altLang="ja-JP" dirty="0">
                <a:latin typeface="+mn-lt"/>
              </a:rPr>
              <a:t> </a:t>
            </a:r>
            <a:r>
              <a:rPr lang="ja-JP" altLang="ja-JP" dirty="0">
                <a:latin typeface="+mn-lt"/>
              </a:rPr>
              <a:t/>
            </a:r>
            <a:br>
              <a:rPr lang="ja-JP" altLang="ja-JP" dirty="0">
                <a:latin typeface="+mn-lt"/>
              </a:rPr>
            </a:br>
            <a:r>
              <a:rPr lang="en-US" altLang="ja-JP" dirty="0">
                <a:latin typeface="+mn-lt"/>
              </a:rPr>
              <a:t>A.  </a:t>
            </a:r>
            <a:r>
              <a:rPr lang="en-US" altLang="ja-JP" u="sng" dirty="0">
                <a:latin typeface="+mn-lt"/>
              </a:rPr>
              <a:t>National </a:t>
            </a:r>
            <a:r>
              <a:rPr lang="en-US" altLang="ja-JP" u="sng" dirty="0" smtClean="0">
                <a:latin typeface="+mn-lt"/>
              </a:rPr>
              <a:t>Sovereignty</a:t>
            </a:r>
            <a:r>
              <a:rPr lang="ja-JP" altLang="en-US" dirty="0" smtClean="0">
                <a:latin typeface="+mn-lt"/>
              </a:rPr>
              <a:t>　　　　</a:t>
            </a:r>
            <a:r>
              <a:rPr lang="ja-JP" altLang="en-US" dirty="0" smtClean="0"/>
              <a:t>２</a:t>
            </a:r>
            <a:endParaRPr kumimoji="1" lang="ja-JP" altLang="en-US" dirty="0"/>
          </a:p>
        </p:txBody>
      </p:sp>
      <p:sp>
        <p:nvSpPr>
          <p:cNvPr id="3" name="コンテンツ プレースホルダー 2"/>
          <p:cNvSpPr>
            <a:spLocks noGrp="1"/>
          </p:cNvSpPr>
          <p:nvPr>
            <p:ph idx="1"/>
          </p:nvPr>
        </p:nvSpPr>
        <p:spPr>
          <a:xfrm>
            <a:off x="677333" y="2035277"/>
            <a:ext cx="10855905" cy="4006085"/>
          </a:xfrm>
        </p:spPr>
        <p:txBody>
          <a:bodyPr>
            <a:noAutofit/>
          </a:bodyPr>
          <a:lstStyle/>
          <a:p>
            <a:r>
              <a:rPr lang="en-US" altLang="ja-JP" sz="3200" dirty="0"/>
              <a:t>The sovereignty that </a:t>
            </a:r>
            <a:r>
              <a:rPr lang="en-US" altLang="ja-JP" sz="3200" dirty="0" err="1"/>
              <a:t>Bodin</a:t>
            </a:r>
            <a:r>
              <a:rPr lang="en-US" altLang="ja-JP" sz="3200" dirty="0"/>
              <a:t> envisioned and the Peace implemented lies at the heart of modern international law.  Under basic international law principles, all nations stand as legal equals of all others.  When they wish to bind each other legally, they do so only by entering treaties at the national level</a:t>
            </a:r>
            <a:r>
              <a:rPr lang="en-US" altLang="ja-JP" sz="3200" dirty="0" smtClean="0"/>
              <a:t>.</a:t>
            </a:r>
          </a:p>
          <a:p>
            <a:r>
              <a:rPr lang="en-US" altLang="ja-JP" sz="3200" dirty="0"/>
              <a:t>The right to tax falls within the general scope of this national sovereignty.  Governments can tax, but only within their national bounds.</a:t>
            </a:r>
            <a:endParaRPr kumimoji="1" lang="ja-JP" altLang="en-US" sz="32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13</a:t>
            </a:fld>
            <a:endParaRPr kumimoji="1" lang="ja-JP" altLang="en-US"/>
          </a:p>
        </p:txBody>
      </p:sp>
    </p:spTree>
    <p:extLst>
      <p:ext uri="{BB962C8B-B14F-4D97-AF65-F5344CB8AC3E}">
        <p14:creationId xmlns:p14="http://schemas.microsoft.com/office/powerpoint/2010/main" val="14199011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339213"/>
            <a:ext cx="8596668" cy="1401097"/>
          </a:xfrm>
        </p:spPr>
        <p:txBody>
          <a:bodyPr>
            <a:normAutofit/>
          </a:bodyPr>
          <a:lstStyle/>
          <a:p>
            <a:r>
              <a:rPr lang="en-US" altLang="ja-JP" dirty="0">
                <a:latin typeface="+mn-lt"/>
              </a:rPr>
              <a:t>II.  </a:t>
            </a:r>
            <a:r>
              <a:rPr lang="en-US" altLang="ja-JP" u="sng" dirty="0">
                <a:latin typeface="+mn-lt"/>
              </a:rPr>
              <a:t>Threats to the Realization of BEPS</a:t>
            </a:r>
            <a:r>
              <a:rPr lang="en-US" altLang="ja-JP" dirty="0">
                <a:latin typeface="+mn-lt"/>
              </a:rPr>
              <a:t> </a:t>
            </a:r>
            <a:r>
              <a:rPr lang="ja-JP" altLang="ja-JP" dirty="0">
                <a:latin typeface="+mn-lt"/>
              </a:rPr>
              <a:t/>
            </a:r>
            <a:br>
              <a:rPr lang="ja-JP" altLang="ja-JP" dirty="0">
                <a:latin typeface="+mn-lt"/>
              </a:rPr>
            </a:br>
            <a:r>
              <a:rPr lang="en-US" altLang="ja-JP" dirty="0">
                <a:latin typeface="+mn-lt"/>
              </a:rPr>
              <a:t>A.  </a:t>
            </a:r>
            <a:r>
              <a:rPr lang="en-US" altLang="ja-JP" u="sng" dirty="0">
                <a:latin typeface="+mn-lt"/>
              </a:rPr>
              <a:t>National Sovereignty</a:t>
            </a:r>
            <a:r>
              <a:rPr lang="ja-JP" altLang="en-US" dirty="0">
                <a:latin typeface="+mn-lt"/>
              </a:rPr>
              <a:t>　　　</a:t>
            </a:r>
            <a:r>
              <a:rPr lang="ja-JP" altLang="en-US" dirty="0"/>
              <a:t>　</a:t>
            </a:r>
            <a:r>
              <a:rPr lang="en-US" altLang="ja-JP" dirty="0" smtClean="0">
                <a:latin typeface="+mn-lt"/>
              </a:rPr>
              <a:t>3</a:t>
            </a:r>
            <a:endParaRPr kumimoji="1" lang="ja-JP" altLang="en-US" dirty="0">
              <a:latin typeface="+mn-lt"/>
            </a:endParaRPr>
          </a:p>
        </p:txBody>
      </p:sp>
      <p:sp>
        <p:nvSpPr>
          <p:cNvPr id="3" name="コンテンツ プレースホルダー 2"/>
          <p:cNvSpPr>
            <a:spLocks noGrp="1"/>
          </p:cNvSpPr>
          <p:nvPr>
            <p:ph idx="1"/>
          </p:nvPr>
        </p:nvSpPr>
        <p:spPr>
          <a:xfrm>
            <a:off x="677333" y="1607575"/>
            <a:ext cx="10796912" cy="4433788"/>
          </a:xfrm>
        </p:spPr>
        <p:txBody>
          <a:bodyPr>
            <a:noAutofit/>
          </a:bodyPr>
          <a:lstStyle/>
          <a:p>
            <a:r>
              <a:rPr lang="en-US" altLang="ja-JP" sz="3200" dirty="0"/>
              <a:t>One </a:t>
            </a:r>
            <a:r>
              <a:rPr lang="en-US" altLang="ja-JP" sz="3200" dirty="0" smtClean="0"/>
              <a:t>nation‘s </a:t>
            </a:r>
            <a:r>
              <a:rPr lang="en-US" altLang="ja-JP" sz="3200" dirty="0"/>
              <a:t>tax </a:t>
            </a:r>
            <a:r>
              <a:rPr lang="en-US" altLang="ja-JP" sz="3200" dirty="0" smtClean="0"/>
              <a:t>office</a:t>
            </a:r>
            <a:r>
              <a:rPr lang="ja-JP" altLang="en-US" sz="3200" dirty="0"/>
              <a:t> </a:t>
            </a:r>
            <a:r>
              <a:rPr lang="en-US" altLang="ja-JP" sz="3200" dirty="0" smtClean="0"/>
              <a:t>may </a:t>
            </a:r>
            <a:r>
              <a:rPr lang="en-US" altLang="ja-JP" sz="3200" dirty="0"/>
              <a:t>not collect revenue within another nation</a:t>
            </a:r>
            <a:r>
              <a:rPr lang="en-US" altLang="ja-JP" sz="3200" dirty="0" smtClean="0"/>
              <a:t>.</a:t>
            </a:r>
          </a:p>
          <a:p>
            <a:r>
              <a:rPr lang="en-US" altLang="ja-JP" sz="3200" dirty="0" smtClean="0"/>
              <a:t>It </a:t>
            </a:r>
            <a:r>
              <a:rPr lang="en-US" altLang="ja-JP" sz="3200" dirty="0"/>
              <a:t>may not conduct investigations within another nation.  </a:t>
            </a:r>
            <a:endParaRPr lang="en-US" altLang="ja-JP" sz="3200" dirty="0" smtClean="0"/>
          </a:p>
          <a:p>
            <a:r>
              <a:rPr lang="en-US" altLang="ja-JP" sz="3200" dirty="0" smtClean="0"/>
              <a:t>It </a:t>
            </a:r>
            <a:r>
              <a:rPr lang="en-US" altLang="ja-JP" sz="3200" dirty="0"/>
              <a:t>may not levy taxes on a neighboring government.  It may not levy taxes on the sovereign (e.g., the prince) of a neighboring government. </a:t>
            </a:r>
            <a:endParaRPr lang="en-US" altLang="ja-JP" sz="3200" dirty="0" smtClean="0"/>
          </a:p>
          <a:p>
            <a:r>
              <a:rPr lang="en-US" altLang="ja-JP" sz="3200" dirty="0" smtClean="0"/>
              <a:t> </a:t>
            </a:r>
            <a:r>
              <a:rPr lang="en-US" altLang="ja-JP" sz="3200" dirty="0"/>
              <a:t>It may not even levy taxes on another country's diplomatic corps, on international </a:t>
            </a:r>
            <a:r>
              <a:rPr lang="en-US" altLang="ja-JP" sz="3200" dirty="0" smtClean="0"/>
              <a:t>organizations, </a:t>
            </a:r>
            <a:r>
              <a:rPr lang="en-US" altLang="ja-JP" sz="3200" dirty="0"/>
              <a:t>or on workers at international </a:t>
            </a:r>
            <a:r>
              <a:rPr lang="en-US" altLang="ja-JP" sz="3200" dirty="0" smtClean="0"/>
              <a:t>organizations.</a:t>
            </a:r>
            <a:endParaRPr lang="ja-JP" altLang="ja-JP" sz="3200" dirty="0"/>
          </a:p>
          <a:p>
            <a:endParaRPr kumimoji="1" lang="ja-JP" altLang="en-US" sz="32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14</a:t>
            </a:fld>
            <a:endParaRPr kumimoji="1" lang="ja-JP" altLang="en-US"/>
          </a:p>
        </p:txBody>
      </p:sp>
    </p:spTree>
    <p:extLst>
      <p:ext uri="{BB962C8B-B14F-4D97-AF65-F5344CB8AC3E}">
        <p14:creationId xmlns:p14="http://schemas.microsoft.com/office/powerpoint/2010/main" val="1580648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latin typeface="+mn-lt"/>
              </a:rPr>
              <a:t>II.  </a:t>
            </a:r>
            <a:r>
              <a:rPr lang="en-US" altLang="ja-JP" u="sng" dirty="0">
                <a:latin typeface="+mn-lt"/>
              </a:rPr>
              <a:t>Threats to the Realization of BEPS</a:t>
            </a:r>
            <a:r>
              <a:rPr lang="en-US" altLang="ja-JP" dirty="0">
                <a:latin typeface="+mn-lt"/>
              </a:rPr>
              <a:t> </a:t>
            </a:r>
            <a:r>
              <a:rPr lang="ja-JP" altLang="ja-JP" dirty="0">
                <a:latin typeface="+mn-lt"/>
              </a:rPr>
              <a:t/>
            </a:r>
            <a:br>
              <a:rPr lang="ja-JP" altLang="ja-JP" dirty="0">
                <a:latin typeface="+mn-lt"/>
              </a:rPr>
            </a:br>
            <a:r>
              <a:rPr lang="en-US" altLang="ja-JP" dirty="0">
                <a:latin typeface="+mn-lt"/>
              </a:rPr>
              <a:t>A.  </a:t>
            </a:r>
            <a:r>
              <a:rPr lang="en-US" altLang="ja-JP" u="sng" dirty="0">
                <a:latin typeface="+mn-lt"/>
              </a:rPr>
              <a:t>National Sovereignty</a:t>
            </a:r>
            <a:r>
              <a:rPr lang="ja-JP" altLang="en-US" dirty="0">
                <a:latin typeface="+mn-lt"/>
              </a:rPr>
              <a:t>　　　　</a:t>
            </a:r>
            <a:r>
              <a:rPr lang="en-US" altLang="ja-JP" dirty="0" smtClean="0">
                <a:latin typeface="+mn-lt"/>
              </a:rPr>
              <a:t>4</a:t>
            </a:r>
            <a:endParaRPr kumimoji="1" lang="ja-JP" altLang="en-US" dirty="0">
              <a:latin typeface="+mn-lt"/>
            </a:endParaRPr>
          </a:p>
        </p:txBody>
      </p:sp>
      <p:sp>
        <p:nvSpPr>
          <p:cNvPr id="3" name="コンテンツ プレースホルダー 2"/>
          <p:cNvSpPr>
            <a:spLocks noGrp="1"/>
          </p:cNvSpPr>
          <p:nvPr>
            <p:ph idx="1"/>
          </p:nvPr>
        </p:nvSpPr>
        <p:spPr>
          <a:xfrm>
            <a:off x="677334" y="2160589"/>
            <a:ext cx="8596668" cy="4417192"/>
          </a:xfrm>
        </p:spPr>
        <p:txBody>
          <a:bodyPr>
            <a:normAutofit fontScale="92500" lnSpcReduction="20000"/>
          </a:bodyPr>
          <a:lstStyle/>
          <a:p>
            <a:r>
              <a:rPr lang="en-US" altLang="ja-JP" sz="3200" dirty="0" smtClean="0"/>
              <a:t>Westphalian </a:t>
            </a:r>
            <a:r>
              <a:rPr lang="en-US" altLang="ja-JP" sz="3200" dirty="0"/>
              <a:t>principles are basic to the modern international legal order.  </a:t>
            </a:r>
            <a:endParaRPr lang="en-US" altLang="ja-JP" sz="3200" dirty="0" smtClean="0"/>
          </a:p>
          <a:p>
            <a:r>
              <a:rPr lang="en-US" altLang="ja-JP" sz="3200" dirty="0" smtClean="0"/>
              <a:t>OECD </a:t>
            </a:r>
            <a:r>
              <a:rPr lang="en-US" altLang="ja-JP" sz="3200" dirty="0"/>
              <a:t>and the BEPS will not likely change them anytime soon.  </a:t>
            </a:r>
            <a:endParaRPr lang="en-US" altLang="ja-JP" sz="3200" dirty="0" smtClean="0"/>
          </a:p>
          <a:p>
            <a:r>
              <a:rPr lang="en-US" altLang="ja-JP" sz="3200" dirty="0" smtClean="0"/>
              <a:t>Even </a:t>
            </a:r>
            <a:r>
              <a:rPr lang="en-US" altLang="ja-JP" sz="3200" dirty="0"/>
              <a:t>after BEPS, some people will remain tax-exempt.  Some organizations will still be tax-exempt.  </a:t>
            </a:r>
            <a:endParaRPr lang="en-US" altLang="ja-JP" sz="3200" dirty="0" smtClean="0"/>
          </a:p>
          <a:p>
            <a:r>
              <a:rPr lang="en-US" altLang="ja-JP" sz="3200" dirty="0" smtClean="0"/>
              <a:t>And </a:t>
            </a:r>
            <a:r>
              <a:rPr lang="en-US" altLang="ja-JP" sz="3200" dirty="0"/>
              <a:t>the basic national structure to the tax system -- even to the taxation of international transactions -- will stay as it is.</a:t>
            </a:r>
            <a:endParaRPr kumimoji="1" lang="ja-JP" altLang="en-US" sz="32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15</a:t>
            </a:fld>
            <a:endParaRPr kumimoji="1" lang="ja-JP" altLang="en-US"/>
          </a:p>
        </p:txBody>
      </p:sp>
    </p:spTree>
    <p:extLst>
      <p:ext uri="{BB962C8B-B14F-4D97-AF65-F5344CB8AC3E}">
        <p14:creationId xmlns:p14="http://schemas.microsoft.com/office/powerpoint/2010/main" val="38890263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50377"/>
            <a:ext cx="10515600" cy="1325563"/>
          </a:xfrm>
        </p:spPr>
        <p:txBody>
          <a:bodyPr>
            <a:normAutofit fontScale="90000"/>
          </a:bodyPr>
          <a:lstStyle/>
          <a:p>
            <a:r>
              <a:rPr lang="en-US" altLang="ja-JP" dirty="0" smtClean="0"/>
              <a:t/>
            </a:r>
            <a:br>
              <a:rPr lang="en-US" altLang="ja-JP" dirty="0" smtClean="0"/>
            </a:br>
            <a:r>
              <a:rPr lang="en-US" altLang="ja-JP" sz="4900" dirty="0" smtClean="0">
                <a:latin typeface="+mn-lt"/>
              </a:rPr>
              <a:t>II</a:t>
            </a:r>
            <a:r>
              <a:rPr lang="en-US" altLang="ja-JP" sz="4900" dirty="0">
                <a:latin typeface="+mn-lt"/>
              </a:rPr>
              <a:t>.  </a:t>
            </a:r>
            <a:r>
              <a:rPr lang="en-US" altLang="ja-JP" sz="4900" u="sng" dirty="0">
                <a:latin typeface="+mn-lt"/>
              </a:rPr>
              <a:t>Threats to the Realization of BEPS</a:t>
            </a:r>
            <a:r>
              <a:rPr lang="en-US" altLang="ja-JP" sz="4900" dirty="0">
                <a:latin typeface="+mn-lt"/>
              </a:rPr>
              <a:t> </a:t>
            </a:r>
            <a:r>
              <a:rPr lang="ja-JP" altLang="ja-JP" dirty="0"/>
              <a:t/>
            </a:r>
            <a:br>
              <a:rPr lang="ja-JP" altLang="ja-JP" dirty="0"/>
            </a:b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buNone/>
            </a:pPr>
            <a:r>
              <a:rPr lang="en-US" altLang="ja-JP" sz="4400" dirty="0"/>
              <a:t>elements that may threaten the effective scope of </a:t>
            </a:r>
            <a:r>
              <a:rPr lang="en-US" altLang="ja-JP" sz="4400" dirty="0" smtClean="0"/>
              <a:t>BEPS:</a:t>
            </a:r>
            <a:endParaRPr lang="en-US" altLang="ja-JP" sz="4400" dirty="0"/>
          </a:p>
          <a:p>
            <a:r>
              <a:rPr lang="en-US" altLang="ja-JP" sz="3600" dirty="0" smtClean="0"/>
              <a:t>A.  </a:t>
            </a:r>
            <a:r>
              <a:rPr lang="en-US" altLang="ja-JP" sz="3600" u="sng" dirty="0" smtClean="0"/>
              <a:t>National Sovereignty</a:t>
            </a:r>
          </a:p>
          <a:p>
            <a:r>
              <a:rPr lang="en-US" altLang="ja-JP" sz="3600" b="1" dirty="0" smtClean="0">
                <a:solidFill>
                  <a:srgbClr val="FF0000"/>
                </a:solidFill>
              </a:rPr>
              <a:t>B</a:t>
            </a:r>
            <a:r>
              <a:rPr lang="en-US" altLang="ja-JP" sz="3600" b="1" dirty="0">
                <a:solidFill>
                  <a:srgbClr val="FF0000"/>
                </a:solidFill>
              </a:rPr>
              <a:t>. </a:t>
            </a:r>
            <a:r>
              <a:rPr lang="en-US" altLang="ja-JP" sz="3600" b="1" u="sng" dirty="0">
                <a:solidFill>
                  <a:srgbClr val="FF0000"/>
                </a:solidFill>
              </a:rPr>
              <a:t>The International Economic </a:t>
            </a:r>
            <a:r>
              <a:rPr lang="en-US" altLang="ja-JP" sz="3600" b="1" u="sng" dirty="0" smtClean="0">
                <a:solidFill>
                  <a:srgbClr val="FF0000"/>
                </a:solidFill>
              </a:rPr>
              <a:t>Order</a:t>
            </a:r>
          </a:p>
          <a:p>
            <a:r>
              <a:rPr lang="en-US" altLang="ja-JP" sz="3600" dirty="0" smtClean="0"/>
              <a:t>C.  </a:t>
            </a:r>
            <a:r>
              <a:rPr lang="en-US" altLang="ja-JP" sz="3600" u="sng" dirty="0" smtClean="0"/>
              <a:t>International Organizations</a:t>
            </a:r>
          </a:p>
          <a:p>
            <a:r>
              <a:rPr lang="en-US" altLang="ja-JP" sz="3600" dirty="0" smtClean="0"/>
              <a:t>D</a:t>
            </a:r>
            <a:r>
              <a:rPr lang="en-US" altLang="ja-JP" sz="3600" dirty="0"/>
              <a:t>.  </a:t>
            </a:r>
            <a:r>
              <a:rPr lang="en-US" altLang="ja-JP" sz="3600" u="sng" dirty="0"/>
              <a:t>Problems of Implementation</a:t>
            </a:r>
            <a:endParaRPr lang="en-US" altLang="ja-JP" sz="3600" u="sng" dirty="0" smtClean="0"/>
          </a:p>
          <a:p>
            <a:endParaRPr lang="en-US" altLang="ja-JP" u="sng"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16</a:t>
            </a:fld>
            <a:endParaRPr kumimoji="1" lang="ja-JP" altLang="en-US"/>
          </a:p>
        </p:txBody>
      </p:sp>
    </p:spTree>
    <p:extLst>
      <p:ext uri="{BB962C8B-B14F-4D97-AF65-F5344CB8AC3E}">
        <p14:creationId xmlns:p14="http://schemas.microsoft.com/office/powerpoint/2010/main" val="4563382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5628"/>
            <a:ext cx="10515600" cy="1325563"/>
          </a:xfrm>
        </p:spPr>
        <p:txBody>
          <a:bodyPr>
            <a:normAutofit fontScale="90000"/>
          </a:bodyPr>
          <a:lstStyle/>
          <a:p>
            <a:r>
              <a:rPr lang="en-US" altLang="ja-JP" dirty="0" smtClean="0"/>
              <a:t/>
            </a:r>
            <a:br>
              <a:rPr lang="en-US" altLang="ja-JP" dirty="0" smtClean="0"/>
            </a:br>
            <a:r>
              <a:rPr lang="en-US" altLang="ja-JP" dirty="0">
                <a:latin typeface="+mn-lt"/>
              </a:rPr>
              <a:t>II.  </a:t>
            </a:r>
            <a:r>
              <a:rPr lang="en-US" altLang="ja-JP" u="sng" dirty="0">
                <a:latin typeface="+mn-lt"/>
              </a:rPr>
              <a:t>Threats to the Realization of BEPS</a:t>
            </a:r>
            <a:r>
              <a:rPr lang="en-US" altLang="ja-JP" dirty="0">
                <a:latin typeface="+mn-lt"/>
              </a:rPr>
              <a:t> </a:t>
            </a:r>
            <a:br>
              <a:rPr lang="en-US" altLang="ja-JP" dirty="0">
                <a:latin typeface="+mn-lt"/>
              </a:rPr>
            </a:br>
            <a:r>
              <a:rPr lang="en-US" altLang="ja-JP" dirty="0" smtClean="0">
                <a:latin typeface="+mn-lt"/>
              </a:rPr>
              <a:t>B</a:t>
            </a:r>
            <a:r>
              <a:rPr lang="en-US" altLang="ja-JP" dirty="0">
                <a:latin typeface="+mn-lt"/>
              </a:rPr>
              <a:t>. </a:t>
            </a:r>
            <a:r>
              <a:rPr lang="en-US" altLang="ja-JP" u="sng" dirty="0">
                <a:latin typeface="+mn-lt"/>
              </a:rPr>
              <a:t>The International Economic </a:t>
            </a:r>
            <a:r>
              <a:rPr lang="en-US" altLang="ja-JP" u="sng" dirty="0" smtClean="0">
                <a:latin typeface="+mn-lt"/>
              </a:rPr>
              <a:t>Order </a:t>
            </a:r>
            <a:r>
              <a:rPr lang="en-US" altLang="ja-JP" dirty="0" smtClean="0">
                <a:latin typeface="+mn-lt"/>
              </a:rPr>
              <a:t>      1</a:t>
            </a:r>
            <a:r>
              <a:rPr lang="ja-JP" altLang="ja-JP" dirty="0">
                <a:latin typeface="+mn-lt"/>
              </a:rPr>
              <a:t/>
            </a:r>
            <a:br>
              <a:rPr lang="ja-JP" altLang="ja-JP" dirty="0">
                <a:latin typeface="+mn-lt"/>
              </a:rPr>
            </a:br>
            <a:endParaRPr kumimoji="1" lang="ja-JP" altLang="en-US" dirty="0">
              <a:latin typeface="+mn-lt"/>
            </a:endParaRPr>
          </a:p>
        </p:txBody>
      </p:sp>
      <p:sp>
        <p:nvSpPr>
          <p:cNvPr id="3" name="コンテンツ プレースホルダー 2"/>
          <p:cNvSpPr>
            <a:spLocks noGrp="1"/>
          </p:cNvSpPr>
          <p:nvPr>
            <p:ph idx="1"/>
          </p:nvPr>
        </p:nvSpPr>
        <p:spPr/>
        <p:txBody>
          <a:bodyPr>
            <a:normAutofit lnSpcReduction="10000"/>
          </a:bodyPr>
          <a:lstStyle/>
          <a:p>
            <a:endParaRPr lang="en-US" altLang="ja-JP" sz="3200" dirty="0" smtClean="0"/>
          </a:p>
          <a:p>
            <a:r>
              <a:rPr lang="en-US" altLang="ja-JP" sz="3200" dirty="0" smtClean="0"/>
              <a:t>Seeking to </a:t>
            </a:r>
            <a:r>
              <a:rPr lang="en-US" altLang="ja-JP" sz="3200" dirty="0"/>
              <a:t>transform the </a:t>
            </a:r>
            <a:r>
              <a:rPr lang="en-US" altLang="ja-JP" sz="3200" dirty="0">
                <a:solidFill>
                  <a:srgbClr val="FF0000"/>
                </a:solidFill>
              </a:rPr>
              <a:t>international economic order</a:t>
            </a:r>
            <a:r>
              <a:rPr lang="en-US" altLang="ja-JP" sz="3200" dirty="0"/>
              <a:t>, the BEPS project will also encounter resistance from the many parties with an interest in that order.  </a:t>
            </a:r>
            <a:endParaRPr lang="en-US" altLang="ja-JP" sz="3200" dirty="0" smtClean="0"/>
          </a:p>
          <a:p>
            <a:r>
              <a:rPr lang="en-US" altLang="ja-JP" sz="3200" dirty="0" smtClean="0"/>
              <a:t>Under </a:t>
            </a:r>
            <a:r>
              <a:rPr lang="en-US" altLang="ja-JP" sz="3200" dirty="0"/>
              <a:t>this order, public finance in the wealthy democracies is closely tied to the private financial institutions.</a:t>
            </a:r>
            <a:endParaRPr kumimoji="1" lang="ja-JP" altLang="en-US" sz="32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17</a:t>
            </a:fld>
            <a:endParaRPr kumimoji="1" lang="ja-JP" altLang="en-US"/>
          </a:p>
        </p:txBody>
      </p:sp>
    </p:spTree>
    <p:extLst>
      <p:ext uri="{BB962C8B-B14F-4D97-AF65-F5344CB8AC3E}">
        <p14:creationId xmlns:p14="http://schemas.microsoft.com/office/powerpoint/2010/main" val="38021501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280219"/>
            <a:ext cx="8596668" cy="973394"/>
          </a:xfrm>
        </p:spPr>
        <p:txBody>
          <a:bodyPr>
            <a:normAutofit fontScale="90000"/>
          </a:bodyPr>
          <a:lstStyle/>
          <a:p>
            <a:r>
              <a:rPr lang="en-US" altLang="ja-JP" dirty="0" smtClean="0">
                <a:latin typeface="+mn-lt"/>
              </a:rPr>
              <a:t>II</a:t>
            </a:r>
            <a:r>
              <a:rPr lang="en-US" altLang="ja-JP" dirty="0">
                <a:latin typeface="+mn-lt"/>
              </a:rPr>
              <a:t>.  </a:t>
            </a:r>
            <a:r>
              <a:rPr lang="en-US" altLang="ja-JP" u="sng" dirty="0">
                <a:latin typeface="+mn-lt"/>
              </a:rPr>
              <a:t>Threats to the Realization of BEPS</a:t>
            </a:r>
            <a:r>
              <a:rPr lang="en-US" altLang="ja-JP" dirty="0">
                <a:latin typeface="+mn-lt"/>
              </a:rPr>
              <a:t> </a:t>
            </a:r>
            <a:br>
              <a:rPr lang="en-US" altLang="ja-JP" dirty="0">
                <a:latin typeface="+mn-lt"/>
              </a:rPr>
            </a:br>
            <a:r>
              <a:rPr lang="en-US" altLang="ja-JP" dirty="0">
                <a:latin typeface="+mn-lt"/>
              </a:rPr>
              <a:t>B. </a:t>
            </a:r>
            <a:r>
              <a:rPr lang="en-US" altLang="ja-JP" u="sng" dirty="0">
                <a:latin typeface="+mn-lt"/>
              </a:rPr>
              <a:t>The International Economic Order </a:t>
            </a:r>
            <a:r>
              <a:rPr lang="en-US" altLang="ja-JP" dirty="0">
                <a:latin typeface="+mn-lt"/>
              </a:rPr>
              <a:t>      </a:t>
            </a:r>
            <a:r>
              <a:rPr lang="ja-JP" altLang="en-US" dirty="0" smtClean="0"/>
              <a:t>２</a:t>
            </a:r>
            <a:r>
              <a:rPr lang="ja-JP" altLang="ja-JP" dirty="0"/>
              <a:t/>
            </a:r>
            <a:br>
              <a:rPr lang="ja-JP" altLang="ja-JP" dirty="0"/>
            </a:br>
            <a:endParaRPr kumimoji="1" lang="ja-JP" altLang="en-US" dirty="0"/>
          </a:p>
        </p:txBody>
      </p:sp>
      <p:sp>
        <p:nvSpPr>
          <p:cNvPr id="3" name="コンテンツ プレースホルダー 2"/>
          <p:cNvSpPr>
            <a:spLocks noGrp="1"/>
          </p:cNvSpPr>
          <p:nvPr>
            <p:ph idx="1"/>
          </p:nvPr>
        </p:nvSpPr>
        <p:spPr>
          <a:xfrm>
            <a:off x="383459" y="1460090"/>
            <a:ext cx="11238270" cy="4581273"/>
          </a:xfrm>
        </p:spPr>
        <p:txBody>
          <a:bodyPr>
            <a:noAutofit/>
          </a:bodyPr>
          <a:lstStyle/>
          <a:p>
            <a:r>
              <a:rPr lang="en-US" altLang="ja-JP" sz="3200" dirty="0" smtClean="0"/>
              <a:t>When </a:t>
            </a:r>
            <a:r>
              <a:rPr lang="en-US" altLang="ja-JP" sz="3200" dirty="0"/>
              <a:t>the government borrows, it offers lenders a security interest in its future tax receipts; </a:t>
            </a:r>
            <a:r>
              <a:rPr lang="en-US" altLang="ja-JP" sz="3200" dirty="0" smtClean="0"/>
              <a:t>because </a:t>
            </a:r>
            <a:r>
              <a:rPr lang="en-US" altLang="ja-JP" sz="3200" dirty="0"/>
              <a:t>only the legislature can tax or borrow, the legislature guarantees the repayment of the national debt.  </a:t>
            </a:r>
            <a:endParaRPr lang="en-US" altLang="ja-JP" sz="3200" dirty="0" smtClean="0"/>
          </a:p>
          <a:p>
            <a:r>
              <a:rPr lang="en-US" altLang="ja-JP" sz="3200" dirty="0" smtClean="0"/>
              <a:t>Precisely </a:t>
            </a:r>
            <a:r>
              <a:rPr lang="en-US" altLang="ja-JP" sz="3200" dirty="0"/>
              <a:t>because the legislature controls both debt and taxes, the government can credibly promise repayment</a:t>
            </a:r>
            <a:r>
              <a:rPr lang="en-US" altLang="ja-JP" sz="3200" dirty="0" smtClean="0"/>
              <a:t>. </a:t>
            </a:r>
            <a:endParaRPr lang="ja-JP" altLang="ja-JP" sz="3200" dirty="0"/>
          </a:p>
          <a:p>
            <a:r>
              <a:rPr lang="en-US" altLang="ja-JP" sz="3200" dirty="0" smtClean="0"/>
              <a:t>This </a:t>
            </a:r>
            <a:r>
              <a:rPr lang="en-US" altLang="ja-JP" sz="3200" dirty="0"/>
              <a:t>connection between debt and taxes traces its origins to the 17th century English "</a:t>
            </a:r>
            <a:r>
              <a:rPr lang="en-US" altLang="ja-JP" sz="3200" dirty="0" err="1">
                <a:solidFill>
                  <a:srgbClr val="FF0000"/>
                </a:solidFill>
              </a:rPr>
              <a:t>Glorius</a:t>
            </a:r>
            <a:r>
              <a:rPr lang="en-US" altLang="ja-JP" sz="3200" dirty="0">
                <a:solidFill>
                  <a:srgbClr val="FF0000"/>
                </a:solidFill>
              </a:rPr>
              <a:t> Revolution</a:t>
            </a:r>
            <a:r>
              <a:rPr lang="en-US" altLang="ja-JP" sz="3200" dirty="0"/>
              <a:t>."  It is this event that both transformed public finance and laid the institutional structure for private finance.</a:t>
            </a:r>
            <a:endParaRPr kumimoji="1" lang="ja-JP" altLang="en-US" sz="32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18</a:t>
            </a:fld>
            <a:endParaRPr kumimoji="1" lang="ja-JP" altLang="en-US"/>
          </a:p>
        </p:txBody>
      </p:sp>
    </p:spTree>
    <p:extLst>
      <p:ext uri="{BB962C8B-B14F-4D97-AF65-F5344CB8AC3E}">
        <p14:creationId xmlns:p14="http://schemas.microsoft.com/office/powerpoint/2010/main" val="27442189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132736"/>
            <a:ext cx="8596668" cy="1224116"/>
          </a:xfrm>
        </p:spPr>
        <p:txBody>
          <a:bodyPr>
            <a:normAutofit fontScale="90000"/>
          </a:bodyPr>
          <a:lstStyle/>
          <a:p>
            <a:r>
              <a:rPr lang="en-US" altLang="ja-JP" dirty="0" smtClean="0">
                <a:latin typeface="+mn-lt"/>
              </a:rPr>
              <a:t>II</a:t>
            </a:r>
            <a:r>
              <a:rPr lang="en-US" altLang="ja-JP" dirty="0">
                <a:latin typeface="+mn-lt"/>
              </a:rPr>
              <a:t>.  </a:t>
            </a:r>
            <a:r>
              <a:rPr lang="en-US" altLang="ja-JP" u="sng" dirty="0">
                <a:latin typeface="+mn-lt"/>
              </a:rPr>
              <a:t>Threats to the Realization of BEPS</a:t>
            </a:r>
            <a:r>
              <a:rPr lang="en-US" altLang="ja-JP" dirty="0">
                <a:latin typeface="+mn-lt"/>
              </a:rPr>
              <a:t> </a:t>
            </a:r>
            <a:br>
              <a:rPr lang="en-US" altLang="ja-JP" dirty="0">
                <a:latin typeface="+mn-lt"/>
              </a:rPr>
            </a:br>
            <a:r>
              <a:rPr lang="en-US" altLang="ja-JP" dirty="0">
                <a:latin typeface="+mn-lt"/>
              </a:rPr>
              <a:t>B. </a:t>
            </a:r>
            <a:r>
              <a:rPr lang="en-US" altLang="ja-JP" u="sng" dirty="0">
                <a:latin typeface="+mn-lt"/>
              </a:rPr>
              <a:t>The International Economic Order </a:t>
            </a:r>
            <a:r>
              <a:rPr lang="en-US" altLang="ja-JP" dirty="0">
                <a:latin typeface="+mn-lt"/>
              </a:rPr>
              <a:t>      </a:t>
            </a:r>
            <a:r>
              <a:rPr lang="en-US" altLang="ja-JP" dirty="0" smtClean="0">
                <a:latin typeface="+mn-lt"/>
              </a:rPr>
              <a:t>3</a:t>
            </a:r>
            <a:r>
              <a:rPr lang="ja-JP" altLang="ja-JP" dirty="0">
                <a:latin typeface="+mn-lt"/>
              </a:rPr>
              <a:t/>
            </a:r>
            <a:br>
              <a:rPr lang="ja-JP" altLang="ja-JP" dirty="0">
                <a:latin typeface="+mn-lt"/>
              </a:rPr>
            </a:br>
            <a:endParaRPr kumimoji="1" lang="ja-JP" altLang="en-US" dirty="0">
              <a:latin typeface="+mn-lt"/>
            </a:endParaRPr>
          </a:p>
        </p:txBody>
      </p:sp>
      <p:sp>
        <p:nvSpPr>
          <p:cNvPr id="3" name="コンテンツ プレースホルダー 2"/>
          <p:cNvSpPr>
            <a:spLocks noGrp="1"/>
          </p:cNvSpPr>
          <p:nvPr>
            <p:ph idx="1"/>
          </p:nvPr>
        </p:nvSpPr>
        <p:spPr>
          <a:xfrm>
            <a:off x="677333" y="1592826"/>
            <a:ext cx="10605183" cy="4448537"/>
          </a:xfrm>
        </p:spPr>
        <p:txBody>
          <a:bodyPr>
            <a:noAutofit/>
          </a:bodyPr>
          <a:lstStyle/>
          <a:p>
            <a:r>
              <a:rPr lang="en-US" altLang="ja-JP" sz="2800" dirty="0"/>
              <a:t>By tying taxes to debt and placing both under the control of the legislature, </a:t>
            </a:r>
            <a:r>
              <a:rPr lang="en-US" altLang="ja-JP" sz="2800" dirty="0">
                <a:solidFill>
                  <a:srgbClr val="FF0000"/>
                </a:solidFill>
              </a:rPr>
              <a:t>the Glorious Revolution dramatically reduced the cost of English debt.  </a:t>
            </a:r>
            <a:r>
              <a:rPr lang="en-US" altLang="ja-JP" sz="2800" dirty="0"/>
              <a:t>The English government now presented lenders with a lower default risk.  Necessarily, it could borrow </a:t>
            </a:r>
            <a:r>
              <a:rPr lang="en-US" altLang="ja-JP" sz="2800" dirty="0" smtClean="0"/>
              <a:t>cheaply.</a:t>
            </a:r>
          </a:p>
          <a:p>
            <a:r>
              <a:rPr lang="en-US" altLang="ja-JP" sz="2800" dirty="0"/>
              <a:t>In tandem with this new institutional order for public finance, England found itself with the infrastructure necessary for private finance.  </a:t>
            </a:r>
            <a:endParaRPr lang="en-US" altLang="ja-JP" sz="2800" dirty="0" smtClean="0"/>
          </a:p>
          <a:p>
            <a:r>
              <a:rPr lang="en-US" altLang="ja-JP" sz="2800" dirty="0" smtClean="0"/>
              <a:t>As </a:t>
            </a:r>
            <a:r>
              <a:rPr lang="en-US" altLang="ja-JP" sz="2800" dirty="0"/>
              <a:t>institutions and markets developed to fund the government efficiently, private parties found that the same institutions and markets facilitated private investment as well.</a:t>
            </a:r>
            <a:endParaRPr kumimoji="1" lang="ja-JP" altLang="en-US" sz="28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19</a:t>
            </a:fld>
            <a:endParaRPr kumimoji="1" lang="ja-JP" altLang="en-US"/>
          </a:p>
        </p:txBody>
      </p:sp>
    </p:spTree>
    <p:extLst>
      <p:ext uri="{BB962C8B-B14F-4D97-AF65-F5344CB8AC3E}">
        <p14:creationId xmlns:p14="http://schemas.microsoft.com/office/powerpoint/2010/main" val="1686833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Acknowledgement:</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sz="4000" dirty="0">
                <a:solidFill>
                  <a:srgbClr val="FF0000"/>
                </a:solidFill>
              </a:rPr>
              <a:t>Professor </a:t>
            </a:r>
            <a:r>
              <a:rPr lang="en-US" altLang="ja-JP" sz="4000" dirty="0" smtClean="0">
                <a:solidFill>
                  <a:srgbClr val="FF0000"/>
                </a:solidFill>
              </a:rPr>
              <a:t>Mark </a:t>
            </a:r>
            <a:r>
              <a:rPr lang="en-US" altLang="ja-JP" sz="4000" dirty="0" err="1">
                <a:solidFill>
                  <a:srgbClr val="FF0000"/>
                </a:solidFill>
              </a:rPr>
              <a:t>Ramseyer</a:t>
            </a:r>
            <a:r>
              <a:rPr lang="en-US" altLang="ja-JP" sz="4000" dirty="0">
                <a:solidFill>
                  <a:srgbClr val="FF0000"/>
                </a:solidFill>
              </a:rPr>
              <a:t> </a:t>
            </a:r>
            <a:r>
              <a:rPr lang="en-US" altLang="ja-JP" sz="4000" dirty="0"/>
              <a:t>of </a:t>
            </a:r>
            <a:r>
              <a:rPr lang="en-US" altLang="ja-JP" sz="4000" dirty="0">
                <a:solidFill>
                  <a:srgbClr val="FF0000"/>
                </a:solidFill>
              </a:rPr>
              <a:t>Harvard Law School </a:t>
            </a:r>
            <a:r>
              <a:rPr lang="en-US" altLang="ja-JP" sz="4000" dirty="0"/>
              <a:t>has kindly translated the Japanese version of this paper into English.  I thank him for this elaborate English version.</a:t>
            </a:r>
            <a:endParaRPr kumimoji="1" lang="ja-JP" altLang="en-US" sz="40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2</a:t>
            </a:fld>
            <a:endParaRPr kumimoji="1" lang="ja-JP" altLang="en-US"/>
          </a:p>
        </p:txBody>
      </p:sp>
    </p:spTree>
    <p:extLst>
      <p:ext uri="{BB962C8B-B14F-4D97-AF65-F5344CB8AC3E}">
        <p14:creationId xmlns:p14="http://schemas.microsoft.com/office/powerpoint/2010/main" val="9622605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1204452"/>
          </a:xfrm>
        </p:spPr>
        <p:txBody>
          <a:bodyPr>
            <a:normAutofit fontScale="90000"/>
          </a:bodyPr>
          <a:lstStyle/>
          <a:p>
            <a:r>
              <a:rPr lang="en-US" altLang="ja-JP" dirty="0" smtClean="0">
                <a:latin typeface="+mn-lt"/>
              </a:rPr>
              <a:t>II</a:t>
            </a:r>
            <a:r>
              <a:rPr lang="en-US" altLang="ja-JP" dirty="0">
                <a:latin typeface="+mn-lt"/>
              </a:rPr>
              <a:t>.  </a:t>
            </a:r>
            <a:r>
              <a:rPr lang="en-US" altLang="ja-JP" u="sng" dirty="0">
                <a:latin typeface="+mn-lt"/>
              </a:rPr>
              <a:t>Threats to the Realization of BEPS</a:t>
            </a:r>
            <a:r>
              <a:rPr lang="en-US" altLang="ja-JP" dirty="0">
                <a:latin typeface="+mn-lt"/>
              </a:rPr>
              <a:t> </a:t>
            </a:r>
            <a:br>
              <a:rPr lang="en-US" altLang="ja-JP" dirty="0">
                <a:latin typeface="+mn-lt"/>
              </a:rPr>
            </a:br>
            <a:r>
              <a:rPr lang="en-US" altLang="ja-JP" dirty="0">
                <a:latin typeface="+mn-lt"/>
              </a:rPr>
              <a:t>B. </a:t>
            </a:r>
            <a:r>
              <a:rPr lang="en-US" altLang="ja-JP" u="sng" dirty="0">
                <a:latin typeface="+mn-lt"/>
              </a:rPr>
              <a:t>The International Economic Order </a:t>
            </a:r>
            <a:r>
              <a:rPr lang="en-US" altLang="ja-JP" dirty="0">
                <a:latin typeface="+mn-lt"/>
              </a:rPr>
              <a:t>      </a:t>
            </a:r>
            <a:r>
              <a:rPr lang="en-US" altLang="ja-JP" dirty="0" smtClean="0">
                <a:latin typeface="+mn-lt"/>
              </a:rPr>
              <a:t>4</a:t>
            </a:r>
            <a:r>
              <a:rPr lang="ja-JP" altLang="ja-JP" dirty="0">
                <a:latin typeface="+mn-lt"/>
              </a:rPr>
              <a:t/>
            </a:r>
            <a:br>
              <a:rPr lang="ja-JP" altLang="ja-JP" dirty="0">
                <a:latin typeface="+mn-lt"/>
              </a:rPr>
            </a:br>
            <a:endParaRPr kumimoji="1" lang="ja-JP" altLang="en-US" dirty="0">
              <a:latin typeface="+mn-lt"/>
            </a:endParaRPr>
          </a:p>
        </p:txBody>
      </p:sp>
      <p:sp>
        <p:nvSpPr>
          <p:cNvPr id="3" name="コンテンツ プレースホルダー 2"/>
          <p:cNvSpPr>
            <a:spLocks noGrp="1"/>
          </p:cNvSpPr>
          <p:nvPr>
            <p:ph idx="1"/>
          </p:nvPr>
        </p:nvSpPr>
        <p:spPr>
          <a:xfrm>
            <a:off x="677334" y="2160589"/>
            <a:ext cx="8596668" cy="4181217"/>
          </a:xfrm>
        </p:spPr>
        <p:txBody>
          <a:bodyPr>
            <a:normAutofit fontScale="92500" lnSpcReduction="20000"/>
          </a:bodyPr>
          <a:lstStyle/>
          <a:p>
            <a:r>
              <a:rPr lang="en-US" altLang="ja-JP" sz="3200" dirty="0"/>
              <a:t>To the extent that the BEPS reformers seek to restructure the international economic order, it is this 300-year tradition that they hope to change.  </a:t>
            </a:r>
            <a:endParaRPr lang="en-US" altLang="ja-JP" sz="3200" dirty="0" smtClean="0"/>
          </a:p>
          <a:p>
            <a:r>
              <a:rPr lang="en-US" altLang="ja-JP" sz="3200" dirty="0" smtClean="0"/>
              <a:t>The </a:t>
            </a:r>
            <a:r>
              <a:rPr lang="en-US" altLang="ja-JP" sz="3200" dirty="0"/>
              <a:t>modern economic structure dates from the Glorious Revolution.  It funded the British navy, it funded the industrial revolution, and it funded economic growth.  </a:t>
            </a:r>
            <a:endParaRPr lang="en-US" altLang="ja-JP" sz="3200" dirty="0" smtClean="0"/>
          </a:p>
          <a:p>
            <a:r>
              <a:rPr lang="en-US" altLang="ja-JP" sz="3200" dirty="0" smtClean="0">
                <a:solidFill>
                  <a:srgbClr val="FF0000"/>
                </a:solidFill>
              </a:rPr>
              <a:t>It </a:t>
            </a:r>
            <a:r>
              <a:rPr lang="en-US" altLang="ja-JP" sz="3200" dirty="0">
                <a:solidFill>
                  <a:srgbClr val="FF0000"/>
                </a:solidFill>
              </a:rPr>
              <a:t>will not be an easy structure to </a:t>
            </a:r>
            <a:r>
              <a:rPr lang="en-US" altLang="ja-JP" sz="3200" dirty="0" smtClean="0">
                <a:solidFill>
                  <a:srgbClr val="FF0000"/>
                </a:solidFill>
              </a:rPr>
              <a:t>change even with BEPS projects</a:t>
            </a:r>
            <a:r>
              <a:rPr lang="en-US" altLang="ja-JP" sz="3200" dirty="0" smtClean="0"/>
              <a:t>. </a:t>
            </a:r>
            <a:endParaRPr kumimoji="1" lang="ja-JP" altLang="en-US" sz="32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20</a:t>
            </a:fld>
            <a:endParaRPr kumimoji="1" lang="ja-JP" altLang="en-US"/>
          </a:p>
        </p:txBody>
      </p:sp>
    </p:spTree>
    <p:extLst>
      <p:ext uri="{BB962C8B-B14F-4D97-AF65-F5344CB8AC3E}">
        <p14:creationId xmlns:p14="http://schemas.microsoft.com/office/powerpoint/2010/main" val="9034165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50377"/>
            <a:ext cx="10515600" cy="1325563"/>
          </a:xfrm>
        </p:spPr>
        <p:txBody>
          <a:bodyPr>
            <a:normAutofit fontScale="90000"/>
          </a:bodyPr>
          <a:lstStyle/>
          <a:p>
            <a:r>
              <a:rPr lang="en-US" altLang="ja-JP" dirty="0" smtClean="0"/>
              <a:t/>
            </a:r>
            <a:br>
              <a:rPr lang="en-US" altLang="ja-JP" dirty="0" smtClean="0"/>
            </a:br>
            <a:r>
              <a:rPr lang="en-US" altLang="ja-JP" sz="4900" dirty="0" smtClean="0">
                <a:latin typeface="+mn-lt"/>
              </a:rPr>
              <a:t>II</a:t>
            </a:r>
            <a:r>
              <a:rPr lang="en-US" altLang="ja-JP" sz="4900" dirty="0">
                <a:latin typeface="+mn-lt"/>
              </a:rPr>
              <a:t>.  </a:t>
            </a:r>
            <a:r>
              <a:rPr lang="en-US" altLang="ja-JP" sz="4900" u="sng" dirty="0">
                <a:latin typeface="+mn-lt"/>
              </a:rPr>
              <a:t>Threats to the Realization of BEPS</a:t>
            </a:r>
            <a:r>
              <a:rPr lang="en-US" altLang="ja-JP" sz="4900" dirty="0">
                <a:latin typeface="+mn-lt"/>
              </a:rPr>
              <a:t> </a:t>
            </a:r>
            <a:r>
              <a:rPr lang="ja-JP" altLang="ja-JP" dirty="0"/>
              <a:t/>
            </a:r>
            <a:br>
              <a:rPr lang="ja-JP" altLang="ja-JP" dirty="0"/>
            </a:b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buNone/>
            </a:pPr>
            <a:r>
              <a:rPr lang="en-US" altLang="ja-JP" sz="4400" dirty="0"/>
              <a:t>elements that may threaten the effective scope of </a:t>
            </a:r>
            <a:r>
              <a:rPr lang="en-US" altLang="ja-JP" sz="4400" dirty="0" smtClean="0"/>
              <a:t>BEPS:</a:t>
            </a:r>
            <a:endParaRPr lang="en-US" altLang="ja-JP" sz="4400" dirty="0"/>
          </a:p>
          <a:p>
            <a:r>
              <a:rPr lang="en-US" altLang="ja-JP" sz="3600" dirty="0" smtClean="0"/>
              <a:t>A.  </a:t>
            </a:r>
            <a:r>
              <a:rPr lang="en-US" altLang="ja-JP" sz="3600" u="sng" dirty="0" smtClean="0"/>
              <a:t>National Sovereignty</a:t>
            </a:r>
          </a:p>
          <a:p>
            <a:r>
              <a:rPr lang="en-US" altLang="ja-JP" sz="3600" dirty="0" smtClean="0"/>
              <a:t>B</a:t>
            </a:r>
            <a:r>
              <a:rPr lang="en-US" altLang="ja-JP" sz="3600" dirty="0"/>
              <a:t>. </a:t>
            </a:r>
            <a:r>
              <a:rPr lang="en-US" altLang="ja-JP" sz="3600" u="sng" dirty="0"/>
              <a:t>The International Economic </a:t>
            </a:r>
            <a:r>
              <a:rPr lang="en-US" altLang="ja-JP" sz="3600" u="sng" dirty="0" smtClean="0"/>
              <a:t>Order</a:t>
            </a:r>
          </a:p>
          <a:p>
            <a:r>
              <a:rPr lang="en-US" altLang="ja-JP" sz="3600" b="1" dirty="0" smtClean="0">
                <a:solidFill>
                  <a:srgbClr val="FF0000"/>
                </a:solidFill>
              </a:rPr>
              <a:t>C.  </a:t>
            </a:r>
            <a:r>
              <a:rPr lang="en-US" altLang="ja-JP" sz="3600" b="1" u="sng" dirty="0" smtClean="0">
                <a:solidFill>
                  <a:srgbClr val="FF0000"/>
                </a:solidFill>
              </a:rPr>
              <a:t>International Organizations</a:t>
            </a:r>
          </a:p>
          <a:p>
            <a:r>
              <a:rPr lang="en-US" altLang="ja-JP" sz="3600" dirty="0" smtClean="0"/>
              <a:t>D</a:t>
            </a:r>
            <a:r>
              <a:rPr lang="en-US" altLang="ja-JP" sz="3600" dirty="0"/>
              <a:t>.  </a:t>
            </a:r>
            <a:r>
              <a:rPr lang="en-US" altLang="ja-JP" sz="3600" u="sng" dirty="0"/>
              <a:t>Problems of Implementation</a:t>
            </a:r>
            <a:endParaRPr lang="en-US" altLang="ja-JP" sz="3600" u="sng" dirty="0" smtClean="0"/>
          </a:p>
          <a:p>
            <a:endParaRPr lang="en-US" altLang="ja-JP" u="sng"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21</a:t>
            </a:fld>
            <a:endParaRPr kumimoji="1" lang="ja-JP" altLang="en-US"/>
          </a:p>
        </p:txBody>
      </p:sp>
    </p:spTree>
    <p:extLst>
      <p:ext uri="{BB962C8B-B14F-4D97-AF65-F5344CB8AC3E}">
        <p14:creationId xmlns:p14="http://schemas.microsoft.com/office/powerpoint/2010/main" val="4797439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147484"/>
            <a:ext cx="8596668" cy="1224116"/>
          </a:xfrm>
        </p:spPr>
        <p:txBody>
          <a:bodyPr>
            <a:normAutofit fontScale="90000"/>
          </a:bodyPr>
          <a:lstStyle/>
          <a:p>
            <a:r>
              <a:rPr lang="en-US" altLang="ja-JP" dirty="0" smtClean="0">
                <a:latin typeface="+mn-lt"/>
              </a:rPr>
              <a:t>II</a:t>
            </a:r>
            <a:r>
              <a:rPr lang="en-US" altLang="ja-JP" dirty="0">
                <a:latin typeface="+mn-lt"/>
              </a:rPr>
              <a:t>.  </a:t>
            </a:r>
            <a:r>
              <a:rPr lang="en-US" altLang="ja-JP" u="sng" dirty="0">
                <a:latin typeface="+mn-lt"/>
              </a:rPr>
              <a:t>Threats to the Realization of BEPS</a:t>
            </a:r>
            <a:r>
              <a:rPr lang="en-US" altLang="ja-JP" dirty="0">
                <a:latin typeface="+mn-lt"/>
              </a:rPr>
              <a:t> </a:t>
            </a:r>
            <a:br>
              <a:rPr lang="en-US" altLang="ja-JP" dirty="0">
                <a:latin typeface="+mn-lt"/>
              </a:rPr>
            </a:br>
            <a:r>
              <a:rPr lang="en-US" altLang="ja-JP" dirty="0">
                <a:latin typeface="+mn-lt"/>
              </a:rPr>
              <a:t>C.  </a:t>
            </a:r>
            <a:r>
              <a:rPr lang="en-US" altLang="ja-JP" u="sng" dirty="0">
                <a:latin typeface="+mn-lt"/>
              </a:rPr>
              <a:t>International </a:t>
            </a:r>
            <a:r>
              <a:rPr lang="en-US" altLang="ja-JP" u="sng" dirty="0" smtClean="0">
                <a:latin typeface="+mn-lt"/>
              </a:rPr>
              <a:t>Organizations </a:t>
            </a:r>
            <a:r>
              <a:rPr lang="en-US" altLang="ja-JP" dirty="0" smtClean="0">
                <a:latin typeface="+mn-lt"/>
              </a:rPr>
              <a:t>     </a:t>
            </a:r>
            <a:r>
              <a:rPr lang="en-US" altLang="ja-JP" dirty="0">
                <a:latin typeface="+mn-lt"/>
              </a:rPr>
              <a:t>1</a:t>
            </a:r>
            <a:r>
              <a:rPr lang="ja-JP" altLang="ja-JP" dirty="0">
                <a:latin typeface="+mn-lt"/>
              </a:rPr>
              <a:t/>
            </a:r>
            <a:br>
              <a:rPr lang="ja-JP" altLang="ja-JP" dirty="0">
                <a:latin typeface="+mn-lt"/>
              </a:rPr>
            </a:br>
            <a:endParaRPr kumimoji="1" lang="ja-JP" altLang="en-US" dirty="0">
              <a:latin typeface="+mn-lt"/>
            </a:endParaRPr>
          </a:p>
        </p:txBody>
      </p:sp>
      <p:sp>
        <p:nvSpPr>
          <p:cNvPr id="3" name="コンテンツ プレースホルダー 2"/>
          <p:cNvSpPr>
            <a:spLocks noGrp="1"/>
          </p:cNvSpPr>
          <p:nvPr>
            <p:ph idx="1"/>
          </p:nvPr>
        </p:nvSpPr>
        <p:spPr>
          <a:xfrm>
            <a:off x="677333" y="1371600"/>
            <a:ext cx="10251221" cy="4468761"/>
          </a:xfrm>
        </p:spPr>
        <p:txBody>
          <a:bodyPr>
            <a:noAutofit/>
          </a:bodyPr>
          <a:lstStyle/>
          <a:p>
            <a:r>
              <a:rPr lang="en-US" altLang="ja-JP" sz="3000" dirty="0"/>
              <a:t>In its attempt use BEPS to police international tax avoidance, the OECD also faces limits </a:t>
            </a:r>
            <a:r>
              <a:rPr lang="en-US" altLang="ja-JP" sz="3000" dirty="0" err="1"/>
              <a:t>inposed</a:t>
            </a:r>
            <a:r>
              <a:rPr lang="en-US" altLang="ja-JP" sz="3000" dirty="0"/>
              <a:t> by a variety of tax-exempt organizations</a:t>
            </a:r>
            <a:r>
              <a:rPr lang="en-US" altLang="ja-JP" sz="3000" dirty="0" smtClean="0"/>
              <a:t>.</a:t>
            </a:r>
          </a:p>
          <a:p>
            <a:r>
              <a:rPr lang="en-US" altLang="ja-JP" sz="3000" dirty="0"/>
              <a:t>Many non-business organizations promote religious activities and sports, of course.  </a:t>
            </a:r>
            <a:endParaRPr lang="en-US" altLang="ja-JP" sz="3000" dirty="0" smtClean="0"/>
          </a:p>
          <a:p>
            <a:r>
              <a:rPr lang="en-US" altLang="ja-JP" sz="3000" dirty="0" smtClean="0"/>
              <a:t>Others </a:t>
            </a:r>
            <a:r>
              <a:rPr lang="en-US" altLang="ja-JP" sz="3000" dirty="0"/>
              <a:t>promote education, cultural activities, scholarship, environmental causes, and so forth.  </a:t>
            </a:r>
            <a:endParaRPr lang="en-US" altLang="ja-JP" sz="3000" dirty="0" smtClean="0"/>
          </a:p>
          <a:p>
            <a:r>
              <a:rPr lang="en-US" altLang="ja-JP" sz="3000" dirty="0" smtClean="0"/>
              <a:t>Many </a:t>
            </a:r>
            <a:r>
              <a:rPr lang="en-US" altLang="ja-JP" sz="3000" dirty="0"/>
              <a:t>are tax-exempt under domestic law, and for some organizations that tax-exemption has a broader international basis. </a:t>
            </a:r>
            <a:endParaRPr kumimoji="1" lang="ja-JP" altLang="en-US" sz="30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22</a:t>
            </a:fld>
            <a:endParaRPr kumimoji="1" lang="ja-JP" altLang="en-US"/>
          </a:p>
        </p:txBody>
      </p:sp>
    </p:spTree>
    <p:extLst>
      <p:ext uri="{BB962C8B-B14F-4D97-AF65-F5344CB8AC3E}">
        <p14:creationId xmlns:p14="http://schemas.microsoft.com/office/powerpoint/2010/main" val="31625168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206478"/>
            <a:ext cx="8596668" cy="1209367"/>
          </a:xfrm>
        </p:spPr>
        <p:txBody>
          <a:bodyPr>
            <a:normAutofit fontScale="90000"/>
          </a:bodyPr>
          <a:lstStyle/>
          <a:p>
            <a:r>
              <a:rPr lang="en-US" altLang="ja-JP" dirty="0" smtClean="0">
                <a:latin typeface="+mn-lt"/>
              </a:rPr>
              <a:t>II</a:t>
            </a:r>
            <a:r>
              <a:rPr lang="en-US" altLang="ja-JP" dirty="0">
                <a:latin typeface="+mn-lt"/>
              </a:rPr>
              <a:t>.  </a:t>
            </a:r>
            <a:r>
              <a:rPr lang="en-US" altLang="ja-JP" u="sng" dirty="0">
                <a:latin typeface="+mn-lt"/>
              </a:rPr>
              <a:t>Threats to the Realization of BEPS</a:t>
            </a:r>
            <a:r>
              <a:rPr lang="en-US" altLang="ja-JP" dirty="0">
                <a:latin typeface="+mn-lt"/>
              </a:rPr>
              <a:t> </a:t>
            </a:r>
            <a:br>
              <a:rPr lang="en-US" altLang="ja-JP" dirty="0">
                <a:latin typeface="+mn-lt"/>
              </a:rPr>
            </a:br>
            <a:r>
              <a:rPr lang="en-US" altLang="ja-JP" dirty="0">
                <a:latin typeface="+mn-lt"/>
              </a:rPr>
              <a:t>C.  </a:t>
            </a:r>
            <a:r>
              <a:rPr lang="en-US" altLang="ja-JP" u="sng" dirty="0">
                <a:latin typeface="+mn-lt"/>
              </a:rPr>
              <a:t>International Organizations </a:t>
            </a:r>
            <a:r>
              <a:rPr lang="en-US" altLang="ja-JP" dirty="0">
                <a:latin typeface="+mn-lt"/>
              </a:rPr>
              <a:t>    </a:t>
            </a:r>
            <a:r>
              <a:rPr lang="ja-JP" altLang="en-US" dirty="0" smtClean="0">
                <a:latin typeface="+mn-lt"/>
              </a:rPr>
              <a:t>２ </a:t>
            </a:r>
            <a:r>
              <a:rPr lang="en-US" altLang="ja-JP" dirty="0" smtClean="0">
                <a:latin typeface="+mn-lt"/>
              </a:rPr>
              <a:t>Religious</a:t>
            </a:r>
            <a:r>
              <a:rPr lang="ja-JP" altLang="ja-JP" dirty="0"/>
              <a:t/>
            </a:r>
            <a:br>
              <a:rPr lang="ja-JP" altLang="ja-JP" dirty="0"/>
            </a:br>
            <a:endParaRPr kumimoji="1" lang="ja-JP" altLang="en-US" dirty="0"/>
          </a:p>
        </p:txBody>
      </p:sp>
      <p:sp>
        <p:nvSpPr>
          <p:cNvPr id="3" name="コンテンツ プレースホルダー 2"/>
          <p:cNvSpPr>
            <a:spLocks noGrp="1"/>
          </p:cNvSpPr>
          <p:nvPr>
            <p:ph idx="1"/>
          </p:nvPr>
        </p:nvSpPr>
        <p:spPr>
          <a:xfrm>
            <a:off x="677334" y="1681317"/>
            <a:ext cx="10826409" cy="4360046"/>
          </a:xfrm>
        </p:spPr>
        <p:txBody>
          <a:bodyPr>
            <a:noAutofit/>
          </a:bodyPr>
          <a:lstStyle/>
          <a:p>
            <a:r>
              <a:rPr lang="en-US" altLang="ja-JP" sz="3000" dirty="0"/>
              <a:t>The principle of "international religious freedom</a:t>
            </a:r>
            <a:r>
              <a:rPr lang="en-US" altLang="ja-JP" sz="3000" dirty="0" smtClean="0"/>
              <a:t>" </a:t>
            </a:r>
            <a:r>
              <a:rPr lang="en-US" altLang="ja-JP" sz="3000" dirty="0"/>
              <a:t>exempts religious organizations.  </a:t>
            </a:r>
            <a:endParaRPr lang="en-US" altLang="ja-JP" sz="3000" dirty="0" smtClean="0"/>
          </a:p>
          <a:p>
            <a:r>
              <a:rPr lang="en-US" altLang="ja-JP" sz="3000" dirty="0" smtClean="0"/>
              <a:t>Yet </a:t>
            </a:r>
            <a:r>
              <a:rPr lang="en-US" altLang="ja-JP" sz="3000" dirty="0"/>
              <a:t>some of these groups control massive financial assets, and sometimes control private financial institutions as well.  </a:t>
            </a:r>
            <a:endParaRPr lang="en-US" altLang="ja-JP" sz="3000" dirty="0" smtClean="0"/>
          </a:p>
          <a:p>
            <a:r>
              <a:rPr lang="en-US" altLang="ja-JP" sz="3000" dirty="0" smtClean="0"/>
              <a:t>They </a:t>
            </a:r>
            <a:r>
              <a:rPr lang="en-US" altLang="ja-JP" sz="3000" dirty="0"/>
              <a:t>may enjoy tax-exempt </a:t>
            </a:r>
            <a:r>
              <a:rPr lang="en-US" altLang="ja-JP" sz="3000" dirty="0" smtClean="0"/>
              <a:t>status, </a:t>
            </a:r>
            <a:r>
              <a:rPr lang="en-US" altLang="ja-JP" sz="3000" dirty="0"/>
              <a:t>and find themselves blocking BEPS' attempts to cabin tax avoidance strategies.  </a:t>
            </a:r>
            <a:endParaRPr lang="en-US" altLang="ja-JP" sz="3000" dirty="0" smtClean="0"/>
          </a:p>
          <a:p>
            <a:r>
              <a:rPr lang="en-US" altLang="ja-JP" sz="3000" dirty="0"/>
              <a:t>N</a:t>
            </a:r>
            <a:r>
              <a:rPr lang="en-US" altLang="ja-JP" sz="3000" dirty="0" smtClean="0"/>
              <a:t>ote </a:t>
            </a:r>
            <a:r>
              <a:rPr lang="en-US" altLang="ja-JP" sz="3000" dirty="0"/>
              <a:t>that the Vatican and U.S. governments recently concluded agreements that obligate the Vatican's organizations to provide banking information to the U.S.</a:t>
            </a:r>
            <a:endParaRPr kumimoji="1" lang="ja-JP" altLang="en-US" sz="30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23</a:t>
            </a:fld>
            <a:endParaRPr kumimoji="1" lang="ja-JP" altLang="en-US"/>
          </a:p>
        </p:txBody>
      </p:sp>
    </p:spTree>
    <p:extLst>
      <p:ext uri="{BB962C8B-B14F-4D97-AF65-F5344CB8AC3E}">
        <p14:creationId xmlns:p14="http://schemas.microsoft.com/office/powerpoint/2010/main" val="39289709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221226"/>
            <a:ext cx="8596668" cy="1135626"/>
          </a:xfrm>
        </p:spPr>
        <p:txBody>
          <a:bodyPr>
            <a:normAutofit fontScale="90000"/>
          </a:bodyPr>
          <a:lstStyle/>
          <a:p>
            <a:r>
              <a:rPr lang="en-US" altLang="ja-JP" dirty="0">
                <a:latin typeface="+mn-lt"/>
              </a:rPr>
              <a:t>II.  </a:t>
            </a:r>
            <a:r>
              <a:rPr lang="en-US" altLang="ja-JP" u="sng" dirty="0">
                <a:latin typeface="+mn-lt"/>
              </a:rPr>
              <a:t>Threats to the Realization of BEPS</a:t>
            </a:r>
            <a:r>
              <a:rPr lang="en-US" altLang="ja-JP" dirty="0">
                <a:latin typeface="+mn-lt"/>
              </a:rPr>
              <a:t> </a:t>
            </a:r>
            <a:br>
              <a:rPr lang="en-US" altLang="ja-JP" dirty="0">
                <a:latin typeface="+mn-lt"/>
              </a:rPr>
            </a:br>
            <a:r>
              <a:rPr lang="en-US" altLang="ja-JP" dirty="0">
                <a:latin typeface="+mn-lt"/>
              </a:rPr>
              <a:t>C.  </a:t>
            </a:r>
            <a:r>
              <a:rPr lang="en-US" altLang="ja-JP" u="sng" dirty="0">
                <a:latin typeface="+mn-lt"/>
              </a:rPr>
              <a:t>International Organizations </a:t>
            </a:r>
            <a:r>
              <a:rPr lang="en-US" altLang="ja-JP" dirty="0">
                <a:latin typeface="+mn-lt"/>
              </a:rPr>
              <a:t>     </a:t>
            </a:r>
            <a:r>
              <a:rPr lang="en-US" altLang="ja-JP" dirty="0" smtClean="0">
                <a:latin typeface="+mn-lt"/>
              </a:rPr>
              <a:t>3</a:t>
            </a:r>
            <a:r>
              <a:rPr lang="ja-JP" altLang="en-US" dirty="0" smtClean="0">
                <a:latin typeface="+mn-lt"/>
              </a:rPr>
              <a:t> </a:t>
            </a:r>
            <a:r>
              <a:rPr lang="en-US" altLang="ja-JP" dirty="0" smtClean="0">
                <a:latin typeface="+mn-lt"/>
              </a:rPr>
              <a:t>Sports</a:t>
            </a:r>
            <a:endParaRPr kumimoji="1" lang="ja-JP" altLang="en-US" dirty="0">
              <a:latin typeface="+mn-lt"/>
            </a:endParaRPr>
          </a:p>
        </p:txBody>
      </p:sp>
      <p:sp>
        <p:nvSpPr>
          <p:cNvPr id="3" name="コンテンツ プレースホルダー 2"/>
          <p:cNvSpPr>
            <a:spLocks noGrp="1"/>
          </p:cNvSpPr>
          <p:nvPr>
            <p:ph idx="1"/>
          </p:nvPr>
        </p:nvSpPr>
        <p:spPr>
          <a:xfrm>
            <a:off x="677334" y="1504335"/>
            <a:ext cx="10929647" cy="4537027"/>
          </a:xfrm>
        </p:spPr>
        <p:txBody>
          <a:bodyPr>
            <a:noAutofit/>
          </a:bodyPr>
          <a:lstStyle/>
          <a:p>
            <a:r>
              <a:rPr lang="en-US" altLang="ja-JP" sz="3000" dirty="0" smtClean="0"/>
              <a:t>Many </a:t>
            </a:r>
            <a:r>
              <a:rPr lang="en-US" altLang="ja-JP" sz="3000" dirty="0"/>
              <a:t>democracies provide tax-exempt status to some organizations conducting sporting events. </a:t>
            </a:r>
            <a:endParaRPr lang="en-US" altLang="ja-JP" sz="3000" dirty="0" smtClean="0"/>
          </a:p>
          <a:p>
            <a:r>
              <a:rPr lang="en-US" altLang="ja-JP" sz="3000" dirty="0" smtClean="0"/>
              <a:t>Consider </a:t>
            </a:r>
            <a:r>
              <a:rPr lang="en-US" altLang="ja-JP" sz="3000" dirty="0"/>
              <a:t>the recent news about corruption among officers of the Swiss-based FIFA soccer </a:t>
            </a:r>
            <a:r>
              <a:rPr lang="en-US" altLang="ja-JP" sz="3000" dirty="0" smtClean="0"/>
              <a:t>league.     The </a:t>
            </a:r>
            <a:r>
              <a:rPr lang="en-US" altLang="ja-JP" sz="3000" dirty="0"/>
              <a:t>case does not just involve allegations of bribery.  If the officials took bribes but did not report them as income, they also committed tax fraud.  </a:t>
            </a:r>
            <a:endParaRPr lang="en-US" altLang="ja-JP" sz="3000" dirty="0" smtClean="0"/>
          </a:p>
          <a:p>
            <a:r>
              <a:rPr lang="en-US" altLang="ja-JP" sz="3000" dirty="0" smtClean="0"/>
              <a:t>If </a:t>
            </a:r>
            <a:r>
              <a:rPr lang="en-US" altLang="ja-JP" sz="3000" dirty="0"/>
              <a:t>the accounting firms auditing FIFA deliberately or negligently missed evidence of the corruption, they may be complicit in the tax-related crimes as well.</a:t>
            </a:r>
            <a:endParaRPr kumimoji="1" lang="ja-JP" altLang="en-US" sz="30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24</a:t>
            </a:fld>
            <a:endParaRPr kumimoji="1" lang="ja-JP" altLang="en-US"/>
          </a:p>
        </p:txBody>
      </p:sp>
    </p:spTree>
    <p:extLst>
      <p:ext uri="{BB962C8B-B14F-4D97-AF65-F5344CB8AC3E}">
        <p14:creationId xmlns:p14="http://schemas.microsoft.com/office/powerpoint/2010/main" val="3264437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latin typeface="+mn-lt"/>
              </a:rPr>
              <a:t>II.  </a:t>
            </a:r>
            <a:r>
              <a:rPr lang="en-US" altLang="ja-JP" u="sng" dirty="0">
                <a:latin typeface="+mn-lt"/>
              </a:rPr>
              <a:t>Threats to the Realization of BEPS</a:t>
            </a:r>
            <a:r>
              <a:rPr lang="en-US" altLang="ja-JP" dirty="0">
                <a:latin typeface="+mn-lt"/>
              </a:rPr>
              <a:t> </a:t>
            </a:r>
            <a:br>
              <a:rPr lang="en-US" altLang="ja-JP" dirty="0">
                <a:latin typeface="+mn-lt"/>
              </a:rPr>
            </a:br>
            <a:r>
              <a:rPr lang="en-US" altLang="ja-JP" dirty="0">
                <a:latin typeface="+mn-lt"/>
              </a:rPr>
              <a:t>C.  </a:t>
            </a:r>
            <a:r>
              <a:rPr lang="en-US" altLang="ja-JP" u="sng" dirty="0">
                <a:latin typeface="+mn-lt"/>
              </a:rPr>
              <a:t>International </a:t>
            </a:r>
            <a:r>
              <a:rPr lang="en-US" altLang="ja-JP" u="sng" dirty="0" smtClean="0">
                <a:latin typeface="+mn-lt"/>
              </a:rPr>
              <a:t>Organizations</a:t>
            </a:r>
            <a:r>
              <a:rPr lang="en-US" altLang="ja-JP" dirty="0" smtClean="0">
                <a:latin typeface="+mn-lt"/>
              </a:rPr>
              <a:t>    4  Others</a:t>
            </a:r>
            <a:endParaRPr kumimoji="1" lang="ja-JP" altLang="en-US" dirty="0">
              <a:latin typeface="+mn-lt"/>
            </a:endParaRPr>
          </a:p>
        </p:txBody>
      </p:sp>
      <p:sp>
        <p:nvSpPr>
          <p:cNvPr id="3" name="コンテンツ プレースホルダー 2"/>
          <p:cNvSpPr>
            <a:spLocks noGrp="1"/>
          </p:cNvSpPr>
          <p:nvPr>
            <p:ph idx="1"/>
          </p:nvPr>
        </p:nvSpPr>
        <p:spPr>
          <a:xfrm>
            <a:off x="677334" y="1930401"/>
            <a:ext cx="10383956" cy="4367160"/>
          </a:xfrm>
        </p:spPr>
        <p:txBody>
          <a:bodyPr>
            <a:noAutofit/>
          </a:bodyPr>
          <a:lstStyle/>
          <a:p>
            <a:r>
              <a:rPr lang="en-US" altLang="ja-JP" sz="2800" dirty="0"/>
              <a:t>Similar questions plague many other tax-exempt organizations.   </a:t>
            </a:r>
            <a:r>
              <a:rPr lang="en-US" altLang="ja-JP" sz="2800" dirty="0" smtClean="0"/>
              <a:t>They </a:t>
            </a:r>
            <a:r>
              <a:rPr lang="en-US" altLang="ja-JP" sz="2800" dirty="0"/>
              <a:t>purport to pursue a charitable purpose, but actually pursue other goals too.  </a:t>
            </a:r>
            <a:endParaRPr lang="en-US" altLang="ja-JP" sz="2800" dirty="0" smtClean="0"/>
          </a:p>
          <a:p>
            <a:r>
              <a:rPr lang="en-US" altLang="ja-JP" sz="2800" dirty="0" smtClean="0"/>
              <a:t>From </a:t>
            </a:r>
            <a:r>
              <a:rPr lang="en-US" altLang="ja-JP" sz="2800" dirty="0"/>
              <a:t>time to time, democratic governments rightly investigate their activities.  </a:t>
            </a:r>
            <a:endParaRPr lang="en-US" altLang="ja-JP" sz="2800" dirty="0" smtClean="0"/>
          </a:p>
          <a:p>
            <a:r>
              <a:rPr lang="en-US" altLang="ja-JP" sz="2800" dirty="0" smtClean="0"/>
              <a:t>One </a:t>
            </a:r>
            <a:r>
              <a:rPr lang="en-US" altLang="ja-JP" sz="2800" dirty="0"/>
              <a:t>should not approach all these organizations with only cynicism.  </a:t>
            </a:r>
            <a:r>
              <a:rPr lang="en-US" altLang="ja-JP" sz="2800" dirty="0" smtClean="0"/>
              <a:t> Yet </a:t>
            </a:r>
            <a:r>
              <a:rPr lang="en-US" altLang="ja-JP" sz="2800" dirty="0"/>
              <a:t>neither should one let corruption continue unchecked -- and this is the unfortunate context within which the OECD finds itself pursuing its reforms.</a:t>
            </a:r>
            <a:endParaRPr kumimoji="1" lang="ja-JP" altLang="en-US" sz="28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25</a:t>
            </a:fld>
            <a:endParaRPr kumimoji="1" lang="ja-JP" altLang="en-US"/>
          </a:p>
        </p:txBody>
      </p:sp>
    </p:spTree>
    <p:extLst>
      <p:ext uri="{BB962C8B-B14F-4D97-AF65-F5344CB8AC3E}">
        <p14:creationId xmlns:p14="http://schemas.microsoft.com/office/powerpoint/2010/main" val="39457784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50377"/>
            <a:ext cx="10515600" cy="1325563"/>
          </a:xfrm>
        </p:spPr>
        <p:txBody>
          <a:bodyPr>
            <a:normAutofit fontScale="90000"/>
          </a:bodyPr>
          <a:lstStyle/>
          <a:p>
            <a:r>
              <a:rPr lang="en-US" altLang="ja-JP" dirty="0" smtClean="0"/>
              <a:t/>
            </a:r>
            <a:br>
              <a:rPr lang="en-US" altLang="ja-JP" dirty="0" smtClean="0"/>
            </a:br>
            <a:r>
              <a:rPr lang="en-US" altLang="ja-JP" sz="4900" dirty="0" smtClean="0">
                <a:latin typeface="+mn-lt"/>
              </a:rPr>
              <a:t>II</a:t>
            </a:r>
            <a:r>
              <a:rPr lang="en-US" altLang="ja-JP" sz="4900" dirty="0">
                <a:latin typeface="+mn-lt"/>
              </a:rPr>
              <a:t>.  </a:t>
            </a:r>
            <a:r>
              <a:rPr lang="en-US" altLang="ja-JP" sz="4900" u="sng" dirty="0">
                <a:latin typeface="+mn-lt"/>
              </a:rPr>
              <a:t>Threats to the Realization of BEPS</a:t>
            </a:r>
            <a:r>
              <a:rPr lang="en-US" altLang="ja-JP" sz="4900" dirty="0">
                <a:latin typeface="+mn-lt"/>
              </a:rPr>
              <a:t> </a:t>
            </a:r>
            <a:r>
              <a:rPr lang="ja-JP" altLang="ja-JP" dirty="0"/>
              <a:t/>
            </a:r>
            <a:br>
              <a:rPr lang="ja-JP" altLang="ja-JP" dirty="0"/>
            </a:b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buNone/>
            </a:pPr>
            <a:r>
              <a:rPr lang="en-US" altLang="ja-JP" sz="4400" dirty="0"/>
              <a:t>elements that may threaten the effective scope of </a:t>
            </a:r>
            <a:r>
              <a:rPr lang="en-US" altLang="ja-JP" sz="4400" dirty="0" smtClean="0"/>
              <a:t>BEPS:</a:t>
            </a:r>
            <a:endParaRPr lang="en-US" altLang="ja-JP" sz="4400" dirty="0"/>
          </a:p>
          <a:p>
            <a:r>
              <a:rPr lang="en-US" altLang="ja-JP" sz="3600" dirty="0" smtClean="0"/>
              <a:t>A.  </a:t>
            </a:r>
            <a:r>
              <a:rPr lang="en-US" altLang="ja-JP" sz="3600" u="sng" dirty="0" smtClean="0"/>
              <a:t>National Sovereignty</a:t>
            </a:r>
          </a:p>
          <a:p>
            <a:r>
              <a:rPr lang="en-US" altLang="ja-JP" sz="3600" dirty="0" smtClean="0"/>
              <a:t>B</a:t>
            </a:r>
            <a:r>
              <a:rPr lang="en-US" altLang="ja-JP" sz="3600" dirty="0"/>
              <a:t>. </a:t>
            </a:r>
            <a:r>
              <a:rPr lang="en-US" altLang="ja-JP" sz="3600" u="sng" dirty="0"/>
              <a:t>The International Economic </a:t>
            </a:r>
            <a:r>
              <a:rPr lang="en-US" altLang="ja-JP" sz="3600" u="sng" dirty="0" smtClean="0"/>
              <a:t>Order</a:t>
            </a:r>
          </a:p>
          <a:p>
            <a:r>
              <a:rPr lang="en-US" altLang="ja-JP" sz="3600" dirty="0" smtClean="0"/>
              <a:t>C.  </a:t>
            </a:r>
            <a:r>
              <a:rPr lang="en-US" altLang="ja-JP" sz="3600" u="sng" dirty="0" smtClean="0"/>
              <a:t>International Organizations</a:t>
            </a:r>
          </a:p>
          <a:p>
            <a:r>
              <a:rPr lang="en-US" altLang="ja-JP" sz="3600" b="1" dirty="0" smtClean="0">
                <a:solidFill>
                  <a:srgbClr val="FF0000"/>
                </a:solidFill>
              </a:rPr>
              <a:t>D</a:t>
            </a:r>
            <a:r>
              <a:rPr lang="en-US" altLang="ja-JP" sz="3600" b="1" dirty="0">
                <a:solidFill>
                  <a:srgbClr val="FF0000"/>
                </a:solidFill>
              </a:rPr>
              <a:t>.  </a:t>
            </a:r>
            <a:r>
              <a:rPr lang="en-US" altLang="ja-JP" sz="3600" b="1" u="sng" dirty="0">
                <a:solidFill>
                  <a:srgbClr val="FF0000"/>
                </a:solidFill>
              </a:rPr>
              <a:t>Problems of Implementation</a:t>
            </a:r>
            <a:endParaRPr lang="en-US" altLang="ja-JP" sz="3600" b="1" u="sng" dirty="0" smtClean="0">
              <a:solidFill>
                <a:srgbClr val="FF0000"/>
              </a:solidFill>
            </a:endParaRPr>
          </a:p>
          <a:p>
            <a:endParaRPr lang="en-US" altLang="ja-JP" u="sng"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26</a:t>
            </a:fld>
            <a:endParaRPr kumimoji="1" lang="ja-JP" altLang="en-US"/>
          </a:p>
        </p:txBody>
      </p:sp>
    </p:spTree>
    <p:extLst>
      <p:ext uri="{BB962C8B-B14F-4D97-AF65-F5344CB8AC3E}">
        <p14:creationId xmlns:p14="http://schemas.microsoft.com/office/powerpoint/2010/main" val="39884982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280220"/>
            <a:ext cx="8596668" cy="1342104"/>
          </a:xfrm>
        </p:spPr>
        <p:txBody>
          <a:bodyPr>
            <a:normAutofit/>
          </a:bodyPr>
          <a:lstStyle/>
          <a:p>
            <a:r>
              <a:rPr lang="en-US" altLang="ja-JP" dirty="0">
                <a:latin typeface="+mn-lt"/>
              </a:rPr>
              <a:t>II.  </a:t>
            </a:r>
            <a:r>
              <a:rPr lang="en-US" altLang="ja-JP" u="sng" dirty="0">
                <a:latin typeface="+mn-lt"/>
              </a:rPr>
              <a:t>Threats to the Realization of </a:t>
            </a:r>
            <a:r>
              <a:rPr lang="en-US" altLang="ja-JP" u="sng" dirty="0" smtClean="0">
                <a:latin typeface="+mn-lt"/>
              </a:rPr>
              <a:t>BEPS</a:t>
            </a:r>
            <a:br>
              <a:rPr lang="en-US" altLang="ja-JP" u="sng" dirty="0" smtClean="0">
                <a:latin typeface="+mn-lt"/>
              </a:rPr>
            </a:br>
            <a:r>
              <a:rPr lang="en-US" altLang="ja-JP" dirty="0">
                <a:latin typeface="+mn-lt"/>
              </a:rPr>
              <a:t>D.  </a:t>
            </a:r>
            <a:r>
              <a:rPr lang="en-US" altLang="ja-JP" u="sng" dirty="0">
                <a:latin typeface="+mn-lt"/>
              </a:rPr>
              <a:t>Problems of </a:t>
            </a:r>
            <a:r>
              <a:rPr lang="en-US" altLang="ja-JP" u="sng" dirty="0" smtClean="0">
                <a:latin typeface="+mn-lt"/>
              </a:rPr>
              <a:t>Implementation</a:t>
            </a:r>
            <a:r>
              <a:rPr lang="en-US" altLang="ja-JP" dirty="0" smtClean="0">
                <a:latin typeface="+mn-lt"/>
              </a:rPr>
              <a:t>      1</a:t>
            </a:r>
            <a:endParaRPr kumimoji="1" lang="ja-JP" altLang="en-US" dirty="0">
              <a:latin typeface="+mn-lt"/>
            </a:endParaRPr>
          </a:p>
        </p:txBody>
      </p:sp>
      <p:sp>
        <p:nvSpPr>
          <p:cNvPr id="3" name="コンテンツ プレースホルダー 2"/>
          <p:cNvSpPr>
            <a:spLocks noGrp="1"/>
          </p:cNvSpPr>
          <p:nvPr>
            <p:ph idx="1"/>
          </p:nvPr>
        </p:nvSpPr>
        <p:spPr>
          <a:xfrm>
            <a:off x="677333" y="1784555"/>
            <a:ext cx="10501943" cy="4256807"/>
          </a:xfrm>
        </p:spPr>
        <p:txBody>
          <a:bodyPr>
            <a:noAutofit/>
          </a:bodyPr>
          <a:lstStyle/>
          <a:p>
            <a:r>
              <a:rPr lang="en-US" altLang="ja-JP" sz="2800" dirty="0"/>
              <a:t>In attempting to constrain international tax avoidance, OECD officials involved in BEPS face a set of other obstacles.  </a:t>
            </a:r>
            <a:endParaRPr lang="en-US" altLang="ja-JP" sz="2800" dirty="0" smtClean="0"/>
          </a:p>
          <a:p>
            <a:r>
              <a:rPr lang="en-US" altLang="ja-JP" sz="2800" dirty="0" smtClean="0">
                <a:solidFill>
                  <a:srgbClr val="FF0000"/>
                </a:solidFill>
              </a:rPr>
              <a:t>First</a:t>
            </a:r>
            <a:r>
              <a:rPr lang="en-US" altLang="ja-JP" sz="2800" dirty="0"/>
              <a:t>, some tax specialists profit from the BEPS project itself.  These men and women may have developed and marketed the very tax avoidance strategies targeted by BEPS.  </a:t>
            </a:r>
            <a:endParaRPr lang="en-US" altLang="ja-JP" sz="2800" dirty="0" smtClean="0"/>
          </a:p>
          <a:p>
            <a:r>
              <a:rPr lang="en-US" altLang="ja-JP" sz="2800" dirty="0" smtClean="0"/>
              <a:t>Although </a:t>
            </a:r>
            <a:r>
              <a:rPr lang="en-US" altLang="ja-JP" sz="2800" dirty="0"/>
              <a:t>some of them may organize to fight the BEPS reform efforts, others may find in the proposed reforms advantageous business opportunities.  For a fee, they can convey to their clients information about the status of the BEPS proposals.</a:t>
            </a:r>
            <a:endParaRPr kumimoji="1" lang="ja-JP" altLang="en-US" sz="28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27</a:t>
            </a:fld>
            <a:endParaRPr kumimoji="1" lang="ja-JP" altLang="en-US"/>
          </a:p>
        </p:txBody>
      </p:sp>
    </p:spTree>
    <p:extLst>
      <p:ext uri="{BB962C8B-B14F-4D97-AF65-F5344CB8AC3E}">
        <p14:creationId xmlns:p14="http://schemas.microsoft.com/office/powerpoint/2010/main" val="2203592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latin typeface="+mn-lt"/>
              </a:rPr>
              <a:t>II.  </a:t>
            </a:r>
            <a:r>
              <a:rPr lang="en-US" altLang="ja-JP" u="sng" dirty="0">
                <a:latin typeface="+mn-lt"/>
              </a:rPr>
              <a:t>Threats to the Realization of BEPS</a:t>
            </a:r>
            <a:br>
              <a:rPr lang="en-US" altLang="ja-JP" u="sng" dirty="0">
                <a:latin typeface="+mn-lt"/>
              </a:rPr>
            </a:br>
            <a:r>
              <a:rPr lang="en-US" altLang="ja-JP" dirty="0">
                <a:latin typeface="+mn-lt"/>
              </a:rPr>
              <a:t>D.  </a:t>
            </a:r>
            <a:r>
              <a:rPr lang="en-US" altLang="ja-JP" u="sng" dirty="0">
                <a:latin typeface="+mn-lt"/>
              </a:rPr>
              <a:t>Problems of Implementation</a:t>
            </a:r>
            <a:r>
              <a:rPr lang="en-US" altLang="ja-JP" dirty="0">
                <a:latin typeface="+mn-lt"/>
              </a:rPr>
              <a:t>      </a:t>
            </a:r>
            <a:r>
              <a:rPr lang="en-US" altLang="ja-JP" dirty="0" smtClean="0">
                <a:latin typeface="+mn-lt"/>
              </a:rPr>
              <a:t>2</a:t>
            </a:r>
            <a:endParaRPr kumimoji="1" lang="ja-JP" altLang="en-US" dirty="0">
              <a:latin typeface="+mn-lt"/>
            </a:endParaRPr>
          </a:p>
        </p:txBody>
      </p:sp>
      <p:sp>
        <p:nvSpPr>
          <p:cNvPr id="3" name="コンテンツ プレースホルダー 2"/>
          <p:cNvSpPr>
            <a:spLocks noGrp="1"/>
          </p:cNvSpPr>
          <p:nvPr>
            <p:ph idx="1"/>
          </p:nvPr>
        </p:nvSpPr>
        <p:spPr/>
        <p:txBody>
          <a:bodyPr>
            <a:normAutofit fontScale="92500" lnSpcReduction="10000"/>
          </a:bodyPr>
          <a:lstStyle/>
          <a:p>
            <a:r>
              <a:rPr lang="en-US" altLang="ja-JP" sz="3200" dirty="0">
                <a:solidFill>
                  <a:srgbClr val="FF0000"/>
                </a:solidFill>
              </a:rPr>
              <a:t>Second</a:t>
            </a:r>
            <a:r>
              <a:rPr lang="en-US" altLang="ja-JP" sz="3200" dirty="0"/>
              <a:t>, transfer pricing remains a hard problem.  </a:t>
            </a:r>
            <a:endParaRPr lang="en-US" altLang="ja-JP" sz="3200" dirty="0" smtClean="0"/>
          </a:p>
          <a:p>
            <a:r>
              <a:rPr lang="en-US" altLang="ja-JP" sz="3200" dirty="0" smtClean="0"/>
              <a:t>Until </a:t>
            </a:r>
            <a:r>
              <a:rPr lang="en-US" altLang="ja-JP" sz="3200" dirty="0"/>
              <a:t>the OECD announces its proposals we will not know exactly the approach it will take.  </a:t>
            </a:r>
            <a:endParaRPr lang="en-US" altLang="ja-JP" sz="3200" dirty="0" smtClean="0"/>
          </a:p>
          <a:p>
            <a:r>
              <a:rPr lang="en-US" altLang="ja-JP" sz="3200" dirty="0" smtClean="0"/>
              <a:t>Probably</a:t>
            </a:r>
            <a:r>
              <a:rPr lang="en-US" altLang="ja-JP" sz="3200" dirty="0"/>
              <a:t>, however, it will adopt something close to the "commensurate with income principle" as an ex post approach to the problem.</a:t>
            </a:r>
            <a:endParaRPr kumimoji="1" lang="ja-JP" altLang="en-US" sz="32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28</a:t>
            </a:fld>
            <a:endParaRPr kumimoji="1" lang="ja-JP" altLang="en-US"/>
          </a:p>
        </p:txBody>
      </p:sp>
    </p:spTree>
    <p:extLst>
      <p:ext uri="{BB962C8B-B14F-4D97-AF65-F5344CB8AC3E}">
        <p14:creationId xmlns:p14="http://schemas.microsoft.com/office/powerpoint/2010/main" val="42488808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latin typeface="+mn-lt"/>
              </a:rPr>
              <a:t>II.  </a:t>
            </a:r>
            <a:r>
              <a:rPr lang="en-US" altLang="ja-JP" u="sng" dirty="0">
                <a:latin typeface="+mn-lt"/>
              </a:rPr>
              <a:t>Threats to the Realization of BEPS</a:t>
            </a:r>
            <a:br>
              <a:rPr lang="en-US" altLang="ja-JP" u="sng" dirty="0">
                <a:latin typeface="+mn-lt"/>
              </a:rPr>
            </a:br>
            <a:r>
              <a:rPr lang="en-US" altLang="ja-JP" dirty="0">
                <a:latin typeface="+mn-lt"/>
              </a:rPr>
              <a:t>D.  </a:t>
            </a:r>
            <a:r>
              <a:rPr lang="en-US" altLang="ja-JP" u="sng" dirty="0">
                <a:latin typeface="+mn-lt"/>
              </a:rPr>
              <a:t>Problems of Implementation</a:t>
            </a:r>
            <a:r>
              <a:rPr lang="en-US" altLang="ja-JP" dirty="0">
                <a:latin typeface="+mn-lt"/>
              </a:rPr>
              <a:t>      </a:t>
            </a:r>
            <a:r>
              <a:rPr lang="en-US" altLang="ja-JP" dirty="0" smtClean="0">
                <a:latin typeface="+mn-lt"/>
              </a:rPr>
              <a:t>3</a:t>
            </a:r>
            <a:endParaRPr kumimoji="1" lang="ja-JP" altLang="en-US" dirty="0">
              <a:latin typeface="+mn-lt"/>
            </a:endParaRPr>
          </a:p>
        </p:txBody>
      </p:sp>
      <p:sp>
        <p:nvSpPr>
          <p:cNvPr id="3" name="コンテンツ プレースホルダー 2"/>
          <p:cNvSpPr>
            <a:spLocks noGrp="1"/>
          </p:cNvSpPr>
          <p:nvPr>
            <p:ph idx="1"/>
          </p:nvPr>
        </p:nvSpPr>
        <p:spPr>
          <a:xfrm>
            <a:off x="677333" y="2160589"/>
            <a:ext cx="10619931" cy="3880773"/>
          </a:xfrm>
        </p:spPr>
        <p:txBody>
          <a:bodyPr>
            <a:noAutofit/>
          </a:bodyPr>
          <a:lstStyle/>
          <a:p>
            <a:r>
              <a:rPr lang="en-US" altLang="ja-JP" sz="2800" dirty="0">
                <a:solidFill>
                  <a:srgbClr val="FF0000"/>
                </a:solidFill>
              </a:rPr>
              <a:t>Third</a:t>
            </a:r>
            <a:r>
              <a:rPr lang="en-US" altLang="ja-JP" sz="2800" dirty="0"/>
              <a:t>, tax havens present their own difficulties. Within Japan, several economic organizations strongly oppose any attempt to police the havens by adopting an income approach rather than the entity approach (taxing only "tainted income</a:t>
            </a:r>
            <a:r>
              <a:rPr lang="en-US" altLang="ja-JP" sz="2800" dirty="0" smtClean="0"/>
              <a:t>").</a:t>
            </a:r>
          </a:p>
          <a:p>
            <a:r>
              <a:rPr lang="en-US" altLang="ja-JP" sz="2800" dirty="0" smtClean="0"/>
              <a:t>  </a:t>
            </a:r>
            <a:r>
              <a:rPr lang="en-US" altLang="ja-JP" sz="2800" dirty="0"/>
              <a:t>Through BEPS, the OECD may try to apply an income approach to the problem, at least on an exceptional basis. </a:t>
            </a:r>
            <a:endParaRPr lang="en-US" altLang="ja-JP" sz="2800" dirty="0" smtClean="0"/>
          </a:p>
          <a:p>
            <a:r>
              <a:rPr lang="en-US" altLang="ja-JP" sz="2800" dirty="0" smtClean="0"/>
              <a:t> </a:t>
            </a:r>
            <a:r>
              <a:rPr lang="en-US" altLang="ja-JP" sz="2800" dirty="0"/>
              <a:t>That effort itself, however, may then create problems of coordination with the network of tax treaties that OECD members maintain.</a:t>
            </a:r>
            <a:endParaRPr kumimoji="1" lang="ja-JP" altLang="en-US" sz="28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29</a:t>
            </a:fld>
            <a:endParaRPr kumimoji="1" lang="ja-JP" altLang="en-US"/>
          </a:p>
        </p:txBody>
      </p:sp>
    </p:spTree>
    <p:extLst>
      <p:ext uri="{BB962C8B-B14F-4D97-AF65-F5344CB8AC3E}">
        <p14:creationId xmlns:p14="http://schemas.microsoft.com/office/powerpoint/2010/main" val="2923054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84032" y="139673"/>
            <a:ext cx="7832265" cy="1394159"/>
          </a:xfrm>
        </p:spPr>
        <p:txBody>
          <a:bodyPr>
            <a:noAutofit/>
          </a:bodyPr>
          <a:lstStyle/>
          <a:p>
            <a:r>
              <a:rPr lang="en-US" altLang="ja-JP" sz="4000" b="1" dirty="0" smtClean="0"/>
              <a:t/>
            </a:r>
            <a:br>
              <a:rPr lang="en-US" altLang="ja-JP" sz="4000" b="1" dirty="0" smtClean="0"/>
            </a:br>
            <a:r>
              <a:rPr lang="en-US" altLang="ja-JP" sz="4000" b="1" dirty="0"/>
              <a:t/>
            </a:r>
            <a:br>
              <a:rPr lang="en-US" altLang="ja-JP" sz="4000" b="1" dirty="0"/>
            </a:br>
            <a:r>
              <a:rPr lang="en-US" altLang="ja-JP" sz="4000" b="1" dirty="0" smtClean="0"/>
              <a:t/>
            </a:r>
            <a:br>
              <a:rPr lang="en-US" altLang="ja-JP" sz="4000" b="1" dirty="0" smtClean="0"/>
            </a:br>
            <a:r>
              <a:rPr lang="en-US" altLang="ja-JP" sz="4000" b="1" dirty="0" smtClean="0">
                <a:solidFill>
                  <a:schemeClr val="tx1"/>
                </a:solidFill>
              </a:rPr>
              <a:t>Let me start my presentation with </a:t>
            </a:r>
            <a:r>
              <a:rPr lang="en-US" altLang="ja-JP" sz="4000" b="1" dirty="0" smtClean="0">
                <a:solidFill>
                  <a:srgbClr val="FF0000"/>
                </a:solidFill>
              </a:rPr>
              <a:t>Raphael</a:t>
            </a:r>
            <a:r>
              <a:rPr lang="en-US" altLang="ja-JP" sz="4000" dirty="0" smtClean="0">
                <a:solidFill>
                  <a:schemeClr val="tx1"/>
                </a:solidFill>
              </a:rPr>
              <a:t>'s fresco:</a:t>
            </a:r>
            <a:endParaRPr kumimoji="1" lang="ja-JP" altLang="en-US" sz="4000" dirty="0">
              <a:solidFill>
                <a:schemeClr val="tx1"/>
              </a:solidFill>
            </a:endParaRPr>
          </a:p>
        </p:txBody>
      </p:sp>
      <p:pic>
        <p:nvPicPr>
          <p:cNvPr id="1026" name="Picture 2" descr="http://mv.vatican.va/1_CommonFiles/z-patrons/Restorations/Restorations_01.jpg"/>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17931" b="17931"/>
          <a:stretch>
            <a:fillRect/>
          </a:stretch>
        </p:blipFill>
        <p:spPr bwMode="auto">
          <a:xfrm>
            <a:off x="2330245" y="1669104"/>
            <a:ext cx="8962103" cy="4372258"/>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プレースホルダー 3"/>
          <p:cNvSpPr>
            <a:spLocks noGrp="1"/>
          </p:cNvSpPr>
          <p:nvPr>
            <p:ph type="body" sz="half" idx="2"/>
          </p:nvPr>
        </p:nvSpPr>
        <p:spPr/>
        <p:txBody>
          <a:bodyPr>
            <a:normAutofit fontScale="25000" lnSpcReduction="20000"/>
          </a:bodyPr>
          <a:lstStyle/>
          <a:p>
            <a:endParaRPr lang="en-US" altLang="ja-JP" sz="2800" dirty="0" smtClean="0"/>
          </a:p>
          <a:p>
            <a:endParaRPr lang="en-US" altLang="ja-JP" sz="4800" dirty="0" smtClean="0"/>
          </a:p>
          <a:p>
            <a:endParaRPr lang="en-US" altLang="ja-JP" sz="4800" dirty="0"/>
          </a:p>
          <a:p>
            <a:r>
              <a:rPr lang="it-IT" altLang="ja-JP" sz="12800" dirty="0" smtClean="0">
                <a:solidFill>
                  <a:srgbClr val="FF0000"/>
                </a:solidFill>
              </a:rPr>
              <a:t>    Scuola </a:t>
            </a:r>
            <a:r>
              <a:rPr lang="it-IT" altLang="ja-JP" sz="12800" dirty="0">
                <a:solidFill>
                  <a:srgbClr val="FF0000"/>
                </a:solidFill>
              </a:rPr>
              <a:t>di </a:t>
            </a:r>
            <a:r>
              <a:rPr lang="it-IT" altLang="ja-JP" sz="12800" dirty="0" smtClean="0">
                <a:solidFill>
                  <a:srgbClr val="FF0000"/>
                </a:solidFill>
              </a:rPr>
              <a:t>Atene  </a:t>
            </a:r>
            <a:r>
              <a:rPr lang="en-US" altLang="ja-JP" sz="12800" dirty="0" smtClean="0"/>
              <a:t>(The School</a:t>
            </a:r>
            <a:r>
              <a:rPr lang="ja-JP" altLang="en-US" sz="12800" dirty="0"/>
              <a:t> </a:t>
            </a:r>
            <a:r>
              <a:rPr lang="en-US" altLang="ja-JP" sz="12800" dirty="0" smtClean="0"/>
              <a:t>of Athens).</a:t>
            </a:r>
            <a:endParaRPr kumimoji="1" lang="ja-JP" altLang="en-US" sz="12800" dirty="0"/>
          </a:p>
        </p:txBody>
      </p:sp>
      <p:sp>
        <p:nvSpPr>
          <p:cNvPr id="3" name="スライド番号プレースホルダー 2"/>
          <p:cNvSpPr>
            <a:spLocks noGrp="1"/>
          </p:cNvSpPr>
          <p:nvPr>
            <p:ph type="sldNum" sz="quarter" idx="12"/>
          </p:nvPr>
        </p:nvSpPr>
        <p:spPr/>
        <p:txBody>
          <a:bodyPr/>
          <a:lstStyle/>
          <a:p>
            <a:fld id="{5AC7147A-479D-48D3-BBB3-933822B36ED8}" type="slidenum">
              <a:rPr kumimoji="1" lang="ja-JP" altLang="en-US" smtClean="0"/>
              <a:t>3</a:t>
            </a:fld>
            <a:endParaRPr kumimoji="1" lang="ja-JP" altLang="en-US"/>
          </a:p>
        </p:txBody>
      </p:sp>
    </p:spTree>
    <p:extLst>
      <p:ext uri="{BB962C8B-B14F-4D97-AF65-F5344CB8AC3E}">
        <p14:creationId xmlns:p14="http://schemas.microsoft.com/office/powerpoint/2010/main" val="19653251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latin typeface="+mn-lt"/>
              </a:rPr>
              <a:t>II.  </a:t>
            </a:r>
            <a:r>
              <a:rPr lang="en-US" altLang="ja-JP" u="sng" dirty="0">
                <a:latin typeface="+mn-lt"/>
              </a:rPr>
              <a:t>Threats to the Realization of BEPS</a:t>
            </a:r>
            <a:br>
              <a:rPr lang="en-US" altLang="ja-JP" u="sng" dirty="0">
                <a:latin typeface="+mn-lt"/>
              </a:rPr>
            </a:br>
            <a:r>
              <a:rPr lang="en-US" altLang="ja-JP" dirty="0">
                <a:latin typeface="+mn-lt"/>
              </a:rPr>
              <a:t>D.  </a:t>
            </a:r>
            <a:r>
              <a:rPr lang="en-US" altLang="ja-JP" u="sng" dirty="0">
                <a:latin typeface="+mn-lt"/>
              </a:rPr>
              <a:t>Problems of Implementation</a:t>
            </a:r>
            <a:r>
              <a:rPr lang="en-US" altLang="ja-JP" dirty="0">
                <a:latin typeface="+mn-lt"/>
              </a:rPr>
              <a:t>      </a:t>
            </a:r>
            <a:r>
              <a:rPr lang="en-US" altLang="ja-JP" dirty="0" smtClean="0">
                <a:latin typeface="+mn-lt"/>
              </a:rPr>
              <a:t>4</a:t>
            </a:r>
            <a:endParaRPr kumimoji="1" lang="ja-JP" altLang="en-US" dirty="0">
              <a:latin typeface="+mn-lt"/>
            </a:endParaRPr>
          </a:p>
        </p:txBody>
      </p:sp>
      <p:sp>
        <p:nvSpPr>
          <p:cNvPr id="3" name="コンテンツ プレースホルダー 2"/>
          <p:cNvSpPr>
            <a:spLocks noGrp="1"/>
          </p:cNvSpPr>
          <p:nvPr>
            <p:ph idx="1"/>
          </p:nvPr>
        </p:nvSpPr>
        <p:spPr>
          <a:xfrm>
            <a:off x="677333" y="2160589"/>
            <a:ext cx="9587543" cy="3880773"/>
          </a:xfrm>
        </p:spPr>
        <p:txBody>
          <a:bodyPr>
            <a:noAutofit/>
          </a:bodyPr>
          <a:lstStyle/>
          <a:p>
            <a:r>
              <a:rPr lang="en-US" altLang="ja-JP" sz="2800" dirty="0">
                <a:solidFill>
                  <a:srgbClr val="FF0000"/>
                </a:solidFill>
              </a:rPr>
              <a:t>Fourth</a:t>
            </a:r>
            <a:r>
              <a:rPr lang="en-US" altLang="ja-JP" sz="2800" dirty="0"/>
              <a:t>, the payoff from the BEPS proposals regarding "mandatory information disclosure" is unclear.  </a:t>
            </a:r>
            <a:endParaRPr lang="en-US" altLang="ja-JP" sz="2800" dirty="0" smtClean="0"/>
          </a:p>
          <a:p>
            <a:r>
              <a:rPr lang="en-US" altLang="ja-JP" sz="2800" dirty="0" smtClean="0"/>
              <a:t>Some </a:t>
            </a:r>
            <a:r>
              <a:rPr lang="en-US" altLang="ja-JP" sz="2800" dirty="0"/>
              <a:t>OECD countries may impose tighter disclosure requirements, but disclosure will not translate directly into higher tax revenues.   </a:t>
            </a:r>
            <a:r>
              <a:rPr lang="en-US" altLang="ja-JP" sz="2800" dirty="0" smtClean="0"/>
              <a:t>Nonetheless</a:t>
            </a:r>
            <a:r>
              <a:rPr lang="en-US" altLang="ja-JP" sz="2800" dirty="0"/>
              <a:t>, the potential burden to the firms involved can be massive.  </a:t>
            </a:r>
            <a:endParaRPr lang="en-US" altLang="ja-JP" sz="2800" dirty="0" smtClean="0"/>
          </a:p>
          <a:p>
            <a:r>
              <a:rPr lang="en-US" altLang="ja-JP" sz="2800" dirty="0" smtClean="0"/>
              <a:t>Perhaps </a:t>
            </a:r>
            <a:r>
              <a:rPr lang="en-US" altLang="ja-JP" sz="2800" dirty="0"/>
              <a:t>the tax authorities believe that if they can obtain accurate information about income now, they will be able to tax it effectively someday in the future.</a:t>
            </a:r>
            <a:endParaRPr kumimoji="1" lang="ja-JP" altLang="en-US" sz="28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30</a:t>
            </a:fld>
            <a:endParaRPr kumimoji="1" lang="ja-JP" altLang="en-US"/>
          </a:p>
        </p:txBody>
      </p:sp>
    </p:spTree>
    <p:extLst>
      <p:ext uri="{BB962C8B-B14F-4D97-AF65-F5344CB8AC3E}">
        <p14:creationId xmlns:p14="http://schemas.microsoft.com/office/powerpoint/2010/main" val="28699904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latin typeface="+mn-lt"/>
              </a:rPr>
              <a:t>II.  </a:t>
            </a:r>
            <a:r>
              <a:rPr lang="en-US" altLang="ja-JP" u="sng" dirty="0">
                <a:latin typeface="+mn-lt"/>
              </a:rPr>
              <a:t>Threats to the Realization of BEPS</a:t>
            </a:r>
            <a:br>
              <a:rPr lang="en-US" altLang="ja-JP" u="sng" dirty="0">
                <a:latin typeface="+mn-lt"/>
              </a:rPr>
            </a:br>
            <a:r>
              <a:rPr lang="en-US" altLang="ja-JP" dirty="0">
                <a:latin typeface="+mn-lt"/>
              </a:rPr>
              <a:t>D.  </a:t>
            </a:r>
            <a:r>
              <a:rPr lang="en-US" altLang="ja-JP" u="sng" dirty="0">
                <a:latin typeface="+mn-lt"/>
              </a:rPr>
              <a:t>Problems of Implementation</a:t>
            </a:r>
            <a:r>
              <a:rPr lang="en-US" altLang="ja-JP" dirty="0">
                <a:latin typeface="+mn-lt"/>
              </a:rPr>
              <a:t>      </a:t>
            </a:r>
            <a:r>
              <a:rPr lang="en-US" altLang="ja-JP" dirty="0" smtClean="0">
                <a:latin typeface="+mn-lt"/>
              </a:rPr>
              <a:t>5-1</a:t>
            </a:r>
            <a:endParaRPr kumimoji="1" lang="ja-JP" altLang="en-US" dirty="0">
              <a:latin typeface="+mn-lt"/>
            </a:endParaRPr>
          </a:p>
        </p:txBody>
      </p:sp>
      <p:sp>
        <p:nvSpPr>
          <p:cNvPr id="3" name="コンテンツ プレースホルダー 2"/>
          <p:cNvSpPr>
            <a:spLocks noGrp="1"/>
          </p:cNvSpPr>
          <p:nvPr>
            <p:ph idx="1"/>
          </p:nvPr>
        </p:nvSpPr>
        <p:spPr>
          <a:xfrm>
            <a:off x="677333" y="2160589"/>
            <a:ext cx="10015247" cy="3880773"/>
          </a:xfrm>
        </p:spPr>
        <p:txBody>
          <a:bodyPr>
            <a:noAutofit/>
          </a:bodyPr>
          <a:lstStyle/>
          <a:p>
            <a:r>
              <a:rPr lang="en-US" altLang="ja-JP" sz="3200" dirty="0"/>
              <a:t>To date, the BEPS project may have augmented national tax revenues in at least the following </a:t>
            </a:r>
            <a:r>
              <a:rPr lang="en-US" altLang="ja-JP" sz="3200" dirty="0" smtClean="0"/>
              <a:t>ways </a:t>
            </a:r>
            <a:r>
              <a:rPr lang="en-US" altLang="ja-JP" sz="3200" dirty="0" smtClean="0">
                <a:solidFill>
                  <a:srgbClr val="FF0000"/>
                </a:solidFill>
              </a:rPr>
              <a:t>in Japan</a:t>
            </a:r>
            <a:r>
              <a:rPr lang="en-US" altLang="ja-JP" sz="3200" dirty="0" smtClean="0"/>
              <a:t>.  </a:t>
            </a:r>
          </a:p>
          <a:p>
            <a:r>
              <a:rPr lang="en-US" altLang="ja-JP" sz="3200" dirty="0" smtClean="0">
                <a:solidFill>
                  <a:srgbClr val="FF0000"/>
                </a:solidFill>
              </a:rPr>
              <a:t>First</a:t>
            </a:r>
            <a:r>
              <a:rPr lang="en-US" altLang="ja-JP" sz="3200" dirty="0"/>
              <a:t>, to tax the local branches of foreign corporations, Japan has adopted the "attributable income principle" (roughly equivalent to the "effectively connected income principle</a:t>
            </a:r>
            <a:r>
              <a:rPr lang="en-US" altLang="ja-JP" sz="3200" dirty="0" smtClean="0"/>
              <a:t>").</a:t>
            </a:r>
          </a:p>
          <a:p>
            <a:r>
              <a:rPr lang="en-US" altLang="ja-JP" sz="3200" dirty="0" smtClean="0"/>
              <a:t>  </a:t>
            </a:r>
            <a:r>
              <a:rPr lang="en-US" altLang="ja-JP" sz="3200" dirty="0"/>
              <a:t>This would not have happened without BEPS.  </a:t>
            </a:r>
            <a:endParaRPr kumimoji="1" lang="ja-JP" altLang="en-US" sz="32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31</a:t>
            </a:fld>
            <a:endParaRPr kumimoji="1" lang="ja-JP" altLang="en-US"/>
          </a:p>
        </p:txBody>
      </p:sp>
    </p:spTree>
    <p:extLst>
      <p:ext uri="{BB962C8B-B14F-4D97-AF65-F5344CB8AC3E}">
        <p14:creationId xmlns:p14="http://schemas.microsoft.com/office/powerpoint/2010/main" val="17268691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latin typeface="+mn-lt"/>
              </a:rPr>
              <a:t>II.  </a:t>
            </a:r>
            <a:r>
              <a:rPr lang="en-US" altLang="ja-JP" u="sng" dirty="0">
                <a:latin typeface="+mn-lt"/>
              </a:rPr>
              <a:t>Threats to the Realization of BEPS</a:t>
            </a:r>
            <a:br>
              <a:rPr lang="en-US" altLang="ja-JP" u="sng" dirty="0">
                <a:latin typeface="+mn-lt"/>
              </a:rPr>
            </a:br>
            <a:r>
              <a:rPr lang="en-US" altLang="ja-JP" dirty="0">
                <a:latin typeface="+mn-lt"/>
              </a:rPr>
              <a:t>D.  </a:t>
            </a:r>
            <a:r>
              <a:rPr lang="en-US" altLang="ja-JP" u="sng" dirty="0">
                <a:latin typeface="+mn-lt"/>
              </a:rPr>
              <a:t>Problems of Implementation</a:t>
            </a:r>
            <a:r>
              <a:rPr lang="en-US" altLang="ja-JP" dirty="0">
                <a:latin typeface="+mn-lt"/>
              </a:rPr>
              <a:t>      </a:t>
            </a:r>
            <a:r>
              <a:rPr lang="en-US" altLang="ja-JP" dirty="0" smtClean="0">
                <a:latin typeface="+mn-lt"/>
              </a:rPr>
              <a:t>5- 2&amp;3</a:t>
            </a:r>
            <a:endParaRPr kumimoji="1" lang="ja-JP" altLang="en-US" dirty="0">
              <a:latin typeface="+mn-lt"/>
            </a:endParaRPr>
          </a:p>
        </p:txBody>
      </p:sp>
      <p:sp>
        <p:nvSpPr>
          <p:cNvPr id="3" name="コンテンツ プレースホルダー 2"/>
          <p:cNvSpPr>
            <a:spLocks noGrp="1"/>
          </p:cNvSpPr>
          <p:nvPr>
            <p:ph idx="1"/>
          </p:nvPr>
        </p:nvSpPr>
        <p:spPr/>
        <p:txBody>
          <a:bodyPr>
            <a:normAutofit lnSpcReduction="10000"/>
          </a:bodyPr>
          <a:lstStyle/>
          <a:p>
            <a:r>
              <a:rPr lang="en-US" altLang="ja-JP" sz="3200" dirty="0">
                <a:solidFill>
                  <a:srgbClr val="FF0000"/>
                </a:solidFill>
              </a:rPr>
              <a:t>Second</a:t>
            </a:r>
            <a:r>
              <a:rPr lang="en-US" altLang="ja-JP" sz="3200" dirty="0"/>
              <a:t>, proposals have been advanced to apply the consumption tax to consumers and firms who download music or other content from the internet.  </a:t>
            </a:r>
            <a:endParaRPr lang="en-US" altLang="ja-JP" sz="3200" dirty="0" smtClean="0"/>
          </a:p>
          <a:p>
            <a:r>
              <a:rPr lang="en-US" altLang="ja-JP" sz="3200" dirty="0" smtClean="0">
                <a:solidFill>
                  <a:srgbClr val="FF0000"/>
                </a:solidFill>
              </a:rPr>
              <a:t>Third</a:t>
            </a:r>
            <a:r>
              <a:rPr lang="en-US" altLang="ja-JP" sz="3200" dirty="0"/>
              <a:t>, taxpayers who take appreciated shares of stock with them when they move abroad now pay tax on their unrealized appreciation at the time of the move. </a:t>
            </a:r>
            <a:endParaRPr lang="ja-JP" altLang="en-US" sz="3200" dirty="0"/>
          </a:p>
          <a:p>
            <a:endParaRPr kumimoji="1" lang="ja-JP" altLang="en-US" sz="32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32</a:t>
            </a:fld>
            <a:endParaRPr kumimoji="1" lang="ja-JP" altLang="en-US"/>
          </a:p>
        </p:txBody>
      </p:sp>
    </p:spTree>
    <p:extLst>
      <p:ext uri="{BB962C8B-B14F-4D97-AF65-F5344CB8AC3E}">
        <p14:creationId xmlns:p14="http://schemas.microsoft.com/office/powerpoint/2010/main" val="10888951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latin typeface="+mn-lt"/>
              </a:rPr>
              <a:t>II.  </a:t>
            </a:r>
            <a:r>
              <a:rPr lang="en-US" altLang="ja-JP" u="sng" dirty="0">
                <a:latin typeface="+mn-lt"/>
              </a:rPr>
              <a:t>Threats to the Realization of BEPS</a:t>
            </a:r>
            <a:br>
              <a:rPr lang="en-US" altLang="ja-JP" u="sng" dirty="0">
                <a:latin typeface="+mn-lt"/>
              </a:rPr>
            </a:br>
            <a:r>
              <a:rPr lang="en-US" altLang="ja-JP" dirty="0">
                <a:latin typeface="+mn-lt"/>
              </a:rPr>
              <a:t>D.  </a:t>
            </a:r>
            <a:r>
              <a:rPr lang="en-US" altLang="ja-JP" u="sng" dirty="0">
                <a:latin typeface="+mn-lt"/>
              </a:rPr>
              <a:t>Problems of Implementation</a:t>
            </a:r>
            <a:r>
              <a:rPr lang="en-US" altLang="ja-JP" dirty="0">
                <a:latin typeface="+mn-lt"/>
              </a:rPr>
              <a:t>      5- </a:t>
            </a:r>
            <a:r>
              <a:rPr lang="en-US" altLang="ja-JP" dirty="0" smtClean="0">
                <a:latin typeface="+mn-lt"/>
              </a:rPr>
              <a:t>4-1</a:t>
            </a:r>
            <a:endParaRPr kumimoji="1" lang="ja-JP" altLang="en-US" dirty="0">
              <a:latin typeface="+mn-lt"/>
            </a:endParaRPr>
          </a:p>
        </p:txBody>
      </p:sp>
      <p:sp>
        <p:nvSpPr>
          <p:cNvPr id="3" name="コンテンツ プレースホルダー 2"/>
          <p:cNvSpPr>
            <a:spLocks noGrp="1"/>
          </p:cNvSpPr>
          <p:nvPr>
            <p:ph idx="1"/>
          </p:nvPr>
        </p:nvSpPr>
        <p:spPr>
          <a:xfrm>
            <a:off x="677334" y="2160589"/>
            <a:ext cx="8596668" cy="4387695"/>
          </a:xfrm>
        </p:spPr>
        <p:txBody>
          <a:bodyPr>
            <a:normAutofit fontScale="62500" lnSpcReduction="20000"/>
          </a:bodyPr>
          <a:lstStyle/>
          <a:p>
            <a:r>
              <a:rPr lang="en-US" altLang="ja-JP" sz="5100" dirty="0">
                <a:solidFill>
                  <a:srgbClr val="FF0000"/>
                </a:solidFill>
              </a:rPr>
              <a:t>Fourth</a:t>
            </a:r>
            <a:r>
              <a:rPr lang="en-US" altLang="ja-JP" sz="5100" dirty="0"/>
              <a:t>, the BEPS-inspired public </a:t>
            </a:r>
            <a:r>
              <a:rPr lang="en-US" altLang="ja-JP" sz="5100" dirty="0" smtClean="0"/>
              <a:t>disclosure of </a:t>
            </a:r>
            <a:r>
              <a:rPr lang="en-US" altLang="ja-JP" sz="5100" dirty="0"/>
              <a:t>the identify of firms that avoid tax, and of the measures that they use has subjected the firms to reputational sanctions.  </a:t>
            </a:r>
            <a:r>
              <a:rPr lang="en-US" altLang="ja-JP" sz="5100" dirty="0" smtClean="0"/>
              <a:t> This </a:t>
            </a:r>
            <a:r>
              <a:rPr lang="en-US" altLang="ja-JP" sz="5100" dirty="0"/>
              <a:t>may cause some of them to change their behavior.  </a:t>
            </a:r>
            <a:endParaRPr lang="en-US" altLang="ja-JP" sz="5100" dirty="0" smtClean="0"/>
          </a:p>
          <a:p>
            <a:r>
              <a:rPr lang="en-US" altLang="ja-JP" sz="5100" dirty="0" smtClean="0"/>
              <a:t>Through </a:t>
            </a:r>
            <a:r>
              <a:rPr lang="en-US" altLang="ja-JP" sz="5100" dirty="0"/>
              <a:t>this </a:t>
            </a:r>
            <a:r>
              <a:rPr lang="en-US" altLang="ja-JP" sz="5100" dirty="0" smtClean="0"/>
              <a:t>disclosure the </a:t>
            </a:r>
            <a:r>
              <a:rPr lang="en-US" altLang="ja-JP" sz="5100" dirty="0"/>
              <a:t>public learned that firms like </a:t>
            </a:r>
            <a:r>
              <a:rPr lang="en-US" altLang="ja-JP" sz="5100" dirty="0">
                <a:solidFill>
                  <a:srgbClr val="FF0000"/>
                </a:solidFill>
              </a:rPr>
              <a:t>Google</a:t>
            </a:r>
            <a:r>
              <a:rPr lang="en-US" altLang="ja-JP" sz="5100" dirty="0"/>
              <a:t> used a "double Irish with a Dutch sandwich" to skirt the Japanese corporate tax.  </a:t>
            </a:r>
            <a:endParaRPr lang="en-US" altLang="ja-JP" sz="5100" dirty="0" smtClean="0"/>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33</a:t>
            </a:fld>
            <a:endParaRPr kumimoji="1" lang="ja-JP" altLang="en-US"/>
          </a:p>
        </p:txBody>
      </p:sp>
    </p:spTree>
    <p:extLst>
      <p:ext uri="{BB962C8B-B14F-4D97-AF65-F5344CB8AC3E}">
        <p14:creationId xmlns:p14="http://schemas.microsoft.com/office/powerpoint/2010/main" val="39325698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latin typeface="+mn-lt"/>
              </a:rPr>
              <a:t>II.  </a:t>
            </a:r>
            <a:r>
              <a:rPr lang="en-US" altLang="ja-JP" u="sng" dirty="0">
                <a:latin typeface="+mn-lt"/>
              </a:rPr>
              <a:t>Threats to the Realization of BEPS</a:t>
            </a:r>
            <a:br>
              <a:rPr lang="en-US" altLang="ja-JP" u="sng" dirty="0">
                <a:latin typeface="+mn-lt"/>
              </a:rPr>
            </a:br>
            <a:r>
              <a:rPr lang="en-US" altLang="ja-JP" dirty="0">
                <a:latin typeface="+mn-lt"/>
              </a:rPr>
              <a:t>D.  </a:t>
            </a:r>
            <a:r>
              <a:rPr lang="en-US" altLang="ja-JP" u="sng" dirty="0">
                <a:latin typeface="+mn-lt"/>
              </a:rPr>
              <a:t>Problems of Implementation</a:t>
            </a:r>
            <a:r>
              <a:rPr lang="en-US" altLang="ja-JP" dirty="0">
                <a:latin typeface="+mn-lt"/>
              </a:rPr>
              <a:t>      5- </a:t>
            </a:r>
            <a:r>
              <a:rPr lang="en-US" altLang="ja-JP" dirty="0" smtClean="0">
                <a:latin typeface="+mn-lt"/>
              </a:rPr>
              <a:t>4-2</a:t>
            </a:r>
            <a:endParaRPr kumimoji="1" lang="ja-JP" altLang="en-US" dirty="0">
              <a:latin typeface="+mn-lt"/>
            </a:endParaRPr>
          </a:p>
        </p:txBody>
      </p:sp>
      <p:sp>
        <p:nvSpPr>
          <p:cNvPr id="3" name="コンテンツ プレースホルダー 2"/>
          <p:cNvSpPr>
            <a:spLocks noGrp="1"/>
          </p:cNvSpPr>
          <p:nvPr>
            <p:ph idx="1"/>
          </p:nvPr>
        </p:nvSpPr>
        <p:spPr/>
        <p:txBody>
          <a:bodyPr>
            <a:normAutofit fontScale="92500"/>
          </a:bodyPr>
          <a:lstStyle/>
          <a:p>
            <a:r>
              <a:rPr lang="en-US" altLang="ja-JP" sz="3600" dirty="0" smtClean="0"/>
              <a:t>They </a:t>
            </a:r>
            <a:r>
              <a:rPr lang="en-US" altLang="ja-JP" sz="3600" dirty="0"/>
              <a:t>learned that </a:t>
            </a:r>
            <a:r>
              <a:rPr lang="en-US" altLang="ja-JP" sz="3600" dirty="0">
                <a:solidFill>
                  <a:srgbClr val="FF0000"/>
                </a:solidFill>
              </a:rPr>
              <a:t>Amazon</a:t>
            </a:r>
            <a:r>
              <a:rPr lang="en-US" altLang="ja-JP" sz="3600" dirty="0"/>
              <a:t> avoided the Japanese corporate tax by treating sales contracts as involving a Luxembourg corporation rather than a </a:t>
            </a:r>
            <a:r>
              <a:rPr lang="en-US" altLang="ja-JP" sz="3600" dirty="0" smtClean="0"/>
              <a:t>Japanese PE.</a:t>
            </a:r>
            <a:endParaRPr lang="en-US" altLang="ja-JP" sz="3600" dirty="0"/>
          </a:p>
          <a:p>
            <a:r>
              <a:rPr lang="en-US" altLang="ja-JP" sz="3600" dirty="0"/>
              <a:t>They learned that </a:t>
            </a:r>
            <a:r>
              <a:rPr lang="en-US" altLang="ja-JP" sz="3600" dirty="0">
                <a:solidFill>
                  <a:srgbClr val="FF0000"/>
                </a:solidFill>
              </a:rPr>
              <a:t>Starbucks</a:t>
            </a:r>
            <a:r>
              <a:rPr lang="en-US" altLang="ja-JP" sz="3600" dirty="0"/>
              <a:t> used a Swiss trading company to restrict its corporate tax liability.  </a:t>
            </a:r>
            <a:endParaRPr lang="ja-JP" altLang="ja-JP" sz="3600" dirty="0"/>
          </a:p>
          <a:p>
            <a:endParaRPr kumimoji="1" lang="ja-JP" altLang="en-US"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34</a:t>
            </a:fld>
            <a:endParaRPr kumimoji="1" lang="ja-JP" altLang="en-US"/>
          </a:p>
        </p:txBody>
      </p:sp>
    </p:spTree>
    <p:extLst>
      <p:ext uri="{BB962C8B-B14F-4D97-AF65-F5344CB8AC3E}">
        <p14:creationId xmlns:p14="http://schemas.microsoft.com/office/powerpoint/2010/main" val="27463138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latin typeface="+mn-lt"/>
              </a:rPr>
              <a:t>II.  </a:t>
            </a:r>
            <a:r>
              <a:rPr lang="en-US" altLang="ja-JP" u="sng" dirty="0">
                <a:latin typeface="+mn-lt"/>
              </a:rPr>
              <a:t>Threats to the Realization of BEPS</a:t>
            </a:r>
            <a:br>
              <a:rPr lang="en-US" altLang="ja-JP" u="sng" dirty="0">
                <a:latin typeface="+mn-lt"/>
              </a:rPr>
            </a:br>
            <a:r>
              <a:rPr lang="en-US" altLang="ja-JP" dirty="0">
                <a:latin typeface="+mn-lt"/>
              </a:rPr>
              <a:t>D.  </a:t>
            </a:r>
            <a:r>
              <a:rPr lang="en-US" altLang="ja-JP" u="sng" dirty="0">
                <a:latin typeface="+mn-lt"/>
              </a:rPr>
              <a:t>Problems of Implementation</a:t>
            </a:r>
            <a:r>
              <a:rPr lang="en-US" altLang="ja-JP" dirty="0">
                <a:latin typeface="+mn-lt"/>
              </a:rPr>
              <a:t>      5- 5</a:t>
            </a:r>
            <a:endParaRPr kumimoji="1" lang="ja-JP" altLang="en-US" dirty="0">
              <a:latin typeface="+mn-lt"/>
            </a:endParaRPr>
          </a:p>
        </p:txBody>
      </p:sp>
      <p:sp>
        <p:nvSpPr>
          <p:cNvPr id="3" name="コンテンツ プレースホルダー 2"/>
          <p:cNvSpPr>
            <a:spLocks noGrp="1"/>
          </p:cNvSpPr>
          <p:nvPr>
            <p:ph idx="1"/>
          </p:nvPr>
        </p:nvSpPr>
        <p:spPr>
          <a:xfrm>
            <a:off x="677334" y="2160589"/>
            <a:ext cx="8596668" cy="4313953"/>
          </a:xfrm>
        </p:spPr>
        <p:txBody>
          <a:bodyPr>
            <a:normAutofit fontScale="92500" lnSpcReduction="10000"/>
          </a:bodyPr>
          <a:lstStyle/>
          <a:p>
            <a:r>
              <a:rPr lang="en-US" altLang="ja-JP" sz="3200" dirty="0" smtClean="0"/>
              <a:t>No </a:t>
            </a:r>
            <a:r>
              <a:rPr lang="en-US" altLang="ja-JP" sz="3200" dirty="0"/>
              <a:t>longer can they employ the nominally legal tactics without cost.  Consumers disapprove.  To placate their customers, some have begun to restructure their transactions.  </a:t>
            </a:r>
            <a:endParaRPr lang="en-US" altLang="ja-JP" sz="3200" dirty="0" smtClean="0"/>
          </a:p>
          <a:p>
            <a:r>
              <a:rPr lang="en-US" altLang="ja-JP" sz="3200" dirty="0" smtClean="0"/>
              <a:t>Firms have begun to worry about the resulting reputational penalties.  </a:t>
            </a:r>
          </a:p>
          <a:p>
            <a:r>
              <a:rPr lang="en-US" altLang="ja-JP" sz="3200" dirty="0" smtClean="0">
                <a:solidFill>
                  <a:srgbClr val="FF0000"/>
                </a:solidFill>
              </a:rPr>
              <a:t>Amazon</a:t>
            </a:r>
            <a:r>
              <a:rPr lang="en-US" altLang="ja-JP" sz="3200" dirty="0"/>
              <a:t>, for example, has established branch offices in the U.K. and Germany.  It now complies with the corporate tax regimes there. </a:t>
            </a:r>
            <a:endParaRPr kumimoji="1" lang="ja-JP" altLang="en-US" sz="32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35</a:t>
            </a:fld>
            <a:endParaRPr kumimoji="1" lang="ja-JP" altLang="en-US"/>
          </a:p>
        </p:txBody>
      </p:sp>
    </p:spTree>
    <p:extLst>
      <p:ext uri="{BB962C8B-B14F-4D97-AF65-F5344CB8AC3E}">
        <p14:creationId xmlns:p14="http://schemas.microsoft.com/office/powerpoint/2010/main" val="31669711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latin typeface="+mn-lt"/>
              </a:rPr>
              <a:t>III.  Conclusion</a:t>
            </a:r>
            <a:r>
              <a:rPr lang="en-US" altLang="ja-JP" dirty="0" smtClean="0">
                <a:latin typeface="+mn-lt"/>
              </a:rPr>
              <a:t>              1</a:t>
            </a:r>
            <a:endParaRPr kumimoji="1" lang="ja-JP" altLang="en-US" dirty="0">
              <a:latin typeface="+mn-lt"/>
            </a:endParaRPr>
          </a:p>
        </p:txBody>
      </p:sp>
      <p:sp>
        <p:nvSpPr>
          <p:cNvPr id="3" name="コンテンツ プレースホルダー 2"/>
          <p:cNvSpPr>
            <a:spLocks noGrp="1"/>
          </p:cNvSpPr>
          <p:nvPr>
            <p:ph idx="1"/>
          </p:nvPr>
        </p:nvSpPr>
        <p:spPr>
          <a:xfrm>
            <a:off x="677334" y="1725561"/>
            <a:ext cx="9749776" cy="4911213"/>
          </a:xfrm>
        </p:spPr>
        <p:txBody>
          <a:bodyPr>
            <a:noAutofit/>
          </a:bodyPr>
          <a:lstStyle/>
          <a:p>
            <a:r>
              <a:rPr lang="en-US" altLang="ja-JP" sz="3000" dirty="0"/>
              <a:t>The OECD officers who control BEPS do not write on a clean slate.  </a:t>
            </a:r>
            <a:endParaRPr lang="en-US" altLang="ja-JP" sz="3000" dirty="0" smtClean="0"/>
          </a:p>
          <a:p>
            <a:r>
              <a:rPr lang="en-US" altLang="ja-JP" sz="3000" dirty="0" smtClean="0"/>
              <a:t>They </a:t>
            </a:r>
            <a:r>
              <a:rPr lang="en-US" altLang="ja-JP" sz="3000" dirty="0"/>
              <a:t>propose their reforms to countries whose governments, firms, and markets are firmly rooted in the institutional structure established by </a:t>
            </a:r>
            <a:r>
              <a:rPr lang="en-US" altLang="ja-JP" sz="3000" dirty="0">
                <a:solidFill>
                  <a:srgbClr val="FF0000"/>
                </a:solidFill>
              </a:rPr>
              <a:t>the Peace of </a:t>
            </a:r>
            <a:r>
              <a:rPr lang="en-US" altLang="ja-JP" sz="3000" dirty="0" err="1">
                <a:solidFill>
                  <a:srgbClr val="FF0000"/>
                </a:solidFill>
              </a:rPr>
              <a:t>Westfalia</a:t>
            </a:r>
            <a:r>
              <a:rPr lang="en-US" altLang="ja-JP" sz="3000" dirty="0"/>
              <a:t> and </a:t>
            </a:r>
            <a:r>
              <a:rPr lang="en-US" altLang="ja-JP" sz="3000" dirty="0">
                <a:solidFill>
                  <a:srgbClr val="FF0000"/>
                </a:solidFill>
              </a:rPr>
              <a:t>the Glorious Revolution</a:t>
            </a:r>
            <a:r>
              <a:rPr lang="en-US" altLang="ja-JP" sz="3000" dirty="0"/>
              <a:t>.  </a:t>
            </a:r>
            <a:endParaRPr lang="en-US" altLang="ja-JP" sz="3000" dirty="0" smtClean="0"/>
          </a:p>
          <a:p>
            <a:r>
              <a:rPr lang="en-US" altLang="ja-JP" sz="3000" dirty="0" smtClean="0"/>
              <a:t>In </a:t>
            </a:r>
            <a:r>
              <a:rPr lang="en-US" altLang="ja-JP" sz="3000" dirty="0"/>
              <a:t>proposing the changes, they do not bring with them the power to dismantle that institutional structure.</a:t>
            </a:r>
            <a:endParaRPr kumimoji="1" lang="ja-JP" altLang="en-US" sz="30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36</a:t>
            </a:fld>
            <a:endParaRPr kumimoji="1" lang="ja-JP" altLang="en-US"/>
          </a:p>
        </p:txBody>
      </p:sp>
    </p:spTree>
    <p:extLst>
      <p:ext uri="{BB962C8B-B14F-4D97-AF65-F5344CB8AC3E}">
        <p14:creationId xmlns:p14="http://schemas.microsoft.com/office/powerpoint/2010/main" val="33358267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a:latin typeface="+mn-lt"/>
              </a:rPr>
              <a:t>III.  Conclusion</a:t>
            </a:r>
            <a:r>
              <a:rPr lang="en-US" altLang="ja-JP" dirty="0">
                <a:latin typeface="+mn-lt"/>
              </a:rPr>
              <a:t>              </a:t>
            </a:r>
            <a:r>
              <a:rPr lang="en-US" altLang="ja-JP" dirty="0" smtClean="0">
                <a:latin typeface="+mn-lt"/>
              </a:rPr>
              <a:t>2</a:t>
            </a:r>
            <a:endParaRPr kumimoji="1" lang="ja-JP" altLang="en-US" dirty="0">
              <a:latin typeface="+mn-lt"/>
            </a:endParaRPr>
          </a:p>
        </p:txBody>
      </p:sp>
      <p:sp>
        <p:nvSpPr>
          <p:cNvPr id="3" name="コンテンツ プレースホルダー 2"/>
          <p:cNvSpPr>
            <a:spLocks noGrp="1"/>
          </p:cNvSpPr>
          <p:nvPr>
            <p:ph idx="1"/>
          </p:nvPr>
        </p:nvSpPr>
        <p:spPr>
          <a:xfrm>
            <a:off x="677334" y="1563329"/>
            <a:ext cx="10310214" cy="5073445"/>
          </a:xfrm>
        </p:spPr>
        <p:txBody>
          <a:bodyPr>
            <a:noAutofit/>
          </a:bodyPr>
          <a:lstStyle/>
          <a:p>
            <a:r>
              <a:rPr lang="en-US" altLang="ja-JP" sz="2800" dirty="0" smtClean="0"/>
              <a:t> </a:t>
            </a:r>
            <a:r>
              <a:rPr lang="en-US" altLang="ja-JP" sz="2800" dirty="0" smtClean="0">
                <a:solidFill>
                  <a:srgbClr val="FF0000"/>
                </a:solidFill>
              </a:rPr>
              <a:t>Perhaps</a:t>
            </a:r>
            <a:r>
              <a:rPr lang="en-US" altLang="ja-JP" sz="2800" dirty="0" smtClean="0"/>
              <a:t> </a:t>
            </a:r>
            <a:r>
              <a:rPr lang="en-US" altLang="ja-JP" sz="2800" dirty="0"/>
              <a:t>developments within the </a:t>
            </a:r>
            <a:r>
              <a:rPr lang="en-US" altLang="ja-JP" sz="2800" dirty="0">
                <a:solidFill>
                  <a:srgbClr val="FF0000"/>
                </a:solidFill>
              </a:rPr>
              <a:t>Peoples Republic of China </a:t>
            </a:r>
            <a:r>
              <a:rPr lang="en-US" altLang="ja-JP" sz="2800" dirty="0" smtClean="0"/>
              <a:t>would </a:t>
            </a:r>
            <a:r>
              <a:rPr lang="en-US" altLang="ja-JP" sz="2800" dirty="0"/>
              <a:t>begin to weaken that basic institutional structure</a:t>
            </a:r>
            <a:r>
              <a:rPr lang="en-US" altLang="ja-JP" sz="2800" dirty="0" smtClean="0"/>
              <a:t>.</a:t>
            </a:r>
          </a:p>
          <a:p>
            <a:r>
              <a:rPr lang="en-US" altLang="ja-JP" sz="2800" dirty="0" smtClean="0"/>
              <a:t> </a:t>
            </a:r>
            <a:r>
              <a:rPr lang="en-US" altLang="ja-JP" sz="2800" dirty="0" smtClean="0">
                <a:solidFill>
                  <a:srgbClr val="FF0000"/>
                </a:solidFill>
              </a:rPr>
              <a:t>Perhaps</a:t>
            </a:r>
            <a:r>
              <a:rPr lang="en-US" altLang="ja-JP" sz="2800" dirty="0" smtClean="0"/>
              <a:t> </a:t>
            </a:r>
            <a:r>
              <a:rPr lang="en-US" altLang="ja-JP" sz="2800" dirty="0"/>
              <a:t>those developments </a:t>
            </a:r>
            <a:r>
              <a:rPr lang="en-US" altLang="ja-JP" sz="2800" dirty="0" smtClean="0"/>
              <a:t>would </a:t>
            </a:r>
            <a:r>
              <a:rPr lang="en-US" altLang="ja-JP" sz="2800" dirty="0"/>
              <a:t>begin to change the three-centuries-old international legal and economic order. </a:t>
            </a:r>
            <a:endParaRPr lang="en-US" altLang="ja-JP" sz="2800" dirty="0" smtClean="0"/>
          </a:p>
          <a:p>
            <a:r>
              <a:rPr lang="en-US" altLang="ja-JP" sz="2800" dirty="0" smtClean="0"/>
              <a:t> </a:t>
            </a:r>
            <a:r>
              <a:rPr lang="en-US" altLang="ja-JP" sz="2800" dirty="0">
                <a:solidFill>
                  <a:srgbClr val="FF0000"/>
                </a:solidFill>
              </a:rPr>
              <a:t>Perhaps </a:t>
            </a:r>
            <a:r>
              <a:rPr lang="en-US" altLang="ja-JP" sz="2800" dirty="0" smtClean="0">
                <a:solidFill>
                  <a:srgbClr val="FF0000"/>
                </a:solidFill>
              </a:rPr>
              <a:t>--- </a:t>
            </a:r>
            <a:r>
              <a:rPr lang="en-US" altLang="ja-JP" sz="2800" dirty="0"/>
              <a:t>but that is not something that most of us in the middle of events can readily judge.  </a:t>
            </a:r>
            <a:endParaRPr lang="en-US" altLang="ja-JP" sz="2800" dirty="0" smtClean="0"/>
          </a:p>
          <a:p>
            <a:r>
              <a:rPr lang="en-US" altLang="ja-JP" sz="2800" dirty="0" smtClean="0"/>
              <a:t>Once </a:t>
            </a:r>
            <a:r>
              <a:rPr lang="en-US" altLang="ja-JP" sz="2800" dirty="0"/>
              <a:t>in great while, an observer appears with the journalistic talent necessary to disentangle massively complex current </a:t>
            </a:r>
            <a:r>
              <a:rPr lang="en-US" altLang="ja-JP" sz="2800" dirty="0" smtClean="0"/>
              <a:t>events.  </a:t>
            </a:r>
            <a:endParaRPr kumimoji="1" lang="ja-JP" altLang="en-US" sz="28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37</a:t>
            </a:fld>
            <a:endParaRPr kumimoji="1" lang="ja-JP" altLang="en-US"/>
          </a:p>
        </p:txBody>
      </p:sp>
    </p:spTree>
    <p:extLst>
      <p:ext uri="{BB962C8B-B14F-4D97-AF65-F5344CB8AC3E}">
        <p14:creationId xmlns:p14="http://schemas.microsoft.com/office/powerpoint/2010/main" val="12881728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a:latin typeface="+mn-lt"/>
              </a:rPr>
              <a:t>III.  Conclusion</a:t>
            </a:r>
            <a:r>
              <a:rPr lang="en-US" altLang="ja-JP" dirty="0">
                <a:latin typeface="+mn-lt"/>
              </a:rPr>
              <a:t>              </a:t>
            </a:r>
            <a:r>
              <a:rPr lang="en-US" altLang="ja-JP" dirty="0" smtClean="0">
                <a:latin typeface="+mn-lt"/>
              </a:rPr>
              <a:t>3</a:t>
            </a:r>
            <a:endParaRPr kumimoji="1" lang="ja-JP" altLang="en-US" dirty="0">
              <a:latin typeface="+mn-lt"/>
            </a:endParaRPr>
          </a:p>
        </p:txBody>
      </p:sp>
      <p:sp>
        <p:nvSpPr>
          <p:cNvPr id="3" name="コンテンツ プレースホルダー 2"/>
          <p:cNvSpPr>
            <a:spLocks noGrp="1"/>
          </p:cNvSpPr>
          <p:nvPr>
            <p:ph idx="1"/>
          </p:nvPr>
        </p:nvSpPr>
        <p:spPr>
          <a:xfrm>
            <a:off x="677334" y="2160589"/>
            <a:ext cx="9233582" cy="3880773"/>
          </a:xfrm>
        </p:spPr>
        <p:txBody>
          <a:bodyPr>
            <a:noAutofit/>
          </a:bodyPr>
          <a:lstStyle/>
          <a:p>
            <a:r>
              <a:rPr lang="en-US" altLang="ja-JP" sz="2800" dirty="0"/>
              <a:t>At the time of </a:t>
            </a:r>
            <a:r>
              <a:rPr lang="en-US" altLang="ja-JP" sz="2800" dirty="0">
                <a:solidFill>
                  <a:srgbClr val="FF0000"/>
                </a:solidFill>
              </a:rPr>
              <a:t>Louis-Napoleon Bonaparte</a:t>
            </a:r>
            <a:r>
              <a:rPr lang="en-US" altLang="ja-JP" sz="2800" dirty="0"/>
              <a:t>'s 1851 coup </a:t>
            </a:r>
            <a:r>
              <a:rPr lang="en-US" altLang="ja-JP" sz="2800" dirty="0" err="1"/>
              <a:t>d'etat</a:t>
            </a:r>
            <a:r>
              <a:rPr lang="en-US" altLang="ja-JP" sz="2800" dirty="0"/>
              <a:t>, Karl </a:t>
            </a:r>
            <a:r>
              <a:rPr lang="en-US" altLang="ja-JP" sz="2800" dirty="0">
                <a:solidFill>
                  <a:srgbClr val="FF0000"/>
                </a:solidFill>
              </a:rPr>
              <a:t>Marx</a:t>
            </a:r>
            <a:r>
              <a:rPr lang="en-US" altLang="ja-JP" sz="2800" dirty="0"/>
              <a:t> published "</a:t>
            </a:r>
            <a:r>
              <a:rPr lang="en-US" altLang="ja-JP" sz="2800" dirty="0">
                <a:solidFill>
                  <a:srgbClr val="FF0000"/>
                </a:solidFill>
              </a:rPr>
              <a:t>The Eighteen Brumaire of Louis Napoleon</a:t>
            </a:r>
            <a:r>
              <a:rPr lang="en-US" altLang="ja-JP" sz="2800" dirty="0"/>
              <a:t>."  </a:t>
            </a:r>
            <a:endParaRPr lang="en-US" altLang="ja-JP" sz="2800" dirty="0" smtClean="0"/>
          </a:p>
          <a:p>
            <a:r>
              <a:rPr lang="en-US" altLang="ja-JP" sz="2800" dirty="0" smtClean="0"/>
              <a:t>There</a:t>
            </a:r>
            <a:r>
              <a:rPr lang="en-US" altLang="ja-JP" sz="2800" dirty="0"/>
              <a:t>, he displayed a rare journalistic ability to disentangle the profound significance of events at the very time they unfolded.  </a:t>
            </a:r>
            <a:endParaRPr lang="en-US" altLang="ja-JP" sz="2800" dirty="0" smtClean="0"/>
          </a:p>
          <a:p>
            <a:r>
              <a:rPr lang="en-US" altLang="ja-JP" sz="2800" dirty="0" smtClean="0"/>
              <a:t>But </a:t>
            </a:r>
            <a:r>
              <a:rPr lang="en-US" altLang="ja-JP" sz="2800" dirty="0"/>
              <a:t>I am not Marx, and do not claim his journalistic instinct.  I would not purport to explain the events of the day, and even less their significance for the future.</a:t>
            </a:r>
            <a:endParaRPr kumimoji="1" lang="ja-JP" altLang="en-US" sz="28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38</a:t>
            </a:fld>
            <a:endParaRPr kumimoji="1" lang="ja-JP" altLang="en-US"/>
          </a:p>
        </p:txBody>
      </p:sp>
    </p:spTree>
    <p:extLst>
      <p:ext uri="{BB962C8B-B14F-4D97-AF65-F5344CB8AC3E}">
        <p14:creationId xmlns:p14="http://schemas.microsoft.com/office/powerpoint/2010/main" val="77953848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a:latin typeface="+mn-lt"/>
              </a:rPr>
              <a:t>III.  Conclusion</a:t>
            </a:r>
            <a:r>
              <a:rPr lang="en-US" altLang="ja-JP" dirty="0">
                <a:latin typeface="+mn-lt"/>
              </a:rPr>
              <a:t>              </a:t>
            </a:r>
            <a:r>
              <a:rPr lang="en-US" altLang="ja-JP" dirty="0" smtClean="0">
                <a:latin typeface="+mn-lt"/>
              </a:rPr>
              <a:t>4</a:t>
            </a:r>
            <a:endParaRPr kumimoji="1" lang="ja-JP" altLang="en-US" dirty="0">
              <a:latin typeface="+mn-lt"/>
            </a:endParaRPr>
          </a:p>
        </p:txBody>
      </p:sp>
      <p:sp>
        <p:nvSpPr>
          <p:cNvPr id="3" name="コンテンツ プレースホルダー 2"/>
          <p:cNvSpPr>
            <a:spLocks noGrp="1"/>
          </p:cNvSpPr>
          <p:nvPr>
            <p:ph idx="1"/>
          </p:nvPr>
        </p:nvSpPr>
        <p:spPr>
          <a:xfrm>
            <a:off x="677334" y="1769807"/>
            <a:ext cx="9838266" cy="4271556"/>
          </a:xfrm>
        </p:spPr>
        <p:txBody>
          <a:bodyPr>
            <a:noAutofit/>
          </a:bodyPr>
          <a:lstStyle/>
          <a:p>
            <a:r>
              <a:rPr lang="en-US" altLang="ja-JP" sz="2800" dirty="0"/>
              <a:t>Let me suggest instead a modest conjecture: the current international structure will continue for the immediate future.  </a:t>
            </a:r>
            <a:endParaRPr lang="en-US" altLang="ja-JP" sz="2800" dirty="0" smtClean="0"/>
          </a:p>
          <a:p>
            <a:r>
              <a:rPr lang="en-US" altLang="ja-JP" sz="2800" dirty="0" smtClean="0"/>
              <a:t>The </a:t>
            </a:r>
            <a:r>
              <a:rPr lang="en-US" altLang="ja-JP" sz="2800" dirty="0"/>
              <a:t>OECD officials behind the BEPS project do not have the political power or intellectual resources to change existing patterns of national sovereignty.  </a:t>
            </a:r>
            <a:endParaRPr lang="en-US" altLang="ja-JP" sz="2800" dirty="0" smtClean="0"/>
          </a:p>
          <a:p>
            <a:r>
              <a:rPr lang="en-US" altLang="ja-JP" sz="2800" dirty="0" smtClean="0"/>
              <a:t>Neither </a:t>
            </a:r>
            <a:r>
              <a:rPr lang="en-US" altLang="ja-JP" sz="2800" dirty="0"/>
              <a:t>do they have the power or resources to change public and private finance.  Probably, they do not even expect to change those fundamental institutional structures.  </a:t>
            </a:r>
            <a:endParaRPr kumimoji="1" lang="ja-JP" altLang="en-US" sz="28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39</a:t>
            </a:fld>
            <a:endParaRPr kumimoji="1" lang="ja-JP" altLang="en-US"/>
          </a:p>
        </p:txBody>
      </p:sp>
    </p:spTree>
    <p:extLst>
      <p:ext uri="{BB962C8B-B14F-4D97-AF65-F5344CB8AC3E}">
        <p14:creationId xmlns:p14="http://schemas.microsoft.com/office/powerpoint/2010/main" val="4058061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8415" y="1755058"/>
            <a:ext cx="4676109" cy="2241755"/>
          </a:xfrm>
        </p:spPr>
        <p:txBody>
          <a:bodyPr>
            <a:normAutofit fontScale="90000"/>
          </a:bodyPr>
          <a:lstStyle/>
          <a:p>
            <a:r>
              <a:rPr kumimoji="1" lang="en-US" altLang="ja-JP" sz="4900" dirty="0" smtClean="0"/>
              <a:t/>
            </a:r>
            <a:br>
              <a:rPr kumimoji="1" lang="en-US" altLang="ja-JP" sz="4900" dirty="0" smtClean="0"/>
            </a:br>
            <a:r>
              <a:rPr lang="en-US" altLang="ja-JP" sz="4900" dirty="0"/>
              <a:t/>
            </a:r>
            <a:br>
              <a:rPr lang="en-US" altLang="ja-JP" sz="4900" dirty="0"/>
            </a:br>
            <a:r>
              <a:rPr kumimoji="1" lang="en-US" altLang="ja-JP" sz="4000" dirty="0" smtClean="0"/>
              <a:t/>
            </a:r>
            <a:br>
              <a:rPr kumimoji="1" lang="en-US" altLang="ja-JP" sz="4000" dirty="0" smtClean="0"/>
            </a:br>
            <a:r>
              <a:rPr lang="en-US" altLang="ja-JP" sz="4000" dirty="0"/>
              <a:t/>
            </a:r>
            <a:br>
              <a:rPr lang="en-US" altLang="ja-JP" sz="4000" dirty="0"/>
            </a:br>
            <a:r>
              <a:rPr lang="en-US" altLang="ja-JP" sz="4000" dirty="0" smtClean="0"/>
              <a:t/>
            </a:r>
            <a:br>
              <a:rPr lang="en-US" altLang="ja-JP" sz="4000" dirty="0" smtClean="0"/>
            </a:br>
            <a:r>
              <a:rPr lang="en-US" altLang="ja-JP" sz="4000" dirty="0"/>
              <a:t/>
            </a:r>
            <a:br>
              <a:rPr lang="en-US" altLang="ja-JP" sz="4000" dirty="0"/>
            </a:br>
            <a:r>
              <a:rPr lang="en-US" altLang="ja-JP" sz="4000" dirty="0" smtClean="0"/>
              <a:t/>
            </a:r>
            <a:br>
              <a:rPr lang="en-US" altLang="ja-JP" sz="4000" dirty="0" smtClean="0"/>
            </a:br>
            <a:r>
              <a:rPr lang="en-US" altLang="ja-JP" sz="4000" dirty="0"/>
              <a:t/>
            </a:r>
            <a:br>
              <a:rPr lang="en-US" altLang="ja-JP" sz="4000" dirty="0"/>
            </a:br>
            <a:r>
              <a:rPr lang="en-US" altLang="ja-JP" sz="4000" dirty="0" smtClean="0"/>
              <a:t/>
            </a:r>
            <a:br>
              <a:rPr lang="en-US" altLang="ja-JP" sz="4000" dirty="0" smtClean="0"/>
            </a:br>
            <a:r>
              <a:rPr lang="en-US" altLang="ja-JP" sz="4000" dirty="0"/>
              <a:t/>
            </a:r>
            <a:br>
              <a:rPr lang="en-US" altLang="ja-JP" sz="4000" dirty="0"/>
            </a:br>
            <a:r>
              <a:rPr lang="en-US" altLang="ja-JP" sz="4000" dirty="0" smtClean="0">
                <a:solidFill>
                  <a:schemeClr val="tx1"/>
                </a:solidFill>
              </a:rPr>
              <a:t>In</a:t>
            </a:r>
            <a:r>
              <a:rPr lang="ja-JP" altLang="en-US" sz="4000" dirty="0" smtClean="0">
                <a:solidFill>
                  <a:schemeClr val="tx1"/>
                </a:solidFill>
              </a:rPr>
              <a:t> </a:t>
            </a:r>
            <a:r>
              <a:rPr lang="en-US" altLang="ja-JP" sz="4000" dirty="0" smtClean="0">
                <a:solidFill>
                  <a:schemeClr val="tx1"/>
                </a:solidFill>
              </a:rPr>
              <a:t>the</a:t>
            </a:r>
            <a:r>
              <a:rPr lang="ja-JP" altLang="en-US" sz="4000" dirty="0" smtClean="0">
                <a:solidFill>
                  <a:schemeClr val="tx1"/>
                </a:solidFill>
              </a:rPr>
              <a:t> </a:t>
            </a:r>
            <a:r>
              <a:rPr lang="en-US" altLang="ja-JP" sz="4000" dirty="0" smtClean="0">
                <a:solidFill>
                  <a:schemeClr val="tx1"/>
                </a:solidFill>
              </a:rPr>
              <a:t>center</a:t>
            </a:r>
            <a:r>
              <a:rPr lang="ja-JP" altLang="en-US" sz="4000" dirty="0" smtClean="0">
                <a:solidFill>
                  <a:schemeClr val="tx1"/>
                </a:solidFill>
              </a:rPr>
              <a:t> </a:t>
            </a:r>
            <a:r>
              <a:rPr lang="en-US" altLang="ja-JP" sz="4000" dirty="0" smtClean="0">
                <a:solidFill>
                  <a:schemeClr val="tx1"/>
                </a:solidFill>
              </a:rPr>
              <a:t>are</a:t>
            </a:r>
            <a:r>
              <a:rPr lang="ja-JP" altLang="en-US" sz="4000" dirty="0" smtClean="0">
                <a:solidFill>
                  <a:schemeClr val="tx1"/>
                </a:solidFill>
              </a:rPr>
              <a:t> 　　　　</a:t>
            </a:r>
            <a:r>
              <a:rPr lang="en-US" altLang="ja-JP" sz="4000" dirty="0" smtClean="0">
                <a:solidFill>
                  <a:schemeClr val="tx1"/>
                </a:solidFill>
              </a:rPr>
              <a:t>two</a:t>
            </a:r>
            <a:r>
              <a:rPr lang="ja-JP" altLang="en-US" sz="4000" dirty="0" smtClean="0">
                <a:solidFill>
                  <a:schemeClr val="tx1"/>
                </a:solidFill>
              </a:rPr>
              <a:t> </a:t>
            </a:r>
            <a:r>
              <a:rPr lang="en-US" altLang="ja-JP" sz="4000" dirty="0" smtClean="0">
                <a:solidFill>
                  <a:schemeClr val="tx1"/>
                </a:solidFill>
              </a:rPr>
              <a:t>men</a:t>
            </a:r>
            <a:r>
              <a:rPr lang="ja-JP" altLang="en-US" sz="4400" dirty="0" smtClean="0"/>
              <a:t>：</a:t>
            </a:r>
            <a:r>
              <a:rPr lang="en-US" altLang="ja-JP" sz="4400" dirty="0" smtClean="0"/>
              <a:t/>
            </a:r>
            <a:br>
              <a:rPr lang="en-US" altLang="ja-JP" sz="4400" dirty="0" smtClean="0"/>
            </a:br>
            <a:r>
              <a:rPr lang="en-US" altLang="ja-JP" sz="4000" dirty="0"/>
              <a:t/>
            </a:r>
            <a:br>
              <a:rPr lang="en-US" altLang="ja-JP" sz="4000" dirty="0"/>
            </a:br>
            <a:r>
              <a:rPr lang="en-US" altLang="ja-JP" sz="3100" b="1" dirty="0" smtClean="0">
                <a:solidFill>
                  <a:schemeClr val="tx1"/>
                </a:solidFill>
              </a:rPr>
              <a:t>Plato’s Idealism:</a:t>
            </a:r>
            <a:r>
              <a:rPr lang="en-US" altLang="ja-JP" sz="3100" b="1" dirty="0">
                <a:solidFill>
                  <a:schemeClr val="tx1"/>
                </a:solidFill>
              </a:rPr>
              <a:t/>
            </a:r>
            <a:br>
              <a:rPr lang="en-US" altLang="ja-JP" sz="3100" b="1" dirty="0">
                <a:solidFill>
                  <a:schemeClr val="tx1"/>
                </a:solidFill>
              </a:rPr>
            </a:br>
            <a:r>
              <a:rPr lang="en-US" altLang="ja-JP" sz="3100" b="1" dirty="0" smtClean="0">
                <a:solidFill>
                  <a:schemeClr val="tx1"/>
                </a:solidFill>
                <a:latin typeface="+mn-lt"/>
              </a:rPr>
              <a:t>     </a:t>
            </a:r>
            <a:r>
              <a:rPr lang="en-US" altLang="ja-JP" sz="3100" dirty="0" smtClean="0">
                <a:solidFill>
                  <a:schemeClr val="tx1"/>
                </a:solidFill>
                <a:latin typeface="+mn-lt"/>
              </a:rPr>
              <a:t>Plato </a:t>
            </a:r>
            <a:r>
              <a:rPr lang="en-US" altLang="ja-JP" sz="3100" dirty="0">
                <a:solidFill>
                  <a:schemeClr val="tx1"/>
                </a:solidFill>
                <a:latin typeface="+mn-lt"/>
              </a:rPr>
              <a:t>(left) points his finger to the sky.</a:t>
            </a:r>
            <a:br>
              <a:rPr lang="en-US" altLang="ja-JP" sz="3100" dirty="0">
                <a:solidFill>
                  <a:schemeClr val="tx1"/>
                </a:solidFill>
                <a:latin typeface="+mn-lt"/>
              </a:rPr>
            </a:br>
            <a:endParaRPr kumimoji="1" lang="ja-JP" altLang="en-US" sz="3100" dirty="0">
              <a:solidFill>
                <a:schemeClr val="tx1"/>
              </a:solidFill>
              <a:latin typeface="+mn-lt"/>
            </a:endParaRPr>
          </a:p>
        </p:txBody>
      </p:sp>
      <p:pic>
        <p:nvPicPr>
          <p:cNvPr id="2050" name="Picture 2" descr="https://upload.wikimedia.org/wikipedia/commons/9/98/Sanzio_01_Plato_Aristotle.jp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647653" y="427703"/>
            <a:ext cx="4632405" cy="6061306"/>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プレースホルダー 3"/>
          <p:cNvSpPr>
            <a:spLocks noGrp="1"/>
          </p:cNvSpPr>
          <p:nvPr>
            <p:ph type="body" sz="half" idx="2"/>
          </p:nvPr>
        </p:nvSpPr>
        <p:spPr>
          <a:xfrm>
            <a:off x="839788" y="3524864"/>
            <a:ext cx="5192302" cy="2713703"/>
          </a:xfrm>
        </p:spPr>
        <p:txBody>
          <a:bodyPr>
            <a:normAutofit fontScale="47500" lnSpcReduction="20000"/>
          </a:bodyPr>
          <a:lstStyle/>
          <a:p>
            <a:endParaRPr lang="en-US" altLang="ja-JP" sz="4000" dirty="0" smtClean="0"/>
          </a:p>
          <a:p>
            <a:r>
              <a:rPr lang="en-US" altLang="ja-JP" sz="4000" dirty="0" smtClean="0"/>
              <a:t>         </a:t>
            </a:r>
            <a:r>
              <a:rPr lang="en-US" altLang="ja-JP" sz="4000" dirty="0" smtClean="0">
                <a:solidFill>
                  <a:srgbClr val="FF0000"/>
                </a:solidFill>
              </a:rPr>
              <a:t> versus</a:t>
            </a:r>
            <a:endParaRPr lang="en-US" altLang="ja-JP" sz="1000" dirty="0">
              <a:solidFill>
                <a:srgbClr val="FF0000"/>
              </a:solidFill>
            </a:endParaRPr>
          </a:p>
          <a:p>
            <a:endParaRPr lang="en-US" altLang="ja-JP" sz="4000" dirty="0" smtClean="0"/>
          </a:p>
          <a:p>
            <a:r>
              <a:rPr lang="en-US" altLang="ja-JP" sz="5900" dirty="0" smtClean="0">
                <a:solidFill>
                  <a:srgbClr val="FF0000"/>
                </a:solidFill>
              </a:rPr>
              <a:t>Aristotle’s Realism</a:t>
            </a:r>
            <a:r>
              <a:rPr lang="en-US" altLang="ja-JP" sz="5900" dirty="0" smtClean="0"/>
              <a:t>:</a:t>
            </a:r>
            <a:endParaRPr lang="en-US" altLang="ja-JP" sz="5900" dirty="0"/>
          </a:p>
          <a:p>
            <a:r>
              <a:rPr lang="en-US" altLang="ja-JP" sz="5900" dirty="0" smtClean="0"/>
              <a:t>     Aristotle (right) </a:t>
            </a:r>
            <a:r>
              <a:rPr lang="en-US" altLang="ja-JP" sz="5900" dirty="0"/>
              <a:t>extends the palm of his hand facing down.</a:t>
            </a:r>
            <a:endParaRPr kumimoji="1" lang="ja-JP" altLang="en-US" sz="5900" dirty="0"/>
          </a:p>
        </p:txBody>
      </p:sp>
      <p:sp>
        <p:nvSpPr>
          <p:cNvPr id="3" name="スライド番号プレースホルダー 2"/>
          <p:cNvSpPr>
            <a:spLocks noGrp="1"/>
          </p:cNvSpPr>
          <p:nvPr>
            <p:ph type="sldNum" sz="quarter" idx="12"/>
          </p:nvPr>
        </p:nvSpPr>
        <p:spPr/>
        <p:txBody>
          <a:bodyPr/>
          <a:lstStyle/>
          <a:p>
            <a:fld id="{5AC7147A-479D-48D3-BBB3-933822B36ED8}" type="slidenum">
              <a:rPr kumimoji="1" lang="ja-JP" altLang="en-US" smtClean="0"/>
              <a:t>4</a:t>
            </a:fld>
            <a:endParaRPr kumimoji="1" lang="ja-JP" altLang="en-US"/>
          </a:p>
        </p:txBody>
      </p:sp>
    </p:spTree>
    <p:extLst>
      <p:ext uri="{BB962C8B-B14F-4D97-AF65-F5344CB8AC3E}">
        <p14:creationId xmlns:p14="http://schemas.microsoft.com/office/powerpoint/2010/main" val="8049269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a:latin typeface="+mn-lt"/>
              </a:rPr>
              <a:t>III.  Conclusion</a:t>
            </a:r>
            <a:r>
              <a:rPr lang="en-US" altLang="ja-JP" dirty="0">
                <a:latin typeface="+mn-lt"/>
              </a:rPr>
              <a:t>              </a:t>
            </a:r>
            <a:r>
              <a:rPr lang="en-US" altLang="ja-JP" dirty="0" smtClean="0">
                <a:latin typeface="+mn-lt"/>
              </a:rPr>
              <a:t>5</a:t>
            </a:r>
            <a:endParaRPr kumimoji="1" lang="ja-JP" altLang="en-US" dirty="0">
              <a:latin typeface="+mn-lt"/>
            </a:endParaRPr>
          </a:p>
        </p:txBody>
      </p:sp>
      <p:sp>
        <p:nvSpPr>
          <p:cNvPr id="3" name="コンテンツ プレースホルダー 2"/>
          <p:cNvSpPr>
            <a:spLocks noGrp="1"/>
          </p:cNvSpPr>
          <p:nvPr>
            <p:ph idx="1"/>
          </p:nvPr>
        </p:nvSpPr>
        <p:spPr>
          <a:xfrm>
            <a:off x="677334" y="1637071"/>
            <a:ext cx="9071350" cy="4970206"/>
          </a:xfrm>
        </p:spPr>
        <p:txBody>
          <a:bodyPr>
            <a:normAutofit fontScale="92500" lnSpcReduction="20000"/>
          </a:bodyPr>
          <a:lstStyle/>
          <a:p>
            <a:r>
              <a:rPr lang="en-US" altLang="ja-JP" sz="3300" dirty="0"/>
              <a:t>But they apparently do hope to do what they can to reduce international tax avoidance.  </a:t>
            </a:r>
            <a:endParaRPr lang="en-US" altLang="ja-JP" sz="3300" dirty="0" smtClean="0"/>
          </a:p>
          <a:p>
            <a:r>
              <a:rPr lang="en-US" altLang="ja-JP" sz="3300" dirty="0" smtClean="0"/>
              <a:t>They </a:t>
            </a:r>
            <a:r>
              <a:rPr lang="en-US" altLang="ja-JP" sz="3300" dirty="0"/>
              <a:t>have published a list what they would like to see BEPS accomplish.  </a:t>
            </a:r>
            <a:r>
              <a:rPr lang="en-US" altLang="ja-JP" sz="3300" dirty="0">
                <a:solidFill>
                  <a:srgbClr val="FF0000"/>
                </a:solidFill>
              </a:rPr>
              <a:t>Some of the items on their list are matters of easily accomplished detail; others simply embody their hopes for the future</a:t>
            </a:r>
            <a:r>
              <a:rPr lang="en-US" altLang="ja-JP" sz="3300" dirty="0"/>
              <a:t>.  </a:t>
            </a:r>
            <a:endParaRPr lang="en-US" altLang="ja-JP" sz="3300" dirty="0" smtClean="0"/>
          </a:p>
          <a:p>
            <a:r>
              <a:rPr lang="en-US" altLang="ja-JP" sz="3300" dirty="0" smtClean="0"/>
              <a:t>We </a:t>
            </a:r>
            <a:r>
              <a:rPr lang="en-US" altLang="ja-JP" sz="3300" dirty="0"/>
              <a:t>would do well not to expect major changes to the international legal and economic order.  But we would do well not to underestimate the likely effect of BEPS either.</a:t>
            </a:r>
            <a:endParaRPr lang="ja-JP" altLang="en-US" sz="3300" dirty="0"/>
          </a:p>
          <a:p>
            <a:endParaRPr kumimoji="1" lang="ja-JP" altLang="en-US"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40</a:t>
            </a:fld>
            <a:endParaRPr kumimoji="1" lang="ja-JP" altLang="en-US"/>
          </a:p>
        </p:txBody>
      </p:sp>
    </p:spTree>
    <p:extLst>
      <p:ext uri="{BB962C8B-B14F-4D97-AF65-F5344CB8AC3E}">
        <p14:creationId xmlns:p14="http://schemas.microsoft.com/office/powerpoint/2010/main" val="31775841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en-US" altLang="ja-JP" sz="6000" dirty="0" smtClean="0"/>
              <a:t>         Thank you!</a:t>
            </a:r>
          </a:p>
          <a:p>
            <a:pPr marL="0" indent="0">
              <a:buNone/>
            </a:pPr>
            <a:endParaRPr kumimoji="1" lang="en-US" altLang="ja-JP" sz="6000" dirty="0" smtClean="0"/>
          </a:p>
          <a:p>
            <a:pPr marL="0" indent="0">
              <a:buNone/>
            </a:pPr>
            <a:endParaRPr kumimoji="1" lang="ja-JP" altLang="en-US" sz="6000" dirty="0"/>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9967" y="3359149"/>
            <a:ext cx="2690645" cy="2912401"/>
          </a:xfrm>
          <a:prstGeom prst="rect">
            <a:avLst/>
          </a:prstGeom>
        </p:spPr>
      </p:pic>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41</a:t>
            </a:fld>
            <a:endParaRPr kumimoji="1" lang="ja-JP" altLang="en-US"/>
          </a:p>
        </p:txBody>
      </p:sp>
    </p:spTree>
    <p:extLst>
      <p:ext uri="{BB962C8B-B14F-4D97-AF65-F5344CB8AC3E}">
        <p14:creationId xmlns:p14="http://schemas.microsoft.com/office/powerpoint/2010/main" val="2080453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339213"/>
            <a:ext cx="8596668" cy="1591187"/>
          </a:xfrm>
        </p:spPr>
        <p:txBody>
          <a:bodyPr>
            <a:normAutofit/>
          </a:bodyPr>
          <a:lstStyle/>
          <a:p>
            <a:r>
              <a:rPr lang="en-US" altLang="ja-JP" dirty="0">
                <a:solidFill>
                  <a:schemeClr val="tx1"/>
                </a:solidFill>
              </a:rPr>
              <a:t>Medieval Mind </a:t>
            </a:r>
            <a:r>
              <a:rPr lang="en-US" altLang="ja-JP" dirty="0" smtClean="0">
                <a:solidFill>
                  <a:schemeClr val="tx1"/>
                </a:solidFill>
              </a:rPr>
              <a:t>characterized </a:t>
            </a:r>
            <a:r>
              <a:rPr lang="en-US" altLang="ja-JP" dirty="0">
                <a:solidFill>
                  <a:schemeClr val="tx1"/>
                </a:solidFill>
              </a:rPr>
              <a:t>by </a:t>
            </a:r>
            <a:r>
              <a:rPr lang="en-US" altLang="ja-JP" dirty="0">
                <a:solidFill>
                  <a:srgbClr val="FF0000"/>
                </a:solidFill>
              </a:rPr>
              <a:t>Realism</a:t>
            </a:r>
            <a:r>
              <a:rPr lang="en-US" altLang="ja-JP" dirty="0"/>
              <a:t>.</a:t>
            </a:r>
            <a:endParaRPr kumimoji="1" lang="ja-JP" altLang="en-US" dirty="0"/>
          </a:p>
        </p:txBody>
      </p:sp>
      <p:sp>
        <p:nvSpPr>
          <p:cNvPr id="3" name="コンテンツ プレースホルダー 2"/>
          <p:cNvSpPr>
            <a:spLocks noGrp="1"/>
          </p:cNvSpPr>
          <p:nvPr>
            <p:ph idx="1"/>
          </p:nvPr>
        </p:nvSpPr>
        <p:spPr>
          <a:xfrm>
            <a:off x="677334" y="1312606"/>
            <a:ext cx="9071350" cy="4728757"/>
          </a:xfrm>
        </p:spPr>
        <p:txBody>
          <a:bodyPr>
            <a:noAutofit/>
          </a:bodyPr>
          <a:lstStyle/>
          <a:p>
            <a:r>
              <a:rPr lang="en-US" altLang="ja-JP" sz="2800" dirty="0"/>
              <a:t>On the basilica of </a:t>
            </a:r>
            <a:r>
              <a:rPr lang="en-US" altLang="ja-JP" sz="2800" dirty="0">
                <a:solidFill>
                  <a:srgbClr val="FF0000"/>
                </a:solidFill>
              </a:rPr>
              <a:t>Saint Denis </a:t>
            </a:r>
            <a:r>
              <a:rPr lang="en-US" altLang="ja-JP" sz="2800" dirty="0"/>
              <a:t>(housing the tombs of generations of French monarchs and their families) are chiseled the </a:t>
            </a:r>
            <a:r>
              <a:rPr lang="en-US" altLang="ja-JP" sz="2800" dirty="0" smtClean="0"/>
              <a:t>words by </a:t>
            </a:r>
            <a:r>
              <a:rPr lang="en-US" altLang="ja-JP" sz="2800" dirty="0">
                <a:solidFill>
                  <a:srgbClr val="FF0000"/>
                </a:solidFill>
              </a:rPr>
              <a:t>Abbot </a:t>
            </a:r>
            <a:r>
              <a:rPr lang="en-US" altLang="ja-JP" sz="2800" dirty="0" err="1">
                <a:solidFill>
                  <a:srgbClr val="FF0000"/>
                </a:solidFill>
              </a:rPr>
              <a:t>Suger</a:t>
            </a:r>
            <a:r>
              <a:rPr lang="en-US" altLang="ja-JP" sz="2800" dirty="0">
                <a:solidFill>
                  <a:srgbClr val="FF0000"/>
                </a:solidFill>
              </a:rPr>
              <a:t> </a:t>
            </a:r>
            <a:r>
              <a:rPr lang="en-US" altLang="ja-JP" sz="2800" dirty="0" smtClean="0"/>
              <a:t>:  </a:t>
            </a:r>
            <a:endParaRPr lang="en-US" altLang="ja-JP" sz="2800" dirty="0"/>
          </a:p>
          <a:p>
            <a:r>
              <a:rPr lang="en-US" altLang="ja-JP" sz="2800" dirty="0" smtClean="0"/>
              <a:t>"</a:t>
            </a:r>
            <a:r>
              <a:rPr lang="en-US" altLang="ja-JP" sz="2800" i="1" dirty="0" err="1">
                <a:solidFill>
                  <a:srgbClr val="FF0000"/>
                </a:solidFill>
              </a:rPr>
              <a:t>mens</a:t>
            </a:r>
            <a:r>
              <a:rPr lang="en-US" altLang="ja-JP" sz="2800" i="1" dirty="0">
                <a:solidFill>
                  <a:srgbClr val="FF0000"/>
                </a:solidFill>
              </a:rPr>
              <a:t> </a:t>
            </a:r>
            <a:r>
              <a:rPr lang="en-US" altLang="ja-JP" sz="2800" i="1" dirty="0" err="1">
                <a:solidFill>
                  <a:srgbClr val="FF0000"/>
                </a:solidFill>
              </a:rPr>
              <a:t>hebes</a:t>
            </a:r>
            <a:r>
              <a:rPr lang="en-US" altLang="ja-JP" sz="2800" i="1" dirty="0">
                <a:solidFill>
                  <a:srgbClr val="FF0000"/>
                </a:solidFill>
              </a:rPr>
              <a:t> ad </a:t>
            </a:r>
            <a:r>
              <a:rPr lang="en-US" altLang="ja-JP" sz="2800" i="1" dirty="0" err="1">
                <a:solidFill>
                  <a:srgbClr val="FF0000"/>
                </a:solidFill>
              </a:rPr>
              <a:t>verum</a:t>
            </a:r>
            <a:r>
              <a:rPr lang="en-US" altLang="ja-JP" sz="2800" i="1" dirty="0">
                <a:solidFill>
                  <a:srgbClr val="FF0000"/>
                </a:solidFill>
              </a:rPr>
              <a:t> per </a:t>
            </a:r>
            <a:r>
              <a:rPr lang="en-US" altLang="ja-JP" sz="2800" i="1" dirty="0" err="1">
                <a:solidFill>
                  <a:srgbClr val="FF0000"/>
                </a:solidFill>
              </a:rPr>
              <a:t>materialia</a:t>
            </a:r>
            <a:r>
              <a:rPr lang="en-US" altLang="ja-JP" sz="2800" i="1" dirty="0">
                <a:solidFill>
                  <a:srgbClr val="FF0000"/>
                </a:solidFill>
              </a:rPr>
              <a:t> </a:t>
            </a:r>
            <a:r>
              <a:rPr lang="en-US" altLang="ja-JP" sz="2800" i="1" dirty="0" err="1">
                <a:solidFill>
                  <a:srgbClr val="FF0000"/>
                </a:solidFill>
              </a:rPr>
              <a:t>surgit</a:t>
            </a:r>
            <a:r>
              <a:rPr lang="en-US" altLang="ja-JP" sz="2800" dirty="0" smtClean="0"/>
              <a:t>.“     meaning,</a:t>
            </a:r>
            <a:endParaRPr kumimoji="1" lang="en-US" altLang="ja-JP" sz="2800" dirty="0"/>
          </a:p>
          <a:p>
            <a:r>
              <a:rPr lang="en-US" altLang="ja-JP" sz="2800" dirty="0"/>
              <a:t>"The dull mind, through material things, rises to truth</a:t>
            </a:r>
            <a:r>
              <a:rPr lang="en-US" altLang="ja-JP" sz="2800" dirty="0" smtClean="0"/>
              <a:t>.“</a:t>
            </a:r>
          </a:p>
          <a:p>
            <a:r>
              <a:rPr kumimoji="1" lang="en-US" altLang="ja-JP" sz="2800" dirty="0" smtClean="0"/>
              <a:t>This is the attitude we need when we discuss the BEPS.</a:t>
            </a:r>
            <a:endParaRPr kumimoji="1" lang="ja-JP" altLang="en-US" sz="28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5</a:t>
            </a:fld>
            <a:endParaRPr kumimoji="1" lang="ja-JP" altLang="en-US"/>
          </a:p>
        </p:txBody>
      </p:sp>
    </p:spTree>
    <p:extLst>
      <p:ext uri="{BB962C8B-B14F-4D97-AF65-F5344CB8AC3E}">
        <p14:creationId xmlns:p14="http://schemas.microsoft.com/office/powerpoint/2010/main" val="3848680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mj-ea"/>
              </a:rPr>
              <a:t>I. Introduction</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sz="4000" dirty="0"/>
              <a:t>1. The Limit of the </a:t>
            </a:r>
            <a:r>
              <a:rPr lang="en-US" altLang="ja-JP" sz="4000" dirty="0" smtClean="0"/>
              <a:t>BEPS</a:t>
            </a:r>
          </a:p>
          <a:p>
            <a:r>
              <a:rPr lang="en-US" altLang="ja-JP" sz="4000" dirty="0"/>
              <a:t>2. BEPS and the Japanese </a:t>
            </a:r>
            <a:r>
              <a:rPr lang="en-US" altLang="ja-JP" sz="4000" dirty="0" smtClean="0"/>
              <a:t>Government</a:t>
            </a:r>
          </a:p>
          <a:p>
            <a:r>
              <a:rPr kumimoji="1" lang="en-US" altLang="ja-JP" sz="4000" dirty="0" smtClean="0"/>
              <a:t>3. Today’s talk</a:t>
            </a:r>
            <a:endParaRPr kumimoji="1" lang="ja-JP" altLang="en-US" sz="40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6</a:t>
            </a:fld>
            <a:endParaRPr kumimoji="1" lang="ja-JP" altLang="en-US"/>
          </a:p>
        </p:txBody>
      </p:sp>
    </p:spTree>
    <p:extLst>
      <p:ext uri="{BB962C8B-B14F-4D97-AF65-F5344CB8AC3E}">
        <p14:creationId xmlns:p14="http://schemas.microsoft.com/office/powerpoint/2010/main" val="891286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5628"/>
            <a:ext cx="10515600" cy="1325563"/>
          </a:xfrm>
        </p:spPr>
        <p:txBody>
          <a:bodyPr>
            <a:normAutofit/>
          </a:bodyPr>
          <a:lstStyle/>
          <a:p>
            <a:r>
              <a:rPr lang="en-US" altLang="ja-JP" dirty="0" smtClean="0">
                <a:latin typeface="+mj-ea"/>
              </a:rPr>
              <a:t>I. Introduction</a:t>
            </a:r>
            <a:br>
              <a:rPr lang="en-US" altLang="ja-JP" dirty="0" smtClean="0">
                <a:latin typeface="+mj-ea"/>
              </a:rPr>
            </a:br>
            <a:r>
              <a:rPr lang="en-US" altLang="ja-JP" dirty="0" smtClean="0">
                <a:latin typeface="+mn-lt"/>
              </a:rPr>
              <a:t>1. The Limit of the BEPS</a:t>
            </a:r>
            <a:endParaRPr kumimoji="1" lang="ja-JP" altLang="en-US" dirty="0">
              <a:latin typeface="+mn-lt"/>
            </a:endParaRPr>
          </a:p>
        </p:txBody>
      </p:sp>
      <p:sp>
        <p:nvSpPr>
          <p:cNvPr id="3" name="コンテンツ プレースホルダー 2"/>
          <p:cNvSpPr>
            <a:spLocks noGrp="1"/>
          </p:cNvSpPr>
          <p:nvPr>
            <p:ph idx="1"/>
          </p:nvPr>
        </p:nvSpPr>
        <p:spPr>
          <a:xfrm>
            <a:off x="677334" y="2160589"/>
            <a:ext cx="9145092" cy="3880773"/>
          </a:xfrm>
        </p:spPr>
        <p:txBody>
          <a:bodyPr>
            <a:normAutofit fontScale="77500" lnSpcReduction="20000"/>
          </a:bodyPr>
          <a:lstStyle/>
          <a:p>
            <a:r>
              <a:rPr lang="en-US" altLang="ja-JP" sz="4000" dirty="0">
                <a:latin typeface="+mj-ea"/>
              </a:rPr>
              <a:t>Through the massive BEPS project, OECD is attempting to reform international structures.</a:t>
            </a:r>
            <a:endParaRPr lang="en-US" altLang="ja-JP" sz="4000" dirty="0" smtClean="0"/>
          </a:p>
          <a:p>
            <a:r>
              <a:rPr lang="en-US" altLang="ja-JP" sz="4000" dirty="0" smtClean="0"/>
              <a:t>To </a:t>
            </a:r>
            <a:r>
              <a:rPr lang="en-US" altLang="ja-JP" sz="4000" dirty="0"/>
              <a:t>gauge their likely success, we need fundamentally to understand </a:t>
            </a:r>
            <a:r>
              <a:rPr lang="en-US" altLang="ja-JP" sz="4000" dirty="0">
                <a:solidFill>
                  <a:srgbClr val="FF0000"/>
                </a:solidFill>
              </a:rPr>
              <a:t>the shape of the human institutions </a:t>
            </a:r>
            <a:r>
              <a:rPr lang="en-US" altLang="ja-JP" sz="4000" dirty="0"/>
              <a:t>that structure the material world within which governments, firms, and individual taxpayers pursue their activities</a:t>
            </a:r>
            <a:r>
              <a:rPr lang="en-US" altLang="ja-JP" sz="4000" dirty="0" smtClean="0"/>
              <a:t>.  </a:t>
            </a:r>
            <a:endParaRPr kumimoji="1" lang="ja-JP" altLang="en-US" sz="40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7</a:t>
            </a:fld>
            <a:endParaRPr kumimoji="1" lang="ja-JP" altLang="en-US"/>
          </a:p>
        </p:txBody>
      </p:sp>
    </p:spTree>
    <p:extLst>
      <p:ext uri="{BB962C8B-B14F-4D97-AF65-F5344CB8AC3E}">
        <p14:creationId xmlns:p14="http://schemas.microsoft.com/office/powerpoint/2010/main" val="811015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latin typeface="+mn-lt"/>
              </a:rPr>
              <a:t>I. Introduction</a:t>
            </a:r>
            <a:br>
              <a:rPr kumimoji="1" lang="en-US" altLang="ja-JP" dirty="0" smtClean="0">
                <a:latin typeface="+mn-lt"/>
              </a:rPr>
            </a:br>
            <a:r>
              <a:rPr kumimoji="1" lang="en-US" altLang="ja-JP" dirty="0" smtClean="0">
                <a:latin typeface="+mn-lt"/>
              </a:rPr>
              <a:t>2. BEPS and the Japanese Government</a:t>
            </a:r>
            <a:endParaRPr kumimoji="1" lang="ja-JP" altLang="en-US" dirty="0">
              <a:latin typeface="+mn-lt"/>
            </a:endParaRPr>
          </a:p>
        </p:txBody>
      </p:sp>
      <p:sp>
        <p:nvSpPr>
          <p:cNvPr id="3" name="コンテンツ プレースホルダー 2"/>
          <p:cNvSpPr>
            <a:spLocks noGrp="1"/>
          </p:cNvSpPr>
          <p:nvPr>
            <p:ph idx="1"/>
          </p:nvPr>
        </p:nvSpPr>
        <p:spPr/>
        <p:txBody>
          <a:bodyPr>
            <a:normAutofit fontScale="77500" lnSpcReduction="20000"/>
          </a:bodyPr>
          <a:lstStyle/>
          <a:p>
            <a:r>
              <a:rPr lang="en-US" altLang="ja-JP" sz="4000" dirty="0"/>
              <a:t>The Japanese government has involved itself heavily in BEPS.  Deputy Prime Minister </a:t>
            </a:r>
            <a:r>
              <a:rPr lang="en-US" altLang="ja-JP" sz="4000" dirty="0">
                <a:solidFill>
                  <a:srgbClr val="FF0000"/>
                </a:solidFill>
              </a:rPr>
              <a:t>Taro </a:t>
            </a:r>
            <a:r>
              <a:rPr lang="en-US" altLang="ja-JP" sz="4000" dirty="0" err="1">
                <a:solidFill>
                  <a:srgbClr val="FF0000"/>
                </a:solidFill>
              </a:rPr>
              <a:t>Aso</a:t>
            </a:r>
            <a:r>
              <a:rPr lang="en-US" altLang="ja-JP" sz="4000" dirty="0">
                <a:solidFill>
                  <a:srgbClr val="FF0000"/>
                </a:solidFill>
              </a:rPr>
              <a:t> </a:t>
            </a:r>
            <a:r>
              <a:rPr lang="en-US" altLang="ja-JP" sz="4000" dirty="0"/>
              <a:t>spoke in impassioned tones about the </a:t>
            </a:r>
            <a:r>
              <a:rPr lang="en-US" altLang="ja-JP" sz="4000" dirty="0" smtClean="0"/>
              <a:t>project. </a:t>
            </a:r>
          </a:p>
          <a:p>
            <a:r>
              <a:rPr lang="en-US" altLang="ja-JP" sz="4000" dirty="0"/>
              <a:t>A</a:t>
            </a:r>
            <a:r>
              <a:rPr lang="en-US" altLang="ja-JP" sz="4000" dirty="0" smtClean="0"/>
              <a:t>nd </a:t>
            </a:r>
            <a:r>
              <a:rPr lang="en-US" altLang="ja-JP" sz="4000" dirty="0"/>
              <a:t>as chair of the OECD </a:t>
            </a:r>
            <a:r>
              <a:rPr lang="en-US" altLang="ja-JP" sz="4000" dirty="0" smtClean="0"/>
              <a:t>Fiscal </a:t>
            </a:r>
            <a:r>
              <a:rPr lang="en-US" altLang="ja-JP" sz="4000" dirty="0"/>
              <a:t>Committee (and Vice Minister of Finance for International Affairs at the Japanese Ministry of Finance), </a:t>
            </a:r>
            <a:r>
              <a:rPr lang="en-US" altLang="ja-JP" sz="4000" dirty="0" err="1">
                <a:solidFill>
                  <a:srgbClr val="FF0000"/>
                </a:solidFill>
              </a:rPr>
              <a:t>Masatsugu</a:t>
            </a:r>
            <a:r>
              <a:rPr lang="en-US" altLang="ja-JP" sz="4000" dirty="0">
                <a:solidFill>
                  <a:srgbClr val="FF0000"/>
                </a:solidFill>
              </a:rPr>
              <a:t> </a:t>
            </a:r>
            <a:r>
              <a:rPr lang="en-US" altLang="ja-JP" sz="4000" dirty="0" err="1">
                <a:solidFill>
                  <a:srgbClr val="FF0000"/>
                </a:solidFill>
              </a:rPr>
              <a:t>Asakawa</a:t>
            </a:r>
            <a:r>
              <a:rPr lang="en-US" altLang="ja-JP" sz="4000" dirty="0">
                <a:solidFill>
                  <a:srgbClr val="FF0000"/>
                </a:solidFill>
              </a:rPr>
              <a:t> </a:t>
            </a:r>
            <a:r>
              <a:rPr lang="en-US" altLang="ja-JP" sz="4000" dirty="0"/>
              <a:t>worked hard to implement </a:t>
            </a:r>
            <a:r>
              <a:rPr lang="en-US" altLang="ja-JP" sz="4000" dirty="0" err="1"/>
              <a:t>Aso's</a:t>
            </a:r>
            <a:r>
              <a:rPr lang="en-US" altLang="ja-JP" sz="4000" dirty="0"/>
              <a:t> hopes.</a:t>
            </a:r>
            <a:endParaRPr kumimoji="1" lang="ja-JP" altLang="en-US" sz="4000" dirty="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8</a:t>
            </a:fld>
            <a:endParaRPr kumimoji="1" lang="ja-JP" altLang="en-US"/>
          </a:p>
        </p:txBody>
      </p:sp>
    </p:spTree>
    <p:extLst>
      <p:ext uri="{BB962C8B-B14F-4D97-AF65-F5344CB8AC3E}">
        <p14:creationId xmlns:p14="http://schemas.microsoft.com/office/powerpoint/2010/main" val="2452739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1723" y="870156"/>
            <a:ext cx="10515600" cy="955470"/>
          </a:xfrm>
        </p:spPr>
        <p:txBody>
          <a:bodyPr>
            <a:noAutofit/>
          </a:bodyPr>
          <a:lstStyle/>
          <a:p>
            <a:r>
              <a:rPr lang="en-US" altLang="ja-JP" dirty="0" smtClean="0">
                <a:latin typeface="+mn-lt"/>
              </a:rPr>
              <a:t>I. Introduction</a:t>
            </a:r>
            <a:br>
              <a:rPr lang="en-US" altLang="ja-JP" dirty="0" smtClean="0">
                <a:latin typeface="+mn-lt"/>
              </a:rPr>
            </a:br>
            <a:r>
              <a:rPr lang="en-US" altLang="ja-JP" dirty="0" smtClean="0">
                <a:latin typeface="+mn-lt"/>
              </a:rPr>
              <a:t>3. Today’s talk          1</a:t>
            </a:r>
            <a:endParaRPr kumimoji="1" lang="ja-JP" altLang="en-US" dirty="0">
              <a:latin typeface="+mn-lt"/>
            </a:endParaRPr>
          </a:p>
        </p:txBody>
      </p:sp>
      <p:sp>
        <p:nvSpPr>
          <p:cNvPr id="3" name="コンテンツ プレースホルダー 2"/>
          <p:cNvSpPr>
            <a:spLocks noGrp="1"/>
          </p:cNvSpPr>
          <p:nvPr>
            <p:ph idx="1"/>
          </p:nvPr>
        </p:nvSpPr>
        <p:spPr>
          <a:xfrm>
            <a:off x="838200" y="2197509"/>
            <a:ext cx="10515600" cy="3979453"/>
          </a:xfrm>
        </p:spPr>
        <p:txBody>
          <a:bodyPr>
            <a:normAutofit fontScale="92500"/>
          </a:bodyPr>
          <a:lstStyle/>
          <a:p>
            <a:r>
              <a:rPr lang="en-US" altLang="ja-JP" sz="3600" dirty="0" smtClean="0"/>
              <a:t>I </a:t>
            </a:r>
            <a:r>
              <a:rPr lang="en-US" altLang="ja-JP" sz="3600" dirty="0"/>
              <a:t>will outline </a:t>
            </a:r>
            <a:r>
              <a:rPr lang="en-US" altLang="ja-JP" sz="3600" dirty="0">
                <a:solidFill>
                  <a:srgbClr val="FF0000"/>
                </a:solidFill>
              </a:rPr>
              <a:t>several factors that may interfere with the OECD's attempt</a:t>
            </a:r>
            <a:r>
              <a:rPr lang="en-US" altLang="ja-JP" sz="3600" dirty="0"/>
              <a:t> to limit international tax avoidance.</a:t>
            </a:r>
            <a:endParaRPr lang="en-US" altLang="ja-JP" sz="3600" dirty="0" smtClean="0"/>
          </a:p>
          <a:p>
            <a:r>
              <a:rPr lang="en-US" altLang="ja-JP" sz="3600" dirty="0" smtClean="0"/>
              <a:t>To </a:t>
            </a:r>
            <a:r>
              <a:rPr lang="en-US" altLang="ja-JP" sz="3600" dirty="0"/>
              <a:t>date, </a:t>
            </a:r>
            <a:r>
              <a:rPr lang="en-US" altLang="ja-JP" sz="3600" dirty="0" smtClean="0"/>
              <a:t>most </a:t>
            </a:r>
            <a:r>
              <a:rPr lang="en-US" altLang="ja-JP" sz="3600" dirty="0"/>
              <a:t>observers have discussed the core elements of BEPS.  </a:t>
            </a:r>
            <a:endParaRPr lang="en-US" altLang="ja-JP" sz="3600" dirty="0" smtClean="0"/>
          </a:p>
          <a:p>
            <a:r>
              <a:rPr lang="en-US" altLang="ja-JP" sz="3600" dirty="0" smtClean="0"/>
              <a:t>Yet </a:t>
            </a:r>
            <a:r>
              <a:rPr lang="en-US" altLang="ja-JP" sz="3600" dirty="0"/>
              <a:t>whether BEPS effectively cabins tax avoidance does not just depend on its core elements.  </a:t>
            </a:r>
            <a:endParaRPr lang="en-US" altLang="ja-JP" sz="3600" dirty="0" smtClean="0"/>
          </a:p>
        </p:txBody>
      </p:sp>
      <p:sp>
        <p:nvSpPr>
          <p:cNvPr id="4" name="スライド番号プレースホルダー 3"/>
          <p:cNvSpPr>
            <a:spLocks noGrp="1"/>
          </p:cNvSpPr>
          <p:nvPr>
            <p:ph type="sldNum" sz="quarter" idx="12"/>
          </p:nvPr>
        </p:nvSpPr>
        <p:spPr/>
        <p:txBody>
          <a:bodyPr/>
          <a:lstStyle/>
          <a:p>
            <a:fld id="{5AC7147A-479D-48D3-BBB3-933822B36ED8}" type="slidenum">
              <a:rPr kumimoji="1" lang="ja-JP" altLang="en-US" smtClean="0"/>
              <a:t>9</a:t>
            </a:fld>
            <a:endParaRPr kumimoji="1" lang="ja-JP" altLang="en-US"/>
          </a:p>
        </p:txBody>
      </p:sp>
    </p:spTree>
    <p:extLst>
      <p:ext uri="{BB962C8B-B14F-4D97-AF65-F5344CB8AC3E}">
        <p14:creationId xmlns:p14="http://schemas.microsoft.com/office/powerpoint/2010/main" val="3259698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TM03457510[[fn=シャボン]]</Template>
  <TotalTime>236</TotalTime>
  <Words>2541</Words>
  <Application>Microsoft Office PowerPoint</Application>
  <PresentationFormat>ユーザー設定</PresentationFormat>
  <Paragraphs>214</Paragraphs>
  <Slides>41</Slides>
  <Notes>0</Notes>
  <HiddenSlides>0</HiddenSlides>
  <MMClips>0</MMClips>
  <ScaleCrop>false</ScaleCrop>
  <HeadingPairs>
    <vt:vector size="4" baseType="variant">
      <vt:variant>
        <vt:lpstr>テーマ</vt:lpstr>
      </vt:variant>
      <vt:variant>
        <vt:i4>1</vt:i4>
      </vt:variant>
      <vt:variant>
        <vt:lpstr>スライド タイトル</vt:lpstr>
      </vt:variant>
      <vt:variant>
        <vt:i4>41</vt:i4>
      </vt:variant>
    </vt:vector>
  </HeadingPairs>
  <TitlesOfParts>
    <vt:vector size="42" baseType="lpstr">
      <vt:lpstr>ファセット</vt:lpstr>
      <vt:lpstr>International Taxation in Japan ----- How Far Will BEPS Succeed ?  </vt:lpstr>
      <vt:lpstr>Acknowledgement:</vt:lpstr>
      <vt:lpstr>   Let me start my presentation with Raphael's fresco:</vt:lpstr>
      <vt:lpstr>          In the center are 　　　　two men：  Plato’s Idealism:      Plato (left) points his finger to the sky. </vt:lpstr>
      <vt:lpstr>Medieval Mind characterized by Realism.</vt:lpstr>
      <vt:lpstr>I. Introduction</vt:lpstr>
      <vt:lpstr>I. Introduction 1. The Limit of the BEPS</vt:lpstr>
      <vt:lpstr>I. Introduction 2. BEPS and the Japanese Government</vt:lpstr>
      <vt:lpstr>I. Introduction 3. Today’s talk          1</vt:lpstr>
      <vt:lpstr>I. Introduction 3. Today’s talk          2</vt:lpstr>
      <vt:lpstr> II.  Threats to the Realization of BEPS  </vt:lpstr>
      <vt:lpstr>II.  Threats to the Realization of BEPS  A.  National Sovereignty　　　　１</vt:lpstr>
      <vt:lpstr>II.  Threats to the Realization of BEPS  A.  National Sovereignty　　　　２</vt:lpstr>
      <vt:lpstr>II.  Threats to the Realization of BEPS  A.  National Sovereignty　　　　3</vt:lpstr>
      <vt:lpstr>II.  Threats to the Realization of BEPS  A.  National Sovereignty　　　　4</vt:lpstr>
      <vt:lpstr> II.  Threats to the Realization of BEPS  </vt:lpstr>
      <vt:lpstr> II.  Threats to the Realization of BEPS  B. The International Economic Order       1 </vt:lpstr>
      <vt:lpstr>II.  Threats to the Realization of BEPS  B. The International Economic Order       ２ </vt:lpstr>
      <vt:lpstr>II.  Threats to the Realization of BEPS  B. The International Economic Order       3 </vt:lpstr>
      <vt:lpstr>II.  Threats to the Realization of BEPS  B. The International Economic Order       4 </vt:lpstr>
      <vt:lpstr> II.  Threats to the Realization of BEPS  </vt:lpstr>
      <vt:lpstr>II.  Threats to the Realization of BEPS  C.  International Organizations      1 </vt:lpstr>
      <vt:lpstr>II.  Threats to the Realization of BEPS  C.  International Organizations     ２ Religious </vt:lpstr>
      <vt:lpstr>II.  Threats to the Realization of BEPS  C.  International Organizations      3 Sports</vt:lpstr>
      <vt:lpstr>II.  Threats to the Realization of BEPS  C.  International Organizations    4  Others</vt:lpstr>
      <vt:lpstr> II.  Threats to the Realization of BEPS  </vt:lpstr>
      <vt:lpstr>II.  Threats to the Realization of BEPS D.  Problems of Implementation      1</vt:lpstr>
      <vt:lpstr>II.  Threats to the Realization of BEPS D.  Problems of Implementation      2</vt:lpstr>
      <vt:lpstr>II.  Threats to the Realization of BEPS D.  Problems of Implementation      3</vt:lpstr>
      <vt:lpstr>II.  Threats to the Realization of BEPS D.  Problems of Implementation      4</vt:lpstr>
      <vt:lpstr>II.  Threats to the Realization of BEPS D.  Problems of Implementation      5-1</vt:lpstr>
      <vt:lpstr>II.  Threats to the Realization of BEPS D.  Problems of Implementation      5- 2&amp;3</vt:lpstr>
      <vt:lpstr>II.  Threats to the Realization of BEPS D.  Problems of Implementation      5- 4-1</vt:lpstr>
      <vt:lpstr>II.  Threats to the Realization of BEPS D.  Problems of Implementation      5- 4-2</vt:lpstr>
      <vt:lpstr>II.  Threats to the Realization of BEPS D.  Problems of Implementation      5- 5</vt:lpstr>
      <vt:lpstr>III.  Conclusion              1</vt:lpstr>
      <vt:lpstr>III.  Conclusion              2</vt:lpstr>
      <vt:lpstr>III.  Conclusion              3</vt:lpstr>
      <vt:lpstr>III.  Conclusion              4</vt:lpstr>
      <vt:lpstr>III.  Conclusion              5</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Taxation in Japan -----How Far Will BEPS Succeed?</dc:title>
  <dc:creator>Nakazato M</dc:creator>
  <cp:lastModifiedBy>奥井 博子</cp:lastModifiedBy>
  <cp:revision>30</cp:revision>
  <dcterms:created xsi:type="dcterms:W3CDTF">2015-09-05T06:22:22Z</dcterms:created>
  <dcterms:modified xsi:type="dcterms:W3CDTF">2015-09-11T00:48:26Z</dcterms:modified>
</cp:coreProperties>
</file>