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6" r:id="rId1"/>
  </p:sldMasterIdLst>
  <p:notesMasterIdLst>
    <p:notesMasterId r:id="rId43"/>
  </p:notesMasterIdLst>
  <p:handoutMasterIdLst>
    <p:handoutMasterId r:id="rId44"/>
  </p:handoutMasterIdLst>
  <p:sldIdLst>
    <p:sldId id="488" r:id="rId2"/>
    <p:sldId id="455" r:id="rId3"/>
    <p:sldId id="456" r:id="rId4"/>
    <p:sldId id="485" r:id="rId5"/>
    <p:sldId id="458" r:id="rId6"/>
    <p:sldId id="486" r:id="rId7"/>
    <p:sldId id="459" r:id="rId8"/>
    <p:sldId id="460" r:id="rId9"/>
    <p:sldId id="461" r:id="rId10"/>
    <p:sldId id="471" r:id="rId11"/>
    <p:sldId id="472" r:id="rId12"/>
    <p:sldId id="474" r:id="rId13"/>
    <p:sldId id="490" r:id="rId14"/>
    <p:sldId id="476" r:id="rId15"/>
    <p:sldId id="480" r:id="rId16"/>
    <p:sldId id="483" r:id="rId17"/>
    <p:sldId id="482" r:id="rId18"/>
    <p:sldId id="432" r:id="rId19"/>
    <p:sldId id="466" r:id="rId20"/>
    <p:sldId id="465" r:id="rId21"/>
    <p:sldId id="434" r:id="rId22"/>
    <p:sldId id="435" r:id="rId23"/>
    <p:sldId id="436" r:id="rId24"/>
    <p:sldId id="437" r:id="rId25"/>
    <p:sldId id="438" r:id="rId26"/>
    <p:sldId id="489" r:id="rId27"/>
    <p:sldId id="439" r:id="rId28"/>
    <p:sldId id="440" r:id="rId29"/>
    <p:sldId id="441" r:id="rId30"/>
    <p:sldId id="442" r:id="rId31"/>
    <p:sldId id="443" r:id="rId32"/>
    <p:sldId id="444" r:id="rId33"/>
    <p:sldId id="445" r:id="rId34"/>
    <p:sldId id="467" r:id="rId35"/>
    <p:sldId id="446" r:id="rId36"/>
    <p:sldId id="468" r:id="rId37"/>
    <p:sldId id="447" r:id="rId38"/>
    <p:sldId id="449" r:id="rId39"/>
    <p:sldId id="463" r:id="rId40"/>
    <p:sldId id="487" r:id="rId41"/>
    <p:sldId id="464" r:id="rId42"/>
  </p:sldIdLst>
  <p:sldSz cx="9144000" cy="6858000" type="screen4x3"/>
  <p:notesSz cx="6797675" cy="9926638"/>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0" hangingPunct="1">
      <a:defRPr kumimoji="1" kern="1200">
        <a:solidFill>
          <a:schemeClr val="tx1"/>
        </a:solidFill>
        <a:latin typeface="굴림" pitchFamily="50" charset="-127"/>
        <a:ea typeface="굴림" pitchFamily="50" charset="-127"/>
        <a:cs typeface="+mn-cs"/>
      </a:defRPr>
    </a:lvl6pPr>
    <a:lvl7pPr marL="2743200" algn="l" defTabSz="914400" rtl="0" eaLnBrk="1" latinLnBrk="0" hangingPunct="1">
      <a:defRPr kumimoji="1" kern="1200">
        <a:solidFill>
          <a:schemeClr val="tx1"/>
        </a:solidFill>
        <a:latin typeface="굴림" pitchFamily="50" charset="-127"/>
        <a:ea typeface="굴림" pitchFamily="50" charset="-127"/>
        <a:cs typeface="+mn-cs"/>
      </a:defRPr>
    </a:lvl7pPr>
    <a:lvl8pPr marL="3200400" algn="l" defTabSz="914400" rtl="0" eaLnBrk="1" latinLnBrk="0" hangingPunct="1">
      <a:defRPr kumimoji="1" kern="1200">
        <a:solidFill>
          <a:schemeClr val="tx1"/>
        </a:solidFill>
        <a:latin typeface="굴림" pitchFamily="50" charset="-127"/>
        <a:ea typeface="굴림" pitchFamily="50" charset="-127"/>
        <a:cs typeface="+mn-cs"/>
      </a:defRPr>
    </a:lvl8pPr>
    <a:lvl9pPr marL="3657600" algn="l" defTabSz="914400" rtl="0" eaLnBrk="1" latinLnBrk="0" hangingPunct="1">
      <a:defRPr kumimoji="1" kern="1200">
        <a:solidFill>
          <a:schemeClr val="tx1"/>
        </a:solidFill>
        <a:latin typeface="굴림" pitchFamily="50" charset="-127"/>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99"/>
    <a:srgbClr val="3366CC"/>
    <a:srgbClr val="6840FA"/>
    <a:srgbClr val="FF9933"/>
    <a:srgbClr val="0066FF"/>
    <a:srgbClr val="339933"/>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853" autoAdjust="0"/>
  </p:normalViewPr>
  <p:slideViewPr>
    <p:cSldViewPr snapToObjects="1">
      <p:cViewPr>
        <p:scale>
          <a:sx n="115" d="100"/>
          <a:sy n="115" d="100"/>
        </p:scale>
        <p:origin x="-389" y="2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Objects="1">
      <p:cViewPr>
        <p:scale>
          <a:sx n="75" d="100"/>
          <a:sy n="75" d="100"/>
        </p:scale>
        <p:origin x="-1368" y="738"/>
      </p:cViewPr>
      <p:guideLst>
        <p:guide orient="horz" pos="3126"/>
        <p:guide pos="2141"/>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050"/>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굴림" pitchFamily="50" charset="-127"/>
                <a:ea typeface="굴림" pitchFamily="50" charset="-127"/>
              </a:defRPr>
            </a:lvl1pPr>
          </a:lstStyle>
          <a:p>
            <a:pPr>
              <a:defRPr/>
            </a:pPr>
            <a:endParaRPr lang="ko-KR" altLang="en-US"/>
          </a:p>
        </p:txBody>
      </p:sp>
      <p:sp>
        <p:nvSpPr>
          <p:cNvPr id="81923" name="Rectangle 2051"/>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pPr>
              <a:defRPr/>
            </a:pPr>
            <a:fld id="{FF7D38D9-7BB0-40D4-AAB5-248C99F47947}" type="datetimeFigureOut">
              <a:rPr lang="ko-KR" altLang="en-US"/>
              <a:pPr>
                <a:defRPr/>
              </a:pPr>
              <a:t>2013-10-23</a:t>
            </a:fld>
            <a:endParaRPr lang="ko-KR" altLang="en-US"/>
          </a:p>
        </p:txBody>
      </p:sp>
      <p:sp>
        <p:nvSpPr>
          <p:cNvPr id="81924" name="Rectangle 2052"/>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굴림" pitchFamily="50" charset="-127"/>
                <a:ea typeface="굴림" pitchFamily="50" charset="-127"/>
              </a:defRPr>
            </a:lvl1pPr>
          </a:lstStyle>
          <a:p>
            <a:pPr>
              <a:defRPr/>
            </a:pPr>
            <a:endParaRPr lang="ko-KR" altLang="en-US"/>
          </a:p>
        </p:txBody>
      </p:sp>
      <p:sp>
        <p:nvSpPr>
          <p:cNvPr id="81925" name="Rectangle 2053"/>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pPr>
              <a:defRPr/>
            </a:pPr>
            <a:fld id="{2EEBA034-5ADB-45B4-A153-799A3816B9E9}" type="slidenum">
              <a:rPr lang="ko-KR" altLang="en-US"/>
              <a:pPr>
                <a:defRPr/>
              </a:pPr>
              <a:t>‹#›</a:t>
            </a:fld>
            <a:endParaRPr lang="ko-KR" altLang="en-US"/>
          </a:p>
        </p:txBody>
      </p:sp>
    </p:spTree>
    <p:extLst>
      <p:ext uri="{BB962C8B-B14F-4D97-AF65-F5344CB8AC3E}">
        <p14:creationId xmlns:p14="http://schemas.microsoft.com/office/powerpoint/2010/main" val="191604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굴림" pitchFamily="50" charset="-127"/>
                <a:ea typeface="굴림" pitchFamily="50" charset="-127"/>
              </a:defRPr>
            </a:lvl1pPr>
          </a:lstStyle>
          <a:p>
            <a:pPr>
              <a:defRPr/>
            </a:pPr>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굴림" pitchFamily="50" charset="-127"/>
                <a:ea typeface="굴림" pitchFamily="50" charset="-127"/>
              </a:defRPr>
            </a:lvl1pPr>
          </a:lstStyle>
          <a:p>
            <a:pPr>
              <a:defRPr/>
            </a:pPr>
            <a:fld id="{AE54B123-7137-41DD-8FCE-69AA569730E6}" type="datetimeFigureOut">
              <a:rPr lang="ko-KR" altLang="en-US"/>
              <a:pPr>
                <a:defRPr/>
              </a:pPr>
              <a:t>2013-10-23</a:t>
            </a:fld>
            <a:endParaRPr lang="ko-KR" altLang="en-US"/>
          </a:p>
        </p:txBody>
      </p:sp>
      <p:sp>
        <p:nvSpPr>
          <p:cNvPr id="4" name="슬라이드 이미지 개체 틀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ko-KR" altLang="en-US" noProof="0" smtClean="0"/>
          </a:p>
        </p:txBody>
      </p:sp>
      <p:sp>
        <p:nvSpPr>
          <p:cNvPr id="5" name="슬라이드 노트 개체 틀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Tree>
    <p:extLst>
      <p:ext uri="{BB962C8B-B14F-4D97-AF65-F5344CB8AC3E}">
        <p14:creationId xmlns:p14="http://schemas.microsoft.com/office/powerpoint/2010/main" val="805609106"/>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0.wmf"/></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33.wmf"/></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image" Target="../media/image35.wmf"/></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35.wmf"/></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41.wmf"/></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43.wmf"/></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46.wmf"/></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48.wmf"/></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50.wmf"/></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52.wmf"/></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8.wmf"/></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54.wmf"/></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10.wmf"/></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image" Target="../media/image58.wmf"/></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2.wmf"/></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4.wmf"/></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20.wmf"/></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22.wmf"/></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image" Target="../media/image24.wmf"/></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28.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슬라이드 이미지 개체 틀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1"/>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5539" name="Rectangle 10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006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Rectangle 10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3" name="Rectangle 102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879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7587" name="Picture 13"/>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8611" name="Picture 13"/>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9635" name="Rectangl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1"/>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0659" name="Picture 13"/>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3"/>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683" name="Picture 15"/>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9"/>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2707" name="Picture 11"/>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3731" name="Picture 8"/>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0"/>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4755" name="Picture 12"/>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Rectangle 2"/>
          <p:cNvPicPr>
            <a:picLocks noRo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47" name="Picture 10"/>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5779" name="Picture 12"/>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ko-KR" altLang="en-US" smtClean="0">
                <a:latin typeface="Times New Roman" pitchFamily="18" charset="0"/>
              </a:rPr>
              <a:t>Jaehyung PARK</a:t>
            </a:r>
            <a:endParaRPr lang="en-US" altLang="ko-KR" smtClean="0">
              <a:latin typeface="Times New Roman" pitchFamily="18" charset="0"/>
            </a:endParaRPr>
          </a:p>
        </p:txBody>
      </p:sp>
      <p:sp>
        <p:nvSpPr>
          <p:cNvPr id="76803"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4F1A566B-E05A-4498-B207-104686C4C26C}" type="datetime4">
              <a:rPr lang="ko-KR" altLang="en-US" smtClean="0">
                <a:latin typeface="Times New Roman" pitchFamily="18" charset="0"/>
              </a:rPr>
              <a:pPr eaLnBrk="1" hangingPunct="1"/>
              <a:t>2013년 10월 23일</a:t>
            </a:fld>
            <a:endParaRPr lang="en-US" altLang="ko-KR"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ko-KR" altLang="en-US" smtClean="0">
                <a:latin typeface="Times New Roman" pitchFamily="18" charset="0"/>
              </a:rPr>
              <a:t>Jaehyung PARK</a:t>
            </a:r>
            <a:endParaRPr lang="en-US" altLang="ko-KR" smtClean="0">
              <a:latin typeface="Times New Roman" pitchFamily="18" charset="0"/>
            </a:endParaRPr>
          </a:p>
        </p:txBody>
      </p:sp>
      <p:sp>
        <p:nvSpPr>
          <p:cNvPr id="7782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886E2639-B9BE-46EE-8EFD-18DFB4039B6F}" type="datetime4">
              <a:rPr lang="ko-KR" altLang="en-US" smtClean="0">
                <a:latin typeface="Times New Roman" pitchFamily="18" charset="0"/>
              </a:rPr>
              <a:pPr eaLnBrk="1" hangingPunct="1"/>
              <a:t>2013년 10월 23일</a:t>
            </a:fld>
            <a:endParaRPr lang="en-US" altLang="ko-KR"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9"/>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8371" name="Picture 11"/>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1"/>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1139" name="Picture 13"/>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9395" name="Picture 8"/>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19" name="Picture 8"/>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43" name="Picture 8"/>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p:cNvPicPr>
            <a:picLocks noRot="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731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67" name="Picture 8"/>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8" name="슬라이드 노트 개체 틀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Rectangle 2"/>
          <p:cNvPicPr>
            <a:picLocks noRo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3491" name="Rectangle 2"/>
          <p:cNvPicPr>
            <a:picLocks noRo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Rectangle 2"/>
          <p:cNvPicPr>
            <a:picLocks noRo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4811713"/>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4515" name="Picture 11"/>
          <p:cNvPicPr>
            <a:picLocks noRot="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762000"/>
            <a:ext cx="4962525" cy="37226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4" name="모서리가 둥근 직사각형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6" name="모서리가 둥근 직사각형 10"/>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5" name="제목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ko-KR" altLang="en-US" smtClean="0"/>
              <a:t>마스터 제목 스타일 편집</a:t>
            </a:r>
            <a:endParaRPr lang="en-US"/>
          </a:p>
        </p:txBody>
      </p:sp>
      <p:sp>
        <p:nvSpPr>
          <p:cNvPr id="20" name="부제목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ko-KR" altLang="en-US" smtClean="0"/>
              <a:t>마스터 부제목 스타일 편집</a:t>
            </a:r>
            <a:endParaRPr lang="en-US"/>
          </a:p>
        </p:txBody>
      </p:sp>
      <p:sp>
        <p:nvSpPr>
          <p:cNvPr id="7" name="날짜 개체 틀 18"/>
          <p:cNvSpPr>
            <a:spLocks noGrp="1"/>
          </p:cNvSpPr>
          <p:nvPr>
            <p:ph type="dt" sz="half" idx="10"/>
          </p:nvPr>
        </p:nvSpPr>
        <p:spPr/>
        <p:txBody>
          <a:bodyPr/>
          <a:lstStyle>
            <a:lvl1pPr>
              <a:defRPr/>
            </a:lvl1pPr>
            <a:extLst/>
          </a:lstStyle>
          <a:p>
            <a:pPr>
              <a:defRPr/>
            </a:pPr>
            <a:fld id="{E09FDE39-08B7-4E0A-B8E7-A7CD05800519}" type="datetime1">
              <a:rPr lang="ko-KR" altLang="en-US"/>
              <a:pPr>
                <a:defRPr/>
              </a:pPr>
              <a:t>2013-10-23</a:t>
            </a:fld>
            <a:endParaRPr lang="ko-KR" altLang="en-US"/>
          </a:p>
        </p:txBody>
      </p:sp>
      <p:sp>
        <p:nvSpPr>
          <p:cNvPr id="8" name="바닥글 개체 틀 7"/>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9" name="슬라이드 번호 개체 틀 10"/>
          <p:cNvSpPr>
            <a:spLocks noGrp="1"/>
          </p:cNvSpPr>
          <p:nvPr>
            <p:ph type="sldNum" sz="quarter" idx="12"/>
          </p:nvPr>
        </p:nvSpPr>
        <p:spPr/>
        <p:txBody>
          <a:bodyPr/>
          <a:lstStyle>
            <a:lvl1pPr>
              <a:defRPr/>
            </a:lvl1pPr>
            <a:extLst/>
          </a:lstStyle>
          <a:p>
            <a:pPr>
              <a:defRPr/>
            </a:pPr>
            <a:r>
              <a:rPr lang="en-US" altLang="ko-KR"/>
              <a:t>1</a:t>
            </a:r>
            <a:endParaRPr lang="ko-KR" altLang="en-US"/>
          </a:p>
        </p:txBody>
      </p:sp>
    </p:spTree>
    <p:extLst>
      <p:ext uri="{BB962C8B-B14F-4D97-AF65-F5344CB8AC3E}">
        <p14:creationId xmlns:p14="http://schemas.microsoft.com/office/powerpoint/2010/main" val="28505686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502920" y="4983480"/>
            <a:ext cx="8183880" cy="1051560"/>
          </a:xfrm>
        </p:spPr>
        <p:txBody>
          <a:bodyPr/>
          <a:lstStyle>
            <a:extLs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502920" y="530352"/>
            <a:ext cx="8183880" cy="4187952"/>
          </a:xfrm>
        </p:spPr>
        <p:txBody>
          <a:bodyPr vert="eaVert"/>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lvl1pPr>
              <a:defRPr/>
            </a:lvl1pPr>
            <a:extLst/>
          </a:lstStyle>
          <a:p>
            <a:pPr>
              <a:defRPr/>
            </a:pPr>
            <a:fld id="{F464F5E7-D2C3-406F-92EA-061C6BCF7048}" type="datetime1">
              <a:rPr lang="ko-KR" altLang="en-US"/>
              <a:pPr>
                <a:defRPr/>
              </a:pPr>
              <a:t>2013-10-23</a:t>
            </a:fld>
            <a:endParaRPr lang="ko-KR" altLang="en-US"/>
          </a:p>
        </p:txBody>
      </p:sp>
      <p:sp>
        <p:nvSpPr>
          <p:cNvPr id="5" name="바닥글 개체 틀 4"/>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6" name="슬라이드 번호 개체 틀 5"/>
          <p:cNvSpPr>
            <a:spLocks noGrp="1"/>
          </p:cNvSpPr>
          <p:nvPr>
            <p:ph type="sldNum" sz="quarter" idx="12"/>
          </p:nvPr>
        </p:nvSpPr>
        <p:spPr/>
        <p:txBody>
          <a:bodyPr/>
          <a:lstStyle>
            <a:lvl1pPr>
              <a:defRPr/>
            </a:lvl1pPr>
            <a:extLst/>
          </a:lstStyle>
          <a:p>
            <a:pPr>
              <a:defRPr/>
            </a:pPr>
            <a:fld id="{225D1A20-9469-421C-91AC-5DA17DA54900}" type="slidenum">
              <a:rPr lang="ko-KR" altLang="en-US"/>
              <a:pPr>
                <a:defRPr/>
              </a:pPr>
              <a:t>‹#›</a:t>
            </a:fld>
            <a:endParaRPr lang="ko-KR" altLang="en-US"/>
          </a:p>
        </p:txBody>
      </p:sp>
    </p:spTree>
    <p:extLst>
      <p:ext uri="{BB962C8B-B14F-4D97-AF65-F5344CB8AC3E}">
        <p14:creationId xmlns:p14="http://schemas.microsoft.com/office/powerpoint/2010/main" val="1956585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533404"/>
            <a:ext cx="1981200" cy="5257799"/>
          </a:xfrm>
        </p:spPr>
        <p:txBody>
          <a:bodyPr vert="eaVert"/>
          <a:lstStyle>
            <a:extLs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533400" y="533402"/>
            <a:ext cx="5943600" cy="5257801"/>
          </a:xfrm>
        </p:spPr>
        <p:txBody>
          <a:bodyPr vert="eaVert"/>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lvl1pPr>
              <a:defRPr/>
            </a:lvl1pPr>
            <a:extLst/>
          </a:lstStyle>
          <a:p>
            <a:pPr>
              <a:defRPr/>
            </a:pPr>
            <a:fld id="{98E93B7E-1E3B-4748-99EA-B07CE4C793E6}" type="datetime1">
              <a:rPr lang="ko-KR" altLang="en-US"/>
              <a:pPr>
                <a:defRPr/>
              </a:pPr>
              <a:t>2013-10-23</a:t>
            </a:fld>
            <a:endParaRPr lang="ko-KR" altLang="en-US"/>
          </a:p>
        </p:txBody>
      </p:sp>
      <p:sp>
        <p:nvSpPr>
          <p:cNvPr id="5" name="바닥글 개체 틀 4"/>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6" name="슬라이드 번호 개체 틀 5"/>
          <p:cNvSpPr>
            <a:spLocks noGrp="1"/>
          </p:cNvSpPr>
          <p:nvPr>
            <p:ph type="sldNum" sz="quarter" idx="12"/>
          </p:nvPr>
        </p:nvSpPr>
        <p:spPr/>
        <p:txBody>
          <a:bodyPr/>
          <a:lstStyle>
            <a:lvl1pPr>
              <a:defRPr/>
            </a:lvl1pPr>
            <a:extLst/>
          </a:lstStyle>
          <a:p>
            <a:pPr>
              <a:defRPr/>
            </a:pPr>
            <a:fld id="{E56753F2-1622-4384-9E6A-4704804E6126}" type="slidenum">
              <a:rPr lang="ko-KR" altLang="en-US"/>
              <a:pPr>
                <a:defRPr/>
              </a:pPr>
              <a:t>‹#›</a:t>
            </a:fld>
            <a:endParaRPr lang="ko-KR" altLang="en-US"/>
          </a:p>
        </p:txBody>
      </p:sp>
    </p:spTree>
    <p:extLst>
      <p:ext uri="{BB962C8B-B14F-4D97-AF65-F5344CB8AC3E}">
        <p14:creationId xmlns:p14="http://schemas.microsoft.com/office/powerpoint/2010/main" val="232701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502920" y="4983480"/>
            <a:ext cx="8183880" cy="1051560"/>
          </a:xfrm>
        </p:spPr>
        <p:txBody>
          <a:bodyPr/>
          <a:lstStyle>
            <a:extLst/>
          </a:lstStyle>
          <a:p>
            <a:r>
              <a:rPr lang="ko-KR" altLang="en-US" smtClean="0"/>
              <a:t>마스터 제목 스타일 편집</a:t>
            </a:r>
            <a:endParaRPr lang="en-US"/>
          </a:p>
        </p:txBody>
      </p:sp>
      <p:sp>
        <p:nvSpPr>
          <p:cNvPr id="3" name="내용 개체 틀 2"/>
          <p:cNvSpPr>
            <a:spLocks noGrp="1"/>
          </p:cNvSpPr>
          <p:nvPr>
            <p:ph idx="1"/>
          </p:nvPr>
        </p:nvSpPr>
        <p:spPr>
          <a:xfrm>
            <a:off x="502920" y="530352"/>
            <a:ext cx="8183880" cy="4187952"/>
          </a:xfrm>
        </p:spPr>
        <p:txBody>
          <a:bodyPr/>
          <a:lstStyle>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lvl1pPr>
              <a:defRPr/>
            </a:lvl1pPr>
            <a:extLst/>
          </a:lstStyle>
          <a:p>
            <a:pPr>
              <a:defRPr/>
            </a:pPr>
            <a:fld id="{71233915-E601-46C8-8825-21EE2E82DC4B}" type="datetime1">
              <a:rPr lang="ko-KR" altLang="en-US"/>
              <a:pPr>
                <a:defRPr/>
              </a:pPr>
              <a:t>2013-10-23</a:t>
            </a:fld>
            <a:endParaRPr lang="en-US" altLang="ko-KR"/>
          </a:p>
        </p:txBody>
      </p:sp>
      <p:sp>
        <p:nvSpPr>
          <p:cNvPr id="5" name="바닥글 개체 틀 4"/>
          <p:cNvSpPr>
            <a:spLocks noGrp="1"/>
          </p:cNvSpPr>
          <p:nvPr>
            <p:ph type="ftr" sz="quarter" idx="11"/>
          </p:nvPr>
        </p:nvSpPr>
        <p:spPr/>
        <p:txBody>
          <a:bodyPr/>
          <a:lstStyle>
            <a:lvl1pPr>
              <a:defRPr/>
            </a:lvl1pPr>
            <a:extLst/>
          </a:lstStyle>
          <a:p>
            <a:pPr>
              <a:defRPr/>
            </a:pPr>
            <a:r>
              <a:rPr lang="en-US" altLang="ko-KR"/>
              <a:t>2013 AOTCA Hanoi Meeting </a:t>
            </a:r>
          </a:p>
        </p:txBody>
      </p:sp>
      <p:sp>
        <p:nvSpPr>
          <p:cNvPr id="6" name="슬라이드 번호 개체 틀 5"/>
          <p:cNvSpPr>
            <a:spLocks noGrp="1"/>
          </p:cNvSpPr>
          <p:nvPr>
            <p:ph type="sldNum" sz="quarter" idx="12"/>
          </p:nvPr>
        </p:nvSpPr>
        <p:spPr/>
        <p:txBody>
          <a:bodyPr/>
          <a:lstStyle>
            <a:lvl1pPr>
              <a:defRPr/>
            </a:lvl1pPr>
            <a:extLst/>
          </a:lstStyle>
          <a:p>
            <a:pPr>
              <a:defRPr/>
            </a:pPr>
            <a:fld id="{D1A20245-855B-4095-8D5D-BE2894C313E5}" type="slidenum">
              <a:rPr lang="ko-KR" altLang="en-US"/>
              <a:pPr>
                <a:defRPr/>
              </a:pPr>
              <a:t>‹#›</a:t>
            </a:fld>
            <a:endParaRPr lang="ko-KR" altLang="en-US"/>
          </a:p>
        </p:txBody>
      </p:sp>
    </p:spTree>
    <p:extLst>
      <p:ext uri="{BB962C8B-B14F-4D97-AF65-F5344CB8AC3E}">
        <p14:creationId xmlns:p14="http://schemas.microsoft.com/office/powerpoint/2010/main" val="31773983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4" name="모서리가 둥근 직사각형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5" name="모서리가 둥근 직사각형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2" name="제목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ko-KR" altLang="en-US" smtClean="0"/>
              <a:t>마스터 제목 스타일 편집</a:t>
            </a:r>
            <a:endParaRPr lang="en-US"/>
          </a:p>
        </p:txBody>
      </p:sp>
      <p:sp>
        <p:nvSpPr>
          <p:cNvPr id="3" name="텍스트 개체 틀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ko-KR" altLang="en-US" smtClean="0"/>
              <a:t>마스터 텍스트 스타일을 편집합니다</a:t>
            </a:r>
          </a:p>
        </p:txBody>
      </p:sp>
      <p:sp>
        <p:nvSpPr>
          <p:cNvPr id="6" name="날짜 개체 틀 3"/>
          <p:cNvSpPr>
            <a:spLocks noGrp="1"/>
          </p:cNvSpPr>
          <p:nvPr>
            <p:ph type="dt" sz="half" idx="10"/>
          </p:nvPr>
        </p:nvSpPr>
        <p:spPr/>
        <p:txBody>
          <a:bodyPr/>
          <a:lstStyle>
            <a:lvl1pPr>
              <a:defRPr/>
            </a:lvl1pPr>
            <a:extLst/>
          </a:lstStyle>
          <a:p>
            <a:pPr>
              <a:defRPr/>
            </a:pPr>
            <a:fld id="{ACE1C60F-C790-4717-A6EE-959A723E572F}" type="datetime1">
              <a:rPr lang="ko-KR" altLang="en-US"/>
              <a:pPr>
                <a:defRPr/>
              </a:pPr>
              <a:t>2013-10-23</a:t>
            </a:fld>
            <a:endParaRPr lang="ko-KR" altLang="en-US"/>
          </a:p>
        </p:txBody>
      </p:sp>
      <p:sp>
        <p:nvSpPr>
          <p:cNvPr id="7" name="바닥글 개체 틀 4"/>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8" name="슬라이드 번호 개체 틀 5"/>
          <p:cNvSpPr>
            <a:spLocks noGrp="1"/>
          </p:cNvSpPr>
          <p:nvPr>
            <p:ph type="sldNum" sz="quarter" idx="12"/>
          </p:nvPr>
        </p:nvSpPr>
        <p:spPr/>
        <p:txBody>
          <a:bodyPr/>
          <a:lstStyle>
            <a:lvl1pPr>
              <a:defRPr/>
            </a:lvl1pPr>
            <a:extLst/>
          </a:lstStyle>
          <a:p>
            <a:pPr>
              <a:defRPr/>
            </a:pPr>
            <a:fld id="{E0E34685-5988-428B-8F3A-B10D8626DD8E}" type="slidenum">
              <a:rPr lang="ko-KR" altLang="en-US"/>
              <a:pPr>
                <a:defRPr/>
              </a:pPr>
              <a:t>‹#›</a:t>
            </a:fld>
            <a:endParaRPr lang="ko-KR" altLang="en-US"/>
          </a:p>
        </p:txBody>
      </p:sp>
    </p:spTree>
    <p:extLst>
      <p:ext uri="{BB962C8B-B14F-4D97-AF65-F5344CB8AC3E}">
        <p14:creationId xmlns:p14="http://schemas.microsoft.com/office/powerpoint/2010/main" val="384797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lang="ko-KR" altLang="en-US" smtClean="0"/>
              <a:t>마스터 제목 스타일 편집</a:t>
            </a:r>
            <a:endParaRPr lang="en-US"/>
          </a:p>
        </p:txBody>
      </p:sp>
      <p:sp>
        <p:nvSpPr>
          <p:cNvPr id="3" name="내용 개체 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4"/>
          <p:cNvSpPr>
            <a:spLocks noGrp="1"/>
          </p:cNvSpPr>
          <p:nvPr>
            <p:ph type="dt" sz="half" idx="10"/>
          </p:nvPr>
        </p:nvSpPr>
        <p:spPr/>
        <p:txBody>
          <a:bodyPr/>
          <a:lstStyle>
            <a:lvl1pPr>
              <a:defRPr/>
            </a:lvl1pPr>
            <a:extLst/>
          </a:lstStyle>
          <a:p>
            <a:pPr>
              <a:defRPr/>
            </a:pPr>
            <a:fld id="{FD41DB82-8B5E-4A34-AC58-81130E8B6817}" type="datetime1">
              <a:rPr lang="ko-KR" altLang="en-US"/>
              <a:pPr>
                <a:defRPr/>
              </a:pPr>
              <a:t>2013-10-23</a:t>
            </a:fld>
            <a:endParaRPr lang="ko-KR" altLang="en-US"/>
          </a:p>
        </p:txBody>
      </p:sp>
      <p:sp>
        <p:nvSpPr>
          <p:cNvPr id="6" name="바닥글 개체 틀 5"/>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7" name="슬라이드 번호 개체 틀 6"/>
          <p:cNvSpPr>
            <a:spLocks noGrp="1"/>
          </p:cNvSpPr>
          <p:nvPr>
            <p:ph type="sldNum" sz="quarter" idx="12"/>
          </p:nvPr>
        </p:nvSpPr>
        <p:spPr/>
        <p:txBody>
          <a:bodyPr/>
          <a:lstStyle>
            <a:lvl1pPr>
              <a:defRPr/>
            </a:lvl1pPr>
            <a:extLst/>
          </a:lstStyle>
          <a:p>
            <a:pPr>
              <a:defRPr/>
            </a:pPr>
            <a:fld id="{65C69FC0-9229-4694-A2D9-5EC028CB7F47}" type="slidenum">
              <a:rPr lang="ko-KR" altLang="en-US"/>
              <a:pPr>
                <a:defRPr/>
              </a:pPr>
              <a:t>‹#›</a:t>
            </a:fld>
            <a:endParaRPr lang="ko-KR" altLang="en-US"/>
          </a:p>
        </p:txBody>
      </p:sp>
    </p:spTree>
    <p:extLst>
      <p:ext uri="{BB962C8B-B14F-4D97-AF65-F5344CB8AC3E}">
        <p14:creationId xmlns:p14="http://schemas.microsoft.com/office/powerpoint/2010/main" val="392669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502920" y="4983480"/>
            <a:ext cx="8183880" cy="1051560"/>
          </a:xfrm>
        </p:spPr>
        <p:txBody>
          <a:bodyPr/>
          <a:lstStyle>
            <a:lvl1pPr>
              <a:defRPr b="1"/>
            </a:lvl1pPr>
            <a:extLst/>
          </a:lstStyle>
          <a:p>
            <a:r>
              <a:rPr lang="ko-KR" altLang="en-US" smtClean="0"/>
              <a:t>마스터 제목 스타일 편집</a:t>
            </a:r>
            <a:endParaRPr lang="en-US"/>
          </a:p>
        </p:txBody>
      </p:sp>
      <p:sp>
        <p:nvSpPr>
          <p:cNvPr id="3" name="텍스트 개체 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ko-KR" altLang="en-US" smtClean="0"/>
              <a:t>마스터 텍스트 스타일을 편집합니다</a:t>
            </a:r>
          </a:p>
        </p:txBody>
      </p:sp>
      <p:sp>
        <p:nvSpPr>
          <p:cNvPr id="4" name="텍스트 개체 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ko-KR" altLang="en-US" smtClean="0"/>
              <a:t>마스터 텍스트 스타일을 편집합니다</a:t>
            </a:r>
          </a:p>
        </p:txBody>
      </p:sp>
      <p:sp>
        <p:nvSpPr>
          <p:cNvPr id="5" name="내용 개체 틀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내용 개체 틀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6"/>
          <p:cNvSpPr>
            <a:spLocks noGrp="1"/>
          </p:cNvSpPr>
          <p:nvPr>
            <p:ph type="dt" sz="half" idx="10"/>
          </p:nvPr>
        </p:nvSpPr>
        <p:spPr/>
        <p:txBody>
          <a:bodyPr/>
          <a:lstStyle>
            <a:lvl1pPr>
              <a:defRPr/>
            </a:lvl1pPr>
            <a:extLst/>
          </a:lstStyle>
          <a:p>
            <a:pPr>
              <a:defRPr/>
            </a:pPr>
            <a:fld id="{D4672BEB-F460-4752-AD58-1FA69D1EC825}" type="datetime1">
              <a:rPr lang="ko-KR" altLang="en-US"/>
              <a:pPr>
                <a:defRPr/>
              </a:pPr>
              <a:t>2013-10-23</a:t>
            </a:fld>
            <a:endParaRPr lang="ko-KR" altLang="en-US"/>
          </a:p>
        </p:txBody>
      </p:sp>
      <p:sp>
        <p:nvSpPr>
          <p:cNvPr id="8" name="바닥글 개체 틀 7"/>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9" name="슬라이드 번호 개체 틀 8"/>
          <p:cNvSpPr>
            <a:spLocks noGrp="1"/>
          </p:cNvSpPr>
          <p:nvPr>
            <p:ph type="sldNum" sz="quarter" idx="12"/>
          </p:nvPr>
        </p:nvSpPr>
        <p:spPr/>
        <p:txBody>
          <a:bodyPr/>
          <a:lstStyle>
            <a:lvl1pPr>
              <a:defRPr/>
            </a:lvl1pPr>
            <a:extLst/>
          </a:lstStyle>
          <a:p>
            <a:pPr>
              <a:defRPr/>
            </a:pPr>
            <a:fld id="{2AF12FD0-8BC7-4F5E-9F41-3D98DDE6C055}" type="slidenum">
              <a:rPr lang="ko-KR" altLang="en-US"/>
              <a:pPr>
                <a:defRPr/>
              </a:pPr>
              <a:t>‹#›</a:t>
            </a:fld>
            <a:endParaRPr lang="ko-KR" altLang="en-US"/>
          </a:p>
        </p:txBody>
      </p:sp>
    </p:spTree>
    <p:extLst>
      <p:ext uri="{BB962C8B-B14F-4D97-AF65-F5344CB8AC3E}">
        <p14:creationId xmlns:p14="http://schemas.microsoft.com/office/powerpoint/2010/main" val="225712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extLst/>
          </a:lstStyle>
          <a:p>
            <a:r>
              <a:rPr lang="ko-KR" altLang="en-US" smtClean="0"/>
              <a:t>마스터 제목 스타일 편집</a:t>
            </a:r>
            <a:endParaRPr lang="en-US"/>
          </a:p>
        </p:txBody>
      </p:sp>
      <p:sp>
        <p:nvSpPr>
          <p:cNvPr id="3" name="날짜 개체 틀 2"/>
          <p:cNvSpPr>
            <a:spLocks noGrp="1"/>
          </p:cNvSpPr>
          <p:nvPr>
            <p:ph type="dt" sz="half" idx="10"/>
          </p:nvPr>
        </p:nvSpPr>
        <p:spPr/>
        <p:txBody>
          <a:bodyPr/>
          <a:lstStyle>
            <a:lvl1pPr>
              <a:defRPr/>
            </a:lvl1pPr>
            <a:extLst/>
          </a:lstStyle>
          <a:p>
            <a:pPr>
              <a:defRPr/>
            </a:pPr>
            <a:fld id="{00AC3833-1157-4865-9372-DDFE3B63E5F5}" type="datetime1">
              <a:rPr lang="ko-KR" altLang="en-US"/>
              <a:pPr>
                <a:defRPr/>
              </a:pPr>
              <a:t>2013-10-23</a:t>
            </a:fld>
            <a:endParaRPr lang="ko-KR" altLang="en-US"/>
          </a:p>
        </p:txBody>
      </p:sp>
      <p:sp>
        <p:nvSpPr>
          <p:cNvPr id="4" name="바닥글 개체 틀 3"/>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5" name="슬라이드 번호 개체 틀 4"/>
          <p:cNvSpPr>
            <a:spLocks noGrp="1"/>
          </p:cNvSpPr>
          <p:nvPr>
            <p:ph type="sldNum" sz="quarter" idx="12"/>
          </p:nvPr>
        </p:nvSpPr>
        <p:spPr/>
        <p:txBody>
          <a:bodyPr/>
          <a:lstStyle>
            <a:lvl1pPr>
              <a:defRPr/>
            </a:lvl1pPr>
            <a:extLst/>
          </a:lstStyle>
          <a:p>
            <a:pPr>
              <a:defRPr/>
            </a:pPr>
            <a:fld id="{88BDD7CF-44B0-4B66-AF94-B537AB1C8D7E}" type="slidenum">
              <a:rPr lang="ko-KR" altLang="en-US"/>
              <a:pPr>
                <a:defRPr/>
              </a:pPr>
              <a:t>‹#›</a:t>
            </a:fld>
            <a:endParaRPr lang="ko-KR" altLang="en-US"/>
          </a:p>
        </p:txBody>
      </p:sp>
    </p:spTree>
    <p:extLst>
      <p:ext uri="{BB962C8B-B14F-4D97-AF65-F5344CB8AC3E}">
        <p14:creationId xmlns:p14="http://schemas.microsoft.com/office/powerpoint/2010/main" val="349502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모서리가 둥근 직사각형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3" name="날짜 개체 틀 1"/>
          <p:cNvSpPr>
            <a:spLocks noGrp="1"/>
          </p:cNvSpPr>
          <p:nvPr>
            <p:ph type="dt" sz="half" idx="10"/>
          </p:nvPr>
        </p:nvSpPr>
        <p:spPr/>
        <p:txBody>
          <a:bodyPr/>
          <a:lstStyle>
            <a:lvl1pPr>
              <a:defRPr/>
            </a:lvl1pPr>
            <a:extLst/>
          </a:lstStyle>
          <a:p>
            <a:pPr>
              <a:defRPr/>
            </a:pPr>
            <a:fld id="{256CF171-5338-43DF-B6F9-C8D1D10CDF1F}" type="datetime1">
              <a:rPr lang="ko-KR" altLang="en-US"/>
              <a:pPr>
                <a:defRPr/>
              </a:pPr>
              <a:t>2013-10-23</a:t>
            </a:fld>
            <a:endParaRPr lang="ko-KR" altLang="en-US"/>
          </a:p>
        </p:txBody>
      </p:sp>
      <p:sp>
        <p:nvSpPr>
          <p:cNvPr id="4" name="바닥글 개체 틀 2"/>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5" name="슬라이드 번호 개체 틀 3"/>
          <p:cNvSpPr>
            <a:spLocks noGrp="1"/>
          </p:cNvSpPr>
          <p:nvPr>
            <p:ph type="sldNum" sz="quarter" idx="12"/>
          </p:nvPr>
        </p:nvSpPr>
        <p:spPr/>
        <p:txBody>
          <a:bodyPr/>
          <a:lstStyle>
            <a:lvl1pPr>
              <a:defRPr/>
            </a:lvl1pPr>
            <a:extLst/>
          </a:lstStyle>
          <a:p>
            <a:pPr>
              <a:defRPr/>
            </a:pPr>
            <a:fld id="{40249EA3-8DE3-4508-979C-0D1CF9E55BA0}" type="slidenum">
              <a:rPr lang="ko-KR" altLang="en-US"/>
              <a:pPr>
                <a:defRPr/>
              </a:pPr>
              <a:t>‹#›</a:t>
            </a:fld>
            <a:endParaRPr lang="ko-KR" altLang="en-US"/>
          </a:p>
        </p:txBody>
      </p:sp>
    </p:spTree>
    <p:extLst>
      <p:ext uri="{BB962C8B-B14F-4D97-AF65-F5344CB8AC3E}">
        <p14:creationId xmlns:p14="http://schemas.microsoft.com/office/powerpoint/2010/main" val="94449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ko-KR" altLang="en-US" smtClean="0"/>
              <a:t>마스터 제목 스타일 편집</a:t>
            </a:r>
            <a:endParaRPr lang="en-US"/>
          </a:p>
        </p:txBody>
      </p:sp>
      <p:sp>
        <p:nvSpPr>
          <p:cNvPr id="3" name="텍스트 개체 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4"/>
          <p:cNvSpPr>
            <a:spLocks noGrp="1"/>
          </p:cNvSpPr>
          <p:nvPr>
            <p:ph type="dt" sz="half" idx="10"/>
          </p:nvPr>
        </p:nvSpPr>
        <p:spPr/>
        <p:txBody>
          <a:bodyPr/>
          <a:lstStyle>
            <a:lvl1pPr>
              <a:defRPr/>
            </a:lvl1pPr>
            <a:extLst/>
          </a:lstStyle>
          <a:p>
            <a:pPr>
              <a:defRPr/>
            </a:pPr>
            <a:fld id="{6FF5EB11-464B-465E-8EB9-2BBA89943A9A}" type="datetime1">
              <a:rPr lang="ko-KR" altLang="en-US"/>
              <a:pPr>
                <a:defRPr/>
              </a:pPr>
              <a:t>2013-10-23</a:t>
            </a:fld>
            <a:endParaRPr lang="ko-KR" altLang="en-US"/>
          </a:p>
        </p:txBody>
      </p:sp>
      <p:sp>
        <p:nvSpPr>
          <p:cNvPr id="6" name="바닥글 개체 틀 5"/>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7" name="슬라이드 번호 개체 틀 6"/>
          <p:cNvSpPr>
            <a:spLocks noGrp="1"/>
          </p:cNvSpPr>
          <p:nvPr>
            <p:ph type="sldNum" sz="quarter" idx="12"/>
          </p:nvPr>
        </p:nvSpPr>
        <p:spPr/>
        <p:txBody>
          <a:bodyPr/>
          <a:lstStyle>
            <a:lvl1pPr>
              <a:defRPr/>
            </a:lvl1pPr>
            <a:extLst/>
          </a:lstStyle>
          <a:p>
            <a:pPr>
              <a:defRPr/>
            </a:pPr>
            <a:fld id="{EDC20640-BF66-4B0A-B901-4AE509A0894C}" type="slidenum">
              <a:rPr lang="ko-KR" altLang="en-US"/>
              <a:pPr>
                <a:defRPr/>
              </a:pPr>
              <a:t>‹#›</a:t>
            </a:fld>
            <a:endParaRPr lang="ko-KR" altLang="en-US"/>
          </a:p>
        </p:txBody>
      </p:sp>
    </p:spTree>
    <p:extLst>
      <p:ext uri="{BB962C8B-B14F-4D97-AF65-F5344CB8AC3E}">
        <p14:creationId xmlns:p14="http://schemas.microsoft.com/office/powerpoint/2010/main" val="362527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5" name="모서리가 둥근 직사각형 9"/>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6" name="한쪽 모서리가 둥근 사각형 10"/>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2" name="제목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ko-KR" altLang="en-US" smtClean="0"/>
              <a:t>마스터 제목 스타일 편집</a:t>
            </a:r>
            <a:endParaRPr lang="en-US"/>
          </a:p>
        </p:txBody>
      </p:sp>
      <p:sp>
        <p:nvSpPr>
          <p:cNvPr id="4" name="텍스트 개체 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3" name="그림 개체 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ko-KR" altLang="en-US" noProof="0" smtClean="0"/>
              <a:t>그림을 추가하려면 아이콘을 클릭하십시오</a:t>
            </a:r>
            <a:endParaRPr lang="en-US" noProof="0"/>
          </a:p>
        </p:txBody>
      </p:sp>
      <p:sp>
        <p:nvSpPr>
          <p:cNvPr id="7" name="날짜 개체 틀 4"/>
          <p:cNvSpPr>
            <a:spLocks noGrp="1"/>
          </p:cNvSpPr>
          <p:nvPr>
            <p:ph type="dt" sz="half" idx="10"/>
          </p:nvPr>
        </p:nvSpPr>
        <p:spPr/>
        <p:txBody>
          <a:bodyPr/>
          <a:lstStyle>
            <a:lvl1pPr>
              <a:defRPr/>
            </a:lvl1pPr>
            <a:extLst/>
          </a:lstStyle>
          <a:p>
            <a:pPr>
              <a:defRPr/>
            </a:pPr>
            <a:fld id="{EE9E7BDD-D717-4A51-9441-08398862C416}" type="datetime1">
              <a:rPr lang="ko-KR" altLang="en-US"/>
              <a:pPr>
                <a:defRPr/>
              </a:pPr>
              <a:t>2013-10-23</a:t>
            </a:fld>
            <a:endParaRPr lang="ko-KR" altLang="en-US"/>
          </a:p>
        </p:txBody>
      </p:sp>
      <p:sp>
        <p:nvSpPr>
          <p:cNvPr id="8" name="바닥글 개체 틀 5"/>
          <p:cNvSpPr>
            <a:spLocks noGrp="1"/>
          </p:cNvSpPr>
          <p:nvPr>
            <p:ph type="ftr" sz="quarter" idx="11"/>
          </p:nvPr>
        </p:nvSpPr>
        <p:spPr/>
        <p:txBody>
          <a:bodyPr/>
          <a:lstStyle>
            <a:lvl1pPr>
              <a:defRPr/>
            </a:lvl1pPr>
            <a:extLst/>
          </a:lstStyle>
          <a:p>
            <a:pPr>
              <a:defRPr/>
            </a:pPr>
            <a:r>
              <a:rPr lang="en-US" altLang="ko-KR"/>
              <a:t>2013 AOTCA Hanoi Meeting </a:t>
            </a:r>
            <a:endParaRPr lang="ko-KR" altLang="en-US"/>
          </a:p>
        </p:txBody>
      </p:sp>
      <p:sp>
        <p:nvSpPr>
          <p:cNvPr id="9" name="슬라이드 번호 개체 틀 6"/>
          <p:cNvSpPr>
            <a:spLocks noGrp="1"/>
          </p:cNvSpPr>
          <p:nvPr>
            <p:ph type="sldNum" sz="quarter" idx="12"/>
          </p:nvPr>
        </p:nvSpPr>
        <p:spPr/>
        <p:txBody>
          <a:bodyPr/>
          <a:lstStyle>
            <a:lvl1pPr>
              <a:defRPr/>
            </a:lvl1pPr>
            <a:extLst/>
          </a:lstStyle>
          <a:p>
            <a:pPr>
              <a:defRPr/>
            </a:pPr>
            <a:fld id="{26380714-DDC3-4FD5-B0DF-BAF536905BC6}" type="slidenum">
              <a:rPr lang="ko-KR" altLang="en-US"/>
              <a:pPr>
                <a:defRPr/>
              </a:pPr>
              <a:t>‹#›</a:t>
            </a:fld>
            <a:endParaRPr lang="ko-KR" altLang="en-US"/>
          </a:p>
        </p:txBody>
      </p:sp>
    </p:spTree>
    <p:extLst>
      <p:ext uri="{BB962C8B-B14F-4D97-AF65-F5344CB8AC3E}">
        <p14:creationId xmlns:p14="http://schemas.microsoft.com/office/powerpoint/2010/main" val="133405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모서리가 둥근 직사각형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9" name="모서리가 둥근 직사각형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latinLnBrk="0">
              <a:defRPr/>
            </a:pPr>
            <a:endParaRPr kumimoji="0" lang="en-US"/>
          </a:p>
        </p:txBody>
      </p:sp>
      <p:sp>
        <p:nvSpPr>
          <p:cNvPr id="13" name="제목 개체 틀 12"/>
          <p:cNvSpPr>
            <a:spLocks noGrp="1"/>
          </p:cNvSpPr>
          <p:nvPr>
            <p:ph type="title"/>
          </p:nvPr>
        </p:nvSpPr>
        <p:spPr>
          <a:xfrm>
            <a:off x="503238" y="4986338"/>
            <a:ext cx="8183562" cy="1050925"/>
          </a:xfrm>
          <a:prstGeom prst="rect">
            <a:avLst/>
          </a:prstGeom>
        </p:spPr>
        <p:txBody>
          <a:bodyPr vert="horz" anchor="b">
            <a:normAutofit/>
          </a:bodyPr>
          <a:lstStyle>
            <a:extLst/>
          </a:lstStyle>
          <a:p>
            <a:r>
              <a:rPr lang="ko-KR" altLang="en-US" smtClean="0"/>
              <a:t>마스터 제목 스타일 편집</a:t>
            </a:r>
            <a:endParaRPr lang="en-US"/>
          </a:p>
        </p:txBody>
      </p:sp>
      <p:sp>
        <p:nvSpPr>
          <p:cNvPr id="1031" name="텍스트 개체 틀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25" name="날짜 개체 틀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004745D3-1CDE-43D7-A4C0-CD752C01CFB9}" type="datetime1">
              <a:rPr lang="ko-KR" altLang="en-US"/>
              <a:pPr>
                <a:defRPr/>
              </a:pPr>
              <a:t>2013-10-23</a:t>
            </a:fld>
            <a:endParaRPr lang="ko-KR" altLang="en-US"/>
          </a:p>
        </p:txBody>
      </p:sp>
      <p:sp>
        <p:nvSpPr>
          <p:cNvPr id="18" name="바닥글 개체 틀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r>
              <a:rPr lang="en-US" altLang="ko-KR"/>
              <a:t>2013 AOTCA Hanoi Meeting </a:t>
            </a:r>
            <a:endParaRPr lang="ko-KR" altLang="en-US"/>
          </a:p>
        </p:txBody>
      </p:sp>
      <p:sp>
        <p:nvSpPr>
          <p:cNvPr id="5" name="슬라이드 번호 개체 틀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r>
              <a:rPr lang="en-US" altLang="ko-KR"/>
              <a:t>1</a:t>
            </a:r>
            <a:endParaRPr lang="ko-KR" alt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iming>
    <p:tnLst>
      <p:par>
        <p:cTn id="1" dur="indefinite" restart="never" nodeType="tmRoot"/>
      </p:par>
    </p:tnLst>
  </p:timing>
  <p:hf hdr="0" dt="0"/>
  <p:txStyles>
    <p:titleStyle>
      <a:lvl1pPr algn="l" rtl="0" eaLnBrk="0" fontAlgn="base" latinLnBrk="1"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latinLnBrk="1" hangingPunct="0">
        <a:spcBef>
          <a:spcPct val="0"/>
        </a:spcBef>
        <a:spcAft>
          <a:spcPct val="0"/>
        </a:spcAft>
        <a:defRPr sz="3600" b="1">
          <a:solidFill>
            <a:srgbClr val="FF8D3E"/>
          </a:solidFill>
          <a:latin typeface="Verdana" pitchFamily="34" charset="0"/>
          <a:ea typeface="굴림" pitchFamily="50" charset="-127"/>
        </a:defRPr>
      </a:lvl2pPr>
      <a:lvl3pPr algn="l" rtl="0" eaLnBrk="0" fontAlgn="base" latinLnBrk="1" hangingPunct="0">
        <a:spcBef>
          <a:spcPct val="0"/>
        </a:spcBef>
        <a:spcAft>
          <a:spcPct val="0"/>
        </a:spcAft>
        <a:defRPr sz="3600" b="1">
          <a:solidFill>
            <a:srgbClr val="FF8D3E"/>
          </a:solidFill>
          <a:latin typeface="Verdana" pitchFamily="34" charset="0"/>
          <a:ea typeface="굴림" pitchFamily="50" charset="-127"/>
        </a:defRPr>
      </a:lvl3pPr>
      <a:lvl4pPr algn="l" rtl="0" eaLnBrk="0" fontAlgn="base" latinLnBrk="1" hangingPunct="0">
        <a:spcBef>
          <a:spcPct val="0"/>
        </a:spcBef>
        <a:spcAft>
          <a:spcPct val="0"/>
        </a:spcAft>
        <a:defRPr sz="3600" b="1">
          <a:solidFill>
            <a:srgbClr val="FF8D3E"/>
          </a:solidFill>
          <a:latin typeface="Verdana" pitchFamily="34" charset="0"/>
          <a:ea typeface="굴림" pitchFamily="50" charset="-127"/>
        </a:defRPr>
      </a:lvl4pPr>
      <a:lvl5pPr algn="l" rtl="0" eaLnBrk="0" fontAlgn="base" latinLnBrk="1" hangingPunct="0">
        <a:spcBef>
          <a:spcPct val="0"/>
        </a:spcBef>
        <a:spcAft>
          <a:spcPct val="0"/>
        </a:spcAft>
        <a:defRPr sz="3600" b="1">
          <a:solidFill>
            <a:srgbClr val="FF8D3E"/>
          </a:solidFill>
          <a:latin typeface="Verdana" pitchFamily="34" charset="0"/>
          <a:ea typeface="굴림" pitchFamily="50" charset="-127"/>
        </a:defRPr>
      </a:lvl5pPr>
      <a:lvl6pPr marL="457200" algn="l" rtl="0" fontAlgn="base" latinLnBrk="1">
        <a:spcBef>
          <a:spcPct val="0"/>
        </a:spcBef>
        <a:spcAft>
          <a:spcPct val="0"/>
        </a:spcAft>
        <a:defRPr sz="3600" b="1">
          <a:solidFill>
            <a:srgbClr val="FF8D3E"/>
          </a:solidFill>
          <a:latin typeface="Verdana" pitchFamily="34" charset="0"/>
          <a:ea typeface="굴림" pitchFamily="50" charset="-127"/>
        </a:defRPr>
      </a:lvl6pPr>
      <a:lvl7pPr marL="914400" algn="l" rtl="0" fontAlgn="base" latinLnBrk="1">
        <a:spcBef>
          <a:spcPct val="0"/>
        </a:spcBef>
        <a:spcAft>
          <a:spcPct val="0"/>
        </a:spcAft>
        <a:defRPr sz="3600" b="1">
          <a:solidFill>
            <a:srgbClr val="FF8D3E"/>
          </a:solidFill>
          <a:latin typeface="Verdana" pitchFamily="34" charset="0"/>
          <a:ea typeface="굴림" pitchFamily="50" charset="-127"/>
        </a:defRPr>
      </a:lvl7pPr>
      <a:lvl8pPr marL="1371600" algn="l" rtl="0" fontAlgn="base" latinLnBrk="1">
        <a:spcBef>
          <a:spcPct val="0"/>
        </a:spcBef>
        <a:spcAft>
          <a:spcPct val="0"/>
        </a:spcAft>
        <a:defRPr sz="3600" b="1">
          <a:solidFill>
            <a:srgbClr val="FF8D3E"/>
          </a:solidFill>
          <a:latin typeface="Verdana" pitchFamily="34" charset="0"/>
          <a:ea typeface="굴림" pitchFamily="50" charset="-127"/>
        </a:defRPr>
      </a:lvl8pPr>
      <a:lvl9pPr marL="1828800" algn="l" rtl="0" fontAlgn="base" latinLnBrk="1">
        <a:spcBef>
          <a:spcPct val="0"/>
        </a:spcBef>
        <a:spcAft>
          <a:spcPct val="0"/>
        </a:spcAft>
        <a:defRPr sz="3600" b="1">
          <a:solidFill>
            <a:srgbClr val="FF8D3E"/>
          </a:solidFill>
          <a:latin typeface="Verdana" pitchFamily="34" charset="0"/>
          <a:ea typeface="굴림" pitchFamily="50" charset="-127"/>
        </a:defRPr>
      </a:lvl9pPr>
      <a:extLst/>
    </p:titleStyle>
    <p:bodyStyle>
      <a:lvl1pPr marL="265113" indent="-265113" algn="l" rtl="0" eaLnBrk="0" fontAlgn="base" latinLnBrk="1"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latinLnBrk="1"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latinLnBrk="1"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latinLnBrk="1"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latinLnBrk="1"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1"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1"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1"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1"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4.png"/><Relationship Id="rId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37.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ctrTitle"/>
          </p:nvPr>
        </p:nvSpPr>
        <p:spPr>
          <a:xfrm>
            <a:off x="611188" y="1268413"/>
            <a:ext cx="7772400" cy="1470025"/>
          </a:xfrm>
        </p:spPr>
        <p:txBody>
          <a:bodyPr>
            <a:normAutofit fontScale="90000"/>
          </a:bodyPr>
          <a:lstStyle/>
          <a:p>
            <a:pPr eaLnBrk="1" fontAlgn="auto" hangingPunct="1">
              <a:spcAft>
                <a:spcPts val="0"/>
              </a:spcAft>
              <a:defRPr/>
            </a:pPr>
            <a:r>
              <a:rPr lang="en-US" altLang="ko-KR" sz="4000" dirty="0" smtClean="0">
                <a:latin typeface="Arial" charset="0"/>
              </a:rPr>
              <a:t>Transfer Pricing &amp; APA operation</a:t>
            </a:r>
            <a:br>
              <a:rPr lang="en-US" altLang="ko-KR" sz="4000" dirty="0" smtClean="0">
                <a:latin typeface="Arial" charset="0"/>
              </a:rPr>
            </a:br>
            <a:r>
              <a:rPr lang="en-US" altLang="ko-KR" sz="4000" dirty="0" smtClean="0">
                <a:latin typeface="Arial" charset="0"/>
              </a:rPr>
              <a:t>in KOREA</a:t>
            </a:r>
            <a:endParaRPr lang="ko-KR" altLang="en-US" sz="4000" dirty="0" smtClean="0">
              <a:latin typeface="Arial" charset="0"/>
            </a:endParaRPr>
          </a:p>
        </p:txBody>
      </p:sp>
      <p:sp>
        <p:nvSpPr>
          <p:cNvPr id="5123" name="부제목 2"/>
          <p:cNvSpPr>
            <a:spLocks noGrp="1"/>
          </p:cNvSpPr>
          <p:nvPr>
            <p:ph type="subTitle" idx="1"/>
          </p:nvPr>
        </p:nvSpPr>
        <p:spPr>
          <a:xfrm>
            <a:off x="1371600" y="3429000"/>
            <a:ext cx="6400800" cy="2209800"/>
          </a:xfrm>
        </p:spPr>
        <p:txBody>
          <a:bodyPr>
            <a:normAutofit/>
          </a:bodyPr>
          <a:lstStyle/>
          <a:p>
            <a:pPr eaLnBrk="1" fontAlgn="auto" hangingPunct="1">
              <a:spcAft>
                <a:spcPts val="0"/>
              </a:spcAft>
              <a:buFont typeface="Wingdings 2"/>
              <a:buNone/>
              <a:defRPr/>
            </a:pPr>
            <a:r>
              <a:rPr lang="en-US" altLang="ko-KR" smtClean="0">
                <a:latin typeface="Arial" charset="0"/>
              </a:rPr>
              <a:t>October 17, 2013</a:t>
            </a:r>
            <a:endParaRPr lang="ko-KR" altLang="en-US" smtClean="0">
              <a:latin typeface="Arial" charset="0"/>
            </a:endParaRPr>
          </a:p>
        </p:txBody>
      </p:sp>
      <p:sp>
        <p:nvSpPr>
          <p:cNvPr id="4" name="부제목 2"/>
          <p:cNvSpPr txBox="1">
            <a:spLocks/>
          </p:cNvSpPr>
          <p:nvPr/>
        </p:nvSpPr>
        <p:spPr bwMode="auto">
          <a:xfrm>
            <a:off x="1524000" y="4762500"/>
            <a:ext cx="6400800" cy="1752600"/>
          </a:xfrm>
          <a:prstGeom prst="rect">
            <a:avLst/>
          </a:prstGeom>
          <a:noFill/>
          <a:ln>
            <a:noFill/>
          </a:ln>
          <a:extLst/>
        </p:spPr>
        <p:txBody>
          <a:bodyPr/>
          <a:lstStyle>
            <a:lvl1pPr marL="0" indent="0" algn="ctr" rtl="0" eaLnBrk="0" fontAlgn="base" latinLnBrk="1" hangingPunct="0">
              <a:spcBef>
                <a:spcPct val="20000"/>
              </a:spcBef>
              <a:spcAft>
                <a:spcPct val="0"/>
              </a:spcAft>
              <a:buNone/>
              <a:defRPr kumimoji="1" sz="3200">
                <a:solidFill>
                  <a:schemeClr val="tx1"/>
                </a:solidFill>
                <a:latin typeface="Arial" pitchFamily="34" charset="0"/>
                <a:ea typeface="+mn-ea"/>
                <a:cs typeface="+mn-cs"/>
              </a:defRPr>
            </a:lvl1pPr>
            <a:lvl2pPr marL="457200" indent="0" algn="ctr" rtl="0" eaLnBrk="0" fontAlgn="base" latinLnBrk="1" hangingPunct="0">
              <a:spcBef>
                <a:spcPct val="20000"/>
              </a:spcBef>
              <a:spcAft>
                <a:spcPct val="0"/>
              </a:spcAft>
              <a:buNone/>
              <a:defRPr kumimoji="1" sz="2800">
                <a:solidFill>
                  <a:schemeClr val="tx1"/>
                </a:solidFill>
                <a:latin typeface="Arial" pitchFamily="34" charset="0"/>
                <a:ea typeface="+mn-ea"/>
              </a:defRPr>
            </a:lvl2pPr>
            <a:lvl3pPr marL="914400" indent="0" algn="ctr" rtl="0" eaLnBrk="0" fontAlgn="base" latinLnBrk="1" hangingPunct="0">
              <a:spcBef>
                <a:spcPct val="20000"/>
              </a:spcBef>
              <a:spcAft>
                <a:spcPct val="0"/>
              </a:spcAft>
              <a:buNone/>
              <a:defRPr kumimoji="1" sz="2400">
                <a:solidFill>
                  <a:schemeClr val="tx1"/>
                </a:solidFill>
                <a:latin typeface="Arial" pitchFamily="34" charset="0"/>
                <a:ea typeface="+mn-ea"/>
              </a:defRPr>
            </a:lvl3pPr>
            <a:lvl4pPr marL="1371600" indent="0" algn="ctr" rtl="0" eaLnBrk="0" fontAlgn="base" latinLnBrk="1" hangingPunct="0">
              <a:spcBef>
                <a:spcPct val="20000"/>
              </a:spcBef>
              <a:spcAft>
                <a:spcPct val="0"/>
              </a:spcAft>
              <a:buNone/>
              <a:defRPr kumimoji="1" sz="2000">
                <a:solidFill>
                  <a:schemeClr val="tx1"/>
                </a:solidFill>
                <a:latin typeface="Arial" pitchFamily="34" charset="0"/>
                <a:ea typeface="+mn-ea"/>
              </a:defRPr>
            </a:lvl4pPr>
            <a:lvl5pPr marL="1828800" indent="0" algn="ctr" rtl="0" eaLnBrk="0" fontAlgn="base" latinLnBrk="1" hangingPunct="0">
              <a:spcBef>
                <a:spcPct val="20000"/>
              </a:spcBef>
              <a:spcAft>
                <a:spcPct val="0"/>
              </a:spcAft>
              <a:buNone/>
              <a:defRPr kumimoji="1" sz="2000">
                <a:solidFill>
                  <a:schemeClr val="tx1"/>
                </a:solidFill>
                <a:latin typeface="Arial" pitchFamily="34" charset="0"/>
                <a:ea typeface="+mn-ea"/>
              </a:defRPr>
            </a:lvl5pPr>
            <a:lvl6pPr marL="2286000" indent="0" algn="ctr" rtl="0" fontAlgn="base" latinLnBrk="1">
              <a:spcBef>
                <a:spcPct val="20000"/>
              </a:spcBef>
              <a:spcAft>
                <a:spcPct val="0"/>
              </a:spcAft>
              <a:buNone/>
              <a:defRPr kumimoji="1" sz="2000">
                <a:solidFill>
                  <a:schemeClr val="tx1"/>
                </a:solidFill>
                <a:latin typeface="+mn-lt"/>
                <a:ea typeface="+mn-ea"/>
              </a:defRPr>
            </a:lvl6pPr>
            <a:lvl7pPr marL="2743200" indent="0" algn="ctr" rtl="0" fontAlgn="base" latinLnBrk="1">
              <a:spcBef>
                <a:spcPct val="20000"/>
              </a:spcBef>
              <a:spcAft>
                <a:spcPct val="0"/>
              </a:spcAft>
              <a:buNone/>
              <a:defRPr kumimoji="1" sz="2000">
                <a:solidFill>
                  <a:schemeClr val="tx1"/>
                </a:solidFill>
                <a:latin typeface="+mn-lt"/>
                <a:ea typeface="+mn-ea"/>
              </a:defRPr>
            </a:lvl7pPr>
            <a:lvl8pPr marL="3200400" indent="0" algn="ctr" rtl="0" fontAlgn="base" latinLnBrk="1">
              <a:spcBef>
                <a:spcPct val="20000"/>
              </a:spcBef>
              <a:spcAft>
                <a:spcPct val="0"/>
              </a:spcAft>
              <a:buNone/>
              <a:defRPr kumimoji="1" sz="2000">
                <a:solidFill>
                  <a:schemeClr val="tx1"/>
                </a:solidFill>
                <a:latin typeface="+mn-lt"/>
                <a:ea typeface="+mn-ea"/>
              </a:defRPr>
            </a:lvl8pPr>
            <a:lvl9pPr marL="3657600" indent="0" algn="ctr" rtl="0" fontAlgn="base" latinLnBrk="1">
              <a:spcBef>
                <a:spcPct val="20000"/>
              </a:spcBef>
              <a:spcAft>
                <a:spcPct val="0"/>
              </a:spcAft>
              <a:buNone/>
              <a:defRPr kumimoji="1" sz="2000">
                <a:solidFill>
                  <a:schemeClr val="tx1"/>
                </a:solidFill>
                <a:latin typeface="+mn-lt"/>
                <a:ea typeface="+mn-ea"/>
              </a:defRPr>
            </a:lvl9pPr>
          </a:lstStyle>
          <a:p>
            <a:pPr>
              <a:defRPr/>
            </a:pPr>
            <a:r>
              <a:rPr lang="en-US" altLang="ko-KR" kern="0" dirty="0" smtClean="0"/>
              <a:t>JEONG, </a:t>
            </a:r>
            <a:r>
              <a:rPr lang="en-US" altLang="ko-KR" kern="0" dirty="0" err="1" smtClean="0"/>
              <a:t>Mi</a:t>
            </a:r>
            <a:r>
              <a:rPr lang="en-US" altLang="ko-KR" kern="0" dirty="0" smtClean="0"/>
              <a:t> Young, AICPA, CPTA</a:t>
            </a:r>
          </a:p>
          <a:p>
            <a:pPr>
              <a:defRPr/>
            </a:pPr>
            <a:r>
              <a:rPr lang="en-US" altLang="ko-KR" kern="0" dirty="0" smtClean="0"/>
              <a:t>KACPTA</a:t>
            </a:r>
            <a:endParaRPr lang="ko-KR" altLang="en-US" kern="0" dirty="0"/>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3450310" y="3571876"/>
            <a:ext cx="2266967" cy="461665"/>
          </a:xfrm>
          <a:prstGeom prst="rect">
            <a:avLst/>
          </a:prstGeom>
          <a:noFill/>
        </p:spPr>
        <p:txBody>
          <a:bodyPr wrap="none">
            <a:spAutoFit/>
            <a:scene3d>
              <a:camera prst="orthographicFront"/>
              <a:lightRig rig="soft" dir="tl">
                <a:rot lat="0" lon="0" rev="0"/>
              </a:lightRig>
            </a:scene3d>
            <a:sp3d contourW="25400" prstMaterial="matte">
              <a:bevelT w="31750" h="50800" prst="artDeco"/>
              <a:bevelB w="0"/>
              <a:contourClr>
                <a:schemeClr val="accent2">
                  <a:tint val="20000"/>
                </a:schemeClr>
              </a:contourClr>
            </a:sp3d>
          </a:bodyPr>
          <a:lstStyle/>
          <a:p>
            <a:pPr>
              <a:defRPr/>
            </a:pPr>
            <a:r>
              <a:rPr lang="en-US" altLang="ko-KR" sz="2400" b="1" spc="-150" dirty="0">
                <a:ln w="11430"/>
                <a:effectLst>
                  <a:outerShdw blurRad="76200" dist="50800" dir="5400000" algn="tl" rotWithShape="0">
                    <a:srgbClr val="000000">
                      <a:alpha val="58000"/>
                    </a:srgbClr>
                  </a:outerShdw>
                </a:effectLst>
                <a:latin typeface="Verdana" pitchFamily="34" charset="0"/>
                <a:ea typeface="HY헤드라인M" pitchFamily="18" charset="-127"/>
              </a:rPr>
              <a:t>Oct. 17, 2013</a:t>
            </a:r>
            <a:endParaRPr lang="ko-KR" altLang="en-US" sz="2400" b="1" spc="-150" dirty="0">
              <a:ln w="11430"/>
              <a:effectLst>
                <a:outerShdw blurRad="76200" dist="50800" dir="5400000" algn="tl" rotWithShape="0">
                  <a:srgbClr val="000000">
                    <a:alpha val="58000"/>
                  </a:srgbClr>
                </a:outerShdw>
              </a:effectLst>
              <a:latin typeface="Verdana" pitchFamily="34" charset="0"/>
              <a:ea typeface="HY헤드라인M" pitchFamily="18" charset="-127"/>
            </a:endParaRPr>
          </a:p>
        </p:txBody>
      </p:sp>
      <p:sp>
        <p:nvSpPr>
          <p:cNvPr id="7" name="TextBox 6"/>
          <p:cNvSpPr txBox="1"/>
          <p:nvPr/>
        </p:nvSpPr>
        <p:spPr bwMode="auto">
          <a:xfrm>
            <a:off x="971550" y="1412776"/>
            <a:ext cx="6953250" cy="1323439"/>
          </a:xfrm>
          <a:prstGeom prst="rect">
            <a:avLst/>
          </a:prstGeom>
          <a:noFill/>
        </p:spPr>
        <p:txBody>
          <a:bodyPr>
            <a:spAutoFit/>
            <a:scene3d>
              <a:camera prst="orthographicFront"/>
              <a:lightRig rig="soft" dir="tl">
                <a:rot lat="0" lon="0" rev="0"/>
              </a:lightRig>
            </a:scene3d>
            <a:sp3d contourW="25400" prstMaterial="matte">
              <a:bevelT w="31750" h="50800" prst="artDeco"/>
              <a:bevelB w="0"/>
              <a:contourClr>
                <a:schemeClr val="accent2">
                  <a:tint val="20000"/>
                </a:schemeClr>
              </a:contourClr>
            </a:sp3d>
          </a:bodyPr>
          <a:lstStyle/>
          <a:p>
            <a:pPr algn="ctr">
              <a:defRPr/>
            </a:pPr>
            <a:r>
              <a:rPr lang="en-US" altLang="ko-KR" sz="4000" b="1" spc="-150" dirty="0">
                <a:ln w="11430"/>
                <a:solidFill>
                  <a:srgbClr val="0000FF"/>
                </a:solidFill>
                <a:effectLst>
                  <a:outerShdw blurRad="76200" dist="50800" dir="5400000" algn="tl" rotWithShape="0">
                    <a:srgbClr val="000000">
                      <a:alpha val="58000"/>
                    </a:srgbClr>
                  </a:outerShdw>
                </a:effectLst>
                <a:latin typeface="Verdana" pitchFamily="34" charset="0"/>
                <a:ea typeface="HY헤드라인M" pitchFamily="18" charset="-127"/>
              </a:rPr>
              <a:t>Transfer Pricing and APA Operation in Korea</a:t>
            </a:r>
            <a:endParaRPr lang="ko-KR" altLang="en-US" sz="4000" b="1" spc="-150" dirty="0">
              <a:ln w="11430"/>
              <a:solidFill>
                <a:srgbClr val="0000FF"/>
              </a:solidFill>
              <a:effectLst>
                <a:outerShdw blurRad="76200" dist="50800" dir="5400000" algn="tl" rotWithShape="0">
                  <a:srgbClr val="000000">
                    <a:alpha val="58000"/>
                  </a:srgbClr>
                </a:outerShdw>
              </a:effectLst>
              <a:latin typeface="Verdana" pitchFamily="34" charset="0"/>
              <a:ea typeface="HY헤드라인M" pitchFamily="18" charset="-127"/>
            </a:endParaRPr>
          </a:p>
        </p:txBody>
      </p:sp>
      <p:sp>
        <p:nvSpPr>
          <p:cNvPr id="2" name="직사각형 1"/>
          <p:cNvSpPr/>
          <p:nvPr/>
        </p:nvSpPr>
        <p:spPr>
          <a:xfrm>
            <a:off x="1371600" y="4868863"/>
            <a:ext cx="6400800" cy="1081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b="1" dirty="0">
                <a:solidFill>
                  <a:schemeClr val="tx1"/>
                </a:solidFill>
              </a:rPr>
              <a:t>Mr. JEONG, </a:t>
            </a:r>
            <a:r>
              <a:rPr lang="en-US" altLang="ko-KR" b="1" dirty="0" err="1">
                <a:solidFill>
                  <a:schemeClr val="tx1"/>
                </a:solidFill>
              </a:rPr>
              <a:t>Mi</a:t>
            </a:r>
            <a:r>
              <a:rPr lang="en-US" altLang="ko-KR" b="1" dirty="0">
                <a:solidFill>
                  <a:schemeClr val="tx1"/>
                </a:solidFill>
              </a:rPr>
              <a:t> Young, CPTA, AICPA</a:t>
            </a:r>
          </a:p>
          <a:p>
            <a:pPr algn="ctr">
              <a:defRPr/>
            </a:pPr>
            <a:r>
              <a:rPr lang="en-US" altLang="ko-KR" b="1" dirty="0">
                <a:solidFill>
                  <a:schemeClr val="tx1"/>
                </a:solidFill>
              </a:rPr>
              <a:t>Chairman of Int’l Cooperation Committee, KACPTA</a:t>
            </a:r>
            <a:endParaRPr lang="ko-KR" altLang="en-US"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6"/>
          <p:cNvSpPr>
            <a:spLocks noChangeArrowheads="1"/>
          </p:cNvSpPr>
          <p:nvPr/>
        </p:nvSpPr>
        <p:spPr bwMode="auto">
          <a:xfrm>
            <a:off x="179388" y="1628775"/>
            <a:ext cx="8785225" cy="5184775"/>
          </a:xfrm>
          <a:prstGeom prst="roundRect">
            <a:avLst>
              <a:gd name="adj" fmla="val 3019"/>
            </a:avLst>
          </a:prstGeom>
          <a:solidFill>
            <a:schemeClr val="bg1">
              <a:alpha val="5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buFont typeface="Wingdings" pitchFamily="2" charset="2"/>
              <a:buNone/>
            </a:pPr>
            <a:endParaRPr lang="ko-KR" altLang="ko-KR" sz="1500">
              <a:solidFill>
                <a:srgbClr val="222222"/>
              </a:solidFill>
              <a:latin typeface="HY헤드라인M" pitchFamily="18" charset="-127"/>
              <a:ea typeface="HY헤드라인M" pitchFamily="18" charset="-127"/>
            </a:endParaRPr>
          </a:p>
        </p:txBody>
      </p:sp>
      <p:sp>
        <p:nvSpPr>
          <p:cNvPr id="22531" name="AutoShape 10"/>
          <p:cNvSpPr>
            <a:spLocks noChangeArrowheads="1"/>
          </p:cNvSpPr>
          <p:nvPr/>
        </p:nvSpPr>
        <p:spPr bwMode="auto">
          <a:xfrm>
            <a:off x="325438" y="1989138"/>
            <a:ext cx="8518525" cy="4487862"/>
          </a:xfrm>
          <a:prstGeom prst="roundRect">
            <a:avLst>
              <a:gd name="adj" fmla="val 1236"/>
            </a:avLst>
          </a:prstGeom>
          <a:solidFill>
            <a:srgbClr val="83B6E9">
              <a:alpha val="50195"/>
            </a:srgbClr>
          </a:solidFill>
          <a:ln w="3175">
            <a:solidFill>
              <a:srgbClr val="299AC7"/>
            </a:solidFill>
            <a:round/>
            <a:headEnd/>
            <a:tailEnd/>
          </a:ln>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10000"/>
              </a:lnSpc>
              <a:spcBef>
                <a:spcPct val="60000"/>
              </a:spcBef>
              <a:buClr>
                <a:schemeClr val="tx1"/>
              </a:buClr>
              <a:buFontTx/>
              <a:buChar char="•"/>
            </a:pPr>
            <a:endParaRPr lang="ko-KR" altLang="ko-KR" sz="2000">
              <a:solidFill>
                <a:srgbClr val="0000CC"/>
              </a:solidFill>
              <a:latin typeface="HY헤드라인M" pitchFamily="18" charset="-127"/>
              <a:ea typeface="HY헤드라인M" pitchFamily="18" charset="-127"/>
            </a:endParaRPr>
          </a:p>
        </p:txBody>
      </p:sp>
      <p:sp>
        <p:nvSpPr>
          <p:cNvPr id="14340" name="Rectangle 11"/>
          <p:cNvSpPr>
            <a:spLocks noChangeArrowheads="1"/>
          </p:cNvSpPr>
          <p:nvPr/>
        </p:nvSpPr>
        <p:spPr bwMode="auto">
          <a:xfrm>
            <a:off x="395288" y="3068638"/>
            <a:ext cx="8318500" cy="4021137"/>
          </a:xfrm>
          <a:prstGeom prst="rect">
            <a:avLst/>
          </a:prstGeom>
          <a:noFill/>
          <a:ln>
            <a:noFill/>
          </a:ln>
          <a:effectLst>
            <a:outerShdw dist="17961" dir="2700000" algn="ctr" rotWithShape="0">
              <a:schemeClr val="bg1"/>
            </a:outerShdw>
          </a:effectLst>
          <a:extLst/>
        </p:spPr>
        <p:txBody>
          <a:bodyPr lIns="86402" tIns="43201" rIns="86402" bIns="43201">
            <a:spAutoFit/>
          </a:bodyPr>
          <a:lstStyle>
            <a:lvl1pPr defTabSz="863600" eaLnBrk="0" hangingPunct="0">
              <a:defRPr kumimoji="1">
                <a:solidFill>
                  <a:schemeClr val="tx1"/>
                </a:solidFill>
                <a:latin typeface="굴림" charset="-127"/>
                <a:ea typeface="굴림" charset="-127"/>
              </a:defRPr>
            </a:lvl1pPr>
            <a:lvl2pPr marL="742950" indent="-285750" defTabSz="863600" eaLnBrk="0" hangingPunct="0">
              <a:defRPr kumimoji="1">
                <a:solidFill>
                  <a:schemeClr val="tx1"/>
                </a:solidFill>
                <a:latin typeface="굴림" charset="-127"/>
                <a:ea typeface="굴림" charset="-127"/>
              </a:defRPr>
            </a:lvl2pPr>
            <a:lvl3pPr marL="1143000" indent="-228600" defTabSz="863600" eaLnBrk="0" hangingPunct="0">
              <a:defRPr kumimoji="1">
                <a:solidFill>
                  <a:schemeClr val="tx1"/>
                </a:solidFill>
                <a:latin typeface="굴림" charset="-127"/>
                <a:ea typeface="굴림" charset="-127"/>
              </a:defRPr>
            </a:lvl3pPr>
            <a:lvl4pPr marL="1600200" indent="-228600" defTabSz="863600" eaLnBrk="0" hangingPunct="0">
              <a:defRPr kumimoji="1">
                <a:solidFill>
                  <a:schemeClr val="tx1"/>
                </a:solidFill>
                <a:latin typeface="굴림" charset="-127"/>
                <a:ea typeface="굴림" charset="-127"/>
              </a:defRPr>
            </a:lvl4pPr>
            <a:lvl5pPr marL="2057400" indent="-228600" defTabSz="863600" eaLnBrk="0" hangingPunct="0">
              <a:defRPr kumimoji="1">
                <a:solidFill>
                  <a:schemeClr val="tx1"/>
                </a:solidFill>
                <a:latin typeface="굴림" charset="-127"/>
                <a:ea typeface="굴림" charset="-127"/>
              </a:defRPr>
            </a:lvl5pPr>
            <a:lvl6pPr marL="2514600" indent="-228600" defTabSz="863600" eaLnBrk="0" fontAlgn="base" hangingPunct="0">
              <a:spcBef>
                <a:spcPct val="0"/>
              </a:spcBef>
              <a:spcAft>
                <a:spcPct val="0"/>
              </a:spcAft>
              <a:defRPr kumimoji="1">
                <a:solidFill>
                  <a:schemeClr val="tx1"/>
                </a:solidFill>
                <a:latin typeface="굴림" charset="-127"/>
                <a:ea typeface="굴림" charset="-127"/>
              </a:defRPr>
            </a:lvl6pPr>
            <a:lvl7pPr marL="2971800" indent="-228600" defTabSz="863600" eaLnBrk="0" fontAlgn="base" hangingPunct="0">
              <a:spcBef>
                <a:spcPct val="0"/>
              </a:spcBef>
              <a:spcAft>
                <a:spcPct val="0"/>
              </a:spcAft>
              <a:defRPr kumimoji="1">
                <a:solidFill>
                  <a:schemeClr val="tx1"/>
                </a:solidFill>
                <a:latin typeface="굴림" charset="-127"/>
                <a:ea typeface="굴림" charset="-127"/>
              </a:defRPr>
            </a:lvl7pPr>
            <a:lvl8pPr marL="3429000" indent="-228600" defTabSz="863600" eaLnBrk="0" fontAlgn="base" hangingPunct="0">
              <a:spcBef>
                <a:spcPct val="0"/>
              </a:spcBef>
              <a:spcAft>
                <a:spcPct val="0"/>
              </a:spcAft>
              <a:defRPr kumimoji="1">
                <a:solidFill>
                  <a:schemeClr val="tx1"/>
                </a:solidFill>
                <a:latin typeface="굴림" charset="-127"/>
                <a:ea typeface="굴림" charset="-127"/>
              </a:defRPr>
            </a:lvl8pPr>
            <a:lvl9pPr marL="3886200" indent="-228600" defTabSz="863600" eaLnBrk="0" fontAlgn="base" hangingPunct="0">
              <a:spcBef>
                <a:spcPct val="0"/>
              </a:spcBef>
              <a:spcAft>
                <a:spcPct val="0"/>
              </a:spcAft>
              <a:defRPr kumimoji="1">
                <a:solidFill>
                  <a:schemeClr val="tx1"/>
                </a:solidFill>
                <a:latin typeface="굴림" charset="-127"/>
                <a:ea typeface="굴림" charset="-127"/>
              </a:defRPr>
            </a:lvl9pPr>
          </a:lstStyle>
          <a:p>
            <a:pPr marL="342900" indent="-342900" latinLnBrk="0">
              <a:lnSpc>
                <a:spcPct val="180000"/>
              </a:lnSpc>
              <a:buFont typeface="Wingdings" pitchFamily="2" charset="2"/>
              <a:buChar char=""/>
              <a:defRPr/>
            </a:pPr>
            <a:r>
              <a:rPr lang="en-US" altLang="ko-KR" sz="2200" dirty="0" smtClean="0">
                <a:latin typeface="HY울릉도M" pitchFamily="18" charset="-127"/>
                <a:ea typeface="HY울릉도M" pitchFamily="18" charset="-127"/>
                <a:sym typeface="Wingdings" pitchFamily="2" charset="2"/>
              </a:rPr>
              <a:t> </a:t>
            </a:r>
            <a:r>
              <a:rPr lang="en-US" altLang="ko-KR" b="1" dirty="0" smtClean="0">
                <a:latin typeface="Times New Roman" panose="02020603050405020304" pitchFamily="18" charset="0"/>
                <a:ea typeface="HY울릉도M" pitchFamily="18" charset="-127"/>
                <a:cs typeface="Times New Roman" panose="02020603050405020304" pitchFamily="18" charset="0"/>
                <a:sym typeface="Wingdings" pitchFamily="2" charset="2"/>
              </a:rPr>
              <a:t>The Act recognizes ‘special relationship’ under the following circumstances:</a:t>
            </a:r>
          </a:p>
          <a:p>
            <a:pPr latinLnBrk="0">
              <a:lnSpc>
                <a:spcPct val="180000"/>
              </a:lnSpc>
              <a:defRPr/>
            </a:pPr>
            <a:r>
              <a:rPr lang="en-US" altLang="ko-KR" sz="2000" b="1" dirty="0">
                <a:latin typeface="Times New Roman" panose="02020603050405020304" pitchFamily="18" charset="0"/>
                <a:ea typeface="HY울릉도M" pitchFamily="18" charset="-127"/>
                <a:cs typeface="Times New Roman" panose="02020603050405020304" pitchFamily="18" charset="0"/>
                <a:sym typeface="Wingdings" pitchFamily="2" charset="2"/>
              </a:rPr>
              <a:t> </a:t>
            </a:r>
            <a:r>
              <a:rPr lang="en-US" altLang="ko-KR" sz="2000" b="1" dirty="0" smtClean="0">
                <a:latin typeface="Times New Roman" panose="02020603050405020304" pitchFamily="18" charset="0"/>
                <a:ea typeface="HY울릉도M" pitchFamily="18" charset="-127"/>
                <a:cs typeface="Times New Roman" panose="02020603050405020304" pitchFamily="18" charset="0"/>
                <a:sym typeface="Wingdings" pitchFamily="2" charset="2"/>
              </a:rPr>
              <a:t>   - Equity Ownership Test : Where a Korean company owns 50% or more    </a:t>
            </a:r>
          </a:p>
          <a:p>
            <a:pPr latinLnBrk="0">
              <a:lnSpc>
                <a:spcPct val="180000"/>
              </a:lnSpc>
              <a:defRPr/>
            </a:pPr>
            <a:r>
              <a:rPr lang="en-US" altLang="ko-KR" sz="2000" b="1" dirty="0" smtClean="0">
                <a:latin typeface="Times New Roman" panose="02020603050405020304" pitchFamily="18" charset="0"/>
                <a:ea typeface="HY울릉도M" pitchFamily="18" charset="-127"/>
                <a:cs typeface="Times New Roman" panose="02020603050405020304" pitchFamily="18" charset="0"/>
                <a:sym typeface="Wingdings" pitchFamily="2" charset="2"/>
              </a:rPr>
              <a:t>        of asset of Foreign company directly or indirectly or vise versa, and at  </a:t>
            </a:r>
          </a:p>
          <a:p>
            <a:pPr latinLnBrk="0">
              <a:lnSpc>
                <a:spcPct val="180000"/>
              </a:lnSpc>
              <a:defRPr/>
            </a:pPr>
            <a:r>
              <a:rPr lang="en-US" altLang="ko-KR" sz="2000" b="1" dirty="0" smtClean="0">
                <a:latin typeface="Times New Roman" panose="02020603050405020304" pitchFamily="18" charset="0"/>
                <a:ea typeface="HY울릉도M" pitchFamily="18" charset="-127"/>
                <a:cs typeface="Times New Roman" panose="02020603050405020304" pitchFamily="18" charset="0"/>
                <a:sym typeface="Wingdings" pitchFamily="2" charset="2"/>
              </a:rPr>
              <a:t>        the same time they share the same interest.</a:t>
            </a:r>
          </a:p>
          <a:p>
            <a:pPr latinLnBrk="0">
              <a:lnSpc>
                <a:spcPct val="180000"/>
              </a:lnSpc>
              <a:defRPr/>
            </a:pPr>
            <a:r>
              <a:rPr lang="en-US" altLang="ko-KR" sz="2000" b="1" dirty="0">
                <a:latin typeface="Times New Roman" panose="02020603050405020304" pitchFamily="18" charset="0"/>
                <a:ea typeface="HY울릉도M" pitchFamily="18" charset="-127"/>
                <a:cs typeface="Times New Roman" panose="02020603050405020304" pitchFamily="18" charset="0"/>
                <a:sym typeface="Wingdings" pitchFamily="2" charset="2"/>
              </a:rPr>
              <a:t> </a:t>
            </a:r>
            <a:r>
              <a:rPr lang="en-US" altLang="ko-KR" sz="2000" b="1" dirty="0" smtClean="0">
                <a:latin typeface="Times New Roman" panose="02020603050405020304" pitchFamily="18" charset="0"/>
                <a:ea typeface="HY울릉도M" pitchFamily="18" charset="-127"/>
                <a:cs typeface="Times New Roman" panose="02020603050405020304" pitchFamily="18" charset="0"/>
                <a:sym typeface="Wingdings" pitchFamily="2" charset="2"/>
              </a:rPr>
              <a:t>  - Substantial Control Test : Where one transaction company substantially  </a:t>
            </a:r>
          </a:p>
          <a:p>
            <a:pPr latinLnBrk="0">
              <a:lnSpc>
                <a:spcPct val="180000"/>
              </a:lnSpc>
              <a:defRPr/>
            </a:pPr>
            <a:r>
              <a:rPr lang="en-US" altLang="ko-KR" sz="2000" b="1" dirty="0" smtClean="0">
                <a:latin typeface="Times New Roman" panose="02020603050405020304" pitchFamily="18" charset="0"/>
                <a:ea typeface="HY울릉도M" pitchFamily="18" charset="-127"/>
                <a:cs typeface="Times New Roman" panose="02020603050405020304" pitchFamily="18" charset="0"/>
                <a:sym typeface="Wingdings" pitchFamily="2" charset="2"/>
              </a:rPr>
              <a:t>     control the business policy of the other transaction party company. </a:t>
            </a:r>
          </a:p>
          <a:p>
            <a:pPr latinLnBrk="0">
              <a:lnSpc>
                <a:spcPct val="180000"/>
              </a:lnSpc>
              <a:defRPr/>
            </a:pPr>
            <a:endParaRPr lang="en-US" altLang="ko-KR" sz="2000" dirty="0" smtClean="0">
              <a:latin typeface="Times New Roman" panose="02020603050405020304" pitchFamily="18" charset="0"/>
              <a:ea typeface="HY중고딕" pitchFamily="18" charset="-127"/>
              <a:cs typeface="Times New Roman" panose="02020603050405020304" pitchFamily="18" charset="0"/>
            </a:endParaRPr>
          </a:p>
        </p:txBody>
      </p:sp>
      <p:grpSp>
        <p:nvGrpSpPr>
          <p:cNvPr id="22533" name="Group 13"/>
          <p:cNvGrpSpPr>
            <a:grpSpLocks/>
          </p:cNvGrpSpPr>
          <p:nvPr/>
        </p:nvGrpSpPr>
        <p:grpSpPr bwMode="auto">
          <a:xfrm>
            <a:off x="447675" y="2084388"/>
            <a:ext cx="8266113" cy="704850"/>
            <a:chOff x="353" y="1658"/>
            <a:chExt cx="5116" cy="354"/>
          </a:xfrm>
        </p:grpSpPr>
        <p:pic>
          <p:nvPicPr>
            <p:cNvPr id="22547" name="Picture 14"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 y="1658"/>
              <a:ext cx="120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1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 y="1658"/>
              <a:ext cx="120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6" descr="5"/>
            <p:cNvPicPr>
              <a:picLocks noChangeAspect="1" noChangeArrowheads="1"/>
            </p:cNvPicPr>
            <p:nvPr/>
          </p:nvPicPr>
          <p:blipFill>
            <a:blip r:embed="rId4">
              <a:extLst>
                <a:ext uri="{28A0092B-C50C-407E-A947-70E740481C1C}">
                  <a14:useLocalDpi xmlns:a14="http://schemas.microsoft.com/office/drawing/2010/main" val="0"/>
                </a:ext>
              </a:extLst>
            </a:blip>
            <a:srcRect l="12801" r="12885"/>
            <a:stretch>
              <a:fillRect/>
            </a:stretch>
          </p:blipFill>
          <p:spPr bwMode="auto">
            <a:xfrm>
              <a:off x="992" y="1658"/>
              <a:ext cx="385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4" name="Rectangle 17"/>
          <p:cNvSpPr>
            <a:spLocks noChangeArrowheads="1"/>
          </p:cNvSpPr>
          <p:nvPr/>
        </p:nvSpPr>
        <p:spPr bwMode="auto">
          <a:xfrm>
            <a:off x="382588" y="2247900"/>
            <a:ext cx="8461375" cy="400050"/>
          </a:xfrm>
          <a:prstGeom prst="rect">
            <a:avLst/>
          </a:prstGeom>
          <a:noFill/>
          <a:ln w="9525">
            <a:noFill/>
            <a:miter lim="800000"/>
            <a:headEnd/>
            <a:tailEnd/>
          </a:ln>
          <a:effectLst>
            <a:outerShdw dist="17961" dir="2700000" algn="ctr" rotWithShape="0">
              <a:schemeClr val="tx1"/>
            </a:outerShdw>
          </a:effectLst>
        </p:spPr>
        <p:txBody>
          <a:bodyPr anchor="ctr">
            <a:spAutoFit/>
          </a:bodyPr>
          <a:lstStyle/>
          <a:p>
            <a:pPr eaLnBrk="0" latinLnBrk="0" hangingPunct="0">
              <a:defRPr/>
            </a:pPr>
            <a:r>
              <a:rPr lang="en-US" altLang="ko-KR" sz="2000" dirty="0">
                <a:solidFill>
                  <a:schemeClr val="bg1"/>
                </a:solidFill>
                <a:latin typeface="Arial Unicode MS" pitchFamily="50" charset="-127"/>
                <a:ea typeface="Arial Unicode MS" pitchFamily="50" charset="-127"/>
                <a:cs typeface="Arial Unicode MS" pitchFamily="50" charset="-127"/>
              </a:rPr>
              <a:t>Law </a:t>
            </a:r>
            <a:r>
              <a:rPr lang="en-US" altLang="ko-KR" sz="2000" dirty="0">
                <a:solidFill>
                  <a:schemeClr val="bg1"/>
                </a:solidFill>
                <a:latin typeface="Arial Unicode MS" pitchFamily="50" charset="-127"/>
                <a:ea typeface="Arial Unicode MS" pitchFamily="50" charset="-127"/>
                <a:cs typeface="Arial Unicode MS" pitchFamily="50" charset="-127"/>
              </a:rPr>
              <a:t>for the Coordination </a:t>
            </a:r>
            <a:r>
              <a:rPr lang="en-US" altLang="ko-KR" sz="2000" dirty="0">
                <a:solidFill>
                  <a:schemeClr val="bg1"/>
                </a:solidFill>
                <a:latin typeface="Arial Unicode MS" pitchFamily="50" charset="-127"/>
                <a:ea typeface="Arial Unicode MS" pitchFamily="50" charset="-127"/>
                <a:cs typeface="Arial Unicode MS" pitchFamily="50" charset="-127"/>
              </a:rPr>
              <a:t>of </a:t>
            </a:r>
            <a:r>
              <a:rPr lang="en-US" altLang="ko-KR" sz="2000" dirty="0">
                <a:solidFill>
                  <a:schemeClr val="bg1"/>
                </a:solidFill>
                <a:latin typeface="Arial Unicode MS" pitchFamily="50" charset="-127"/>
                <a:ea typeface="Arial Unicode MS" pitchFamily="50" charset="-127"/>
                <a:cs typeface="Arial Unicode MS" pitchFamily="50" charset="-127"/>
              </a:rPr>
              <a:t>International Tax Affairs, </a:t>
            </a:r>
            <a:r>
              <a:rPr lang="en-US" altLang="ko-KR" sz="2000" dirty="0">
                <a:solidFill>
                  <a:schemeClr val="bg1"/>
                </a:solidFill>
                <a:latin typeface="Arial Unicode MS" pitchFamily="50" charset="-127"/>
                <a:ea typeface="Arial Unicode MS" pitchFamily="50" charset="-127"/>
                <a:cs typeface="Arial Unicode MS" pitchFamily="50" charset="-127"/>
              </a:rPr>
              <a:t> </a:t>
            </a:r>
            <a:r>
              <a:rPr lang="en-US" altLang="ko-KR" dirty="0">
                <a:solidFill>
                  <a:schemeClr val="bg1"/>
                </a:solidFill>
                <a:latin typeface="Arial Unicode MS" pitchFamily="50" charset="-127"/>
                <a:ea typeface="Arial Unicode MS" pitchFamily="50" charset="-127"/>
                <a:cs typeface="Arial Unicode MS" pitchFamily="50" charset="-127"/>
              </a:rPr>
              <a:t>Clause 8 </a:t>
            </a:r>
            <a:r>
              <a:rPr lang="en-US" altLang="ko-KR" dirty="0">
                <a:solidFill>
                  <a:schemeClr val="bg1"/>
                </a:solidFill>
                <a:latin typeface="Arial Unicode MS" pitchFamily="50" charset="-127"/>
                <a:ea typeface="Arial Unicode MS" pitchFamily="50" charset="-127"/>
                <a:cs typeface="Arial Unicode MS" pitchFamily="50" charset="-127"/>
              </a:rPr>
              <a:t>of Article 2</a:t>
            </a:r>
          </a:p>
        </p:txBody>
      </p:sp>
      <p:grpSp>
        <p:nvGrpSpPr>
          <p:cNvPr id="3" name="Group 18"/>
          <p:cNvGrpSpPr>
            <a:grpSpLocks/>
          </p:cNvGrpSpPr>
          <p:nvPr/>
        </p:nvGrpSpPr>
        <p:grpSpPr bwMode="auto">
          <a:xfrm>
            <a:off x="-323850" y="1268413"/>
            <a:ext cx="10321925" cy="720725"/>
            <a:chOff x="567" y="935"/>
            <a:chExt cx="5232" cy="544"/>
          </a:xfrm>
        </p:grpSpPr>
        <p:pic>
          <p:nvPicPr>
            <p:cNvPr id="22545" name="Picture 19" descr="목차바"/>
            <p:cNvPicPr>
              <a:picLocks noChangeAspect="1" noChangeArrowheads="1"/>
            </p:cNvPicPr>
            <p:nvPr/>
          </p:nvPicPr>
          <p:blipFill>
            <a:blip r:embed="rId5">
              <a:lum bright="30000"/>
              <a:grayscl/>
              <a:extLst>
                <a:ext uri="{28A0092B-C50C-407E-A947-70E740481C1C}">
                  <a14:useLocalDpi xmlns:a14="http://schemas.microsoft.com/office/drawing/2010/main" val="0"/>
                </a:ext>
              </a:extLst>
            </a:blip>
            <a:srcRect/>
            <a:stretch>
              <a:fillRect/>
            </a:stretch>
          </p:blipFill>
          <p:spPr bwMode="auto">
            <a:xfrm>
              <a:off x="567" y="935"/>
              <a:ext cx="467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Rectangle 20"/>
            <p:cNvSpPr>
              <a:spLocks noChangeArrowheads="1"/>
            </p:cNvSpPr>
            <p:nvPr/>
          </p:nvSpPr>
          <p:spPr bwMode="auto">
            <a:xfrm>
              <a:off x="1181" y="1026"/>
              <a:ext cx="461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굴림" pitchFamily="50" charset="-127"/>
                  <a:ea typeface="굴림" pitchFamily="50" charset="-127"/>
                </a:defRPr>
              </a:lvl1pPr>
              <a:lvl2pPr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vl="1" eaLnBrk="1" hangingPunct="1">
                <a:lnSpc>
                  <a:spcPct val="80000"/>
                </a:lnSpc>
                <a:buClr>
                  <a:srgbClr val="0047B0"/>
                </a:buClr>
              </a:pPr>
              <a:r>
                <a:rPr lang="en-US" altLang="ko-KR" sz="2000" b="1">
                  <a:solidFill>
                    <a:srgbClr val="0047B0"/>
                  </a:solidFill>
                  <a:latin typeface="Arial Unicode MS" pitchFamily="50" charset="-127"/>
                  <a:ea typeface="Arial Unicode MS" pitchFamily="50" charset="-127"/>
                  <a:cs typeface="Arial Unicode MS" pitchFamily="50" charset="-127"/>
                </a:rPr>
                <a:t>Applicable to trade of domestic specially related parties</a:t>
              </a:r>
              <a:endParaRPr lang="en-US" altLang="ko-KR">
                <a:solidFill>
                  <a:srgbClr val="0047B0"/>
                </a:solidFill>
                <a:latin typeface="Times New Roman" pitchFamily="18" charset="0"/>
                <a:ea typeface="Arial Unicode MS" pitchFamily="50" charset="-127"/>
                <a:cs typeface="Times New Roman" pitchFamily="18" charset="0"/>
              </a:endParaRPr>
            </a:p>
          </p:txBody>
        </p:sp>
      </p:grpSp>
      <p:grpSp>
        <p:nvGrpSpPr>
          <p:cNvPr id="4" name="Group 21"/>
          <p:cNvGrpSpPr>
            <a:grpSpLocks/>
          </p:cNvGrpSpPr>
          <p:nvPr/>
        </p:nvGrpSpPr>
        <p:grpSpPr bwMode="auto">
          <a:xfrm>
            <a:off x="-36513" y="117475"/>
            <a:ext cx="1079501" cy="1079500"/>
            <a:chOff x="340" y="845"/>
            <a:chExt cx="680" cy="680"/>
          </a:xfrm>
        </p:grpSpPr>
        <p:sp>
          <p:nvSpPr>
            <p:cNvPr id="2" name="Oval 2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22543" name="Picture 23" descr="글머리기호-타원-cy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4" descr="글머리기호-타원-gr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5"/>
          <p:cNvGrpSpPr>
            <a:grpSpLocks/>
          </p:cNvGrpSpPr>
          <p:nvPr/>
        </p:nvGrpSpPr>
        <p:grpSpPr bwMode="auto">
          <a:xfrm>
            <a:off x="574675" y="188913"/>
            <a:ext cx="8048625" cy="936625"/>
            <a:chOff x="204" y="935"/>
            <a:chExt cx="2808" cy="544"/>
          </a:xfrm>
        </p:grpSpPr>
        <p:pic>
          <p:nvPicPr>
            <p:cNvPr id="22540" name="Picture 26" descr="6_5"/>
            <p:cNvPicPr>
              <a:picLocks noChangeAspect="1" noChangeArrowheads="1"/>
            </p:cNvPicPr>
            <p:nvPr/>
          </p:nvPicPr>
          <p:blipFill>
            <a:blip r:embed="rId8">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27"/>
            <p:cNvSpPr>
              <a:spLocks noChangeArrowheads="1"/>
            </p:cNvSpPr>
            <p:nvPr/>
          </p:nvSpPr>
          <p:spPr bwMode="auto">
            <a:xfrm>
              <a:off x="279" y="1061"/>
              <a:ext cx="2733" cy="302"/>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2800" b="1">
                  <a:solidFill>
                    <a:srgbClr val="000066"/>
                  </a:solidFill>
                  <a:latin typeface="HY헤드라인M" pitchFamily="18" charset="-127"/>
                  <a:ea typeface="HY헤드라인M" pitchFamily="18" charset="-127"/>
                </a:rPr>
                <a:t> </a:t>
              </a:r>
              <a:r>
                <a:rPr lang="en-US" altLang="ko-KR" sz="2800">
                  <a:solidFill>
                    <a:srgbClr val="000066"/>
                  </a:solidFill>
                  <a:latin typeface="HY헤드라인M" pitchFamily="18" charset="-127"/>
                  <a:ea typeface="HY헤드라인M" pitchFamily="18" charset="-127"/>
                </a:rPr>
                <a:t>5. Special Relationship</a:t>
              </a:r>
              <a:endParaRPr lang="ko-KR" altLang="en-US" sz="2800">
                <a:solidFill>
                  <a:srgbClr val="000066"/>
                </a:solidFill>
                <a:latin typeface="HY헤드라인M" pitchFamily="18" charset="-127"/>
                <a:ea typeface="HY헤드라인M" pitchFamily="18" charset="-127"/>
              </a:endParaRPr>
            </a:p>
          </p:txBody>
        </p:sp>
      </p:grpSp>
      <p:sp>
        <p:nvSpPr>
          <p:cNvPr id="9" name="바닥글 개체 틀 8"/>
          <p:cNvSpPr>
            <a:spLocks noGrp="1"/>
          </p:cNvSpPr>
          <p:nvPr>
            <p:ph type="ftr" sz="quarter" idx="11"/>
          </p:nvPr>
        </p:nvSpPr>
        <p:spPr/>
        <p:txBody>
          <a:bodyPr/>
          <a:lstStyle/>
          <a:p>
            <a:pPr>
              <a:defRPr/>
            </a:pPr>
            <a:r>
              <a:rPr lang="en-US" altLang="ko-KR"/>
              <a:t>2013 AOTCA Hanoi Meeting </a:t>
            </a:r>
          </a:p>
        </p:txBody>
      </p:sp>
      <p:sp>
        <p:nvSpPr>
          <p:cNvPr id="10" name="슬라이드 번호 개체 틀 9"/>
          <p:cNvSpPr>
            <a:spLocks noGrp="1"/>
          </p:cNvSpPr>
          <p:nvPr>
            <p:ph type="sldNum" sz="quarter" idx="12"/>
          </p:nvPr>
        </p:nvSpPr>
        <p:spPr/>
        <p:txBody>
          <a:bodyPr/>
          <a:lstStyle/>
          <a:p>
            <a:pPr>
              <a:defRPr/>
            </a:pPr>
            <a:fld id="{CEC28055-A3A7-4A36-9FE0-5AF24DBA221C}" type="slidenum">
              <a:rPr lang="ko-KR" altLang="en-US"/>
              <a:pPr>
                <a:defRPr/>
              </a:pPr>
              <a:t>10</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par>
                                <p:cTn id="8" presetID="1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Right)">
                                      <p:cBhvr>
                                        <p:cTn id="10" dur="500"/>
                                        <p:tgtEl>
                                          <p:spTgt spid="5"/>
                                        </p:tgtEl>
                                      </p:cBhvr>
                                    </p:animEffect>
                                  </p:childTnLst>
                                </p:cTn>
                              </p:par>
                              <p:par>
                                <p:cTn id="11" presetID="10" presetClass="entr" presetSubtype="0" fill="hold" nodeType="withEffect">
                                  <p:stCondLst>
                                    <p:cond delay="3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par>
                                <p:cTn id="14" presetID="63" presetClass="path" presetSubtype="0" accel="50000" decel="50000" fill="hold" nodeType="withEffect">
                                  <p:stCondLst>
                                    <p:cond delay="300"/>
                                  </p:stCondLst>
                                  <p:childTnLst>
                                    <p:animMotion origin="layout" path="M 0 0  L 0.25 0  E" pathEditMode="relative" ptsTypes="">
                                      <p:cBhvr>
                                        <p:cTn id="15" dur="700" spd="-100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358775" y="1628775"/>
            <a:ext cx="8785225" cy="5184775"/>
          </a:xfrm>
          <a:prstGeom prst="roundRect">
            <a:avLst>
              <a:gd name="adj" fmla="val 3019"/>
            </a:avLst>
          </a:prstGeom>
          <a:solidFill>
            <a:schemeClr val="bg1">
              <a:alpha val="5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buFont typeface="Wingdings" pitchFamily="2" charset="2"/>
              <a:buNone/>
            </a:pPr>
            <a:endParaRPr lang="ko-KR" altLang="ko-KR" sz="1500">
              <a:solidFill>
                <a:srgbClr val="222222"/>
              </a:solidFill>
              <a:latin typeface="HY헤드라인M" pitchFamily="18" charset="-127"/>
              <a:ea typeface="HY헤드라인M" pitchFamily="18" charset="-127"/>
            </a:endParaRPr>
          </a:p>
        </p:txBody>
      </p:sp>
      <p:grpSp>
        <p:nvGrpSpPr>
          <p:cNvPr id="2" name="Group 13"/>
          <p:cNvGrpSpPr>
            <a:grpSpLocks/>
          </p:cNvGrpSpPr>
          <p:nvPr/>
        </p:nvGrpSpPr>
        <p:grpSpPr bwMode="auto">
          <a:xfrm>
            <a:off x="-36513" y="117475"/>
            <a:ext cx="1079501" cy="1079500"/>
            <a:chOff x="340" y="845"/>
            <a:chExt cx="680" cy="680"/>
          </a:xfrm>
        </p:grpSpPr>
        <p:sp>
          <p:nvSpPr>
            <p:cNvPr id="23571" name="Oval 14"/>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5" name="Picture 15"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16"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7"/>
          <p:cNvGrpSpPr>
            <a:grpSpLocks/>
          </p:cNvGrpSpPr>
          <p:nvPr/>
        </p:nvGrpSpPr>
        <p:grpSpPr bwMode="auto">
          <a:xfrm>
            <a:off x="574675" y="188913"/>
            <a:ext cx="7996238" cy="936625"/>
            <a:chOff x="204" y="935"/>
            <a:chExt cx="2789" cy="544"/>
          </a:xfrm>
        </p:grpSpPr>
        <p:pic>
          <p:nvPicPr>
            <p:cNvPr id="23569" name="Picture 18" descr="6_5"/>
            <p:cNvPicPr>
              <a:picLocks noChangeAspect="1" noChangeArrowheads="1"/>
            </p:cNvPicPr>
            <p:nvPr/>
          </p:nvPicPr>
          <p:blipFill>
            <a:blip r:embed="rId6">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2" name="Rectangle 19"/>
            <p:cNvSpPr>
              <a:spLocks noChangeArrowheads="1"/>
            </p:cNvSpPr>
            <p:nvPr/>
          </p:nvSpPr>
          <p:spPr bwMode="auto">
            <a:xfrm>
              <a:off x="279" y="1061"/>
              <a:ext cx="1872" cy="302"/>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a:solidFill>
                    <a:srgbClr val="000066"/>
                  </a:solidFill>
                  <a:latin typeface="HY헤드라인M" pitchFamily="18" charset="-127"/>
                  <a:ea typeface="HY헤드라인M" pitchFamily="18" charset="-127"/>
                </a:rPr>
                <a:t> </a:t>
              </a:r>
              <a:r>
                <a:rPr lang="en-US" altLang="ko-KR" sz="2800">
                  <a:solidFill>
                    <a:srgbClr val="000066"/>
                  </a:solidFill>
                  <a:latin typeface="HY헤드라인M" pitchFamily="18" charset="-127"/>
                  <a:ea typeface="HY헤드라인M" pitchFamily="18" charset="-127"/>
                </a:rPr>
                <a:t>6. Arm</a:t>
              </a:r>
              <a:r>
                <a:rPr lang="en-US" altLang="ko-KR" sz="2800">
                  <a:solidFill>
                    <a:srgbClr val="000066"/>
                  </a:solidFill>
                  <a:latin typeface="Arial Unicode MS" pitchFamily="50" charset="-127"/>
                  <a:ea typeface="Arial Unicode MS" pitchFamily="50" charset="-127"/>
                  <a:cs typeface="Arial Unicode MS" pitchFamily="50" charset="-127"/>
                </a:rPr>
                <a:t>’</a:t>
              </a:r>
              <a:r>
                <a:rPr lang="en-US" altLang="ko-KR" sz="2800">
                  <a:solidFill>
                    <a:srgbClr val="000066"/>
                  </a:solidFill>
                  <a:latin typeface="HY헤드라인M" pitchFamily="18" charset="-127"/>
                  <a:ea typeface="HY헤드라인M" pitchFamily="18" charset="-127"/>
                </a:rPr>
                <a:t>s Length Principle (ALP)</a:t>
              </a:r>
            </a:p>
          </p:txBody>
        </p:sp>
      </p:grpSp>
      <p:sp>
        <p:nvSpPr>
          <p:cNvPr id="329748" name="AutoShape 7"/>
          <p:cNvSpPr>
            <a:spLocks noChangeArrowheads="1"/>
          </p:cNvSpPr>
          <p:nvPr/>
        </p:nvSpPr>
        <p:spPr bwMode="auto">
          <a:xfrm>
            <a:off x="395288" y="1997075"/>
            <a:ext cx="8497887" cy="4479925"/>
          </a:xfrm>
          <a:prstGeom prst="roundRect">
            <a:avLst>
              <a:gd name="adj" fmla="val 5060"/>
            </a:avLst>
          </a:prstGeom>
          <a:gradFill rotWithShape="1">
            <a:gsLst>
              <a:gs pos="0">
                <a:schemeClr val="bg1">
                  <a:alpha val="67998"/>
                </a:schemeClr>
              </a:gs>
              <a:gs pos="100000">
                <a:srgbClr val="FFFFDD">
                  <a:alpha val="64998"/>
                </a:srgbClr>
              </a:gs>
            </a:gsLst>
            <a:lin ang="5400000" scaled="1"/>
          </a:gradFill>
          <a:ln w="19050" cap="rnd" algn="ctr">
            <a:solidFill>
              <a:srgbClr val="808000"/>
            </a:solidFill>
            <a:prstDash val="sysDot"/>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solidFill>
                <a:schemeClr val="accent2"/>
              </a:solidFill>
            </a:endParaRPr>
          </a:p>
        </p:txBody>
      </p:sp>
      <p:grpSp>
        <p:nvGrpSpPr>
          <p:cNvPr id="4" name="Group 21"/>
          <p:cNvGrpSpPr>
            <a:grpSpLocks/>
          </p:cNvGrpSpPr>
          <p:nvPr/>
        </p:nvGrpSpPr>
        <p:grpSpPr bwMode="auto">
          <a:xfrm>
            <a:off x="577850" y="1701800"/>
            <a:ext cx="7810500" cy="549275"/>
            <a:chOff x="364" y="981"/>
            <a:chExt cx="4648" cy="346"/>
          </a:xfrm>
        </p:grpSpPr>
        <p:sp>
          <p:nvSpPr>
            <p:cNvPr id="23567" name="AutoShape 9"/>
            <p:cNvSpPr>
              <a:spLocks noChangeArrowheads="1"/>
            </p:cNvSpPr>
            <p:nvPr/>
          </p:nvSpPr>
          <p:spPr bwMode="auto">
            <a:xfrm>
              <a:off x="364" y="981"/>
              <a:ext cx="4648" cy="346"/>
            </a:xfrm>
            <a:prstGeom prst="roundRect">
              <a:avLst>
                <a:gd name="adj" fmla="val 4741"/>
              </a:avLst>
            </a:prstGeom>
            <a:gradFill rotWithShape="1">
              <a:gsLst>
                <a:gs pos="0">
                  <a:srgbClr val="5AA137"/>
                </a:gs>
                <a:gs pos="50000">
                  <a:srgbClr val="3D6D25"/>
                </a:gs>
                <a:gs pos="100000">
                  <a:srgbClr val="5AA137"/>
                </a:gs>
              </a:gsLst>
              <a:lin ang="5400000" scaled="1"/>
            </a:gradFill>
            <a:ln w="9525" algn="ctr">
              <a:solidFill>
                <a:srgbClr val="004000"/>
              </a:solidFill>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sp>
          <p:nvSpPr>
            <p:cNvPr id="23568" name="AutoShape 10"/>
            <p:cNvSpPr>
              <a:spLocks noChangeArrowheads="1"/>
            </p:cNvSpPr>
            <p:nvPr/>
          </p:nvSpPr>
          <p:spPr bwMode="auto">
            <a:xfrm>
              <a:off x="404" y="1017"/>
              <a:ext cx="4591" cy="242"/>
            </a:xfrm>
            <a:prstGeom prst="roundRect">
              <a:avLst>
                <a:gd name="adj" fmla="val 10856"/>
              </a:avLst>
            </a:pr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28575" cap="rnd" algn="ctr">
                  <a:solidFill>
                    <a:srgbClr val="000000"/>
                  </a:solidFill>
                  <a:prstDash val="sysDot"/>
                  <a:round/>
                  <a:headEnd/>
                  <a:tailEnd/>
                </a14:hiddenLine>
              </a:ext>
            </a:extLst>
          </p:spPr>
          <p:txBody>
            <a:bodyPr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grpSp>
      <p:sp>
        <p:nvSpPr>
          <p:cNvPr id="2059" name="Text Box 11"/>
          <p:cNvSpPr txBox="1">
            <a:spLocks noChangeArrowheads="1"/>
          </p:cNvSpPr>
          <p:nvPr/>
        </p:nvSpPr>
        <p:spPr bwMode="auto">
          <a:xfrm>
            <a:off x="865188" y="1789113"/>
            <a:ext cx="7561262" cy="368300"/>
          </a:xfrm>
          <a:prstGeom prst="rect">
            <a:avLst/>
          </a:prstGeom>
          <a:noFill/>
          <a:ln w="9525">
            <a:noFill/>
            <a:miter lim="800000"/>
            <a:headEnd/>
            <a:tailEnd/>
          </a:ln>
          <a:effectLst>
            <a:outerShdw dist="17961" dir="2700000" algn="ctr" rotWithShape="0">
              <a:schemeClr val="tx1"/>
            </a:outerShdw>
          </a:effectLst>
        </p:spPr>
        <p:txBody>
          <a:bodyPr lIns="0" tIns="0" rIns="0" bIns="0" anchor="ctr">
            <a:spAutoFit/>
          </a:bodyPr>
          <a:lstStyle/>
          <a:p>
            <a:pPr>
              <a:defRPr/>
            </a:pPr>
            <a:r>
              <a:rPr lang="en-US" altLang="ko-KR" sz="2400">
                <a:solidFill>
                  <a:schemeClr val="bg1"/>
                </a:solidFill>
                <a:latin typeface="HY헤드라인M" pitchFamily="18" charset="-127"/>
                <a:ea typeface="HY헤드라인M" pitchFamily="18" charset="-127"/>
              </a:rPr>
              <a:t>1. Definition</a:t>
            </a:r>
            <a:endParaRPr lang="ko-KR" altLang="en-US" sz="2400" b="1">
              <a:solidFill>
                <a:srgbClr val="FFFF00"/>
              </a:solidFill>
              <a:latin typeface="Arial" charset="0"/>
              <a:ea typeface="HY헤드라인M" pitchFamily="18" charset="-127"/>
            </a:endParaRPr>
          </a:p>
        </p:txBody>
      </p:sp>
      <p:sp>
        <p:nvSpPr>
          <p:cNvPr id="329753" name="AutoShape 25"/>
          <p:cNvSpPr>
            <a:spLocks noChangeArrowheads="1"/>
          </p:cNvSpPr>
          <p:nvPr/>
        </p:nvSpPr>
        <p:spPr bwMode="auto">
          <a:xfrm>
            <a:off x="900113" y="2784475"/>
            <a:ext cx="7794625" cy="431800"/>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10000"/>
              </a:lnSpc>
              <a:spcBef>
                <a:spcPct val="60000"/>
              </a:spcBef>
              <a:buClr>
                <a:schemeClr val="tx1"/>
              </a:buClr>
            </a:pPr>
            <a:endParaRPr lang="ko-KR" altLang="en-US" sz="2000">
              <a:solidFill>
                <a:schemeClr val="accent2"/>
              </a:solidFill>
              <a:latin typeface="Arial Unicode MS" pitchFamily="50" charset="-127"/>
              <a:ea typeface="Arial Unicode MS" pitchFamily="50" charset="-127"/>
              <a:cs typeface="Arial Unicode MS" pitchFamily="50" charset="-127"/>
            </a:endParaRPr>
          </a:p>
        </p:txBody>
      </p:sp>
      <p:sp>
        <p:nvSpPr>
          <p:cNvPr id="329755" name="AutoShape 27"/>
          <p:cNvSpPr>
            <a:spLocks noChangeArrowheads="1"/>
          </p:cNvSpPr>
          <p:nvPr/>
        </p:nvSpPr>
        <p:spPr bwMode="auto">
          <a:xfrm>
            <a:off x="788988" y="2349500"/>
            <a:ext cx="8016875" cy="1439863"/>
          </a:xfrm>
          <a:prstGeom prst="roundRect">
            <a:avLst>
              <a:gd name="adj" fmla="val 37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10000"/>
              </a:lnSpc>
              <a:spcBef>
                <a:spcPct val="60000"/>
              </a:spcBef>
              <a:buClr>
                <a:schemeClr val="tx1"/>
              </a:buClr>
            </a:pPr>
            <a:endParaRPr lang="en-US" altLang="ko-KR" sz="2000" b="1">
              <a:solidFill>
                <a:schemeClr val="accent2"/>
              </a:solidFill>
              <a:latin typeface="Arial Unicode MS" pitchFamily="50" charset="-127"/>
              <a:ea typeface="Arial Unicode MS" pitchFamily="50" charset="-127"/>
              <a:cs typeface="Arial Unicode MS" pitchFamily="50" charset="-127"/>
            </a:endParaRPr>
          </a:p>
          <a:p>
            <a:pPr latinLnBrk="0">
              <a:lnSpc>
                <a:spcPct val="110000"/>
              </a:lnSpc>
              <a:spcBef>
                <a:spcPct val="60000"/>
              </a:spcBef>
              <a:buClr>
                <a:schemeClr val="tx1"/>
              </a:buClr>
            </a:pPr>
            <a:r>
              <a:rPr lang="en-US" altLang="ko-KR" sz="2000" b="1">
                <a:solidFill>
                  <a:schemeClr val="accent2"/>
                </a:solidFill>
                <a:latin typeface="Arial Unicode MS" pitchFamily="50" charset="-127"/>
                <a:ea typeface="Arial Unicode MS" pitchFamily="50" charset="-127"/>
                <a:cs typeface="Arial Unicode MS" pitchFamily="50" charset="-127"/>
              </a:rPr>
              <a:t> When independent enterprises deal with each other, the conditions of their commercial and financial relations</a:t>
            </a:r>
            <a:r>
              <a:rPr lang="en-US" altLang="ko-KR" sz="2000">
                <a:solidFill>
                  <a:schemeClr val="accent2"/>
                </a:solidFill>
                <a:latin typeface="HY헤드라인M" pitchFamily="18" charset="-127"/>
                <a:ea typeface="HY헤드라인M" pitchFamily="18" charset="-127"/>
              </a:rPr>
              <a:t> </a:t>
            </a:r>
            <a:r>
              <a:rPr lang="en-US" altLang="ko-KR" sz="2000" b="1">
                <a:solidFill>
                  <a:schemeClr val="accent2"/>
                </a:solidFill>
                <a:latin typeface="Arial Unicode MS" pitchFamily="50" charset="-127"/>
                <a:ea typeface="Arial Unicode MS" pitchFamily="50" charset="-127"/>
                <a:cs typeface="Arial Unicode MS" pitchFamily="50" charset="-127"/>
              </a:rPr>
              <a:t>ordinarily are determined by market forces</a:t>
            </a:r>
            <a:endParaRPr lang="ko-KR" altLang="en-US" sz="2000" b="1">
              <a:solidFill>
                <a:schemeClr val="accent2"/>
              </a:solidFill>
              <a:latin typeface="Arial Unicode MS" pitchFamily="50" charset="-127"/>
              <a:ea typeface="Arial Unicode MS" pitchFamily="50" charset="-127"/>
              <a:cs typeface="Arial Unicode MS" pitchFamily="50" charset="-127"/>
            </a:endParaRPr>
          </a:p>
          <a:p>
            <a:pPr latinLnBrk="0">
              <a:lnSpc>
                <a:spcPct val="110000"/>
              </a:lnSpc>
              <a:spcBef>
                <a:spcPct val="60000"/>
              </a:spcBef>
              <a:buClr>
                <a:schemeClr val="tx1"/>
              </a:buClr>
            </a:pPr>
            <a:endParaRPr lang="ko-KR" altLang="en-US" sz="2000" b="1">
              <a:solidFill>
                <a:srgbClr val="FF66CC"/>
              </a:solidFill>
              <a:latin typeface="Arial Unicode MS" pitchFamily="50" charset="-127"/>
              <a:ea typeface="Arial Unicode MS" pitchFamily="50" charset="-127"/>
              <a:cs typeface="Arial Unicode MS" pitchFamily="50" charset="-127"/>
            </a:endParaRPr>
          </a:p>
        </p:txBody>
      </p:sp>
      <p:sp>
        <p:nvSpPr>
          <p:cNvPr id="329757" name="AutoShape 29"/>
          <p:cNvSpPr>
            <a:spLocks noChangeArrowheads="1"/>
          </p:cNvSpPr>
          <p:nvPr/>
        </p:nvSpPr>
        <p:spPr bwMode="auto">
          <a:xfrm>
            <a:off x="919163" y="4508500"/>
            <a:ext cx="7775575" cy="1081088"/>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30000"/>
              </a:lnSpc>
              <a:spcBef>
                <a:spcPct val="60000"/>
              </a:spcBef>
              <a:buClr>
                <a:schemeClr val="tx1"/>
              </a:buClr>
            </a:pPr>
            <a:r>
              <a:rPr lang="en-US" altLang="ko-KR" sz="2000" b="1">
                <a:solidFill>
                  <a:schemeClr val="accent2"/>
                </a:solidFill>
                <a:latin typeface="Arial Unicode MS" pitchFamily="50" charset="-127"/>
                <a:ea typeface="Arial Unicode MS" pitchFamily="50" charset="-127"/>
                <a:cs typeface="Arial Unicode MS" pitchFamily="50" charset="-127"/>
              </a:rPr>
              <a:t> </a:t>
            </a:r>
          </a:p>
          <a:p>
            <a:pPr latinLnBrk="0">
              <a:lnSpc>
                <a:spcPct val="130000"/>
              </a:lnSpc>
              <a:spcBef>
                <a:spcPct val="60000"/>
              </a:spcBef>
              <a:buClr>
                <a:schemeClr val="tx1"/>
              </a:buClr>
            </a:pPr>
            <a:r>
              <a:rPr lang="en-US" altLang="ko-KR" sz="2000" b="1">
                <a:solidFill>
                  <a:schemeClr val="accent2"/>
                </a:solidFill>
                <a:latin typeface="Arial Unicode MS" pitchFamily="50" charset="-127"/>
                <a:ea typeface="Arial Unicode MS" pitchFamily="50" charset="-127"/>
                <a:cs typeface="Arial Unicode MS" pitchFamily="50" charset="-127"/>
              </a:rPr>
              <a:t>Tax adjustment under the arm’s length principle would not affect the underlying contractual obligations for non-tax purposes between the associated enterprises, and may be appropriate even where there is no intent to minimize or avoid tax.</a:t>
            </a:r>
            <a:endParaRPr lang="ko-KR" altLang="en-US" sz="1200" b="1">
              <a:latin typeface="Arial Unicode MS" pitchFamily="50" charset="-127"/>
              <a:ea typeface="Arial Unicode MS" pitchFamily="50" charset="-127"/>
              <a:cs typeface="Arial Unicode MS" pitchFamily="50" charset="-127"/>
            </a:endParaRPr>
          </a:p>
        </p:txBody>
      </p:sp>
      <p:pic>
        <p:nvPicPr>
          <p:cNvPr id="329763" name="Picture 35" descr="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 y="3968750"/>
            <a:ext cx="2619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바닥글 개체 틀 8"/>
          <p:cNvSpPr>
            <a:spLocks noGrp="1"/>
          </p:cNvSpPr>
          <p:nvPr>
            <p:ph type="ftr" sz="quarter" idx="11"/>
          </p:nvPr>
        </p:nvSpPr>
        <p:spPr/>
        <p:txBody>
          <a:bodyPr/>
          <a:lstStyle/>
          <a:p>
            <a:pPr>
              <a:defRPr/>
            </a:pPr>
            <a:r>
              <a:rPr lang="en-US" altLang="ko-KR"/>
              <a:t>2013 AOTCA Hanoi Meeting </a:t>
            </a:r>
          </a:p>
        </p:txBody>
      </p:sp>
      <p:sp>
        <p:nvSpPr>
          <p:cNvPr id="10" name="슬라이드 번호 개체 틀 9"/>
          <p:cNvSpPr>
            <a:spLocks noGrp="1"/>
          </p:cNvSpPr>
          <p:nvPr>
            <p:ph type="sldNum" sz="quarter" idx="12"/>
          </p:nvPr>
        </p:nvSpPr>
        <p:spPr/>
        <p:txBody>
          <a:bodyPr/>
          <a:lstStyle/>
          <a:p>
            <a:pPr>
              <a:defRPr/>
            </a:pPr>
            <a:fld id="{CBC0B435-FD82-4032-B8BA-4FB45E196A4B}" type="slidenum">
              <a:rPr lang="ko-KR" altLang="en-US"/>
              <a:pPr>
                <a:defRPr/>
              </a:pPr>
              <a:t>11</a:t>
            </a:fld>
            <a:endParaRPr lang="ko-KR" altLang="en-US"/>
          </a:p>
        </p:txBody>
      </p:sp>
      <p:sp>
        <p:nvSpPr>
          <p:cNvPr id="24" name="AutoShape 41"/>
          <p:cNvSpPr>
            <a:spLocks noChangeArrowheads="1"/>
          </p:cNvSpPr>
          <p:nvPr/>
        </p:nvSpPr>
        <p:spPr bwMode="auto">
          <a:xfrm rot="10800000" flipV="1">
            <a:off x="919163" y="3789363"/>
            <a:ext cx="5092700" cy="719137"/>
          </a:xfrm>
          <a:prstGeom prst="roundRect">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30000"/>
              </a:lnSpc>
              <a:spcBef>
                <a:spcPct val="60000"/>
              </a:spcBef>
              <a:buClr>
                <a:schemeClr val="tx1"/>
              </a:buClr>
              <a:buFontTx/>
              <a:buChar char="•"/>
            </a:pPr>
            <a:r>
              <a:rPr lang="en-US" altLang="ko-KR" sz="2000">
                <a:solidFill>
                  <a:srgbClr val="FF0066"/>
                </a:solidFill>
                <a:latin typeface="Cooper Black" pitchFamily="18" charset="0"/>
                <a:ea typeface="HY헤드라인M" pitchFamily="18" charset="-127"/>
              </a:rPr>
              <a:t> OECD TP GUIDELINE (1.2)</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63" presetClass="path" presetSubtype="0" accel="50000" decel="50000" fill="hold" nodeType="withEffect">
                                  <p:stCondLst>
                                    <p:cond delay="300"/>
                                  </p:stCondLst>
                                  <p:childTnLst>
                                    <p:animMotion origin="layout" path="M 0 0  L 0.25 0  E" pathEditMode="relative" ptsTypes="">
                                      <p:cBhvr>
                                        <p:cTn id="12" dur="700" spd="-100000" fill="hold"/>
                                        <p:tgtEl>
                                          <p:spTgt spid="2"/>
                                        </p:tgtEl>
                                        <p:attrNameLst>
                                          <p:attrName>ppt_x</p:attrName>
                                          <p:attrName>ppt_y</p:attrName>
                                        </p:attrNameLst>
                                      </p:cBhvr>
                                    </p:animMotion>
                                  </p:childTnLst>
                                </p:cTn>
                              </p:par>
                            </p:childTnLst>
                          </p:cTn>
                        </p:par>
                        <p:par>
                          <p:cTn id="13" fill="hold" nodeType="afterGroup">
                            <p:stCondLst>
                              <p:cond delay="1000"/>
                            </p:stCondLst>
                            <p:childTnLst>
                              <p:par>
                                <p:cTn id="14" presetID="53"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2059"/>
                                        </p:tgtEl>
                                        <p:attrNameLst>
                                          <p:attrName>style.visibility</p:attrName>
                                        </p:attrNameLst>
                                      </p:cBhvr>
                                      <p:to>
                                        <p:strVal val="visible"/>
                                      </p:to>
                                    </p:set>
                                    <p:anim calcmode="lin" valueType="num">
                                      <p:cBhvr>
                                        <p:cTn id="21" dur="500" fill="hold"/>
                                        <p:tgtEl>
                                          <p:spTgt spid="2059"/>
                                        </p:tgtEl>
                                        <p:attrNameLst>
                                          <p:attrName>ppt_w</p:attrName>
                                        </p:attrNameLst>
                                      </p:cBhvr>
                                      <p:tavLst>
                                        <p:tav tm="0">
                                          <p:val>
                                            <p:fltVal val="0"/>
                                          </p:val>
                                        </p:tav>
                                        <p:tav tm="100000">
                                          <p:val>
                                            <p:strVal val="#ppt_w"/>
                                          </p:val>
                                        </p:tav>
                                      </p:tavLst>
                                    </p:anim>
                                    <p:anim calcmode="lin" valueType="num">
                                      <p:cBhvr>
                                        <p:cTn id="22" dur="500" fill="hold"/>
                                        <p:tgtEl>
                                          <p:spTgt spid="2059"/>
                                        </p:tgtEl>
                                        <p:attrNameLst>
                                          <p:attrName>ppt_h</p:attrName>
                                        </p:attrNameLst>
                                      </p:cBhvr>
                                      <p:tavLst>
                                        <p:tav tm="0">
                                          <p:val>
                                            <p:fltVal val="0"/>
                                          </p:val>
                                        </p:tav>
                                        <p:tav tm="100000">
                                          <p:val>
                                            <p:strVal val="#ppt_h"/>
                                          </p:val>
                                        </p:tav>
                                      </p:tavLst>
                                    </p:anim>
                                    <p:animEffect transition="in" filter="fade">
                                      <p:cBhvr>
                                        <p:cTn id="23" dur="500"/>
                                        <p:tgtEl>
                                          <p:spTgt spid="2059"/>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29748"/>
                                        </p:tgtEl>
                                        <p:attrNameLst>
                                          <p:attrName>style.visibility</p:attrName>
                                        </p:attrNameLst>
                                      </p:cBhvr>
                                      <p:to>
                                        <p:strVal val="visible"/>
                                      </p:to>
                                    </p:set>
                                    <p:anim calcmode="lin" valueType="num">
                                      <p:cBhvr>
                                        <p:cTn id="26" dur="500" fill="hold"/>
                                        <p:tgtEl>
                                          <p:spTgt spid="329748"/>
                                        </p:tgtEl>
                                        <p:attrNameLst>
                                          <p:attrName>ppt_w</p:attrName>
                                        </p:attrNameLst>
                                      </p:cBhvr>
                                      <p:tavLst>
                                        <p:tav tm="0">
                                          <p:val>
                                            <p:fltVal val="0"/>
                                          </p:val>
                                        </p:tav>
                                        <p:tav tm="100000">
                                          <p:val>
                                            <p:strVal val="#ppt_w"/>
                                          </p:val>
                                        </p:tav>
                                      </p:tavLst>
                                    </p:anim>
                                    <p:anim calcmode="lin" valueType="num">
                                      <p:cBhvr>
                                        <p:cTn id="27" dur="500" fill="hold"/>
                                        <p:tgtEl>
                                          <p:spTgt spid="329748"/>
                                        </p:tgtEl>
                                        <p:attrNameLst>
                                          <p:attrName>ppt_h</p:attrName>
                                        </p:attrNameLst>
                                      </p:cBhvr>
                                      <p:tavLst>
                                        <p:tav tm="0">
                                          <p:val>
                                            <p:fltVal val="0"/>
                                          </p:val>
                                        </p:tav>
                                        <p:tav tm="100000">
                                          <p:val>
                                            <p:strVal val="#ppt_h"/>
                                          </p:val>
                                        </p:tav>
                                      </p:tavLst>
                                    </p:anim>
                                    <p:animEffect transition="in" filter="fade">
                                      <p:cBhvr>
                                        <p:cTn id="28" dur="500"/>
                                        <p:tgtEl>
                                          <p:spTgt spid="329748"/>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29755"/>
                                        </p:tgtEl>
                                        <p:attrNameLst>
                                          <p:attrName>style.visibility</p:attrName>
                                        </p:attrNameLst>
                                      </p:cBhvr>
                                      <p:to>
                                        <p:strVal val="visible"/>
                                      </p:to>
                                    </p:set>
                                    <p:animEffect transition="in" filter="fade">
                                      <p:cBhvr>
                                        <p:cTn id="31" dur="1000"/>
                                        <p:tgtEl>
                                          <p:spTgt spid="329755"/>
                                        </p:tgtEl>
                                      </p:cBhvr>
                                    </p:animEffect>
                                    <p:anim calcmode="lin" valueType="num">
                                      <p:cBhvr>
                                        <p:cTn id="32" dur="1000" fill="hold"/>
                                        <p:tgtEl>
                                          <p:spTgt spid="329755"/>
                                        </p:tgtEl>
                                        <p:attrNameLst>
                                          <p:attrName>ppt_x</p:attrName>
                                        </p:attrNameLst>
                                      </p:cBhvr>
                                      <p:tavLst>
                                        <p:tav tm="0">
                                          <p:val>
                                            <p:strVal val="#ppt_x"/>
                                          </p:val>
                                        </p:tav>
                                        <p:tav tm="100000">
                                          <p:val>
                                            <p:strVal val="#ppt_x"/>
                                          </p:val>
                                        </p:tav>
                                      </p:tavLst>
                                    </p:anim>
                                    <p:anim calcmode="lin" valueType="num">
                                      <p:cBhvr>
                                        <p:cTn id="33" dur="1000" fill="hold"/>
                                        <p:tgtEl>
                                          <p:spTgt spid="32975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000"/>
                            </p:stCondLst>
                            <p:childTnLst>
                              <p:par>
                                <p:cTn id="35" presetID="42" presetClass="entr" presetSubtype="0" fill="hold" grpId="0" nodeType="afterEffect" nodePh="1">
                                  <p:stCondLst>
                                    <p:cond delay="0"/>
                                  </p:stCondLst>
                                  <p:endCondLst>
                                    <p:cond evt="begin" delay="0">
                                      <p:tn val="35"/>
                                    </p:cond>
                                  </p:endCondLst>
                                  <p:childTnLst>
                                    <p:set>
                                      <p:cBhvr>
                                        <p:cTn id="36" dur="1" fill="hold">
                                          <p:stCondLst>
                                            <p:cond delay="0"/>
                                          </p:stCondLst>
                                        </p:cTn>
                                        <p:tgtEl>
                                          <p:spTgt spid="329753"/>
                                        </p:tgtEl>
                                        <p:attrNameLst>
                                          <p:attrName>style.visibility</p:attrName>
                                        </p:attrNameLst>
                                      </p:cBhvr>
                                      <p:to>
                                        <p:strVal val="visible"/>
                                      </p:to>
                                    </p:set>
                                    <p:animEffect transition="in" filter="fade">
                                      <p:cBhvr>
                                        <p:cTn id="37" dur="1000"/>
                                        <p:tgtEl>
                                          <p:spTgt spid="329753"/>
                                        </p:tgtEl>
                                      </p:cBhvr>
                                    </p:animEffect>
                                    <p:anim calcmode="lin" valueType="num">
                                      <p:cBhvr>
                                        <p:cTn id="38" dur="1000" fill="hold"/>
                                        <p:tgtEl>
                                          <p:spTgt spid="329753"/>
                                        </p:tgtEl>
                                        <p:attrNameLst>
                                          <p:attrName>ppt_x</p:attrName>
                                        </p:attrNameLst>
                                      </p:cBhvr>
                                      <p:tavLst>
                                        <p:tav tm="0">
                                          <p:val>
                                            <p:strVal val="#ppt_x"/>
                                          </p:val>
                                        </p:tav>
                                        <p:tav tm="100000">
                                          <p:val>
                                            <p:strVal val="#ppt_x"/>
                                          </p:val>
                                        </p:tav>
                                      </p:tavLst>
                                    </p:anim>
                                    <p:anim calcmode="lin" valueType="num">
                                      <p:cBhvr>
                                        <p:cTn id="39" dur="1000" fill="hold"/>
                                        <p:tgtEl>
                                          <p:spTgt spid="329753"/>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29757"/>
                                        </p:tgtEl>
                                        <p:attrNameLst>
                                          <p:attrName>style.visibility</p:attrName>
                                        </p:attrNameLst>
                                      </p:cBhvr>
                                      <p:to>
                                        <p:strVal val="visible"/>
                                      </p:to>
                                    </p:set>
                                    <p:animEffect transition="in" filter="fade">
                                      <p:cBhvr>
                                        <p:cTn id="43" dur="1000"/>
                                        <p:tgtEl>
                                          <p:spTgt spid="329757"/>
                                        </p:tgtEl>
                                      </p:cBhvr>
                                    </p:animEffect>
                                    <p:anim calcmode="lin" valueType="num">
                                      <p:cBhvr>
                                        <p:cTn id="44" dur="1000" fill="hold"/>
                                        <p:tgtEl>
                                          <p:spTgt spid="329757"/>
                                        </p:tgtEl>
                                        <p:attrNameLst>
                                          <p:attrName>ppt_x</p:attrName>
                                        </p:attrNameLst>
                                      </p:cBhvr>
                                      <p:tavLst>
                                        <p:tav tm="0">
                                          <p:val>
                                            <p:strVal val="#ppt_x"/>
                                          </p:val>
                                        </p:tav>
                                        <p:tav tm="100000">
                                          <p:val>
                                            <p:strVal val="#ppt_x"/>
                                          </p:val>
                                        </p:tav>
                                      </p:tavLst>
                                    </p:anim>
                                    <p:anim calcmode="lin" valueType="num">
                                      <p:cBhvr>
                                        <p:cTn id="45" dur="1000" fill="hold"/>
                                        <p:tgtEl>
                                          <p:spTgt spid="3297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29763"/>
                                        </p:tgtEl>
                                        <p:attrNameLst>
                                          <p:attrName>style.visibility</p:attrName>
                                        </p:attrNameLst>
                                      </p:cBhvr>
                                      <p:to>
                                        <p:strVal val="visible"/>
                                      </p:to>
                                    </p:set>
                                    <p:animEffect transition="in" filter="fade">
                                      <p:cBhvr>
                                        <p:cTn id="48" dur="1000"/>
                                        <p:tgtEl>
                                          <p:spTgt spid="329763"/>
                                        </p:tgtEl>
                                      </p:cBhvr>
                                    </p:animEffect>
                                    <p:anim calcmode="lin" valueType="num">
                                      <p:cBhvr>
                                        <p:cTn id="49" dur="1000" fill="hold"/>
                                        <p:tgtEl>
                                          <p:spTgt spid="329763"/>
                                        </p:tgtEl>
                                        <p:attrNameLst>
                                          <p:attrName>ppt_x</p:attrName>
                                        </p:attrNameLst>
                                      </p:cBhvr>
                                      <p:tavLst>
                                        <p:tav tm="0">
                                          <p:val>
                                            <p:strVal val="#ppt_x"/>
                                          </p:val>
                                        </p:tav>
                                        <p:tav tm="100000">
                                          <p:val>
                                            <p:strVal val="#ppt_x"/>
                                          </p:val>
                                        </p:tav>
                                      </p:tavLst>
                                    </p:anim>
                                    <p:anim calcmode="lin" valueType="num">
                                      <p:cBhvr>
                                        <p:cTn id="50" dur="1000" fill="hold"/>
                                        <p:tgtEl>
                                          <p:spTgt spid="329763"/>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48" grpId="0" animBg="1"/>
      <p:bldP spid="2059" grpId="0"/>
      <p:bldP spid="329753" grpId="0"/>
      <p:bldP spid="329755" grpId="0"/>
      <p:bldP spid="32975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179388" y="1268413"/>
            <a:ext cx="8785225" cy="5184775"/>
          </a:xfrm>
          <a:prstGeom prst="roundRect">
            <a:avLst>
              <a:gd name="adj" fmla="val 3019"/>
            </a:avLst>
          </a:prstGeom>
          <a:solidFill>
            <a:schemeClr val="bg1">
              <a:alpha val="5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buFont typeface="Wingdings" pitchFamily="2" charset="2"/>
              <a:buNone/>
            </a:pPr>
            <a:endParaRPr lang="ko-KR" altLang="ko-KR" sz="1500">
              <a:solidFill>
                <a:srgbClr val="222222"/>
              </a:solidFill>
              <a:latin typeface="HY헤드라인M" pitchFamily="18" charset="-127"/>
              <a:ea typeface="HY헤드라인M" pitchFamily="18" charset="-127"/>
            </a:endParaRPr>
          </a:p>
        </p:txBody>
      </p:sp>
      <p:sp>
        <p:nvSpPr>
          <p:cNvPr id="331786" name="AutoShape 7"/>
          <p:cNvSpPr>
            <a:spLocks noChangeArrowheads="1"/>
          </p:cNvSpPr>
          <p:nvPr/>
        </p:nvSpPr>
        <p:spPr bwMode="auto">
          <a:xfrm>
            <a:off x="395288" y="1341438"/>
            <a:ext cx="8497887" cy="4767262"/>
          </a:xfrm>
          <a:prstGeom prst="roundRect">
            <a:avLst>
              <a:gd name="adj" fmla="val 5060"/>
            </a:avLst>
          </a:prstGeom>
          <a:gradFill rotWithShape="1">
            <a:gsLst>
              <a:gs pos="0">
                <a:schemeClr val="bg1">
                  <a:alpha val="67998"/>
                </a:schemeClr>
              </a:gs>
              <a:gs pos="100000">
                <a:srgbClr val="FFFFDD">
                  <a:alpha val="64998"/>
                </a:srgbClr>
              </a:gs>
            </a:gsLst>
            <a:lin ang="5400000" scaled="1"/>
          </a:gradFill>
          <a:ln w="19050" cap="rnd" algn="ctr">
            <a:solidFill>
              <a:srgbClr val="808000"/>
            </a:solidFill>
            <a:prstDash val="sysDot"/>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solidFill>
                <a:schemeClr val="accent2"/>
              </a:solidFill>
            </a:endParaRPr>
          </a:p>
        </p:txBody>
      </p:sp>
      <p:grpSp>
        <p:nvGrpSpPr>
          <p:cNvPr id="2" name="Group 11"/>
          <p:cNvGrpSpPr>
            <a:grpSpLocks/>
          </p:cNvGrpSpPr>
          <p:nvPr/>
        </p:nvGrpSpPr>
        <p:grpSpPr bwMode="auto">
          <a:xfrm>
            <a:off x="577850" y="1066800"/>
            <a:ext cx="7810500" cy="549275"/>
            <a:chOff x="364" y="981"/>
            <a:chExt cx="4648" cy="346"/>
          </a:xfrm>
        </p:grpSpPr>
        <p:sp>
          <p:nvSpPr>
            <p:cNvPr id="24590" name="AutoShape 9"/>
            <p:cNvSpPr>
              <a:spLocks noChangeArrowheads="1"/>
            </p:cNvSpPr>
            <p:nvPr/>
          </p:nvSpPr>
          <p:spPr bwMode="auto">
            <a:xfrm>
              <a:off x="364" y="981"/>
              <a:ext cx="4648" cy="346"/>
            </a:xfrm>
            <a:prstGeom prst="roundRect">
              <a:avLst>
                <a:gd name="adj" fmla="val 4741"/>
              </a:avLst>
            </a:prstGeom>
            <a:gradFill rotWithShape="1">
              <a:gsLst>
                <a:gs pos="0">
                  <a:srgbClr val="5AA137"/>
                </a:gs>
                <a:gs pos="50000">
                  <a:srgbClr val="3D6D25"/>
                </a:gs>
                <a:gs pos="100000">
                  <a:srgbClr val="5AA137"/>
                </a:gs>
              </a:gsLst>
              <a:lin ang="5400000" scaled="1"/>
            </a:gradFill>
            <a:ln w="9525" algn="ctr">
              <a:solidFill>
                <a:srgbClr val="004000"/>
              </a:solidFill>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sp>
          <p:nvSpPr>
            <p:cNvPr id="24591" name="AutoShape 10"/>
            <p:cNvSpPr>
              <a:spLocks noChangeArrowheads="1"/>
            </p:cNvSpPr>
            <p:nvPr/>
          </p:nvSpPr>
          <p:spPr bwMode="auto">
            <a:xfrm>
              <a:off x="404" y="1017"/>
              <a:ext cx="4591" cy="242"/>
            </a:xfrm>
            <a:prstGeom prst="roundRect">
              <a:avLst>
                <a:gd name="adj" fmla="val 10856"/>
              </a:avLst>
            </a:pr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28575" cap="rnd" algn="ctr">
                  <a:solidFill>
                    <a:srgbClr val="000000"/>
                  </a:solidFill>
                  <a:prstDash val="sysDot"/>
                  <a:round/>
                  <a:headEnd/>
                  <a:tailEnd/>
                </a14:hiddenLine>
              </a:ext>
            </a:extLst>
          </p:spPr>
          <p:txBody>
            <a:bodyPr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grpSp>
      <p:sp>
        <p:nvSpPr>
          <p:cNvPr id="2059" name="Text Box 11"/>
          <p:cNvSpPr txBox="1">
            <a:spLocks noChangeArrowheads="1"/>
          </p:cNvSpPr>
          <p:nvPr/>
        </p:nvSpPr>
        <p:spPr bwMode="auto">
          <a:xfrm>
            <a:off x="798513" y="1157288"/>
            <a:ext cx="7561262" cy="368300"/>
          </a:xfrm>
          <a:prstGeom prst="rect">
            <a:avLst/>
          </a:prstGeom>
          <a:noFill/>
          <a:ln w="9525">
            <a:noFill/>
            <a:miter lim="800000"/>
            <a:headEnd/>
            <a:tailEnd/>
          </a:ln>
          <a:effectLst>
            <a:outerShdw dist="17961" dir="2700000" algn="ctr" rotWithShape="0">
              <a:schemeClr val="tx1"/>
            </a:outerShdw>
          </a:effectLst>
        </p:spPr>
        <p:txBody>
          <a:bodyPr lIns="0" tIns="0" rIns="0" bIns="0" anchor="ctr">
            <a:spAutoFit/>
          </a:bodyPr>
          <a:lstStyle/>
          <a:p>
            <a:pPr>
              <a:defRPr/>
            </a:pPr>
            <a:r>
              <a:rPr lang="en-US" altLang="ko-KR" sz="2400">
                <a:solidFill>
                  <a:schemeClr val="bg1"/>
                </a:solidFill>
                <a:latin typeface="HY헤드라인M" pitchFamily="18" charset="-127"/>
                <a:ea typeface="HY헤드라인M" pitchFamily="18" charset="-127"/>
              </a:rPr>
              <a:t>2. Application Method</a:t>
            </a:r>
            <a:endParaRPr lang="ko-KR" altLang="en-US" sz="2400" b="1">
              <a:solidFill>
                <a:srgbClr val="FFFF00"/>
              </a:solidFill>
              <a:latin typeface="Arial" charset="0"/>
              <a:ea typeface="HY헤드라인M" pitchFamily="18" charset="-127"/>
            </a:endParaRPr>
          </a:p>
        </p:txBody>
      </p:sp>
      <p:sp>
        <p:nvSpPr>
          <p:cNvPr id="331793" name="AutoShape 17"/>
          <p:cNvSpPr>
            <a:spLocks noChangeArrowheads="1"/>
          </p:cNvSpPr>
          <p:nvPr/>
        </p:nvSpPr>
        <p:spPr bwMode="auto">
          <a:xfrm>
            <a:off x="900113" y="1989138"/>
            <a:ext cx="8064500" cy="1223962"/>
          </a:xfrm>
          <a:prstGeom prst="roundRect">
            <a:avLst>
              <a:gd name="adj" fmla="val 1236"/>
            </a:avLst>
          </a:prstGeom>
          <a:noFill/>
          <a:ln>
            <a:noFill/>
          </a:ln>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latinLnBrk="0">
              <a:spcBef>
                <a:spcPct val="60000"/>
              </a:spcBef>
              <a:buClr>
                <a:schemeClr val="tx1"/>
              </a:buClr>
              <a:defRPr/>
            </a:pPr>
            <a:r>
              <a:rPr lang="en-US" altLang="ko-KR" sz="2000" dirty="0" smtClean="0">
                <a:solidFill>
                  <a:schemeClr val="accent2"/>
                </a:solidFill>
                <a:latin typeface="HY헤드라인M" pitchFamily="18" charset="-127"/>
                <a:ea typeface="HY헤드라인M" pitchFamily="18" charset="-127"/>
              </a:rPr>
              <a:t> Even though there is a weak point because of difficulty to find comparable trade for intangible asset, the Arm</a:t>
            </a:r>
            <a:r>
              <a:rPr lang="en-US" altLang="ko-KR" sz="2000" dirty="0" smtClean="0">
                <a:solidFill>
                  <a:schemeClr val="accent2"/>
                </a:solidFill>
                <a:latin typeface="+mj-lt"/>
                <a:ea typeface="HY견명조" panose="02030600000101010101" pitchFamily="18" charset="-127"/>
              </a:rPr>
              <a:t>’</a:t>
            </a:r>
            <a:r>
              <a:rPr lang="en-US" altLang="ko-KR" sz="2000" dirty="0" smtClean="0">
                <a:solidFill>
                  <a:schemeClr val="accent2"/>
                </a:solidFill>
                <a:latin typeface="HY헤드라인M" pitchFamily="18" charset="-127"/>
                <a:ea typeface="HY헤드라인M" pitchFamily="18" charset="-127"/>
              </a:rPr>
              <a:t>s Length Price provides the most fare contractual terms to a trade between specially related parties</a:t>
            </a:r>
            <a:endParaRPr lang="en-US" altLang="ko-KR" sz="1200" dirty="0" smtClean="0">
              <a:solidFill>
                <a:srgbClr val="FF0000"/>
              </a:solidFill>
              <a:latin typeface="HY헤드라인M" pitchFamily="18" charset="-127"/>
              <a:ea typeface="HY헤드라인M" pitchFamily="18" charset="-127"/>
            </a:endParaRPr>
          </a:p>
        </p:txBody>
      </p:sp>
      <p:sp>
        <p:nvSpPr>
          <p:cNvPr id="331794" name="AutoShape 18"/>
          <p:cNvSpPr>
            <a:spLocks noChangeArrowheads="1"/>
          </p:cNvSpPr>
          <p:nvPr/>
        </p:nvSpPr>
        <p:spPr bwMode="auto">
          <a:xfrm>
            <a:off x="798513" y="3213100"/>
            <a:ext cx="7877175" cy="936625"/>
          </a:xfrm>
          <a:prstGeom prst="roundRect">
            <a:avLst>
              <a:gd name="adj" fmla="val 40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30000"/>
              </a:lnSpc>
              <a:spcBef>
                <a:spcPct val="60000"/>
              </a:spcBef>
              <a:buClr>
                <a:schemeClr val="tx1"/>
              </a:buClr>
            </a:pPr>
            <a:r>
              <a:rPr lang="en-US" altLang="ko-KR" sz="2000">
                <a:solidFill>
                  <a:schemeClr val="accent2"/>
                </a:solidFill>
                <a:latin typeface="HY헤드라인M" pitchFamily="18" charset="-127"/>
                <a:ea typeface="HY헤드라인M" pitchFamily="18" charset="-127"/>
              </a:rPr>
              <a:t> It is an exercise fo judgement dn the part dof perimental solution between company and Tax Authority, </a:t>
            </a:r>
            <a:r>
              <a:rPr lang="en-US" altLang="ko-KR" sz="2000">
                <a:solidFill>
                  <a:srgbClr val="FF0000"/>
                </a:solidFill>
                <a:latin typeface="HY헤드라인M" pitchFamily="18" charset="-127"/>
                <a:ea typeface="HY헤드라인M" pitchFamily="18" charset="-127"/>
              </a:rPr>
              <a:t>practically there is no alternative </a:t>
            </a:r>
            <a:endParaRPr lang="ko-KR" altLang="en-US" sz="2000">
              <a:solidFill>
                <a:srgbClr val="FF0000"/>
              </a:solidFill>
              <a:latin typeface="HY헤드라인M" pitchFamily="18" charset="-127"/>
              <a:ea typeface="HY헤드라인M" pitchFamily="18" charset="-127"/>
            </a:endParaRPr>
          </a:p>
        </p:txBody>
      </p:sp>
      <p:pic>
        <p:nvPicPr>
          <p:cNvPr id="331795" name="Picture 19"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535363"/>
            <a:ext cx="2619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96" name="AutoShape 20"/>
          <p:cNvSpPr>
            <a:spLocks noChangeArrowheads="1"/>
          </p:cNvSpPr>
          <p:nvPr/>
        </p:nvSpPr>
        <p:spPr bwMode="auto">
          <a:xfrm>
            <a:off x="973138" y="4508500"/>
            <a:ext cx="7775575" cy="288925"/>
          </a:xfrm>
          <a:prstGeom prst="roundRect">
            <a:avLst>
              <a:gd name="adj" fmla="val 1662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30000"/>
              </a:lnSpc>
              <a:spcBef>
                <a:spcPct val="60000"/>
              </a:spcBef>
              <a:buClr>
                <a:schemeClr val="tx1"/>
              </a:buClr>
              <a:buFontTx/>
              <a:buChar char="•"/>
            </a:pPr>
            <a:r>
              <a:rPr lang="en-US" altLang="ko-KR" sz="2000">
                <a:solidFill>
                  <a:srgbClr val="FF0066"/>
                </a:solidFill>
                <a:latin typeface="Cooper Black" pitchFamily="18" charset="0"/>
                <a:ea typeface="HY헤드라인M" pitchFamily="18" charset="-127"/>
              </a:rPr>
              <a:t> OECD TP GUIDELINE (1.12)</a:t>
            </a:r>
          </a:p>
        </p:txBody>
      </p:sp>
      <p:sp>
        <p:nvSpPr>
          <p:cNvPr id="331797" name="AutoShape 21"/>
          <p:cNvSpPr>
            <a:spLocks noChangeArrowheads="1"/>
          </p:cNvSpPr>
          <p:nvPr/>
        </p:nvSpPr>
        <p:spPr bwMode="auto">
          <a:xfrm>
            <a:off x="684213" y="4797425"/>
            <a:ext cx="7775575" cy="1079500"/>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50000"/>
              </a:lnSpc>
              <a:spcBef>
                <a:spcPct val="60000"/>
              </a:spcBef>
              <a:buClr>
                <a:schemeClr val="tx1"/>
              </a:buClr>
            </a:pPr>
            <a:r>
              <a:rPr lang="en-US" altLang="ko-KR" sz="2000">
                <a:solidFill>
                  <a:srgbClr val="FF0066"/>
                </a:solidFill>
                <a:latin typeface="Cooper Black" pitchFamily="18" charset="0"/>
                <a:ea typeface="HY헤드라인M" pitchFamily="18" charset="-127"/>
              </a:rPr>
              <a:t>   </a:t>
            </a:r>
            <a:r>
              <a:rPr lang="en-US" altLang="ko-KR" sz="2000">
                <a:solidFill>
                  <a:schemeClr val="accent2"/>
                </a:solidFill>
                <a:latin typeface="Cooper Black" pitchFamily="18" charset="0"/>
                <a:ea typeface="HY헤드라인M" pitchFamily="18" charset="-127"/>
              </a:rPr>
              <a:t>“…  transfer pricing is </a:t>
            </a:r>
            <a:r>
              <a:rPr lang="en-US" altLang="ko-KR" sz="2000">
                <a:solidFill>
                  <a:srgbClr val="FF3300"/>
                </a:solidFill>
                <a:latin typeface="Cooper Black" pitchFamily="18" charset="0"/>
                <a:ea typeface="HY헤드라인M" pitchFamily="18" charset="-127"/>
              </a:rPr>
              <a:t>not an exact science</a:t>
            </a:r>
            <a:r>
              <a:rPr lang="en-US" altLang="ko-KR" sz="2000">
                <a:solidFill>
                  <a:schemeClr val="accent2"/>
                </a:solidFill>
                <a:latin typeface="Cooper Black" pitchFamily="18" charset="0"/>
                <a:ea typeface="HY헤드라인M" pitchFamily="18" charset="-127"/>
              </a:rPr>
              <a:t> but does </a:t>
            </a:r>
          </a:p>
          <a:p>
            <a:pPr latinLnBrk="0">
              <a:lnSpc>
                <a:spcPct val="50000"/>
              </a:lnSpc>
              <a:spcBef>
                <a:spcPct val="60000"/>
              </a:spcBef>
              <a:buClr>
                <a:schemeClr val="tx1"/>
              </a:buClr>
            </a:pPr>
            <a:r>
              <a:rPr lang="en-US" altLang="ko-KR" sz="2000">
                <a:solidFill>
                  <a:schemeClr val="accent2"/>
                </a:solidFill>
                <a:latin typeface="Cooper Black" pitchFamily="18" charset="0"/>
                <a:ea typeface="HY헤드라인M" pitchFamily="18" charset="-127"/>
              </a:rPr>
              <a:t>      require </a:t>
            </a:r>
            <a:r>
              <a:rPr lang="en-US" altLang="ko-KR" sz="2000">
                <a:solidFill>
                  <a:srgbClr val="FF3300"/>
                </a:solidFill>
                <a:latin typeface="Cooper Black" pitchFamily="18" charset="0"/>
                <a:ea typeface="HY헤드라인M" pitchFamily="18" charset="-127"/>
              </a:rPr>
              <a:t>the exercise of judgment</a:t>
            </a:r>
            <a:r>
              <a:rPr lang="en-US" altLang="ko-KR" sz="2000">
                <a:solidFill>
                  <a:schemeClr val="accent2"/>
                </a:solidFill>
                <a:latin typeface="Cooper Black" pitchFamily="18" charset="0"/>
                <a:ea typeface="HY헤드라인M" pitchFamily="18" charset="-127"/>
              </a:rPr>
              <a:t> on the part of both </a:t>
            </a:r>
          </a:p>
          <a:p>
            <a:pPr latinLnBrk="0">
              <a:lnSpc>
                <a:spcPct val="50000"/>
              </a:lnSpc>
              <a:spcBef>
                <a:spcPct val="60000"/>
              </a:spcBef>
              <a:buClr>
                <a:schemeClr val="tx1"/>
              </a:buClr>
            </a:pPr>
            <a:r>
              <a:rPr lang="en-US" altLang="ko-KR" sz="2000">
                <a:solidFill>
                  <a:schemeClr val="accent2"/>
                </a:solidFill>
                <a:latin typeface="Cooper Black" pitchFamily="18" charset="0"/>
                <a:ea typeface="HY헤드라인M" pitchFamily="18" charset="-127"/>
              </a:rPr>
              <a:t>      the tax administration and taxpayer.”</a:t>
            </a:r>
          </a:p>
        </p:txBody>
      </p:sp>
      <p:pic>
        <p:nvPicPr>
          <p:cNvPr id="331798" name="Picture 22"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76475"/>
            <a:ext cx="2619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바닥글 개체 틀 6"/>
          <p:cNvSpPr>
            <a:spLocks noGrp="1"/>
          </p:cNvSpPr>
          <p:nvPr>
            <p:ph type="ftr" sz="quarter" idx="11"/>
          </p:nvPr>
        </p:nvSpPr>
        <p:spPr/>
        <p:txBody>
          <a:bodyPr/>
          <a:lstStyle/>
          <a:p>
            <a:pPr>
              <a:defRPr/>
            </a:pPr>
            <a:r>
              <a:rPr lang="en-US" altLang="ko-KR"/>
              <a:t>2013 AOTCA Hanoi Meeting </a:t>
            </a:r>
          </a:p>
        </p:txBody>
      </p:sp>
      <p:sp>
        <p:nvSpPr>
          <p:cNvPr id="8" name="슬라이드 번호 개체 틀 7"/>
          <p:cNvSpPr>
            <a:spLocks noGrp="1"/>
          </p:cNvSpPr>
          <p:nvPr>
            <p:ph type="sldNum" sz="quarter" idx="12"/>
          </p:nvPr>
        </p:nvSpPr>
        <p:spPr/>
        <p:txBody>
          <a:bodyPr/>
          <a:lstStyle/>
          <a:p>
            <a:pPr>
              <a:defRPr/>
            </a:pPr>
            <a:fld id="{26C9CB05-0DC5-4069-B61C-9729ECF9218B}" type="slidenum">
              <a:rPr lang="ko-KR" altLang="en-US"/>
              <a:pPr>
                <a:defRPr/>
              </a:pPr>
              <a:t>12</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p:cTn id="12" dur="500" fill="hold"/>
                                        <p:tgtEl>
                                          <p:spTgt spid="2059"/>
                                        </p:tgtEl>
                                        <p:attrNameLst>
                                          <p:attrName>ppt_w</p:attrName>
                                        </p:attrNameLst>
                                      </p:cBhvr>
                                      <p:tavLst>
                                        <p:tav tm="0">
                                          <p:val>
                                            <p:fltVal val="0"/>
                                          </p:val>
                                        </p:tav>
                                        <p:tav tm="100000">
                                          <p:val>
                                            <p:strVal val="#ppt_w"/>
                                          </p:val>
                                        </p:tav>
                                      </p:tavLst>
                                    </p:anim>
                                    <p:anim calcmode="lin" valueType="num">
                                      <p:cBhvr>
                                        <p:cTn id="13" dur="500" fill="hold"/>
                                        <p:tgtEl>
                                          <p:spTgt spid="2059"/>
                                        </p:tgtEl>
                                        <p:attrNameLst>
                                          <p:attrName>ppt_h</p:attrName>
                                        </p:attrNameLst>
                                      </p:cBhvr>
                                      <p:tavLst>
                                        <p:tav tm="0">
                                          <p:val>
                                            <p:fltVal val="0"/>
                                          </p:val>
                                        </p:tav>
                                        <p:tav tm="100000">
                                          <p:val>
                                            <p:strVal val="#ppt_h"/>
                                          </p:val>
                                        </p:tav>
                                      </p:tavLst>
                                    </p:anim>
                                    <p:animEffect transition="in" filter="fade">
                                      <p:cBhvr>
                                        <p:cTn id="14" dur="500"/>
                                        <p:tgtEl>
                                          <p:spTgt spid="205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31786"/>
                                        </p:tgtEl>
                                        <p:attrNameLst>
                                          <p:attrName>style.visibility</p:attrName>
                                        </p:attrNameLst>
                                      </p:cBhvr>
                                      <p:to>
                                        <p:strVal val="visible"/>
                                      </p:to>
                                    </p:set>
                                    <p:anim calcmode="lin" valueType="num">
                                      <p:cBhvr>
                                        <p:cTn id="17" dur="500" fill="hold"/>
                                        <p:tgtEl>
                                          <p:spTgt spid="331786"/>
                                        </p:tgtEl>
                                        <p:attrNameLst>
                                          <p:attrName>ppt_w</p:attrName>
                                        </p:attrNameLst>
                                      </p:cBhvr>
                                      <p:tavLst>
                                        <p:tav tm="0">
                                          <p:val>
                                            <p:fltVal val="0"/>
                                          </p:val>
                                        </p:tav>
                                        <p:tav tm="100000">
                                          <p:val>
                                            <p:strVal val="#ppt_w"/>
                                          </p:val>
                                        </p:tav>
                                      </p:tavLst>
                                    </p:anim>
                                    <p:anim calcmode="lin" valueType="num">
                                      <p:cBhvr>
                                        <p:cTn id="18" dur="500" fill="hold"/>
                                        <p:tgtEl>
                                          <p:spTgt spid="331786"/>
                                        </p:tgtEl>
                                        <p:attrNameLst>
                                          <p:attrName>ppt_h</p:attrName>
                                        </p:attrNameLst>
                                      </p:cBhvr>
                                      <p:tavLst>
                                        <p:tav tm="0">
                                          <p:val>
                                            <p:fltVal val="0"/>
                                          </p:val>
                                        </p:tav>
                                        <p:tav tm="100000">
                                          <p:val>
                                            <p:strVal val="#ppt_h"/>
                                          </p:val>
                                        </p:tav>
                                      </p:tavLst>
                                    </p:anim>
                                    <p:animEffect transition="in" filter="fade">
                                      <p:cBhvr>
                                        <p:cTn id="19" dur="500"/>
                                        <p:tgtEl>
                                          <p:spTgt spid="331786"/>
                                        </p:tgtEl>
                                      </p:cBhvr>
                                    </p:animEffect>
                                  </p:childTnLst>
                                </p:cTn>
                              </p:par>
                              <p:par>
                                <p:cTn id="20" presetID="42" presetClass="entr" presetSubtype="0" fill="hold" nodeType="withEffect">
                                  <p:stCondLst>
                                    <p:cond delay="0"/>
                                  </p:stCondLst>
                                  <p:childTnLst>
                                    <p:set>
                                      <p:cBhvr>
                                        <p:cTn id="21" dur="1" fill="hold">
                                          <p:stCondLst>
                                            <p:cond delay="0"/>
                                          </p:stCondLst>
                                        </p:cTn>
                                        <p:tgtEl>
                                          <p:spTgt spid="331798"/>
                                        </p:tgtEl>
                                        <p:attrNameLst>
                                          <p:attrName>style.visibility</p:attrName>
                                        </p:attrNameLst>
                                      </p:cBhvr>
                                      <p:to>
                                        <p:strVal val="visible"/>
                                      </p:to>
                                    </p:set>
                                    <p:animEffect transition="in" filter="fade">
                                      <p:cBhvr>
                                        <p:cTn id="22" dur="1000"/>
                                        <p:tgtEl>
                                          <p:spTgt spid="331798"/>
                                        </p:tgtEl>
                                      </p:cBhvr>
                                    </p:animEffect>
                                    <p:anim calcmode="lin" valueType="num">
                                      <p:cBhvr>
                                        <p:cTn id="23" dur="1000" fill="hold"/>
                                        <p:tgtEl>
                                          <p:spTgt spid="331798"/>
                                        </p:tgtEl>
                                        <p:attrNameLst>
                                          <p:attrName>ppt_x</p:attrName>
                                        </p:attrNameLst>
                                      </p:cBhvr>
                                      <p:tavLst>
                                        <p:tav tm="0">
                                          <p:val>
                                            <p:strVal val="#ppt_x"/>
                                          </p:val>
                                        </p:tav>
                                        <p:tav tm="100000">
                                          <p:val>
                                            <p:strVal val="#ppt_x"/>
                                          </p:val>
                                        </p:tav>
                                      </p:tavLst>
                                    </p:anim>
                                    <p:anim calcmode="lin" valueType="num">
                                      <p:cBhvr>
                                        <p:cTn id="24" dur="1000" fill="hold"/>
                                        <p:tgtEl>
                                          <p:spTgt spid="33179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1793"/>
                                        </p:tgtEl>
                                        <p:attrNameLst>
                                          <p:attrName>style.visibility</p:attrName>
                                        </p:attrNameLst>
                                      </p:cBhvr>
                                      <p:to>
                                        <p:strVal val="visible"/>
                                      </p:to>
                                    </p:set>
                                    <p:animEffect transition="in" filter="fade">
                                      <p:cBhvr>
                                        <p:cTn id="27" dur="1000"/>
                                        <p:tgtEl>
                                          <p:spTgt spid="331793"/>
                                        </p:tgtEl>
                                      </p:cBhvr>
                                    </p:animEffect>
                                    <p:anim calcmode="lin" valueType="num">
                                      <p:cBhvr>
                                        <p:cTn id="28" dur="1000" fill="hold"/>
                                        <p:tgtEl>
                                          <p:spTgt spid="331793"/>
                                        </p:tgtEl>
                                        <p:attrNameLst>
                                          <p:attrName>ppt_x</p:attrName>
                                        </p:attrNameLst>
                                      </p:cBhvr>
                                      <p:tavLst>
                                        <p:tav tm="0">
                                          <p:val>
                                            <p:strVal val="#ppt_x"/>
                                          </p:val>
                                        </p:tav>
                                        <p:tav tm="100000">
                                          <p:val>
                                            <p:strVal val="#ppt_x"/>
                                          </p:val>
                                        </p:tav>
                                      </p:tavLst>
                                    </p:anim>
                                    <p:anim calcmode="lin" valueType="num">
                                      <p:cBhvr>
                                        <p:cTn id="29" dur="1000" fill="hold"/>
                                        <p:tgtEl>
                                          <p:spTgt spid="33179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31794"/>
                                        </p:tgtEl>
                                        <p:attrNameLst>
                                          <p:attrName>style.visibility</p:attrName>
                                        </p:attrNameLst>
                                      </p:cBhvr>
                                      <p:to>
                                        <p:strVal val="visible"/>
                                      </p:to>
                                    </p:set>
                                    <p:animEffect transition="in" filter="fade">
                                      <p:cBhvr>
                                        <p:cTn id="33" dur="1000"/>
                                        <p:tgtEl>
                                          <p:spTgt spid="331794"/>
                                        </p:tgtEl>
                                      </p:cBhvr>
                                    </p:animEffect>
                                    <p:anim calcmode="lin" valueType="num">
                                      <p:cBhvr>
                                        <p:cTn id="34" dur="1000" fill="hold"/>
                                        <p:tgtEl>
                                          <p:spTgt spid="331794"/>
                                        </p:tgtEl>
                                        <p:attrNameLst>
                                          <p:attrName>ppt_x</p:attrName>
                                        </p:attrNameLst>
                                      </p:cBhvr>
                                      <p:tavLst>
                                        <p:tav tm="0">
                                          <p:val>
                                            <p:strVal val="#ppt_x"/>
                                          </p:val>
                                        </p:tav>
                                        <p:tav tm="100000">
                                          <p:val>
                                            <p:strVal val="#ppt_x"/>
                                          </p:val>
                                        </p:tav>
                                      </p:tavLst>
                                    </p:anim>
                                    <p:anim calcmode="lin" valueType="num">
                                      <p:cBhvr>
                                        <p:cTn id="35" dur="1000" fill="hold"/>
                                        <p:tgtEl>
                                          <p:spTgt spid="33179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1795"/>
                                        </p:tgtEl>
                                        <p:attrNameLst>
                                          <p:attrName>style.visibility</p:attrName>
                                        </p:attrNameLst>
                                      </p:cBhvr>
                                      <p:to>
                                        <p:strVal val="visible"/>
                                      </p:to>
                                    </p:set>
                                    <p:animEffect transition="in" filter="fade">
                                      <p:cBhvr>
                                        <p:cTn id="38" dur="1000"/>
                                        <p:tgtEl>
                                          <p:spTgt spid="331795"/>
                                        </p:tgtEl>
                                      </p:cBhvr>
                                    </p:animEffect>
                                    <p:anim calcmode="lin" valueType="num">
                                      <p:cBhvr>
                                        <p:cTn id="39" dur="1000" fill="hold"/>
                                        <p:tgtEl>
                                          <p:spTgt spid="331795"/>
                                        </p:tgtEl>
                                        <p:attrNameLst>
                                          <p:attrName>ppt_x</p:attrName>
                                        </p:attrNameLst>
                                      </p:cBhvr>
                                      <p:tavLst>
                                        <p:tav tm="0">
                                          <p:val>
                                            <p:strVal val="#ppt_x"/>
                                          </p:val>
                                        </p:tav>
                                        <p:tav tm="100000">
                                          <p:val>
                                            <p:strVal val="#ppt_x"/>
                                          </p:val>
                                        </p:tav>
                                      </p:tavLst>
                                    </p:anim>
                                    <p:anim calcmode="lin" valueType="num">
                                      <p:cBhvr>
                                        <p:cTn id="40" dur="1000" fill="hold"/>
                                        <p:tgtEl>
                                          <p:spTgt spid="331795"/>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31796"/>
                                        </p:tgtEl>
                                        <p:attrNameLst>
                                          <p:attrName>style.visibility</p:attrName>
                                        </p:attrNameLst>
                                      </p:cBhvr>
                                      <p:to>
                                        <p:strVal val="visible"/>
                                      </p:to>
                                    </p:set>
                                    <p:animEffect transition="in" filter="fade">
                                      <p:cBhvr>
                                        <p:cTn id="44" dur="1000"/>
                                        <p:tgtEl>
                                          <p:spTgt spid="331796"/>
                                        </p:tgtEl>
                                      </p:cBhvr>
                                    </p:animEffect>
                                    <p:anim calcmode="lin" valueType="num">
                                      <p:cBhvr>
                                        <p:cTn id="45" dur="1000" fill="hold"/>
                                        <p:tgtEl>
                                          <p:spTgt spid="331796"/>
                                        </p:tgtEl>
                                        <p:attrNameLst>
                                          <p:attrName>ppt_x</p:attrName>
                                        </p:attrNameLst>
                                      </p:cBhvr>
                                      <p:tavLst>
                                        <p:tav tm="0">
                                          <p:val>
                                            <p:strVal val="#ppt_x"/>
                                          </p:val>
                                        </p:tav>
                                        <p:tav tm="100000">
                                          <p:val>
                                            <p:strVal val="#ppt_x"/>
                                          </p:val>
                                        </p:tav>
                                      </p:tavLst>
                                    </p:anim>
                                    <p:anim calcmode="lin" valueType="num">
                                      <p:cBhvr>
                                        <p:cTn id="46" dur="1000" fill="hold"/>
                                        <p:tgtEl>
                                          <p:spTgt spid="331796"/>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3000"/>
                            </p:stCondLst>
                            <p:childTnLst>
                              <p:par>
                                <p:cTn id="48" presetID="53" presetClass="entr" presetSubtype="0" fill="hold" grpId="0" nodeType="afterEffect">
                                  <p:stCondLst>
                                    <p:cond delay="0"/>
                                  </p:stCondLst>
                                  <p:childTnLst>
                                    <p:set>
                                      <p:cBhvr>
                                        <p:cTn id="49" dur="1" fill="hold">
                                          <p:stCondLst>
                                            <p:cond delay="0"/>
                                          </p:stCondLst>
                                        </p:cTn>
                                        <p:tgtEl>
                                          <p:spTgt spid="331797"/>
                                        </p:tgtEl>
                                        <p:attrNameLst>
                                          <p:attrName>style.visibility</p:attrName>
                                        </p:attrNameLst>
                                      </p:cBhvr>
                                      <p:to>
                                        <p:strVal val="visible"/>
                                      </p:to>
                                    </p:set>
                                    <p:anim calcmode="lin" valueType="num">
                                      <p:cBhvr>
                                        <p:cTn id="50" dur="2000" fill="hold"/>
                                        <p:tgtEl>
                                          <p:spTgt spid="331797"/>
                                        </p:tgtEl>
                                        <p:attrNameLst>
                                          <p:attrName>ppt_w</p:attrName>
                                        </p:attrNameLst>
                                      </p:cBhvr>
                                      <p:tavLst>
                                        <p:tav tm="0">
                                          <p:val>
                                            <p:fltVal val="0"/>
                                          </p:val>
                                        </p:tav>
                                        <p:tav tm="100000">
                                          <p:val>
                                            <p:strVal val="#ppt_w"/>
                                          </p:val>
                                        </p:tav>
                                      </p:tavLst>
                                    </p:anim>
                                    <p:anim calcmode="lin" valueType="num">
                                      <p:cBhvr>
                                        <p:cTn id="51" dur="2000" fill="hold"/>
                                        <p:tgtEl>
                                          <p:spTgt spid="331797"/>
                                        </p:tgtEl>
                                        <p:attrNameLst>
                                          <p:attrName>ppt_h</p:attrName>
                                        </p:attrNameLst>
                                      </p:cBhvr>
                                      <p:tavLst>
                                        <p:tav tm="0">
                                          <p:val>
                                            <p:fltVal val="0"/>
                                          </p:val>
                                        </p:tav>
                                        <p:tav tm="100000">
                                          <p:val>
                                            <p:strVal val="#ppt_h"/>
                                          </p:val>
                                        </p:tav>
                                      </p:tavLst>
                                    </p:anim>
                                    <p:animEffect transition="in" filter="fade">
                                      <p:cBhvr>
                                        <p:cTn id="52" dur="2000"/>
                                        <p:tgtEl>
                                          <p:spTgt spid="33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6" grpId="0" animBg="1"/>
      <p:bldP spid="2059" grpId="0"/>
      <p:bldP spid="331793" grpId="0"/>
      <p:bldP spid="331794" grpId="0"/>
      <p:bldP spid="331796" grpId="0"/>
      <p:bldP spid="3317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79388" y="1268413"/>
            <a:ext cx="8785225" cy="5184775"/>
          </a:xfrm>
          <a:prstGeom prst="roundRect">
            <a:avLst>
              <a:gd name="adj" fmla="val 3019"/>
            </a:avLst>
          </a:prstGeom>
          <a:solidFill>
            <a:schemeClr val="bg1">
              <a:alpha val="5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buFont typeface="Wingdings" pitchFamily="2" charset="2"/>
              <a:buNone/>
            </a:pPr>
            <a:endParaRPr lang="ko-KR" altLang="ko-KR" sz="1500">
              <a:solidFill>
                <a:srgbClr val="222222"/>
              </a:solidFill>
              <a:latin typeface="HY헤드라인M" pitchFamily="18" charset="-127"/>
              <a:ea typeface="HY헤드라인M" pitchFamily="18" charset="-127"/>
            </a:endParaRPr>
          </a:p>
        </p:txBody>
      </p:sp>
      <p:sp>
        <p:nvSpPr>
          <p:cNvPr id="331786" name="AutoShape 7"/>
          <p:cNvSpPr>
            <a:spLocks noChangeArrowheads="1"/>
          </p:cNvSpPr>
          <p:nvPr/>
        </p:nvSpPr>
        <p:spPr bwMode="auto">
          <a:xfrm>
            <a:off x="395288" y="1341438"/>
            <a:ext cx="8497887" cy="4767262"/>
          </a:xfrm>
          <a:prstGeom prst="roundRect">
            <a:avLst>
              <a:gd name="adj" fmla="val 5060"/>
            </a:avLst>
          </a:prstGeom>
          <a:gradFill rotWithShape="1">
            <a:gsLst>
              <a:gs pos="0">
                <a:schemeClr val="bg1">
                  <a:alpha val="67998"/>
                </a:schemeClr>
              </a:gs>
              <a:gs pos="100000">
                <a:srgbClr val="FFFFDD">
                  <a:alpha val="64998"/>
                </a:srgbClr>
              </a:gs>
            </a:gsLst>
            <a:lin ang="5400000" scaled="1"/>
          </a:gradFill>
          <a:ln w="19050" cap="rnd" algn="ctr">
            <a:solidFill>
              <a:srgbClr val="808000"/>
            </a:solidFill>
            <a:prstDash val="sysDot"/>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solidFill>
                <a:schemeClr val="accent2"/>
              </a:solidFill>
            </a:endParaRPr>
          </a:p>
        </p:txBody>
      </p:sp>
      <p:grpSp>
        <p:nvGrpSpPr>
          <p:cNvPr id="2" name="Group 11"/>
          <p:cNvGrpSpPr>
            <a:grpSpLocks/>
          </p:cNvGrpSpPr>
          <p:nvPr/>
        </p:nvGrpSpPr>
        <p:grpSpPr bwMode="auto">
          <a:xfrm>
            <a:off x="577850" y="1066800"/>
            <a:ext cx="7810500" cy="549275"/>
            <a:chOff x="364" y="981"/>
            <a:chExt cx="4648" cy="346"/>
          </a:xfrm>
        </p:grpSpPr>
        <p:sp>
          <p:nvSpPr>
            <p:cNvPr id="25614" name="AutoShape 9"/>
            <p:cNvSpPr>
              <a:spLocks noChangeArrowheads="1"/>
            </p:cNvSpPr>
            <p:nvPr/>
          </p:nvSpPr>
          <p:spPr bwMode="auto">
            <a:xfrm>
              <a:off x="364" y="981"/>
              <a:ext cx="4648" cy="346"/>
            </a:xfrm>
            <a:prstGeom prst="roundRect">
              <a:avLst>
                <a:gd name="adj" fmla="val 4741"/>
              </a:avLst>
            </a:prstGeom>
            <a:gradFill rotWithShape="1">
              <a:gsLst>
                <a:gs pos="0">
                  <a:srgbClr val="5AA137"/>
                </a:gs>
                <a:gs pos="50000">
                  <a:srgbClr val="3D6D25"/>
                </a:gs>
                <a:gs pos="100000">
                  <a:srgbClr val="5AA137"/>
                </a:gs>
              </a:gsLst>
              <a:lin ang="5400000" scaled="1"/>
            </a:gradFill>
            <a:ln w="9525" algn="ctr">
              <a:solidFill>
                <a:srgbClr val="004000"/>
              </a:solidFill>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sp>
          <p:nvSpPr>
            <p:cNvPr id="25615" name="AutoShape 10"/>
            <p:cNvSpPr>
              <a:spLocks noChangeArrowheads="1"/>
            </p:cNvSpPr>
            <p:nvPr/>
          </p:nvSpPr>
          <p:spPr bwMode="auto">
            <a:xfrm>
              <a:off x="404" y="1017"/>
              <a:ext cx="4591" cy="242"/>
            </a:xfrm>
            <a:prstGeom prst="roundRect">
              <a:avLst>
                <a:gd name="adj" fmla="val 10856"/>
              </a:avLst>
            </a:pr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28575" cap="rnd" algn="ctr">
                  <a:solidFill>
                    <a:srgbClr val="000000"/>
                  </a:solidFill>
                  <a:prstDash val="sysDot"/>
                  <a:round/>
                  <a:headEnd/>
                  <a:tailEnd/>
                </a14:hiddenLine>
              </a:ext>
            </a:extLst>
          </p:spPr>
          <p:txBody>
            <a:bodyPr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grpSp>
      <p:sp>
        <p:nvSpPr>
          <p:cNvPr id="2059" name="Text Box 11"/>
          <p:cNvSpPr txBox="1">
            <a:spLocks noChangeArrowheads="1"/>
          </p:cNvSpPr>
          <p:nvPr/>
        </p:nvSpPr>
        <p:spPr bwMode="auto">
          <a:xfrm>
            <a:off x="798513" y="1157288"/>
            <a:ext cx="7561262" cy="368300"/>
          </a:xfrm>
          <a:prstGeom prst="rect">
            <a:avLst/>
          </a:prstGeom>
          <a:noFill/>
          <a:ln w="9525">
            <a:noFill/>
            <a:miter lim="800000"/>
            <a:headEnd/>
            <a:tailEnd/>
          </a:ln>
          <a:effectLst>
            <a:outerShdw dist="17961" dir="2700000" algn="ctr" rotWithShape="0">
              <a:schemeClr val="tx1"/>
            </a:outerShdw>
          </a:effectLst>
        </p:spPr>
        <p:txBody>
          <a:bodyPr lIns="0" tIns="0" rIns="0" bIns="0" anchor="ctr">
            <a:spAutoFit/>
          </a:bodyPr>
          <a:lstStyle/>
          <a:p>
            <a:pPr>
              <a:defRPr/>
            </a:pPr>
            <a:r>
              <a:rPr lang="en-US" altLang="ko-KR" sz="2400">
                <a:solidFill>
                  <a:schemeClr val="bg1"/>
                </a:solidFill>
                <a:latin typeface="HY헤드라인M" pitchFamily="18" charset="-127"/>
                <a:ea typeface="HY헤드라인M" pitchFamily="18" charset="-127"/>
              </a:rPr>
              <a:t>2. Application Method</a:t>
            </a:r>
            <a:endParaRPr lang="ko-KR" altLang="en-US" sz="2400" b="1">
              <a:solidFill>
                <a:srgbClr val="FFFF00"/>
              </a:solidFill>
              <a:latin typeface="Arial" charset="0"/>
              <a:ea typeface="HY헤드라인M" pitchFamily="18" charset="-127"/>
            </a:endParaRPr>
          </a:p>
        </p:txBody>
      </p:sp>
      <p:sp>
        <p:nvSpPr>
          <p:cNvPr id="331793" name="AutoShape 17"/>
          <p:cNvSpPr>
            <a:spLocks noChangeArrowheads="1"/>
          </p:cNvSpPr>
          <p:nvPr/>
        </p:nvSpPr>
        <p:spPr bwMode="auto">
          <a:xfrm>
            <a:off x="900113" y="1989138"/>
            <a:ext cx="8064500" cy="1223962"/>
          </a:xfrm>
          <a:prstGeom prst="roundRect">
            <a:avLst>
              <a:gd name="adj" fmla="val 1236"/>
            </a:avLst>
          </a:prstGeom>
          <a:noFill/>
          <a:ln>
            <a:noFill/>
          </a:ln>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latinLnBrk="0">
              <a:spcBef>
                <a:spcPct val="60000"/>
              </a:spcBef>
              <a:buClr>
                <a:schemeClr val="tx1"/>
              </a:buClr>
              <a:defRPr/>
            </a:pPr>
            <a:r>
              <a:rPr lang="en-US" altLang="ko-KR" sz="2000" dirty="0" smtClean="0">
                <a:solidFill>
                  <a:schemeClr val="accent2"/>
                </a:solidFill>
                <a:latin typeface="HY헤드라인M" pitchFamily="18" charset="-127"/>
                <a:ea typeface="HY헤드라인M" pitchFamily="18" charset="-127"/>
              </a:rPr>
              <a:t> Even though there is a weak point because of difficulty to find comparable trade for intangible asset, the Arm</a:t>
            </a:r>
            <a:r>
              <a:rPr lang="en-US" altLang="ko-KR" sz="2000" dirty="0" smtClean="0">
                <a:solidFill>
                  <a:schemeClr val="accent2"/>
                </a:solidFill>
                <a:latin typeface="+mj-lt"/>
                <a:ea typeface="HY견명조" panose="02030600000101010101" pitchFamily="18" charset="-127"/>
              </a:rPr>
              <a:t>’</a:t>
            </a:r>
            <a:r>
              <a:rPr lang="en-US" altLang="ko-KR" sz="2000" dirty="0" smtClean="0">
                <a:solidFill>
                  <a:schemeClr val="accent2"/>
                </a:solidFill>
                <a:latin typeface="HY헤드라인M" pitchFamily="18" charset="-127"/>
                <a:ea typeface="HY헤드라인M" pitchFamily="18" charset="-127"/>
              </a:rPr>
              <a:t>s Length Price provides the most fare contractual terms to a trade between specially related parties</a:t>
            </a:r>
            <a:endParaRPr lang="en-US" altLang="ko-KR" sz="1200" dirty="0" smtClean="0">
              <a:solidFill>
                <a:srgbClr val="FF0000"/>
              </a:solidFill>
              <a:latin typeface="HY헤드라인M" pitchFamily="18" charset="-127"/>
              <a:ea typeface="HY헤드라인M" pitchFamily="18" charset="-127"/>
            </a:endParaRPr>
          </a:p>
        </p:txBody>
      </p:sp>
      <p:sp>
        <p:nvSpPr>
          <p:cNvPr id="331794" name="AutoShape 18"/>
          <p:cNvSpPr>
            <a:spLocks noChangeArrowheads="1"/>
          </p:cNvSpPr>
          <p:nvPr/>
        </p:nvSpPr>
        <p:spPr bwMode="auto">
          <a:xfrm>
            <a:off x="900113" y="3213100"/>
            <a:ext cx="7775575" cy="936625"/>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30000"/>
              </a:lnSpc>
              <a:spcBef>
                <a:spcPct val="60000"/>
              </a:spcBef>
              <a:buClr>
                <a:schemeClr val="tx1"/>
              </a:buClr>
            </a:pPr>
            <a:r>
              <a:rPr lang="en-US" altLang="ko-KR" sz="2000">
                <a:solidFill>
                  <a:schemeClr val="accent2"/>
                </a:solidFill>
                <a:latin typeface="HY헤드라인M" pitchFamily="18" charset="-127"/>
                <a:ea typeface="HY헤드라인M" pitchFamily="18" charset="-127"/>
              </a:rPr>
              <a:t> It is experimental solution between enterprise and Tax Authority, </a:t>
            </a:r>
            <a:r>
              <a:rPr lang="en-US" altLang="ko-KR" sz="2000">
                <a:solidFill>
                  <a:srgbClr val="FF0000"/>
                </a:solidFill>
                <a:latin typeface="HY헤드라인M" pitchFamily="18" charset="-127"/>
                <a:ea typeface="HY헤드라인M" pitchFamily="18" charset="-127"/>
              </a:rPr>
              <a:t>practically there is no alternative </a:t>
            </a:r>
            <a:endParaRPr lang="ko-KR" altLang="en-US" sz="2000">
              <a:solidFill>
                <a:srgbClr val="FF0000"/>
              </a:solidFill>
              <a:latin typeface="HY헤드라인M" pitchFamily="18" charset="-127"/>
              <a:ea typeface="HY헤드라인M" pitchFamily="18" charset="-127"/>
            </a:endParaRPr>
          </a:p>
        </p:txBody>
      </p:sp>
      <p:pic>
        <p:nvPicPr>
          <p:cNvPr id="331795" name="Picture 19"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3535363"/>
            <a:ext cx="2619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96" name="AutoShape 20"/>
          <p:cNvSpPr>
            <a:spLocks noChangeArrowheads="1"/>
          </p:cNvSpPr>
          <p:nvPr/>
        </p:nvSpPr>
        <p:spPr bwMode="auto">
          <a:xfrm>
            <a:off x="973138" y="4148138"/>
            <a:ext cx="7775575" cy="503237"/>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30000"/>
              </a:lnSpc>
              <a:spcBef>
                <a:spcPct val="60000"/>
              </a:spcBef>
              <a:buClr>
                <a:schemeClr val="tx1"/>
              </a:buClr>
              <a:buFontTx/>
              <a:buChar char="•"/>
            </a:pPr>
            <a:r>
              <a:rPr lang="en-US" altLang="ko-KR" sz="2000">
                <a:solidFill>
                  <a:srgbClr val="FF0066"/>
                </a:solidFill>
                <a:latin typeface="Cooper Black" pitchFamily="18" charset="0"/>
                <a:ea typeface="HY헤드라인M" pitchFamily="18" charset="-127"/>
              </a:rPr>
              <a:t> OECD TP GUIDELINE (1.12)</a:t>
            </a:r>
          </a:p>
        </p:txBody>
      </p:sp>
      <p:sp>
        <p:nvSpPr>
          <p:cNvPr id="331797" name="AutoShape 21"/>
          <p:cNvSpPr>
            <a:spLocks noChangeArrowheads="1"/>
          </p:cNvSpPr>
          <p:nvPr/>
        </p:nvSpPr>
        <p:spPr bwMode="auto">
          <a:xfrm>
            <a:off x="684213" y="4797425"/>
            <a:ext cx="7775575" cy="1079500"/>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50000"/>
              </a:lnSpc>
              <a:spcBef>
                <a:spcPct val="60000"/>
              </a:spcBef>
              <a:buClr>
                <a:schemeClr val="tx1"/>
              </a:buClr>
            </a:pPr>
            <a:r>
              <a:rPr lang="en-US" altLang="ko-KR" sz="2000">
                <a:solidFill>
                  <a:srgbClr val="FF0066"/>
                </a:solidFill>
                <a:latin typeface="Cooper Black" pitchFamily="18" charset="0"/>
                <a:ea typeface="HY헤드라인M" pitchFamily="18" charset="-127"/>
              </a:rPr>
              <a:t>   </a:t>
            </a:r>
            <a:r>
              <a:rPr lang="en-US" altLang="ko-KR" sz="2000">
                <a:solidFill>
                  <a:schemeClr val="accent2"/>
                </a:solidFill>
                <a:latin typeface="Cooper Black" pitchFamily="18" charset="0"/>
                <a:ea typeface="HY헤드라인M" pitchFamily="18" charset="-127"/>
              </a:rPr>
              <a:t>“…  transfer pricing is </a:t>
            </a:r>
            <a:r>
              <a:rPr lang="en-US" altLang="ko-KR" sz="2000">
                <a:solidFill>
                  <a:srgbClr val="FF3300"/>
                </a:solidFill>
                <a:latin typeface="Cooper Black" pitchFamily="18" charset="0"/>
                <a:ea typeface="HY헤드라인M" pitchFamily="18" charset="-127"/>
              </a:rPr>
              <a:t>not an exact science</a:t>
            </a:r>
            <a:r>
              <a:rPr lang="en-US" altLang="ko-KR" sz="2000">
                <a:solidFill>
                  <a:schemeClr val="accent2"/>
                </a:solidFill>
                <a:latin typeface="Cooper Black" pitchFamily="18" charset="0"/>
                <a:ea typeface="HY헤드라인M" pitchFamily="18" charset="-127"/>
              </a:rPr>
              <a:t> but does </a:t>
            </a:r>
          </a:p>
          <a:p>
            <a:pPr latinLnBrk="0">
              <a:lnSpc>
                <a:spcPct val="50000"/>
              </a:lnSpc>
              <a:spcBef>
                <a:spcPct val="60000"/>
              </a:spcBef>
              <a:buClr>
                <a:schemeClr val="tx1"/>
              </a:buClr>
            </a:pPr>
            <a:r>
              <a:rPr lang="en-US" altLang="ko-KR" sz="2000">
                <a:solidFill>
                  <a:schemeClr val="accent2"/>
                </a:solidFill>
                <a:latin typeface="Cooper Black" pitchFamily="18" charset="0"/>
                <a:ea typeface="HY헤드라인M" pitchFamily="18" charset="-127"/>
              </a:rPr>
              <a:t>      require </a:t>
            </a:r>
            <a:r>
              <a:rPr lang="en-US" altLang="ko-KR" sz="2000">
                <a:solidFill>
                  <a:srgbClr val="FF3300"/>
                </a:solidFill>
                <a:latin typeface="Cooper Black" pitchFamily="18" charset="0"/>
                <a:ea typeface="HY헤드라인M" pitchFamily="18" charset="-127"/>
              </a:rPr>
              <a:t>the exercise of judgment</a:t>
            </a:r>
            <a:r>
              <a:rPr lang="en-US" altLang="ko-KR" sz="2000">
                <a:solidFill>
                  <a:schemeClr val="accent2"/>
                </a:solidFill>
                <a:latin typeface="Cooper Black" pitchFamily="18" charset="0"/>
                <a:ea typeface="HY헤드라인M" pitchFamily="18" charset="-127"/>
              </a:rPr>
              <a:t> on the part of both </a:t>
            </a:r>
          </a:p>
          <a:p>
            <a:pPr latinLnBrk="0">
              <a:lnSpc>
                <a:spcPct val="50000"/>
              </a:lnSpc>
              <a:spcBef>
                <a:spcPct val="60000"/>
              </a:spcBef>
              <a:buClr>
                <a:schemeClr val="tx1"/>
              </a:buClr>
            </a:pPr>
            <a:r>
              <a:rPr lang="en-US" altLang="ko-KR" sz="2000">
                <a:solidFill>
                  <a:schemeClr val="accent2"/>
                </a:solidFill>
                <a:latin typeface="Cooper Black" pitchFamily="18" charset="0"/>
                <a:ea typeface="HY헤드라인M" pitchFamily="18" charset="-127"/>
              </a:rPr>
              <a:t>      the tax administration and taxpayer.”</a:t>
            </a:r>
          </a:p>
        </p:txBody>
      </p:sp>
      <p:pic>
        <p:nvPicPr>
          <p:cNvPr id="331798" name="Picture 22"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76475"/>
            <a:ext cx="2619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바닥글 개체 틀 6"/>
          <p:cNvSpPr>
            <a:spLocks noGrp="1"/>
          </p:cNvSpPr>
          <p:nvPr>
            <p:ph type="ftr" sz="quarter" idx="11"/>
          </p:nvPr>
        </p:nvSpPr>
        <p:spPr/>
        <p:txBody>
          <a:bodyPr/>
          <a:lstStyle/>
          <a:p>
            <a:pPr>
              <a:defRPr/>
            </a:pPr>
            <a:r>
              <a:rPr lang="en-US" altLang="ko-KR"/>
              <a:t>2013 AOTCA Hanoi Meeting </a:t>
            </a:r>
          </a:p>
        </p:txBody>
      </p:sp>
      <p:sp>
        <p:nvSpPr>
          <p:cNvPr id="8" name="슬라이드 번호 개체 틀 7"/>
          <p:cNvSpPr>
            <a:spLocks noGrp="1"/>
          </p:cNvSpPr>
          <p:nvPr>
            <p:ph type="sldNum" sz="quarter" idx="12"/>
          </p:nvPr>
        </p:nvSpPr>
        <p:spPr/>
        <p:txBody>
          <a:bodyPr/>
          <a:lstStyle/>
          <a:p>
            <a:pPr>
              <a:defRPr/>
            </a:pPr>
            <a:fld id="{20DD247D-ED51-4EDF-B37A-2550DB4BA62F}" type="slidenum">
              <a:rPr lang="ko-KR" altLang="en-US"/>
              <a:pPr>
                <a:defRPr/>
              </a:pPr>
              <a:t>13</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p:cTn id="12" dur="500" fill="hold"/>
                                        <p:tgtEl>
                                          <p:spTgt spid="2059"/>
                                        </p:tgtEl>
                                        <p:attrNameLst>
                                          <p:attrName>ppt_w</p:attrName>
                                        </p:attrNameLst>
                                      </p:cBhvr>
                                      <p:tavLst>
                                        <p:tav tm="0">
                                          <p:val>
                                            <p:fltVal val="0"/>
                                          </p:val>
                                        </p:tav>
                                        <p:tav tm="100000">
                                          <p:val>
                                            <p:strVal val="#ppt_w"/>
                                          </p:val>
                                        </p:tav>
                                      </p:tavLst>
                                    </p:anim>
                                    <p:anim calcmode="lin" valueType="num">
                                      <p:cBhvr>
                                        <p:cTn id="13" dur="500" fill="hold"/>
                                        <p:tgtEl>
                                          <p:spTgt spid="2059"/>
                                        </p:tgtEl>
                                        <p:attrNameLst>
                                          <p:attrName>ppt_h</p:attrName>
                                        </p:attrNameLst>
                                      </p:cBhvr>
                                      <p:tavLst>
                                        <p:tav tm="0">
                                          <p:val>
                                            <p:fltVal val="0"/>
                                          </p:val>
                                        </p:tav>
                                        <p:tav tm="100000">
                                          <p:val>
                                            <p:strVal val="#ppt_h"/>
                                          </p:val>
                                        </p:tav>
                                      </p:tavLst>
                                    </p:anim>
                                    <p:animEffect transition="in" filter="fade">
                                      <p:cBhvr>
                                        <p:cTn id="14" dur="500"/>
                                        <p:tgtEl>
                                          <p:spTgt spid="205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31786"/>
                                        </p:tgtEl>
                                        <p:attrNameLst>
                                          <p:attrName>style.visibility</p:attrName>
                                        </p:attrNameLst>
                                      </p:cBhvr>
                                      <p:to>
                                        <p:strVal val="visible"/>
                                      </p:to>
                                    </p:set>
                                    <p:anim calcmode="lin" valueType="num">
                                      <p:cBhvr>
                                        <p:cTn id="17" dur="500" fill="hold"/>
                                        <p:tgtEl>
                                          <p:spTgt spid="331786"/>
                                        </p:tgtEl>
                                        <p:attrNameLst>
                                          <p:attrName>ppt_w</p:attrName>
                                        </p:attrNameLst>
                                      </p:cBhvr>
                                      <p:tavLst>
                                        <p:tav tm="0">
                                          <p:val>
                                            <p:fltVal val="0"/>
                                          </p:val>
                                        </p:tav>
                                        <p:tav tm="100000">
                                          <p:val>
                                            <p:strVal val="#ppt_w"/>
                                          </p:val>
                                        </p:tav>
                                      </p:tavLst>
                                    </p:anim>
                                    <p:anim calcmode="lin" valueType="num">
                                      <p:cBhvr>
                                        <p:cTn id="18" dur="500" fill="hold"/>
                                        <p:tgtEl>
                                          <p:spTgt spid="331786"/>
                                        </p:tgtEl>
                                        <p:attrNameLst>
                                          <p:attrName>ppt_h</p:attrName>
                                        </p:attrNameLst>
                                      </p:cBhvr>
                                      <p:tavLst>
                                        <p:tav tm="0">
                                          <p:val>
                                            <p:fltVal val="0"/>
                                          </p:val>
                                        </p:tav>
                                        <p:tav tm="100000">
                                          <p:val>
                                            <p:strVal val="#ppt_h"/>
                                          </p:val>
                                        </p:tav>
                                      </p:tavLst>
                                    </p:anim>
                                    <p:animEffect transition="in" filter="fade">
                                      <p:cBhvr>
                                        <p:cTn id="19" dur="500"/>
                                        <p:tgtEl>
                                          <p:spTgt spid="331786"/>
                                        </p:tgtEl>
                                      </p:cBhvr>
                                    </p:animEffect>
                                  </p:childTnLst>
                                </p:cTn>
                              </p:par>
                              <p:par>
                                <p:cTn id="20" presetID="42" presetClass="entr" presetSubtype="0" fill="hold" nodeType="withEffect">
                                  <p:stCondLst>
                                    <p:cond delay="0"/>
                                  </p:stCondLst>
                                  <p:childTnLst>
                                    <p:set>
                                      <p:cBhvr>
                                        <p:cTn id="21" dur="1" fill="hold">
                                          <p:stCondLst>
                                            <p:cond delay="0"/>
                                          </p:stCondLst>
                                        </p:cTn>
                                        <p:tgtEl>
                                          <p:spTgt spid="331798"/>
                                        </p:tgtEl>
                                        <p:attrNameLst>
                                          <p:attrName>style.visibility</p:attrName>
                                        </p:attrNameLst>
                                      </p:cBhvr>
                                      <p:to>
                                        <p:strVal val="visible"/>
                                      </p:to>
                                    </p:set>
                                    <p:animEffect transition="in" filter="fade">
                                      <p:cBhvr>
                                        <p:cTn id="22" dur="1000"/>
                                        <p:tgtEl>
                                          <p:spTgt spid="331798"/>
                                        </p:tgtEl>
                                      </p:cBhvr>
                                    </p:animEffect>
                                    <p:anim calcmode="lin" valueType="num">
                                      <p:cBhvr>
                                        <p:cTn id="23" dur="1000" fill="hold"/>
                                        <p:tgtEl>
                                          <p:spTgt spid="331798"/>
                                        </p:tgtEl>
                                        <p:attrNameLst>
                                          <p:attrName>ppt_x</p:attrName>
                                        </p:attrNameLst>
                                      </p:cBhvr>
                                      <p:tavLst>
                                        <p:tav tm="0">
                                          <p:val>
                                            <p:strVal val="#ppt_x"/>
                                          </p:val>
                                        </p:tav>
                                        <p:tav tm="100000">
                                          <p:val>
                                            <p:strVal val="#ppt_x"/>
                                          </p:val>
                                        </p:tav>
                                      </p:tavLst>
                                    </p:anim>
                                    <p:anim calcmode="lin" valueType="num">
                                      <p:cBhvr>
                                        <p:cTn id="24" dur="1000" fill="hold"/>
                                        <p:tgtEl>
                                          <p:spTgt spid="33179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1793"/>
                                        </p:tgtEl>
                                        <p:attrNameLst>
                                          <p:attrName>style.visibility</p:attrName>
                                        </p:attrNameLst>
                                      </p:cBhvr>
                                      <p:to>
                                        <p:strVal val="visible"/>
                                      </p:to>
                                    </p:set>
                                    <p:animEffect transition="in" filter="fade">
                                      <p:cBhvr>
                                        <p:cTn id="27" dur="1000"/>
                                        <p:tgtEl>
                                          <p:spTgt spid="331793"/>
                                        </p:tgtEl>
                                      </p:cBhvr>
                                    </p:animEffect>
                                    <p:anim calcmode="lin" valueType="num">
                                      <p:cBhvr>
                                        <p:cTn id="28" dur="1000" fill="hold"/>
                                        <p:tgtEl>
                                          <p:spTgt spid="331793"/>
                                        </p:tgtEl>
                                        <p:attrNameLst>
                                          <p:attrName>ppt_x</p:attrName>
                                        </p:attrNameLst>
                                      </p:cBhvr>
                                      <p:tavLst>
                                        <p:tav tm="0">
                                          <p:val>
                                            <p:strVal val="#ppt_x"/>
                                          </p:val>
                                        </p:tav>
                                        <p:tav tm="100000">
                                          <p:val>
                                            <p:strVal val="#ppt_x"/>
                                          </p:val>
                                        </p:tav>
                                      </p:tavLst>
                                    </p:anim>
                                    <p:anim calcmode="lin" valueType="num">
                                      <p:cBhvr>
                                        <p:cTn id="29" dur="1000" fill="hold"/>
                                        <p:tgtEl>
                                          <p:spTgt spid="33179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31794"/>
                                        </p:tgtEl>
                                        <p:attrNameLst>
                                          <p:attrName>style.visibility</p:attrName>
                                        </p:attrNameLst>
                                      </p:cBhvr>
                                      <p:to>
                                        <p:strVal val="visible"/>
                                      </p:to>
                                    </p:set>
                                    <p:animEffect transition="in" filter="fade">
                                      <p:cBhvr>
                                        <p:cTn id="33" dur="1000"/>
                                        <p:tgtEl>
                                          <p:spTgt spid="331794"/>
                                        </p:tgtEl>
                                      </p:cBhvr>
                                    </p:animEffect>
                                    <p:anim calcmode="lin" valueType="num">
                                      <p:cBhvr>
                                        <p:cTn id="34" dur="1000" fill="hold"/>
                                        <p:tgtEl>
                                          <p:spTgt spid="331794"/>
                                        </p:tgtEl>
                                        <p:attrNameLst>
                                          <p:attrName>ppt_x</p:attrName>
                                        </p:attrNameLst>
                                      </p:cBhvr>
                                      <p:tavLst>
                                        <p:tav tm="0">
                                          <p:val>
                                            <p:strVal val="#ppt_x"/>
                                          </p:val>
                                        </p:tav>
                                        <p:tav tm="100000">
                                          <p:val>
                                            <p:strVal val="#ppt_x"/>
                                          </p:val>
                                        </p:tav>
                                      </p:tavLst>
                                    </p:anim>
                                    <p:anim calcmode="lin" valueType="num">
                                      <p:cBhvr>
                                        <p:cTn id="35" dur="1000" fill="hold"/>
                                        <p:tgtEl>
                                          <p:spTgt spid="33179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1795"/>
                                        </p:tgtEl>
                                        <p:attrNameLst>
                                          <p:attrName>style.visibility</p:attrName>
                                        </p:attrNameLst>
                                      </p:cBhvr>
                                      <p:to>
                                        <p:strVal val="visible"/>
                                      </p:to>
                                    </p:set>
                                    <p:animEffect transition="in" filter="fade">
                                      <p:cBhvr>
                                        <p:cTn id="38" dur="1000"/>
                                        <p:tgtEl>
                                          <p:spTgt spid="331795"/>
                                        </p:tgtEl>
                                      </p:cBhvr>
                                    </p:animEffect>
                                    <p:anim calcmode="lin" valueType="num">
                                      <p:cBhvr>
                                        <p:cTn id="39" dur="1000" fill="hold"/>
                                        <p:tgtEl>
                                          <p:spTgt spid="331795"/>
                                        </p:tgtEl>
                                        <p:attrNameLst>
                                          <p:attrName>ppt_x</p:attrName>
                                        </p:attrNameLst>
                                      </p:cBhvr>
                                      <p:tavLst>
                                        <p:tav tm="0">
                                          <p:val>
                                            <p:strVal val="#ppt_x"/>
                                          </p:val>
                                        </p:tav>
                                        <p:tav tm="100000">
                                          <p:val>
                                            <p:strVal val="#ppt_x"/>
                                          </p:val>
                                        </p:tav>
                                      </p:tavLst>
                                    </p:anim>
                                    <p:anim calcmode="lin" valueType="num">
                                      <p:cBhvr>
                                        <p:cTn id="40" dur="1000" fill="hold"/>
                                        <p:tgtEl>
                                          <p:spTgt spid="331795"/>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331796"/>
                                        </p:tgtEl>
                                        <p:attrNameLst>
                                          <p:attrName>style.visibility</p:attrName>
                                        </p:attrNameLst>
                                      </p:cBhvr>
                                      <p:to>
                                        <p:strVal val="visible"/>
                                      </p:to>
                                    </p:set>
                                    <p:animEffect transition="in" filter="fade">
                                      <p:cBhvr>
                                        <p:cTn id="44" dur="1000"/>
                                        <p:tgtEl>
                                          <p:spTgt spid="331796"/>
                                        </p:tgtEl>
                                      </p:cBhvr>
                                    </p:animEffect>
                                    <p:anim calcmode="lin" valueType="num">
                                      <p:cBhvr>
                                        <p:cTn id="45" dur="1000" fill="hold"/>
                                        <p:tgtEl>
                                          <p:spTgt spid="331796"/>
                                        </p:tgtEl>
                                        <p:attrNameLst>
                                          <p:attrName>ppt_x</p:attrName>
                                        </p:attrNameLst>
                                      </p:cBhvr>
                                      <p:tavLst>
                                        <p:tav tm="0">
                                          <p:val>
                                            <p:strVal val="#ppt_x"/>
                                          </p:val>
                                        </p:tav>
                                        <p:tav tm="100000">
                                          <p:val>
                                            <p:strVal val="#ppt_x"/>
                                          </p:val>
                                        </p:tav>
                                      </p:tavLst>
                                    </p:anim>
                                    <p:anim calcmode="lin" valueType="num">
                                      <p:cBhvr>
                                        <p:cTn id="46" dur="1000" fill="hold"/>
                                        <p:tgtEl>
                                          <p:spTgt spid="331796"/>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3000"/>
                            </p:stCondLst>
                            <p:childTnLst>
                              <p:par>
                                <p:cTn id="48" presetID="53" presetClass="entr" presetSubtype="0" fill="hold" grpId="0" nodeType="afterEffect">
                                  <p:stCondLst>
                                    <p:cond delay="0"/>
                                  </p:stCondLst>
                                  <p:childTnLst>
                                    <p:set>
                                      <p:cBhvr>
                                        <p:cTn id="49" dur="1" fill="hold">
                                          <p:stCondLst>
                                            <p:cond delay="0"/>
                                          </p:stCondLst>
                                        </p:cTn>
                                        <p:tgtEl>
                                          <p:spTgt spid="331797"/>
                                        </p:tgtEl>
                                        <p:attrNameLst>
                                          <p:attrName>style.visibility</p:attrName>
                                        </p:attrNameLst>
                                      </p:cBhvr>
                                      <p:to>
                                        <p:strVal val="visible"/>
                                      </p:to>
                                    </p:set>
                                    <p:anim calcmode="lin" valueType="num">
                                      <p:cBhvr>
                                        <p:cTn id="50" dur="2000" fill="hold"/>
                                        <p:tgtEl>
                                          <p:spTgt spid="331797"/>
                                        </p:tgtEl>
                                        <p:attrNameLst>
                                          <p:attrName>ppt_w</p:attrName>
                                        </p:attrNameLst>
                                      </p:cBhvr>
                                      <p:tavLst>
                                        <p:tav tm="0">
                                          <p:val>
                                            <p:fltVal val="0"/>
                                          </p:val>
                                        </p:tav>
                                        <p:tav tm="100000">
                                          <p:val>
                                            <p:strVal val="#ppt_w"/>
                                          </p:val>
                                        </p:tav>
                                      </p:tavLst>
                                    </p:anim>
                                    <p:anim calcmode="lin" valueType="num">
                                      <p:cBhvr>
                                        <p:cTn id="51" dur="2000" fill="hold"/>
                                        <p:tgtEl>
                                          <p:spTgt spid="331797"/>
                                        </p:tgtEl>
                                        <p:attrNameLst>
                                          <p:attrName>ppt_h</p:attrName>
                                        </p:attrNameLst>
                                      </p:cBhvr>
                                      <p:tavLst>
                                        <p:tav tm="0">
                                          <p:val>
                                            <p:fltVal val="0"/>
                                          </p:val>
                                        </p:tav>
                                        <p:tav tm="100000">
                                          <p:val>
                                            <p:strVal val="#ppt_h"/>
                                          </p:val>
                                        </p:tav>
                                      </p:tavLst>
                                    </p:anim>
                                    <p:animEffect transition="in" filter="fade">
                                      <p:cBhvr>
                                        <p:cTn id="52" dur="2000"/>
                                        <p:tgtEl>
                                          <p:spTgt spid="33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6" grpId="0" animBg="1"/>
      <p:bldP spid="2059" grpId="0"/>
      <p:bldP spid="331793" grpId="0"/>
      <p:bldP spid="331794" grpId="0"/>
      <p:bldP spid="331796" grpId="0"/>
      <p:bldP spid="3317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873" name="Picture 89" descr="화살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13" y="2290763"/>
            <a:ext cx="31686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74" name="Freeform 90"/>
          <p:cNvSpPr>
            <a:spLocks/>
          </p:cNvSpPr>
          <p:nvPr/>
        </p:nvSpPr>
        <p:spPr bwMode="auto">
          <a:xfrm>
            <a:off x="5362575" y="3078163"/>
            <a:ext cx="2189163" cy="2295525"/>
          </a:xfrm>
          <a:custGeom>
            <a:avLst/>
            <a:gdLst>
              <a:gd name="T0" fmla="*/ 2147483647 w 1504"/>
              <a:gd name="T1" fmla="*/ 0 h 1578"/>
              <a:gd name="T2" fmla="*/ 2147483647 w 1504"/>
              <a:gd name="T3" fmla="*/ 2147483647 h 1578"/>
              <a:gd name="T4" fmla="*/ 2147483647 w 1504"/>
              <a:gd name="T5" fmla="*/ 2147483647 h 1578"/>
              <a:gd name="T6" fmla="*/ 2147483647 w 1504"/>
              <a:gd name="T7" fmla="*/ 2147483647 h 1578"/>
              <a:gd name="T8" fmla="*/ 2147483647 w 1504"/>
              <a:gd name="T9" fmla="*/ 2147483647 h 1578"/>
              <a:gd name="T10" fmla="*/ 2147483647 w 1504"/>
              <a:gd name="T11" fmla="*/ 2147483647 h 1578"/>
              <a:gd name="T12" fmla="*/ 2147483647 w 1504"/>
              <a:gd name="T13" fmla="*/ 2147483647 h 1578"/>
              <a:gd name="T14" fmla="*/ 2147483647 w 1504"/>
              <a:gd name="T15" fmla="*/ 2147483647 h 1578"/>
              <a:gd name="T16" fmla="*/ 2147483647 w 1504"/>
              <a:gd name="T17" fmla="*/ 2147483647 h 1578"/>
              <a:gd name="T18" fmla="*/ 2147483647 w 1504"/>
              <a:gd name="T19" fmla="*/ 2147483647 h 1578"/>
              <a:gd name="T20" fmla="*/ 2147483647 w 1504"/>
              <a:gd name="T21" fmla="*/ 2147483647 h 1578"/>
              <a:gd name="T22" fmla="*/ 2147483647 w 1504"/>
              <a:gd name="T23" fmla="*/ 2147483647 h 1578"/>
              <a:gd name="T24" fmla="*/ 2147483647 w 1504"/>
              <a:gd name="T25" fmla="*/ 2147483647 h 1578"/>
              <a:gd name="T26" fmla="*/ 2147483647 w 1504"/>
              <a:gd name="T27" fmla="*/ 2147483647 h 1578"/>
              <a:gd name="T28" fmla="*/ 2147483647 w 1504"/>
              <a:gd name="T29" fmla="*/ 2147483647 h 1578"/>
              <a:gd name="T30" fmla="*/ 2147483647 w 1504"/>
              <a:gd name="T31" fmla="*/ 2147483647 h 1578"/>
              <a:gd name="T32" fmla="*/ 2147483647 w 1504"/>
              <a:gd name="T33" fmla="*/ 2147483647 h 1578"/>
              <a:gd name="T34" fmla="*/ 2147483647 w 1504"/>
              <a:gd name="T35" fmla="*/ 2147483647 h 1578"/>
              <a:gd name="T36" fmla="*/ 2147483647 w 1504"/>
              <a:gd name="T37" fmla="*/ 2147483647 h 1578"/>
              <a:gd name="T38" fmla="*/ 2147483647 w 1504"/>
              <a:gd name="T39" fmla="*/ 2147483647 h 1578"/>
              <a:gd name="T40" fmla="*/ 2147483647 w 1504"/>
              <a:gd name="T41" fmla="*/ 2147483647 h 1578"/>
              <a:gd name="T42" fmla="*/ 2147483647 w 1504"/>
              <a:gd name="T43" fmla="*/ 2147483647 h 1578"/>
              <a:gd name="T44" fmla="*/ 2147483647 w 1504"/>
              <a:gd name="T45" fmla="*/ 2147483647 h 1578"/>
              <a:gd name="T46" fmla="*/ 2147483647 w 1504"/>
              <a:gd name="T47" fmla="*/ 2147483647 h 1578"/>
              <a:gd name="T48" fmla="*/ 2147483647 w 1504"/>
              <a:gd name="T49" fmla="*/ 2147483647 h 1578"/>
              <a:gd name="T50" fmla="*/ 2147483647 w 1504"/>
              <a:gd name="T51" fmla="*/ 2147483647 h 1578"/>
              <a:gd name="T52" fmla="*/ 2147483647 w 1504"/>
              <a:gd name="T53" fmla="*/ 2147483647 h 1578"/>
              <a:gd name="T54" fmla="*/ 2147483647 w 1504"/>
              <a:gd name="T55" fmla="*/ 2147483647 h 1578"/>
              <a:gd name="T56" fmla="*/ 2147483647 w 1504"/>
              <a:gd name="T57" fmla="*/ 2147483647 h 1578"/>
              <a:gd name="T58" fmla="*/ 2147483647 w 1504"/>
              <a:gd name="T59" fmla="*/ 2147483647 h 1578"/>
              <a:gd name="T60" fmla="*/ 2147483647 w 1504"/>
              <a:gd name="T61" fmla="*/ 2147483647 h 1578"/>
              <a:gd name="T62" fmla="*/ 2147483647 w 1504"/>
              <a:gd name="T63" fmla="*/ 2147483647 h 1578"/>
              <a:gd name="T64" fmla="*/ 2147483647 w 1504"/>
              <a:gd name="T65" fmla="*/ 2147483647 h 1578"/>
              <a:gd name="T66" fmla="*/ 2147483647 w 1504"/>
              <a:gd name="T67" fmla="*/ 2147483647 h 1578"/>
              <a:gd name="T68" fmla="*/ 2147483647 w 1504"/>
              <a:gd name="T69" fmla="*/ 2147483647 h 1578"/>
              <a:gd name="T70" fmla="*/ 2147483647 w 1504"/>
              <a:gd name="T71" fmla="*/ 2147483647 h 1578"/>
              <a:gd name="T72" fmla="*/ 2147483647 w 1504"/>
              <a:gd name="T73" fmla="*/ 2147483647 h 1578"/>
              <a:gd name="T74" fmla="*/ 2147483647 w 1504"/>
              <a:gd name="T75" fmla="*/ 2147483647 h 1578"/>
              <a:gd name="T76" fmla="*/ 2147483647 w 1504"/>
              <a:gd name="T77" fmla="*/ 2147483647 h 1578"/>
              <a:gd name="T78" fmla="*/ 2147483647 w 1504"/>
              <a:gd name="T79" fmla="*/ 2147483647 h 1578"/>
              <a:gd name="T80" fmla="*/ 2147483647 w 1504"/>
              <a:gd name="T81" fmla="*/ 2147483647 h 1578"/>
              <a:gd name="T82" fmla="*/ 2147483647 w 1504"/>
              <a:gd name="T83" fmla="*/ 2147483647 h 1578"/>
              <a:gd name="T84" fmla="*/ 2147483647 w 1504"/>
              <a:gd name="T85" fmla="*/ 2147483647 h 1578"/>
              <a:gd name="T86" fmla="*/ 2147483647 w 1504"/>
              <a:gd name="T87" fmla="*/ 2147483647 h 1578"/>
              <a:gd name="T88" fmla="*/ 2147483647 w 1504"/>
              <a:gd name="T89" fmla="*/ 2147483647 h 1578"/>
              <a:gd name="T90" fmla="*/ 2147483647 w 1504"/>
              <a:gd name="T91" fmla="*/ 2147483647 h 1578"/>
              <a:gd name="T92" fmla="*/ 2147483647 w 1504"/>
              <a:gd name="T93" fmla="*/ 2147483647 h 1578"/>
              <a:gd name="T94" fmla="*/ 2147483647 w 1504"/>
              <a:gd name="T95" fmla="*/ 2147483647 h 1578"/>
              <a:gd name="T96" fmla="*/ 2147483647 w 1504"/>
              <a:gd name="T97" fmla="*/ 2147483647 h 1578"/>
              <a:gd name="T98" fmla="*/ 2147483647 w 1504"/>
              <a:gd name="T99" fmla="*/ 2147483647 h 1578"/>
              <a:gd name="T100" fmla="*/ 2147483647 w 1504"/>
              <a:gd name="T101" fmla="*/ 2147483647 h 1578"/>
              <a:gd name="T102" fmla="*/ 2147483647 w 1504"/>
              <a:gd name="T103" fmla="*/ 2147483647 h 1578"/>
              <a:gd name="T104" fmla="*/ 2147483647 w 1504"/>
              <a:gd name="T105" fmla="*/ 2147483647 h 1578"/>
              <a:gd name="T106" fmla="*/ 2147483647 w 1504"/>
              <a:gd name="T107" fmla="*/ 2147483647 h 1578"/>
              <a:gd name="T108" fmla="*/ 2147483647 w 1504"/>
              <a:gd name="T109" fmla="*/ 2147483647 h 1578"/>
              <a:gd name="T110" fmla="*/ 2147483647 w 1504"/>
              <a:gd name="T111" fmla="*/ 2147483647 h 15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04"/>
              <a:gd name="T169" fmla="*/ 0 h 1578"/>
              <a:gd name="T170" fmla="*/ 1504 w 1504"/>
              <a:gd name="T171" fmla="*/ 1578 h 15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04" h="1578">
                <a:moveTo>
                  <a:pt x="39" y="0"/>
                </a:moveTo>
                <a:cubicBezTo>
                  <a:pt x="10" y="43"/>
                  <a:pt x="6" y="31"/>
                  <a:pt x="33" y="72"/>
                </a:cubicBezTo>
                <a:cubicBezTo>
                  <a:pt x="28" y="99"/>
                  <a:pt x="24" y="124"/>
                  <a:pt x="15" y="150"/>
                </a:cubicBezTo>
                <a:cubicBezTo>
                  <a:pt x="18" y="171"/>
                  <a:pt x="21" y="204"/>
                  <a:pt x="33" y="204"/>
                </a:cubicBezTo>
                <a:cubicBezTo>
                  <a:pt x="39" y="204"/>
                  <a:pt x="35" y="191"/>
                  <a:pt x="39" y="186"/>
                </a:cubicBezTo>
                <a:cubicBezTo>
                  <a:pt x="44" y="180"/>
                  <a:pt x="51" y="178"/>
                  <a:pt x="57" y="174"/>
                </a:cubicBezTo>
                <a:cubicBezTo>
                  <a:pt x="102" y="189"/>
                  <a:pt x="66" y="231"/>
                  <a:pt x="39" y="240"/>
                </a:cubicBezTo>
                <a:cubicBezTo>
                  <a:pt x="0" y="298"/>
                  <a:pt x="52" y="340"/>
                  <a:pt x="81" y="384"/>
                </a:cubicBezTo>
                <a:cubicBezTo>
                  <a:pt x="89" y="360"/>
                  <a:pt x="93" y="350"/>
                  <a:pt x="117" y="342"/>
                </a:cubicBezTo>
                <a:cubicBezTo>
                  <a:pt x="141" y="378"/>
                  <a:pt x="104" y="383"/>
                  <a:pt x="141" y="408"/>
                </a:cubicBezTo>
                <a:cubicBezTo>
                  <a:pt x="184" y="394"/>
                  <a:pt x="170" y="381"/>
                  <a:pt x="201" y="360"/>
                </a:cubicBezTo>
                <a:cubicBezTo>
                  <a:pt x="209" y="337"/>
                  <a:pt x="224" y="332"/>
                  <a:pt x="237" y="312"/>
                </a:cubicBezTo>
                <a:cubicBezTo>
                  <a:pt x="240" y="295"/>
                  <a:pt x="250" y="243"/>
                  <a:pt x="267" y="294"/>
                </a:cubicBezTo>
                <a:cubicBezTo>
                  <a:pt x="254" y="344"/>
                  <a:pt x="297" y="323"/>
                  <a:pt x="339" y="318"/>
                </a:cubicBezTo>
                <a:cubicBezTo>
                  <a:pt x="373" y="309"/>
                  <a:pt x="394" y="289"/>
                  <a:pt x="417" y="324"/>
                </a:cubicBezTo>
                <a:cubicBezTo>
                  <a:pt x="419" y="332"/>
                  <a:pt x="418" y="342"/>
                  <a:pt x="423" y="348"/>
                </a:cubicBezTo>
                <a:cubicBezTo>
                  <a:pt x="427" y="353"/>
                  <a:pt x="436" y="350"/>
                  <a:pt x="441" y="354"/>
                </a:cubicBezTo>
                <a:cubicBezTo>
                  <a:pt x="463" y="372"/>
                  <a:pt x="455" y="379"/>
                  <a:pt x="489" y="390"/>
                </a:cubicBezTo>
                <a:cubicBezTo>
                  <a:pt x="495" y="396"/>
                  <a:pt x="500" y="403"/>
                  <a:pt x="507" y="408"/>
                </a:cubicBezTo>
                <a:cubicBezTo>
                  <a:pt x="512" y="412"/>
                  <a:pt x="521" y="410"/>
                  <a:pt x="525" y="414"/>
                </a:cubicBezTo>
                <a:cubicBezTo>
                  <a:pt x="546" y="435"/>
                  <a:pt x="513" y="431"/>
                  <a:pt x="543" y="450"/>
                </a:cubicBezTo>
                <a:cubicBezTo>
                  <a:pt x="554" y="457"/>
                  <a:pt x="579" y="462"/>
                  <a:pt x="579" y="462"/>
                </a:cubicBezTo>
                <a:cubicBezTo>
                  <a:pt x="587" y="485"/>
                  <a:pt x="588" y="495"/>
                  <a:pt x="609" y="516"/>
                </a:cubicBezTo>
                <a:cubicBezTo>
                  <a:pt x="621" y="528"/>
                  <a:pt x="645" y="552"/>
                  <a:pt x="645" y="552"/>
                </a:cubicBezTo>
                <a:cubicBezTo>
                  <a:pt x="657" y="587"/>
                  <a:pt x="642" y="555"/>
                  <a:pt x="669" y="582"/>
                </a:cubicBezTo>
                <a:cubicBezTo>
                  <a:pt x="690" y="603"/>
                  <a:pt x="677" y="611"/>
                  <a:pt x="705" y="630"/>
                </a:cubicBezTo>
                <a:cubicBezTo>
                  <a:pt x="726" y="694"/>
                  <a:pt x="689" y="763"/>
                  <a:pt x="711" y="828"/>
                </a:cubicBezTo>
                <a:cubicBezTo>
                  <a:pt x="716" y="843"/>
                  <a:pt x="735" y="848"/>
                  <a:pt x="747" y="858"/>
                </a:cubicBezTo>
                <a:cubicBezTo>
                  <a:pt x="758" y="867"/>
                  <a:pt x="783" y="882"/>
                  <a:pt x="783" y="882"/>
                </a:cubicBezTo>
                <a:cubicBezTo>
                  <a:pt x="796" y="922"/>
                  <a:pt x="824" y="958"/>
                  <a:pt x="849" y="990"/>
                </a:cubicBezTo>
                <a:cubicBezTo>
                  <a:pt x="870" y="1018"/>
                  <a:pt x="875" y="1038"/>
                  <a:pt x="903" y="1056"/>
                </a:cubicBezTo>
                <a:cubicBezTo>
                  <a:pt x="925" y="1089"/>
                  <a:pt x="927" y="1098"/>
                  <a:pt x="963" y="1110"/>
                </a:cubicBezTo>
                <a:cubicBezTo>
                  <a:pt x="950" y="1090"/>
                  <a:pt x="915" y="1056"/>
                  <a:pt x="915" y="1056"/>
                </a:cubicBezTo>
                <a:cubicBezTo>
                  <a:pt x="913" y="1050"/>
                  <a:pt x="911" y="1044"/>
                  <a:pt x="909" y="1038"/>
                </a:cubicBezTo>
                <a:cubicBezTo>
                  <a:pt x="907" y="1030"/>
                  <a:pt x="905" y="1022"/>
                  <a:pt x="903" y="1014"/>
                </a:cubicBezTo>
                <a:cubicBezTo>
                  <a:pt x="899" y="1002"/>
                  <a:pt x="891" y="978"/>
                  <a:pt x="891" y="978"/>
                </a:cubicBezTo>
                <a:cubicBezTo>
                  <a:pt x="893" y="970"/>
                  <a:pt x="889" y="957"/>
                  <a:pt x="897" y="954"/>
                </a:cubicBezTo>
                <a:cubicBezTo>
                  <a:pt x="904" y="952"/>
                  <a:pt x="906" y="966"/>
                  <a:pt x="909" y="972"/>
                </a:cubicBezTo>
                <a:cubicBezTo>
                  <a:pt x="923" y="1001"/>
                  <a:pt x="903" y="982"/>
                  <a:pt x="933" y="1002"/>
                </a:cubicBezTo>
                <a:cubicBezTo>
                  <a:pt x="944" y="1034"/>
                  <a:pt x="935" y="1015"/>
                  <a:pt x="963" y="1056"/>
                </a:cubicBezTo>
                <a:cubicBezTo>
                  <a:pt x="971" y="1068"/>
                  <a:pt x="999" y="1080"/>
                  <a:pt x="999" y="1080"/>
                </a:cubicBezTo>
                <a:cubicBezTo>
                  <a:pt x="1007" y="1092"/>
                  <a:pt x="1018" y="1102"/>
                  <a:pt x="1023" y="1116"/>
                </a:cubicBezTo>
                <a:cubicBezTo>
                  <a:pt x="1030" y="1138"/>
                  <a:pt x="1029" y="1164"/>
                  <a:pt x="1047" y="1182"/>
                </a:cubicBezTo>
                <a:cubicBezTo>
                  <a:pt x="1068" y="1203"/>
                  <a:pt x="1110" y="1203"/>
                  <a:pt x="1137" y="1212"/>
                </a:cubicBezTo>
                <a:cubicBezTo>
                  <a:pt x="1198" y="1232"/>
                  <a:pt x="1256" y="1264"/>
                  <a:pt x="1317" y="1284"/>
                </a:cubicBezTo>
                <a:cubicBezTo>
                  <a:pt x="1336" y="1303"/>
                  <a:pt x="1364" y="1315"/>
                  <a:pt x="1389" y="1326"/>
                </a:cubicBezTo>
                <a:cubicBezTo>
                  <a:pt x="1401" y="1331"/>
                  <a:pt x="1425" y="1338"/>
                  <a:pt x="1425" y="1338"/>
                </a:cubicBezTo>
                <a:cubicBezTo>
                  <a:pt x="1433" y="1350"/>
                  <a:pt x="1441" y="1362"/>
                  <a:pt x="1449" y="1374"/>
                </a:cubicBezTo>
                <a:cubicBezTo>
                  <a:pt x="1458" y="1388"/>
                  <a:pt x="1497" y="1386"/>
                  <a:pt x="1497" y="1386"/>
                </a:cubicBezTo>
                <a:cubicBezTo>
                  <a:pt x="1504" y="1412"/>
                  <a:pt x="1503" y="1424"/>
                  <a:pt x="1485" y="1446"/>
                </a:cubicBezTo>
                <a:cubicBezTo>
                  <a:pt x="1480" y="1453"/>
                  <a:pt x="1472" y="1457"/>
                  <a:pt x="1467" y="1464"/>
                </a:cubicBezTo>
                <a:cubicBezTo>
                  <a:pt x="1462" y="1470"/>
                  <a:pt x="1455" y="1489"/>
                  <a:pt x="1455" y="1482"/>
                </a:cubicBezTo>
                <a:cubicBezTo>
                  <a:pt x="1455" y="1457"/>
                  <a:pt x="1469" y="1457"/>
                  <a:pt x="1485" y="1452"/>
                </a:cubicBezTo>
                <a:cubicBezTo>
                  <a:pt x="1480" y="1490"/>
                  <a:pt x="1473" y="1524"/>
                  <a:pt x="1461" y="1560"/>
                </a:cubicBezTo>
                <a:cubicBezTo>
                  <a:pt x="1471" y="1562"/>
                  <a:pt x="1485" y="1558"/>
                  <a:pt x="1491" y="1566"/>
                </a:cubicBezTo>
                <a:cubicBezTo>
                  <a:pt x="1495" y="1572"/>
                  <a:pt x="1473" y="1578"/>
                  <a:pt x="1473" y="157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246875" name="Freeform 91"/>
          <p:cNvSpPr>
            <a:spLocks/>
          </p:cNvSpPr>
          <p:nvPr/>
        </p:nvSpPr>
        <p:spPr bwMode="auto">
          <a:xfrm>
            <a:off x="5373688" y="2263775"/>
            <a:ext cx="2414587" cy="3127375"/>
          </a:xfrm>
          <a:custGeom>
            <a:avLst/>
            <a:gdLst>
              <a:gd name="T0" fmla="*/ 2147483647 w 1658"/>
              <a:gd name="T1" fmla="*/ 0 h 2148"/>
              <a:gd name="T2" fmla="*/ 2147483647 w 1658"/>
              <a:gd name="T3" fmla="*/ 2147483647 h 2148"/>
              <a:gd name="T4" fmla="*/ 2147483647 w 1658"/>
              <a:gd name="T5" fmla="*/ 2147483647 h 2148"/>
              <a:gd name="T6" fmla="*/ 2147483647 w 1658"/>
              <a:gd name="T7" fmla="*/ 2147483647 h 2148"/>
              <a:gd name="T8" fmla="*/ 2147483647 w 1658"/>
              <a:gd name="T9" fmla="*/ 2147483647 h 2148"/>
              <a:gd name="T10" fmla="*/ 2147483647 w 1658"/>
              <a:gd name="T11" fmla="*/ 2147483647 h 2148"/>
              <a:gd name="T12" fmla="*/ 2147483647 w 1658"/>
              <a:gd name="T13" fmla="*/ 2147483647 h 2148"/>
              <a:gd name="T14" fmla="*/ 2147483647 w 1658"/>
              <a:gd name="T15" fmla="*/ 2147483647 h 2148"/>
              <a:gd name="T16" fmla="*/ 2147483647 w 1658"/>
              <a:gd name="T17" fmla="*/ 2147483647 h 2148"/>
              <a:gd name="T18" fmla="*/ 2147483647 w 1658"/>
              <a:gd name="T19" fmla="*/ 2147483647 h 2148"/>
              <a:gd name="T20" fmla="*/ 2147483647 w 1658"/>
              <a:gd name="T21" fmla="*/ 2147483647 h 2148"/>
              <a:gd name="T22" fmla="*/ 2147483647 w 1658"/>
              <a:gd name="T23" fmla="*/ 2147483647 h 2148"/>
              <a:gd name="T24" fmla="*/ 2147483647 w 1658"/>
              <a:gd name="T25" fmla="*/ 2147483647 h 2148"/>
              <a:gd name="T26" fmla="*/ 2147483647 w 1658"/>
              <a:gd name="T27" fmla="*/ 2147483647 h 2148"/>
              <a:gd name="T28" fmla="*/ 2147483647 w 1658"/>
              <a:gd name="T29" fmla="*/ 2147483647 h 2148"/>
              <a:gd name="T30" fmla="*/ 2147483647 w 1658"/>
              <a:gd name="T31" fmla="*/ 2147483647 h 2148"/>
              <a:gd name="T32" fmla="*/ 2147483647 w 1658"/>
              <a:gd name="T33" fmla="*/ 2147483647 h 2148"/>
              <a:gd name="T34" fmla="*/ 2147483647 w 1658"/>
              <a:gd name="T35" fmla="*/ 2147483647 h 2148"/>
              <a:gd name="T36" fmla="*/ 2147483647 w 1658"/>
              <a:gd name="T37" fmla="*/ 2147483647 h 2148"/>
              <a:gd name="T38" fmla="*/ 2147483647 w 1658"/>
              <a:gd name="T39" fmla="*/ 2147483647 h 2148"/>
              <a:gd name="T40" fmla="*/ 2147483647 w 1658"/>
              <a:gd name="T41" fmla="*/ 2147483647 h 2148"/>
              <a:gd name="T42" fmla="*/ 2147483647 w 1658"/>
              <a:gd name="T43" fmla="*/ 2147483647 h 2148"/>
              <a:gd name="T44" fmla="*/ 2147483647 w 1658"/>
              <a:gd name="T45" fmla="*/ 2147483647 h 2148"/>
              <a:gd name="T46" fmla="*/ 2147483647 w 1658"/>
              <a:gd name="T47" fmla="*/ 2147483647 h 2148"/>
              <a:gd name="T48" fmla="*/ 2147483647 w 1658"/>
              <a:gd name="T49" fmla="*/ 2147483647 h 2148"/>
              <a:gd name="T50" fmla="*/ 2147483647 w 1658"/>
              <a:gd name="T51" fmla="*/ 2147483647 h 2148"/>
              <a:gd name="T52" fmla="*/ 2147483647 w 1658"/>
              <a:gd name="T53" fmla="*/ 2147483647 h 2148"/>
              <a:gd name="T54" fmla="*/ 2147483647 w 1658"/>
              <a:gd name="T55" fmla="*/ 2147483647 h 2148"/>
              <a:gd name="T56" fmla="*/ 2147483647 w 1658"/>
              <a:gd name="T57" fmla="*/ 2147483647 h 2148"/>
              <a:gd name="T58" fmla="*/ 2147483647 w 1658"/>
              <a:gd name="T59" fmla="*/ 2147483647 h 2148"/>
              <a:gd name="T60" fmla="*/ 2147483647 w 1658"/>
              <a:gd name="T61" fmla="*/ 2147483647 h 2148"/>
              <a:gd name="T62" fmla="*/ 2147483647 w 1658"/>
              <a:gd name="T63" fmla="*/ 2147483647 h 2148"/>
              <a:gd name="T64" fmla="*/ 2147483647 w 1658"/>
              <a:gd name="T65" fmla="*/ 2147483647 h 2148"/>
              <a:gd name="T66" fmla="*/ 2147483647 w 1658"/>
              <a:gd name="T67" fmla="*/ 2147483647 h 2148"/>
              <a:gd name="T68" fmla="*/ 2147483647 w 1658"/>
              <a:gd name="T69" fmla="*/ 2147483647 h 2148"/>
              <a:gd name="T70" fmla="*/ 2147483647 w 1658"/>
              <a:gd name="T71" fmla="*/ 2147483647 h 2148"/>
              <a:gd name="T72" fmla="*/ 2147483647 w 1658"/>
              <a:gd name="T73" fmla="*/ 2147483647 h 2148"/>
              <a:gd name="T74" fmla="*/ 2147483647 w 1658"/>
              <a:gd name="T75" fmla="*/ 2147483647 h 2148"/>
              <a:gd name="T76" fmla="*/ 2147483647 w 1658"/>
              <a:gd name="T77" fmla="*/ 2147483647 h 2148"/>
              <a:gd name="T78" fmla="*/ 2147483647 w 1658"/>
              <a:gd name="T79" fmla="*/ 2147483647 h 2148"/>
              <a:gd name="T80" fmla="*/ 2147483647 w 1658"/>
              <a:gd name="T81" fmla="*/ 2147483647 h 2148"/>
              <a:gd name="T82" fmla="*/ 2147483647 w 1658"/>
              <a:gd name="T83" fmla="*/ 2147483647 h 2148"/>
              <a:gd name="T84" fmla="*/ 2147483647 w 1658"/>
              <a:gd name="T85" fmla="*/ 2147483647 h 2148"/>
              <a:gd name="T86" fmla="*/ 2147483647 w 1658"/>
              <a:gd name="T87" fmla="*/ 2147483647 h 2148"/>
              <a:gd name="T88" fmla="*/ 2147483647 w 1658"/>
              <a:gd name="T89" fmla="*/ 2147483647 h 2148"/>
              <a:gd name="T90" fmla="*/ 2147483647 w 1658"/>
              <a:gd name="T91" fmla="*/ 2147483647 h 2148"/>
              <a:gd name="T92" fmla="*/ 2147483647 w 1658"/>
              <a:gd name="T93" fmla="*/ 2147483647 h 2148"/>
              <a:gd name="T94" fmla="*/ 2147483647 w 1658"/>
              <a:gd name="T95" fmla="*/ 2147483647 h 2148"/>
              <a:gd name="T96" fmla="*/ 2147483647 w 1658"/>
              <a:gd name="T97" fmla="*/ 2147483647 h 2148"/>
              <a:gd name="T98" fmla="*/ 2147483647 w 1658"/>
              <a:gd name="T99" fmla="*/ 2147483647 h 2148"/>
              <a:gd name="T100" fmla="*/ 2147483647 w 1658"/>
              <a:gd name="T101" fmla="*/ 2147483647 h 2148"/>
              <a:gd name="T102" fmla="*/ 2147483647 w 1658"/>
              <a:gd name="T103" fmla="*/ 2147483647 h 2148"/>
              <a:gd name="T104" fmla="*/ 2147483647 w 1658"/>
              <a:gd name="T105" fmla="*/ 2147483647 h 2148"/>
              <a:gd name="T106" fmla="*/ 2147483647 w 1658"/>
              <a:gd name="T107" fmla="*/ 2147483647 h 2148"/>
              <a:gd name="T108" fmla="*/ 2147483647 w 1658"/>
              <a:gd name="T109" fmla="*/ 2147483647 h 2148"/>
              <a:gd name="T110" fmla="*/ 2147483647 w 1658"/>
              <a:gd name="T111" fmla="*/ 2147483647 h 2148"/>
              <a:gd name="T112" fmla="*/ 2147483647 w 1658"/>
              <a:gd name="T113" fmla="*/ 2147483647 h 2148"/>
              <a:gd name="T114" fmla="*/ 2147483647 w 1658"/>
              <a:gd name="T115" fmla="*/ 2147483647 h 2148"/>
              <a:gd name="T116" fmla="*/ 2147483647 w 1658"/>
              <a:gd name="T117" fmla="*/ 2147483647 h 2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58"/>
              <a:gd name="T178" fmla="*/ 0 h 2148"/>
              <a:gd name="T179" fmla="*/ 1658 w 1658"/>
              <a:gd name="T180" fmla="*/ 2148 h 21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58" h="2148">
                <a:moveTo>
                  <a:pt x="133" y="0"/>
                </a:moveTo>
                <a:cubicBezTo>
                  <a:pt x="107" y="4"/>
                  <a:pt x="91" y="0"/>
                  <a:pt x="73" y="18"/>
                </a:cubicBezTo>
                <a:cubicBezTo>
                  <a:pt x="59" y="32"/>
                  <a:pt x="68" y="66"/>
                  <a:pt x="49" y="72"/>
                </a:cubicBezTo>
                <a:cubicBezTo>
                  <a:pt x="24" y="80"/>
                  <a:pt x="36" y="74"/>
                  <a:pt x="13" y="90"/>
                </a:cubicBezTo>
                <a:cubicBezTo>
                  <a:pt x="3" y="120"/>
                  <a:pt x="20" y="119"/>
                  <a:pt x="37" y="144"/>
                </a:cubicBezTo>
                <a:cubicBezTo>
                  <a:pt x="0" y="181"/>
                  <a:pt x="7" y="179"/>
                  <a:pt x="13" y="240"/>
                </a:cubicBezTo>
                <a:cubicBezTo>
                  <a:pt x="19" y="238"/>
                  <a:pt x="27" y="238"/>
                  <a:pt x="31" y="234"/>
                </a:cubicBezTo>
                <a:cubicBezTo>
                  <a:pt x="49" y="216"/>
                  <a:pt x="20" y="205"/>
                  <a:pt x="55" y="228"/>
                </a:cubicBezTo>
                <a:cubicBezTo>
                  <a:pt x="60" y="242"/>
                  <a:pt x="59" y="307"/>
                  <a:pt x="43" y="312"/>
                </a:cubicBezTo>
                <a:cubicBezTo>
                  <a:pt x="31" y="316"/>
                  <a:pt x="7" y="324"/>
                  <a:pt x="7" y="324"/>
                </a:cubicBezTo>
                <a:cubicBezTo>
                  <a:pt x="9" y="342"/>
                  <a:pt x="7" y="361"/>
                  <a:pt x="13" y="378"/>
                </a:cubicBezTo>
                <a:cubicBezTo>
                  <a:pt x="18" y="393"/>
                  <a:pt x="37" y="400"/>
                  <a:pt x="43" y="414"/>
                </a:cubicBezTo>
                <a:cubicBezTo>
                  <a:pt x="48" y="426"/>
                  <a:pt x="55" y="450"/>
                  <a:pt x="55" y="450"/>
                </a:cubicBezTo>
                <a:cubicBezTo>
                  <a:pt x="103" y="418"/>
                  <a:pt x="77" y="424"/>
                  <a:pt x="133" y="432"/>
                </a:cubicBezTo>
                <a:cubicBezTo>
                  <a:pt x="117" y="480"/>
                  <a:pt x="133" y="466"/>
                  <a:pt x="85" y="474"/>
                </a:cubicBezTo>
                <a:cubicBezTo>
                  <a:pt x="87" y="482"/>
                  <a:pt x="85" y="492"/>
                  <a:pt x="91" y="498"/>
                </a:cubicBezTo>
                <a:cubicBezTo>
                  <a:pt x="122" y="529"/>
                  <a:pt x="123" y="473"/>
                  <a:pt x="139" y="468"/>
                </a:cubicBezTo>
                <a:cubicBezTo>
                  <a:pt x="167" y="459"/>
                  <a:pt x="151" y="463"/>
                  <a:pt x="187" y="456"/>
                </a:cubicBezTo>
                <a:cubicBezTo>
                  <a:pt x="203" y="431"/>
                  <a:pt x="219" y="395"/>
                  <a:pt x="229" y="366"/>
                </a:cubicBezTo>
                <a:cubicBezTo>
                  <a:pt x="235" y="370"/>
                  <a:pt x="243" y="372"/>
                  <a:pt x="247" y="378"/>
                </a:cubicBezTo>
                <a:cubicBezTo>
                  <a:pt x="252" y="387"/>
                  <a:pt x="245" y="402"/>
                  <a:pt x="253" y="408"/>
                </a:cubicBezTo>
                <a:cubicBezTo>
                  <a:pt x="259" y="412"/>
                  <a:pt x="265" y="399"/>
                  <a:pt x="271" y="396"/>
                </a:cubicBezTo>
                <a:cubicBezTo>
                  <a:pt x="277" y="393"/>
                  <a:pt x="283" y="392"/>
                  <a:pt x="289" y="390"/>
                </a:cubicBezTo>
                <a:cubicBezTo>
                  <a:pt x="321" y="392"/>
                  <a:pt x="354" y="389"/>
                  <a:pt x="385" y="396"/>
                </a:cubicBezTo>
                <a:cubicBezTo>
                  <a:pt x="385" y="396"/>
                  <a:pt x="430" y="426"/>
                  <a:pt x="439" y="432"/>
                </a:cubicBezTo>
                <a:cubicBezTo>
                  <a:pt x="445" y="436"/>
                  <a:pt x="457" y="444"/>
                  <a:pt x="457" y="444"/>
                </a:cubicBezTo>
                <a:cubicBezTo>
                  <a:pt x="461" y="450"/>
                  <a:pt x="464" y="457"/>
                  <a:pt x="469" y="462"/>
                </a:cubicBezTo>
                <a:cubicBezTo>
                  <a:pt x="480" y="471"/>
                  <a:pt x="505" y="486"/>
                  <a:pt x="505" y="486"/>
                </a:cubicBezTo>
                <a:cubicBezTo>
                  <a:pt x="517" y="521"/>
                  <a:pt x="502" y="489"/>
                  <a:pt x="529" y="516"/>
                </a:cubicBezTo>
                <a:cubicBezTo>
                  <a:pt x="546" y="533"/>
                  <a:pt x="548" y="559"/>
                  <a:pt x="565" y="576"/>
                </a:cubicBezTo>
                <a:cubicBezTo>
                  <a:pt x="592" y="603"/>
                  <a:pt x="629" y="627"/>
                  <a:pt x="661" y="648"/>
                </a:cubicBezTo>
                <a:cubicBezTo>
                  <a:pt x="664" y="685"/>
                  <a:pt x="663" y="725"/>
                  <a:pt x="673" y="762"/>
                </a:cubicBezTo>
                <a:cubicBezTo>
                  <a:pt x="676" y="774"/>
                  <a:pt x="685" y="798"/>
                  <a:pt x="685" y="798"/>
                </a:cubicBezTo>
                <a:cubicBezTo>
                  <a:pt x="693" y="923"/>
                  <a:pt x="676" y="872"/>
                  <a:pt x="745" y="918"/>
                </a:cubicBezTo>
                <a:cubicBezTo>
                  <a:pt x="776" y="965"/>
                  <a:pt x="803" y="1015"/>
                  <a:pt x="835" y="1062"/>
                </a:cubicBezTo>
                <a:cubicBezTo>
                  <a:pt x="849" y="1082"/>
                  <a:pt x="853" y="1102"/>
                  <a:pt x="877" y="1110"/>
                </a:cubicBezTo>
                <a:cubicBezTo>
                  <a:pt x="887" y="1141"/>
                  <a:pt x="904" y="1158"/>
                  <a:pt x="931" y="1176"/>
                </a:cubicBezTo>
                <a:cubicBezTo>
                  <a:pt x="924" y="1148"/>
                  <a:pt x="925" y="1138"/>
                  <a:pt x="901" y="1122"/>
                </a:cubicBezTo>
                <a:cubicBezTo>
                  <a:pt x="900" y="1118"/>
                  <a:pt x="883" y="1069"/>
                  <a:pt x="883" y="1068"/>
                </a:cubicBezTo>
                <a:cubicBezTo>
                  <a:pt x="881" y="1062"/>
                  <a:pt x="877" y="1050"/>
                  <a:pt x="877" y="1050"/>
                </a:cubicBezTo>
                <a:cubicBezTo>
                  <a:pt x="921" y="1020"/>
                  <a:pt x="925" y="1077"/>
                  <a:pt x="943" y="1104"/>
                </a:cubicBezTo>
                <a:cubicBezTo>
                  <a:pt x="952" y="1117"/>
                  <a:pt x="964" y="1127"/>
                  <a:pt x="973" y="1140"/>
                </a:cubicBezTo>
                <a:cubicBezTo>
                  <a:pt x="982" y="1176"/>
                  <a:pt x="983" y="1172"/>
                  <a:pt x="1003" y="1200"/>
                </a:cubicBezTo>
                <a:cubicBezTo>
                  <a:pt x="1028" y="1235"/>
                  <a:pt x="1010" y="1244"/>
                  <a:pt x="1057" y="1260"/>
                </a:cubicBezTo>
                <a:cubicBezTo>
                  <a:pt x="1087" y="1290"/>
                  <a:pt x="1116" y="1297"/>
                  <a:pt x="1159" y="1302"/>
                </a:cubicBezTo>
                <a:cubicBezTo>
                  <a:pt x="1236" y="1328"/>
                  <a:pt x="1307" y="1366"/>
                  <a:pt x="1381" y="1398"/>
                </a:cubicBezTo>
                <a:cubicBezTo>
                  <a:pt x="1424" y="1416"/>
                  <a:pt x="1431" y="1439"/>
                  <a:pt x="1483" y="1452"/>
                </a:cubicBezTo>
                <a:cubicBezTo>
                  <a:pt x="1497" y="1493"/>
                  <a:pt x="1474" y="1526"/>
                  <a:pt x="1441" y="1548"/>
                </a:cubicBezTo>
                <a:cubicBezTo>
                  <a:pt x="1431" y="1579"/>
                  <a:pt x="1426" y="1586"/>
                  <a:pt x="1441" y="1632"/>
                </a:cubicBezTo>
                <a:cubicBezTo>
                  <a:pt x="1443" y="1638"/>
                  <a:pt x="1453" y="1635"/>
                  <a:pt x="1459" y="1638"/>
                </a:cubicBezTo>
                <a:cubicBezTo>
                  <a:pt x="1465" y="1641"/>
                  <a:pt x="1471" y="1646"/>
                  <a:pt x="1477" y="1650"/>
                </a:cubicBezTo>
                <a:cubicBezTo>
                  <a:pt x="1500" y="1684"/>
                  <a:pt x="1519" y="1722"/>
                  <a:pt x="1537" y="1758"/>
                </a:cubicBezTo>
                <a:cubicBezTo>
                  <a:pt x="1544" y="1771"/>
                  <a:pt x="1543" y="1810"/>
                  <a:pt x="1555" y="1818"/>
                </a:cubicBezTo>
                <a:cubicBezTo>
                  <a:pt x="1565" y="1825"/>
                  <a:pt x="1579" y="1826"/>
                  <a:pt x="1591" y="1830"/>
                </a:cubicBezTo>
                <a:cubicBezTo>
                  <a:pt x="1597" y="1832"/>
                  <a:pt x="1609" y="1836"/>
                  <a:pt x="1609" y="1836"/>
                </a:cubicBezTo>
                <a:cubicBezTo>
                  <a:pt x="1646" y="1891"/>
                  <a:pt x="1624" y="1960"/>
                  <a:pt x="1645" y="2022"/>
                </a:cubicBezTo>
                <a:cubicBezTo>
                  <a:pt x="1647" y="2046"/>
                  <a:pt x="1648" y="2070"/>
                  <a:pt x="1651" y="2094"/>
                </a:cubicBezTo>
                <a:cubicBezTo>
                  <a:pt x="1652" y="2104"/>
                  <a:pt x="1658" y="2114"/>
                  <a:pt x="1657" y="2124"/>
                </a:cubicBezTo>
                <a:cubicBezTo>
                  <a:pt x="1655" y="2137"/>
                  <a:pt x="1627" y="2148"/>
                  <a:pt x="1627" y="214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pic>
        <p:nvPicPr>
          <p:cNvPr id="246876" name="Picture 92" descr="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925" y="2708275"/>
            <a:ext cx="755015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3"/>
          <p:cNvGrpSpPr>
            <a:grpSpLocks/>
          </p:cNvGrpSpPr>
          <p:nvPr/>
        </p:nvGrpSpPr>
        <p:grpSpPr bwMode="auto">
          <a:xfrm>
            <a:off x="1692275" y="1268413"/>
            <a:ext cx="6108700" cy="1130300"/>
            <a:chOff x="1380" y="799"/>
            <a:chExt cx="3042" cy="712"/>
          </a:xfrm>
        </p:grpSpPr>
        <p:pic>
          <p:nvPicPr>
            <p:cNvPr id="26653" name="Picture 94" descr="타이틀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0" y="799"/>
              <a:ext cx="2918"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0" name="Text Box 95"/>
            <p:cNvSpPr txBox="1">
              <a:spLocks noChangeArrowheads="1"/>
            </p:cNvSpPr>
            <p:nvPr/>
          </p:nvSpPr>
          <p:spPr bwMode="auto">
            <a:xfrm>
              <a:off x="1484" y="1026"/>
              <a:ext cx="2938" cy="485"/>
            </a:xfrm>
            <a:prstGeom prst="rect">
              <a:avLst/>
            </a:prstGeom>
            <a:noFill/>
            <a:ln w="9525">
              <a:noFill/>
              <a:miter lim="800000"/>
              <a:headEnd/>
              <a:tailEnd/>
            </a:ln>
            <a:effectLst>
              <a:outerShdw dist="17961" dir="2700000" algn="ctr" rotWithShape="0">
                <a:schemeClr val="tx1"/>
              </a:outerShdw>
            </a:effectLst>
          </p:spPr>
          <p:txBody>
            <a:bodyPr>
              <a:spAutoFit/>
            </a:bodyPr>
            <a:lstStyle/>
            <a:p>
              <a:pPr>
                <a:defRPr/>
              </a:pPr>
              <a:r>
                <a:rPr lang="en-US" altLang="ko-KR" sz="2200" dirty="0">
                  <a:solidFill>
                    <a:schemeClr val="bg1"/>
                  </a:solidFill>
                  <a:latin typeface="HY헤드라인M" pitchFamily="18" charset="-127"/>
                  <a:ea typeface="HY헤드라인M" pitchFamily="18" charset="-127"/>
                </a:rPr>
                <a:t>Factors For Determining Comparability</a:t>
              </a:r>
              <a:endParaRPr lang="ko-KR" altLang="en-US" sz="2200" dirty="0">
                <a:solidFill>
                  <a:schemeClr val="bg1"/>
                </a:solidFill>
                <a:latin typeface="HY헤드라인M" pitchFamily="18" charset="-127"/>
                <a:ea typeface="HY헤드라인M" pitchFamily="18" charset="-127"/>
              </a:endParaRPr>
            </a:p>
          </p:txBody>
        </p:sp>
      </p:grpSp>
      <p:grpSp>
        <p:nvGrpSpPr>
          <p:cNvPr id="3" name="Group 96"/>
          <p:cNvGrpSpPr>
            <a:grpSpLocks/>
          </p:cNvGrpSpPr>
          <p:nvPr/>
        </p:nvGrpSpPr>
        <p:grpSpPr bwMode="auto">
          <a:xfrm>
            <a:off x="34925" y="2168525"/>
            <a:ext cx="2376488" cy="1943100"/>
            <a:chOff x="22" y="1366"/>
            <a:chExt cx="1497" cy="1224"/>
          </a:xfrm>
        </p:grpSpPr>
        <p:pic>
          <p:nvPicPr>
            <p:cNvPr id="26651" name="Picture 97" descr="013"/>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2" y="1366"/>
              <a:ext cx="1361"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Rectangle 98"/>
            <p:cNvSpPr>
              <a:spLocks noChangeArrowheads="1"/>
            </p:cNvSpPr>
            <p:nvPr/>
          </p:nvSpPr>
          <p:spPr bwMode="auto">
            <a:xfrm>
              <a:off x="22" y="1616"/>
              <a:ext cx="1497" cy="640"/>
            </a:xfrm>
            <a:prstGeom prst="rect">
              <a:avLst/>
            </a:prstGeom>
            <a:noFill/>
            <a:ln w="9525">
              <a:noFill/>
              <a:miter lim="800000"/>
              <a:headEnd/>
              <a:tailEnd/>
            </a:ln>
            <a:effectLst>
              <a:outerShdw dist="17961" dir="2700000" algn="ctr" rotWithShape="0">
                <a:schemeClr val="bg1"/>
              </a:outerShdw>
            </a:effectLst>
          </p:spPr>
          <p:txBody>
            <a:bodyPr>
              <a:spAutoFit/>
            </a:bodyPr>
            <a:lstStyle/>
            <a:p>
              <a:pPr algn="ctr">
                <a:defRPr/>
              </a:pPr>
              <a:r>
                <a:rPr lang="en-US" altLang="ko-KR" sz="2000" dirty="0">
                  <a:solidFill>
                    <a:srgbClr val="000066"/>
                  </a:solidFill>
                  <a:latin typeface="HY헤드라인M" pitchFamily="18" charset="-127"/>
                  <a:ea typeface="HY헤드라인M" pitchFamily="18" charset="-127"/>
                </a:rPr>
                <a:t>Characteristics of Property </a:t>
              </a:r>
            </a:p>
            <a:p>
              <a:pPr algn="ctr">
                <a:defRPr/>
              </a:pPr>
              <a:r>
                <a:rPr lang="en-US" altLang="ko-KR" sz="2000" dirty="0">
                  <a:solidFill>
                    <a:srgbClr val="000066"/>
                  </a:solidFill>
                  <a:latin typeface="HY헤드라인M" pitchFamily="18" charset="-127"/>
                  <a:ea typeface="HY헤드라인M" pitchFamily="18" charset="-127"/>
                </a:rPr>
                <a:t>or Services</a:t>
              </a:r>
              <a:endParaRPr lang="ko-KR" altLang="en-US" sz="2000" dirty="0">
                <a:solidFill>
                  <a:srgbClr val="000066"/>
                </a:solidFill>
                <a:latin typeface="HY헤드라인M" pitchFamily="18" charset="-127"/>
                <a:ea typeface="HY헤드라인M" pitchFamily="18" charset="-127"/>
              </a:endParaRPr>
            </a:p>
          </p:txBody>
        </p:sp>
      </p:grpSp>
      <p:grpSp>
        <p:nvGrpSpPr>
          <p:cNvPr id="4" name="Group 99"/>
          <p:cNvGrpSpPr>
            <a:grpSpLocks/>
          </p:cNvGrpSpPr>
          <p:nvPr/>
        </p:nvGrpSpPr>
        <p:grpSpPr bwMode="auto">
          <a:xfrm>
            <a:off x="900113" y="4113213"/>
            <a:ext cx="2159000" cy="1943100"/>
            <a:chOff x="567" y="2591"/>
            <a:chExt cx="1360" cy="1224"/>
          </a:xfrm>
        </p:grpSpPr>
        <p:pic>
          <p:nvPicPr>
            <p:cNvPr id="26649" name="Picture 100" descr="012"/>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567" y="2591"/>
              <a:ext cx="136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Rectangle 101"/>
            <p:cNvSpPr>
              <a:spLocks noChangeArrowheads="1"/>
            </p:cNvSpPr>
            <p:nvPr/>
          </p:nvSpPr>
          <p:spPr bwMode="auto">
            <a:xfrm>
              <a:off x="657" y="2852"/>
              <a:ext cx="1189" cy="446"/>
            </a:xfrm>
            <a:prstGeom prst="rect">
              <a:avLst/>
            </a:prstGeom>
            <a:noFill/>
            <a:ln w="9525">
              <a:noFill/>
              <a:miter lim="800000"/>
              <a:headEnd/>
              <a:tailEnd/>
            </a:ln>
            <a:effectLst>
              <a:outerShdw dist="17961" dir="2700000" algn="ctr" rotWithShape="0">
                <a:schemeClr val="bg1"/>
              </a:outerShdw>
            </a:effectLst>
          </p:spPr>
          <p:txBody>
            <a:bodyPr>
              <a:spAutoFit/>
            </a:bodyPr>
            <a:lstStyle/>
            <a:p>
              <a:pPr algn="ctr">
                <a:defRPr/>
              </a:pPr>
              <a:r>
                <a:rPr lang="en-US" altLang="ko-KR" sz="2000" dirty="0">
                  <a:solidFill>
                    <a:srgbClr val="000066"/>
                  </a:solidFill>
                  <a:latin typeface="HY헤드라인M" pitchFamily="18" charset="-127"/>
                  <a:ea typeface="HY헤드라인M" pitchFamily="18" charset="-127"/>
                </a:rPr>
                <a:t>Functional </a:t>
              </a:r>
              <a:endParaRPr lang="en-US" altLang="ko-KR" sz="2000" dirty="0">
                <a:solidFill>
                  <a:srgbClr val="000066"/>
                </a:solidFill>
                <a:latin typeface="HY헤드라인M" pitchFamily="18" charset="-127"/>
                <a:ea typeface="HY헤드라인M" pitchFamily="18" charset="-127"/>
              </a:endParaRPr>
            </a:p>
            <a:p>
              <a:pPr algn="ctr">
                <a:defRPr/>
              </a:pPr>
              <a:r>
                <a:rPr lang="en-US" altLang="ko-KR" sz="2000" dirty="0">
                  <a:solidFill>
                    <a:srgbClr val="000066"/>
                  </a:solidFill>
                  <a:latin typeface="HY헤드라인M" pitchFamily="18" charset="-127"/>
                  <a:ea typeface="HY헤드라인M" pitchFamily="18" charset="-127"/>
                </a:rPr>
                <a:t>Analysis</a:t>
              </a:r>
              <a:endParaRPr lang="ko-KR" altLang="en-US" sz="2000" dirty="0">
                <a:solidFill>
                  <a:srgbClr val="000066"/>
                </a:solidFill>
                <a:latin typeface="HY헤드라인M" pitchFamily="18" charset="-127"/>
                <a:ea typeface="HY헤드라인M" pitchFamily="18" charset="-127"/>
              </a:endParaRPr>
            </a:p>
          </p:txBody>
        </p:sp>
      </p:grpSp>
      <p:grpSp>
        <p:nvGrpSpPr>
          <p:cNvPr id="5" name="Group 102"/>
          <p:cNvGrpSpPr>
            <a:grpSpLocks/>
          </p:cNvGrpSpPr>
          <p:nvPr/>
        </p:nvGrpSpPr>
        <p:grpSpPr bwMode="auto">
          <a:xfrm>
            <a:off x="3421063" y="4581525"/>
            <a:ext cx="2159000" cy="1943100"/>
            <a:chOff x="2517" y="2750"/>
            <a:chExt cx="1361" cy="1224"/>
          </a:xfrm>
        </p:grpSpPr>
        <p:pic>
          <p:nvPicPr>
            <p:cNvPr id="26647" name="Picture 103" descr="013"/>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517" y="2750"/>
              <a:ext cx="1361"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Rectangle 104"/>
            <p:cNvSpPr>
              <a:spLocks noChangeArrowheads="1"/>
            </p:cNvSpPr>
            <p:nvPr/>
          </p:nvSpPr>
          <p:spPr bwMode="auto">
            <a:xfrm>
              <a:off x="2680" y="3037"/>
              <a:ext cx="1033" cy="446"/>
            </a:xfrm>
            <a:prstGeom prst="rect">
              <a:avLst/>
            </a:prstGeom>
            <a:noFill/>
            <a:ln w="9525">
              <a:noFill/>
              <a:miter lim="800000"/>
              <a:headEnd/>
              <a:tailEnd/>
            </a:ln>
            <a:effectLst>
              <a:outerShdw dist="17961" dir="2700000" algn="ctr" rotWithShape="0">
                <a:schemeClr val="bg1"/>
              </a:outerShdw>
            </a:effectLst>
          </p:spPr>
          <p:txBody>
            <a:bodyPr>
              <a:spAutoFit/>
            </a:bodyPr>
            <a:lstStyle/>
            <a:p>
              <a:pPr algn="ctr">
                <a:defRPr/>
              </a:pPr>
              <a:r>
                <a:rPr lang="en-US" altLang="ko-KR" sz="2000">
                  <a:solidFill>
                    <a:srgbClr val="000066"/>
                  </a:solidFill>
                  <a:latin typeface="HY헤드라인M" pitchFamily="18" charset="-127"/>
                  <a:ea typeface="HY헤드라인M" pitchFamily="18" charset="-127"/>
                </a:rPr>
                <a:t>Contractual Terms</a:t>
              </a:r>
              <a:endParaRPr lang="ko-KR" altLang="en-US" sz="2000">
                <a:solidFill>
                  <a:srgbClr val="000066"/>
                </a:solidFill>
                <a:latin typeface="HY헤드라인M" pitchFamily="18" charset="-127"/>
                <a:ea typeface="HY헤드라인M" pitchFamily="18" charset="-127"/>
              </a:endParaRPr>
            </a:p>
          </p:txBody>
        </p:sp>
      </p:grpSp>
      <p:grpSp>
        <p:nvGrpSpPr>
          <p:cNvPr id="6" name="Group 105"/>
          <p:cNvGrpSpPr>
            <a:grpSpLocks/>
          </p:cNvGrpSpPr>
          <p:nvPr/>
        </p:nvGrpSpPr>
        <p:grpSpPr bwMode="auto">
          <a:xfrm>
            <a:off x="5942013" y="4113213"/>
            <a:ext cx="2159000" cy="1943100"/>
            <a:chOff x="3743" y="2591"/>
            <a:chExt cx="1360" cy="1224"/>
          </a:xfrm>
        </p:grpSpPr>
        <p:pic>
          <p:nvPicPr>
            <p:cNvPr id="26645" name="Picture 106" descr="011"/>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3743" y="2591"/>
              <a:ext cx="136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Rectangle 107"/>
            <p:cNvSpPr>
              <a:spLocks noChangeArrowheads="1"/>
            </p:cNvSpPr>
            <p:nvPr/>
          </p:nvSpPr>
          <p:spPr bwMode="auto">
            <a:xfrm>
              <a:off x="3816" y="2852"/>
              <a:ext cx="1266" cy="446"/>
            </a:xfrm>
            <a:prstGeom prst="rect">
              <a:avLst/>
            </a:prstGeom>
            <a:noFill/>
            <a:ln w="9525">
              <a:noFill/>
              <a:miter lim="800000"/>
              <a:headEnd/>
              <a:tailEnd/>
            </a:ln>
            <a:effectLst>
              <a:outerShdw dist="17961" dir="2700000" algn="ctr" rotWithShape="0">
                <a:schemeClr val="bg1"/>
              </a:outerShdw>
            </a:effectLst>
          </p:spPr>
          <p:txBody>
            <a:bodyPr wrap="none">
              <a:spAutoFit/>
            </a:bodyPr>
            <a:lstStyle/>
            <a:p>
              <a:pPr algn="ctr">
                <a:defRPr/>
              </a:pPr>
              <a:r>
                <a:rPr lang="en-US" altLang="ko-KR" sz="2000" dirty="0">
                  <a:solidFill>
                    <a:srgbClr val="000066"/>
                  </a:solidFill>
                  <a:latin typeface="HY헤드라인M" pitchFamily="18" charset="-127"/>
                  <a:ea typeface="HY헤드라인M" pitchFamily="18" charset="-127"/>
                </a:rPr>
                <a:t>Economic</a:t>
              </a:r>
            </a:p>
            <a:p>
              <a:pPr algn="ctr">
                <a:defRPr/>
              </a:pPr>
              <a:r>
                <a:rPr lang="en-US" altLang="ko-KR" sz="2000" dirty="0">
                  <a:solidFill>
                    <a:srgbClr val="000066"/>
                  </a:solidFill>
                  <a:latin typeface="HY헤드라인M" pitchFamily="18" charset="-127"/>
                  <a:ea typeface="HY헤드라인M" pitchFamily="18" charset="-127"/>
                </a:rPr>
                <a:t>Circumstances</a:t>
              </a:r>
              <a:endParaRPr lang="ko-KR" altLang="en-US" sz="2000" dirty="0">
                <a:solidFill>
                  <a:srgbClr val="000066"/>
                </a:solidFill>
                <a:latin typeface="HY헤드라인M" pitchFamily="18" charset="-127"/>
                <a:ea typeface="HY헤드라인M" pitchFamily="18" charset="-127"/>
              </a:endParaRPr>
            </a:p>
          </p:txBody>
        </p:sp>
      </p:grpSp>
      <p:grpSp>
        <p:nvGrpSpPr>
          <p:cNvPr id="7" name="Group 108"/>
          <p:cNvGrpSpPr>
            <a:grpSpLocks/>
          </p:cNvGrpSpPr>
          <p:nvPr/>
        </p:nvGrpSpPr>
        <p:grpSpPr bwMode="auto">
          <a:xfrm>
            <a:off x="6948488" y="2170113"/>
            <a:ext cx="2159000" cy="1943100"/>
            <a:chOff x="2517" y="2750"/>
            <a:chExt cx="1361" cy="1224"/>
          </a:xfrm>
        </p:grpSpPr>
        <p:pic>
          <p:nvPicPr>
            <p:cNvPr id="26643" name="Picture 109" descr="013"/>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2517" y="2750"/>
              <a:ext cx="1361"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0" name="Rectangle 110"/>
            <p:cNvSpPr>
              <a:spLocks noChangeArrowheads="1"/>
            </p:cNvSpPr>
            <p:nvPr/>
          </p:nvSpPr>
          <p:spPr bwMode="auto">
            <a:xfrm>
              <a:off x="2608" y="3022"/>
              <a:ext cx="1188" cy="446"/>
            </a:xfrm>
            <a:prstGeom prst="rect">
              <a:avLst/>
            </a:prstGeom>
            <a:noFill/>
            <a:ln w="9525">
              <a:noFill/>
              <a:miter lim="800000"/>
              <a:headEnd/>
              <a:tailEnd/>
            </a:ln>
            <a:effectLst>
              <a:outerShdw dist="17961" dir="2700000" algn="ctr" rotWithShape="0">
                <a:schemeClr val="bg1"/>
              </a:outerShdw>
            </a:effectLst>
          </p:spPr>
          <p:txBody>
            <a:bodyPr>
              <a:spAutoFit/>
            </a:bodyPr>
            <a:lstStyle/>
            <a:p>
              <a:pPr algn="ctr">
                <a:defRPr/>
              </a:pPr>
              <a:r>
                <a:rPr lang="en-US" altLang="ko-KR" sz="2000" dirty="0">
                  <a:solidFill>
                    <a:srgbClr val="000066"/>
                  </a:solidFill>
                  <a:latin typeface="HY헤드라인M" pitchFamily="18" charset="-127"/>
                  <a:ea typeface="HY헤드라인M" pitchFamily="18" charset="-127"/>
                </a:rPr>
                <a:t>Business</a:t>
              </a:r>
            </a:p>
            <a:p>
              <a:pPr algn="ctr">
                <a:defRPr/>
              </a:pPr>
              <a:r>
                <a:rPr lang="en-US" altLang="ko-KR" sz="2000" dirty="0">
                  <a:solidFill>
                    <a:srgbClr val="000066"/>
                  </a:solidFill>
                  <a:latin typeface="HY헤드라인M" pitchFamily="18" charset="-127"/>
                  <a:ea typeface="HY헤드라인M" pitchFamily="18" charset="-127"/>
                </a:rPr>
                <a:t>Strategies</a:t>
              </a:r>
              <a:endParaRPr lang="ko-KR" altLang="en-US" sz="2000" dirty="0">
                <a:solidFill>
                  <a:srgbClr val="000066"/>
                </a:solidFill>
                <a:latin typeface="HY헤드라인M" pitchFamily="18" charset="-127"/>
                <a:ea typeface="HY헤드라인M" pitchFamily="18" charset="-127"/>
              </a:endParaRPr>
            </a:p>
          </p:txBody>
        </p:sp>
      </p:grpSp>
      <p:grpSp>
        <p:nvGrpSpPr>
          <p:cNvPr id="8" name="Group 111"/>
          <p:cNvGrpSpPr>
            <a:grpSpLocks/>
          </p:cNvGrpSpPr>
          <p:nvPr/>
        </p:nvGrpSpPr>
        <p:grpSpPr bwMode="auto">
          <a:xfrm>
            <a:off x="-36513" y="117475"/>
            <a:ext cx="1079501" cy="1079500"/>
            <a:chOff x="340" y="845"/>
            <a:chExt cx="680" cy="680"/>
          </a:xfrm>
        </p:grpSpPr>
        <p:sp>
          <p:nvSpPr>
            <p:cNvPr id="26640" name="Oval 11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26641" name="Picture 113" descr="글머리기호-타원-cy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114" descr="글머리기호-타원-gra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15"/>
          <p:cNvGrpSpPr>
            <a:grpSpLocks/>
          </p:cNvGrpSpPr>
          <p:nvPr/>
        </p:nvGrpSpPr>
        <p:grpSpPr bwMode="auto">
          <a:xfrm>
            <a:off x="574675" y="188913"/>
            <a:ext cx="7996238" cy="936625"/>
            <a:chOff x="204" y="935"/>
            <a:chExt cx="2789" cy="544"/>
          </a:xfrm>
        </p:grpSpPr>
        <p:pic>
          <p:nvPicPr>
            <p:cNvPr id="26638" name="Picture 116" descr="6_5"/>
            <p:cNvPicPr>
              <a:picLocks noChangeAspect="1" noChangeArrowheads="1"/>
            </p:cNvPicPr>
            <p:nvPr/>
          </p:nvPicPr>
          <p:blipFill>
            <a:blip r:embed="rId11">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117"/>
            <p:cNvSpPr>
              <a:spLocks noChangeArrowheads="1"/>
            </p:cNvSpPr>
            <p:nvPr/>
          </p:nvSpPr>
          <p:spPr bwMode="auto">
            <a:xfrm>
              <a:off x="279" y="1061"/>
              <a:ext cx="2529" cy="302"/>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a:solidFill>
                    <a:srgbClr val="000066"/>
                  </a:solidFill>
                  <a:latin typeface="HY헤드라인M" pitchFamily="18" charset="-127"/>
                  <a:ea typeface="HY헤드라인M" pitchFamily="18" charset="-127"/>
                </a:rPr>
                <a:t> </a:t>
              </a:r>
              <a:r>
                <a:rPr lang="en-US" altLang="ko-KR" sz="2800">
                  <a:solidFill>
                    <a:srgbClr val="000066"/>
                  </a:solidFill>
                  <a:latin typeface="HY헤드라인M" pitchFamily="18" charset="-127"/>
                  <a:ea typeface="HY헤드라인M" pitchFamily="18" charset="-127"/>
                </a:rPr>
                <a:t>7. Factors for Determining Comparability</a:t>
              </a:r>
            </a:p>
          </p:txBody>
        </p:sp>
      </p:grpSp>
    </p:spTree>
  </p:cSld>
  <p:clrMapOvr>
    <a:masterClrMapping/>
  </p:clrMapOvr>
  <p:transition advTm="67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par>
                                <p:cTn id="8" presetID="10" presetClass="entr" presetSubtype="0" fill="hold"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par>
                                <p:cTn id="11" presetID="63" presetClass="path" presetSubtype="0" accel="50000" decel="50000" fill="hold" nodeType="withEffect">
                                  <p:stCondLst>
                                    <p:cond delay="300"/>
                                  </p:stCondLst>
                                  <p:childTnLst>
                                    <p:animMotion origin="layout" path="M 0 0  L 0.25 0  E" pathEditMode="relative" ptsTypes="">
                                      <p:cBhvr>
                                        <p:cTn id="12" dur="700" spd="-100000" fill="hold"/>
                                        <p:tgtEl>
                                          <p:spTgt spid="8"/>
                                        </p:tgtEl>
                                        <p:attrNameLst>
                                          <p:attrName>ppt_x</p:attrName>
                                          <p:attrName>ppt_y</p:attrName>
                                        </p:attrNameLst>
                                      </p:cBhvr>
                                    </p:animMotion>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par>
                          <p:cTn id="17" fill="hold" nodeType="afterGroup">
                            <p:stCondLst>
                              <p:cond delay="1500"/>
                            </p:stCondLst>
                            <p:childTnLst>
                              <p:par>
                                <p:cTn id="18" presetID="53"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nodeType="afterGroup">
                            <p:stCondLst>
                              <p:cond delay="2000"/>
                            </p:stCondLst>
                            <p:childTnLst>
                              <p:par>
                                <p:cTn id="24" presetID="53"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nodeType="afterGroup">
                            <p:stCondLst>
                              <p:cond delay="2500"/>
                            </p:stCondLst>
                            <p:childTnLst>
                              <p:par>
                                <p:cTn id="30" presetID="53"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nodeType="afterGroup">
                            <p:stCondLst>
                              <p:cond delay="3000"/>
                            </p:stCondLst>
                            <p:childTnLst>
                              <p:par>
                                <p:cTn id="36" presetID="53"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par>
                          <p:cTn id="41" fill="hold" nodeType="afterGroup">
                            <p:stCondLst>
                              <p:cond delay="3500"/>
                            </p:stCondLst>
                            <p:childTnLst>
                              <p:par>
                                <p:cTn id="42" presetID="53"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nodeType="afterGroup">
                            <p:stCondLst>
                              <p:cond delay="4000"/>
                            </p:stCondLst>
                            <p:childTnLst>
                              <p:par>
                                <p:cTn id="48" presetID="53" presetClass="entr" presetSubtype="0" fill="hold" nodeType="afterEffect">
                                  <p:stCondLst>
                                    <p:cond delay="0"/>
                                  </p:stCondLst>
                                  <p:childTnLst>
                                    <p:set>
                                      <p:cBhvr>
                                        <p:cTn id="49" dur="1" fill="hold">
                                          <p:stCondLst>
                                            <p:cond delay="0"/>
                                          </p:stCondLst>
                                        </p:cTn>
                                        <p:tgtEl>
                                          <p:spTgt spid="246876"/>
                                        </p:tgtEl>
                                        <p:attrNameLst>
                                          <p:attrName>style.visibility</p:attrName>
                                        </p:attrNameLst>
                                      </p:cBhvr>
                                      <p:to>
                                        <p:strVal val="visible"/>
                                      </p:to>
                                    </p:set>
                                    <p:anim calcmode="lin" valueType="num">
                                      <p:cBhvr>
                                        <p:cTn id="50" dur="500" fill="hold"/>
                                        <p:tgtEl>
                                          <p:spTgt spid="246876"/>
                                        </p:tgtEl>
                                        <p:attrNameLst>
                                          <p:attrName>ppt_w</p:attrName>
                                        </p:attrNameLst>
                                      </p:cBhvr>
                                      <p:tavLst>
                                        <p:tav tm="0">
                                          <p:val>
                                            <p:fltVal val="0"/>
                                          </p:val>
                                        </p:tav>
                                        <p:tav tm="100000">
                                          <p:val>
                                            <p:strVal val="#ppt_w"/>
                                          </p:val>
                                        </p:tav>
                                      </p:tavLst>
                                    </p:anim>
                                    <p:anim calcmode="lin" valueType="num">
                                      <p:cBhvr>
                                        <p:cTn id="51" dur="500" fill="hold"/>
                                        <p:tgtEl>
                                          <p:spTgt spid="246876"/>
                                        </p:tgtEl>
                                        <p:attrNameLst>
                                          <p:attrName>ppt_h</p:attrName>
                                        </p:attrNameLst>
                                      </p:cBhvr>
                                      <p:tavLst>
                                        <p:tav tm="0">
                                          <p:val>
                                            <p:fltVal val="0"/>
                                          </p:val>
                                        </p:tav>
                                        <p:tav tm="100000">
                                          <p:val>
                                            <p:strVal val="#ppt_h"/>
                                          </p:val>
                                        </p:tav>
                                      </p:tavLst>
                                    </p:anim>
                                    <p:animEffect transition="in" filter="fade">
                                      <p:cBhvr>
                                        <p:cTn id="52" dur="500"/>
                                        <p:tgtEl>
                                          <p:spTgt spid="246876"/>
                                        </p:tgtEl>
                                      </p:cBhvr>
                                    </p:animEffect>
                                  </p:childTnLst>
                                </p:cTn>
                              </p:par>
                            </p:childTnLst>
                          </p:cTn>
                        </p:par>
                        <p:par>
                          <p:cTn id="53" fill="hold" nodeType="afterGroup">
                            <p:stCondLst>
                              <p:cond delay="4500"/>
                            </p:stCondLst>
                            <p:childTnLst>
                              <p:par>
                                <p:cTn id="54" presetID="22" presetClass="entr" presetSubtype="4" fill="hold" nodeType="afterEffect">
                                  <p:stCondLst>
                                    <p:cond delay="0"/>
                                  </p:stCondLst>
                                  <p:childTnLst>
                                    <p:set>
                                      <p:cBhvr>
                                        <p:cTn id="55" dur="1" fill="hold">
                                          <p:stCondLst>
                                            <p:cond delay="0"/>
                                          </p:stCondLst>
                                        </p:cTn>
                                        <p:tgtEl>
                                          <p:spTgt spid="246873"/>
                                        </p:tgtEl>
                                        <p:attrNameLst>
                                          <p:attrName>style.visibility</p:attrName>
                                        </p:attrNameLst>
                                      </p:cBhvr>
                                      <p:to>
                                        <p:strVal val="visible"/>
                                      </p:to>
                                    </p:set>
                                    <p:animEffect transition="in" filter="wipe(down)">
                                      <p:cBhvr>
                                        <p:cTn id="56" dur="1000"/>
                                        <p:tgtEl>
                                          <p:spTgt spid="24687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xit" presetSubtype="0" fill="hold" nodeType="clickEffect">
                                  <p:stCondLst>
                                    <p:cond delay="0"/>
                                  </p:stCondLst>
                                  <p:childTnLst>
                                    <p:anim calcmode="lin" valueType="num">
                                      <p:cBhvr>
                                        <p:cTn id="60" dur="1000"/>
                                        <p:tgtEl>
                                          <p:spTgt spid="246873"/>
                                        </p:tgtEl>
                                        <p:attrNameLst>
                                          <p:attrName>ppt_w</p:attrName>
                                        </p:attrNameLst>
                                      </p:cBhvr>
                                      <p:tavLst>
                                        <p:tav tm="0">
                                          <p:val>
                                            <p:strVal val="ppt_w"/>
                                          </p:val>
                                        </p:tav>
                                        <p:tav tm="100000">
                                          <p:val>
                                            <p:strVal val="ppt_w*0.70"/>
                                          </p:val>
                                        </p:tav>
                                      </p:tavLst>
                                    </p:anim>
                                    <p:anim calcmode="lin" valueType="num">
                                      <p:cBhvr>
                                        <p:cTn id="61" dur="1000"/>
                                        <p:tgtEl>
                                          <p:spTgt spid="246873"/>
                                        </p:tgtEl>
                                        <p:attrNameLst>
                                          <p:attrName>ppt_h</p:attrName>
                                        </p:attrNameLst>
                                      </p:cBhvr>
                                      <p:tavLst>
                                        <p:tav tm="0">
                                          <p:val>
                                            <p:strVal val="ppt_h"/>
                                          </p:val>
                                        </p:tav>
                                        <p:tav tm="100000">
                                          <p:val>
                                            <p:strVal val="ppt_h"/>
                                          </p:val>
                                        </p:tav>
                                      </p:tavLst>
                                    </p:anim>
                                    <p:animEffect transition="out" filter="fade">
                                      <p:cBhvr>
                                        <p:cTn id="62" dur="1000"/>
                                        <p:tgtEl>
                                          <p:spTgt spid="246873"/>
                                        </p:tgtEl>
                                      </p:cBhvr>
                                    </p:animEffect>
                                    <p:set>
                                      <p:cBhvr>
                                        <p:cTn id="63" dur="1" fill="hold">
                                          <p:stCondLst>
                                            <p:cond delay="999"/>
                                          </p:stCondLst>
                                        </p:cTn>
                                        <p:tgtEl>
                                          <p:spTgt spid="246873"/>
                                        </p:tgtEl>
                                        <p:attrNameLst>
                                          <p:attrName>style.visibility</p:attrName>
                                        </p:attrNameLst>
                                      </p:cBhvr>
                                      <p:to>
                                        <p:strVal val="hidden"/>
                                      </p:to>
                                    </p:set>
                                  </p:childTnLst>
                                </p:cTn>
                              </p:par>
                              <p:par>
                                <p:cTn id="64" presetID="55" presetClass="exit" presetSubtype="0" fill="hold" grpId="0" nodeType="withEffect" nodePh="1">
                                  <p:stCondLst>
                                    <p:cond delay="0"/>
                                  </p:stCondLst>
                                  <p:endCondLst>
                                    <p:cond evt="begin" delay="0">
                                      <p:tn val="64"/>
                                    </p:cond>
                                  </p:endCondLst>
                                  <p:childTnLst>
                                    <p:anim calcmode="lin" valueType="num">
                                      <p:cBhvr>
                                        <p:cTn id="65" dur="1000"/>
                                        <p:tgtEl>
                                          <p:spTgt spid="246874"/>
                                        </p:tgtEl>
                                        <p:attrNameLst>
                                          <p:attrName>ppt_w</p:attrName>
                                        </p:attrNameLst>
                                      </p:cBhvr>
                                      <p:tavLst>
                                        <p:tav tm="0">
                                          <p:val>
                                            <p:strVal val="ppt_w"/>
                                          </p:val>
                                        </p:tav>
                                        <p:tav tm="100000">
                                          <p:val>
                                            <p:strVal val="ppt_w*0.70"/>
                                          </p:val>
                                        </p:tav>
                                      </p:tavLst>
                                    </p:anim>
                                    <p:anim calcmode="lin" valueType="num">
                                      <p:cBhvr>
                                        <p:cTn id="66" dur="1000"/>
                                        <p:tgtEl>
                                          <p:spTgt spid="246874"/>
                                        </p:tgtEl>
                                        <p:attrNameLst>
                                          <p:attrName>ppt_h</p:attrName>
                                        </p:attrNameLst>
                                      </p:cBhvr>
                                      <p:tavLst>
                                        <p:tav tm="0">
                                          <p:val>
                                            <p:strVal val="ppt_h"/>
                                          </p:val>
                                        </p:tav>
                                        <p:tav tm="100000">
                                          <p:val>
                                            <p:strVal val="ppt_h"/>
                                          </p:val>
                                        </p:tav>
                                      </p:tavLst>
                                    </p:anim>
                                    <p:animEffect transition="out" filter="fade">
                                      <p:cBhvr>
                                        <p:cTn id="67" dur="1000"/>
                                        <p:tgtEl>
                                          <p:spTgt spid="246874"/>
                                        </p:tgtEl>
                                      </p:cBhvr>
                                    </p:animEffect>
                                    <p:set>
                                      <p:cBhvr>
                                        <p:cTn id="68" dur="1" fill="hold">
                                          <p:stCondLst>
                                            <p:cond delay="999"/>
                                          </p:stCondLst>
                                        </p:cTn>
                                        <p:tgtEl>
                                          <p:spTgt spid="246874"/>
                                        </p:tgtEl>
                                        <p:attrNameLst>
                                          <p:attrName>style.visibility</p:attrName>
                                        </p:attrNameLst>
                                      </p:cBhvr>
                                      <p:to>
                                        <p:strVal val="hidden"/>
                                      </p:to>
                                    </p:set>
                                  </p:childTnLst>
                                </p:cTn>
                              </p:par>
                              <p:par>
                                <p:cTn id="69" presetID="55" presetClass="exit" presetSubtype="0" fill="hold" grpId="0" nodeType="withEffect" nodePh="1">
                                  <p:stCondLst>
                                    <p:cond delay="0"/>
                                  </p:stCondLst>
                                  <p:endCondLst>
                                    <p:cond evt="begin" delay="0">
                                      <p:tn val="69"/>
                                    </p:cond>
                                  </p:endCondLst>
                                  <p:childTnLst>
                                    <p:anim calcmode="lin" valueType="num">
                                      <p:cBhvr>
                                        <p:cTn id="70" dur="1000"/>
                                        <p:tgtEl>
                                          <p:spTgt spid="246875"/>
                                        </p:tgtEl>
                                        <p:attrNameLst>
                                          <p:attrName>ppt_w</p:attrName>
                                        </p:attrNameLst>
                                      </p:cBhvr>
                                      <p:tavLst>
                                        <p:tav tm="0">
                                          <p:val>
                                            <p:strVal val="ppt_w"/>
                                          </p:val>
                                        </p:tav>
                                        <p:tav tm="100000">
                                          <p:val>
                                            <p:strVal val="ppt_w*0.70"/>
                                          </p:val>
                                        </p:tav>
                                      </p:tavLst>
                                    </p:anim>
                                    <p:anim calcmode="lin" valueType="num">
                                      <p:cBhvr>
                                        <p:cTn id="71" dur="1000"/>
                                        <p:tgtEl>
                                          <p:spTgt spid="246875"/>
                                        </p:tgtEl>
                                        <p:attrNameLst>
                                          <p:attrName>ppt_h</p:attrName>
                                        </p:attrNameLst>
                                      </p:cBhvr>
                                      <p:tavLst>
                                        <p:tav tm="0">
                                          <p:val>
                                            <p:strVal val="ppt_h"/>
                                          </p:val>
                                        </p:tav>
                                        <p:tav tm="100000">
                                          <p:val>
                                            <p:strVal val="ppt_h"/>
                                          </p:val>
                                        </p:tav>
                                      </p:tavLst>
                                    </p:anim>
                                    <p:animEffect transition="out" filter="fade">
                                      <p:cBhvr>
                                        <p:cTn id="72" dur="1000"/>
                                        <p:tgtEl>
                                          <p:spTgt spid="246875"/>
                                        </p:tgtEl>
                                      </p:cBhvr>
                                    </p:animEffect>
                                    <p:set>
                                      <p:cBhvr>
                                        <p:cTn id="73" dur="1" fill="hold">
                                          <p:stCondLst>
                                            <p:cond delay="999"/>
                                          </p:stCondLst>
                                        </p:cTn>
                                        <p:tgtEl>
                                          <p:spTgt spid="246875"/>
                                        </p:tgtEl>
                                        <p:attrNameLst>
                                          <p:attrName>style.visibility</p:attrName>
                                        </p:attrNameLst>
                                      </p:cBhvr>
                                      <p:to>
                                        <p:strVal val="hidden"/>
                                      </p:to>
                                    </p:set>
                                  </p:childTnLst>
                                </p:cTn>
                              </p:par>
                              <p:par>
                                <p:cTn id="74" presetID="55" presetClass="exit" presetSubtype="0" fill="hold" nodeType="withEffect">
                                  <p:stCondLst>
                                    <p:cond delay="0"/>
                                  </p:stCondLst>
                                  <p:childTnLst>
                                    <p:anim calcmode="lin" valueType="num">
                                      <p:cBhvr>
                                        <p:cTn id="75" dur="1000"/>
                                        <p:tgtEl>
                                          <p:spTgt spid="246876"/>
                                        </p:tgtEl>
                                        <p:attrNameLst>
                                          <p:attrName>ppt_w</p:attrName>
                                        </p:attrNameLst>
                                      </p:cBhvr>
                                      <p:tavLst>
                                        <p:tav tm="0">
                                          <p:val>
                                            <p:strVal val="ppt_w"/>
                                          </p:val>
                                        </p:tav>
                                        <p:tav tm="100000">
                                          <p:val>
                                            <p:strVal val="ppt_w*0.70"/>
                                          </p:val>
                                        </p:tav>
                                      </p:tavLst>
                                    </p:anim>
                                    <p:anim calcmode="lin" valueType="num">
                                      <p:cBhvr>
                                        <p:cTn id="76" dur="1000"/>
                                        <p:tgtEl>
                                          <p:spTgt spid="246876"/>
                                        </p:tgtEl>
                                        <p:attrNameLst>
                                          <p:attrName>ppt_h</p:attrName>
                                        </p:attrNameLst>
                                      </p:cBhvr>
                                      <p:tavLst>
                                        <p:tav tm="0">
                                          <p:val>
                                            <p:strVal val="ppt_h"/>
                                          </p:val>
                                        </p:tav>
                                        <p:tav tm="100000">
                                          <p:val>
                                            <p:strVal val="ppt_h"/>
                                          </p:val>
                                        </p:tav>
                                      </p:tavLst>
                                    </p:anim>
                                    <p:animEffect transition="out" filter="fade">
                                      <p:cBhvr>
                                        <p:cTn id="77" dur="1000"/>
                                        <p:tgtEl>
                                          <p:spTgt spid="246876"/>
                                        </p:tgtEl>
                                      </p:cBhvr>
                                    </p:animEffect>
                                    <p:set>
                                      <p:cBhvr>
                                        <p:cTn id="78" dur="1" fill="hold">
                                          <p:stCondLst>
                                            <p:cond delay="999"/>
                                          </p:stCondLst>
                                        </p:cTn>
                                        <p:tgtEl>
                                          <p:spTgt spid="246876"/>
                                        </p:tgtEl>
                                        <p:attrNameLst>
                                          <p:attrName>style.visibility</p:attrName>
                                        </p:attrNameLst>
                                      </p:cBhvr>
                                      <p:to>
                                        <p:strVal val="hidden"/>
                                      </p:to>
                                    </p:set>
                                  </p:childTnLst>
                                </p:cTn>
                              </p:par>
                              <p:par>
                                <p:cTn id="79" presetID="55" presetClass="exit" presetSubtype="0" fill="hold" nodeType="withEffect">
                                  <p:stCondLst>
                                    <p:cond delay="0"/>
                                  </p:stCondLst>
                                  <p:childTnLst>
                                    <p:anim calcmode="lin" valueType="num">
                                      <p:cBhvr>
                                        <p:cTn id="80" dur="1000"/>
                                        <p:tgtEl>
                                          <p:spTgt spid="2"/>
                                        </p:tgtEl>
                                        <p:attrNameLst>
                                          <p:attrName>ppt_w</p:attrName>
                                        </p:attrNameLst>
                                      </p:cBhvr>
                                      <p:tavLst>
                                        <p:tav tm="0">
                                          <p:val>
                                            <p:strVal val="ppt_w"/>
                                          </p:val>
                                        </p:tav>
                                        <p:tav tm="100000">
                                          <p:val>
                                            <p:strVal val="ppt_w*0.70"/>
                                          </p:val>
                                        </p:tav>
                                      </p:tavLst>
                                    </p:anim>
                                    <p:anim calcmode="lin" valueType="num">
                                      <p:cBhvr>
                                        <p:cTn id="81" dur="1000"/>
                                        <p:tgtEl>
                                          <p:spTgt spid="2"/>
                                        </p:tgtEl>
                                        <p:attrNameLst>
                                          <p:attrName>ppt_h</p:attrName>
                                        </p:attrNameLst>
                                      </p:cBhvr>
                                      <p:tavLst>
                                        <p:tav tm="0">
                                          <p:val>
                                            <p:strVal val="ppt_h"/>
                                          </p:val>
                                        </p:tav>
                                        <p:tav tm="100000">
                                          <p:val>
                                            <p:strVal val="ppt_h"/>
                                          </p:val>
                                        </p:tav>
                                      </p:tavLst>
                                    </p:anim>
                                    <p:animEffect transition="out" filter="fade">
                                      <p:cBhvr>
                                        <p:cTn id="82" dur="1000"/>
                                        <p:tgtEl>
                                          <p:spTgt spid="2"/>
                                        </p:tgtEl>
                                      </p:cBhvr>
                                    </p:animEffect>
                                    <p:set>
                                      <p:cBhvr>
                                        <p:cTn id="83" dur="1" fill="hold">
                                          <p:stCondLst>
                                            <p:cond delay="999"/>
                                          </p:stCondLst>
                                        </p:cTn>
                                        <p:tgtEl>
                                          <p:spTgt spid="2"/>
                                        </p:tgtEl>
                                        <p:attrNameLst>
                                          <p:attrName>style.visibility</p:attrName>
                                        </p:attrNameLst>
                                      </p:cBhvr>
                                      <p:to>
                                        <p:strVal val="hidden"/>
                                      </p:to>
                                    </p:set>
                                  </p:childTnLst>
                                </p:cTn>
                              </p:par>
                              <p:par>
                                <p:cTn id="84" presetID="55" presetClass="exit" presetSubtype="0" fill="hold" nodeType="withEffect">
                                  <p:stCondLst>
                                    <p:cond delay="0"/>
                                  </p:stCondLst>
                                  <p:childTnLst>
                                    <p:anim calcmode="lin" valueType="num">
                                      <p:cBhvr>
                                        <p:cTn id="85" dur="1000"/>
                                        <p:tgtEl>
                                          <p:spTgt spid="3"/>
                                        </p:tgtEl>
                                        <p:attrNameLst>
                                          <p:attrName>ppt_w</p:attrName>
                                        </p:attrNameLst>
                                      </p:cBhvr>
                                      <p:tavLst>
                                        <p:tav tm="0">
                                          <p:val>
                                            <p:strVal val="ppt_w"/>
                                          </p:val>
                                        </p:tav>
                                        <p:tav tm="100000">
                                          <p:val>
                                            <p:strVal val="ppt_w*0.70"/>
                                          </p:val>
                                        </p:tav>
                                      </p:tavLst>
                                    </p:anim>
                                    <p:anim calcmode="lin" valueType="num">
                                      <p:cBhvr>
                                        <p:cTn id="86" dur="1000"/>
                                        <p:tgtEl>
                                          <p:spTgt spid="3"/>
                                        </p:tgtEl>
                                        <p:attrNameLst>
                                          <p:attrName>ppt_h</p:attrName>
                                        </p:attrNameLst>
                                      </p:cBhvr>
                                      <p:tavLst>
                                        <p:tav tm="0">
                                          <p:val>
                                            <p:strVal val="ppt_h"/>
                                          </p:val>
                                        </p:tav>
                                        <p:tav tm="100000">
                                          <p:val>
                                            <p:strVal val="ppt_h"/>
                                          </p:val>
                                        </p:tav>
                                      </p:tavLst>
                                    </p:anim>
                                    <p:animEffect transition="out" filter="fade">
                                      <p:cBhvr>
                                        <p:cTn id="87" dur="1000"/>
                                        <p:tgtEl>
                                          <p:spTgt spid="3"/>
                                        </p:tgtEl>
                                      </p:cBhvr>
                                    </p:animEffect>
                                    <p:set>
                                      <p:cBhvr>
                                        <p:cTn id="88" dur="1" fill="hold">
                                          <p:stCondLst>
                                            <p:cond delay="999"/>
                                          </p:stCondLst>
                                        </p:cTn>
                                        <p:tgtEl>
                                          <p:spTgt spid="3"/>
                                        </p:tgtEl>
                                        <p:attrNameLst>
                                          <p:attrName>style.visibility</p:attrName>
                                        </p:attrNameLst>
                                      </p:cBhvr>
                                      <p:to>
                                        <p:strVal val="hidden"/>
                                      </p:to>
                                    </p:set>
                                  </p:childTnLst>
                                </p:cTn>
                              </p:par>
                              <p:par>
                                <p:cTn id="89" presetID="55" presetClass="exit" presetSubtype="0" fill="hold" nodeType="withEffect">
                                  <p:stCondLst>
                                    <p:cond delay="0"/>
                                  </p:stCondLst>
                                  <p:childTnLst>
                                    <p:anim calcmode="lin" valueType="num">
                                      <p:cBhvr>
                                        <p:cTn id="90" dur="1000"/>
                                        <p:tgtEl>
                                          <p:spTgt spid="4"/>
                                        </p:tgtEl>
                                        <p:attrNameLst>
                                          <p:attrName>ppt_w</p:attrName>
                                        </p:attrNameLst>
                                      </p:cBhvr>
                                      <p:tavLst>
                                        <p:tav tm="0">
                                          <p:val>
                                            <p:strVal val="ppt_w"/>
                                          </p:val>
                                        </p:tav>
                                        <p:tav tm="100000">
                                          <p:val>
                                            <p:strVal val="ppt_w*0.70"/>
                                          </p:val>
                                        </p:tav>
                                      </p:tavLst>
                                    </p:anim>
                                    <p:anim calcmode="lin" valueType="num">
                                      <p:cBhvr>
                                        <p:cTn id="91" dur="1000"/>
                                        <p:tgtEl>
                                          <p:spTgt spid="4"/>
                                        </p:tgtEl>
                                        <p:attrNameLst>
                                          <p:attrName>ppt_h</p:attrName>
                                        </p:attrNameLst>
                                      </p:cBhvr>
                                      <p:tavLst>
                                        <p:tav tm="0">
                                          <p:val>
                                            <p:strVal val="ppt_h"/>
                                          </p:val>
                                        </p:tav>
                                        <p:tav tm="100000">
                                          <p:val>
                                            <p:strVal val="ppt_h"/>
                                          </p:val>
                                        </p:tav>
                                      </p:tavLst>
                                    </p:anim>
                                    <p:animEffect transition="out" filter="fade">
                                      <p:cBhvr>
                                        <p:cTn id="92" dur="1000"/>
                                        <p:tgtEl>
                                          <p:spTgt spid="4"/>
                                        </p:tgtEl>
                                      </p:cBhvr>
                                    </p:animEffect>
                                    <p:set>
                                      <p:cBhvr>
                                        <p:cTn id="93" dur="1" fill="hold">
                                          <p:stCondLst>
                                            <p:cond delay="999"/>
                                          </p:stCondLst>
                                        </p:cTn>
                                        <p:tgtEl>
                                          <p:spTgt spid="4"/>
                                        </p:tgtEl>
                                        <p:attrNameLst>
                                          <p:attrName>style.visibility</p:attrName>
                                        </p:attrNameLst>
                                      </p:cBhvr>
                                      <p:to>
                                        <p:strVal val="hidden"/>
                                      </p:to>
                                    </p:set>
                                  </p:childTnLst>
                                </p:cTn>
                              </p:par>
                              <p:par>
                                <p:cTn id="94" presetID="55" presetClass="exit" presetSubtype="0" fill="hold" nodeType="withEffect">
                                  <p:stCondLst>
                                    <p:cond delay="0"/>
                                  </p:stCondLst>
                                  <p:childTnLst>
                                    <p:anim calcmode="lin" valueType="num">
                                      <p:cBhvr>
                                        <p:cTn id="95" dur="1000"/>
                                        <p:tgtEl>
                                          <p:spTgt spid="5"/>
                                        </p:tgtEl>
                                        <p:attrNameLst>
                                          <p:attrName>ppt_w</p:attrName>
                                        </p:attrNameLst>
                                      </p:cBhvr>
                                      <p:tavLst>
                                        <p:tav tm="0">
                                          <p:val>
                                            <p:strVal val="ppt_w"/>
                                          </p:val>
                                        </p:tav>
                                        <p:tav tm="100000">
                                          <p:val>
                                            <p:strVal val="ppt_w*0.70"/>
                                          </p:val>
                                        </p:tav>
                                      </p:tavLst>
                                    </p:anim>
                                    <p:anim calcmode="lin" valueType="num">
                                      <p:cBhvr>
                                        <p:cTn id="96" dur="1000"/>
                                        <p:tgtEl>
                                          <p:spTgt spid="5"/>
                                        </p:tgtEl>
                                        <p:attrNameLst>
                                          <p:attrName>ppt_h</p:attrName>
                                        </p:attrNameLst>
                                      </p:cBhvr>
                                      <p:tavLst>
                                        <p:tav tm="0">
                                          <p:val>
                                            <p:strVal val="ppt_h"/>
                                          </p:val>
                                        </p:tav>
                                        <p:tav tm="100000">
                                          <p:val>
                                            <p:strVal val="ppt_h"/>
                                          </p:val>
                                        </p:tav>
                                      </p:tavLst>
                                    </p:anim>
                                    <p:animEffect transition="out" filter="fade">
                                      <p:cBhvr>
                                        <p:cTn id="97" dur="1000"/>
                                        <p:tgtEl>
                                          <p:spTgt spid="5"/>
                                        </p:tgtEl>
                                      </p:cBhvr>
                                    </p:animEffect>
                                    <p:set>
                                      <p:cBhvr>
                                        <p:cTn id="98" dur="1" fill="hold">
                                          <p:stCondLst>
                                            <p:cond delay="999"/>
                                          </p:stCondLst>
                                        </p:cTn>
                                        <p:tgtEl>
                                          <p:spTgt spid="5"/>
                                        </p:tgtEl>
                                        <p:attrNameLst>
                                          <p:attrName>style.visibility</p:attrName>
                                        </p:attrNameLst>
                                      </p:cBhvr>
                                      <p:to>
                                        <p:strVal val="hidden"/>
                                      </p:to>
                                    </p:set>
                                  </p:childTnLst>
                                </p:cTn>
                              </p:par>
                              <p:par>
                                <p:cTn id="99" presetID="55" presetClass="exit" presetSubtype="0" fill="hold" nodeType="withEffect">
                                  <p:stCondLst>
                                    <p:cond delay="0"/>
                                  </p:stCondLst>
                                  <p:childTnLst>
                                    <p:anim calcmode="lin" valueType="num">
                                      <p:cBhvr>
                                        <p:cTn id="100" dur="1000"/>
                                        <p:tgtEl>
                                          <p:spTgt spid="6"/>
                                        </p:tgtEl>
                                        <p:attrNameLst>
                                          <p:attrName>ppt_w</p:attrName>
                                        </p:attrNameLst>
                                      </p:cBhvr>
                                      <p:tavLst>
                                        <p:tav tm="0">
                                          <p:val>
                                            <p:strVal val="ppt_w"/>
                                          </p:val>
                                        </p:tav>
                                        <p:tav tm="100000">
                                          <p:val>
                                            <p:strVal val="ppt_w*0.70"/>
                                          </p:val>
                                        </p:tav>
                                      </p:tavLst>
                                    </p:anim>
                                    <p:anim calcmode="lin" valueType="num">
                                      <p:cBhvr>
                                        <p:cTn id="101" dur="1000"/>
                                        <p:tgtEl>
                                          <p:spTgt spid="6"/>
                                        </p:tgtEl>
                                        <p:attrNameLst>
                                          <p:attrName>ppt_h</p:attrName>
                                        </p:attrNameLst>
                                      </p:cBhvr>
                                      <p:tavLst>
                                        <p:tav tm="0">
                                          <p:val>
                                            <p:strVal val="ppt_h"/>
                                          </p:val>
                                        </p:tav>
                                        <p:tav tm="100000">
                                          <p:val>
                                            <p:strVal val="ppt_h"/>
                                          </p:val>
                                        </p:tav>
                                      </p:tavLst>
                                    </p:anim>
                                    <p:animEffect transition="out" filter="fade">
                                      <p:cBhvr>
                                        <p:cTn id="102" dur="1000"/>
                                        <p:tgtEl>
                                          <p:spTgt spid="6"/>
                                        </p:tgtEl>
                                      </p:cBhvr>
                                    </p:animEffect>
                                    <p:set>
                                      <p:cBhvr>
                                        <p:cTn id="103" dur="1" fill="hold">
                                          <p:stCondLst>
                                            <p:cond delay="999"/>
                                          </p:stCondLst>
                                        </p:cTn>
                                        <p:tgtEl>
                                          <p:spTgt spid="6"/>
                                        </p:tgtEl>
                                        <p:attrNameLst>
                                          <p:attrName>style.visibility</p:attrName>
                                        </p:attrNameLst>
                                      </p:cBhvr>
                                      <p:to>
                                        <p:strVal val="hidden"/>
                                      </p:to>
                                    </p:set>
                                  </p:childTnLst>
                                </p:cTn>
                              </p:par>
                              <p:par>
                                <p:cTn id="104" presetID="55" presetClass="exit" presetSubtype="0" fill="hold" nodeType="withEffect">
                                  <p:stCondLst>
                                    <p:cond delay="0"/>
                                  </p:stCondLst>
                                  <p:childTnLst>
                                    <p:anim calcmode="lin" valueType="num">
                                      <p:cBhvr>
                                        <p:cTn id="105" dur="1000"/>
                                        <p:tgtEl>
                                          <p:spTgt spid="7"/>
                                        </p:tgtEl>
                                        <p:attrNameLst>
                                          <p:attrName>ppt_w</p:attrName>
                                        </p:attrNameLst>
                                      </p:cBhvr>
                                      <p:tavLst>
                                        <p:tav tm="0">
                                          <p:val>
                                            <p:strVal val="ppt_w"/>
                                          </p:val>
                                        </p:tav>
                                        <p:tav tm="100000">
                                          <p:val>
                                            <p:strVal val="ppt_w*0.70"/>
                                          </p:val>
                                        </p:tav>
                                      </p:tavLst>
                                    </p:anim>
                                    <p:anim calcmode="lin" valueType="num">
                                      <p:cBhvr>
                                        <p:cTn id="106" dur="1000"/>
                                        <p:tgtEl>
                                          <p:spTgt spid="7"/>
                                        </p:tgtEl>
                                        <p:attrNameLst>
                                          <p:attrName>ppt_h</p:attrName>
                                        </p:attrNameLst>
                                      </p:cBhvr>
                                      <p:tavLst>
                                        <p:tav tm="0">
                                          <p:val>
                                            <p:strVal val="ppt_h"/>
                                          </p:val>
                                        </p:tav>
                                        <p:tav tm="100000">
                                          <p:val>
                                            <p:strVal val="ppt_h"/>
                                          </p:val>
                                        </p:tav>
                                      </p:tavLst>
                                    </p:anim>
                                    <p:animEffect transition="out" filter="fade">
                                      <p:cBhvr>
                                        <p:cTn id="107" dur="1000"/>
                                        <p:tgtEl>
                                          <p:spTgt spid="7"/>
                                        </p:tgtEl>
                                      </p:cBhvr>
                                    </p:animEffect>
                                    <p:set>
                                      <p:cBhvr>
                                        <p:cTn id="10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74" grpId="0" animBg="1"/>
      <p:bldP spid="2468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179388" y="1628775"/>
            <a:ext cx="8785225" cy="5184775"/>
          </a:xfrm>
          <a:prstGeom prst="roundRect">
            <a:avLst>
              <a:gd name="adj" fmla="val 3019"/>
            </a:avLst>
          </a:prstGeom>
          <a:solidFill>
            <a:schemeClr val="bg1">
              <a:alpha val="5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buFont typeface="Wingdings" pitchFamily="2" charset="2"/>
              <a:buNone/>
            </a:pPr>
            <a:endParaRPr lang="ko-KR" altLang="ko-KR" sz="1500">
              <a:solidFill>
                <a:srgbClr val="222222"/>
              </a:solidFill>
              <a:latin typeface="HY헤드라인M" pitchFamily="18" charset="-127"/>
              <a:ea typeface="HY헤드라인M" pitchFamily="18" charset="-127"/>
            </a:endParaRPr>
          </a:p>
        </p:txBody>
      </p:sp>
      <p:sp>
        <p:nvSpPr>
          <p:cNvPr id="337923" name="AutoShape 7"/>
          <p:cNvSpPr>
            <a:spLocks noChangeArrowheads="1"/>
          </p:cNvSpPr>
          <p:nvPr/>
        </p:nvSpPr>
        <p:spPr bwMode="auto">
          <a:xfrm>
            <a:off x="323850" y="1541463"/>
            <a:ext cx="8497888" cy="1744662"/>
          </a:xfrm>
          <a:prstGeom prst="roundRect">
            <a:avLst>
              <a:gd name="adj" fmla="val 5060"/>
            </a:avLst>
          </a:prstGeom>
          <a:gradFill rotWithShape="1">
            <a:gsLst>
              <a:gs pos="0">
                <a:schemeClr val="bg1">
                  <a:alpha val="67998"/>
                </a:schemeClr>
              </a:gs>
              <a:gs pos="100000">
                <a:srgbClr val="FFFFDD">
                  <a:alpha val="64998"/>
                </a:srgbClr>
              </a:gs>
            </a:gsLst>
            <a:lin ang="5400000" scaled="1"/>
          </a:gradFill>
          <a:ln w="19050" cap="rnd" algn="ctr">
            <a:solidFill>
              <a:srgbClr val="808000"/>
            </a:solidFill>
            <a:prstDash val="sysDot"/>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solidFill>
                <a:schemeClr val="accent2"/>
              </a:solidFill>
            </a:endParaRPr>
          </a:p>
        </p:txBody>
      </p:sp>
      <p:grpSp>
        <p:nvGrpSpPr>
          <p:cNvPr id="2" name="Group 38"/>
          <p:cNvGrpSpPr>
            <a:grpSpLocks/>
          </p:cNvGrpSpPr>
          <p:nvPr/>
        </p:nvGrpSpPr>
        <p:grpSpPr bwMode="auto">
          <a:xfrm>
            <a:off x="506413" y="1282700"/>
            <a:ext cx="7810500" cy="735013"/>
            <a:chOff x="319" y="800"/>
            <a:chExt cx="4920" cy="346"/>
          </a:xfrm>
        </p:grpSpPr>
        <p:grpSp>
          <p:nvGrpSpPr>
            <p:cNvPr id="27679" name="Group 4"/>
            <p:cNvGrpSpPr>
              <a:grpSpLocks/>
            </p:cNvGrpSpPr>
            <p:nvPr/>
          </p:nvGrpSpPr>
          <p:grpSpPr bwMode="auto">
            <a:xfrm>
              <a:off x="319" y="800"/>
              <a:ext cx="4920" cy="346"/>
              <a:chOff x="364" y="981"/>
              <a:chExt cx="4648" cy="346"/>
            </a:xfrm>
          </p:grpSpPr>
          <p:sp>
            <p:nvSpPr>
              <p:cNvPr id="27681" name="AutoShape 9"/>
              <p:cNvSpPr>
                <a:spLocks noChangeArrowheads="1"/>
              </p:cNvSpPr>
              <p:nvPr/>
            </p:nvSpPr>
            <p:spPr bwMode="auto">
              <a:xfrm>
                <a:off x="364" y="981"/>
                <a:ext cx="4648" cy="346"/>
              </a:xfrm>
              <a:prstGeom prst="roundRect">
                <a:avLst>
                  <a:gd name="adj" fmla="val 4741"/>
                </a:avLst>
              </a:prstGeom>
              <a:gradFill rotWithShape="1">
                <a:gsLst>
                  <a:gs pos="0">
                    <a:srgbClr val="5AA137"/>
                  </a:gs>
                  <a:gs pos="50000">
                    <a:srgbClr val="3D6D25"/>
                  </a:gs>
                  <a:gs pos="100000">
                    <a:srgbClr val="5AA137"/>
                  </a:gs>
                </a:gsLst>
                <a:lin ang="5400000" scaled="1"/>
              </a:gradFill>
              <a:ln w="9525" algn="ctr">
                <a:solidFill>
                  <a:srgbClr val="004000"/>
                </a:solidFill>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sp>
            <p:nvSpPr>
              <p:cNvPr id="27682" name="AutoShape 10"/>
              <p:cNvSpPr>
                <a:spLocks noChangeArrowheads="1"/>
              </p:cNvSpPr>
              <p:nvPr/>
            </p:nvSpPr>
            <p:spPr bwMode="auto">
              <a:xfrm>
                <a:off x="403" y="1006"/>
                <a:ext cx="4593" cy="265"/>
              </a:xfrm>
              <a:prstGeom prst="roundRect">
                <a:avLst>
                  <a:gd name="adj" fmla="val 10856"/>
                </a:avLst>
              </a:pr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28575" cap="rnd" algn="ctr">
                    <a:solidFill>
                      <a:srgbClr val="000000"/>
                    </a:solidFill>
                    <a:prstDash val="sysDot"/>
                    <a:round/>
                    <a:headEnd/>
                    <a:tailEnd/>
                  </a14:hiddenLine>
                </a:ext>
              </a:extLst>
            </p:spPr>
            <p:txBody>
              <a:bodyPr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grpSp>
        <p:sp>
          <p:nvSpPr>
            <p:cNvPr id="26656" name="Text Box 11"/>
            <p:cNvSpPr txBox="1">
              <a:spLocks noChangeArrowheads="1"/>
            </p:cNvSpPr>
            <p:nvPr/>
          </p:nvSpPr>
          <p:spPr bwMode="auto">
            <a:xfrm>
              <a:off x="431" y="842"/>
              <a:ext cx="4763" cy="261"/>
            </a:xfrm>
            <a:prstGeom prst="rect">
              <a:avLst/>
            </a:prstGeom>
            <a:noFill/>
            <a:ln>
              <a:noFill/>
            </a:ln>
            <a:effectLst>
              <a:outerShdw dist="17961" dir="2700000" algn="ctr" rotWithShape="0">
                <a:schemeClr val="tx1"/>
              </a:outerShdw>
            </a:effectLst>
            <a:extLst/>
          </p:spPr>
          <p:txBody>
            <a:bodyPr lIns="0" tIns="0" rIns="0" bIns="0"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marL="342900" indent="-342900" eaLnBrk="1" hangingPunct="1">
                <a:buFontTx/>
                <a:buAutoNum type="arabicPeriod"/>
                <a:defRPr/>
              </a:pPr>
              <a:r>
                <a:rPr lang="en-US" altLang="ko-KR" dirty="0" smtClean="0">
                  <a:solidFill>
                    <a:schemeClr val="bg1"/>
                  </a:solidFill>
                  <a:latin typeface="Cooper Black" pitchFamily="18" charset="0"/>
                  <a:ea typeface="HY헤드라인M" pitchFamily="18" charset="-127"/>
                </a:rPr>
                <a:t>Traditional Transaction Methods </a:t>
              </a:r>
            </a:p>
            <a:p>
              <a:pPr eaLnBrk="1" hangingPunct="1">
                <a:defRPr/>
              </a:pPr>
              <a:r>
                <a:rPr lang="en-US" altLang="ko-KR" dirty="0" smtClean="0">
                  <a:solidFill>
                    <a:schemeClr val="bg1"/>
                  </a:solidFill>
                  <a:latin typeface="나눔고딕 ExtraBold" pitchFamily="50" charset="-127"/>
                  <a:ea typeface="나눔고딕 ExtraBold" pitchFamily="50" charset="-127"/>
                </a:rPr>
                <a:t>      (</a:t>
              </a:r>
              <a:r>
                <a:rPr lang="en-US" altLang="ko-KR" dirty="0" smtClean="0">
                  <a:solidFill>
                    <a:schemeClr val="bg1"/>
                  </a:solidFill>
                  <a:latin typeface="나눔고딕 ExtraBold" pitchFamily="50" charset="-127"/>
                  <a:ea typeface="나눔고딕 ExtraBold" pitchFamily="50" charset="-127"/>
                  <a:cs typeface="Arial Unicode MS" pitchFamily="50" charset="-127"/>
                </a:rPr>
                <a:t>Law for the Coordination of International Tax Affairs</a:t>
              </a:r>
              <a:r>
                <a:rPr lang="en-US" altLang="ko-KR" dirty="0" smtClean="0">
                  <a:solidFill>
                    <a:schemeClr val="bg1"/>
                  </a:solidFill>
                  <a:latin typeface="나눔고딕 ExtraBold" pitchFamily="50" charset="-127"/>
                  <a:ea typeface="나눔고딕 ExtraBold" pitchFamily="50" charset="-127"/>
                </a:rPr>
                <a:t>)</a:t>
              </a:r>
              <a:endParaRPr lang="en-US" altLang="ko-KR" b="1" dirty="0" smtClean="0">
                <a:solidFill>
                  <a:srgbClr val="FFFF00"/>
                </a:solidFill>
                <a:latin typeface="나눔고딕 ExtraBold" pitchFamily="50" charset="-127"/>
                <a:ea typeface="나눔고딕 ExtraBold" pitchFamily="50" charset="-127"/>
              </a:endParaRPr>
            </a:p>
          </p:txBody>
        </p:sp>
      </p:grpSp>
      <p:sp>
        <p:nvSpPr>
          <p:cNvPr id="337929" name="AutoShape 9"/>
          <p:cNvSpPr>
            <a:spLocks noChangeArrowheads="1"/>
          </p:cNvSpPr>
          <p:nvPr/>
        </p:nvSpPr>
        <p:spPr bwMode="auto">
          <a:xfrm>
            <a:off x="508000" y="2052638"/>
            <a:ext cx="8496300" cy="431800"/>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10000"/>
              </a:lnSpc>
              <a:spcBef>
                <a:spcPct val="60000"/>
              </a:spcBef>
              <a:buClr>
                <a:schemeClr val="tx1"/>
              </a:buClr>
            </a:pPr>
            <a:r>
              <a:rPr lang="en-US" altLang="ko-KR" sz="2000">
                <a:solidFill>
                  <a:schemeClr val="accent2"/>
                </a:solidFill>
                <a:latin typeface="HY헤드라인M" pitchFamily="18" charset="-127"/>
                <a:ea typeface="HY헤드라인M" pitchFamily="18" charset="-127"/>
              </a:rPr>
              <a:t>- </a:t>
            </a:r>
            <a:r>
              <a:rPr lang="en-US" altLang="ko-KR">
                <a:solidFill>
                  <a:schemeClr val="accent2"/>
                </a:solidFill>
                <a:latin typeface="Cooper Black" pitchFamily="18" charset="0"/>
                <a:ea typeface="HY헤드라인M" pitchFamily="18" charset="-127"/>
              </a:rPr>
              <a:t>Comparable Uncontrolled Price Method (CUP)</a:t>
            </a:r>
            <a:endParaRPr lang="en-US" altLang="ko-KR">
              <a:solidFill>
                <a:srgbClr val="FF66CC"/>
              </a:solidFill>
              <a:latin typeface="Cooper Black" pitchFamily="18" charset="0"/>
              <a:ea typeface="HY헤드라인M" pitchFamily="18" charset="-127"/>
            </a:endParaRPr>
          </a:p>
        </p:txBody>
      </p:sp>
      <p:sp>
        <p:nvSpPr>
          <p:cNvPr id="337930" name="AutoShape 10"/>
          <p:cNvSpPr>
            <a:spLocks noChangeArrowheads="1"/>
          </p:cNvSpPr>
          <p:nvPr/>
        </p:nvSpPr>
        <p:spPr bwMode="auto">
          <a:xfrm>
            <a:off x="508000" y="2413000"/>
            <a:ext cx="7775575" cy="503238"/>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30000"/>
              </a:lnSpc>
              <a:spcBef>
                <a:spcPct val="60000"/>
              </a:spcBef>
              <a:buClr>
                <a:schemeClr val="tx1"/>
              </a:buClr>
            </a:pPr>
            <a:r>
              <a:rPr lang="en-US" altLang="ko-KR" sz="2000">
                <a:solidFill>
                  <a:schemeClr val="accent2"/>
                </a:solidFill>
                <a:latin typeface="HY헤드라인M" pitchFamily="18" charset="-127"/>
                <a:ea typeface="HY헤드라인M" pitchFamily="18" charset="-127"/>
              </a:rPr>
              <a:t>- </a:t>
            </a:r>
            <a:r>
              <a:rPr lang="en-US" altLang="ko-KR">
                <a:solidFill>
                  <a:schemeClr val="accent2"/>
                </a:solidFill>
                <a:latin typeface="Cooper Black" pitchFamily="18" charset="0"/>
                <a:ea typeface="HY헤드라인M" pitchFamily="18" charset="-127"/>
              </a:rPr>
              <a:t>Resale Price Method (RP)</a:t>
            </a:r>
          </a:p>
        </p:txBody>
      </p:sp>
      <p:grpSp>
        <p:nvGrpSpPr>
          <p:cNvPr id="4" name="Group 21"/>
          <p:cNvGrpSpPr>
            <a:grpSpLocks/>
          </p:cNvGrpSpPr>
          <p:nvPr/>
        </p:nvGrpSpPr>
        <p:grpSpPr bwMode="auto">
          <a:xfrm>
            <a:off x="-36513" y="117475"/>
            <a:ext cx="1079501" cy="1079500"/>
            <a:chOff x="340" y="845"/>
            <a:chExt cx="680" cy="680"/>
          </a:xfrm>
        </p:grpSpPr>
        <p:sp>
          <p:nvSpPr>
            <p:cNvPr id="27676" name="Oval 2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27677" name="Picture 2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2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5"/>
          <p:cNvGrpSpPr>
            <a:grpSpLocks/>
          </p:cNvGrpSpPr>
          <p:nvPr/>
        </p:nvGrpSpPr>
        <p:grpSpPr bwMode="auto">
          <a:xfrm>
            <a:off x="574675" y="188913"/>
            <a:ext cx="7996238" cy="955675"/>
            <a:chOff x="204" y="935"/>
            <a:chExt cx="2789" cy="555"/>
          </a:xfrm>
        </p:grpSpPr>
        <p:pic>
          <p:nvPicPr>
            <p:cNvPr id="27674" name="Picture 26" descr="6_5"/>
            <p:cNvPicPr>
              <a:picLocks noChangeAspect="1" noChangeArrowheads="1"/>
            </p:cNvPicPr>
            <p:nvPr/>
          </p:nvPicPr>
          <p:blipFill>
            <a:blip r:embed="rId6">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Rectangle 27"/>
            <p:cNvSpPr>
              <a:spLocks noChangeArrowheads="1"/>
            </p:cNvSpPr>
            <p:nvPr/>
          </p:nvSpPr>
          <p:spPr bwMode="auto">
            <a:xfrm>
              <a:off x="279" y="936"/>
              <a:ext cx="2478" cy="554"/>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dirty="0">
                  <a:solidFill>
                    <a:srgbClr val="000066"/>
                  </a:solidFill>
                  <a:latin typeface="HY헤드라인M" pitchFamily="18" charset="-127"/>
                  <a:ea typeface="HY헤드라인M" pitchFamily="18" charset="-127"/>
                </a:rPr>
                <a:t> </a:t>
              </a:r>
              <a:r>
                <a:rPr lang="en-US" altLang="ko-KR" sz="2800" dirty="0">
                  <a:solidFill>
                    <a:srgbClr val="000066"/>
                  </a:solidFill>
                  <a:latin typeface="HY헤드라인M" pitchFamily="18" charset="-127"/>
                  <a:ea typeface="HY헤드라인M" pitchFamily="18" charset="-127"/>
                </a:rPr>
                <a:t>8. Application of Calculation Method of </a:t>
              </a:r>
            </a:p>
            <a:p>
              <a:pPr>
                <a:defRPr/>
              </a:pPr>
              <a:r>
                <a:rPr lang="en-US" altLang="ko-KR" sz="2800" dirty="0">
                  <a:solidFill>
                    <a:srgbClr val="000066"/>
                  </a:solidFill>
                  <a:latin typeface="HY헤드라인M" pitchFamily="18" charset="-127"/>
                  <a:ea typeface="HY헤드라인M" pitchFamily="18" charset="-127"/>
                </a:rPr>
                <a:t>    Arm</a:t>
              </a:r>
              <a:r>
                <a:rPr lang="en-US" altLang="ko-KR" sz="2800" dirty="0">
                  <a:solidFill>
                    <a:srgbClr val="000066"/>
                  </a:solidFill>
                  <a:latin typeface="Arial Unicode MS" pitchFamily="50" charset="-127"/>
                  <a:ea typeface="Arial Unicode MS" pitchFamily="50" charset="-127"/>
                  <a:cs typeface="Arial Unicode MS" pitchFamily="50" charset="-127"/>
                </a:rPr>
                <a:t>’</a:t>
              </a:r>
              <a:r>
                <a:rPr lang="en-US" altLang="ko-KR" sz="2800" dirty="0">
                  <a:solidFill>
                    <a:srgbClr val="000066"/>
                  </a:solidFill>
                  <a:latin typeface="HY헤드라인M" pitchFamily="18" charset="-127"/>
                  <a:ea typeface="HY헤드라인M" pitchFamily="18" charset="-127"/>
                </a:rPr>
                <a:t>s Length </a:t>
              </a:r>
              <a:r>
                <a:rPr lang="en-US" altLang="ko-KR" sz="2800" dirty="0">
                  <a:solidFill>
                    <a:srgbClr val="000066"/>
                  </a:solidFill>
                  <a:latin typeface="HY헤드라인M" pitchFamily="18" charset="-127"/>
                  <a:ea typeface="HY헤드라인M" pitchFamily="18" charset="-127"/>
                </a:rPr>
                <a:t>Principle</a:t>
              </a:r>
              <a:endParaRPr lang="ko-KR" altLang="en-US" sz="2800" dirty="0">
                <a:solidFill>
                  <a:srgbClr val="000066"/>
                </a:solidFill>
                <a:latin typeface="HY헤드라인M" pitchFamily="18" charset="-127"/>
                <a:ea typeface="HY헤드라인M" pitchFamily="18" charset="-127"/>
              </a:endParaRPr>
            </a:p>
          </p:txBody>
        </p:sp>
      </p:grpSp>
      <p:sp>
        <p:nvSpPr>
          <p:cNvPr id="337948" name="AutoShape 28"/>
          <p:cNvSpPr>
            <a:spLocks noChangeArrowheads="1"/>
          </p:cNvSpPr>
          <p:nvPr/>
        </p:nvSpPr>
        <p:spPr bwMode="auto">
          <a:xfrm>
            <a:off x="500063" y="2708275"/>
            <a:ext cx="7775575" cy="577850"/>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30000"/>
              </a:lnSpc>
              <a:spcBef>
                <a:spcPct val="60000"/>
              </a:spcBef>
              <a:buClr>
                <a:schemeClr val="tx1"/>
              </a:buClr>
            </a:pPr>
            <a:r>
              <a:rPr lang="en-US" altLang="ko-KR" sz="2000">
                <a:solidFill>
                  <a:schemeClr val="accent2"/>
                </a:solidFill>
                <a:latin typeface="HY헤드라인M" pitchFamily="18" charset="-127"/>
                <a:ea typeface="HY헤드라인M" pitchFamily="18" charset="-127"/>
              </a:rPr>
              <a:t>- </a:t>
            </a:r>
            <a:r>
              <a:rPr lang="en-US" altLang="ko-KR">
                <a:solidFill>
                  <a:schemeClr val="accent2"/>
                </a:solidFill>
                <a:latin typeface="Cooper Black" pitchFamily="18" charset="0"/>
                <a:ea typeface="HY헤드라인M" pitchFamily="18" charset="-127"/>
              </a:rPr>
              <a:t>Cost Plus Method (CP)</a:t>
            </a:r>
          </a:p>
        </p:txBody>
      </p:sp>
      <p:sp>
        <p:nvSpPr>
          <p:cNvPr id="337949" name="AutoShape 7"/>
          <p:cNvSpPr>
            <a:spLocks noChangeArrowheads="1"/>
          </p:cNvSpPr>
          <p:nvPr/>
        </p:nvSpPr>
        <p:spPr bwMode="auto">
          <a:xfrm>
            <a:off x="250825" y="3341688"/>
            <a:ext cx="8497888" cy="2174875"/>
          </a:xfrm>
          <a:prstGeom prst="roundRect">
            <a:avLst>
              <a:gd name="adj" fmla="val 5060"/>
            </a:avLst>
          </a:prstGeom>
          <a:gradFill rotWithShape="1">
            <a:gsLst>
              <a:gs pos="0">
                <a:schemeClr val="bg1">
                  <a:alpha val="67998"/>
                </a:schemeClr>
              </a:gs>
              <a:gs pos="100000">
                <a:srgbClr val="FFFFDD">
                  <a:alpha val="64998"/>
                </a:srgbClr>
              </a:gs>
            </a:gsLst>
            <a:lin ang="5400000" scaled="1"/>
          </a:gradFill>
          <a:ln w="19050" cap="rnd" algn="ctr">
            <a:solidFill>
              <a:srgbClr val="808000"/>
            </a:solidFill>
            <a:prstDash val="sysDot"/>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en-US" altLang="ko-KR">
              <a:solidFill>
                <a:srgbClr val="0000FF"/>
              </a:solidFill>
              <a:latin typeface="Cooper Black" pitchFamily="18" charset="0"/>
              <a:ea typeface="HY헤드라인M" pitchFamily="18" charset="-127"/>
            </a:endParaRPr>
          </a:p>
          <a:p>
            <a:pPr eaLnBrk="1" hangingPunct="1"/>
            <a:endParaRPr lang="ko-KR" altLang="ko-KR">
              <a:solidFill>
                <a:schemeClr val="accent2"/>
              </a:solidFill>
            </a:endParaRPr>
          </a:p>
        </p:txBody>
      </p:sp>
      <p:grpSp>
        <p:nvGrpSpPr>
          <p:cNvPr id="6" name="Group 39"/>
          <p:cNvGrpSpPr>
            <a:grpSpLocks/>
          </p:cNvGrpSpPr>
          <p:nvPr/>
        </p:nvGrpSpPr>
        <p:grpSpPr bwMode="auto">
          <a:xfrm>
            <a:off x="503238" y="3355975"/>
            <a:ext cx="7845425" cy="793750"/>
            <a:chOff x="319" y="2025"/>
            <a:chExt cx="4942" cy="346"/>
          </a:xfrm>
        </p:grpSpPr>
        <p:grpSp>
          <p:nvGrpSpPr>
            <p:cNvPr id="27670" name="Group 30"/>
            <p:cNvGrpSpPr>
              <a:grpSpLocks/>
            </p:cNvGrpSpPr>
            <p:nvPr/>
          </p:nvGrpSpPr>
          <p:grpSpPr bwMode="auto">
            <a:xfrm>
              <a:off x="319" y="2025"/>
              <a:ext cx="4920" cy="346"/>
              <a:chOff x="364" y="981"/>
              <a:chExt cx="4648" cy="346"/>
            </a:xfrm>
          </p:grpSpPr>
          <p:sp>
            <p:nvSpPr>
              <p:cNvPr id="27672" name="AutoShape 9"/>
              <p:cNvSpPr>
                <a:spLocks noChangeArrowheads="1"/>
              </p:cNvSpPr>
              <p:nvPr/>
            </p:nvSpPr>
            <p:spPr bwMode="auto">
              <a:xfrm>
                <a:off x="364" y="981"/>
                <a:ext cx="4648" cy="346"/>
              </a:xfrm>
              <a:prstGeom prst="roundRect">
                <a:avLst>
                  <a:gd name="adj" fmla="val 4741"/>
                </a:avLst>
              </a:prstGeom>
              <a:gradFill rotWithShape="1">
                <a:gsLst>
                  <a:gs pos="0">
                    <a:srgbClr val="5AA137"/>
                  </a:gs>
                  <a:gs pos="50000">
                    <a:srgbClr val="3D6D25"/>
                  </a:gs>
                  <a:gs pos="100000">
                    <a:srgbClr val="5AA137"/>
                  </a:gs>
                </a:gsLst>
                <a:lin ang="5400000" scaled="1"/>
              </a:gradFill>
              <a:ln w="9525" algn="ctr">
                <a:solidFill>
                  <a:srgbClr val="004000"/>
                </a:solidFill>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sp>
            <p:nvSpPr>
              <p:cNvPr id="27673" name="AutoShape 10"/>
              <p:cNvSpPr>
                <a:spLocks noChangeArrowheads="1"/>
              </p:cNvSpPr>
              <p:nvPr/>
            </p:nvSpPr>
            <p:spPr bwMode="auto">
              <a:xfrm>
                <a:off x="403" y="1005"/>
                <a:ext cx="4593" cy="266"/>
              </a:xfrm>
              <a:prstGeom prst="roundRect">
                <a:avLst>
                  <a:gd name="adj" fmla="val 10856"/>
                </a:avLst>
              </a:pr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28575" cap="rnd" algn="ctr">
                    <a:solidFill>
                      <a:srgbClr val="000000"/>
                    </a:solidFill>
                    <a:prstDash val="sysDot"/>
                    <a:round/>
                    <a:headEnd/>
                    <a:tailEnd/>
                  </a14:hiddenLine>
                </a:ext>
              </a:extLst>
            </p:spPr>
            <p:txBody>
              <a:bodyPr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grpSp>
        <p:sp>
          <p:nvSpPr>
            <p:cNvPr id="26647" name="Text Box 11"/>
            <p:cNvSpPr txBox="1">
              <a:spLocks noChangeArrowheads="1"/>
            </p:cNvSpPr>
            <p:nvPr/>
          </p:nvSpPr>
          <p:spPr bwMode="auto">
            <a:xfrm>
              <a:off x="410" y="2063"/>
              <a:ext cx="4851" cy="268"/>
            </a:xfrm>
            <a:prstGeom prst="rect">
              <a:avLst/>
            </a:prstGeom>
            <a:noFill/>
            <a:ln w="9525">
              <a:noFill/>
              <a:miter lim="800000"/>
              <a:headEnd/>
              <a:tailEnd/>
            </a:ln>
            <a:effectLst>
              <a:outerShdw dist="17961" dir="2700000" algn="ctr" rotWithShape="0">
                <a:schemeClr val="tx1"/>
              </a:outerShdw>
            </a:effectLst>
          </p:spPr>
          <p:txBody>
            <a:bodyPr lIns="0" tIns="0" rIns="0" bIns="0" anchor="ctr">
              <a:spAutoFit/>
            </a:bodyPr>
            <a:lstStyle/>
            <a:p>
              <a:pPr>
                <a:defRPr/>
              </a:pPr>
              <a:r>
                <a:rPr lang="en-US" altLang="ko-KR" sz="2200" dirty="0">
                  <a:solidFill>
                    <a:schemeClr val="bg1"/>
                  </a:solidFill>
                  <a:latin typeface="HY헤드라인M" pitchFamily="18" charset="-127"/>
                  <a:ea typeface="HY헤드라인M" pitchFamily="18" charset="-127"/>
                </a:rPr>
                <a:t>2. </a:t>
              </a:r>
              <a:r>
                <a:rPr lang="en-US" altLang="ko-KR" dirty="0">
                  <a:solidFill>
                    <a:schemeClr val="bg1"/>
                  </a:solidFill>
                  <a:latin typeface="Cooper Black" pitchFamily="18" charset="0"/>
                  <a:ea typeface="HY헤드라인M" pitchFamily="18" charset="-127"/>
                </a:rPr>
                <a:t>Transactional Profit </a:t>
              </a:r>
              <a:r>
                <a:rPr lang="en-US" altLang="ko-KR" dirty="0">
                  <a:solidFill>
                    <a:schemeClr val="bg1"/>
                  </a:solidFill>
                  <a:latin typeface="Cooper Black" pitchFamily="18" charset="0"/>
                  <a:ea typeface="HY헤드라인M" pitchFamily="18" charset="-127"/>
                </a:rPr>
                <a:t>Methods</a:t>
              </a:r>
            </a:p>
            <a:p>
              <a:pPr>
                <a:defRPr/>
              </a:pPr>
              <a:r>
                <a:rPr lang="en-US" altLang="ko-KR" b="1" dirty="0">
                  <a:solidFill>
                    <a:schemeClr val="bg1"/>
                  </a:solidFill>
                  <a:latin typeface="Cooper Black" pitchFamily="18" charset="0"/>
                  <a:ea typeface="HY헤드라인M" pitchFamily="18" charset="-127"/>
                </a:rPr>
                <a:t>      </a:t>
              </a:r>
              <a:r>
                <a:rPr lang="en-US" altLang="ko-KR" b="1" dirty="0">
                  <a:solidFill>
                    <a:schemeClr val="bg1"/>
                  </a:solidFill>
                  <a:latin typeface="나눔고딕 ExtraBold" pitchFamily="50" charset="-127"/>
                  <a:ea typeface="나눔고딕 ExtraBold" pitchFamily="50" charset="-127"/>
                </a:rPr>
                <a:t>(Decree of </a:t>
              </a:r>
              <a:r>
                <a:rPr lang="en-US" altLang="ko-KR" dirty="0">
                  <a:solidFill>
                    <a:schemeClr val="bg1"/>
                  </a:solidFill>
                  <a:latin typeface="나눔고딕 ExtraBold" pitchFamily="50" charset="-127"/>
                  <a:ea typeface="나눔고딕 ExtraBold" pitchFamily="50" charset="-127"/>
                  <a:cs typeface="Arial Unicode MS" pitchFamily="50" charset="-127"/>
                </a:rPr>
                <a:t>Law for the Coordination </a:t>
              </a:r>
              <a:r>
                <a:rPr lang="en-US" altLang="ko-KR" dirty="0">
                  <a:solidFill>
                    <a:schemeClr val="bg1"/>
                  </a:solidFill>
                  <a:latin typeface="나눔고딕 ExtraBold" pitchFamily="50" charset="-127"/>
                  <a:ea typeface="나눔고딕 ExtraBold" pitchFamily="50" charset="-127"/>
                  <a:cs typeface="Arial Unicode MS" pitchFamily="50" charset="-127"/>
                </a:rPr>
                <a:t>of </a:t>
              </a:r>
              <a:r>
                <a:rPr lang="en-US" altLang="ko-KR" dirty="0">
                  <a:solidFill>
                    <a:schemeClr val="bg1"/>
                  </a:solidFill>
                  <a:latin typeface="나눔고딕 ExtraBold" pitchFamily="50" charset="-127"/>
                  <a:ea typeface="나눔고딕 ExtraBold" pitchFamily="50" charset="-127"/>
                  <a:cs typeface="Arial Unicode MS" pitchFamily="50" charset="-127"/>
                </a:rPr>
                <a:t>International Tax </a:t>
              </a:r>
              <a:r>
                <a:rPr lang="en-US" altLang="ko-KR" dirty="0">
                  <a:solidFill>
                    <a:schemeClr val="bg1"/>
                  </a:solidFill>
                  <a:latin typeface="나눔고딕 ExtraBold" pitchFamily="50" charset="-127"/>
                  <a:ea typeface="나눔고딕 ExtraBold" pitchFamily="50" charset="-127"/>
                  <a:cs typeface="Arial Unicode MS" pitchFamily="50" charset="-127"/>
                </a:rPr>
                <a:t>Affairs</a:t>
              </a:r>
              <a:r>
                <a:rPr lang="en-US" altLang="ko-KR" b="1" dirty="0">
                  <a:solidFill>
                    <a:schemeClr val="bg1"/>
                  </a:solidFill>
                  <a:latin typeface="나눔고딕 ExtraBold" pitchFamily="50" charset="-127"/>
                  <a:ea typeface="나눔고딕 ExtraBold" pitchFamily="50" charset="-127"/>
                </a:rPr>
                <a:t>)</a:t>
              </a:r>
              <a:endParaRPr lang="en-US" altLang="ko-KR" b="1" dirty="0">
                <a:solidFill>
                  <a:srgbClr val="FFFF00"/>
                </a:solidFill>
                <a:latin typeface="나눔고딕 ExtraBold" pitchFamily="50" charset="-127"/>
                <a:ea typeface="나눔고딕 ExtraBold" pitchFamily="50" charset="-127"/>
              </a:endParaRPr>
            </a:p>
          </p:txBody>
        </p:sp>
      </p:grpSp>
      <p:sp>
        <p:nvSpPr>
          <p:cNvPr id="337954" name="AutoShape 34"/>
          <p:cNvSpPr>
            <a:spLocks noChangeArrowheads="1"/>
          </p:cNvSpPr>
          <p:nvPr/>
        </p:nvSpPr>
        <p:spPr bwMode="auto">
          <a:xfrm>
            <a:off x="647700" y="3789363"/>
            <a:ext cx="8496300" cy="431800"/>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60000"/>
              </a:lnSpc>
              <a:spcBef>
                <a:spcPct val="60000"/>
              </a:spcBef>
              <a:buClr>
                <a:schemeClr val="tx1"/>
              </a:buClr>
            </a:pPr>
            <a:endParaRPr lang="en-US" altLang="ko-KR">
              <a:solidFill>
                <a:srgbClr val="0000FF"/>
              </a:solidFill>
              <a:latin typeface="Cooper Black" pitchFamily="18" charset="0"/>
              <a:ea typeface="HY헤드라인M" pitchFamily="18" charset="-127"/>
            </a:endParaRPr>
          </a:p>
        </p:txBody>
      </p:sp>
      <p:sp>
        <p:nvSpPr>
          <p:cNvPr id="337955" name="AutoShape 35"/>
          <p:cNvSpPr>
            <a:spLocks noChangeArrowheads="1"/>
          </p:cNvSpPr>
          <p:nvPr/>
        </p:nvSpPr>
        <p:spPr bwMode="auto">
          <a:xfrm>
            <a:off x="647700" y="4021138"/>
            <a:ext cx="7775575" cy="1349375"/>
          </a:xfrm>
          <a:prstGeom prst="roundRect">
            <a:avLst>
              <a:gd name="adj" fmla="val 1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lIns="85041" tIns="85041" rIns="85041" bIns="85041" anchor="ctr"/>
          <a:lstStyle>
            <a:lvl1pPr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70000"/>
              </a:lnSpc>
              <a:spcBef>
                <a:spcPct val="60000"/>
              </a:spcBef>
              <a:buClr>
                <a:schemeClr val="tx1"/>
              </a:buClr>
            </a:pPr>
            <a:r>
              <a:rPr lang="en-US" altLang="ko-KR">
                <a:solidFill>
                  <a:schemeClr val="accent2"/>
                </a:solidFill>
                <a:latin typeface="Cooper Black" pitchFamily="18" charset="0"/>
                <a:ea typeface="HY헤드라인M" pitchFamily="18" charset="-127"/>
              </a:rPr>
              <a:t>- Profit Split Method, PS</a:t>
            </a:r>
          </a:p>
          <a:p>
            <a:pPr latinLnBrk="0">
              <a:lnSpc>
                <a:spcPct val="70000"/>
              </a:lnSpc>
              <a:spcBef>
                <a:spcPct val="60000"/>
              </a:spcBef>
              <a:buClr>
                <a:schemeClr val="tx1"/>
              </a:buClr>
            </a:pPr>
            <a:r>
              <a:rPr lang="en-US" altLang="ko-KR">
                <a:solidFill>
                  <a:schemeClr val="accent2"/>
                </a:solidFill>
                <a:latin typeface="Cooper Black" pitchFamily="18" charset="0"/>
                <a:ea typeface="HY헤드라인M" pitchFamily="18" charset="-127"/>
              </a:rPr>
              <a:t>- Transactional Net Margin Method, TNMM</a:t>
            </a:r>
          </a:p>
          <a:p>
            <a:pPr latinLnBrk="0">
              <a:lnSpc>
                <a:spcPct val="70000"/>
              </a:lnSpc>
              <a:spcBef>
                <a:spcPct val="60000"/>
              </a:spcBef>
              <a:buClr>
                <a:schemeClr val="tx1"/>
              </a:buClr>
            </a:pPr>
            <a:r>
              <a:rPr lang="en-US" altLang="ko-KR">
                <a:solidFill>
                  <a:schemeClr val="accent2"/>
                </a:solidFill>
                <a:latin typeface="Cooper Black" pitchFamily="18" charset="0"/>
                <a:ea typeface="HY헤드라인M" pitchFamily="18" charset="-127"/>
              </a:rPr>
              <a:t>- Berry Ratio</a:t>
            </a:r>
            <a:endParaRPr lang="ko-KR" altLang="en-US">
              <a:solidFill>
                <a:schemeClr val="accent2"/>
              </a:solidFill>
              <a:latin typeface="HY헤드라인M" pitchFamily="18" charset="-127"/>
              <a:ea typeface="HY헤드라인M" pitchFamily="18" charset="-127"/>
            </a:endParaRPr>
          </a:p>
        </p:txBody>
      </p:sp>
      <p:sp>
        <p:nvSpPr>
          <p:cNvPr id="337957" name="AutoShape 7"/>
          <p:cNvSpPr>
            <a:spLocks noChangeArrowheads="1"/>
          </p:cNvSpPr>
          <p:nvPr/>
        </p:nvSpPr>
        <p:spPr bwMode="auto">
          <a:xfrm>
            <a:off x="415925" y="5905500"/>
            <a:ext cx="8269288" cy="504825"/>
          </a:xfrm>
          <a:prstGeom prst="roundRect">
            <a:avLst>
              <a:gd name="adj" fmla="val 5060"/>
            </a:avLst>
          </a:prstGeom>
          <a:solidFill>
            <a:srgbClr val="FFCC99">
              <a:alpha val="65881"/>
            </a:srgbClr>
          </a:solidFill>
          <a:ln w="19050" cap="rnd" algn="ctr">
            <a:solidFill>
              <a:srgbClr val="808000"/>
            </a:solidFill>
            <a:prstDash val="sysDot"/>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buFont typeface="Wingdings" pitchFamily="2" charset="2"/>
              <a:buChar char="ü"/>
            </a:pPr>
            <a:r>
              <a:rPr lang="en-US" altLang="ko-KR" sz="2000">
                <a:solidFill>
                  <a:srgbClr val="0047B0"/>
                </a:solidFill>
                <a:latin typeface="HY수평선B" pitchFamily="18" charset="-127"/>
                <a:ea typeface="HY수평선B" pitchFamily="18" charset="-127"/>
              </a:rPr>
              <a:t> Industrial Average Rate is not applicable</a:t>
            </a:r>
            <a:endParaRPr lang="ko-KR" altLang="en-US" sz="2000">
              <a:latin typeface="HY견고딕" pitchFamily="18" charset="-127"/>
              <a:ea typeface="HY견고딕" pitchFamily="18" charset="-127"/>
            </a:endParaRPr>
          </a:p>
        </p:txBody>
      </p:sp>
      <p:grpSp>
        <p:nvGrpSpPr>
          <p:cNvPr id="8" name="Group 39"/>
          <p:cNvGrpSpPr>
            <a:grpSpLocks/>
          </p:cNvGrpSpPr>
          <p:nvPr/>
        </p:nvGrpSpPr>
        <p:grpSpPr bwMode="auto">
          <a:xfrm>
            <a:off x="403225" y="5370513"/>
            <a:ext cx="7878763" cy="501650"/>
            <a:chOff x="319" y="2025"/>
            <a:chExt cx="4920" cy="346"/>
          </a:xfrm>
        </p:grpSpPr>
        <p:grpSp>
          <p:nvGrpSpPr>
            <p:cNvPr id="27666" name="Group 30"/>
            <p:cNvGrpSpPr>
              <a:grpSpLocks/>
            </p:cNvGrpSpPr>
            <p:nvPr/>
          </p:nvGrpSpPr>
          <p:grpSpPr bwMode="auto">
            <a:xfrm>
              <a:off x="319" y="2025"/>
              <a:ext cx="4920" cy="346"/>
              <a:chOff x="364" y="981"/>
              <a:chExt cx="4648" cy="346"/>
            </a:xfrm>
          </p:grpSpPr>
          <p:sp>
            <p:nvSpPr>
              <p:cNvPr id="27668" name="AutoShape 9"/>
              <p:cNvSpPr>
                <a:spLocks noChangeArrowheads="1"/>
              </p:cNvSpPr>
              <p:nvPr/>
            </p:nvSpPr>
            <p:spPr bwMode="auto">
              <a:xfrm>
                <a:off x="364" y="981"/>
                <a:ext cx="4648" cy="346"/>
              </a:xfrm>
              <a:prstGeom prst="roundRect">
                <a:avLst>
                  <a:gd name="adj" fmla="val 4741"/>
                </a:avLst>
              </a:prstGeom>
              <a:gradFill rotWithShape="1">
                <a:gsLst>
                  <a:gs pos="0">
                    <a:srgbClr val="5AA137"/>
                  </a:gs>
                  <a:gs pos="50000">
                    <a:srgbClr val="3D6D25"/>
                  </a:gs>
                  <a:gs pos="100000">
                    <a:srgbClr val="5AA137"/>
                  </a:gs>
                </a:gsLst>
                <a:lin ang="5400000" scaled="1"/>
              </a:gradFill>
              <a:ln w="9525" algn="ctr">
                <a:solidFill>
                  <a:srgbClr val="004000"/>
                </a:solidFill>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sp>
            <p:nvSpPr>
              <p:cNvPr id="27669" name="AutoShape 10"/>
              <p:cNvSpPr>
                <a:spLocks noChangeArrowheads="1"/>
              </p:cNvSpPr>
              <p:nvPr/>
            </p:nvSpPr>
            <p:spPr bwMode="auto">
              <a:xfrm>
                <a:off x="403" y="1005"/>
                <a:ext cx="4593" cy="266"/>
              </a:xfrm>
              <a:prstGeom prst="roundRect">
                <a:avLst>
                  <a:gd name="adj" fmla="val 10856"/>
                </a:avLst>
              </a:prstGeom>
              <a:gradFill rotWithShape="1">
                <a:gsLst>
                  <a:gs pos="0">
                    <a:srgbClr val="FFFFFF">
                      <a:alpha val="50000"/>
                    </a:srgbClr>
                  </a:gs>
                  <a:gs pos="100000">
                    <a:srgbClr val="FFFFFF">
                      <a:alpha val="0"/>
                    </a:srgbClr>
                  </a:gs>
                </a:gsLst>
                <a:lin ang="5400000" scaled="1"/>
              </a:gradFill>
              <a:ln>
                <a:noFill/>
              </a:ln>
              <a:extLst>
                <a:ext uri="{91240B29-F687-4F45-9708-019B960494DF}">
                  <a14:hiddenLine xmlns:a14="http://schemas.microsoft.com/office/drawing/2010/main" w="28575" cap="rnd" algn="ctr">
                    <a:solidFill>
                      <a:srgbClr val="000000"/>
                    </a:solidFill>
                    <a:prstDash val="sysDot"/>
                    <a:round/>
                    <a:headEnd/>
                    <a:tailEnd/>
                  </a14:hiddenLine>
                </a:ext>
              </a:extLst>
            </p:spPr>
            <p:txBody>
              <a:bodyPr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ko-KR"/>
              </a:p>
            </p:txBody>
          </p:sp>
        </p:grpSp>
        <p:sp>
          <p:nvSpPr>
            <p:cNvPr id="26643" name="Text Box 11"/>
            <p:cNvSpPr txBox="1">
              <a:spLocks noChangeArrowheads="1"/>
            </p:cNvSpPr>
            <p:nvPr/>
          </p:nvSpPr>
          <p:spPr bwMode="auto">
            <a:xfrm>
              <a:off x="431" y="2102"/>
              <a:ext cx="4763" cy="193"/>
            </a:xfrm>
            <a:prstGeom prst="rect">
              <a:avLst/>
            </a:prstGeom>
            <a:noFill/>
            <a:ln w="9525">
              <a:noFill/>
              <a:miter lim="800000"/>
              <a:headEnd/>
              <a:tailEnd/>
            </a:ln>
            <a:effectLst>
              <a:outerShdw dist="17961" dir="2700000" algn="ctr" rotWithShape="0">
                <a:schemeClr val="tx1"/>
              </a:outerShdw>
            </a:effectLst>
          </p:spPr>
          <p:txBody>
            <a:bodyPr lIns="0" tIns="0" rIns="0" bIns="0" anchor="ctr">
              <a:spAutoFit/>
            </a:bodyPr>
            <a:lstStyle/>
            <a:p>
              <a:pPr>
                <a:defRPr/>
              </a:pPr>
              <a:r>
                <a:rPr lang="en-US" altLang="ko-KR">
                  <a:solidFill>
                    <a:schemeClr val="bg1"/>
                  </a:solidFill>
                  <a:latin typeface="Cooper Black" pitchFamily="18" charset="0"/>
                  <a:ea typeface="HY헤드라인M" pitchFamily="18" charset="-127"/>
                </a:rPr>
                <a:t>3. Other Methods</a:t>
              </a:r>
              <a:endParaRPr lang="en-US" altLang="ko-KR" b="1">
                <a:solidFill>
                  <a:srgbClr val="FFFF00"/>
                </a:solidFill>
                <a:latin typeface="Cooper Black" pitchFamily="18" charset="0"/>
                <a:ea typeface="HY헤드라인M" pitchFamily="18" charset="-127"/>
              </a:endParaRPr>
            </a:p>
          </p:txBody>
        </p:sp>
      </p:grpSp>
      <p:sp>
        <p:nvSpPr>
          <p:cNvPr id="11" name="바닥글 개체 틀 10"/>
          <p:cNvSpPr>
            <a:spLocks noGrp="1"/>
          </p:cNvSpPr>
          <p:nvPr>
            <p:ph type="ftr" sz="quarter" idx="11"/>
          </p:nvPr>
        </p:nvSpPr>
        <p:spPr/>
        <p:txBody>
          <a:bodyPr/>
          <a:lstStyle/>
          <a:p>
            <a:pPr>
              <a:defRPr/>
            </a:pPr>
            <a:r>
              <a:rPr lang="en-US" altLang="ko-KR"/>
              <a:t>2013 AOTCA Hanoi Meeting </a:t>
            </a:r>
          </a:p>
        </p:txBody>
      </p:sp>
      <p:sp>
        <p:nvSpPr>
          <p:cNvPr id="12" name="슬라이드 번호 개체 틀 11"/>
          <p:cNvSpPr>
            <a:spLocks noGrp="1"/>
          </p:cNvSpPr>
          <p:nvPr>
            <p:ph type="sldNum" sz="quarter" idx="12"/>
          </p:nvPr>
        </p:nvSpPr>
        <p:spPr/>
        <p:txBody>
          <a:bodyPr/>
          <a:lstStyle/>
          <a:p>
            <a:pPr>
              <a:defRPr/>
            </a:pPr>
            <a:fld id="{62B68EB6-4649-4F2B-A10D-4C382DB7AF64}" type="slidenum">
              <a:rPr lang="ko-KR" altLang="en-US"/>
              <a:pPr>
                <a:defRPr/>
              </a:pPr>
              <a:t>15</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63" presetClass="path" presetSubtype="0" accel="50000" decel="50000" fill="hold" nodeType="withEffect">
                                  <p:stCondLst>
                                    <p:cond delay="0"/>
                                  </p:stCondLst>
                                  <p:childTnLst>
                                    <p:animMotion origin="layout" path="M 0 0  L 0.25 0  E" pathEditMode="relative" ptsTypes="">
                                      <p:cBhvr>
                                        <p:cTn id="12" dur="1000" spd="-100000" fill="hold"/>
                                        <p:tgtEl>
                                          <p:spTgt spid="4"/>
                                        </p:tgtEl>
                                        <p:attrNameLst>
                                          <p:attrName>ppt_x</p:attrName>
                                          <p:attrName>ppt_y</p:attrName>
                                        </p:attrNameLst>
                                      </p:cBhvr>
                                    </p:animMotion>
                                  </p:childTnLst>
                                </p:cTn>
                              </p:par>
                            </p:childTnLst>
                          </p:cTn>
                        </p:par>
                        <p:par>
                          <p:cTn id="13" fill="hold" nodeType="after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337923"/>
                                        </p:tgtEl>
                                        <p:attrNameLst>
                                          <p:attrName>style.visibility</p:attrName>
                                        </p:attrNameLst>
                                      </p:cBhvr>
                                      <p:to>
                                        <p:strVal val="visible"/>
                                      </p:to>
                                    </p:set>
                                    <p:anim calcmode="lin" valueType="num">
                                      <p:cBhvr>
                                        <p:cTn id="22" dur="1000" fill="hold"/>
                                        <p:tgtEl>
                                          <p:spTgt spid="337923"/>
                                        </p:tgtEl>
                                        <p:attrNameLst>
                                          <p:attrName>ppt_w</p:attrName>
                                        </p:attrNameLst>
                                      </p:cBhvr>
                                      <p:tavLst>
                                        <p:tav tm="0">
                                          <p:val>
                                            <p:fltVal val="0"/>
                                          </p:val>
                                        </p:tav>
                                        <p:tav tm="100000">
                                          <p:val>
                                            <p:strVal val="#ppt_w"/>
                                          </p:val>
                                        </p:tav>
                                      </p:tavLst>
                                    </p:anim>
                                    <p:anim calcmode="lin" valueType="num">
                                      <p:cBhvr>
                                        <p:cTn id="23" dur="1000" fill="hold"/>
                                        <p:tgtEl>
                                          <p:spTgt spid="337923"/>
                                        </p:tgtEl>
                                        <p:attrNameLst>
                                          <p:attrName>ppt_h</p:attrName>
                                        </p:attrNameLst>
                                      </p:cBhvr>
                                      <p:tavLst>
                                        <p:tav tm="0">
                                          <p:val>
                                            <p:fltVal val="0"/>
                                          </p:val>
                                        </p:tav>
                                        <p:tav tm="100000">
                                          <p:val>
                                            <p:strVal val="#ppt_h"/>
                                          </p:val>
                                        </p:tav>
                                      </p:tavLst>
                                    </p:anim>
                                    <p:animEffect transition="in" filter="fade">
                                      <p:cBhvr>
                                        <p:cTn id="24" dur="1000"/>
                                        <p:tgtEl>
                                          <p:spTgt spid="337923"/>
                                        </p:tgtEl>
                                      </p:cBhvr>
                                    </p:animEffect>
                                  </p:childTnLst>
                                </p:cTn>
                              </p:par>
                            </p:childTnLst>
                          </p:cTn>
                        </p:par>
                        <p:par>
                          <p:cTn id="25" fill="hold" nodeType="afterGroup">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37929"/>
                                        </p:tgtEl>
                                        <p:attrNameLst>
                                          <p:attrName>style.visibility</p:attrName>
                                        </p:attrNameLst>
                                      </p:cBhvr>
                                      <p:to>
                                        <p:strVal val="visible"/>
                                      </p:to>
                                    </p:set>
                                    <p:animEffect transition="in" filter="fade">
                                      <p:cBhvr>
                                        <p:cTn id="28" dur="1000"/>
                                        <p:tgtEl>
                                          <p:spTgt spid="337929"/>
                                        </p:tgtEl>
                                      </p:cBhvr>
                                    </p:animEffect>
                                    <p:anim calcmode="lin" valueType="num">
                                      <p:cBhvr>
                                        <p:cTn id="29" dur="1000" fill="hold"/>
                                        <p:tgtEl>
                                          <p:spTgt spid="337929"/>
                                        </p:tgtEl>
                                        <p:attrNameLst>
                                          <p:attrName>ppt_x</p:attrName>
                                        </p:attrNameLst>
                                      </p:cBhvr>
                                      <p:tavLst>
                                        <p:tav tm="0">
                                          <p:val>
                                            <p:strVal val="#ppt_x"/>
                                          </p:val>
                                        </p:tav>
                                        <p:tav tm="100000">
                                          <p:val>
                                            <p:strVal val="#ppt_x"/>
                                          </p:val>
                                        </p:tav>
                                      </p:tavLst>
                                    </p:anim>
                                    <p:anim calcmode="lin" valueType="num">
                                      <p:cBhvr>
                                        <p:cTn id="30" dur="1000" fill="hold"/>
                                        <p:tgtEl>
                                          <p:spTgt spid="337929"/>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337930"/>
                                        </p:tgtEl>
                                        <p:attrNameLst>
                                          <p:attrName>style.visibility</p:attrName>
                                        </p:attrNameLst>
                                      </p:cBhvr>
                                      <p:to>
                                        <p:strVal val="visible"/>
                                      </p:to>
                                    </p:set>
                                    <p:animEffect transition="in" filter="fade">
                                      <p:cBhvr>
                                        <p:cTn id="34" dur="1000"/>
                                        <p:tgtEl>
                                          <p:spTgt spid="337930"/>
                                        </p:tgtEl>
                                      </p:cBhvr>
                                    </p:animEffect>
                                    <p:anim calcmode="lin" valueType="num">
                                      <p:cBhvr>
                                        <p:cTn id="35" dur="1000" fill="hold"/>
                                        <p:tgtEl>
                                          <p:spTgt spid="337930"/>
                                        </p:tgtEl>
                                        <p:attrNameLst>
                                          <p:attrName>ppt_x</p:attrName>
                                        </p:attrNameLst>
                                      </p:cBhvr>
                                      <p:tavLst>
                                        <p:tav tm="0">
                                          <p:val>
                                            <p:strVal val="#ppt_x"/>
                                          </p:val>
                                        </p:tav>
                                        <p:tav tm="100000">
                                          <p:val>
                                            <p:strVal val="#ppt_x"/>
                                          </p:val>
                                        </p:tav>
                                      </p:tavLst>
                                    </p:anim>
                                    <p:anim calcmode="lin" valueType="num">
                                      <p:cBhvr>
                                        <p:cTn id="36" dur="1000" fill="hold"/>
                                        <p:tgtEl>
                                          <p:spTgt spid="337930"/>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337948"/>
                                        </p:tgtEl>
                                        <p:attrNameLst>
                                          <p:attrName>style.visibility</p:attrName>
                                        </p:attrNameLst>
                                      </p:cBhvr>
                                      <p:to>
                                        <p:strVal val="visible"/>
                                      </p:to>
                                    </p:set>
                                    <p:animEffect transition="in" filter="fade">
                                      <p:cBhvr>
                                        <p:cTn id="40" dur="1000"/>
                                        <p:tgtEl>
                                          <p:spTgt spid="337948"/>
                                        </p:tgtEl>
                                      </p:cBhvr>
                                    </p:animEffect>
                                    <p:anim calcmode="lin" valueType="num">
                                      <p:cBhvr>
                                        <p:cTn id="41" dur="1000" fill="hold"/>
                                        <p:tgtEl>
                                          <p:spTgt spid="337948"/>
                                        </p:tgtEl>
                                        <p:attrNameLst>
                                          <p:attrName>ppt_x</p:attrName>
                                        </p:attrNameLst>
                                      </p:cBhvr>
                                      <p:tavLst>
                                        <p:tav tm="0">
                                          <p:val>
                                            <p:strVal val="#ppt_x"/>
                                          </p:val>
                                        </p:tav>
                                        <p:tav tm="100000">
                                          <p:val>
                                            <p:strVal val="#ppt_x"/>
                                          </p:val>
                                        </p:tav>
                                      </p:tavLst>
                                    </p:anim>
                                    <p:anim calcmode="lin" valueType="num">
                                      <p:cBhvr>
                                        <p:cTn id="42" dur="1000" fill="hold"/>
                                        <p:tgtEl>
                                          <p:spTgt spid="337948"/>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53" presetClass="entr" presetSubtype="0" fill="hold" grpId="0" nodeType="afterEffect">
                                  <p:stCondLst>
                                    <p:cond delay="0"/>
                                  </p:stCondLst>
                                  <p:childTnLst>
                                    <p:set>
                                      <p:cBhvr>
                                        <p:cTn id="52" dur="1" fill="hold">
                                          <p:stCondLst>
                                            <p:cond delay="0"/>
                                          </p:stCondLst>
                                        </p:cTn>
                                        <p:tgtEl>
                                          <p:spTgt spid="337949"/>
                                        </p:tgtEl>
                                        <p:attrNameLst>
                                          <p:attrName>style.visibility</p:attrName>
                                        </p:attrNameLst>
                                      </p:cBhvr>
                                      <p:to>
                                        <p:strVal val="visible"/>
                                      </p:to>
                                    </p:set>
                                    <p:anim calcmode="lin" valueType="num">
                                      <p:cBhvr>
                                        <p:cTn id="53" dur="1000" fill="hold"/>
                                        <p:tgtEl>
                                          <p:spTgt spid="337949"/>
                                        </p:tgtEl>
                                        <p:attrNameLst>
                                          <p:attrName>ppt_w</p:attrName>
                                        </p:attrNameLst>
                                      </p:cBhvr>
                                      <p:tavLst>
                                        <p:tav tm="0">
                                          <p:val>
                                            <p:fltVal val="0"/>
                                          </p:val>
                                        </p:tav>
                                        <p:tav tm="100000">
                                          <p:val>
                                            <p:strVal val="#ppt_w"/>
                                          </p:val>
                                        </p:tav>
                                      </p:tavLst>
                                    </p:anim>
                                    <p:anim calcmode="lin" valueType="num">
                                      <p:cBhvr>
                                        <p:cTn id="54" dur="1000" fill="hold"/>
                                        <p:tgtEl>
                                          <p:spTgt spid="337949"/>
                                        </p:tgtEl>
                                        <p:attrNameLst>
                                          <p:attrName>ppt_h</p:attrName>
                                        </p:attrNameLst>
                                      </p:cBhvr>
                                      <p:tavLst>
                                        <p:tav tm="0">
                                          <p:val>
                                            <p:fltVal val="0"/>
                                          </p:val>
                                        </p:tav>
                                        <p:tav tm="100000">
                                          <p:val>
                                            <p:strVal val="#ppt_h"/>
                                          </p:val>
                                        </p:tav>
                                      </p:tavLst>
                                    </p:anim>
                                    <p:animEffect transition="in" filter="fade">
                                      <p:cBhvr>
                                        <p:cTn id="55" dur="1000"/>
                                        <p:tgtEl>
                                          <p:spTgt spid="337949"/>
                                        </p:tgtEl>
                                      </p:cBhvr>
                                    </p:animEffect>
                                  </p:childTnLst>
                                </p:cTn>
                              </p:par>
                            </p:childTnLst>
                          </p:cTn>
                        </p:par>
                        <p:par>
                          <p:cTn id="56" fill="hold" nodeType="afterGroup">
                            <p:stCondLst>
                              <p:cond delay="2000"/>
                            </p:stCondLst>
                            <p:childTnLst>
                              <p:par>
                                <p:cTn id="57" presetID="42" presetClass="entr" presetSubtype="0" fill="hold" grpId="0" nodeType="afterEffect" nodePh="1">
                                  <p:stCondLst>
                                    <p:cond delay="0"/>
                                  </p:stCondLst>
                                  <p:endCondLst>
                                    <p:cond evt="begin" delay="0">
                                      <p:tn val="57"/>
                                    </p:cond>
                                  </p:endCondLst>
                                  <p:childTnLst>
                                    <p:set>
                                      <p:cBhvr>
                                        <p:cTn id="58" dur="1" fill="hold">
                                          <p:stCondLst>
                                            <p:cond delay="0"/>
                                          </p:stCondLst>
                                        </p:cTn>
                                        <p:tgtEl>
                                          <p:spTgt spid="337954"/>
                                        </p:tgtEl>
                                        <p:attrNameLst>
                                          <p:attrName>style.visibility</p:attrName>
                                        </p:attrNameLst>
                                      </p:cBhvr>
                                      <p:to>
                                        <p:strVal val="visible"/>
                                      </p:to>
                                    </p:set>
                                    <p:animEffect transition="in" filter="fade">
                                      <p:cBhvr>
                                        <p:cTn id="59" dur="1000"/>
                                        <p:tgtEl>
                                          <p:spTgt spid="337954"/>
                                        </p:tgtEl>
                                      </p:cBhvr>
                                    </p:animEffect>
                                    <p:anim calcmode="lin" valueType="num">
                                      <p:cBhvr>
                                        <p:cTn id="60" dur="1000" fill="hold"/>
                                        <p:tgtEl>
                                          <p:spTgt spid="337954"/>
                                        </p:tgtEl>
                                        <p:attrNameLst>
                                          <p:attrName>ppt_x</p:attrName>
                                        </p:attrNameLst>
                                      </p:cBhvr>
                                      <p:tavLst>
                                        <p:tav tm="0">
                                          <p:val>
                                            <p:strVal val="#ppt_x"/>
                                          </p:val>
                                        </p:tav>
                                        <p:tav tm="100000">
                                          <p:val>
                                            <p:strVal val="#ppt_x"/>
                                          </p:val>
                                        </p:tav>
                                      </p:tavLst>
                                    </p:anim>
                                    <p:anim calcmode="lin" valueType="num">
                                      <p:cBhvr>
                                        <p:cTn id="61" dur="1000" fill="hold"/>
                                        <p:tgtEl>
                                          <p:spTgt spid="337954"/>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337955"/>
                                        </p:tgtEl>
                                        <p:attrNameLst>
                                          <p:attrName>style.visibility</p:attrName>
                                        </p:attrNameLst>
                                      </p:cBhvr>
                                      <p:to>
                                        <p:strVal val="visible"/>
                                      </p:to>
                                    </p:set>
                                    <p:animEffect transition="in" filter="fade">
                                      <p:cBhvr>
                                        <p:cTn id="65" dur="1000"/>
                                        <p:tgtEl>
                                          <p:spTgt spid="337955"/>
                                        </p:tgtEl>
                                      </p:cBhvr>
                                    </p:animEffect>
                                    <p:anim calcmode="lin" valueType="num">
                                      <p:cBhvr>
                                        <p:cTn id="66" dur="1000" fill="hold"/>
                                        <p:tgtEl>
                                          <p:spTgt spid="337955"/>
                                        </p:tgtEl>
                                        <p:attrNameLst>
                                          <p:attrName>ppt_x</p:attrName>
                                        </p:attrNameLst>
                                      </p:cBhvr>
                                      <p:tavLst>
                                        <p:tav tm="0">
                                          <p:val>
                                            <p:strVal val="#ppt_x"/>
                                          </p:val>
                                        </p:tav>
                                        <p:tav tm="100000">
                                          <p:val>
                                            <p:strVal val="#ppt_x"/>
                                          </p:val>
                                        </p:tav>
                                      </p:tavLst>
                                    </p:anim>
                                    <p:anim calcmode="lin" valueType="num">
                                      <p:cBhvr>
                                        <p:cTn id="67" dur="1000" fill="hold"/>
                                        <p:tgtEl>
                                          <p:spTgt spid="337955"/>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4000"/>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337957"/>
                                        </p:tgtEl>
                                        <p:attrNameLst>
                                          <p:attrName>style.visibility</p:attrName>
                                        </p:attrNameLst>
                                      </p:cBhvr>
                                      <p:to>
                                        <p:strVal val="visible"/>
                                      </p:to>
                                    </p:set>
                                    <p:anim calcmode="discrete" valueType="clr">
                                      <p:cBhvr override="childStyle">
                                        <p:cTn id="71" dur="80"/>
                                        <p:tgtEl>
                                          <p:spTgt spid="337957"/>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337957"/>
                                        </p:tgtEl>
                                        <p:attrNameLst>
                                          <p:attrName>fillcolor</p:attrName>
                                        </p:attrNameLst>
                                      </p:cBhvr>
                                      <p:tavLst>
                                        <p:tav tm="0">
                                          <p:val>
                                            <p:clrVal>
                                              <a:schemeClr val="accent2"/>
                                            </p:clrVal>
                                          </p:val>
                                        </p:tav>
                                        <p:tav tm="50000">
                                          <p:val>
                                            <p:clrVal>
                                              <a:schemeClr val="hlink"/>
                                            </p:clrVal>
                                          </p:val>
                                        </p:tav>
                                      </p:tavLst>
                                    </p:anim>
                                    <p:set>
                                      <p:cBhvr>
                                        <p:cTn id="73" dur="80"/>
                                        <p:tgtEl>
                                          <p:spTgt spid="337957"/>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1000"/>
                                        <p:tgtEl>
                                          <p:spTgt spid="8"/>
                                        </p:tgtEl>
                                      </p:cBhvr>
                                    </p:animEffect>
                                    <p:anim calcmode="lin" valueType="num">
                                      <p:cBhvr>
                                        <p:cTn id="79" dur="1000" fill="hold"/>
                                        <p:tgtEl>
                                          <p:spTgt spid="8"/>
                                        </p:tgtEl>
                                        <p:attrNameLst>
                                          <p:attrName>ppt_x</p:attrName>
                                        </p:attrNameLst>
                                      </p:cBhvr>
                                      <p:tavLst>
                                        <p:tav tm="0">
                                          <p:val>
                                            <p:strVal val="#ppt_x"/>
                                          </p:val>
                                        </p:tav>
                                        <p:tav tm="100000">
                                          <p:val>
                                            <p:strVal val="#ppt_x"/>
                                          </p:val>
                                        </p:tav>
                                      </p:tavLst>
                                    </p:anim>
                                    <p:anim calcmode="lin" valueType="num">
                                      <p:cBhvr>
                                        <p:cTn id="8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animBg="1"/>
      <p:bldP spid="337929" grpId="0"/>
      <p:bldP spid="337930" grpId="0"/>
      <p:bldP spid="337948" grpId="0"/>
      <p:bldP spid="337949" grpId="0" animBg="1"/>
      <p:bldP spid="337954" grpId="0"/>
      <p:bldP spid="337955" grpId="0"/>
      <p:bldP spid="3379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6513" y="117475"/>
            <a:ext cx="1079501" cy="1079500"/>
            <a:chOff x="340" y="845"/>
            <a:chExt cx="680" cy="680"/>
          </a:xfrm>
        </p:grpSpPr>
        <p:sp>
          <p:nvSpPr>
            <p:cNvPr id="28688" name="Oval 3"/>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28689" name="Picture 4"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5"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
          <p:cNvGrpSpPr>
            <a:grpSpLocks/>
          </p:cNvGrpSpPr>
          <p:nvPr/>
        </p:nvGrpSpPr>
        <p:grpSpPr bwMode="auto">
          <a:xfrm>
            <a:off x="574675" y="188913"/>
            <a:ext cx="7996238" cy="936625"/>
            <a:chOff x="204" y="935"/>
            <a:chExt cx="2789" cy="544"/>
          </a:xfrm>
        </p:grpSpPr>
        <p:pic>
          <p:nvPicPr>
            <p:cNvPr id="28686" name="Picture 7" descr="6_5"/>
            <p:cNvPicPr>
              <a:picLocks noChangeAspect="1" noChangeArrowheads="1"/>
            </p:cNvPicPr>
            <p:nvPr/>
          </p:nvPicPr>
          <p:blipFill>
            <a:blip r:embed="rId6">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Rectangle 8"/>
            <p:cNvSpPr>
              <a:spLocks noChangeArrowheads="1"/>
            </p:cNvSpPr>
            <p:nvPr/>
          </p:nvSpPr>
          <p:spPr bwMode="auto">
            <a:xfrm>
              <a:off x="279" y="1060"/>
              <a:ext cx="710" cy="302"/>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a:solidFill>
                    <a:srgbClr val="000066"/>
                  </a:solidFill>
                  <a:latin typeface="HY헤드라인M" pitchFamily="18" charset="-127"/>
                  <a:ea typeface="HY헤드라인M" pitchFamily="18" charset="-127"/>
                </a:rPr>
                <a:t>  9.  Others</a:t>
              </a:r>
              <a:endParaRPr lang="ko-KR" altLang="en-US" sz="2800">
                <a:solidFill>
                  <a:srgbClr val="000066"/>
                </a:solidFill>
                <a:latin typeface="Cooper Black" pitchFamily="18" charset="0"/>
                <a:ea typeface="HY헤드라인M" pitchFamily="18" charset="-127"/>
              </a:endParaRPr>
            </a:p>
          </p:txBody>
        </p:sp>
      </p:grpSp>
      <p:grpSp>
        <p:nvGrpSpPr>
          <p:cNvPr id="4" name="Group 9"/>
          <p:cNvGrpSpPr>
            <a:grpSpLocks/>
          </p:cNvGrpSpPr>
          <p:nvPr/>
        </p:nvGrpSpPr>
        <p:grpSpPr bwMode="auto">
          <a:xfrm>
            <a:off x="249238" y="1627188"/>
            <a:ext cx="8640762" cy="4786312"/>
            <a:chOff x="297" y="935"/>
            <a:chExt cx="2542" cy="3058"/>
          </a:xfrm>
        </p:grpSpPr>
        <p:sp>
          <p:nvSpPr>
            <p:cNvPr id="28683" name="AutoShape 10"/>
            <p:cNvSpPr>
              <a:spLocks noChangeArrowheads="1"/>
            </p:cNvSpPr>
            <p:nvPr/>
          </p:nvSpPr>
          <p:spPr bwMode="auto">
            <a:xfrm>
              <a:off x="297" y="935"/>
              <a:ext cx="2542" cy="3058"/>
            </a:xfrm>
            <a:prstGeom prst="roundRect">
              <a:avLst>
                <a:gd name="adj" fmla="val 4444"/>
              </a:avLst>
            </a:prstGeom>
            <a:gradFill rotWithShape="1">
              <a:gsLst>
                <a:gs pos="0">
                  <a:srgbClr val="EAEAEA"/>
                </a:gs>
                <a:gs pos="100000">
                  <a:srgbClr val="B2B2B2"/>
                </a:gs>
              </a:gsLst>
              <a:lin ang="5400000" scaled="1"/>
            </a:gradFill>
            <a:ln>
              <a:noFill/>
            </a:ln>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sp>
          <p:nvSpPr>
            <p:cNvPr id="28684" name="AutoShape 11"/>
            <p:cNvSpPr>
              <a:spLocks noChangeArrowheads="1"/>
            </p:cNvSpPr>
            <p:nvPr/>
          </p:nvSpPr>
          <p:spPr bwMode="auto">
            <a:xfrm>
              <a:off x="336" y="974"/>
              <a:ext cx="2463" cy="2980"/>
            </a:xfrm>
            <a:prstGeom prst="roundRect">
              <a:avLst>
                <a:gd name="adj" fmla="val 4444"/>
              </a:avLst>
            </a:prstGeom>
            <a:gradFill rotWithShape="1">
              <a:gsLst>
                <a:gs pos="0">
                  <a:srgbClr val="808080"/>
                </a:gs>
                <a:gs pos="100000">
                  <a:srgbClr val="FFFFFF"/>
                </a:gs>
              </a:gsLst>
              <a:lin ang="5400000" scaled="1"/>
            </a:gradFill>
            <a:ln>
              <a:noFill/>
            </a:ln>
            <a:effectLst>
              <a:prstShdw prst="shdw17" dist="17961" dir="13500000">
                <a:srgbClr val="999999"/>
              </a:prstShdw>
            </a:effectLst>
            <a:extLst>
              <a:ext uri="{91240B29-F687-4F45-9708-019B960494DF}">
                <a14:hiddenLine xmlns:a14="http://schemas.microsoft.com/office/drawing/2010/main" w="28575" algn="ctr">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sp>
          <p:nvSpPr>
            <p:cNvPr id="28685" name="AutoShape 12"/>
            <p:cNvSpPr>
              <a:spLocks noChangeArrowheads="1"/>
            </p:cNvSpPr>
            <p:nvPr/>
          </p:nvSpPr>
          <p:spPr bwMode="auto">
            <a:xfrm>
              <a:off x="363" y="1006"/>
              <a:ext cx="2410" cy="2916"/>
            </a:xfrm>
            <a:prstGeom prst="roundRect">
              <a:avLst>
                <a:gd name="adj" fmla="val 4444"/>
              </a:avLst>
            </a:prstGeom>
            <a:gradFill rotWithShape="1">
              <a:gsLst>
                <a:gs pos="0">
                  <a:srgbClr val="FFFFFF"/>
                </a:gs>
                <a:gs pos="100000">
                  <a:srgbClr val="EAEAEA">
                    <a:alpha val="79999"/>
                  </a:srgbClr>
                </a:gs>
              </a:gsLst>
              <a:lin ang="5400000" scaled="1"/>
            </a:gradFill>
            <a:ln w="9525" algn="ctr">
              <a:solidFill>
                <a:schemeClr val="bg1"/>
              </a:solidFill>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grpSp>
      <p:sp>
        <p:nvSpPr>
          <p:cNvPr id="341005" name="Text Box 13"/>
          <p:cNvSpPr txBox="1">
            <a:spLocks noChangeArrowheads="1"/>
          </p:cNvSpPr>
          <p:nvPr/>
        </p:nvSpPr>
        <p:spPr bwMode="auto">
          <a:xfrm>
            <a:off x="611188" y="2263775"/>
            <a:ext cx="73072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lnSpc>
                <a:spcPct val="150000"/>
              </a:lnSpc>
              <a:buFontTx/>
              <a:buBlip>
                <a:blip r:embed="rId7"/>
              </a:buBlip>
            </a:pPr>
            <a:r>
              <a:rPr lang="en-US" altLang="ko-KR" sz="2000">
                <a:latin typeface="HY헤드라인M" pitchFamily="18" charset="-127"/>
                <a:ea typeface="HY헤드라인M" pitchFamily="18" charset="-127"/>
              </a:rPr>
              <a:t> Collection timing of comparable trade</a:t>
            </a:r>
            <a:endParaRPr lang="ko-KR" altLang="en-US" sz="2000" b="1">
              <a:latin typeface="HY중고딕" pitchFamily="18" charset="-127"/>
              <a:ea typeface="HY중고딕" pitchFamily="18" charset="-127"/>
            </a:endParaRPr>
          </a:p>
        </p:txBody>
      </p:sp>
      <p:sp>
        <p:nvSpPr>
          <p:cNvPr id="341006" name="Text Box 14"/>
          <p:cNvSpPr txBox="1">
            <a:spLocks noChangeArrowheads="1"/>
          </p:cNvSpPr>
          <p:nvPr/>
        </p:nvSpPr>
        <p:spPr bwMode="auto">
          <a:xfrm>
            <a:off x="611188" y="3222625"/>
            <a:ext cx="73072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lnSpc>
                <a:spcPct val="130000"/>
              </a:lnSpc>
              <a:buFontTx/>
              <a:buBlip>
                <a:blip r:embed="rId7"/>
              </a:buBlip>
            </a:pPr>
            <a:r>
              <a:rPr lang="en-US" altLang="ko-KR" sz="2000">
                <a:latin typeface="HY헤드라인M" pitchFamily="18" charset="-127"/>
                <a:ea typeface="HY헤드라인M" pitchFamily="18" charset="-127"/>
              </a:rPr>
              <a:t> Whether use of Secret comparable way</a:t>
            </a:r>
            <a:endParaRPr lang="en-US" altLang="ko-KR" sz="2000">
              <a:latin typeface="Cooper Black" pitchFamily="18" charset="0"/>
              <a:ea typeface="HY헤드라인M" pitchFamily="18" charset="-127"/>
            </a:endParaRPr>
          </a:p>
        </p:txBody>
      </p:sp>
      <p:sp>
        <p:nvSpPr>
          <p:cNvPr id="341007" name="Text Box 15"/>
          <p:cNvSpPr txBox="1">
            <a:spLocks noChangeArrowheads="1"/>
          </p:cNvSpPr>
          <p:nvPr/>
        </p:nvSpPr>
        <p:spPr bwMode="auto">
          <a:xfrm>
            <a:off x="611188" y="4217988"/>
            <a:ext cx="74866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lnSpc>
                <a:spcPct val="130000"/>
              </a:lnSpc>
              <a:buFontTx/>
              <a:buBlip>
                <a:blip r:embed="rId7"/>
              </a:buBlip>
            </a:pPr>
            <a:r>
              <a:rPr lang="en-US" altLang="ko-KR" sz="2000">
                <a:latin typeface="HY헤드라인M" pitchFamily="18" charset="-127"/>
                <a:ea typeface="HY헤드라인M" pitchFamily="18" charset="-127"/>
              </a:rPr>
              <a:t> Adjustment of Difference</a:t>
            </a:r>
            <a:endParaRPr lang="en-US" altLang="ko-KR" sz="2000">
              <a:latin typeface="Cooper Black" pitchFamily="18" charset="0"/>
              <a:ea typeface="HY헤드라인M" pitchFamily="18" charset="-127"/>
            </a:endParaRPr>
          </a:p>
        </p:txBody>
      </p:sp>
      <p:sp>
        <p:nvSpPr>
          <p:cNvPr id="23" name="Text Box 18"/>
          <p:cNvSpPr txBox="1">
            <a:spLocks noChangeArrowheads="1"/>
          </p:cNvSpPr>
          <p:nvPr/>
        </p:nvSpPr>
        <p:spPr bwMode="auto">
          <a:xfrm>
            <a:off x="611188" y="5232400"/>
            <a:ext cx="88582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lnSpc>
                <a:spcPct val="130000"/>
              </a:lnSpc>
              <a:buFontTx/>
              <a:buBlip>
                <a:blip r:embed="rId7"/>
              </a:buBlip>
            </a:pPr>
            <a:r>
              <a:rPr lang="en-US" altLang="ko-KR" sz="2000">
                <a:latin typeface="HY헤드라인M" pitchFamily="18" charset="-127"/>
                <a:ea typeface="HY헤드라인M" pitchFamily="18" charset="-127"/>
              </a:rPr>
              <a:t> Sales Profits as Second Best Way</a:t>
            </a:r>
            <a:endParaRPr lang="en-US" altLang="ko-KR" sz="2000">
              <a:latin typeface="Cooper Black" pitchFamily="18" charset="0"/>
              <a:ea typeface="HY헤드라인M" pitchFamily="18" charset="-127"/>
            </a:endParaRPr>
          </a:p>
        </p:txBody>
      </p:sp>
      <p:sp>
        <p:nvSpPr>
          <p:cNvPr id="9" name="바닥글 개체 틀 8"/>
          <p:cNvSpPr>
            <a:spLocks noGrp="1"/>
          </p:cNvSpPr>
          <p:nvPr>
            <p:ph type="ftr" sz="quarter" idx="11"/>
          </p:nvPr>
        </p:nvSpPr>
        <p:spPr/>
        <p:txBody>
          <a:bodyPr/>
          <a:lstStyle/>
          <a:p>
            <a:pPr>
              <a:defRPr/>
            </a:pPr>
            <a:r>
              <a:rPr lang="en-US" altLang="ko-KR"/>
              <a:t>2013 AOTCA Hanoi Meeting </a:t>
            </a:r>
          </a:p>
        </p:txBody>
      </p:sp>
      <p:sp>
        <p:nvSpPr>
          <p:cNvPr id="10" name="슬라이드 번호 개체 틀 9"/>
          <p:cNvSpPr>
            <a:spLocks noGrp="1"/>
          </p:cNvSpPr>
          <p:nvPr>
            <p:ph type="sldNum" sz="quarter" idx="12"/>
          </p:nvPr>
        </p:nvSpPr>
        <p:spPr/>
        <p:txBody>
          <a:bodyPr/>
          <a:lstStyle/>
          <a:p>
            <a:pPr>
              <a:defRPr/>
            </a:pPr>
            <a:fld id="{10C0FFD4-69E2-41C5-AC41-DE99A52EE397}" type="slidenum">
              <a:rPr lang="ko-KR" altLang="en-US"/>
              <a:pPr>
                <a:defRPr/>
              </a:pPr>
              <a:t>16</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63" presetClass="path" presetSubtype="0" accel="50000" decel="50000" fill="hold" nodeType="withEffect">
                                  <p:stCondLst>
                                    <p:cond delay="0"/>
                                  </p:stCondLst>
                                  <p:childTnLst>
                                    <p:animMotion origin="layout" path="M 0 0  L 0.25 0  E" pathEditMode="relative" ptsTypes="">
                                      <p:cBhvr>
                                        <p:cTn id="12" dur="1000" spd="-100000" fill="hold"/>
                                        <p:tgtEl>
                                          <p:spTgt spid="2"/>
                                        </p:tgtEl>
                                        <p:attrNameLst>
                                          <p:attrName>ppt_x</p:attrName>
                                          <p:attrName>ppt_y</p:attrName>
                                        </p:attrNameLst>
                                      </p:cBhvr>
                                    </p:animMotion>
                                  </p:childTnLst>
                                </p:cTn>
                              </p:par>
                            </p:childTnLst>
                          </p:cTn>
                        </p:par>
                        <p:par>
                          <p:cTn id="13" fill="hold" nodeType="afterGroup">
                            <p:stCondLst>
                              <p:cond delay="1000"/>
                            </p:stCondLst>
                            <p:childTnLst>
                              <p:par>
                                <p:cTn id="14" presetID="5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7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41005"/>
                                        </p:tgtEl>
                                        <p:attrNameLst>
                                          <p:attrName>style.visibility</p:attrName>
                                        </p:attrNameLst>
                                      </p:cBhvr>
                                      <p:to>
                                        <p:strVal val="visible"/>
                                      </p:to>
                                    </p:set>
                                    <p:animEffect transition="in" filter="wipe(left)">
                                      <p:cBhvr>
                                        <p:cTn id="22" dur="1000"/>
                                        <p:tgtEl>
                                          <p:spTgt spid="341005"/>
                                        </p:tgtEl>
                                      </p:cBhvr>
                                    </p:animEffect>
                                  </p:childTnLst>
                                </p:cTn>
                              </p:par>
                            </p:childTnLst>
                          </p:cTn>
                        </p:par>
                        <p:par>
                          <p:cTn id="23" fill="hold" nodeType="afterGroup">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41006"/>
                                        </p:tgtEl>
                                        <p:attrNameLst>
                                          <p:attrName>style.visibility</p:attrName>
                                        </p:attrNameLst>
                                      </p:cBhvr>
                                      <p:to>
                                        <p:strVal val="visible"/>
                                      </p:to>
                                    </p:set>
                                    <p:animEffect transition="in" filter="wipe(left)">
                                      <p:cBhvr>
                                        <p:cTn id="26" dur="1000"/>
                                        <p:tgtEl>
                                          <p:spTgt spid="341006"/>
                                        </p:tgtEl>
                                      </p:cBhvr>
                                    </p:animEffect>
                                  </p:childTnLst>
                                </p:cTn>
                              </p:par>
                            </p:childTnLst>
                          </p:cTn>
                        </p:par>
                        <p:par>
                          <p:cTn id="27" fill="hold" nodeType="afterGroup">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341007"/>
                                        </p:tgtEl>
                                        <p:attrNameLst>
                                          <p:attrName>style.visibility</p:attrName>
                                        </p:attrNameLst>
                                      </p:cBhvr>
                                      <p:to>
                                        <p:strVal val="visible"/>
                                      </p:to>
                                    </p:set>
                                    <p:animEffect transition="in" filter="wipe(left)">
                                      <p:cBhvr>
                                        <p:cTn id="30" dur="1000"/>
                                        <p:tgtEl>
                                          <p:spTgt spid="341007"/>
                                        </p:tgtEl>
                                      </p:cBhvr>
                                    </p:animEffect>
                                  </p:childTnLst>
                                </p:cTn>
                              </p:par>
                            </p:childTnLst>
                          </p:cTn>
                        </p:par>
                        <p:par>
                          <p:cTn id="31" fill="hold" nodeType="afterGroup">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5" grpId="0"/>
      <p:bldP spid="341006" grpId="0"/>
      <p:bldP spid="341007"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WordArt 4"/>
          <p:cNvSpPr>
            <a:spLocks noChangeArrowheads="1" noChangeShapeType="1" noTextEdit="1"/>
          </p:cNvSpPr>
          <p:nvPr/>
        </p:nvSpPr>
        <p:spPr bwMode="auto">
          <a:xfrm>
            <a:off x="968371" y="2708273"/>
            <a:ext cx="7207260" cy="720728"/>
          </a:xfrm>
          <a:prstGeom prst="rect">
            <a:avLst/>
          </a:prstGeom>
        </p:spPr>
        <p:txBody>
          <a:bodyPr wrap="none" fromWordArt="1">
            <a:prstTxWarp prst="textPlain">
              <a:avLst>
                <a:gd name="adj" fmla="val 50000"/>
              </a:avLst>
            </a:prstTxWarp>
          </a:bodyPr>
          <a:lstStyle/>
          <a:p>
            <a:pPr>
              <a:defRPr/>
            </a:pPr>
            <a:r>
              <a:rPr lang="ko-KR" altLang="en-US" sz="3200" kern="10" dirty="0">
                <a:ln w="1270">
                  <a:noFill/>
                  <a:round/>
                  <a:headEnd/>
                  <a:tailEnd/>
                </a:ln>
                <a:solidFill>
                  <a:srgbClr val="0047B0"/>
                </a:solidFill>
                <a:effectLst>
                  <a:prstShdw prst="shdw17" dist="17961" dir="13500000">
                    <a:srgbClr val="292929"/>
                  </a:prstShdw>
                </a:effectLst>
                <a:latin typeface="HY헤드라인M"/>
                <a:ea typeface="HY헤드라인M"/>
              </a:rPr>
              <a:t> </a:t>
            </a:r>
            <a:r>
              <a:rPr lang="en-US" altLang="ko-KR" sz="3200" b="1" dirty="0">
                <a:solidFill>
                  <a:srgbClr val="000066"/>
                </a:solidFill>
                <a:latin typeface="HY신명조" pitchFamily="18" charset="-127"/>
                <a:ea typeface="HY신명조" pitchFamily="18" charset="-127"/>
              </a:rPr>
              <a:t>Ⅱ.</a:t>
            </a:r>
            <a:r>
              <a:rPr lang="ko-KR" altLang="en-US" sz="3200" kern="10" dirty="0">
                <a:ln w="1270">
                  <a:noFill/>
                  <a:round/>
                  <a:headEnd/>
                  <a:tailEnd/>
                </a:ln>
                <a:effectLst>
                  <a:prstShdw prst="shdw17" dist="17961" dir="13500000">
                    <a:srgbClr val="292929"/>
                  </a:prstShdw>
                </a:effectLst>
                <a:latin typeface="HY헤드라인M"/>
                <a:ea typeface="HY헤드라인M"/>
              </a:rPr>
              <a:t>  </a:t>
            </a:r>
            <a:r>
              <a:rPr lang="en-US" altLang="ko-KR" sz="3200" kern="10" dirty="0">
                <a:ln w="1270">
                  <a:noFill/>
                  <a:round/>
                  <a:headEnd/>
                  <a:tailEnd/>
                </a:ln>
                <a:effectLst>
                  <a:prstShdw prst="shdw17" dist="17961" dir="13500000">
                    <a:srgbClr val="292929"/>
                  </a:prstShdw>
                </a:effectLst>
                <a:latin typeface="HY헤드라인M"/>
                <a:ea typeface="HY헤드라인M"/>
              </a:rPr>
              <a:t>Operation of APA</a:t>
            </a:r>
            <a:r>
              <a:rPr lang="ko-KR" altLang="en-US" sz="3200" kern="10" dirty="0">
                <a:ln w="1270">
                  <a:noFill/>
                  <a:round/>
                  <a:headEnd/>
                  <a:tailEnd/>
                </a:ln>
                <a:effectLst>
                  <a:prstShdw prst="shdw17" dist="17961" dir="13500000">
                    <a:srgbClr val="292929"/>
                  </a:prstShdw>
                </a:effectLst>
                <a:latin typeface="HY헤드라인M"/>
                <a:ea typeface="HY헤드라인M"/>
              </a:rPr>
              <a:t> </a:t>
            </a:r>
            <a:endParaRPr lang="ko-KR" altLang="en-US" sz="3200" kern="10" dirty="0">
              <a:ln w="1270">
                <a:noFill/>
                <a:round/>
                <a:headEnd/>
                <a:tailEnd/>
              </a:ln>
              <a:effectLst>
                <a:prstShdw prst="shdw17" dist="17961" dir="13500000">
                  <a:srgbClr val="292929"/>
                </a:prstShdw>
              </a:effectLst>
              <a:latin typeface="HY견고딕" pitchFamily="18" charset="-127"/>
              <a:ea typeface="HY견고딕" pitchFamily="18" charset="-127"/>
            </a:endParaRPr>
          </a:p>
        </p:txBody>
      </p:sp>
      <p:sp>
        <p:nvSpPr>
          <p:cNvPr id="6" name="바닥글 개체 틀 5"/>
          <p:cNvSpPr>
            <a:spLocks noGrp="1"/>
          </p:cNvSpPr>
          <p:nvPr>
            <p:ph type="ftr" sz="quarter" idx="11"/>
          </p:nvPr>
        </p:nvSpPr>
        <p:spPr/>
        <p:txBody>
          <a:bodyPr/>
          <a:lstStyle/>
          <a:p>
            <a:pPr>
              <a:defRPr/>
            </a:pPr>
            <a:r>
              <a:rPr lang="en-US" altLang="ko-KR"/>
              <a:t>2013 AOTCA Hanoi Meeting </a:t>
            </a:r>
          </a:p>
        </p:txBody>
      </p:sp>
      <p:sp>
        <p:nvSpPr>
          <p:cNvPr id="7" name="슬라이드 번호 개체 틀 6"/>
          <p:cNvSpPr>
            <a:spLocks noGrp="1"/>
          </p:cNvSpPr>
          <p:nvPr>
            <p:ph type="sldNum" sz="quarter" idx="12"/>
          </p:nvPr>
        </p:nvSpPr>
        <p:spPr/>
        <p:txBody>
          <a:bodyPr/>
          <a:lstStyle/>
          <a:p>
            <a:pPr>
              <a:defRPr/>
            </a:pPr>
            <a:fld id="{7F2DB5E1-13B9-4892-A4E3-3508E751C838}" type="slidenum">
              <a:rPr lang="ko-KR" altLang="en-US"/>
              <a:pPr>
                <a:defRPr/>
              </a:pPr>
              <a:t>17</a:t>
            </a:fld>
            <a:endParaRPr lang="ko-KR"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1540"/>
                                        </p:tgtEl>
                                        <p:attrNameLst>
                                          <p:attrName>style.visibility</p:attrName>
                                        </p:attrNameLst>
                                      </p:cBhvr>
                                      <p:to>
                                        <p:strVal val="visible"/>
                                      </p:to>
                                    </p:set>
                                    <p:animEffect transition="in" filter="fade">
                                      <p:cBhvr>
                                        <p:cTn id="7" dur="500"/>
                                        <p:tgtEl>
                                          <p:spTgt spid="32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331913" y="1268413"/>
            <a:ext cx="7148512" cy="4681537"/>
          </a:xfrm>
        </p:spPr>
        <p:txBody>
          <a:bodyPr>
            <a:normAutofit/>
          </a:bodyPr>
          <a:lstStyle/>
          <a:p>
            <a:pPr marL="609600" indent="-609600" eaLnBrk="1" fontAlgn="auto" hangingPunct="1">
              <a:spcAft>
                <a:spcPts val="0"/>
              </a:spcAft>
              <a:buFont typeface="Monotype Sorts" pitchFamily="2" charset="2"/>
              <a:buNone/>
              <a:defRPr/>
            </a:pPr>
            <a:r>
              <a:rPr lang="en-US" altLang="ko-KR" sz="2600" dirty="0" smtClean="0">
                <a:solidFill>
                  <a:srgbClr val="333399"/>
                </a:solidFill>
                <a:latin typeface="HY헤드라인M" pitchFamily="18" charset="-127"/>
                <a:ea typeface="HY헤드라인M" pitchFamily="18" charset="-127"/>
              </a:rPr>
              <a:t>1. Definition</a:t>
            </a:r>
          </a:p>
          <a:p>
            <a:pPr marL="0" indent="0" eaLnBrk="1" fontAlgn="auto" hangingPunct="1">
              <a:spcAft>
                <a:spcPts val="0"/>
              </a:spcAft>
              <a:buFont typeface="Wingdings 2"/>
              <a:buNone/>
              <a:defRPr/>
            </a:pPr>
            <a:r>
              <a:rPr lang="en-US" altLang="ko-KR" sz="2600" dirty="0" smtClean="0">
                <a:solidFill>
                  <a:srgbClr val="333399"/>
                </a:solidFill>
                <a:latin typeface="HY헤드라인M" pitchFamily="18" charset="-127"/>
                <a:ea typeface="HY헤드라인M" pitchFamily="18" charset="-127"/>
              </a:rPr>
              <a:t>2. Background</a:t>
            </a:r>
          </a:p>
          <a:p>
            <a:pPr marL="0" indent="0" eaLnBrk="1" fontAlgn="auto" hangingPunct="1">
              <a:spcAft>
                <a:spcPts val="0"/>
              </a:spcAft>
              <a:buFont typeface="Wingdings 2"/>
              <a:buNone/>
              <a:defRPr/>
            </a:pPr>
            <a:r>
              <a:rPr lang="en-US" altLang="ko-KR" sz="2600" dirty="0" smtClean="0">
                <a:solidFill>
                  <a:srgbClr val="333399"/>
                </a:solidFill>
                <a:latin typeface="HY헤드라인M" pitchFamily="18" charset="-127"/>
                <a:ea typeface="HY헤드라인M" pitchFamily="18" charset="-127"/>
              </a:rPr>
              <a:t>3. Why taxpayer use APA?</a:t>
            </a:r>
          </a:p>
          <a:p>
            <a:pPr marL="0" indent="0" eaLnBrk="1" fontAlgn="auto" hangingPunct="1">
              <a:spcAft>
                <a:spcPts val="0"/>
              </a:spcAft>
              <a:buFont typeface="Wingdings 2"/>
              <a:buNone/>
              <a:defRPr/>
            </a:pPr>
            <a:r>
              <a:rPr lang="en-US" altLang="ko-KR" sz="2600" dirty="0" smtClean="0">
                <a:solidFill>
                  <a:srgbClr val="333399"/>
                </a:solidFill>
                <a:latin typeface="HY헤드라인M" pitchFamily="18" charset="-127"/>
                <a:ea typeface="HY헤드라인M" pitchFamily="18" charset="-127"/>
              </a:rPr>
              <a:t>4. Characteristics </a:t>
            </a:r>
          </a:p>
          <a:p>
            <a:pPr marL="0" indent="0" eaLnBrk="1" fontAlgn="auto" hangingPunct="1">
              <a:spcAft>
                <a:spcPts val="0"/>
              </a:spcAft>
              <a:buFont typeface="Wingdings 2"/>
              <a:buNone/>
              <a:defRPr/>
            </a:pPr>
            <a:r>
              <a:rPr lang="en-US" altLang="ko-KR" sz="2600" dirty="0" smtClean="0">
                <a:solidFill>
                  <a:srgbClr val="333399"/>
                </a:solidFill>
                <a:latin typeface="HY헤드라인M" pitchFamily="18" charset="-127"/>
                <a:ea typeface="HY헤드라인M" pitchFamily="18" charset="-127"/>
              </a:rPr>
              <a:t>5. Procedure </a:t>
            </a:r>
          </a:p>
          <a:p>
            <a:pPr marL="0" indent="0" eaLnBrk="1" fontAlgn="auto" hangingPunct="1">
              <a:spcAft>
                <a:spcPts val="0"/>
              </a:spcAft>
              <a:buFont typeface="Wingdings 2"/>
              <a:buNone/>
              <a:defRPr/>
            </a:pPr>
            <a:r>
              <a:rPr lang="en-US" altLang="ko-KR" sz="2600" dirty="0" smtClean="0">
                <a:solidFill>
                  <a:srgbClr val="333399"/>
                </a:solidFill>
                <a:latin typeface="HY헤드라인M" pitchFamily="18" charset="-127"/>
                <a:ea typeface="HY헤드라인M" pitchFamily="18" charset="-127"/>
              </a:rPr>
              <a:t>6. Relation with Tax Audit</a:t>
            </a:r>
          </a:p>
          <a:p>
            <a:pPr marL="0" indent="0" eaLnBrk="1" fontAlgn="auto" hangingPunct="1">
              <a:spcAft>
                <a:spcPts val="0"/>
              </a:spcAft>
              <a:buFont typeface="Wingdings 2"/>
              <a:buNone/>
              <a:defRPr/>
            </a:pPr>
            <a:r>
              <a:rPr lang="en-US" altLang="ko-KR" sz="2600" dirty="0" smtClean="0">
                <a:solidFill>
                  <a:srgbClr val="333399"/>
                </a:solidFill>
                <a:latin typeface="HY헤드라인M" pitchFamily="18" charset="-127"/>
                <a:ea typeface="HY헤드라인M" pitchFamily="18" charset="-127"/>
              </a:rPr>
              <a:t>7. Analysis and Assessment</a:t>
            </a:r>
          </a:p>
          <a:p>
            <a:pPr marL="0" indent="0" eaLnBrk="1" fontAlgn="auto" hangingPunct="1">
              <a:spcAft>
                <a:spcPts val="0"/>
              </a:spcAft>
              <a:buFont typeface="Wingdings 2"/>
              <a:buNone/>
              <a:defRPr/>
            </a:pPr>
            <a:r>
              <a:rPr lang="en-US" altLang="ko-KR" sz="2600" dirty="0" smtClean="0">
                <a:solidFill>
                  <a:srgbClr val="333399"/>
                </a:solidFill>
                <a:latin typeface="HY헤드라인M" pitchFamily="18" charset="-127"/>
                <a:ea typeface="HY헤드라인M" pitchFamily="18" charset="-127"/>
              </a:rPr>
              <a:t>8. Policy Direction</a:t>
            </a:r>
          </a:p>
          <a:p>
            <a:pPr marL="0" indent="0" eaLnBrk="1" fontAlgn="auto" hangingPunct="1">
              <a:spcAft>
                <a:spcPts val="0"/>
              </a:spcAft>
              <a:buFont typeface="Wingdings 2"/>
              <a:buNone/>
              <a:defRPr/>
            </a:pPr>
            <a:r>
              <a:rPr lang="en-US" altLang="ko-KR" sz="2600" dirty="0" smtClean="0">
                <a:solidFill>
                  <a:srgbClr val="333399"/>
                </a:solidFill>
                <a:latin typeface="HY헤드라인M" pitchFamily="18" charset="-127"/>
                <a:ea typeface="HY헤드라인M" pitchFamily="18" charset="-127"/>
              </a:rPr>
              <a:t>9. APA Annual Report</a:t>
            </a:r>
            <a:r>
              <a:rPr lang="ko-KR" altLang="en-US" sz="2600" dirty="0" smtClean="0">
                <a:solidFill>
                  <a:srgbClr val="333399"/>
                </a:solidFill>
                <a:latin typeface="HY헤드라인M" pitchFamily="18" charset="-127"/>
                <a:ea typeface="HY헤드라인M" pitchFamily="18" charset="-127"/>
              </a:rPr>
              <a:t> </a:t>
            </a:r>
          </a:p>
        </p:txBody>
      </p:sp>
      <p:sp>
        <p:nvSpPr>
          <p:cNvPr id="2" name="제목 1"/>
          <p:cNvSpPr>
            <a:spLocks noGrp="1"/>
          </p:cNvSpPr>
          <p:nvPr>
            <p:ph type="title"/>
          </p:nvPr>
        </p:nvSpPr>
        <p:spPr>
          <a:xfrm>
            <a:off x="2411413" y="785813"/>
            <a:ext cx="4789487" cy="246062"/>
          </a:xfrm>
        </p:spPr>
        <p:txBody>
          <a:bodyPr>
            <a:normAutofit fontScale="90000"/>
          </a:bodyPr>
          <a:lstStyle/>
          <a:p>
            <a:pPr algn="ctr" eaLnBrk="1" fontAlgn="auto" hangingPunct="1">
              <a:spcAft>
                <a:spcPts val="0"/>
              </a:spcAft>
              <a:defRPr/>
            </a:pPr>
            <a:r>
              <a:rPr lang="en-US" altLang="ko-KR" dirty="0" smtClean="0">
                <a:solidFill>
                  <a:schemeClr val="accent1">
                    <a:tint val="88000"/>
                    <a:satMod val="150000"/>
                  </a:schemeClr>
                </a:solidFill>
              </a:rPr>
              <a:t>CONTESNTS</a:t>
            </a:r>
            <a:endParaRPr lang="ko-KR" altLang="en-US" dirty="0">
              <a:solidFill>
                <a:schemeClr val="accent1">
                  <a:tint val="88000"/>
                  <a:satMod val="150000"/>
                </a:schemeClr>
              </a:solidFill>
            </a:endParaRPr>
          </a:p>
        </p:txBody>
      </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3CC88B5B-22C7-40C9-A1D6-464CFF84D638}" type="slidenum">
              <a:rPr lang="ko-KR" altLang="en-US"/>
              <a:pPr>
                <a:defRPr/>
              </a:pPr>
              <a:t>18</a:t>
            </a:fld>
            <a:endParaRPr lang="ko-KR" alt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433388" y="1144588"/>
            <a:ext cx="8459787" cy="4791075"/>
          </a:xfrm>
        </p:spPr>
        <p:txBody>
          <a:bodyPr/>
          <a:lstStyle/>
          <a:p>
            <a:pPr eaLnBrk="1" hangingPunct="1">
              <a:lnSpc>
                <a:spcPct val="90000"/>
              </a:lnSpc>
            </a:pPr>
            <a:endParaRPr lang="en-US" altLang="ko-KR" smtClean="0">
              <a:latin typeface="HY헤드라인M" pitchFamily="18" charset="-127"/>
              <a:ea typeface="HY헤드라인M" pitchFamily="18" charset="-127"/>
            </a:endParaRPr>
          </a:p>
          <a:p>
            <a:pPr eaLnBrk="1" hangingPunct="1">
              <a:lnSpc>
                <a:spcPct val="90000"/>
              </a:lnSpc>
            </a:pPr>
            <a:r>
              <a:rPr lang="en-US" altLang="ko-KR" sz="2600" smtClean="0">
                <a:latin typeface="HY헤드라인M" pitchFamily="18" charset="-127"/>
                <a:ea typeface="HY헤드라인M" pitchFamily="18" charset="-127"/>
              </a:rPr>
              <a:t>Advance Pricing Arrangement (APA) means </a:t>
            </a:r>
          </a:p>
          <a:p>
            <a:pPr eaLnBrk="1" hangingPunct="1">
              <a:lnSpc>
                <a:spcPct val="90000"/>
              </a:lnSpc>
              <a:buFont typeface="Monotype Sorts" pitchFamily="2" charset="2"/>
              <a:buNone/>
            </a:pPr>
            <a:r>
              <a:rPr lang="en-US" altLang="ko-KR" sz="2600" smtClean="0">
                <a:latin typeface="HY헤드라인M" pitchFamily="18" charset="-127"/>
                <a:ea typeface="HY헤드라인M" pitchFamily="18" charset="-127"/>
              </a:rPr>
              <a:t>  an ahead of time agreement between a   taxpayer and a taxing authority </a:t>
            </a:r>
            <a:r>
              <a:rPr lang="en-US" altLang="ko-KR" sz="2600" smtClean="0">
                <a:solidFill>
                  <a:srgbClr val="FF0000"/>
                </a:solidFill>
                <a:latin typeface="HY헤드라인M" pitchFamily="18" charset="-127"/>
                <a:ea typeface="HY헤드라인M" pitchFamily="18" charset="-127"/>
              </a:rPr>
              <a:t>on an appropriate transfer pricing methodology (TPM) for some set of transactions </a:t>
            </a:r>
            <a:r>
              <a:rPr lang="en-US" altLang="ko-KR" sz="2600" smtClean="0">
                <a:latin typeface="HY헤드라인M" pitchFamily="18" charset="-127"/>
                <a:ea typeface="HY헤드라인M" pitchFamily="18" charset="-127"/>
              </a:rPr>
              <a:t>at issue over a fixed period of time (called "Covered Transactions").</a:t>
            </a:r>
          </a:p>
          <a:p>
            <a:pPr eaLnBrk="1" hangingPunct="1">
              <a:lnSpc>
                <a:spcPct val="90000"/>
              </a:lnSpc>
              <a:buFont typeface="Monotype Sorts" pitchFamily="2" charset="2"/>
              <a:buNone/>
            </a:pPr>
            <a:endParaRPr lang="en-US" altLang="ko-KR" sz="2600" smtClean="0">
              <a:latin typeface="HY헤드라인M" pitchFamily="18" charset="-127"/>
              <a:ea typeface="HY헤드라인M" pitchFamily="18" charset="-127"/>
            </a:endParaRPr>
          </a:p>
          <a:p>
            <a:pPr eaLnBrk="1" hangingPunct="1">
              <a:lnSpc>
                <a:spcPct val="90000"/>
              </a:lnSpc>
              <a:buFont typeface="Wingdings" pitchFamily="2" charset="2"/>
              <a:buChar char="l"/>
            </a:pPr>
            <a:r>
              <a:rPr lang="en-US" altLang="ko-KR" sz="2600" smtClean="0">
                <a:latin typeface="HY헤드라인M" pitchFamily="18" charset="-127"/>
                <a:ea typeface="HY헤드라인M" pitchFamily="18" charset="-127"/>
              </a:rPr>
              <a:t>During the given fixed period of time, the approved appropriate TPM </a:t>
            </a:r>
            <a:r>
              <a:rPr lang="en-US" altLang="ko-KR" sz="2600" smtClean="0">
                <a:solidFill>
                  <a:srgbClr val="FF0000"/>
                </a:solidFill>
                <a:latin typeface="HY헤드라인M" pitchFamily="18" charset="-127"/>
                <a:ea typeface="HY헤드라인M" pitchFamily="18" charset="-127"/>
              </a:rPr>
              <a:t>is accepted as best method by Taxing Authority</a:t>
            </a:r>
            <a:r>
              <a:rPr lang="en-US" altLang="ko-KR" sz="2600" smtClean="0">
                <a:latin typeface="HY헤드라인M" pitchFamily="18" charset="-127"/>
                <a:ea typeface="HY헤드라인M" pitchFamily="18" charset="-127"/>
              </a:rPr>
              <a:t> provided that all terms of the agreement are followed.</a:t>
            </a:r>
          </a:p>
          <a:p>
            <a:pPr eaLnBrk="1" hangingPunct="1">
              <a:lnSpc>
                <a:spcPct val="90000"/>
              </a:lnSpc>
              <a:buFont typeface="Monotype Sorts" pitchFamily="2" charset="2"/>
              <a:buNone/>
            </a:pPr>
            <a:endParaRPr lang="en-US" altLang="ko-KR" sz="2600" smtClean="0">
              <a:latin typeface="HY헤드라인M" pitchFamily="18" charset="-127"/>
              <a:ea typeface="HY헤드라인M" pitchFamily="18" charset="-127"/>
            </a:endParaRPr>
          </a:p>
          <a:p>
            <a:pPr eaLnBrk="1" hangingPunct="1">
              <a:lnSpc>
                <a:spcPct val="90000"/>
              </a:lnSpc>
              <a:buFont typeface="Monotype Sorts" pitchFamily="2" charset="2"/>
              <a:buNone/>
            </a:pPr>
            <a:endParaRPr lang="en-US" altLang="ko-KR" smtClean="0">
              <a:latin typeface="HY헤드라인M" pitchFamily="18" charset="-127"/>
              <a:ea typeface="HY헤드라인M" pitchFamily="18" charset="-127"/>
            </a:endParaRPr>
          </a:p>
        </p:txBody>
      </p:sp>
      <p:grpSp>
        <p:nvGrpSpPr>
          <p:cNvPr id="2" name="Group 28"/>
          <p:cNvGrpSpPr>
            <a:grpSpLocks/>
          </p:cNvGrpSpPr>
          <p:nvPr/>
        </p:nvGrpSpPr>
        <p:grpSpPr bwMode="auto">
          <a:xfrm>
            <a:off x="392113" y="676275"/>
            <a:ext cx="8864600" cy="863600"/>
            <a:chOff x="171" y="935"/>
            <a:chExt cx="2960" cy="544"/>
          </a:xfrm>
        </p:grpSpPr>
        <p:pic>
          <p:nvPicPr>
            <p:cNvPr id="31754"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342"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Rectangle 30"/>
            <p:cNvSpPr>
              <a:spLocks noChangeArrowheads="1"/>
            </p:cNvSpPr>
            <p:nvPr/>
          </p:nvSpPr>
          <p:spPr bwMode="auto">
            <a:xfrm>
              <a:off x="171" y="1045"/>
              <a:ext cx="2724" cy="368"/>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3200" b="1" dirty="0">
                  <a:solidFill>
                    <a:srgbClr val="333399"/>
                  </a:solidFill>
                  <a:latin typeface="HY견고딕" pitchFamily="18" charset="-127"/>
                  <a:ea typeface="HY견고딕" pitchFamily="18" charset="-127"/>
                </a:rPr>
                <a:t>     1. Definition of </a:t>
              </a:r>
              <a:r>
                <a:rPr lang="en-US" altLang="ko-KR" sz="3200" b="1" dirty="0">
                  <a:solidFill>
                    <a:srgbClr val="333399"/>
                  </a:solidFill>
                  <a:latin typeface="HY견고딕" pitchFamily="18" charset="-127"/>
                  <a:ea typeface="HY견고딕" pitchFamily="18" charset="-127"/>
                </a:rPr>
                <a:t>APA (</a:t>
              </a:r>
              <a:r>
                <a:rPr lang="en-US" altLang="ko-KR" sz="3200" b="1" dirty="0">
                  <a:solidFill>
                    <a:srgbClr val="333399"/>
                  </a:solidFill>
                  <a:latin typeface="HY견고딕" pitchFamily="18" charset="-127"/>
                  <a:ea typeface="HY견고딕" pitchFamily="18" charset="-127"/>
                </a:rPr>
                <a:t>1)</a:t>
              </a:r>
            </a:p>
          </p:txBody>
        </p:sp>
      </p:grpSp>
      <p:grpSp>
        <p:nvGrpSpPr>
          <p:cNvPr id="3" name="Group 31"/>
          <p:cNvGrpSpPr>
            <a:grpSpLocks/>
          </p:cNvGrpSpPr>
          <p:nvPr/>
        </p:nvGrpSpPr>
        <p:grpSpPr bwMode="auto">
          <a:xfrm>
            <a:off x="146050" y="568325"/>
            <a:ext cx="1079500" cy="1081088"/>
            <a:chOff x="340" y="845"/>
            <a:chExt cx="680" cy="680"/>
          </a:xfrm>
        </p:grpSpPr>
        <p:sp>
          <p:nvSpPr>
            <p:cNvPr id="31751"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31752"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바닥글 개체 틀 10"/>
          <p:cNvSpPr>
            <a:spLocks noGrp="1"/>
          </p:cNvSpPr>
          <p:nvPr>
            <p:ph type="ftr" sz="quarter" idx="11"/>
          </p:nvPr>
        </p:nvSpPr>
        <p:spPr/>
        <p:txBody>
          <a:bodyPr/>
          <a:lstStyle/>
          <a:p>
            <a:pPr>
              <a:defRPr/>
            </a:pPr>
            <a:r>
              <a:rPr lang="en-US" altLang="ko-KR"/>
              <a:t>2013 AOTCA Hanoi Meeting </a:t>
            </a:r>
          </a:p>
        </p:txBody>
      </p:sp>
      <p:sp>
        <p:nvSpPr>
          <p:cNvPr id="12" name="슬라이드 번호 개체 틀 11"/>
          <p:cNvSpPr>
            <a:spLocks noGrp="1"/>
          </p:cNvSpPr>
          <p:nvPr>
            <p:ph type="sldNum" sz="quarter" idx="12"/>
          </p:nvPr>
        </p:nvSpPr>
        <p:spPr/>
        <p:txBody>
          <a:bodyPr/>
          <a:lstStyle/>
          <a:p>
            <a:pPr>
              <a:defRPr/>
            </a:pPr>
            <a:fld id="{F9F2A53F-723B-4B9B-93B5-AB23565E9FDA}" type="slidenum">
              <a:rPr lang="ko-KR" altLang="en-US"/>
              <a:pPr>
                <a:defRPr/>
              </a:pPr>
              <a:t>19</a:t>
            </a:fld>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09" descr="목차바"/>
          <p:cNvPicPr>
            <a:picLocks noChangeAspect="1" noChangeArrowheads="1"/>
          </p:cNvPicPr>
          <p:nvPr/>
        </p:nvPicPr>
        <p:blipFill>
          <a:blip r:embed="rId3">
            <a:lum bright="30000"/>
            <a:grayscl/>
            <a:extLst>
              <a:ext uri="{28A0092B-C50C-407E-A947-70E740481C1C}">
                <a14:useLocalDpi xmlns:a14="http://schemas.microsoft.com/office/drawing/2010/main" val="0"/>
              </a:ext>
            </a:extLst>
          </a:blip>
          <a:srcRect/>
          <a:stretch>
            <a:fillRect/>
          </a:stretch>
        </p:blipFill>
        <p:spPr bwMode="auto">
          <a:xfrm>
            <a:off x="588963" y="463550"/>
            <a:ext cx="7632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4"/>
          <p:cNvGrpSpPr>
            <a:grpSpLocks/>
          </p:cNvGrpSpPr>
          <p:nvPr/>
        </p:nvGrpSpPr>
        <p:grpSpPr bwMode="auto">
          <a:xfrm>
            <a:off x="1416050" y="508000"/>
            <a:ext cx="7993063" cy="2614613"/>
            <a:chOff x="204" y="-68"/>
            <a:chExt cx="2789" cy="1647"/>
          </a:xfrm>
        </p:grpSpPr>
        <p:pic>
          <p:nvPicPr>
            <p:cNvPr id="14351" name="Picture 105" descr="6_5"/>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16528"/>
            <a:stretch>
              <a:fillRect/>
            </a:stretch>
          </p:blipFill>
          <p:spPr bwMode="auto">
            <a:xfrm>
              <a:off x="204" y="10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Rectangle 106"/>
            <p:cNvSpPr>
              <a:spLocks noChangeArrowheads="1"/>
            </p:cNvSpPr>
            <p:nvPr/>
          </p:nvSpPr>
          <p:spPr bwMode="auto">
            <a:xfrm>
              <a:off x="279" y="1124"/>
              <a:ext cx="2499" cy="368"/>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3200" b="1">
                  <a:solidFill>
                    <a:srgbClr val="000066"/>
                  </a:solidFill>
                  <a:latin typeface="HY신명조" pitchFamily="18" charset="-127"/>
                  <a:ea typeface="HY신명조" pitchFamily="18" charset="-127"/>
                </a:rPr>
                <a:t>Ⅰ.</a:t>
              </a:r>
              <a:r>
                <a:rPr lang="en-US" altLang="ko-KR" sz="3200">
                  <a:solidFill>
                    <a:srgbClr val="000066"/>
                  </a:solidFill>
                  <a:latin typeface="HY헤드라인M" pitchFamily="18" charset="-127"/>
                  <a:ea typeface="HY헤드라인M" pitchFamily="18" charset="-127"/>
                </a:rPr>
                <a:t>  Introduction of Transfer Pricing</a:t>
              </a:r>
              <a:endParaRPr lang="ko-KR" altLang="en-US" sz="3200">
                <a:solidFill>
                  <a:srgbClr val="000066"/>
                </a:solidFill>
                <a:latin typeface="HY헤드라인M" pitchFamily="18" charset="-127"/>
                <a:ea typeface="HY헤드라인M" pitchFamily="18" charset="-127"/>
              </a:endParaRPr>
            </a:p>
          </p:txBody>
        </p:sp>
        <p:sp>
          <p:nvSpPr>
            <p:cNvPr id="14353" name="Rectangle 106"/>
            <p:cNvSpPr>
              <a:spLocks noChangeArrowheads="1"/>
            </p:cNvSpPr>
            <p:nvPr/>
          </p:nvSpPr>
          <p:spPr bwMode="auto">
            <a:xfrm>
              <a:off x="677" y="-68"/>
              <a:ext cx="1382" cy="485"/>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lgn="ctr">
                <a:defRPr/>
              </a:pPr>
              <a:r>
                <a:rPr lang="en-US" altLang="ko-KR" sz="3600">
                  <a:solidFill>
                    <a:srgbClr val="000066"/>
                  </a:solidFill>
                  <a:latin typeface="HY헤드라인M" pitchFamily="18" charset="-127"/>
                  <a:ea typeface="HY헤드라인M" pitchFamily="18" charset="-127"/>
                </a:rPr>
                <a:t> </a:t>
              </a:r>
              <a:r>
                <a:rPr lang="en-US" altLang="ko-KR" sz="4400">
                  <a:solidFill>
                    <a:srgbClr val="000066"/>
                  </a:solidFill>
                  <a:latin typeface="HY헤드라인M" pitchFamily="18" charset="-127"/>
                  <a:ea typeface="HY헤드라인M" pitchFamily="18" charset="-127"/>
                </a:rPr>
                <a:t>Contents</a:t>
              </a:r>
              <a:endParaRPr lang="ko-KR" altLang="en-US" sz="4400">
                <a:solidFill>
                  <a:srgbClr val="000066"/>
                </a:solidFill>
                <a:latin typeface="HY헤드라인M" pitchFamily="18" charset="-127"/>
                <a:ea typeface="HY헤드라인M" pitchFamily="18" charset="-127"/>
              </a:endParaRPr>
            </a:p>
          </p:txBody>
        </p:sp>
      </p:grpSp>
      <p:grpSp>
        <p:nvGrpSpPr>
          <p:cNvPr id="3" name="Group 171"/>
          <p:cNvGrpSpPr>
            <a:grpSpLocks/>
          </p:cNvGrpSpPr>
          <p:nvPr/>
        </p:nvGrpSpPr>
        <p:grpSpPr bwMode="auto">
          <a:xfrm>
            <a:off x="1416050" y="3646488"/>
            <a:ext cx="7202488" cy="1138237"/>
            <a:chOff x="204" y="895"/>
            <a:chExt cx="2789" cy="544"/>
          </a:xfrm>
        </p:grpSpPr>
        <p:pic>
          <p:nvPicPr>
            <p:cNvPr id="14349" name="Picture 172" descr="6_5"/>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l="16528"/>
            <a:stretch>
              <a:fillRect/>
            </a:stretch>
          </p:blipFill>
          <p:spPr bwMode="auto">
            <a:xfrm>
              <a:off x="204" y="89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173"/>
            <p:cNvSpPr>
              <a:spLocks noChangeArrowheads="1"/>
            </p:cNvSpPr>
            <p:nvPr/>
          </p:nvSpPr>
          <p:spPr bwMode="auto">
            <a:xfrm>
              <a:off x="279" y="1028"/>
              <a:ext cx="1487" cy="368"/>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3200" b="1" i="1">
                  <a:solidFill>
                    <a:srgbClr val="000066"/>
                  </a:solidFill>
                  <a:latin typeface="HY신명조" pitchFamily="18" charset="-127"/>
                  <a:ea typeface="HY신명조" pitchFamily="18" charset="-127"/>
                </a:rPr>
                <a:t> </a:t>
              </a:r>
              <a:r>
                <a:rPr lang="en-US" altLang="ko-KR" sz="3200" b="1">
                  <a:solidFill>
                    <a:srgbClr val="000066"/>
                  </a:solidFill>
                  <a:latin typeface="HY신명조" pitchFamily="18" charset="-127"/>
                  <a:ea typeface="HY신명조" pitchFamily="18" charset="-127"/>
                </a:rPr>
                <a:t>Ⅱ .</a:t>
              </a:r>
              <a:r>
                <a:rPr lang="en-US" altLang="ko-KR" sz="3200" b="1" i="1">
                  <a:solidFill>
                    <a:srgbClr val="000066"/>
                  </a:solidFill>
                  <a:latin typeface="HY신명조" pitchFamily="18" charset="-127"/>
                  <a:ea typeface="HY신명조" pitchFamily="18" charset="-127"/>
                </a:rPr>
                <a:t> </a:t>
              </a:r>
              <a:r>
                <a:rPr lang="en-US" altLang="ko-KR" sz="3200">
                  <a:solidFill>
                    <a:srgbClr val="000066"/>
                  </a:solidFill>
                  <a:latin typeface="HY헤드라인M" pitchFamily="18" charset="-127"/>
                  <a:ea typeface="HY헤드라인M" pitchFamily="18" charset="-127"/>
                </a:rPr>
                <a:t>APA Operation</a:t>
              </a:r>
              <a:endParaRPr lang="ko-KR" altLang="en-US" sz="3200">
                <a:solidFill>
                  <a:srgbClr val="000066"/>
                </a:solidFill>
                <a:latin typeface="HY헤드라인M" pitchFamily="18" charset="-127"/>
                <a:ea typeface="HY헤드라인M" pitchFamily="18" charset="-127"/>
              </a:endParaRPr>
            </a:p>
          </p:txBody>
        </p:sp>
      </p:grpSp>
      <p:grpSp>
        <p:nvGrpSpPr>
          <p:cNvPr id="4" name="Group 243"/>
          <p:cNvGrpSpPr>
            <a:grpSpLocks/>
          </p:cNvGrpSpPr>
          <p:nvPr/>
        </p:nvGrpSpPr>
        <p:grpSpPr bwMode="auto">
          <a:xfrm>
            <a:off x="611188" y="2100263"/>
            <a:ext cx="1079500" cy="1079500"/>
            <a:chOff x="340" y="845"/>
            <a:chExt cx="680" cy="680"/>
          </a:xfrm>
        </p:grpSpPr>
        <p:sp>
          <p:nvSpPr>
            <p:cNvPr id="14346" name="Oval 24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14347" name="Picture 232" descr="글머리기호-타원-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240" descr="글머리기호-타원-g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44"/>
          <p:cNvGrpSpPr>
            <a:grpSpLocks/>
          </p:cNvGrpSpPr>
          <p:nvPr/>
        </p:nvGrpSpPr>
        <p:grpSpPr bwMode="auto">
          <a:xfrm>
            <a:off x="611188" y="3730625"/>
            <a:ext cx="1079500" cy="1150938"/>
            <a:chOff x="340" y="845"/>
            <a:chExt cx="680" cy="680"/>
          </a:xfrm>
        </p:grpSpPr>
        <p:sp>
          <p:nvSpPr>
            <p:cNvPr id="14343" name="Oval 245"/>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14344" name="Picture 246" descr="글머리기호-타원-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47" descr="글머리기호-타원-g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1000" spd="-100000" fill="hold"/>
                                        <p:tgtEl>
                                          <p:spTgt spid="4"/>
                                        </p:tgtEl>
                                        <p:attrNameLst>
                                          <p:attrName>ppt_x</p:attrName>
                                          <p:attrName>ppt_y</p:attrName>
                                        </p:attrNameLst>
                                      </p:cBhvr>
                                    </p:animMotion>
                                  </p:childTnLst>
                                </p:cTn>
                              </p:par>
                              <p:par>
                                <p:cTn id="10" presetID="1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700"/>
                                        <p:tgtEl>
                                          <p:spTgt spid="2"/>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63" presetClass="path" presetSubtype="0" accel="50000" decel="50000" fill="hold" nodeType="withEffect">
                                  <p:stCondLst>
                                    <p:cond delay="0"/>
                                  </p:stCondLst>
                                  <p:childTnLst>
                                    <p:animMotion origin="layout" path="M 0 0  L 0.25 0  E" pathEditMode="relative" ptsTypes="">
                                      <p:cBhvr>
                                        <p:cTn id="18" dur="1000" spd="-100000" fill="hold"/>
                                        <p:tgtEl>
                                          <p:spTgt spid="5"/>
                                        </p:tgtEl>
                                        <p:attrNameLst>
                                          <p:attrName>ppt_x</p:attrName>
                                          <p:attrName>ppt_y</p:attrName>
                                        </p:attrNameLst>
                                      </p:cBhvr>
                                    </p:animMotion>
                                  </p:childTnLst>
                                </p:cTn>
                              </p:par>
                              <p:par>
                                <p:cTn id="19" presetID="1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lide(fromLeft)">
                                      <p:cBhvr>
                                        <p:cTn id="21"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685800" y="693738"/>
            <a:ext cx="8499475" cy="863600"/>
            <a:chOff x="204" y="935"/>
            <a:chExt cx="2838" cy="544"/>
          </a:xfrm>
        </p:grpSpPr>
        <p:pic>
          <p:nvPicPr>
            <p:cNvPr id="32783"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Rectangle 30"/>
            <p:cNvSpPr>
              <a:spLocks noChangeArrowheads="1"/>
            </p:cNvSpPr>
            <p:nvPr/>
          </p:nvSpPr>
          <p:spPr bwMode="auto">
            <a:xfrm>
              <a:off x="318" y="1040"/>
              <a:ext cx="2724" cy="368"/>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3200" b="1" dirty="0">
                  <a:solidFill>
                    <a:srgbClr val="333399"/>
                  </a:solidFill>
                  <a:latin typeface="HY견고딕" pitchFamily="18" charset="-127"/>
                  <a:ea typeface="HY견고딕" pitchFamily="18" charset="-127"/>
                </a:rPr>
                <a:t>1. Definition of </a:t>
              </a:r>
              <a:r>
                <a:rPr lang="en-US" altLang="ko-KR" sz="3200" b="1" dirty="0">
                  <a:solidFill>
                    <a:srgbClr val="333399"/>
                  </a:solidFill>
                  <a:latin typeface="HY견고딕" pitchFamily="18" charset="-127"/>
                  <a:ea typeface="HY견고딕" pitchFamily="18" charset="-127"/>
                </a:rPr>
                <a:t>APA  </a:t>
              </a:r>
              <a:r>
                <a:rPr lang="en-US" altLang="ko-KR" sz="3200" b="1" dirty="0">
                  <a:solidFill>
                    <a:srgbClr val="333399"/>
                  </a:solidFill>
                  <a:latin typeface="HY견고딕" pitchFamily="18" charset="-127"/>
                  <a:ea typeface="HY견고딕" pitchFamily="18" charset="-127"/>
                </a:rPr>
                <a:t>(2)</a:t>
              </a:r>
            </a:p>
          </p:txBody>
        </p:sp>
      </p:grpSp>
      <p:grpSp>
        <p:nvGrpSpPr>
          <p:cNvPr id="3" name="Group 31"/>
          <p:cNvGrpSpPr>
            <a:grpSpLocks/>
          </p:cNvGrpSpPr>
          <p:nvPr/>
        </p:nvGrpSpPr>
        <p:grpSpPr bwMode="auto">
          <a:xfrm>
            <a:off x="146050" y="568325"/>
            <a:ext cx="1079500" cy="1081088"/>
            <a:chOff x="340" y="845"/>
            <a:chExt cx="680" cy="680"/>
          </a:xfrm>
        </p:grpSpPr>
        <p:sp>
          <p:nvSpPr>
            <p:cNvPr id="32780"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32781"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바닥글 개체 틀 10"/>
          <p:cNvSpPr>
            <a:spLocks noGrp="1"/>
          </p:cNvSpPr>
          <p:nvPr>
            <p:ph type="ftr" sz="quarter" idx="11"/>
          </p:nvPr>
        </p:nvSpPr>
        <p:spPr/>
        <p:txBody>
          <a:bodyPr/>
          <a:lstStyle/>
          <a:p>
            <a:pPr>
              <a:defRPr/>
            </a:pPr>
            <a:r>
              <a:rPr lang="en-US" altLang="ko-KR" dirty="0"/>
              <a:t>2013 AOTCA Hanoi Meeting </a:t>
            </a:r>
          </a:p>
        </p:txBody>
      </p:sp>
      <p:sp>
        <p:nvSpPr>
          <p:cNvPr id="12" name="슬라이드 번호 개체 틀 11"/>
          <p:cNvSpPr>
            <a:spLocks noGrp="1"/>
          </p:cNvSpPr>
          <p:nvPr>
            <p:ph type="sldNum" sz="quarter" idx="12"/>
          </p:nvPr>
        </p:nvSpPr>
        <p:spPr/>
        <p:txBody>
          <a:bodyPr/>
          <a:lstStyle/>
          <a:p>
            <a:pPr>
              <a:defRPr/>
            </a:pPr>
            <a:fld id="{478B3FA2-1D79-46EE-8B24-66661411A96F}" type="slidenum">
              <a:rPr lang="ko-KR" altLang="en-US"/>
              <a:pPr>
                <a:defRPr/>
              </a:pPr>
              <a:t>20</a:t>
            </a:fld>
            <a:endParaRPr lang="ko-KR" altLang="en-US"/>
          </a:p>
        </p:txBody>
      </p:sp>
      <p:sp>
        <p:nvSpPr>
          <p:cNvPr id="13" name="Rectangle 3"/>
          <p:cNvSpPr>
            <a:spLocks noGrp="1" noChangeArrowheads="1"/>
          </p:cNvSpPr>
          <p:nvPr>
            <p:ph idx="1"/>
          </p:nvPr>
        </p:nvSpPr>
        <p:spPr>
          <a:xfrm>
            <a:off x="685800" y="1628775"/>
            <a:ext cx="8039100" cy="5761038"/>
          </a:xfrm>
        </p:spPr>
        <p:txBody>
          <a:bodyPr/>
          <a:lstStyle/>
          <a:p>
            <a:pPr eaLnBrk="1" hangingPunct="1">
              <a:lnSpc>
                <a:spcPct val="90000"/>
              </a:lnSpc>
              <a:buFont typeface="Monotype Sorts" pitchFamily="2" charset="2"/>
              <a:buNone/>
              <a:defRPr/>
            </a:pPr>
            <a:endParaRPr lang="en-US" altLang="ko-KR" dirty="0" smtClean="0">
              <a:latin typeface="HY헤드라인M" pitchFamily="18" charset="-127"/>
              <a:ea typeface="HY헤드라인M" pitchFamily="18" charset="-127"/>
            </a:endParaRPr>
          </a:p>
          <a:p>
            <a:pPr>
              <a:defRPr/>
            </a:pPr>
            <a:endParaRPr lang="en-US" altLang="ko-KR" sz="1600" dirty="0" smtClean="0">
              <a:latin typeface="+mj-lt"/>
              <a:ea typeface="HY헤드라인M" panose="02030600000101010101" pitchFamily="18" charset="-127"/>
            </a:endParaRPr>
          </a:p>
          <a:p>
            <a:pPr>
              <a:defRPr/>
            </a:pPr>
            <a:r>
              <a:rPr lang="en-US" altLang="ko-KR" sz="2600" dirty="0" smtClean="0">
                <a:latin typeface="HY헤드라인M" pitchFamily="18" charset="-127"/>
                <a:ea typeface="HY헤드라인M" pitchFamily="18" charset="-127"/>
                <a:cs typeface="Arial Unicode MS" pitchFamily="50" charset="-127"/>
              </a:rPr>
              <a:t>“Law for the Coordination of international Tax </a:t>
            </a:r>
            <a:r>
              <a:rPr lang="en-US" altLang="ko-KR" sz="2600" dirty="0" err="1" smtClean="0">
                <a:latin typeface="HY헤드라인M" pitchFamily="18" charset="-127"/>
                <a:ea typeface="HY헤드라인M" pitchFamily="18" charset="-127"/>
                <a:cs typeface="Arial Unicode MS" pitchFamily="50" charset="-127"/>
              </a:rPr>
              <a:t>Affairs</a:t>
            </a:r>
            <a:r>
              <a:rPr lang="en-US" altLang="ko-KR" sz="2600" dirty="0" err="1" smtClean="0">
                <a:latin typeface="HY헤드라인M" pitchFamily="18" charset="-127"/>
                <a:ea typeface="HY헤드라인M" pitchFamily="18" charset="-127"/>
              </a:rPr>
              <a:t>”states</a:t>
            </a:r>
            <a:r>
              <a:rPr lang="en-US" altLang="ko-KR" sz="2600" dirty="0" smtClean="0">
                <a:latin typeface="HY헤드라인M" pitchFamily="18" charset="-127"/>
                <a:ea typeface="HY헤드라인M" pitchFamily="18" charset="-127"/>
              </a:rPr>
              <a:t> </a:t>
            </a:r>
            <a:r>
              <a:rPr lang="en-US" altLang="ko-KR" sz="2600" dirty="0">
                <a:latin typeface="HY헤드라인M" pitchFamily="18" charset="-127"/>
                <a:ea typeface="HY헤드라인M" pitchFamily="18" charset="-127"/>
              </a:rPr>
              <a:t>that </a:t>
            </a:r>
            <a:endParaRPr lang="en-US" altLang="ko-KR" sz="2600" dirty="0" smtClean="0">
              <a:latin typeface="HY헤드라인M" pitchFamily="18" charset="-127"/>
              <a:ea typeface="HY헤드라인M" pitchFamily="18" charset="-127"/>
            </a:endParaRPr>
          </a:p>
          <a:p>
            <a:pPr marL="0" indent="0">
              <a:buFont typeface="Wingdings 2" pitchFamily="18" charset="2"/>
              <a:buNone/>
              <a:defRPr/>
            </a:pPr>
            <a:r>
              <a:rPr lang="en-US" altLang="ko-KR" sz="2600" dirty="0" smtClean="0">
                <a:latin typeface="HY헤드라인M" pitchFamily="18" charset="-127"/>
                <a:ea typeface="HY헤드라인M" pitchFamily="18" charset="-127"/>
              </a:rPr>
              <a:t>if </a:t>
            </a:r>
            <a:r>
              <a:rPr lang="en-US" altLang="ko-KR" sz="2600" dirty="0">
                <a:latin typeface="HY헤드라인M" pitchFamily="18" charset="-127"/>
                <a:ea typeface="HY헤드라인M" pitchFamily="18" charset="-127"/>
              </a:rPr>
              <a:t>a taxpayer wishes to obtain an Advance Pricing Arrangement for transactions with its foreign related parties, then the taxpayer should </a:t>
            </a:r>
            <a:r>
              <a:rPr lang="en-US" altLang="ko-KR" sz="2600" dirty="0">
                <a:solidFill>
                  <a:srgbClr val="FF0000"/>
                </a:solidFill>
                <a:latin typeface="HY헤드라인M" pitchFamily="18" charset="-127"/>
                <a:ea typeface="HY헤드라인M" pitchFamily="18" charset="-127"/>
              </a:rPr>
              <a:t>submit an application for an APA to the National Tax Service (NTS) by the end of first fiscal </a:t>
            </a:r>
            <a:r>
              <a:rPr lang="en-US" altLang="ko-KR" sz="2600" dirty="0" smtClean="0">
                <a:solidFill>
                  <a:srgbClr val="FF0000"/>
                </a:solidFill>
                <a:latin typeface="HY헤드라인M" pitchFamily="18" charset="-127"/>
                <a:ea typeface="HY헤드라인M" pitchFamily="18" charset="-127"/>
              </a:rPr>
              <a:t>year</a:t>
            </a:r>
            <a:r>
              <a:rPr lang="en-US" altLang="ko-KR" sz="2600" dirty="0" smtClean="0">
                <a:latin typeface="HY헤드라인M" pitchFamily="18" charset="-127"/>
                <a:ea typeface="HY헤드라인M" pitchFamily="18" charset="-127"/>
              </a:rPr>
              <a:t> </a:t>
            </a:r>
            <a:r>
              <a:rPr lang="en-US" altLang="ko-KR" sz="2600" dirty="0">
                <a:latin typeface="HY헤드라인M" pitchFamily="18" charset="-127"/>
                <a:ea typeface="HY헤드라인M" pitchFamily="18" charset="-127"/>
              </a:rPr>
              <a:t>of the APA period </a:t>
            </a:r>
            <a:r>
              <a:rPr lang="en-US" altLang="ko-KR" sz="2600" dirty="0" smtClean="0">
                <a:latin typeface="HY헤드라인M" pitchFamily="18" charset="-127"/>
                <a:ea typeface="HY헤드라인M" pitchFamily="18" charset="-127"/>
              </a:rPr>
              <a:t>concerned</a:t>
            </a:r>
            <a:r>
              <a:rPr lang="en-US" altLang="ko-KR" dirty="0" smtClean="0">
                <a:latin typeface="HY헤드라인M" pitchFamily="18" charset="-127"/>
                <a:ea typeface="HY헤드라인M" pitchFamily="18" charset="-127"/>
              </a:rPr>
              <a:t>.</a:t>
            </a:r>
            <a:endParaRPr lang="en-US" altLang="ko-KR" sz="2400" dirty="0" smtClean="0">
              <a:latin typeface="HY헤드라인M" pitchFamily="18" charset="-127"/>
              <a:ea typeface="HY헤드라인M" pitchFamily="18" charset="-127"/>
            </a:endParaRPr>
          </a:p>
        </p:txBody>
      </p:sp>
      <p:grpSp>
        <p:nvGrpSpPr>
          <p:cNvPr id="4" name="Group 19"/>
          <p:cNvGrpSpPr>
            <a:grpSpLocks/>
          </p:cNvGrpSpPr>
          <p:nvPr/>
        </p:nvGrpSpPr>
        <p:grpSpPr bwMode="auto">
          <a:xfrm>
            <a:off x="603250" y="1539875"/>
            <a:ext cx="8121650" cy="704850"/>
            <a:chOff x="353" y="1658"/>
            <a:chExt cx="5116" cy="354"/>
          </a:xfrm>
        </p:grpSpPr>
        <p:pic>
          <p:nvPicPr>
            <p:cNvPr id="32777" name="Picture 20" descr="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 y="1658"/>
              <a:ext cx="120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21" descr="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 y="1658"/>
              <a:ext cx="120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2" descr="5"/>
            <p:cNvPicPr>
              <a:picLocks noChangeAspect="1" noChangeArrowheads="1"/>
            </p:cNvPicPr>
            <p:nvPr/>
          </p:nvPicPr>
          <p:blipFill>
            <a:blip r:embed="rId6">
              <a:extLst>
                <a:ext uri="{28A0092B-C50C-407E-A947-70E740481C1C}">
                  <a14:useLocalDpi xmlns:a14="http://schemas.microsoft.com/office/drawing/2010/main" val="0"/>
                </a:ext>
              </a:extLst>
            </a:blip>
            <a:srcRect l="12801" r="12885"/>
            <a:stretch>
              <a:fillRect/>
            </a:stretch>
          </p:blipFill>
          <p:spPr bwMode="auto">
            <a:xfrm>
              <a:off x="992" y="1658"/>
              <a:ext cx="385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2" name="Rectangle 17"/>
          <p:cNvSpPr>
            <a:spLocks noChangeArrowheads="1"/>
          </p:cNvSpPr>
          <p:nvPr/>
        </p:nvSpPr>
        <p:spPr bwMode="auto">
          <a:xfrm>
            <a:off x="862013" y="1692275"/>
            <a:ext cx="7543800" cy="400050"/>
          </a:xfrm>
          <a:prstGeom prst="rect">
            <a:avLst/>
          </a:prstGeom>
          <a:noFill/>
          <a:ln w="9525">
            <a:noFill/>
            <a:miter lim="800000"/>
            <a:headEnd/>
            <a:tailEnd/>
          </a:ln>
          <a:effectLst>
            <a:outerShdw dist="17961" dir="2700000" algn="ctr" rotWithShape="0">
              <a:schemeClr val="tx1"/>
            </a:outerShdw>
          </a:effectLst>
        </p:spPr>
        <p:txBody>
          <a:bodyPr wrap="none" anchor="ctr">
            <a:spAutoFit/>
          </a:bodyPr>
          <a:lstStyle/>
          <a:p>
            <a:pPr eaLnBrk="0" latinLnBrk="0" hangingPunct="0">
              <a:defRPr/>
            </a:pPr>
            <a:r>
              <a:rPr lang="en-US" altLang="ko-KR" sz="2000" dirty="0">
                <a:solidFill>
                  <a:schemeClr val="bg1"/>
                </a:solidFill>
                <a:latin typeface="나눔고딕 ExtraBold" pitchFamily="50" charset="-127"/>
                <a:ea typeface="나눔고딕 ExtraBold" pitchFamily="50" charset="-127"/>
                <a:cs typeface="Arial Unicode MS" pitchFamily="50" charset="-127"/>
              </a:rPr>
              <a:t>Law for the Coordination for International Tax </a:t>
            </a:r>
            <a:r>
              <a:rPr lang="en-US" altLang="ko-KR" sz="2000" dirty="0">
                <a:solidFill>
                  <a:schemeClr val="bg1"/>
                </a:solidFill>
                <a:latin typeface="나눔고딕 ExtraBold" pitchFamily="50" charset="-127"/>
                <a:ea typeface="나눔고딕 ExtraBold" pitchFamily="50" charset="-127"/>
                <a:cs typeface="Arial Unicode MS" pitchFamily="50" charset="-127"/>
              </a:rPr>
              <a:t>Affairs, Article </a:t>
            </a:r>
            <a:r>
              <a:rPr lang="en-US" altLang="ko-KR" sz="2000" dirty="0">
                <a:solidFill>
                  <a:schemeClr val="bg1"/>
                </a:solidFill>
                <a:latin typeface="나눔고딕 ExtraBold" pitchFamily="50" charset="-127"/>
                <a:ea typeface="나눔고딕 ExtraBold" pitchFamily="50" charset="-127"/>
                <a:cs typeface="Arial Unicode MS" pitchFamily="50" charset="-127"/>
              </a:rPr>
              <a:t>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par>
                                <p:cTn id="13" presetID="50" presetClass="entr" presetSubtype="0" decel="10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673100" y="1719263"/>
            <a:ext cx="8229600" cy="4525962"/>
          </a:xfrm>
        </p:spPr>
        <p:txBody>
          <a:bodyPr/>
          <a:lstStyle/>
          <a:p>
            <a:pPr eaLnBrk="1" hangingPunct="1">
              <a:lnSpc>
                <a:spcPct val="90000"/>
              </a:lnSpc>
            </a:pPr>
            <a:r>
              <a:rPr lang="en-US" altLang="ko-KR" smtClean="0">
                <a:solidFill>
                  <a:srgbClr val="0000FF"/>
                </a:solidFill>
                <a:latin typeface="HY헤드라인M" pitchFamily="18" charset="-127"/>
                <a:ea typeface="HY헤드라인M" pitchFamily="18" charset="-127"/>
              </a:rPr>
              <a:t>Environment Change of Transfer Pricing </a:t>
            </a:r>
            <a:r>
              <a:rPr lang="ko-KR" altLang="en-US" smtClean="0">
                <a:solidFill>
                  <a:srgbClr val="0000FF"/>
                </a:solidFill>
                <a:latin typeface="HY헤드라인M" pitchFamily="18" charset="-127"/>
                <a:ea typeface="HY헤드라인M" pitchFamily="18" charset="-127"/>
              </a:rPr>
              <a:t> </a:t>
            </a:r>
            <a:r>
              <a:rPr lang="en-US" altLang="ko-KR" smtClean="0">
                <a:solidFill>
                  <a:srgbClr val="0000FF"/>
                </a:solidFill>
                <a:latin typeface="HY헤드라인M" pitchFamily="18" charset="-127"/>
                <a:ea typeface="HY헤드라인M" pitchFamily="18" charset="-127"/>
              </a:rPr>
              <a:t>  </a:t>
            </a:r>
          </a:p>
          <a:p>
            <a:pPr lvl="1" eaLnBrk="1" hangingPunct="1">
              <a:lnSpc>
                <a:spcPct val="90000"/>
              </a:lnSpc>
              <a:buFont typeface="Wingdings" pitchFamily="2" charset="2"/>
              <a:buChar char="§"/>
            </a:pPr>
            <a:r>
              <a:rPr lang="en-US" altLang="ko-KR" smtClean="0">
                <a:latin typeface="HY헤드라인M" pitchFamily="18" charset="-127"/>
                <a:ea typeface="HY헤드라인M" pitchFamily="18" charset="-127"/>
              </a:rPr>
              <a:t>Rapid Increase inbound &amp; outbound trade among related parties or with foreign party </a:t>
            </a:r>
          </a:p>
          <a:p>
            <a:pPr lvl="1" eaLnBrk="1" hangingPunct="1">
              <a:lnSpc>
                <a:spcPct val="90000"/>
              </a:lnSpc>
              <a:buFont typeface="Wingdings" pitchFamily="2" charset="2"/>
              <a:buChar char="§"/>
            </a:pPr>
            <a:r>
              <a:rPr lang="en-US" altLang="ko-KR" smtClean="0">
                <a:latin typeface="HY헤드라인M" pitchFamily="18" charset="-127"/>
                <a:ea typeface="HY헤드라인M" pitchFamily="18" charset="-127"/>
              </a:rPr>
              <a:t>Diversity of Trade (Tangible and Intangible Assets, Service, Loan, etc.)</a:t>
            </a:r>
          </a:p>
          <a:p>
            <a:pPr lvl="1" eaLnBrk="1" hangingPunct="1">
              <a:lnSpc>
                <a:spcPct val="90000"/>
              </a:lnSpc>
              <a:buFont typeface="Wingdings" pitchFamily="2" charset="2"/>
              <a:buChar char="§"/>
            </a:pPr>
            <a:r>
              <a:rPr lang="en-US" altLang="ko-KR" smtClean="0">
                <a:latin typeface="HY헤드라인M" pitchFamily="18" charset="-127"/>
                <a:ea typeface="HY헤드라인M" pitchFamily="18" charset="-127"/>
              </a:rPr>
              <a:t>Complexity of Trade (global trading, transaction structure, etc.)</a:t>
            </a:r>
          </a:p>
          <a:p>
            <a:pPr lvl="1" eaLnBrk="1" hangingPunct="1">
              <a:lnSpc>
                <a:spcPct val="90000"/>
              </a:lnSpc>
              <a:buFontTx/>
              <a:buNone/>
            </a:pPr>
            <a:endParaRPr lang="en-US" altLang="ko-KR" smtClean="0">
              <a:latin typeface="HY헤드라인M" pitchFamily="18" charset="-127"/>
              <a:ea typeface="HY헤드라인M" pitchFamily="18" charset="-127"/>
            </a:endParaRPr>
          </a:p>
          <a:p>
            <a:pPr eaLnBrk="1" hangingPunct="1">
              <a:lnSpc>
                <a:spcPct val="90000"/>
              </a:lnSpc>
            </a:pPr>
            <a:r>
              <a:rPr lang="en-US" altLang="ko-KR" smtClean="0">
                <a:solidFill>
                  <a:srgbClr val="0000FF"/>
                </a:solidFill>
                <a:latin typeface="HY헤드라인M" pitchFamily="18" charset="-127"/>
                <a:ea typeface="HY헤드라인M" pitchFamily="18" charset="-127"/>
              </a:rPr>
              <a:t>Taxing Authority</a:t>
            </a:r>
            <a:r>
              <a:rPr lang="en-US" altLang="ko-KR" smtClean="0">
                <a:solidFill>
                  <a:srgbClr val="0000FF"/>
                </a:solidFill>
                <a:latin typeface="Arial Unicode MS" pitchFamily="50" charset="-127"/>
                <a:ea typeface="Arial Unicode MS" pitchFamily="50" charset="-127"/>
                <a:cs typeface="Arial Unicode MS" pitchFamily="50" charset="-127"/>
              </a:rPr>
              <a:t>’</a:t>
            </a:r>
            <a:r>
              <a:rPr lang="en-US" altLang="ko-KR" smtClean="0">
                <a:solidFill>
                  <a:srgbClr val="0000FF"/>
                </a:solidFill>
                <a:latin typeface="HY헤드라인M" pitchFamily="18" charset="-127"/>
                <a:ea typeface="HY헤드라인M" pitchFamily="18" charset="-127"/>
              </a:rPr>
              <a:t>s Traditional Approach</a:t>
            </a:r>
            <a:r>
              <a:rPr lang="ko-KR" altLang="en-US" smtClean="0">
                <a:solidFill>
                  <a:srgbClr val="0000FF"/>
                </a:solidFill>
                <a:latin typeface="HY헤드라인M" pitchFamily="18" charset="-127"/>
                <a:ea typeface="HY헤드라인M" pitchFamily="18" charset="-127"/>
              </a:rPr>
              <a:t> </a:t>
            </a:r>
            <a:endParaRPr lang="en-US" altLang="ko-KR" smtClean="0">
              <a:solidFill>
                <a:srgbClr val="0000FF"/>
              </a:solidFill>
              <a:latin typeface="HY헤드라인M" pitchFamily="18" charset="-127"/>
              <a:ea typeface="HY헤드라인M" pitchFamily="18" charset="-127"/>
            </a:endParaRPr>
          </a:p>
          <a:p>
            <a:pPr lvl="1" eaLnBrk="1" hangingPunct="1">
              <a:lnSpc>
                <a:spcPct val="90000"/>
              </a:lnSpc>
              <a:buFont typeface="Wingdings" pitchFamily="2" charset="2"/>
              <a:buChar char="§"/>
            </a:pPr>
            <a:r>
              <a:rPr lang="en-US" altLang="ko-KR" smtClean="0">
                <a:latin typeface="HY헤드라인M" pitchFamily="18" charset="-127"/>
                <a:ea typeface="HY헤드라인M" pitchFamily="18" charset="-127"/>
              </a:rPr>
              <a:t> Tax Audit</a:t>
            </a:r>
            <a:r>
              <a:rPr lang="ko-KR" altLang="en-US" smtClean="0">
                <a:latin typeface="HY헤드라인M" pitchFamily="18" charset="-127"/>
                <a:ea typeface="HY헤드라인M" pitchFamily="18" charset="-127"/>
              </a:rPr>
              <a:t> </a:t>
            </a:r>
            <a:r>
              <a:rPr lang="en-US" altLang="ko-KR" smtClean="0">
                <a:latin typeface="HY헤드라인M" pitchFamily="18" charset="-127"/>
                <a:ea typeface="HY헤드라인M" pitchFamily="18" charset="-127"/>
              </a:rPr>
              <a:t>/ </a:t>
            </a:r>
            <a:r>
              <a:rPr lang="en-US" altLang="ko-KR" smtClean="0">
                <a:solidFill>
                  <a:srgbClr val="FF0000"/>
                </a:solidFill>
                <a:latin typeface="HY헤드라인M" pitchFamily="18" charset="-127"/>
                <a:ea typeface="HY헤드라인M" pitchFamily="18" charset="-127"/>
              </a:rPr>
              <a:t>Mutual Agreement Procedure </a:t>
            </a:r>
            <a:r>
              <a:rPr lang="en-US" altLang="ko-KR" smtClean="0">
                <a:latin typeface="HY헤드라인M" pitchFamily="18" charset="-127"/>
                <a:ea typeface="HY헤드라인M" pitchFamily="18" charset="-127"/>
              </a:rPr>
              <a:t> </a:t>
            </a:r>
          </a:p>
        </p:txBody>
      </p:sp>
      <p:grpSp>
        <p:nvGrpSpPr>
          <p:cNvPr id="2" name="Group 28"/>
          <p:cNvGrpSpPr>
            <a:grpSpLocks/>
          </p:cNvGrpSpPr>
          <p:nvPr/>
        </p:nvGrpSpPr>
        <p:grpSpPr bwMode="auto">
          <a:xfrm>
            <a:off x="890588" y="423863"/>
            <a:ext cx="7994650" cy="863600"/>
            <a:chOff x="114" y="975"/>
            <a:chExt cx="2789" cy="544"/>
          </a:xfrm>
        </p:grpSpPr>
        <p:pic>
          <p:nvPicPr>
            <p:cNvPr id="33802"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114" y="97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30"/>
            <p:cNvSpPr>
              <a:spLocks noChangeArrowheads="1"/>
            </p:cNvSpPr>
            <p:nvPr/>
          </p:nvSpPr>
          <p:spPr bwMode="auto">
            <a:xfrm>
              <a:off x="237" y="1070"/>
              <a:ext cx="1478" cy="368"/>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3200" b="1">
                  <a:solidFill>
                    <a:srgbClr val="000066"/>
                  </a:solidFill>
                  <a:latin typeface="HY신명조" pitchFamily="18" charset="-127"/>
                  <a:ea typeface="HY신명조" pitchFamily="18" charset="-127"/>
                </a:rPr>
                <a:t> </a:t>
              </a:r>
              <a:r>
                <a:rPr lang="en-US" altLang="ko-KR" sz="3200" b="1">
                  <a:solidFill>
                    <a:srgbClr val="333399"/>
                  </a:solidFill>
                  <a:latin typeface="HY견고딕" pitchFamily="18" charset="-127"/>
                  <a:ea typeface="HY견고딕" pitchFamily="18" charset="-127"/>
                </a:rPr>
                <a:t>2. Background</a:t>
              </a:r>
              <a:r>
                <a:rPr lang="ko-KR" altLang="en-US" sz="3200" b="1">
                  <a:solidFill>
                    <a:srgbClr val="333399"/>
                  </a:solidFill>
                  <a:latin typeface="HY견고딕" pitchFamily="18" charset="-127"/>
                  <a:ea typeface="HY견고딕" pitchFamily="18" charset="-127"/>
                </a:rPr>
                <a:t> </a:t>
              </a:r>
              <a:r>
                <a:rPr lang="en-US" altLang="ko-KR" sz="3200" b="1">
                  <a:solidFill>
                    <a:srgbClr val="333399"/>
                  </a:solidFill>
                  <a:latin typeface="HY견고딕" pitchFamily="18" charset="-127"/>
                  <a:ea typeface="HY견고딕" pitchFamily="18" charset="-127"/>
                </a:rPr>
                <a:t>(1)</a:t>
              </a:r>
            </a:p>
          </p:txBody>
        </p:sp>
      </p:grpSp>
      <p:grpSp>
        <p:nvGrpSpPr>
          <p:cNvPr id="3" name="Group 31"/>
          <p:cNvGrpSpPr>
            <a:grpSpLocks/>
          </p:cNvGrpSpPr>
          <p:nvPr/>
        </p:nvGrpSpPr>
        <p:grpSpPr bwMode="auto">
          <a:xfrm>
            <a:off x="252413" y="346075"/>
            <a:ext cx="1079500" cy="1079500"/>
            <a:chOff x="340" y="845"/>
            <a:chExt cx="680" cy="680"/>
          </a:xfrm>
        </p:grpSpPr>
        <p:sp>
          <p:nvSpPr>
            <p:cNvPr id="33799"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33800"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7E367AB2-B035-4A21-AC68-216DB394FD45}" type="slidenum">
              <a:rPr lang="ko-KR" altLang="en-US"/>
              <a:pPr>
                <a:defRPr/>
              </a:pPr>
              <a:t>21</a:t>
            </a:fld>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3238" y="4983163"/>
            <a:ext cx="8183562" cy="1052512"/>
          </a:xfrm>
        </p:spPr>
        <p:txBody>
          <a:bodyPr wrap="square" lIns="91440" tIns="45720" rIns="91440" bIns="45720" numCol="1" anchorCtr="0" compatLnSpc="1">
            <a:prstTxWarp prst="textNoShape">
              <a:avLst/>
            </a:prstTxWarp>
          </a:bodyPr>
          <a:lstStyle/>
          <a:p>
            <a:pPr eaLnBrk="1" hangingPunct="1"/>
            <a:r>
              <a:rPr lang="en-US" altLang="ko-KR" smtClean="0">
                <a:effectLst>
                  <a:outerShdw blurRad="38100" dist="38100" dir="2700000" algn="tl">
                    <a:srgbClr val="000000"/>
                  </a:outerShdw>
                </a:effectLst>
                <a:latin typeface="HY견고딕" pitchFamily="18" charset="-127"/>
                <a:ea typeface="HY견고딕" pitchFamily="18" charset="-127"/>
              </a:rPr>
              <a:t> </a:t>
            </a:r>
          </a:p>
        </p:txBody>
      </p:sp>
      <p:sp>
        <p:nvSpPr>
          <p:cNvPr id="26627" name="Rectangle 3"/>
          <p:cNvSpPr>
            <a:spLocks noGrp="1" noChangeArrowheads="1"/>
          </p:cNvSpPr>
          <p:nvPr>
            <p:ph idx="1"/>
          </p:nvPr>
        </p:nvSpPr>
        <p:spPr>
          <a:xfrm>
            <a:off x="685800" y="1268413"/>
            <a:ext cx="7772400" cy="5089525"/>
          </a:xfrm>
        </p:spPr>
        <p:txBody>
          <a:bodyPr>
            <a:normAutofit/>
          </a:bodyPr>
          <a:lstStyle/>
          <a:p>
            <a:pPr marL="265176" indent="-265176" eaLnBrk="1" fontAlgn="auto" hangingPunct="1">
              <a:lnSpc>
                <a:spcPct val="90000"/>
              </a:lnSpc>
              <a:spcAft>
                <a:spcPts val="0"/>
              </a:spcAft>
              <a:buFont typeface="Wingdings 2"/>
              <a:buChar char=""/>
              <a:defRPr/>
            </a:pPr>
            <a:r>
              <a:rPr lang="en-US" altLang="ko-KR" dirty="0" smtClean="0">
                <a:solidFill>
                  <a:srgbClr val="0000FF"/>
                </a:solidFill>
                <a:latin typeface="HY헤드라인M" pitchFamily="18" charset="-127"/>
                <a:ea typeface="HY헤드라인M" pitchFamily="18" charset="-127"/>
              </a:rPr>
              <a:t>Critical Situation of Traditional Approach</a:t>
            </a:r>
            <a:r>
              <a:rPr lang="ko-KR" altLang="en-US" dirty="0" smtClean="0">
                <a:latin typeface="HY헤드라인M" pitchFamily="18" charset="-127"/>
                <a:ea typeface="HY헤드라인M" pitchFamily="18" charset="-127"/>
              </a:rPr>
              <a:t> </a:t>
            </a:r>
            <a:r>
              <a:rPr lang="en-US" altLang="ko-KR" dirty="0" smtClean="0">
                <a:latin typeface="HY헤드라인M" pitchFamily="18" charset="-127"/>
                <a:ea typeface="HY헤드라인M" pitchFamily="18" charset="-127"/>
              </a:rPr>
              <a:t> </a:t>
            </a:r>
          </a:p>
          <a:p>
            <a:pPr marL="548640" lvl="1" indent="-201168" eaLnBrk="1" fontAlgn="auto" hangingPunct="1">
              <a:lnSpc>
                <a:spcPct val="90000"/>
              </a:lnSpc>
              <a:spcAft>
                <a:spcPts val="0"/>
              </a:spcAft>
              <a:buFont typeface="Wingdings" pitchFamily="2" charset="2"/>
              <a:buChar char="§"/>
              <a:defRPr/>
            </a:pPr>
            <a:r>
              <a:rPr lang="en-US" altLang="ko-KR" dirty="0" smtClean="0">
                <a:latin typeface="HY헤드라인M" pitchFamily="18" charset="-127"/>
                <a:ea typeface="HY헤드라인M" pitchFamily="18" charset="-127"/>
              </a:rPr>
              <a:t>Tax Audit of Transfer Pricing sometimes results in charging excessive tax amount and mutual agreement procedure</a:t>
            </a:r>
          </a:p>
          <a:p>
            <a:pPr marL="548640" lvl="1" indent="-201168" eaLnBrk="1" fontAlgn="auto" hangingPunct="1">
              <a:lnSpc>
                <a:spcPct val="90000"/>
              </a:lnSpc>
              <a:spcAft>
                <a:spcPts val="0"/>
              </a:spcAft>
              <a:buFont typeface="Wingdings" pitchFamily="2" charset="2"/>
              <a:buChar char="§"/>
              <a:defRPr/>
            </a:pPr>
            <a:r>
              <a:rPr lang="en-US" altLang="ko-KR" dirty="0" smtClean="0">
                <a:latin typeface="HY헤드라인M" pitchFamily="18" charset="-127"/>
                <a:ea typeface="HY헤드라인M" pitchFamily="18" charset="-127"/>
              </a:rPr>
              <a:t>Heavy Burden to not only Taxpayer but also Taxing Authority in terms of time and cost</a:t>
            </a:r>
          </a:p>
          <a:p>
            <a:pPr marL="457200" lvl="1" indent="0" eaLnBrk="1" fontAlgn="auto" hangingPunct="1">
              <a:lnSpc>
                <a:spcPct val="90000"/>
              </a:lnSpc>
              <a:spcAft>
                <a:spcPts val="0"/>
              </a:spcAft>
              <a:buFontTx/>
              <a:buNone/>
              <a:defRPr/>
            </a:pPr>
            <a:endParaRPr lang="en-US" altLang="ko-KR" sz="800" dirty="0" smtClean="0">
              <a:latin typeface="HY헤드라인M" pitchFamily="18" charset="-127"/>
              <a:ea typeface="HY헤드라인M" pitchFamily="18" charset="-127"/>
            </a:endParaRPr>
          </a:p>
          <a:p>
            <a:pPr marL="265176" indent="-265176" eaLnBrk="1" fontAlgn="auto" hangingPunct="1">
              <a:lnSpc>
                <a:spcPct val="90000"/>
              </a:lnSpc>
              <a:spcAft>
                <a:spcPts val="0"/>
              </a:spcAft>
              <a:buFont typeface="Wingdings 2"/>
              <a:buChar char=""/>
              <a:defRPr/>
            </a:pPr>
            <a:r>
              <a:rPr lang="en-US" altLang="ko-KR" dirty="0" smtClean="0">
                <a:solidFill>
                  <a:srgbClr val="0000FF"/>
                </a:solidFill>
                <a:latin typeface="HY헤드라인M" pitchFamily="18" charset="-127"/>
                <a:ea typeface="HY헤드라인M" pitchFamily="18" charset="-127"/>
              </a:rPr>
              <a:t>Adaptation of APA system</a:t>
            </a:r>
          </a:p>
          <a:p>
            <a:pPr marL="548640" lvl="1" indent="-201168" eaLnBrk="1" fontAlgn="auto" hangingPunct="1">
              <a:lnSpc>
                <a:spcPct val="90000"/>
              </a:lnSpc>
              <a:spcAft>
                <a:spcPts val="0"/>
              </a:spcAft>
              <a:buFont typeface="Wingdings" pitchFamily="2" charset="2"/>
              <a:buChar char="§"/>
              <a:defRPr/>
            </a:pPr>
            <a:r>
              <a:rPr lang="en-US" altLang="ko-KR" dirty="0" smtClean="0">
                <a:latin typeface="HY헤드라인M" pitchFamily="18" charset="-127"/>
                <a:ea typeface="HY헤드라인M" pitchFamily="18" charset="-127"/>
              </a:rPr>
              <a:t>To reduce burden of taxpayer on tax audit of transfer pricing, to reduce taxing administration of Taxing Authority to tax audit of transfer pricing</a:t>
            </a:r>
          </a:p>
          <a:p>
            <a:pPr marL="548640" lvl="1" indent="-201168" eaLnBrk="1" fontAlgn="auto" hangingPunct="1">
              <a:lnSpc>
                <a:spcPct val="90000"/>
              </a:lnSpc>
              <a:spcAft>
                <a:spcPts val="0"/>
              </a:spcAft>
              <a:buFontTx/>
              <a:buNone/>
              <a:defRPr/>
            </a:pPr>
            <a:r>
              <a:rPr lang="en-US" altLang="ko-KR" dirty="0" smtClean="0">
                <a:latin typeface="HY헤드라인M" pitchFamily="18" charset="-127"/>
                <a:ea typeface="HY헤드라인M" pitchFamily="18" charset="-127"/>
              </a:rPr>
              <a:t>  </a:t>
            </a:r>
            <a:r>
              <a:rPr lang="en-US" altLang="ko-KR" sz="2000" dirty="0" smtClean="0">
                <a:solidFill>
                  <a:srgbClr val="FF0000"/>
                </a:solidFill>
                <a:latin typeface="HY헤드라인M" pitchFamily="18" charset="-127"/>
                <a:ea typeface="HY헤드라인M" pitchFamily="18" charset="-127"/>
              </a:rPr>
              <a:t>☞ </a:t>
            </a:r>
            <a:r>
              <a:rPr lang="en-US" altLang="ko-KR" sz="2000" dirty="0" smtClean="0">
                <a:latin typeface="나눔고딕 ExtraBold" pitchFamily="50" charset="-127"/>
                <a:ea typeface="나눔고딕 ExtraBold" pitchFamily="50" charset="-127"/>
                <a:cs typeface="Arial Unicode MS" pitchFamily="50" charset="-127"/>
              </a:rPr>
              <a:t>Law for the Coordination of International Tax Affairs     </a:t>
            </a:r>
          </a:p>
          <a:p>
            <a:pPr marL="548640" lvl="1" indent="-201168" eaLnBrk="1" fontAlgn="auto" hangingPunct="1">
              <a:lnSpc>
                <a:spcPct val="90000"/>
              </a:lnSpc>
              <a:spcAft>
                <a:spcPts val="0"/>
              </a:spcAft>
              <a:buFontTx/>
              <a:buNone/>
              <a:defRPr/>
            </a:pPr>
            <a:r>
              <a:rPr lang="en-US" altLang="ko-KR" sz="2000" dirty="0" smtClean="0">
                <a:solidFill>
                  <a:srgbClr val="FF0000"/>
                </a:solidFill>
                <a:latin typeface="나눔고딕 ExtraBold" pitchFamily="50" charset="-127"/>
                <a:ea typeface="나눔고딕 ExtraBold" pitchFamily="50" charset="-127"/>
                <a:cs typeface="Arial Unicode MS" pitchFamily="50" charset="-127"/>
              </a:rPr>
              <a:t>        </a:t>
            </a:r>
            <a:r>
              <a:rPr lang="en-US" altLang="ko-KR" sz="2000" dirty="0" smtClean="0">
                <a:solidFill>
                  <a:srgbClr val="FF0000"/>
                </a:solidFill>
                <a:latin typeface="HY헤드라인M" pitchFamily="18" charset="-127"/>
                <a:ea typeface="HY헤드라인M" pitchFamily="18" charset="-127"/>
              </a:rPr>
              <a:t>legalized in1997</a:t>
            </a:r>
          </a:p>
        </p:txBody>
      </p:sp>
      <p:grpSp>
        <p:nvGrpSpPr>
          <p:cNvPr id="2" name="Group 28"/>
          <p:cNvGrpSpPr>
            <a:grpSpLocks/>
          </p:cNvGrpSpPr>
          <p:nvPr/>
        </p:nvGrpSpPr>
        <p:grpSpPr bwMode="auto">
          <a:xfrm>
            <a:off x="968375" y="341313"/>
            <a:ext cx="7994650" cy="863600"/>
            <a:chOff x="204" y="935"/>
            <a:chExt cx="2789" cy="544"/>
          </a:xfrm>
        </p:grpSpPr>
        <p:pic>
          <p:nvPicPr>
            <p:cNvPr id="34827"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Rectangle 30"/>
            <p:cNvSpPr>
              <a:spLocks noChangeArrowheads="1"/>
            </p:cNvSpPr>
            <p:nvPr/>
          </p:nvSpPr>
          <p:spPr bwMode="auto">
            <a:xfrm>
              <a:off x="279" y="1040"/>
              <a:ext cx="1518" cy="368"/>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a:solidFill>
                    <a:srgbClr val="000066"/>
                  </a:solidFill>
                  <a:latin typeface="HY신명조" pitchFamily="18" charset="-127"/>
                  <a:ea typeface="HY신명조" pitchFamily="18" charset="-127"/>
                </a:rPr>
                <a:t> </a:t>
              </a:r>
              <a:r>
                <a:rPr lang="en-US" altLang="ko-KR" sz="3200" b="1">
                  <a:solidFill>
                    <a:srgbClr val="333399"/>
                  </a:solidFill>
                  <a:latin typeface="HY견고딕" pitchFamily="18" charset="-127"/>
                  <a:ea typeface="HY견고딕" pitchFamily="18" charset="-127"/>
                </a:rPr>
                <a:t>2. Background</a:t>
              </a:r>
              <a:r>
                <a:rPr lang="ko-KR" altLang="en-US" sz="3200" b="1">
                  <a:solidFill>
                    <a:srgbClr val="333399"/>
                  </a:solidFill>
                  <a:latin typeface="HY견고딕" pitchFamily="18" charset="-127"/>
                  <a:ea typeface="HY견고딕" pitchFamily="18" charset="-127"/>
                </a:rPr>
                <a:t> </a:t>
              </a:r>
              <a:r>
                <a:rPr lang="en-US" altLang="ko-KR" sz="3200" b="1">
                  <a:solidFill>
                    <a:srgbClr val="333399"/>
                  </a:solidFill>
                  <a:latin typeface="HY견고딕" pitchFamily="18" charset="-127"/>
                  <a:ea typeface="HY견고딕" pitchFamily="18" charset="-127"/>
                </a:rPr>
                <a:t>(2) </a:t>
              </a:r>
              <a:endParaRPr lang="ko-KR" altLang="en-US" sz="3200">
                <a:solidFill>
                  <a:srgbClr val="333399"/>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250825" y="238125"/>
            <a:ext cx="1079500" cy="1079500"/>
            <a:chOff x="340" y="845"/>
            <a:chExt cx="680" cy="680"/>
          </a:xfrm>
        </p:grpSpPr>
        <p:sp>
          <p:nvSpPr>
            <p:cNvPr id="34824"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34825"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0CFBF240-A3C1-4591-B2BD-81B1A7B0D815}" type="slidenum">
              <a:rPr lang="ko-KR" altLang="en-US"/>
              <a:pPr>
                <a:defRPr/>
              </a:pPr>
              <a:t>22</a:t>
            </a:fld>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503238" y="4983163"/>
            <a:ext cx="8183562" cy="1052512"/>
          </a:xfrm>
        </p:spPr>
        <p:txBody>
          <a:bodyPr/>
          <a:lstStyle/>
          <a:p>
            <a:pPr eaLnBrk="1" fontAlgn="auto" hangingPunct="1">
              <a:spcAft>
                <a:spcPts val="0"/>
              </a:spcAft>
              <a:defRPr/>
            </a:pPr>
            <a:r>
              <a:rPr lang="en-US" altLang="ko-KR" sz="4000" smtClean="0">
                <a:solidFill>
                  <a:schemeClr val="accent1">
                    <a:tint val="88000"/>
                    <a:satMod val="150000"/>
                  </a:schemeClr>
                </a:solidFill>
                <a:latin typeface="Arial" charset="0"/>
              </a:rPr>
              <a:t> </a:t>
            </a:r>
            <a:endParaRPr lang="ko-KR" altLang="en-US" sz="4000" smtClean="0">
              <a:solidFill>
                <a:schemeClr val="accent1">
                  <a:tint val="88000"/>
                  <a:satMod val="150000"/>
                </a:schemeClr>
              </a:solidFill>
              <a:latin typeface="HY견고딕" pitchFamily="18" charset="-127"/>
              <a:ea typeface="HY견고딕" pitchFamily="18" charset="-127"/>
            </a:endParaRPr>
          </a:p>
        </p:txBody>
      </p:sp>
      <p:sp>
        <p:nvSpPr>
          <p:cNvPr id="35843" name="Rectangle 1027"/>
          <p:cNvSpPr>
            <a:spLocks noGrp="1" noChangeArrowheads="1"/>
          </p:cNvSpPr>
          <p:nvPr>
            <p:ph idx="1"/>
          </p:nvPr>
        </p:nvSpPr>
        <p:spPr>
          <a:xfrm>
            <a:off x="685800" y="1628775"/>
            <a:ext cx="7772400" cy="4314825"/>
          </a:xfrm>
        </p:spPr>
        <p:txBody>
          <a:bodyPr/>
          <a:lstStyle/>
          <a:p>
            <a:pPr eaLnBrk="1" hangingPunct="1">
              <a:lnSpc>
                <a:spcPct val="90000"/>
              </a:lnSpc>
            </a:pPr>
            <a:r>
              <a:rPr lang="en-US" altLang="ko-KR" smtClean="0">
                <a:latin typeface="HY헤드라인M" pitchFamily="18" charset="-127"/>
                <a:ea typeface="HY헤드라인M" pitchFamily="18" charset="-127"/>
              </a:rPr>
              <a:t>Eliminate uncertainty of tax Audit of Transfer Pricing from Taxing Authority </a:t>
            </a:r>
          </a:p>
          <a:p>
            <a:pPr lvl="1" eaLnBrk="1" hangingPunct="1">
              <a:lnSpc>
                <a:spcPct val="90000"/>
              </a:lnSpc>
              <a:buFontTx/>
              <a:buNone/>
            </a:pPr>
            <a:endParaRPr lang="en-US" altLang="ko-KR" smtClean="0">
              <a:latin typeface="HY헤드라인M" pitchFamily="18" charset="-127"/>
              <a:ea typeface="HY헤드라인M" pitchFamily="18" charset="-127"/>
            </a:endParaRPr>
          </a:p>
          <a:p>
            <a:pPr eaLnBrk="1" hangingPunct="1">
              <a:lnSpc>
                <a:spcPct val="90000"/>
              </a:lnSpc>
            </a:pPr>
            <a:r>
              <a:rPr lang="en-US" altLang="ko-KR" smtClean="0">
                <a:latin typeface="HY헤드라인M" pitchFamily="18" charset="-127"/>
                <a:ea typeface="HY헤드라인M" pitchFamily="18" charset="-127"/>
              </a:rPr>
              <a:t>Avoid Double Taxation</a:t>
            </a:r>
            <a:r>
              <a:rPr lang="ko-KR" altLang="en-US" smtClean="0">
                <a:latin typeface="HY헤드라인M" pitchFamily="18" charset="-127"/>
                <a:ea typeface="HY헤드라인M" pitchFamily="18" charset="-127"/>
              </a:rPr>
              <a:t> </a:t>
            </a:r>
            <a:endParaRPr lang="en-US" altLang="ko-KR" smtClean="0">
              <a:latin typeface="HY헤드라인M" pitchFamily="18" charset="-127"/>
              <a:ea typeface="HY헤드라인M" pitchFamily="18" charset="-127"/>
            </a:endParaRPr>
          </a:p>
          <a:p>
            <a:pPr eaLnBrk="1" hangingPunct="1">
              <a:lnSpc>
                <a:spcPct val="90000"/>
              </a:lnSpc>
            </a:pPr>
            <a:endParaRPr lang="en-US" altLang="ko-KR" smtClean="0">
              <a:latin typeface="HY헤드라인M" pitchFamily="18" charset="-127"/>
              <a:ea typeface="HY헤드라인M" pitchFamily="18" charset="-127"/>
            </a:endParaRPr>
          </a:p>
          <a:p>
            <a:pPr eaLnBrk="1" hangingPunct="1">
              <a:lnSpc>
                <a:spcPct val="90000"/>
              </a:lnSpc>
            </a:pPr>
            <a:r>
              <a:rPr lang="en-US" altLang="ko-KR" smtClean="0">
                <a:latin typeface="HY헤드라인M" pitchFamily="18" charset="-127"/>
                <a:ea typeface="HY헤드라인M" pitchFamily="18" charset="-127"/>
              </a:rPr>
              <a:t>Maintain Efficiency of Business Activities</a:t>
            </a:r>
          </a:p>
          <a:p>
            <a:pPr eaLnBrk="1" hangingPunct="1">
              <a:lnSpc>
                <a:spcPct val="90000"/>
              </a:lnSpc>
            </a:pPr>
            <a:endParaRPr lang="en-US" altLang="ko-KR" smtClean="0">
              <a:latin typeface="HY헤드라인M" pitchFamily="18" charset="-127"/>
              <a:ea typeface="HY헤드라인M" pitchFamily="18" charset="-127"/>
            </a:endParaRPr>
          </a:p>
          <a:p>
            <a:pPr eaLnBrk="1" hangingPunct="1">
              <a:lnSpc>
                <a:spcPct val="90000"/>
              </a:lnSpc>
            </a:pPr>
            <a:r>
              <a:rPr lang="en-US" altLang="ko-KR" smtClean="0">
                <a:latin typeface="HY헤드라인M" pitchFamily="18" charset="-127"/>
                <a:ea typeface="HY헤드라인M" pitchFamily="18" charset="-127"/>
              </a:rPr>
              <a:t>Make Reasonable Decision on Transfer Pricing</a:t>
            </a:r>
          </a:p>
        </p:txBody>
      </p:sp>
      <p:grpSp>
        <p:nvGrpSpPr>
          <p:cNvPr id="2" name="Group 28"/>
          <p:cNvGrpSpPr>
            <a:grpSpLocks/>
          </p:cNvGrpSpPr>
          <p:nvPr/>
        </p:nvGrpSpPr>
        <p:grpSpPr bwMode="auto">
          <a:xfrm>
            <a:off x="1033463" y="360363"/>
            <a:ext cx="7994650" cy="863600"/>
            <a:chOff x="204" y="935"/>
            <a:chExt cx="2789" cy="544"/>
          </a:xfrm>
        </p:grpSpPr>
        <p:pic>
          <p:nvPicPr>
            <p:cNvPr id="35851"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30"/>
            <p:cNvSpPr>
              <a:spLocks noChangeArrowheads="1"/>
            </p:cNvSpPr>
            <p:nvPr/>
          </p:nvSpPr>
          <p:spPr bwMode="auto">
            <a:xfrm>
              <a:off x="204" y="1040"/>
              <a:ext cx="2259" cy="368"/>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3000" b="1" dirty="0">
                  <a:solidFill>
                    <a:srgbClr val="000066"/>
                  </a:solidFill>
                  <a:latin typeface="HY신명조" pitchFamily="18" charset="-127"/>
                  <a:ea typeface="HY신명조" pitchFamily="18" charset="-127"/>
                </a:rPr>
                <a:t> </a:t>
              </a:r>
              <a:r>
                <a:rPr lang="en-US" altLang="ko-KR" sz="3200" dirty="0">
                  <a:solidFill>
                    <a:srgbClr val="333399"/>
                  </a:solidFill>
                  <a:latin typeface="HY견고딕" pitchFamily="18" charset="-127"/>
                  <a:ea typeface="HY견고딕" pitchFamily="18" charset="-127"/>
                </a:rPr>
                <a:t>3. Why Taxpayer </a:t>
              </a:r>
              <a:r>
                <a:rPr lang="en-US" altLang="ko-KR" sz="3200" dirty="0">
                  <a:solidFill>
                    <a:srgbClr val="333399"/>
                  </a:solidFill>
                  <a:latin typeface="HY견고딕" pitchFamily="18" charset="-127"/>
                  <a:ea typeface="HY견고딕" pitchFamily="18" charset="-127"/>
                </a:rPr>
                <a:t>apply </a:t>
              </a:r>
              <a:r>
                <a:rPr lang="en-US" altLang="ko-KR" sz="3200" dirty="0">
                  <a:solidFill>
                    <a:srgbClr val="333399"/>
                  </a:solidFill>
                  <a:latin typeface="HY견고딕" pitchFamily="18" charset="-127"/>
                  <a:ea typeface="HY견고딕" pitchFamily="18" charset="-127"/>
                </a:rPr>
                <a:t>APA?</a:t>
              </a:r>
              <a:endParaRPr lang="ko-KR" altLang="en-US" sz="3200" dirty="0">
                <a:solidFill>
                  <a:srgbClr val="333399"/>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169863" y="287338"/>
            <a:ext cx="1079500" cy="1079500"/>
            <a:chOff x="340" y="845"/>
            <a:chExt cx="680" cy="680"/>
          </a:xfrm>
        </p:grpSpPr>
        <p:sp>
          <p:nvSpPr>
            <p:cNvPr id="35848"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35849"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D76C50F2-E849-4523-9F2D-BE97CCED0AED}" type="slidenum">
              <a:rPr lang="ko-KR" altLang="en-US"/>
              <a:pPr>
                <a:defRPr/>
              </a:pPr>
              <a:t>23</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503238" y="1628775"/>
            <a:ext cx="8183562" cy="4187825"/>
          </a:xfrm>
        </p:spPr>
        <p:txBody>
          <a:bodyPr>
            <a:normAutofit/>
          </a:bodyPr>
          <a:lstStyle/>
          <a:p>
            <a:pPr marL="548640" lvl="1" indent="-201168" eaLnBrk="1" fontAlgn="auto" hangingPunct="1">
              <a:spcAft>
                <a:spcPts val="0"/>
              </a:spcAft>
              <a:buFont typeface="Arial" charset="0"/>
              <a:buChar char="•"/>
              <a:defRPr/>
            </a:pPr>
            <a:r>
              <a:rPr lang="en-US" altLang="ko-KR" dirty="0" smtClean="0">
                <a:latin typeface="HY헤드라인M" pitchFamily="18" charset="-127"/>
                <a:ea typeface="HY헤드라인M" pitchFamily="18" charset="-127"/>
              </a:rPr>
              <a:t>Reflect </a:t>
            </a:r>
            <a:r>
              <a:rPr lang="en-US" altLang="ko-KR" dirty="0" smtClean="0">
                <a:solidFill>
                  <a:srgbClr val="FF0000"/>
                </a:solidFill>
                <a:latin typeface="HY헤드라인M" pitchFamily="18" charset="-127"/>
                <a:ea typeface="HY헤드라인M" pitchFamily="18" charset="-127"/>
              </a:rPr>
              <a:t>OECD Guideline on Transfer Pricing</a:t>
            </a:r>
          </a:p>
          <a:p>
            <a:pPr marL="457200" lvl="1" indent="0" eaLnBrk="1" fontAlgn="auto" hangingPunct="1">
              <a:spcAft>
                <a:spcPts val="0"/>
              </a:spcAft>
              <a:buFontTx/>
              <a:buNone/>
              <a:defRPr/>
            </a:pPr>
            <a:endParaRPr lang="en-US" altLang="ko-KR" sz="800" dirty="0" smtClean="0">
              <a:latin typeface="HY헤드라인M" pitchFamily="18" charset="-127"/>
              <a:ea typeface="HY헤드라인M" pitchFamily="18" charset="-127"/>
            </a:endParaRPr>
          </a:p>
          <a:p>
            <a:pPr marL="548640" lvl="1" indent="-201168" eaLnBrk="1" fontAlgn="auto" hangingPunct="1">
              <a:spcAft>
                <a:spcPts val="0"/>
              </a:spcAft>
              <a:buFont typeface="Arial" charset="0"/>
              <a:buChar char="•"/>
              <a:defRPr/>
            </a:pPr>
            <a:r>
              <a:rPr lang="en-US" altLang="ko-KR" dirty="0" smtClean="0">
                <a:latin typeface="HY헤드라인M" pitchFamily="18" charset="-127"/>
                <a:ea typeface="HY헤드라인M" pitchFamily="18" charset="-127"/>
              </a:rPr>
              <a:t>All Transfer Pricing Cases can be Applied to APA </a:t>
            </a:r>
          </a:p>
          <a:p>
            <a:pPr marL="457200" lvl="1" indent="0" eaLnBrk="1" fontAlgn="auto" hangingPunct="1">
              <a:spcAft>
                <a:spcPts val="0"/>
              </a:spcAft>
              <a:buFontTx/>
              <a:buNone/>
              <a:defRPr/>
            </a:pPr>
            <a:endParaRPr lang="en-US" altLang="ko-KR" sz="800" dirty="0" smtClean="0">
              <a:latin typeface="HY헤드라인M" pitchFamily="18" charset="-127"/>
              <a:ea typeface="HY헤드라인M" pitchFamily="18" charset="-127"/>
            </a:endParaRPr>
          </a:p>
          <a:p>
            <a:pPr marL="548640" lvl="1" indent="-201168" eaLnBrk="1" fontAlgn="auto" hangingPunct="1">
              <a:spcAft>
                <a:spcPts val="0"/>
              </a:spcAft>
              <a:buFont typeface="Arial" charset="0"/>
              <a:buChar char="•"/>
              <a:defRPr/>
            </a:pPr>
            <a:r>
              <a:rPr lang="en-US" altLang="ko-KR" dirty="0" smtClean="0">
                <a:latin typeface="HY헤드라인M" pitchFamily="18" charset="-127"/>
                <a:ea typeface="HY헤드라인M" pitchFamily="18" charset="-127"/>
              </a:rPr>
              <a:t>Types</a:t>
            </a:r>
            <a:r>
              <a:rPr lang="ko-KR" altLang="en-US" dirty="0" smtClean="0">
                <a:latin typeface="HY헤드라인M" pitchFamily="18" charset="-127"/>
                <a:ea typeface="HY헤드라인M" pitchFamily="18" charset="-127"/>
              </a:rPr>
              <a:t> </a:t>
            </a:r>
            <a:r>
              <a:rPr lang="en-US" altLang="ko-KR" dirty="0" smtClean="0">
                <a:solidFill>
                  <a:srgbClr val="C00000"/>
                </a:solidFill>
                <a:latin typeface="HY헤드라인M" pitchFamily="18" charset="-127"/>
                <a:ea typeface="HY헤드라인M" pitchFamily="18" charset="-127"/>
              </a:rPr>
              <a:t>( Unilateral / Bilateral</a:t>
            </a:r>
            <a:r>
              <a:rPr lang="ko-KR" altLang="en-US" dirty="0" smtClean="0">
                <a:solidFill>
                  <a:srgbClr val="C00000"/>
                </a:solidFill>
                <a:latin typeface="HY헤드라인M" pitchFamily="18" charset="-127"/>
                <a:ea typeface="HY헤드라인M" pitchFamily="18" charset="-127"/>
              </a:rPr>
              <a:t> </a:t>
            </a:r>
            <a:r>
              <a:rPr lang="en-US" altLang="ko-KR" dirty="0" smtClean="0">
                <a:solidFill>
                  <a:srgbClr val="C00000"/>
                </a:solidFill>
                <a:latin typeface="HY헤드라인M" pitchFamily="18" charset="-127"/>
                <a:ea typeface="HY헤드라인M" pitchFamily="18" charset="-127"/>
              </a:rPr>
              <a:t>)</a:t>
            </a:r>
          </a:p>
          <a:p>
            <a:pPr marL="457200" lvl="1" indent="0" eaLnBrk="1" fontAlgn="auto" hangingPunct="1">
              <a:spcAft>
                <a:spcPts val="0"/>
              </a:spcAft>
              <a:buFontTx/>
              <a:buNone/>
              <a:defRPr/>
            </a:pPr>
            <a:endParaRPr lang="en-US" altLang="ko-KR" sz="800" dirty="0" smtClean="0">
              <a:solidFill>
                <a:srgbClr val="C00000"/>
              </a:solidFill>
              <a:latin typeface="HY헤드라인M" pitchFamily="18" charset="-127"/>
              <a:ea typeface="HY헤드라인M" pitchFamily="18" charset="-127"/>
            </a:endParaRPr>
          </a:p>
          <a:p>
            <a:pPr marL="548640" lvl="1" indent="-201168" eaLnBrk="1" fontAlgn="auto" hangingPunct="1">
              <a:spcAft>
                <a:spcPts val="0"/>
              </a:spcAft>
              <a:buFont typeface="Arial" charset="0"/>
              <a:buChar char="•"/>
              <a:defRPr/>
            </a:pPr>
            <a:r>
              <a:rPr lang="en-US" altLang="ko-KR" dirty="0" smtClean="0">
                <a:latin typeface="HY헤드라인M" pitchFamily="18" charset="-127"/>
                <a:ea typeface="HY헤드라인M" pitchFamily="18" charset="-127"/>
              </a:rPr>
              <a:t>No user fee</a:t>
            </a:r>
          </a:p>
          <a:p>
            <a:pPr marL="457200" lvl="1" indent="0" eaLnBrk="1" fontAlgn="auto" hangingPunct="1">
              <a:spcAft>
                <a:spcPts val="0"/>
              </a:spcAft>
              <a:buFontTx/>
              <a:buNone/>
              <a:defRPr/>
            </a:pPr>
            <a:endParaRPr lang="en-US" altLang="ko-KR" sz="800" dirty="0" smtClean="0">
              <a:latin typeface="HY헤드라인M" pitchFamily="18" charset="-127"/>
              <a:ea typeface="HY헤드라인M" pitchFamily="18" charset="-127"/>
            </a:endParaRPr>
          </a:p>
          <a:p>
            <a:pPr marL="548640" lvl="1" indent="-201168" eaLnBrk="1" fontAlgn="auto" hangingPunct="1">
              <a:spcAft>
                <a:spcPts val="0"/>
              </a:spcAft>
              <a:buFont typeface="Arial" charset="0"/>
              <a:buChar char="•"/>
              <a:defRPr/>
            </a:pPr>
            <a:r>
              <a:rPr lang="en-US" altLang="ko-KR" dirty="0" smtClean="0">
                <a:latin typeface="HY헤드라인M" pitchFamily="18" charset="-127"/>
                <a:ea typeface="HY헤드라인M" pitchFamily="18" charset="-127"/>
              </a:rPr>
              <a:t>No limitation of application </a:t>
            </a:r>
            <a:r>
              <a:rPr lang="en-US" altLang="ko-KR" dirty="0" smtClean="0">
                <a:solidFill>
                  <a:srgbClr val="C00000"/>
                </a:solidFill>
                <a:latin typeface="HY헤드라인M" pitchFamily="18" charset="-127"/>
                <a:ea typeface="HY헤드라인M" pitchFamily="18" charset="-127"/>
              </a:rPr>
              <a:t>(usually 3-5 years)</a:t>
            </a:r>
          </a:p>
          <a:p>
            <a:pPr marL="457200" lvl="1" indent="0" eaLnBrk="1" fontAlgn="auto" hangingPunct="1">
              <a:spcAft>
                <a:spcPts val="0"/>
              </a:spcAft>
              <a:buFontTx/>
              <a:buNone/>
              <a:defRPr/>
            </a:pPr>
            <a:endParaRPr lang="en-US" altLang="ko-KR" sz="800" dirty="0" smtClean="0">
              <a:solidFill>
                <a:srgbClr val="C00000"/>
              </a:solidFill>
              <a:latin typeface="HY헤드라인M" pitchFamily="18" charset="-127"/>
              <a:ea typeface="HY헤드라인M" pitchFamily="18" charset="-127"/>
            </a:endParaRPr>
          </a:p>
          <a:p>
            <a:pPr marL="548640" lvl="1" indent="-201168" eaLnBrk="1" fontAlgn="auto" hangingPunct="1">
              <a:spcAft>
                <a:spcPts val="0"/>
              </a:spcAft>
              <a:buFont typeface="Arial" charset="0"/>
              <a:buChar char="•"/>
              <a:defRPr/>
            </a:pPr>
            <a:r>
              <a:rPr lang="en-US" altLang="ko-KR" dirty="0" smtClean="0">
                <a:latin typeface="HY헤드라인M" pitchFamily="18" charset="-127"/>
                <a:ea typeface="HY헤드라인M" pitchFamily="18" charset="-127"/>
              </a:rPr>
              <a:t>Allow </a:t>
            </a:r>
            <a:r>
              <a:rPr lang="en-US" altLang="ko-KR" dirty="0" smtClean="0">
                <a:solidFill>
                  <a:srgbClr val="C00000"/>
                </a:solidFill>
                <a:latin typeface="HY헤드라인M" pitchFamily="18" charset="-127"/>
                <a:ea typeface="HY헤드라인M" pitchFamily="18" charset="-127"/>
              </a:rPr>
              <a:t>Rollback years</a:t>
            </a:r>
            <a:endParaRPr lang="en-US" altLang="ko-KR" dirty="0" smtClean="0">
              <a:latin typeface="HY헤드라인M" pitchFamily="18" charset="-127"/>
              <a:ea typeface="HY헤드라인M" pitchFamily="18" charset="-127"/>
            </a:endParaRPr>
          </a:p>
        </p:txBody>
      </p:sp>
      <p:grpSp>
        <p:nvGrpSpPr>
          <p:cNvPr id="2" name="Group 28"/>
          <p:cNvGrpSpPr>
            <a:grpSpLocks/>
          </p:cNvGrpSpPr>
          <p:nvPr/>
        </p:nvGrpSpPr>
        <p:grpSpPr bwMode="auto">
          <a:xfrm>
            <a:off x="1100138" y="401638"/>
            <a:ext cx="8750300" cy="863600"/>
            <a:chOff x="204" y="935"/>
            <a:chExt cx="3053" cy="544"/>
          </a:xfrm>
        </p:grpSpPr>
        <p:pic>
          <p:nvPicPr>
            <p:cNvPr id="36874"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Rectangle 30"/>
            <p:cNvSpPr>
              <a:spLocks noChangeArrowheads="1"/>
            </p:cNvSpPr>
            <p:nvPr/>
          </p:nvSpPr>
          <p:spPr bwMode="auto">
            <a:xfrm>
              <a:off x="204" y="1040"/>
              <a:ext cx="3053" cy="368"/>
            </a:xfrm>
            <a:prstGeom prst="rect">
              <a:avLst/>
            </a:prstGeom>
            <a:noFill/>
            <a:ln>
              <a:noFill/>
            </a:ln>
            <a:effectLst>
              <a:outerShdw dist="17961" dir="2700000" algn="ctr" rotWithShape="0">
                <a:schemeClr val="bg1"/>
              </a:outerShdw>
            </a:effectLst>
            <a:extLst/>
          </p:spPr>
          <p:txBody>
            <a:bodyPr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defRPr/>
              </a:pPr>
              <a:r>
                <a:rPr lang="en-US" altLang="ko-KR" dirty="0" smtClean="0">
                  <a:solidFill>
                    <a:srgbClr val="000066"/>
                  </a:solidFill>
                </a:rPr>
                <a:t> </a:t>
              </a:r>
              <a:r>
                <a:rPr lang="en-US" altLang="ko-KR" sz="3200" dirty="0" smtClean="0">
                  <a:solidFill>
                    <a:srgbClr val="333399"/>
                  </a:solidFill>
                  <a:latin typeface="HY견고딕" pitchFamily="18" charset="-127"/>
                  <a:ea typeface="HY견고딕" pitchFamily="18" charset="-127"/>
                </a:rPr>
                <a:t>4</a:t>
              </a:r>
              <a:r>
                <a:rPr lang="en-US" altLang="ko-KR" sz="3200" dirty="0" smtClean="0">
                  <a:solidFill>
                    <a:srgbClr val="333399"/>
                  </a:solidFill>
                  <a:latin typeface="HY헤드라인M" panose="02030600000101010101" pitchFamily="18" charset="-127"/>
                  <a:ea typeface="HY헤드라인M" panose="02030600000101010101" pitchFamily="18" charset="-127"/>
                </a:rPr>
                <a:t>. </a:t>
              </a:r>
              <a:r>
                <a:rPr lang="en-US" altLang="ko-KR" sz="3000" dirty="0" smtClean="0">
                  <a:solidFill>
                    <a:srgbClr val="333399"/>
                  </a:solidFill>
                  <a:latin typeface="HY헤드라인M" panose="02030600000101010101" pitchFamily="18" charset="-127"/>
                  <a:ea typeface="HY헤드라인M" panose="02030600000101010101" pitchFamily="18" charset="-127"/>
                </a:rPr>
                <a:t>Characteristics of KO</a:t>
              </a:r>
              <a:r>
                <a:rPr lang="en-US" altLang="ko-KR" sz="3000" dirty="0" smtClean="0">
                  <a:solidFill>
                    <a:srgbClr val="333399"/>
                  </a:solidFill>
                  <a:latin typeface="+mj-lt"/>
                  <a:ea typeface="HY헤드라인M" panose="02030600000101010101" pitchFamily="18" charset="-127"/>
                </a:rPr>
                <a:t>’</a:t>
              </a:r>
              <a:r>
                <a:rPr lang="en-US" altLang="ko-KR" sz="3000" dirty="0" smtClean="0">
                  <a:solidFill>
                    <a:srgbClr val="333399"/>
                  </a:solidFill>
                  <a:latin typeface="HY헤드라인M" panose="02030600000101010101" pitchFamily="18" charset="-127"/>
                  <a:ea typeface="HY헤드라인M" panose="02030600000101010101" pitchFamily="18" charset="-127"/>
                </a:rPr>
                <a:t>s APA Articles (1)</a:t>
              </a:r>
              <a:endParaRPr lang="ko-KR" altLang="en-US" sz="3000" dirty="0" smtClean="0">
                <a:solidFill>
                  <a:srgbClr val="333399"/>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271463" y="293688"/>
            <a:ext cx="1079500" cy="1079500"/>
            <a:chOff x="340" y="845"/>
            <a:chExt cx="680" cy="680"/>
          </a:xfrm>
        </p:grpSpPr>
        <p:sp>
          <p:nvSpPr>
            <p:cNvPr id="36871"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36872"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EA41215D-4B6A-4BC7-BDD8-AA87D634A6C4}" type="slidenum">
              <a:rPr lang="ko-KR" altLang="en-US"/>
              <a:pPr>
                <a:defRPr/>
              </a:pPr>
              <a:t>24</a:t>
            </a:fld>
            <a:endParaRPr lang="ko-KR"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1"/>
          <p:cNvSpPr>
            <a:spLocks noGrp="1" noChangeArrowheads="1"/>
          </p:cNvSpPr>
          <p:nvPr>
            <p:ph idx="1"/>
          </p:nvPr>
        </p:nvSpPr>
        <p:spPr>
          <a:xfrm>
            <a:off x="457200" y="1268413"/>
            <a:ext cx="8229600" cy="4857750"/>
          </a:xfrm>
        </p:spPr>
        <p:txBody>
          <a:bodyPr>
            <a:normAutofit fontScale="32500" lnSpcReduction="20000"/>
          </a:bodyPr>
          <a:lstStyle/>
          <a:p>
            <a:pPr marL="548640" lvl="1" indent="-201168" eaLnBrk="1" fontAlgn="auto" hangingPunct="1">
              <a:lnSpc>
                <a:spcPct val="90000"/>
              </a:lnSpc>
              <a:spcAft>
                <a:spcPts val="0"/>
              </a:spcAft>
              <a:buFontTx/>
              <a:buNone/>
              <a:defRPr/>
            </a:pPr>
            <a:endParaRPr lang="en-US" altLang="ko-KR" dirty="0" smtClean="0">
              <a:solidFill>
                <a:srgbClr val="0000FF"/>
              </a:solidFill>
              <a:latin typeface="HY헤드라인M" pitchFamily="18" charset="-127"/>
              <a:ea typeface="HY헤드라인M" pitchFamily="18" charset="-127"/>
            </a:endParaRPr>
          </a:p>
          <a:p>
            <a:pPr marL="548640" lvl="1" indent="-201168" eaLnBrk="1" fontAlgn="auto" hangingPunct="1">
              <a:lnSpc>
                <a:spcPct val="90000"/>
              </a:lnSpc>
              <a:spcAft>
                <a:spcPts val="0"/>
              </a:spcAft>
              <a:buFont typeface="Arial" charset="0"/>
              <a:buChar char="•"/>
              <a:defRPr/>
            </a:pPr>
            <a:r>
              <a:rPr lang="en-US" altLang="ko-KR" sz="6000" dirty="0" smtClean="0">
                <a:latin typeface="HY헤드라인M" pitchFamily="18" charset="-127"/>
                <a:ea typeface="HY헤드라인M" pitchFamily="18" charset="-127"/>
              </a:rPr>
              <a:t>Keep Confidential on submitted Documents</a:t>
            </a:r>
          </a:p>
          <a:p>
            <a:pPr marL="548640" lvl="1" indent="-201168" eaLnBrk="1" fontAlgn="auto" hangingPunct="1">
              <a:lnSpc>
                <a:spcPct val="90000"/>
              </a:lnSpc>
              <a:spcAft>
                <a:spcPts val="0"/>
              </a:spcAft>
              <a:buFont typeface="Arial" charset="0"/>
              <a:buChar char="•"/>
              <a:defRPr/>
            </a:pPr>
            <a:endParaRPr lang="en-US" altLang="ko-KR" sz="6000" dirty="0" smtClean="0">
              <a:latin typeface="HY헤드라인M" pitchFamily="18" charset="-127"/>
              <a:ea typeface="HY헤드라인M" pitchFamily="18" charset="-127"/>
            </a:endParaRPr>
          </a:p>
          <a:p>
            <a:pPr marL="548640" lvl="1" indent="-201168" eaLnBrk="1" fontAlgn="auto" hangingPunct="1">
              <a:lnSpc>
                <a:spcPct val="170000"/>
              </a:lnSpc>
              <a:spcAft>
                <a:spcPts val="0"/>
              </a:spcAft>
              <a:buFontTx/>
              <a:buNone/>
              <a:defRPr/>
            </a:pPr>
            <a:r>
              <a:rPr lang="en-US" altLang="ko-KR" sz="6000" dirty="0" smtClean="0">
                <a:latin typeface="HY헤드라인M" pitchFamily="18" charset="-127"/>
                <a:ea typeface="HY헤드라인M" pitchFamily="18" charset="-127"/>
              </a:rPr>
              <a:t>  - Not allowed to use the documents other purpose </a:t>
            </a:r>
          </a:p>
          <a:p>
            <a:pPr marL="548640" lvl="1" indent="-201168" eaLnBrk="1" fontAlgn="auto" hangingPunct="1">
              <a:lnSpc>
                <a:spcPct val="170000"/>
              </a:lnSpc>
              <a:spcAft>
                <a:spcPts val="0"/>
              </a:spcAft>
              <a:buFontTx/>
              <a:buNone/>
              <a:defRPr/>
            </a:pPr>
            <a:r>
              <a:rPr lang="en-US" altLang="ko-KR" sz="6000" dirty="0" smtClean="0">
                <a:latin typeface="HY헤드라인M" pitchFamily="18" charset="-127"/>
                <a:ea typeface="HY헤드라인M" pitchFamily="18" charset="-127"/>
              </a:rPr>
              <a:t>     than APA evaluation and follow up management, </a:t>
            </a:r>
          </a:p>
          <a:p>
            <a:pPr marL="548640" lvl="1" indent="-201168" eaLnBrk="1" fontAlgn="auto" hangingPunct="1">
              <a:lnSpc>
                <a:spcPct val="90000"/>
              </a:lnSpc>
              <a:spcAft>
                <a:spcPts val="0"/>
              </a:spcAft>
              <a:buFontTx/>
              <a:buNone/>
              <a:defRPr/>
            </a:pPr>
            <a:endParaRPr lang="en-US" altLang="ko-KR" sz="6000" dirty="0" smtClean="0">
              <a:latin typeface="HY헤드라인M" pitchFamily="18" charset="-127"/>
              <a:ea typeface="HY헤드라인M" pitchFamily="18" charset="-127"/>
            </a:endParaRPr>
          </a:p>
          <a:p>
            <a:pPr marL="548640" lvl="1" indent="-201168" eaLnBrk="1" fontAlgn="auto" hangingPunct="1">
              <a:lnSpc>
                <a:spcPct val="90000"/>
              </a:lnSpc>
              <a:spcAft>
                <a:spcPts val="0"/>
              </a:spcAft>
              <a:buFontTx/>
              <a:buNone/>
              <a:defRPr/>
            </a:pPr>
            <a:r>
              <a:rPr lang="en-US" altLang="ko-KR" sz="6000" dirty="0" smtClean="0">
                <a:latin typeface="HY헤드라인M" pitchFamily="18" charset="-127"/>
                <a:ea typeface="HY헤드라인M" pitchFamily="18" charset="-127"/>
              </a:rPr>
              <a:t>   - Return the submitted documents when not approve </a:t>
            </a:r>
            <a:r>
              <a:rPr lang="ko-KR" altLang="en-US" sz="6000" dirty="0" smtClean="0">
                <a:latin typeface="HY헤드라인M" pitchFamily="18" charset="-127"/>
                <a:ea typeface="HY헤드라인M" pitchFamily="18" charset="-127"/>
              </a:rPr>
              <a:t> </a:t>
            </a:r>
            <a:r>
              <a:rPr lang="en-US" altLang="ko-KR" sz="6000" dirty="0" smtClean="0">
                <a:latin typeface="HY헤드라인M" pitchFamily="18" charset="-127"/>
                <a:ea typeface="HY헤드라인M" pitchFamily="18" charset="-127"/>
              </a:rPr>
              <a:t> </a:t>
            </a:r>
            <a:r>
              <a:rPr lang="ko-KR" altLang="en-US" sz="6000" dirty="0" smtClean="0">
                <a:latin typeface="HY헤드라인M" pitchFamily="18" charset="-127"/>
                <a:ea typeface="HY헤드라인M" pitchFamily="18" charset="-127"/>
              </a:rPr>
              <a:t> </a:t>
            </a:r>
            <a:endParaRPr lang="en-US" altLang="ko-KR" sz="6000" dirty="0" smtClean="0">
              <a:latin typeface="HY헤드라인M" pitchFamily="18" charset="-127"/>
              <a:ea typeface="HY헤드라인M" pitchFamily="18" charset="-127"/>
            </a:endParaRPr>
          </a:p>
          <a:p>
            <a:pPr marL="548640" lvl="1" indent="-201168" eaLnBrk="1" fontAlgn="auto" hangingPunct="1">
              <a:lnSpc>
                <a:spcPct val="90000"/>
              </a:lnSpc>
              <a:spcAft>
                <a:spcPts val="0"/>
              </a:spcAft>
              <a:buFontTx/>
              <a:buNone/>
              <a:defRPr/>
            </a:pPr>
            <a:endParaRPr lang="en-US" altLang="ko-KR" sz="6000" dirty="0" smtClean="0">
              <a:latin typeface="HY헤드라인M" pitchFamily="18" charset="-127"/>
              <a:ea typeface="HY헤드라인M" pitchFamily="18" charset="-127"/>
            </a:endParaRPr>
          </a:p>
          <a:p>
            <a:pPr marL="548640" lvl="1" indent="-201168" eaLnBrk="1" fontAlgn="auto" hangingPunct="1">
              <a:lnSpc>
                <a:spcPct val="90000"/>
              </a:lnSpc>
              <a:spcAft>
                <a:spcPts val="0"/>
              </a:spcAft>
              <a:buFont typeface="Arial" charset="0"/>
              <a:buChar char="•"/>
              <a:defRPr/>
            </a:pPr>
            <a:r>
              <a:rPr lang="en-US" altLang="ko-KR" sz="6000" dirty="0" smtClean="0">
                <a:solidFill>
                  <a:srgbClr val="FF0000"/>
                </a:solidFill>
                <a:latin typeface="HY헤드라인M" pitchFamily="18" charset="-127"/>
                <a:ea typeface="HY헤드라인M" pitchFamily="18" charset="-127"/>
              </a:rPr>
              <a:t>Corresponding Adjustment</a:t>
            </a:r>
            <a:r>
              <a:rPr lang="ko-KR" altLang="en-US" sz="6000" dirty="0" smtClean="0">
                <a:solidFill>
                  <a:srgbClr val="FF0000"/>
                </a:solidFill>
                <a:latin typeface="HY헤드라인M" pitchFamily="18" charset="-127"/>
                <a:ea typeface="HY헤드라인M" pitchFamily="18" charset="-127"/>
              </a:rPr>
              <a:t> </a:t>
            </a:r>
            <a:r>
              <a:rPr lang="en-US" altLang="ko-KR" sz="6000" dirty="0" smtClean="0">
                <a:solidFill>
                  <a:srgbClr val="FF0000"/>
                </a:solidFill>
                <a:latin typeface="HY헤드라인M" pitchFamily="18" charset="-127"/>
                <a:ea typeface="HY헤드라인M" pitchFamily="18" charset="-127"/>
              </a:rPr>
              <a:t>(bilateral APA)</a:t>
            </a:r>
          </a:p>
          <a:p>
            <a:pPr marL="548640" lvl="1" indent="-201168" eaLnBrk="1" fontAlgn="auto" hangingPunct="1">
              <a:lnSpc>
                <a:spcPct val="90000"/>
              </a:lnSpc>
              <a:spcAft>
                <a:spcPts val="0"/>
              </a:spcAft>
              <a:buFontTx/>
              <a:buNone/>
              <a:defRPr/>
            </a:pPr>
            <a:endParaRPr lang="en-US" altLang="ko-KR" sz="6000" dirty="0" smtClean="0">
              <a:latin typeface="HY헤드라인M" pitchFamily="18" charset="-127"/>
              <a:ea typeface="HY헤드라인M" pitchFamily="18" charset="-127"/>
            </a:endParaRPr>
          </a:p>
          <a:p>
            <a:pPr marL="548640" lvl="1" indent="-201168" eaLnBrk="1" fontAlgn="auto" hangingPunct="1">
              <a:lnSpc>
                <a:spcPct val="170000"/>
              </a:lnSpc>
              <a:spcAft>
                <a:spcPts val="0"/>
              </a:spcAft>
              <a:buFont typeface="Arial" charset="0"/>
              <a:buChar char="•"/>
              <a:defRPr/>
            </a:pPr>
            <a:r>
              <a:rPr lang="en-US" altLang="ko-KR" sz="6000" dirty="0" smtClean="0">
                <a:latin typeface="HY헤드라인M" pitchFamily="18" charset="-127"/>
                <a:ea typeface="HY헤드라인M" pitchFamily="18" charset="-127"/>
              </a:rPr>
              <a:t>Exempt Tax Audit for transfer pricing of the year when taxpayer obtains approval for APA</a:t>
            </a:r>
            <a:r>
              <a:rPr lang="ko-KR" altLang="en-US" sz="6000" dirty="0" smtClean="0">
                <a:latin typeface="HY헤드라인M" pitchFamily="18" charset="-127"/>
                <a:ea typeface="HY헤드라인M" pitchFamily="18" charset="-127"/>
              </a:rPr>
              <a:t> </a:t>
            </a:r>
            <a:endParaRPr lang="en-US" altLang="ko-KR" sz="6000" dirty="0" smtClean="0">
              <a:latin typeface="HY헤드라인M" pitchFamily="18" charset="-127"/>
              <a:ea typeface="HY헤드라인M" pitchFamily="18" charset="-127"/>
            </a:endParaRPr>
          </a:p>
          <a:p>
            <a:pPr marL="548640" lvl="1" indent="-201168" eaLnBrk="1" fontAlgn="auto" hangingPunct="1">
              <a:lnSpc>
                <a:spcPct val="90000"/>
              </a:lnSpc>
              <a:spcAft>
                <a:spcPts val="0"/>
              </a:spcAft>
              <a:buFontTx/>
              <a:buNone/>
              <a:defRPr/>
            </a:pPr>
            <a:r>
              <a:rPr lang="en-US" altLang="ko-KR" sz="5100" dirty="0" smtClean="0">
                <a:latin typeface="Arial" charset="0"/>
              </a:rPr>
              <a:t>  </a:t>
            </a:r>
            <a:endParaRPr lang="ko-KR" altLang="en-US" sz="5100" dirty="0" smtClean="0">
              <a:latin typeface="Arial" charset="0"/>
            </a:endParaRPr>
          </a:p>
          <a:p>
            <a:pPr marL="548640" lvl="1" indent="-201168" eaLnBrk="1" fontAlgn="auto" hangingPunct="1">
              <a:lnSpc>
                <a:spcPct val="90000"/>
              </a:lnSpc>
              <a:spcAft>
                <a:spcPts val="0"/>
              </a:spcAft>
              <a:buFontTx/>
              <a:buNone/>
              <a:defRPr/>
            </a:pPr>
            <a:endParaRPr lang="ko-KR" altLang="en-US" sz="2600" dirty="0" smtClean="0">
              <a:latin typeface="Arial" charset="0"/>
            </a:endParaRPr>
          </a:p>
          <a:p>
            <a:pPr marL="548640" lvl="1" indent="-201168" eaLnBrk="1" fontAlgn="auto" hangingPunct="1">
              <a:lnSpc>
                <a:spcPct val="90000"/>
              </a:lnSpc>
              <a:spcAft>
                <a:spcPts val="0"/>
              </a:spcAft>
              <a:buFont typeface="Verdana"/>
              <a:buChar char="◦"/>
              <a:defRPr/>
            </a:pPr>
            <a:endParaRPr lang="en-US" altLang="ko-KR" sz="2600" dirty="0" smtClean="0">
              <a:latin typeface="Arial" charset="0"/>
            </a:endParaRPr>
          </a:p>
          <a:p>
            <a:pPr marL="548640" lvl="1" indent="-201168" eaLnBrk="1" fontAlgn="auto" hangingPunct="1">
              <a:lnSpc>
                <a:spcPct val="90000"/>
              </a:lnSpc>
              <a:spcAft>
                <a:spcPts val="0"/>
              </a:spcAft>
              <a:buFontTx/>
              <a:buNone/>
              <a:defRPr/>
            </a:pPr>
            <a:r>
              <a:rPr lang="en-US" altLang="ko-KR" sz="2600" dirty="0" smtClean="0">
                <a:latin typeface="Arial" charset="0"/>
              </a:rPr>
              <a:t>  </a:t>
            </a:r>
          </a:p>
        </p:txBody>
      </p:sp>
      <p:grpSp>
        <p:nvGrpSpPr>
          <p:cNvPr id="2" name="Group 28"/>
          <p:cNvGrpSpPr>
            <a:grpSpLocks/>
          </p:cNvGrpSpPr>
          <p:nvPr/>
        </p:nvGrpSpPr>
        <p:grpSpPr bwMode="auto">
          <a:xfrm>
            <a:off x="788988" y="433388"/>
            <a:ext cx="7994650" cy="863600"/>
            <a:chOff x="204" y="935"/>
            <a:chExt cx="2789" cy="544"/>
          </a:xfrm>
        </p:grpSpPr>
        <p:pic>
          <p:nvPicPr>
            <p:cNvPr id="37899"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Rectangle 30"/>
            <p:cNvSpPr>
              <a:spLocks noChangeArrowheads="1"/>
            </p:cNvSpPr>
            <p:nvPr/>
          </p:nvSpPr>
          <p:spPr bwMode="auto">
            <a:xfrm>
              <a:off x="279" y="1050"/>
              <a:ext cx="109" cy="349"/>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3000" b="1">
                  <a:solidFill>
                    <a:srgbClr val="000066"/>
                  </a:solidFill>
                  <a:latin typeface="HY신명조" pitchFamily="18" charset="-127"/>
                  <a:ea typeface="HY신명조" pitchFamily="18" charset="-127"/>
                </a:rPr>
                <a:t> </a:t>
              </a:r>
              <a:endParaRPr lang="ko-KR" altLang="en-US" sz="3200">
                <a:solidFill>
                  <a:srgbClr val="000066"/>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271463" y="311150"/>
            <a:ext cx="1079500" cy="1079500"/>
            <a:chOff x="340" y="845"/>
            <a:chExt cx="680" cy="680"/>
          </a:xfrm>
        </p:grpSpPr>
        <p:sp>
          <p:nvSpPr>
            <p:cNvPr id="37896"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37897"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32C0E205-6E38-4F9D-8CEC-B080C247E604}" type="slidenum">
              <a:rPr lang="ko-KR" altLang="en-US"/>
              <a:pPr>
                <a:defRPr/>
              </a:pPr>
              <a:t>25</a:t>
            </a:fld>
            <a:endParaRPr lang="ko-KR" altLang="en-US"/>
          </a:p>
        </p:txBody>
      </p:sp>
      <p:sp>
        <p:nvSpPr>
          <p:cNvPr id="13" name="Rectangle 30"/>
          <p:cNvSpPr>
            <a:spLocks noChangeArrowheads="1"/>
          </p:cNvSpPr>
          <p:nvPr/>
        </p:nvSpPr>
        <p:spPr bwMode="auto">
          <a:xfrm>
            <a:off x="1100138" y="601663"/>
            <a:ext cx="8750300" cy="584200"/>
          </a:xfrm>
          <a:prstGeom prst="rect">
            <a:avLst/>
          </a:prstGeom>
          <a:noFill/>
          <a:ln>
            <a:noFill/>
          </a:ln>
          <a:effectLst>
            <a:outerShdw dist="17961" dir="2700000" algn="ctr" rotWithShape="0">
              <a:schemeClr val="bg1"/>
            </a:outerShdw>
          </a:effectLst>
          <a:extLst/>
        </p:spPr>
        <p:txBody>
          <a:bodyPr anchor="ct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defRPr/>
            </a:pPr>
            <a:r>
              <a:rPr lang="en-US" altLang="ko-KR" dirty="0" smtClean="0">
                <a:solidFill>
                  <a:srgbClr val="000066"/>
                </a:solidFill>
              </a:rPr>
              <a:t> </a:t>
            </a:r>
            <a:r>
              <a:rPr lang="en-US" altLang="ko-KR" sz="3200" dirty="0" smtClean="0">
                <a:solidFill>
                  <a:srgbClr val="333399"/>
                </a:solidFill>
                <a:latin typeface="HY견고딕" pitchFamily="18" charset="-127"/>
                <a:ea typeface="HY견고딕" pitchFamily="18" charset="-127"/>
              </a:rPr>
              <a:t>4</a:t>
            </a:r>
            <a:r>
              <a:rPr lang="en-US" altLang="ko-KR" sz="3200" dirty="0" smtClean="0">
                <a:solidFill>
                  <a:srgbClr val="333399"/>
                </a:solidFill>
                <a:latin typeface="HY헤드라인M" panose="02030600000101010101" pitchFamily="18" charset="-127"/>
                <a:ea typeface="HY헤드라인M" panose="02030600000101010101" pitchFamily="18" charset="-127"/>
              </a:rPr>
              <a:t>. </a:t>
            </a:r>
            <a:r>
              <a:rPr lang="en-US" altLang="ko-KR" sz="3000" dirty="0" smtClean="0">
                <a:solidFill>
                  <a:srgbClr val="333399"/>
                </a:solidFill>
                <a:latin typeface="HY헤드라인M" panose="02030600000101010101" pitchFamily="18" charset="-127"/>
                <a:ea typeface="HY헤드라인M" panose="02030600000101010101" pitchFamily="18" charset="-127"/>
              </a:rPr>
              <a:t>Characteristics of KO</a:t>
            </a:r>
            <a:r>
              <a:rPr lang="en-US" altLang="ko-KR" sz="3000" dirty="0" smtClean="0">
                <a:solidFill>
                  <a:srgbClr val="333399"/>
                </a:solidFill>
                <a:latin typeface="+mj-lt"/>
                <a:ea typeface="HY헤드라인M" panose="02030600000101010101" pitchFamily="18" charset="-127"/>
              </a:rPr>
              <a:t>’</a:t>
            </a:r>
            <a:r>
              <a:rPr lang="en-US" altLang="ko-KR" sz="3000" dirty="0" smtClean="0">
                <a:solidFill>
                  <a:srgbClr val="333399"/>
                </a:solidFill>
                <a:latin typeface="HY헤드라인M" panose="02030600000101010101" pitchFamily="18" charset="-127"/>
                <a:ea typeface="HY헤드라인M" panose="02030600000101010101" pitchFamily="18" charset="-127"/>
              </a:rPr>
              <a:t>s APA Articles (2)</a:t>
            </a:r>
            <a:endParaRPr lang="ko-KR" altLang="en-US" sz="3000" dirty="0" smtClean="0">
              <a:solidFill>
                <a:srgbClr val="333399"/>
              </a:solidFill>
              <a:latin typeface="HY헤드라인M" pitchFamily="18" charset="-127"/>
              <a:ea typeface="HY헤드라인M" pitchFamily="18" charset="-127"/>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바닥글 개체 틀 1"/>
          <p:cNvSpPr>
            <a:spLocks noGrp="1"/>
          </p:cNvSpPr>
          <p:nvPr>
            <p:ph type="ftr" sz="quarter" idx="11"/>
          </p:nvPr>
        </p:nvSpPr>
        <p:spPr>
          <a:xfrm>
            <a:off x="6062663" y="5949950"/>
            <a:ext cx="2286000" cy="496888"/>
          </a:xfrm>
        </p:spPr>
        <p:txBody>
          <a:bodyPr/>
          <a:lstStyle/>
          <a:p>
            <a:pPr>
              <a:defRPr/>
            </a:pPr>
            <a:r>
              <a:rPr lang="en-US" altLang="ko-KR" dirty="0" smtClean="0"/>
              <a:t>2013 AOTCA Hanoi Meeting</a:t>
            </a:r>
            <a:endParaRPr lang="ko-KR" altLang="en-US" dirty="0"/>
          </a:p>
        </p:txBody>
      </p:sp>
      <p:sp>
        <p:nvSpPr>
          <p:cNvPr id="3" name="슬라이드 번호 개체 틀 2"/>
          <p:cNvSpPr>
            <a:spLocks noGrp="1"/>
          </p:cNvSpPr>
          <p:nvPr>
            <p:ph type="sldNum" sz="quarter" idx="12"/>
          </p:nvPr>
        </p:nvSpPr>
        <p:spPr/>
        <p:txBody>
          <a:bodyPr/>
          <a:lstStyle/>
          <a:p>
            <a:pPr>
              <a:defRPr/>
            </a:pPr>
            <a:fld id="{07B7F68D-3AD2-4816-8486-CCA119CD9DD8}" type="slidenum">
              <a:rPr lang="ko-KR" altLang="en-US" smtClean="0"/>
              <a:pPr>
                <a:defRPr/>
              </a:pPr>
              <a:t>26</a:t>
            </a:fld>
            <a:endParaRPr lang="ko-KR" altLang="en-US"/>
          </a:p>
        </p:txBody>
      </p:sp>
      <p:sp>
        <p:nvSpPr>
          <p:cNvPr id="38916" name="Rectangle 3"/>
          <p:cNvSpPr txBox="1">
            <a:spLocks noChangeArrowheads="1"/>
          </p:cNvSpPr>
          <p:nvPr/>
        </p:nvSpPr>
        <p:spPr bwMode="auto">
          <a:xfrm>
            <a:off x="655638" y="6826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65113"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spcBef>
                <a:spcPts val="250"/>
              </a:spcBef>
              <a:buClr>
                <a:schemeClr val="accent1"/>
              </a:buClr>
              <a:buSzPct val="80000"/>
              <a:buFont typeface="Monotype Sorts" pitchFamily="2" charset="2"/>
              <a:buNone/>
            </a:pPr>
            <a:r>
              <a:rPr kumimoji="0" lang="en-US" altLang="ko-KR" sz="2800">
                <a:latin typeface="HY헤드라인M" pitchFamily="18" charset="-127"/>
                <a:ea typeface="HY헤드라인M" pitchFamily="18" charset="-127"/>
              </a:rPr>
              <a:t> </a:t>
            </a:r>
            <a:endParaRPr kumimoji="0" lang="ko-KR" altLang="en-US" sz="2800">
              <a:latin typeface="HY헤드라인M" pitchFamily="18" charset="-127"/>
              <a:ea typeface="HY헤드라인M" pitchFamily="18" charset="-127"/>
            </a:endParaRPr>
          </a:p>
        </p:txBody>
      </p:sp>
      <p:grpSp>
        <p:nvGrpSpPr>
          <p:cNvPr id="4" name="Group 28"/>
          <p:cNvGrpSpPr>
            <a:grpSpLocks/>
          </p:cNvGrpSpPr>
          <p:nvPr/>
        </p:nvGrpSpPr>
        <p:grpSpPr bwMode="auto">
          <a:xfrm>
            <a:off x="674688" y="369888"/>
            <a:ext cx="8328025" cy="863600"/>
            <a:chOff x="111" y="935"/>
            <a:chExt cx="2905" cy="544"/>
          </a:xfrm>
        </p:grpSpPr>
        <p:pic>
          <p:nvPicPr>
            <p:cNvPr id="38924" name="Picture 29" descr="6_5"/>
            <p:cNvPicPr>
              <a:picLocks noChangeAspect="1" noChangeArrowheads="1"/>
            </p:cNvPicPr>
            <p:nvPr/>
          </p:nvPicPr>
          <p:blipFill>
            <a:blip r:embed="rId2">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Rectangle 30"/>
            <p:cNvSpPr>
              <a:spLocks noChangeArrowheads="1"/>
            </p:cNvSpPr>
            <p:nvPr/>
          </p:nvSpPr>
          <p:spPr bwMode="auto">
            <a:xfrm>
              <a:off x="111" y="1058"/>
              <a:ext cx="2905" cy="368"/>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lgn="ctr">
                <a:defRPr/>
              </a:pPr>
              <a:r>
                <a:rPr lang="en-US" altLang="ko-KR" sz="3200">
                  <a:solidFill>
                    <a:srgbClr val="333399"/>
                  </a:solidFill>
                  <a:latin typeface="HY견고딕" pitchFamily="18" charset="-127"/>
                  <a:ea typeface="HY견고딕" pitchFamily="18" charset="-127"/>
                </a:rPr>
                <a:t>APA Flow Chart</a:t>
              </a:r>
              <a:r>
                <a:rPr lang="ko-KR" altLang="en-US" sz="3200">
                  <a:solidFill>
                    <a:srgbClr val="333399"/>
                  </a:solidFill>
                  <a:latin typeface="HY견고딕" pitchFamily="18" charset="-127"/>
                  <a:ea typeface="HY견고딕" pitchFamily="18" charset="-127"/>
                </a:rPr>
                <a:t> </a:t>
              </a:r>
              <a:r>
                <a:rPr lang="en-US" altLang="ko-KR" sz="3200">
                  <a:solidFill>
                    <a:srgbClr val="333399"/>
                  </a:solidFill>
                  <a:latin typeface="HY견고딕" pitchFamily="18" charset="-127"/>
                  <a:ea typeface="HY견고딕" pitchFamily="18" charset="-127"/>
                </a:rPr>
                <a:t>(Bilateral APA)</a:t>
              </a:r>
              <a:endParaRPr lang="en-US" altLang="ko-KR" sz="3200">
                <a:solidFill>
                  <a:srgbClr val="333399"/>
                </a:solidFill>
                <a:latin typeface="HY헤드라인M" pitchFamily="18" charset="-127"/>
                <a:ea typeface="HY헤드라인M" pitchFamily="18" charset="-127"/>
              </a:endParaRPr>
            </a:p>
          </p:txBody>
        </p:sp>
      </p:grpSp>
      <p:sp>
        <p:nvSpPr>
          <p:cNvPr id="38918" name="TextBox 3"/>
          <p:cNvSpPr txBox="1">
            <a:spLocks noChangeArrowheads="1"/>
          </p:cNvSpPr>
          <p:nvPr/>
        </p:nvSpPr>
        <p:spPr bwMode="auto">
          <a:xfrm>
            <a:off x="6164263" y="1555750"/>
            <a:ext cx="216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b="1">
                <a:latin typeface="HY헤드라인M" pitchFamily="18" charset="-127"/>
                <a:ea typeface="HY헤드라인M" pitchFamily="18" charset="-127"/>
              </a:rPr>
              <a:t>Foreign Country</a:t>
            </a:r>
            <a:endParaRPr lang="ko-KR" altLang="en-US" b="1">
              <a:latin typeface="HY헤드라인M" pitchFamily="18" charset="-127"/>
              <a:ea typeface="HY헤드라인M" pitchFamily="18" charset="-127"/>
            </a:endParaRPr>
          </a:p>
        </p:txBody>
      </p:sp>
      <p:sp>
        <p:nvSpPr>
          <p:cNvPr id="38919" name="TextBox 4"/>
          <p:cNvSpPr txBox="1">
            <a:spLocks noChangeArrowheads="1"/>
          </p:cNvSpPr>
          <p:nvPr/>
        </p:nvSpPr>
        <p:spPr bwMode="auto">
          <a:xfrm>
            <a:off x="1541463" y="155575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algn="ctr" eaLnBrk="1" hangingPunct="1"/>
            <a:r>
              <a:rPr lang="en-US" altLang="ko-KR">
                <a:latin typeface="HY헤드라인M" pitchFamily="18" charset="-127"/>
                <a:ea typeface="HY헤드라인M" pitchFamily="18" charset="-127"/>
              </a:rPr>
              <a:t>KOREA</a:t>
            </a:r>
            <a:endParaRPr lang="ko-KR" altLang="en-US">
              <a:latin typeface="HY헤드라인M" pitchFamily="18" charset="-127"/>
              <a:ea typeface="HY헤드라인M" pitchFamily="18" charset="-127"/>
            </a:endParaRPr>
          </a:p>
        </p:txBody>
      </p:sp>
      <p:pic>
        <p:nvPicPr>
          <p:cNvPr id="3892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3" y="2501900"/>
            <a:ext cx="83185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25638"/>
            <a:ext cx="82296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바닥글 개체 틀 9"/>
          <p:cNvSpPr txBox="1">
            <a:spLocks/>
          </p:cNvSpPr>
          <p:nvPr/>
        </p:nvSpPr>
        <p:spPr bwMode="auto">
          <a:xfrm>
            <a:off x="6215063" y="6264275"/>
            <a:ext cx="2286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r>
              <a:rPr kumimoji="0" lang="en-US" altLang="ko-KR" sz="1000">
                <a:solidFill>
                  <a:srgbClr val="A7A399"/>
                </a:solidFill>
              </a:rPr>
              <a:t> </a:t>
            </a:r>
          </a:p>
        </p:txBody>
      </p:sp>
      <p:sp>
        <p:nvSpPr>
          <p:cNvPr id="38923" name="슬라이드 번호 개체 틀 10"/>
          <p:cNvSpPr txBox="1">
            <a:spLocks/>
          </p:cNvSpPr>
          <p:nvPr/>
        </p:nvSpPr>
        <p:spPr bwMode="auto">
          <a:xfrm>
            <a:off x="8501063" y="62642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algn="r" eaLnBrk="1" latinLnBrk="0" hangingPunct="1"/>
            <a:fld id="{740331A4-9647-4784-B231-90B9420B6D72}" type="slidenum">
              <a:rPr kumimoji="0" lang="ko-KR" altLang="en-US" sz="1000">
                <a:solidFill>
                  <a:srgbClr val="A7A399"/>
                </a:solidFill>
              </a:rPr>
              <a:pPr algn="r" eaLnBrk="1" latinLnBrk="0" hangingPunct="1"/>
              <a:t>26</a:t>
            </a:fld>
            <a:endParaRPr kumimoji="0" lang="ko-KR" altLang="en-US" sz="1000">
              <a:solidFill>
                <a:srgbClr val="A7A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538163" y="1274763"/>
            <a:ext cx="7942262" cy="5389562"/>
          </a:xfrm>
        </p:spPr>
        <p:txBody>
          <a:bodyPr/>
          <a:lstStyle/>
          <a:p>
            <a:pPr eaLnBrk="1" hangingPunct="1">
              <a:buFont typeface="Monotype Sorts" pitchFamily="2" charset="2"/>
              <a:buNone/>
            </a:pPr>
            <a:r>
              <a:rPr lang="en-US" altLang="ko-KR" smtClean="0">
                <a:latin typeface="HY헤드라인M" pitchFamily="18" charset="-127"/>
                <a:ea typeface="HY헤드라인M" pitchFamily="18" charset="-127"/>
              </a:rPr>
              <a:t> 1)  Pre-filing conference</a:t>
            </a:r>
          </a:p>
          <a:p>
            <a:pPr eaLnBrk="1" hangingPunct="1">
              <a:buFont typeface="Monotype Sorts" pitchFamily="2" charset="2"/>
              <a:buNone/>
            </a:pPr>
            <a:r>
              <a:rPr lang="en-US" altLang="ko-KR" smtClean="0">
                <a:latin typeface="HY헤드라인M" pitchFamily="18" charset="-127"/>
                <a:ea typeface="HY헤드라인M" pitchFamily="18" charset="-127"/>
              </a:rPr>
              <a:t> 2)  Submission of Application</a:t>
            </a:r>
          </a:p>
          <a:p>
            <a:pPr eaLnBrk="1" hangingPunct="1">
              <a:buFont typeface="Monotype Sorts" pitchFamily="2" charset="2"/>
              <a:buNone/>
            </a:pPr>
            <a:r>
              <a:rPr lang="en-US" altLang="ko-KR" smtClean="0">
                <a:latin typeface="HY헤드라인M" pitchFamily="18" charset="-127"/>
                <a:ea typeface="HY헤드라인M" pitchFamily="18" charset="-127"/>
              </a:rPr>
              <a:t> 3)  Evaluation</a:t>
            </a:r>
          </a:p>
          <a:p>
            <a:pPr eaLnBrk="1" hangingPunct="1">
              <a:buFont typeface="Monotype Sorts" pitchFamily="2" charset="2"/>
              <a:buNone/>
            </a:pPr>
            <a:r>
              <a:rPr lang="en-US" altLang="ko-KR" smtClean="0">
                <a:latin typeface="HY헤드라인M" pitchFamily="18" charset="-127"/>
                <a:ea typeface="HY헤드라인M" pitchFamily="18" charset="-127"/>
              </a:rPr>
              <a:t> 4)  Mutual Agreement Procedure</a:t>
            </a:r>
            <a:r>
              <a:rPr lang="ko-KR" altLang="en-US" smtClean="0">
                <a:latin typeface="HY헤드라인M" pitchFamily="18" charset="-127"/>
                <a:ea typeface="HY헤드라인M" pitchFamily="18" charset="-127"/>
              </a:rPr>
              <a:t> </a:t>
            </a:r>
            <a:endParaRPr lang="en-US" altLang="ko-KR" smtClean="0">
              <a:latin typeface="HY헤드라인M" pitchFamily="18" charset="-127"/>
              <a:ea typeface="HY헤드라인M" pitchFamily="18" charset="-127"/>
            </a:endParaRPr>
          </a:p>
          <a:p>
            <a:pPr eaLnBrk="1" hangingPunct="1">
              <a:buFont typeface="Monotype Sorts" pitchFamily="2" charset="2"/>
              <a:buNone/>
            </a:pPr>
            <a:r>
              <a:rPr lang="en-US" altLang="ko-KR" smtClean="0">
                <a:latin typeface="HY헤드라인M" pitchFamily="18" charset="-127"/>
                <a:ea typeface="HY헤드라인M" pitchFamily="18" charset="-127"/>
              </a:rPr>
              <a:t> 5)  Prior Approval and Implementation</a:t>
            </a:r>
          </a:p>
          <a:p>
            <a:pPr eaLnBrk="1" hangingPunct="1">
              <a:buFont typeface="Monotype Sorts" pitchFamily="2" charset="2"/>
              <a:buNone/>
            </a:pPr>
            <a:r>
              <a:rPr lang="en-US" altLang="ko-KR" smtClean="0">
                <a:latin typeface="HY헤드라인M" pitchFamily="18" charset="-127"/>
                <a:ea typeface="HY헤드라인M" pitchFamily="18" charset="-127"/>
              </a:rPr>
              <a:t> 6)  Submission of Annual Report</a:t>
            </a:r>
          </a:p>
          <a:p>
            <a:pPr eaLnBrk="1" hangingPunct="1">
              <a:buFont typeface="Monotype Sorts" pitchFamily="2" charset="2"/>
              <a:buNone/>
            </a:pPr>
            <a:endParaRPr lang="en-US" altLang="ko-KR" sz="800" smtClean="0">
              <a:latin typeface="HY헤드라인M" pitchFamily="18" charset="-127"/>
              <a:ea typeface="HY헤드라인M" pitchFamily="18" charset="-127"/>
            </a:endParaRPr>
          </a:p>
          <a:p>
            <a:pPr eaLnBrk="1" hangingPunct="1">
              <a:buFont typeface="Wingdings" pitchFamily="2" charset="2"/>
              <a:buChar char="l"/>
            </a:pPr>
            <a:r>
              <a:rPr lang="en-US" altLang="ko-KR" smtClean="0">
                <a:latin typeface="HY헤드라인M" pitchFamily="18" charset="-127"/>
                <a:ea typeface="HY헤드라인M" pitchFamily="18" charset="-127"/>
              </a:rPr>
              <a:t>Additional Possible procedures </a:t>
            </a:r>
          </a:p>
          <a:p>
            <a:pPr eaLnBrk="1" hangingPunct="1">
              <a:buFont typeface="Monotype Sorts" pitchFamily="2" charset="2"/>
              <a:buNone/>
            </a:pPr>
            <a:r>
              <a:rPr lang="en-US" altLang="ko-KR" smtClean="0">
                <a:latin typeface="HY헤드라인M" pitchFamily="18" charset="-127"/>
                <a:ea typeface="HY헤드라인M" pitchFamily="18" charset="-127"/>
              </a:rPr>
              <a:t>    1) Revocation of Prior Approval</a:t>
            </a:r>
          </a:p>
          <a:p>
            <a:pPr eaLnBrk="1" hangingPunct="1">
              <a:buFont typeface="Monotype Sorts" pitchFamily="2" charset="2"/>
              <a:buNone/>
            </a:pPr>
            <a:r>
              <a:rPr lang="en-US" altLang="ko-KR" smtClean="0">
                <a:latin typeface="HY헤드라인M" pitchFamily="18" charset="-127"/>
                <a:ea typeface="HY헤드라인M" pitchFamily="18" charset="-127"/>
              </a:rPr>
              <a:t>    2) Extension of Application</a:t>
            </a:r>
            <a:endParaRPr lang="ko-KR" altLang="en-US" smtClean="0">
              <a:latin typeface="HY헤드라인M" pitchFamily="18" charset="-127"/>
              <a:ea typeface="HY헤드라인M" pitchFamily="18" charset="-127"/>
            </a:endParaRPr>
          </a:p>
        </p:txBody>
      </p:sp>
      <p:grpSp>
        <p:nvGrpSpPr>
          <p:cNvPr id="2" name="Group 28"/>
          <p:cNvGrpSpPr>
            <a:grpSpLocks/>
          </p:cNvGrpSpPr>
          <p:nvPr/>
        </p:nvGrpSpPr>
        <p:grpSpPr bwMode="auto">
          <a:xfrm>
            <a:off x="788988" y="303213"/>
            <a:ext cx="7994650" cy="863600"/>
            <a:chOff x="204" y="935"/>
            <a:chExt cx="2789" cy="544"/>
          </a:xfrm>
        </p:grpSpPr>
        <p:pic>
          <p:nvPicPr>
            <p:cNvPr id="39946"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Rectangle 30"/>
            <p:cNvSpPr>
              <a:spLocks noChangeArrowheads="1"/>
            </p:cNvSpPr>
            <p:nvPr/>
          </p:nvSpPr>
          <p:spPr bwMode="auto">
            <a:xfrm>
              <a:off x="279" y="1040"/>
              <a:ext cx="2375" cy="368"/>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2800" b="1">
                  <a:latin typeface="HY신명조" pitchFamily="18" charset="-127"/>
                  <a:ea typeface="HY신명조" pitchFamily="18" charset="-127"/>
                </a:rPr>
                <a:t> </a:t>
              </a:r>
              <a:r>
                <a:rPr lang="en-US" altLang="ko-KR" sz="2800"/>
                <a:t>  </a:t>
              </a:r>
              <a:r>
                <a:rPr lang="en-US" altLang="ko-KR" sz="3200">
                  <a:solidFill>
                    <a:srgbClr val="333399"/>
                  </a:solidFill>
                  <a:latin typeface="HY견고딕" pitchFamily="18" charset="-127"/>
                  <a:ea typeface="HY견고딕" pitchFamily="18" charset="-127"/>
                </a:rPr>
                <a:t>5. Procedure for APA</a:t>
              </a:r>
              <a:endParaRPr lang="ko-KR" altLang="en-US" sz="3200">
                <a:solidFill>
                  <a:srgbClr val="333399"/>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250825" y="195263"/>
            <a:ext cx="1079500" cy="1079500"/>
            <a:chOff x="340" y="845"/>
            <a:chExt cx="680" cy="680"/>
          </a:xfrm>
        </p:grpSpPr>
        <p:sp>
          <p:nvSpPr>
            <p:cNvPr id="39943"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39944"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98FB0230-F7EA-42A6-8497-4B5E7CFC15F6}" type="slidenum">
              <a:rPr lang="ko-KR" altLang="en-US"/>
              <a:pPr>
                <a:defRPr/>
              </a:pPr>
              <a:t>27</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611188" y="1268413"/>
            <a:ext cx="8075612" cy="4681537"/>
          </a:xfrm>
        </p:spPr>
        <p:txBody>
          <a:bodyPr/>
          <a:lstStyle/>
          <a:p>
            <a:pPr eaLnBrk="1" hangingPunct="1"/>
            <a:r>
              <a:rPr lang="en-US" altLang="ko-KR" smtClean="0">
                <a:latin typeface="HY헤드라인M" pitchFamily="18" charset="-127"/>
                <a:ea typeface="HY헤드라인M" pitchFamily="18" charset="-127"/>
              </a:rPr>
              <a:t>Unofficial Meeting Between taxpayer who want to apply APA and taxing authority</a:t>
            </a:r>
          </a:p>
          <a:p>
            <a:pPr eaLnBrk="1" hangingPunct="1">
              <a:buFont typeface="Monotype Sorts" pitchFamily="2" charset="2"/>
              <a:buNone/>
            </a:pPr>
            <a:r>
              <a:rPr lang="en-US" altLang="ko-KR" smtClean="0">
                <a:latin typeface="HY헤드라인M" pitchFamily="18" charset="-127"/>
                <a:ea typeface="HY헤드라인M" pitchFamily="18" charset="-127"/>
              </a:rPr>
              <a:t>  </a:t>
            </a:r>
            <a:r>
              <a:rPr lang="en-US" altLang="ko-KR" sz="2400" smtClean="0">
                <a:latin typeface="HY헤드라인M" pitchFamily="18" charset="-127"/>
                <a:ea typeface="HY헤드라인M" pitchFamily="18" charset="-127"/>
              </a:rPr>
              <a:t>- prior review on eligibility of application, key </a:t>
            </a:r>
          </a:p>
          <a:p>
            <a:pPr eaLnBrk="1" hangingPunct="1">
              <a:buFont typeface="Monotype Sorts" pitchFamily="2" charset="2"/>
              <a:buNone/>
            </a:pPr>
            <a:r>
              <a:rPr lang="en-US" altLang="ko-KR" sz="2400" smtClean="0">
                <a:latin typeface="HY헤드라인M" pitchFamily="18" charset="-127"/>
                <a:ea typeface="HY헤드라인M" pitchFamily="18" charset="-127"/>
              </a:rPr>
              <a:t>     issues</a:t>
            </a:r>
          </a:p>
          <a:p>
            <a:pPr eaLnBrk="1" hangingPunct="1">
              <a:buFont typeface="Monotype Sorts" pitchFamily="2" charset="2"/>
              <a:buNone/>
            </a:pPr>
            <a:r>
              <a:rPr lang="en-US" altLang="ko-KR" sz="2400" smtClean="0">
                <a:latin typeface="HY헤드라인M" pitchFamily="18" charset="-127"/>
                <a:ea typeface="HY헤드라인M" pitchFamily="18" charset="-127"/>
              </a:rPr>
              <a:t>  - enhance taxpayer</a:t>
            </a:r>
            <a:r>
              <a:rPr lang="en-US" altLang="ko-KR" sz="2400" smtClean="0">
                <a:latin typeface="Arial Unicode MS" pitchFamily="50" charset="-127"/>
                <a:ea typeface="Arial Unicode MS" pitchFamily="50" charset="-127"/>
                <a:cs typeface="Arial Unicode MS" pitchFamily="50" charset="-127"/>
              </a:rPr>
              <a:t>’</a:t>
            </a:r>
            <a:r>
              <a:rPr lang="en-US" altLang="ko-KR" sz="2400" smtClean="0">
                <a:latin typeface="HY헤드라인M" pitchFamily="18" charset="-127"/>
                <a:ea typeface="HY헤드라인M" pitchFamily="18" charset="-127"/>
              </a:rPr>
              <a:t>s understanding about APA</a:t>
            </a:r>
          </a:p>
          <a:p>
            <a:pPr eaLnBrk="1" hangingPunct="1">
              <a:buFont typeface="Monotype Sorts" pitchFamily="2" charset="2"/>
              <a:buNone/>
            </a:pPr>
            <a:r>
              <a:rPr lang="en-US" altLang="ko-KR" sz="2400" smtClean="0">
                <a:latin typeface="HY헤드라인M" pitchFamily="18" charset="-127"/>
                <a:ea typeface="HY헤드라인M" pitchFamily="18" charset="-127"/>
              </a:rPr>
              <a:t>   </a:t>
            </a:r>
          </a:p>
          <a:p>
            <a:pPr eaLnBrk="1" hangingPunct="1">
              <a:buFont typeface="Monotype Sorts" pitchFamily="2" charset="2"/>
              <a:buNone/>
            </a:pPr>
            <a:r>
              <a:rPr lang="en-US" altLang="ko-KR" sz="2400" smtClean="0">
                <a:latin typeface="HY헤드라인M" pitchFamily="18" charset="-127"/>
                <a:ea typeface="HY헤드라인M" pitchFamily="18" charset="-127"/>
              </a:rPr>
              <a:t>   </a:t>
            </a:r>
            <a:r>
              <a:rPr lang="en-US" altLang="ko-KR" sz="2400" smtClean="0">
                <a:solidFill>
                  <a:srgbClr val="FF0000"/>
                </a:solidFill>
                <a:latin typeface="굴림" pitchFamily="50" charset="-127"/>
              </a:rPr>
              <a:t>※</a:t>
            </a:r>
            <a:r>
              <a:rPr lang="en-US" altLang="ko-KR" sz="2400" smtClean="0">
                <a:solidFill>
                  <a:srgbClr val="FF0000"/>
                </a:solidFill>
                <a:latin typeface="HY헤드라인M" pitchFamily="18" charset="-127"/>
                <a:ea typeface="HY헤드라인M" pitchFamily="18" charset="-127"/>
              </a:rPr>
              <a:t> Official Application is not required</a:t>
            </a:r>
            <a:r>
              <a:rPr lang="ko-KR" altLang="en-US" sz="2400" smtClean="0">
                <a:solidFill>
                  <a:srgbClr val="FF0000"/>
                </a:solidFill>
                <a:latin typeface="HY헤드라인M" pitchFamily="18" charset="-127"/>
                <a:ea typeface="HY헤드라인M" pitchFamily="18" charset="-127"/>
              </a:rPr>
              <a:t> </a:t>
            </a:r>
            <a:endParaRPr lang="en-US" altLang="ko-KR" sz="2400" smtClean="0">
              <a:solidFill>
                <a:srgbClr val="FF0000"/>
              </a:solidFill>
              <a:latin typeface="HY헤드라인M" pitchFamily="18" charset="-127"/>
              <a:ea typeface="HY헤드라인M" pitchFamily="18" charset="-127"/>
            </a:endParaRPr>
          </a:p>
          <a:p>
            <a:pPr eaLnBrk="1" hangingPunct="1">
              <a:buFont typeface="Monotype Sorts" pitchFamily="2" charset="2"/>
              <a:buNone/>
            </a:pPr>
            <a:endParaRPr lang="en-US" altLang="ko-KR" smtClean="0">
              <a:latin typeface="HY헤드라인M" pitchFamily="18" charset="-127"/>
              <a:ea typeface="HY헤드라인M" pitchFamily="18" charset="-127"/>
            </a:endParaRPr>
          </a:p>
          <a:p>
            <a:pPr eaLnBrk="1" hangingPunct="1"/>
            <a:r>
              <a:rPr lang="en-US" altLang="ko-KR" smtClean="0">
                <a:latin typeface="HY헤드라인M" pitchFamily="18" charset="-127"/>
                <a:ea typeface="HY헤드라인M" pitchFamily="18" charset="-127"/>
              </a:rPr>
              <a:t>Prior Consultation with Anonymity is possible</a:t>
            </a:r>
            <a:endParaRPr lang="en-US" altLang="ko-KR" smtClean="0">
              <a:latin typeface="Arial" charset="0"/>
            </a:endParaRPr>
          </a:p>
          <a:p>
            <a:pPr eaLnBrk="1" hangingPunct="1"/>
            <a:endParaRPr lang="ko-KR" altLang="en-US" smtClean="0">
              <a:latin typeface="Arial" charset="0"/>
            </a:endParaRPr>
          </a:p>
        </p:txBody>
      </p:sp>
      <p:grpSp>
        <p:nvGrpSpPr>
          <p:cNvPr id="2" name="Group 28"/>
          <p:cNvGrpSpPr>
            <a:grpSpLocks/>
          </p:cNvGrpSpPr>
          <p:nvPr/>
        </p:nvGrpSpPr>
        <p:grpSpPr bwMode="auto">
          <a:xfrm>
            <a:off x="1114425" y="303213"/>
            <a:ext cx="7994650" cy="863600"/>
            <a:chOff x="204" y="935"/>
            <a:chExt cx="2789" cy="544"/>
          </a:xfrm>
        </p:grpSpPr>
        <p:pic>
          <p:nvPicPr>
            <p:cNvPr id="40970"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Rectangle 30"/>
            <p:cNvSpPr>
              <a:spLocks noChangeArrowheads="1"/>
            </p:cNvSpPr>
            <p:nvPr/>
          </p:nvSpPr>
          <p:spPr bwMode="auto">
            <a:xfrm>
              <a:off x="279" y="1040"/>
              <a:ext cx="1952" cy="330"/>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a:solidFill>
                    <a:srgbClr val="333399"/>
                  </a:solidFill>
                  <a:latin typeface="HY신명조" pitchFamily="18" charset="-127"/>
                  <a:ea typeface="HY신명조" pitchFamily="18" charset="-127"/>
                </a:rPr>
                <a:t> </a:t>
              </a:r>
              <a:r>
                <a:rPr lang="en-US" altLang="ko-KR" sz="2800">
                  <a:solidFill>
                    <a:srgbClr val="333399"/>
                  </a:solidFill>
                </a:rPr>
                <a:t> </a:t>
              </a:r>
              <a:r>
                <a:rPr lang="en-US" altLang="ko-KR" sz="2800">
                  <a:solidFill>
                    <a:srgbClr val="0000FF"/>
                  </a:solidFill>
                  <a:latin typeface="HY견고딕" pitchFamily="18" charset="-127"/>
                  <a:ea typeface="HY견고딕" pitchFamily="18" charset="-127"/>
                </a:rPr>
                <a:t>Step 1:  Prior Consultation</a:t>
              </a:r>
              <a:endParaRPr lang="ko-KR" altLang="en-US" sz="2800">
                <a:solidFill>
                  <a:srgbClr val="0000FF"/>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250825" y="195263"/>
            <a:ext cx="1079500" cy="1079500"/>
            <a:chOff x="340" y="845"/>
            <a:chExt cx="680" cy="680"/>
          </a:xfrm>
        </p:grpSpPr>
        <p:sp>
          <p:nvSpPr>
            <p:cNvPr id="40967"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0968"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C4ACD693-98AE-4D4D-B522-94A57A7C855B}" type="slidenum">
              <a:rPr lang="ko-KR" altLang="en-US"/>
              <a:pPr>
                <a:defRPr/>
              </a:pPr>
              <a:t>28</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733425" y="1127125"/>
            <a:ext cx="7772400" cy="4978400"/>
          </a:xfrm>
        </p:spPr>
        <p:txBody>
          <a:bodyPr/>
          <a:lstStyle/>
          <a:p>
            <a:pPr eaLnBrk="1" hangingPunct="1">
              <a:lnSpc>
                <a:spcPct val="80000"/>
              </a:lnSpc>
              <a:spcBef>
                <a:spcPct val="0"/>
              </a:spcBef>
            </a:pPr>
            <a:r>
              <a:rPr lang="en-US" altLang="ko-KR" sz="2600" smtClean="0">
                <a:latin typeface="HY헤드라인M" pitchFamily="18" charset="-127"/>
                <a:ea typeface="HY헤드라인M" pitchFamily="18" charset="-127"/>
              </a:rPr>
              <a:t>Period</a:t>
            </a:r>
            <a:r>
              <a:rPr lang="ko-KR" altLang="en-US" sz="2600" smtClean="0">
                <a:latin typeface="HY헤드라인M" pitchFamily="18" charset="-127"/>
                <a:ea typeface="HY헤드라인M" pitchFamily="18" charset="-127"/>
              </a:rPr>
              <a:t> </a:t>
            </a:r>
            <a:r>
              <a:rPr lang="en-US" altLang="ko-KR" sz="2600" smtClean="0">
                <a:latin typeface="HY헤드라인M" pitchFamily="18" charset="-127"/>
                <a:ea typeface="HY헤드라인M" pitchFamily="18" charset="-127"/>
              </a:rPr>
              <a:t>covered by APA is 3-5 years</a:t>
            </a:r>
            <a:endParaRPr lang="en-US" altLang="ko-KR" sz="2000" smtClean="0">
              <a:solidFill>
                <a:srgbClr val="C00000"/>
              </a:solidFill>
              <a:latin typeface="HY헤드라인M" pitchFamily="18" charset="-127"/>
              <a:ea typeface="HY헤드라인M" pitchFamily="18" charset="-127"/>
            </a:endParaRPr>
          </a:p>
          <a:p>
            <a:pPr lvl="1" eaLnBrk="1" hangingPunct="1">
              <a:lnSpc>
                <a:spcPct val="80000"/>
              </a:lnSpc>
              <a:spcBef>
                <a:spcPct val="0"/>
              </a:spcBef>
            </a:pPr>
            <a:r>
              <a:rPr lang="en-US" altLang="ko-KR" sz="2000" smtClean="0">
                <a:solidFill>
                  <a:srgbClr val="C00000"/>
                </a:solidFill>
                <a:latin typeface="HY헤드라인M" pitchFamily="18" charset="-127"/>
                <a:ea typeface="HY헤드라인M" pitchFamily="18" charset="-127"/>
              </a:rPr>
              <a:t>rollback year : 5years for bilateral, 3years for unilateral</a:t>
            </a:r>
          </a:p>
          <a:p>
            <a:pPr lvl="1" eaLnBrk="1" hangingPunct="1">
              <a:lnSpc>
                <a:spcPct val="80000"/>
              </a:lnSpc>
              <a:spcBef>
                <a:spcPct val="0"/>
              </a:spcBef>
            </a:pPr>
            <a:endParaRPr lang="en-US" altLang="ko-KR" sz="1800" smtClean="0">
              <a:latin typeface="HY헤드라인M" pitchFamily="18" charset="-127"/>
              <a:ea typeface="HY헤드라인M" pitchFamily="18" charset="-127"/>
            </a:endParaRPr>
          </a:p>
          <a:p>
            <a:pPr eaLnBrk="1" hangingPunct="1">
              <a:lnSpc>
                <a:spcPct val="80000"/>
              </a:lnSpc>
              <a:spcBef>
                <a:spcPct val="0"/>
              </a:spcBef>
            </a:pPr>
            <a:r>
              <a:rPr lang="en-US" altLang="ko-KR" sz="2600" smtClean="0">
                <a:latin typeface="HY헤드라인M" pitchFamily="18" charset="-127"/>
                <a:ea typeface="HY헤드라인M" pitchFamily="18" charset="-127"/>
              </a:rPr>
              <a:t>Submit to NTS</a:t>
            </a:r>
            <a:r>
              <a:rPr lang="ko-KR" altLang="en-US" sz="2600" smtClean="0">
                <a:latin typeface="HY헤드라인M" pitchFamily="18" charset="-127"/>
                <a:ea typeface="HY헤드라인M" pitchFamily="18" charset="-127"/>
              </a:rPr>
              <a:t> </a:t>
            </a:r>
            <a:r>
              <a:rPr lang="en-US" altLang="ko-KR" sz="2600" smtClean="0">
                <a:solidFill>
                  <a:srgbClr val="333399"/>
                </a:solidFill>
                <a:latin typeface="HY헤드라인M" pitchFamily="18" charset="-127"/>
                <a:ea typeface="HY헤드라인M" pitchFamily="18" charset="-127"/>
              </a:rPr>
              <a:t>Int</a:t>
            </a:r>
            <a:r>
              <a:rPr lang="en-US" altLang="ko-KR" sz="2600" smtClean="0">
                <a:solidFill>
                  <a:srgbClr val="333399"/>
                </a:solidFill>
                <a:latin typeface="Arial Unicode MS" pitchFamily="50" charset="-127"/>
                <a:ea typeface="Arial Unicode MS" pitchFamily="50" charset="-127"/>
                <a:cs typeface="Arial Unicode MS" pitchFamily="50" charset="-127"/>
              </a:rPr>
              <a:t>’</a:t>
            </a:r>
            <a:r>
              <a:rPr lang="en-US" altLang="ko-KR" sz="2600" smtClean="0">
                <a:solidFill>
                  <a:srgbClr val="333399"/>
                </a:solidFill>
                <a:latin typeface="HY헤드라인M" pitchFamily="18" charset="-127"/>
                <a:ea typeface="HY헤드라인M" pitchFamily="18" charset="-127"/>
              </a:rPr>
              <a:t>l Cooperation Division</a:t>
            </a:r>
          </a:p>
          <a:p>
            <a:pPr eaLnBrk="1" hangingPunct="1">
              <a:lnSpc>
                <a:spcPct val="80000"/>
              </a:lnSpc>
              <a:spcBef>
                <a:spcPct val="0"/>
              </a:spcBef>
            </a:pPr>
            <a:endParaRPr lang="en-US" altLang="ko-KR" sz="2600" smtClean="0">
              <a:latin typeface="HY헤드라인M" pitchFamily="18" charset="-127"/>
              <a:ea typeface="HY헤드라인M" pitchFamily="18" charset="-127"/>
            </a:endParaRPr>
          </a:p>
          <a:p>
            <a:pPr eaLnBrk="1" hangingPunct="1">
              <a:lnSpc>
                <a:spcPct val="80000"/>
              </a:lnSpc>
              <a:spcBef>
                <a:spcPct val="0"/>
              </a:spcBef>
            </a:pPr>
            <a:r>
              <a:rPr lang="en-US" altLang="ko-KR" sz="2600" smtClean="0">
                <a:latin typeface="HY헤드라인M" pitchFamily="18" charset="-127"/>
                <a:ea typeface="HY헤드라인M" pitchFamily="18" charset="-127"/>
              </a:rPr>
              <a:t>Relevant documents submitted when apply</a:t>
            </a:r>
            <a:r>
              <a:rPr lang="en-US" altLang="ko-KR" sz="1600" smtClean="0">
                <a:solidFill>
                  <a:srgbClr val="C00000"/>
                </a:solidFill>
                <a:latin typeface="HY헤드라인M" pitchFamily="18" charset="-127"/>
                <a:ea typeface="HY헤드라인M" pitchFamily="18" charset="-127"/>
              </a:rPr>
              <a:t> </a:t>
            </a:r>
          </a:p>
          <a:p>
            <a:pPr lvl="1" eaLnBrk="1" hangingPunct="1">
              <a:lnSpc>
                <a:spcPct val="80000"/>
              </a:lnSpc>
              <a:spcBef>
                <a:spcPct val="0"/>
              </a:spcBef>
            </a:pPr>
            <a:endParaRPr lang="en-US" altLang="ko-KR" sz="1600" smtClean="0">
              <a:latin typeface="HY헤드라인M" pitchFamily="18" charset="-127"/>
              <a:ea typeface="HY헤드라인M" pitchFamily="18" charset="-127"/>
            </a:endParaRPr>
          </a:p>
          <a:p>
            <a:pPr eaLnBrk="1" hangingPunct="1">
              <a:lnSpc>
                <a:spcPct val="85000"/>
              </a:lnSpc>
              <a:spcBef>
                <a:spcPct val="0"/>
              </a:spcBef>
            </a:pPr>
            <a:r>
              <a:rPr lang="en-US" altLang="ko-KR" sz="2600" smtClean="0">
                <a:latin typeface="HY헤드라인M" pitchFamily="18" charset="-127"/>
                <a:ea typeface="HY헤드라인M" pitchFamily="18" charset="-127"/>
              </a:rPr>
              <a:t>Documents</a:t>
            </a:r>
            <a:r>
              <a:rPr lang="ko-KR" altLang="en-US" sz="2600" smtClean="0">
                <a:latin typeface="HY헤드라인M" pitchFamily="18" charset="-127"/>
                <a:ea typeface="HY헤드라인M" pitchFamily="18" charset="-127"/>
              </a:rPr>
              <a:t> </a:t>
            </a:r>
            <a:r>
              <a:rPr lang="en-US" altLang="ko-KR" sz="3400" smtClean="0">
                <a:latin typeface="HY헤드라인M" pitchFamily="18" charset="-127"/>
                <a:ea typeface="HY헤드라인M" pitchFamily="18" charset="-127"/>
              </a:rPr>
              <a:t> </a:t>
            </a:r>
          </a:p>
          <a:p>
            <a:pPr lvl="1" eaLnBrk="1" hangingPunct="1">
              <a:lnSpc>
                <a:spcPct val="80000"/>
              </a:lnSpc>
            </a:pPr>
            <a:r>
              <a:rPr lang="en-US" altLang="ko-KR" sz="2000" smtClean="0">
                <a:latin typeface="HY헤드라인M" pitchFamily="18" charset="-127"/>
                <a:ea typeface="HY헤드라인M" pitchFamily="18" charset="-127"/>
              </a:rPr>
              <a:t>application</a:t>
            </a:r>
            <a:r>
              <a:rPr lang="ko-KR" altLang="en-US" sz="2000" smtClean="0">
                <a:latin typeface="HY헤드라인M" pitchFamily="18" charset="-127"/>
                <a:ea typeface="HY헤드라인M" pitchFamily="18" charset="-127"/>
              </a:rPr>
              <a:t> </a:t>
            </a:r>
            <a:r>
              <a:rPr lang="en-US" altLang="ko-KR" sz="2000" smtClean="0">
                <a:latin typeface="HY헤드라인M" pitchFamily="18" charset="-127"/>
                <a:ea typeface="HY헤드라인M" pitchFamily="18" charset="-127"/>
              </a:rPr>
              <a:t>(period covered, object of int</a:t>
            </a:r>
            <a:r>
              <a:rPr lang="en-US" altLang="ko-KR" sz="2000" smtClean="0">
                <a:latin typeface="Arial Unicode MS" pitchFamily="50" charset="-127"/>
                <a:ea typeface="Arial Unicode MS" pitchFamily="50" charset="-127"/>
                <a:cs typeface="Arial Unicode MS" pitchFamily="50" charset="-127"/>
              </a:rPr>
              <a:t>’</a:t>
            </a:r>
            <a:r>
              <a:rPr lang="en-US" altLang="ko-KR" sz="2000" smtClean="0">
                <a:latin typeface="HY헤드라인M" pitchFamily="18" charset="-127"/>
                <a:ea typeface="HY헤드라인M" pitchFamily="18" charset="-127"/>
              </a:rPr>
              <a:t>l trade, contractual parties, arm</a:t>
            </a:r>
            <a:r>
              <a:rPr lang="en-US" altLang="ko-KR" sz="2000" smtClean="0">
                <a:latin typeface="Arial Unicode MS" pitchFamily="50" charset="-127"/>
                <a:ea typeface="Arial Unicode MS" pitchFamily="50" charset="-127"/>
                <a:cs typeface="Arial Unicode MS" pitchFamily="50" charset="-127"/>
              </a:rPr>
              <a:t>’</a:t>
            </a:r>
            <a:r>
              <a:rPr lang="en-US" altLang="ko-KR" sz="2000" smtClean="0">
                <a:latin typeface="HY헤드라인M" pitchFamily="18" charset="-127"/>
                <a:ea typeface="HY헤드라인M" pitchFamily="18" charset="-127"/>
              </a:rPr>
              <a:t>s length price calculation methodology, etc.)</a:t>
            </a:r>
          </a:p>
          <a:p>
            <a:pPr lvl="1" eaLnBrk="1" hangingPunct="1">
              <a:lnSpc>
                <a:spcPct val="80000"/>
              </a:lnSpc>
            </a:pPr>
            <a:r>
              <a:rPr lang="en-US" altLang="ko-KR" sz="2000" smtClean="0">
                <a:latin typeface="HY헤드라인M" pitchFamily="18" charset="-127"/>
                <a:ea typeface="HY헤드라인M" pitchFamily="18" charset="-127"/>
              </a:rPr>
              <a:t>Business history, business items, organization chart, assets</a:t>
            </a:r>
          </a:p>
          <a:p>
            <a:pPr lvl="1" eaLnBrk="1" hangingPunct="1">
              <a:lnSpc>
                <a:spcPct val="80000"/>
              </a:lnSpc>
            </a:pPr>
            <a:r>
              <a:rPr lang="en-US" altLang="ko-KR" sz="2000" smtClean="0">
                <a:latin typeface="HY헤드라인M" pitchFamily="18" charset="-127"/>
                <a:ea typeface="HY헤드라인M" pitchFamily="18" charset="-127"/>
              </a:rPr>
              <a:t>Financial statements for recent 3 years, tax report, copy of contract of international trade</a:t>
            </a:r>
            <a:r>
              <a:rPr lang="ko-KR" altLang="en-US" sz="2000" smtClean="0">
                <a:latin typeface="HY헤드라인M" pitchFamily="18" charset="-127"/>
                <a:ea typeface="HY헤드라인M" pitchFamily="18" charset="-127"/>
              </a:rPr>
              <a:t> </a:t>
            </a:r>
            <a:r>
              <a:rPr lang="en-US" altLang="ko-KR" sz="2000" smtClean="0">
                <a:latin typeface="HY헤드라인M" pitchFamily="18" charset="-127"/>
                <a:ea typeface="HY헤드라인M" pitchFamily="18" charset="-127"/>
              </a:rPr>
              <a:t> </a:t>
            </a:r>
          </a:p>
          <a:p>
            <a:pPr lvl="1" eaLnBrk="1" hangingPunct="1">
              <a:lnSpc>
                <a:spcPct val="80000"/>
              </a:lnSpc>
            </a:pPr>
            <a:r>
              <a:rPr lang="en-US" altLang="ko-KR" sz="2000" smtClean="0">
                <a:latin typeface="HY헤드라인M" pitchFamily="18" charset="-127"/>
                <a:ea typeface="HY헤드라인M" pitchFamily="18" charset="-127"/>
              </a:rPr>
              <a:t>Background documents for application of arm’s length price calculation methodology, etc.</a:t>
            </a:r>
            <a:endParaRPr lang="ko-KR" altLang="en-US" sz="2000" smtClean="0">
              <a:latin typeface="HY헤드라인M" pitchFamily="18" charset="-127"/>
              <a:ea typeface="HY헤드라인M" pitchFamily="18" charset="-127"/>
            </a:endParaRPr>
          </a:p>
        </p:txBody>
      </p:sp>
      <p:grpSp>
        <p:nvGrpSpPr>
          <p:cNvPr id="2" name="Group 28"/>
          <p:cNvGrpSpPr>
            <a:grpSpLocks/>
          </p:cNvGrpSpPr>
          <p:nvPr/>
        </p:nvGrpSpPr>
        <p:grpSpPr bwMode="auto">
          <a:xfrm>
            <a:off x="692150" y="-53975"/>
            <a:ext cx="7994650" cy="962025"/>
            <a:chOff x="204" y="935"/>
            <a:chExt cx="2789" cy="544"/>
          </a:xfrm>
        </p:grpSpPr>
        <p:pic>
          <p:nvPicPr>
            <p:cNvPr id="41994"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30"/>
            <p:cNvSpPr>
              <a:spLocks noChangeArrowheads="1"/>
            </p:cNvSpPr>
            <p:nvPr/>
          </p:nvSpPr>
          <p:spPr bwMode="auto">
            <a:xfrm>
              <a:off x="351" y="1118"/>
              <a:ext cx="2642" cy="296"/>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2800">
                  <a:latin typeface="HY견고딕" pitchFamily="18" charset="-127"/>
                  <a:ea typeface="HY견고딕" pitchFamily="18" charset="-127"/>
                </a:rPr>
                <a:t> </a:t>
              </a:r>
              <a:r>
                <a:rPr lang="en-US" altLang="ko-KR" sz="2800">
                  <a:solidFill>
                    <a:srgbClr val="0000FF"/>
                  </a:solidFill>
                  <a:latin typeface="HY견고딕" pitchFamily="18" charset="-127"/>
                  <a:ea typeface="HY견고딕" pitchFamily="18" charset="-127"/>
                </a:rPr>
                <a:t>Step 2:  Submission of Application </a:t>
              </a:r>
              <a:endParaRPr lang="ko-KR" altLang="en-US" sz="2800">
                <a:solidFill>
                  <a:srgbClr val="0000FF"/>
                </a:solidFill>
                <a:latin typeface="HY견고딕" pitchFamily="18" charset="-127"/>
                <a:ea typeface="HY견고딕" pitchFamily="18" charset="-127"/>
              </a:endParaRPr>
            </a:p>
          </p:txBody>
        </p:sp>
      </p:grpSp>
      <p:grpSp>
        <p:nvGrpSpPr>
          <p:cNvPr id="3" name="Group 31"/>
          <p:cNvGrpSpPr>
            <a:grpSpLocks/>
          </p:cNvGrpSpPr>
          <p:nvPr/>
        </p:nvGrpSpPr>
        <p:grpSpPr bwMode="auto">
          <a:xfrm>
            <a:off x="34925" y="44450"/>
            <a:ext cx="1079500" cy="1079500"/>
            <a:chOff x="340" y="845"/>
            <a:chExt cx="680" cy="680"/>
          </a:xfrm>
        </p:grpSpPr>
        <p:sp>
          <p:nvSpPr>
            <p:cNvPr id="41991"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1992"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42C58153-82D6-4FE6-956F-07499D68CC4C}" type="slidenum">
              <a:rPr lang="ko-KR" altLang="en-US"/>
              <a:pPr>
                <a:defRPr/>
              </a:pPr>
              <a:t>29</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WordArt 4"/>
          <p:cNvSpPr>
            <a:spLocks noChangeArrowheads="1" noChangeShapeType="1" noTextEdit="1"/>
          </p:cNvSpPr>
          <p:nvPr/>
        </p:nvSpPr>
        <p:spPr bwMode="auto">
          <a:xfrm>
            <a:off x="971550" y="2348866"/>
            <a:ext cx="7200900" cy="1080132"/>
          </a:xfrm>
          <a:prstGeom prst="rect">
            <a:avLst/>
          </a:prstGeom>
        </p:spPr>
        <p:txBody>
          <a:bodyPr wrap="none" fromWordArt="1">
            <a:prstTxWarp prst="textPlain">
              <a:avLst>
                <a:gd name="adj" fmla="val 50000"/>
              </a:avLst>
            </a:prstTxWarp>
          </a:bodyPr>
          <a:lstStyle/>
          <a:p>
            <a:pPr>
              <a:defRPr/>
            </a:pPr>
            <a:r>
              <a:rPr lang="ko-KR" altLang="en-US" sz="3200" kern="10" dirty="0">
                <a:ln w="1270">
                  <a:noFill/>
                  <a:round/>
                  <a:headEnd/>
                  <a:tailEnd/>
                </a:ln>
                <a:solidFill>
                  <a:srgbClr val="0047B0"/>
                </a:solidFill>
                <a:effectLst>
                  <a:prstShdw prst="shdw17" dist="17961" dir="13500000">
                    <a:srgbClr val="292929"/>
                  </a:prstShdw>
                </a:effectLst>
                <a:latin typeface="HY헤드라인M"/>
                <a:ea typeface="HY헤드라인M"/>
              </a:rPr>
              <a:t> </a:t>
            </a:r>
            <a:r>
              <a:rPr lang="en-US" altLang="ko-KR" sz="3200" b="1" dirty="0">
                <a:solidFill>
                  <a:srgbClr val="000066"/>
                </a:solidFill>
                <a:latin typeface="HY신명조" pitchFamily="18" charset="-127"/>
                <a:ea typeface="HY신명조" pitchFamily="18" charset="-127"/>
              </a:rPr>
              <a:t>Ⅰ</a:t>
            </a:r>
            <a:r>
              <a:rPr lang="en-US" altLang="ko-KR" sz="3200" kern="10" dirty="0">
                <a:ln w="1270">
                  <a:noFill/>
                  <a:round/>
                  <a:headEnd/>
                  <a:tailEnd/>
                </a:ln>
                <a:effectLst>
                  <a:prstShdw prst="shdw17" dist="17961" dir="13500000">
                    <a:srgbClr val="292929"/>
                  </a:prstShdw>
                </a:effectLst>
                <a:latin typeface="HY헤드라인M"/>
                <a:ea typeface="HY헤드라인M"/>
              </a:rPr>
              <a:t>.</a:t>
            </a:r>
            <a:r>
              <a:rPr lang="ko-KR" altLang="en-US" sz="3200" kern="10" dirty="0">
                <a:ln w="1270">
                  <a:noFill/>
                  <a:round/>
                  <a:headEnd/>
                  <a:tailEnd/>
                </a:ln>
                <a:effectLst>
                  <a:prstShdw prst="shdw17" dist="17961" dir="13500000">
                    <a:srgbClr val="292929"/>
                  </a:prstShdw>
                </a:effectLst>
                <a:latin typeface="HY헤드라인M"/>
                <a:ea typeface="HY헤드라인M"/>
              </a:rPr>
              <a:t> </a:t>
            </a:r>
            <a:r>
              <a:rPr lang="en-US" altLang="ko-KR" sz="3200" kern="10" dirty="0">
                <a:ln w="1270">
                  <a:noFill/>
                  <a:round/>
                  <a:headEnd/>
                  <a:tailEnd/>
                </a:ln>
                <a:effectLst>
                  <a:prstShdw prst="shdw17" dist="17961" dir="13500000">
                    <a:srgbClr val="292929"/>
                  </a:prstShdw>
                </a:effectLst>
                <a:latin typeface="HY헤드라인M"/>
                <a:ea typeface="HY헤드라인M"/>
              </a:rPr>
              <a:t>Introduction of Transfer Pricing </a:t>
            </a:r>
            <a:endParaRPr lang="ko-KR" altLang="en-US" sz="3200" kern="10" dirty="0">
              <a:ln w="1270">
                <a:noFill/>
                <a:round/>
                <a:headEnd/>
                <a:tailEnd/>
              </a:ln>
              <a:effectLst>
                <a:prstShdw prst="shdw17" dist="17961" dir="13500000">
                  <a:srgbClr val="292929"/>
                </a:prstShdw>
              </a:effectLst>
              <a:latin typeface="HY견고딕" pitchFamily="18" charset="-127"/>
              <a:ea typeface="HY견고딕" pitchFamily="18" charset="-127"/>
            </a:endParaRPr>
          </a:p>
        </p:txBody>
      </p:sp>
      <p:sp>
        <p:nvSpPr>
          <p:cNvPr id="6" name="바닥글 개체 틀 5"/>
          <p:cNvSpPr>
            <a:spLocks noGrp="1"/>
          </p:cNvSpPr>
          <p:nvPr>
            <p:ph type="ftr" sz="quarter" idx="11"/>
          </p:nvPr>
        </p:nvSpPr>
        <p:spPr/>
        <p:txBody>
          <a:bodyPr/>
          <a:lstStyle/>
          <a:p>
            <a:pPr>
              <a:defRPr/>
            </a:pPr>
            <a:r>
              <a:rPr lang="en-US" altLang="ko-KR"/>
              <a:t>2013 AOTCA Hanoi Meeting </a:t>
            </a:r>
          </a:p>
        </p:txBody>
      </p:sp>
      <p:sp>
        <p:nvSpPr>
          <p:cNvPr id="7" name="슬라이드 번호 개체 틀 6"/>
          <p:cNvSpPr>
            <a:spLocks noGrp="1"/>
          </p:cNvSpPr>
          <p:nvPr>
            <p:ph type="sldNum" sz="quarter" idx="12"/>
          </p:nvPr>
        </p:nvSpPr>
        <p:spPr/>
        <p:txBody>
          <a:bodyPr/>
          <a:lstStyle/>
          <a:p>
            <a:pPr>
              <a:defRPr/>
            </a:pPr>
            <a:fld id="{D3A2F0F5-A1D1-484C-AC35-396AF7B62F1A}" type="slidenum">
              <a:rPr lang="ko-KR" altLang="en-US"/>
              <a:pPr>
                <a:defRPr/>
              </a:pPr>
              <a:t>3</a:t>
            </a:fld>
            <a:endParaRPr lang="ko-KR"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1540"/>
                                        </p:tgtEl>
                                        <p:attrNameLst>
                                          <p:attrName>style.visibility</p:attrName>
                                        </p:attrNameLst>
                                      </p:cBhvr>
                                      <p:to>
                                        <p:strVal val="visible"/>
                                      </p:to>
                                    </p:set>
                                    <p:animEffect transition="in" filter="fade">
                                      <p:cBhvr>
                                        <p:cTn id="7" dur="500"/>
                                        <p:tgtEl>
                                          <p:spTgt spid="32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503238" y="1196975"/>
            <a:ext cx="8183562" cy="4752975"/>
          </a:xfrm>
        </p:spPr>
        <p:txBody>
          <a:bodyPr>
            <a:normAutofit/>
          </a:bodyPr>
          <a:lstStyle/>
          <a:p>
            <a:pPr marL="265176" indent="-265176" eaLnBrk="1" fontAlgn="auto" hangingPunct="1">
              <a:lnSpc>
                <a:spcPct val="90000"/>
              </a:lnSpc>
              <a:spcAft>
                <a:spcPts val="0"/>
              </a:spcAft>
              <a:buFont typeface="Wingdings 2"/>
              <a:buChar char=""/>
              <a:defRPr/>
            </a:pPr>
            <a:r>
              <a:rPr lang="en-US" altLang="ko-KR" sz="2400" dirty="0" smtClean="0">
                <a:latin typeface="HY헤드라인M" pitchFamily="18" charset="-127"/>
                <a:ea typeface="HY헤드라인M" pitchFamily="18" charset="-127"/>
              </a:rPr>
              <a:t>Consultation between taxpayer(usually tax agent) and responsible officer of APA</a:t>
            </a:r>
          </a:p>
          <a:p>
            <a:pPr marL="548640" lvl="1" indent="-201168" eaLnBrk="1" fontAlgn="auto" hangingPunct="1">
              <a:lnSpc>
                <a:spcPct val="90000"/>
              </a:lnSpc>
              <a:spcAft>
                <a:spcPts val="0"/>
              </a:spcAft>
              <a:buFont typeface="Verdana"/>
              <a:buChar char="◦"/>
              <a:defRPr/>
            </a:pPr>
            <a:r>
              <a:rPr lang="en-US" altLang="ko-KR" dirty="0" smtClean="0">
                <a:solidFill>
                  <a:srgbClr val="C00000"/>
                </a:solidFill>
                <a:latin typeface="HY헤드라인M" pitchFamily="18" charset="-127"/>
                <a:ea typeface="HY헤드라인M" pitchFamily="18" charset="-127"/>
              </a:rPr>
              <a:t>Review reasonability of applied transfer pricing methodology, and request additional documents</a:t>
            </a:r>
          </a:p>
          <a:p>
            <a:pPr marL="457200" lvl="1" indent="0" eaLnBrk="1" fontAlgn="auto" hangingPunct="1">
              <a:lnSpc>
                <a:spcPct val="90000"/>
              </a:lnSpc>
              <a:spcAft>
                <a:spcPts val="0"/>
              </a:spcAft>
              <a:buFontTx/>
              <a:buNone/>
              <a:defRPr/>
            </a:pPr>
            <a:endParaRPr lang="en-US" altLang="ko-KR" sz="2000" dirty="0" smtClean="0">
              <a:latin typeface="HY헤드라인M" pitchFamily="18" charset="-127"/>
              <a:ea typeface="HY헤드라인M" pitchFamily="18" charset="-127"/>
            </a:endParaRPr>
          </a:p>
          <a:p>
            <a:pPr marL="265176" indent="-265176" eaLnBrk="1" fontAlgn="auto" hangingPunct="1">
              <a:lnSpc>
                <a:spcPct val="90000"/>
              </a:lnSpc>
              <a:spcAft>
                <a:spcPts val="0"/>
              </a:spcAft>
              <a:buFont typeface="Wingdings 2"/>
              <a:buChar char=""/>
              <a:defRPr/>
            </a:pPr>
            <a:r>
              <a:rPr lang="en-US" altLang="ko-KR" sz="2400" dirty="0" smtClean="0">
                <a:latin typeface="HY헤드라인M" pitchFamily="18" charset="-127"/>
                <a:ea typeface="HY헤드라인M" pitchFamily="18" charset="-127"/>
              </a:rPr>
              <a:t> Statutory period for APA approval</a:t>
            </a:r>
            <a:r>
              <a:rPr lang="ko-KR" altLang="en-US" sz="2400" dirty="0" smtClean="0">
                <a:latin typeface="HY헤드라인M" pitchFamily="18" charset="-127"/>
                <a:ea typeface="HY헤드라인M" pitchFamily="18" charset="-127"/>
              </a:rPr>
              <a:t> </a:t>
            </a:r>
            <a:r>
              <a:rPr lang="en-US" altLang="ko-KR" sz="2400" dirty="0" smtClean="0">
                <a:latin typeface="HY헤드라인M" pitchFamily="18" charset="-127"/>
                <a:ea typeface="HY헤드라인M" pitchFamily="18" charset="-127"/>
              </a:rPr>
              <a:t> </a:t>
            </a:r>
          </a:p>
          <a:p>
            <a:pPr marL="548640" lvl="1" indent="-201168" eaLnBrk="1" fontAlgn="auto" hangingPunct="1">
              <a:lnSpc>
                <a:spcPct val="90000"/>
              </a:lnSpc>
              <a:spcAft>
                <a:spcPts val="0"/>
              </a:spcAft>
              <a:buFont typeface="Verdana"/>
              <a:buChar char="◦"/>
              <a:defRPr/>
            </a:pPr>
            <a:r>
              <a:rPr lang="en-US" altLang="ko-KR" dirty="0" smtClean="0">
                <a:solidFill>
                  <a:srgbClr val="C00000"/>
                </a:solidFill>
                <a:latin typeface="HY헤드라인M" pitchFamily="18" charset="-127"/>
                <a:ea typeface="HY헤드라인M" pitchFamily="18" charset="-127"/>
              </a:rPr>
              <a:t>unilateral :</a:t>
            </a:r>
            <a:r>
              <a:rPr lang="ko-KR" altLang="en-US" dirty="0" smtClean="0">
                <a:solidFill>
                  <a:srgbClr val="C00000"/>
                </a:solidFill>
                <a:latin typeface="HY헤드라인M" pitchFamily="18" charset="-127"/>
                <a:ea typeface="HY헤드라인M" pitchFamily="18" charset="-127"/>
              </a:rPr>
              <a:t> </a:t>
            </a:r>
            <a:r>
              <a:rPr lang="en-US" altLang="ko-KR" dirty="0" smtClean="0">
                <a:solidFill>
                  <a:srgbClr val="C00000"/>
                </a:solidFill>
                <a:latin typeface="HY헤드라인M" pitchFamily="18" charset="-127"/>
                <a:ea typeface="HY헤드라인M" pitchFamily="18" charset="-127"/>
              </a:rPr>
              <a:t>2years from application</a:t>
            </a:r>
            <a:endParaRPr lang="en-US" altLang="ko-KR" sz="2000" dirty="0" smtClean="0">
              <a:solidFill>
                <a:srgbClr val="0000FF"/>
              </a:solidFill>
              <a:latin typeface="HY헤드라인M" pitchFamily="18" charset="-127"/>
              <a:ea typeface="HY헤드라인M" pitchFamily="18" charset="-127"/>
            </a:endParaRPr>
          </a:p>
          <a:p>
            <a:pPr marL="548640" lvl="1" indent="-201168" eaLnBrk="1" fontAlgn="auto" hangingPunct="1">
              <a:lnSpc>
                <a:spcPct val="90000"/>
              </a:lnSpc>
              <a:spcAft>
                <a:spcPts val="0"/>
              </a:spcAft>
              <a:buFont typeface="Verdana"/>
              <a:buChar char="◦"/>
              <a:defRPr/>
            </a:pPr>
            <a:r>
              <a:rPr lang="en-US" altLang="ko-KR" dirty="0">
                <a:solidFill>
                  <a:srgbClr val="C00000"/>
                </a:solidFill>
                <a:latin typeface="HY헤드라인M" pitchFamily="18" charset="-127"/>
                <a:ea typeface="HY헤드라인M" pitchFamily="18" charset="-127"/>
              </a:rPr>
              <a:t>b</a:t>
            </a:r>
            <a:r>
              <a:rPr lang="en-US" altLang="ko-KR" dirty="0" smtClean="0">
                <a:solidFill>
                  <a:srgbClr val="C00000"/>
                </a:solidFill>
                <a:latin typeface="HY헤드라인M" pitchFamily="18" charset="-127"/>
                <a:ea typeface="HY헤드라인M" pitchFamily="18" charset="-127"/>
              </a:rPr>
              <a:t>ilateral : </a:t>
            </a:r>
            <a:r>
              <a:rPr lang="en-US" altLang="ko-KR" smtClean="0">
                <a:solidFill>
                  <a:srgbClr val="C00000"/>
                </a:solidFill>
                <a:latin typeface="HY헤드라인M" pitchFamily="18" charset="-127"/>
                <a:ea typeface="HY헤드라인M" pitchFamily="18" charset="-127"/>
              </a:rPr>
              <a:t>5years from </a:t>
            </a:r>
            <a:r>
              <a:rPr lang="en-US" altLang="ko-KR" dirty="0" smtClean="0">
                <a:solidFill>
                  <a:srgbClr val="C00000"/>
                </a:solidFill>
                <a:latin typeface="HY헤드라인M" pitchFamily="18" charset="-127"/>
                <a:ea typeface="HY헤드라인M" pitchFamily="18" charset="-127"/>
              </a:rPr>
              <a:t>starting date for mutual agreement procedure (can extend up to 8years) </a:t>
            </a:r>
            <a:r>
              <a:rPr lang="en-US" altLang="ko-KR" sz="2000" dirty="0" smtClean="0">
                <a:solidFill>
                  <a:srgbClr val="0000FF"/>
                </a:solidFill>
                <a:latin typeface="HY헤드라인M" pitchFamily="18" charset="-127"/>
                <a:ea typeface="HY헤드라인M" pitchFamily="18" charset="-127"/>
              </a:rPr>
              <a:t> </a:t>
            </a:r>
            <a:endParaRPr lang="en-US" altLang="ko-KR" sz="2000" dirty="0" smtClean="0">
              <a:solidFill>
                <a:srgbClr val="C00000"/>
              </a:solidFill>
              <a:latin typeface="HY헤드라인M" pitchFamily="18" charset="-127"/>
              <a:ea typeface="HY헤드라인M" pitchFamily="18" charset="-127"/>
            </a:endParaRPr>
          </a:p>
          <a:p>
            <a:pPr marL="548640" lvl="1" indent="-201168" eaLnBrk="1" fontAlgn="auto" hangingPunct="1">
              <a:lnSpc>
                <a:spcPct val="90000"/>
              </a:lnSpc>
              <a:spcAft>
                <a:spcPts val="0"/>
              </a:spcAft>
              <a:buFontTx/>
              <a:buNone/>
              <a:defRPr/>
            </a:pPr>
            <a:endParaRPr lang="en-US" altLang="ko-KR" dirty="0" smtClean="0">
              <a:solidFill>
                <a:srgbClr val="C00000"/>
              </a:solidFill>
              <a:latin typeface="HY헤드라인M" pitchFamily="18" charset="-127"/>
              <a:ea typeface="HY헤드라인M" pitchFamily="18" charset="-127"/>
            </a:endParaRPr>
          </a:p>
          <a:p>
            <a:pPr marL="548640" lvl="1" indent="-201168" eaLnBrk="1" fontAlgn="auto" hangingPunct="1">
              <a:lnSpc>
                <a:spcPct val="90000"/>
              </a:lnSpc>
              <a:spcAft>
                <a:spcPts val="0"/>
              </a:spcAft>
              <a:buFont typeface="Arial" charset="0"/>
              <a:buChar char="•"/>
              <a:defRPr/>
            </a:pPr>
            <a:r>
              <a:rPr lang="en-US" altLang="ko-KR" dirty="0" smtClean="0">
                <a:solidFill>
                  <a:srgbClr val="3366CC"/>
                </a:solidFill>
                <a:latin typeface="HY헤드라인M" pitchFamily="18" charset="-127"/>
                <a:ea typeface="HY헤드라인M" pitchFamily="18" charset="-127"/>
              </a:rPr>
              <a:t>Applicant can change and withdraw the application until obtaining prior approval</a:t>
            </a:r>
            <a:endParaRPr lang="ko-KR" altLang="en-US" dirty="0" smtClean="0">
              <a:solidFill>
                <a:srgbClr val="C00000"/>
              </a:solidFill>
              <a:latin typeface="HY헤드라인M" pitchFamily="18" charset="-127"/>
              <a:ea typeface="HY헤드라인M" pitchFamily="18" charset="-127"/>
            </a:endParaRPr>
          </a:p>
        </p:txBody>
      </p:sp>
      <p:grpSp>
        <p:nvGrpSpPr>
          <p:cNvPr id="2" name="Group 28"/>
          <p:cNvGrpSpPr>
            <a:grpSpLocks/>
          </p:cNvGrpSpPr>
          <p:nvPr/>
        </p:nvGrpSpPr>
        <p:grpSpPr bwMode="auto">
          <a:xfrm>
            <a:off x="1112838" y="171450"/>
            <a:ext cx="7994650" cy="863600"/>
            <a:chOff x="204" y="935"/>
            <a:chExt cx="2789" cy="544"/>
          </a:xfrm>
        </p:grpSpPr>
        <p:pic>
          <p:nvPicPr>
            <p:cNvPr id="43018"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Rectangle 30"/>
            <p:cNvSpPr>
              <a:spLocks noChangeArrowheads="1"/>
            </p:cNvSpPr>
            <p:nvPr/>
          </p:nvSpPr>
          <p:spPr bwMode="auto">
            <a:xfrm>
              <a:off x="279" y="1040"/>
              <a:ext cx="1414" cy="349"/>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3000" b="1">
                  <a:solidFill>
                    <a:srgbClr val="000066"/>
                  </a:solidFill>
                  <a:latin typeface="HY신명조" pitchFamily="18" charset="-127"/>
                  <a:ea typeface="HY신명조" pitchFamily="18" charset="-127"/>
                </a:rPr>
                <a:t> </a:t>
              </a:r>
              <a:r>
                <a:rPr lang="en-US" altLang="ko-KR">
                  <a:solidFill>
                    <a:srgbClr val="000066"/>
                  </a:solidFill>
                </a:rPr>
                <a:t> </a:t>
              </a:r>
              <a:r>
                <a:rPr lang="en-US" altLang="ko-KR" sz="2800">
                  <a:solidFill>
                    <a:srgbClr val="0000FF"/>
                  </a:solidFill>
                  <a:latin typeface="HY견고딕" pitchFamily="18" charset="-127"/>
                  <a:ea typeface="HY견고딕" pitchFamily="18" charset="-127"/>
                </a:rPr>
                <a:t>Step 3:  Evaluation</a:t>
              </a:r>
              <a:endParaRPr lang="ko-KR" altLang="en-US" sz="2800">
                <a:solidFill>
                  <a:srgbClr val="0000FF"/>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457200" y="117475"/>
            <a:ext cx="1079500" cy="1079500"/>
            <a:chOff x="340" y="845"/>
            <a:chExt cx="680" cy="680"/>
          </a:xfrm>
        </p:grpSpPr>
        <p:sp>
          <p:nvSpPr>
            <p:cNvPr id="43015"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3016"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03FA4B62-3B3F-4FC2-ABC5-C4404519128E}" type="slidenum">
              <a:rPr lang="ko-KR" altLang="en-US"/>
              <a:pPr>
                <a:defRPr/>
              </a:pPr>
              <a:t>30</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906463" y="1600200"/>
            <a:ext cx="7780337" cy="4525963"/>
          </a:xfrm>
        </p:spPr>
        <p:txBody>
          <a:bodyPr/>
          <a:lstStyle/>
          <a:p>
            <a:pPr eaLnBrk="1" hangingPunct="1"/>
            <a:r>
              <a:rPr lang="en-US" altLang="ko-KR" smtClean="0">
                <a:latin typeface="HY헤드라인M" pitchFamily="18" charset="-127"/>
                <a:ea typeface="HY헤드라인M" pitchFamily="18" charset="-127"/>
              </a:rPr>
              <a:t>This step is applied to only Bilateral APA</a:t>
            </a:r>
          </a:p>
          <a:p>
            <a:pPr eaLnBrk="1" hangingPunct="1">
              <a:buFontTx/>
              <a:buNone/>
            </a:pPr>
            <a:endParaRPr lang="en-US" altLang="ko-KR" smtClean="0">
              <a:latin typeface="HY헤드라인M" pitchFamily="18" charset="-127"/>
              <a:ea typeface="HY헤드라인M" pitchFamily="18" charset="-127"/>
            </a:endParaRPr>
          </a:p>
          <a:p>
            <a:pPr eaLnBrk="1" hangingPunct="1"/>
            <a:r>
              <a:rPr lang="en-US" altLang="ko-KR" smtClean="0">
                <a:latin typeface="HY헤드라인M" pitchFamily="18" charset="-127"/>
                <a:ea typeface="HY헤드라인M" pitchFamily="18" charset="-127"/>
              </a:rPr>
              <a:t>Purpose : avoidance of Double Taxation</a:t>
            </a:r>
          </a:p>
          <a:p>
            <a:pPr lvl="1" eaLnBrk="1" hangingPunct="1">
              <a:lnSpc>
                <a:spcPct val="80000"/>
              </a:lnSpc>
            </a:pPr>
            <a:r>
              <a:rPr lang="en-US" altLang="ko-KR" smtClean="0">
                <a:latin typeface="HY헤드라인M" pitchFamily="18" charset="-127"/>
                <a:ea typeface="HY헤드라인M" pitchFamily="18" charset="-127"/>
              </a:rPr>
              <a:t> </a:t>
            </a:r>
            <a:r>
              <a:rPr lang="en-US" altLang="ko-KR" smtClean="0">
                <a:solidFill>
                  <a:srgbClr val="C00000"/>
                </a:solidFill>
                <a:latin typeface="HY헤드라인M" pitchFamily="18" charset="-127"/>
                <a:ea typeface="HY헤드라인M" pitchFamily="18" charset="-127"/>
              </a:rPr>
              <a:t>corresponding adjustment </a:t>
            </a:r>
          </a:p>
          <a:p>
            <a:pPr lvl="1" eaLnBrk="1" hangingPunct="1">
              <a:lnSpc>
                <a:spcPct val="80000"/>
              </a:lnSpc>
            </a:pPr>
            <a:endParaRPr lang="en-US" altLang="ko-KR" smtClean="0">
              <a:latin typeface="HY헤드라인M" pitchFamily="18" charset="-127"/>
              <a:ea typeface="HY헤드라인M" pitchFamily="18" charset="-127"/>
            </a:endParaRPr>
          </a:p>
          <a:p>
            <a:pPr eaLnBrk="1" hangingPunct="1"/>
            <a:r>
              <a:rPr lang="en-US" altLang="ko-KR" smtClean="0">
                <a:latin typeface="HY헤드라인M" pitchFamily="18" charset="-127"/>
                <a:ea typeface="HY헤드라인M" pitchFamily="18" charset="-127"/>
              </a:rPr>
              <a:t>Face to face meeting or written consultation</a:t>
            </a:r>
          </a:p>
          <a:p>
            <a:pPr eaLnBrk="1" hangingPunct="1">
              <a:buFontTx/>
              <a:buNone/>
            </a:pPr>
            <a:r>
              <a:rPr lang="ko-KR" altLang="en-US" smtClean="0">
                <a:latin typeface="HY헤드라인M" pitchFamily="18" charset="-127"/>
                <a:ea typeface="HY헤드라인M" pitchFamily="18" charset="-127"/>
              </a:rPr>
              <a:t> </a:t>
            </a:r>
            <a:endParaRPr lang="en-US" altLang="ko-KR" smtClean="0">
              <a:latin typeface="HY헤드라인M" pitchFamily="18" charset="-127"/>
              <a:ea typeface="HY헤드라인M" pitchFamily="18" charset="-127"/>
            </a:endParaRPr>
          </a:p>
          <a:p>
            <a:pPr eaLnBrk="1" hangingPunct="1"/>
            <a:r>
              <a:rPr lang="en-US" altLang="ko-KR" smtClean="0">
                <a:latin typeface="HY헤드라인M" pitchFamily="18" charset="-127"/>
                <a:ea typeface="HY헤드라인M" pitchFamily="18" charset="-127"/>
              </a:rPr>
              <a:t>Mutual agreement is not enforced</a:t>
            </a:r>
            <a:endParaRPr lang="ko-KR" altLang="en-US" sz="2400" smtClean="0">
              <a:latin typeface="Arial" charset="0"/>
            </a:endParaRPr>
          </a:p>
        </p:txBody>
      </p:sp>
      <p:grpSp>
        <p:nvGrpSpPr>
          <p:cNvPr id="2" name="Group 28"/>
          <p:cNvGrpSpPr>
            <a:grpSpLocks/>
          </p:cNvGrpSpPr>
          <p:nvPr/>
        </p:nvGrpSpPr>
        <p:grpSpPr bwMode="auto">
          <a:xfrm>
            <a:off x="906463" y="211138"/>
            <a:ext cx="7994650" cy="863600"/>
            <a:chOff x="204" y="935"/>
            <a:chExt cx="2789" cy="544"/>
          </a:xfrm>
        </p:grpSpPr>
        <p:pic>
          <p:nvPicPr>
            <p:cNvPr id="44042"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Rectangle 30"/>
            <p:cNvSpPr>
              <a:spLocks noChangeArrowheads="1"/>
            </p:cNvSpPr>
            <p:nvPr/>
          </p:nvSpPr>
          <p:spPr bwMode="auto">
            <a:xfrm>
              <a:off x="279" y="1040"/>
              <a:ext cx="2609" cy="349"/>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3000" b="1">
                  <a:solidFill>
                    <a:srgbClr val="000066"/>
                  </a:solidFill>
                  <a:latin typeface="HY신명조" pitchFamily="18" charset="-127"/>
                  <a:ea typeface="HY신명조" pitchFamily="18" charset="-127"/>
                </a:rPr>
                <a:t> </a:t>
              </a:r>
              <a:r>
                <a:rPr lang="en-US" altLang="ko-KR">
                  <a:solidFill>
                    <a:srgbClr val="000066"/>
                  </a:solidFill>
                </a:rPr>
                <a:t> </a:t>
              </a:r>
              <a:r>
                <a:rPr lang="en-US" altLang="ko-KR" sz="2800">
                  <a:solidFill>
                    <a:srgbClr val="0000FF"/>
                  </a:solidFill>
                  <a:latin typeface="HY견고딕" pitchFamily="18" charset="-127"/>
                  <a:ea typeface="HY견고딕" pitchFamily="18" charset="-127"/>
                </a:rPr>
                <a:t>Step 4: Mutual Agreement Procedure</a:t>
              </a:r>
              <a:endParaRPr lang="ko-KR" altLang="en-US" sz="2800">
                <a:solidFill>
                  <a:srgbClr val="0000FF"/>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249238" y="44450"/>
            <a:ext cx="1079500" cy="1079500"/>
            <a:chOff x="340" y="845"/>
            <a:chExt cx="680" cy="680"/>
          </a:xfrm>
        </p:grpSpPr>
        <p:sp>
          <p:nvSpPr>
            <p:cNvPr id="44039"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4040"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73063E0C-D3D8-42F0-9A08-7D067ACFAEFE}" type="slidenum">
              <a:rPr lang="ko-KR" altLang="en-US"/>
              <a:pPr>
                <a:defRPr/>
              </a:pPr>
              <a:t>31</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825500" y="1123950"/>
            <a:ext cx="7632700" cy="4826000"/>
          </a:xfrm>
        </p:spPr>
        <p:txBody>
          <a:bodyPr>
            <a:normAutofit lnSpcReduction="10000"/>
          </a:bodyPr>
          <a:lstStyle/>
          <a:p>
            <a:pPr marL="265176" indent="-265176" eaLnBrk="1" fontAlgn="auto" hangingPunct="1">
              <a:spcAft>
                <a:spcPts val="0"/>
              </a:spcAft>
              <a:buFont typeface="Wingdings 2"/>
              <a:buChar char=""/>
              <a:defRPr/>
            </a:pPr>
            <a:r>
              <a:rPr lang="en-US" altLang="ko-KR" dirty="0" smtClean="0">
                <a:latin typeface="HY헤드라인M" pitchFamily="18" charset="-127"/>
                <a:ea typeface="HY헤드라인M" pitchFamily="18" charset="-127"/>
              </a:rPr>
              <a:t>Notice of Negotiation Results</a:t>
            </a:r>
            <a:r>
              <a:rPr lang="ko-KR" altLang="en-US" dirty="0" smtClean="0">
                <a:latin typeface="HY헤드라인M" pitchFamily="18" charset="-127"/>
                <a:ea typeface="HY헤드라인M" pitchFamily="18" charset="-127"/>
              </a:rPr>
              <a:t> </a:t>
            </a:r>
            <a:r>
              <a:rPr lang="en-US" altLang="ko-KR" dirty="0" smtClean="0">
                <a:latin typeface="HY헤드라인M" pitchFamily="18" charset="-127"/>
                <a:ea typeface="HY헤드라인M" pitchFamily="18" charset="-127"/>
              </a:rPr>
              <a:t>(by taxing authority)</a:t>
            </a:r>
          </a:p>
          <a:p>
            <a:pPr marL="265176" indent="-265176" eaLnBrk="1" fontAlgn="auto" hangingPunct="1">
              <a:spcAft>
                <a:spcPts val="0"/>
              </a:spcAft>
              <a:buFontTx/>
              <a:buNone/>
              <a:defRPr/>
            </a:pPr>
            <a:r>
              <a:rPr lang="en-US" altLang="ko-KR" dirty="0" smtClean="0">
                <a:latin typeface="HY헤드라인M" pitchFamily="18" charset="-127"/>
                <a:ea typeface="HY헤드라인M" pitchFamily="18" charset="-127"/>
              </a:rPr>
              <a:t>  </a:t>
            </a:r>
            <a:r>
              <a:rPr lang="en-US" altLang="ko-KR" sz="2400" dirty="0" smtClean="0">
                <a:solidFill>
                  <a:srgbClr val="3366CC"/>
                </a:solidFill>
                <a:latin typeface="HY헤드라인M" pitchFamily="18" charset="-127"/>
                <a:ea typeface="HY헤드라인M" pitchFamily="18" charset="-127"/>
              </a:rPr>
              <a:t>- within 15 days from the closing day of</a:t>
            </a:r>
          </a:p>
          <a:p>
            <a:pPr marL="265176" indent="-265176" eaLnBrk="1" fontAlgn="auto" hangingPunct="1">
              <a:spcAft>
                <a:spcPts val="0"/>
              </a:spcAft>
              <a:buFontTx/>
              <a:buNone/>
              <a:defRPr/>
            </a:pPr>
            <a:r>
              <a:rPr lang="en-US" altLang="ko-KR" sz="2400" dirty="0" smtClean="0">
                <a:solidFill>
                  <a:srgbClr val="3366CC"/>
                </a:solidFill>
                <a:latin typeface="HY헤드라인M" pitchFamily="18" charset="-127"/>
                <a:ea typeface="HY헤드라인M" pitchFamily="18" charset="-127"/>
              </a:rPr>
              <a:t>     mutual agreement</a:t>
            </a:r>
            <a:r>
              <a:rPr lang="en-US" altLang="ko-KR" dirty="0" smtClean="0">
                <a:latin typeface="HY헤드라인M" pitchFamily="18" charset="-127"/>
                <a:ea typeface="HY헤드라인M" pitchFamily="18" charset="-127"/>
              </a:rPr>
              <a:t> </a:t>
            </a:r>
          </a:p>
          <a:p>
            <a:pPr marL="265176" indent="-265176" eaLnBrk="1" fontAlgn="auto" hangingPunct="1">
              <a:spcAft>
                <a:spcPts val="0"/>
              </a:spcAft>
              <a:buFont typeface="Wingdings 2"/>
              <a:buChar char=""/>
              <a:defRPr/>
            </a:pPr>
            <a:r>
              <a:rPr lang="en-US" altLang="ko-KR" dirty="0" smtClean="0">
                <a:latin typeface="HY헤드라인M" pitchFamily="18" charset="-127"/>
                <a:ea typeface="HY헤드라인M" pitchFamily="18" charset="-127"/>
              </a:rPr>
              <a:t>Express Consent</a:t>
            </a:r>
            <a:r>
              <a:rPr lang="ko-KR" altLang="en-US" dirty="0" smtClean="0">
                <a:latin typeface="HY헤드라인M" pitchFamily="18" charset="-127"/>
                <a:ea typeface="HY헤드라인M" pitchFamily="18" charset="-127"/>
              </a:rPr>
              <a:t> </a:t>
            </a:r>
            <a:r>
              <a:rPr lang="en-US" altLang="ko-KR" dirty="0" smtClean="0">
                <a:latin typeface="HY헤드라인M" pitchFamily="18" charset="-127"/>
                <a:ea typeface="HY헤드라인M" pitchFamily="18" charset="-127"/>
              </a:rPr>
              <a:t>(by applicant)</a:t>
            </a:r>
          </a:p>
          <a:p>
            <a:pPr marL="265176" indent="-265176" eaLnBrk="1" fontAlgn="auto" hangingPunct="1">
              <a:spcAft>
                <a:spcPts val="0"/>
              </a:spcAft>
              <a:buFontTx/>
              <a:buNone/>
              <a:defRPr/>
            </a:pPr>
            <a:r>
              <a:rPr lang="en-US" altLang="ko-KR" dirty="0" smtClean="0">
                <a:latin typeface="HY헤드라인M" pitchFamily="18" charset="-127"/>
                <a:ea typeface="HY헤드라인M" pitchFamily="18" charset="-127"/>
              </a:rPr>
              <a:t>  </a:t>
            </a:r>
            <a:r>
              <a:rPr lang="en-US" altLang="ko-KR" sz="2400" dirty="0" smtClean="0">
                <a:solidFill>
                  <a:srgbClr val="3366CC"/>
                </a:solidFill>
                <a:latin typeface="HY헤드라인M" pitchFamily="18" charset="-127"/>
                <a:ea typeface="HY헤드라인M" pitchFamily="18" charset="-127"/>
              </a:rPr>
              <a:t>- submit written consent within 2 months from </a:t>
            </a:r>
          </a:p>
          <a:p>
            <a:pPr marL="265176" indent="-265176" eaLnBrk="1" fontAlgn="auto" hangingPunct="1">
              <a:spcAft>
                <a:spcPts val="0"/>
              </a:spcAft>
              <a:buFontTx/>
              <a:buNone/>
              <a:defRPr/>
            </a:pPr>
            <a:r>
              <a:rPr lang="en-US" altLang="ko-KR" sz="2400" dirty="0" smtClean="0">
                <a:solidFill>
                  <a:srgbClr val="3366CC"/>
                </a:solidFill>
                <a:latin typeface="HY헤드라인M" pitchFamily="18" charset="-127"/>
                <a:ea typeface="HY헤드라인M" pitchFamily="18" charset="-127"/>
              </a:rPr>
              <a:t>     the day of receiving notification</a:t>
            </a:r>
            <a:endParaRPr lang="en-US" altLang="ko-KR" sz="2400" dirty="0" smtClean="0">
              <a:latin typeface="HY헤드라인M" pitchFamily="18" charset="-127"/>
              <a:ea typeface="HY헤드라인M" pitchFamily="18" charset="-127"/>
            </a:endParaRPr>
          </a:p>
          <a:p>
            <a:pPr marL="265176" indent="-265176" eaLnBrk="1" fontAlgn="auto" hangingPunct="1">
              <a:spcAft>
                <a:spcPts val="0"/>
              </a:spcAft>
              <a:buFont typeface="Wingdings 2"/>
              <a:buChar char=""/>
              <a:defRPr/>
            </a:pPr>
            <a:r>
              <a:rPr lang="en-US" altLang="ko-KR" dirty="0" smtClean="0">
                <a:latin typeface="HY헤드라인M" pitchFamily="18" charset="-127"/>
                <a:ea typeface="HY헤드라인M" pitchFamily="18" charset="-127"/>
              </a:rPr>
              <a:t>Approval (by taxing authority)</a:t>
            </a:r>
          </a:p>
          <a:p>
            <a:pPr marL="265176" indent="-265176" eaLnBrk="1" fontAlgn="auto" hangingPunct="1">
              <a:spcAft>
                <a:spcPts val="0"/>
              </a:spcAft>
              <a:buFontTx/>
              <a:buNone/>
              <a:defRPr/>
            </a:pPr>
            <a:r>
              <a:rPr lang="en-US" altLang="ko-KR" dirty="0" smtClean="0">
                <a:latin typeface="HY헤드라인M" pitchFamily="18" charset="-127"/>
                <a:ea typeface="HY헤드라인M" pitchFamily="18" charset="-127"/>
              </a:rPr>
              <a:t>  </a:t>
            </a:r>
            <a:r>
              <a:rPr lang="en-US" altLang="ko-KR" sz="2400" dirty="0" smtClean="0">
                <a:solidFill>
                  <a:srgbClr val="3366CC"/>
                </a:solidFill>
                <a:latin typeface="HY헤드라인M" pitchFamily="18" charset="-127"/>
                <a:ea typeface="HY헤드라인M" pitchFamily="18" charset="-127"/>
              </a:rPr>
              <a:t>- within 15 days from the day of receiving the </a:t>
            </a:r>
          </a:p>
          <a:p>
            <a:pPr marL="265176" indent="-265176" eaLnBrk="1" fontAlgn="auto" hangingPunct="1">
              <a:spcAft>
                <a:spcPts val="0"/>
              </a:spcAft>
              <a:buFontTx/>
              <a:buNone/>
              <a:defRPr/>
            </a:pPr>
            <a:r>
              <a:rPr lang="en-US" altLang="ko-KR" sz="2400" dirty="0" smtClean="0">
                <a:solidFill>
                  <a:srgbClr val="3366CC"/>
                </a:solidFill>
                <a:latin typeface="HY헤드라인M" pitchFamily="18" charset="-127"/>
                <a:ea typeface="HY헤드라인M" pitchFamily="18" charset="-127"/>
              </a:rPr>
              <a:t>      written consent</a:t>
            </a:r>
          </a:p>
          <a:p>
            <a:pPr marL="265176" indent="-265176" eaLnBrk="1" fontAlgn="auto" hangingPunct="1">
              <a:spcAft>
                <a:spcPts val="0"/>
              </a:spcAft>
              <a:buFont typeface="Wingdings 2"/>
              <a:buChar char=""/>
              <a:defRPr/>
            </a:pPr>
            <a:r>
              <a:rPr lang="en-US" altLang="ko-KR" dirty="0" smtClean="0">
                <a:latin typeface="HY헤드라인M" pitchFamily="18" charset="-127"/>
                <a:ea typeface="HY헤드라인M" pitchFamily="18" charset="-127"/>
              </a:rPr>
              <a:t>Implementation</a:t>
            </a:r>
            <a:r>
              <a:rPr lang="ko-KR" altLang="en-US" dirty="0" smtClean="0">
                <a:latin typeface="HY헤드라인M" pitchFamily="18" charset="-127"/>
                <a:ea typeface="HY헤드라인M" pitchFamily="18" charset="-127"/>
              </a:rPr>
              <a:t> </a:t>
            </a:r>
            <a:r>
              <a:rPr lang="en-US" altLang="ko-KR" dirty="0" smtClean="0">
                <a:latin typeface="HY헤드라인M" pitchFamily="18" charset="-127"/>
                <a:ea typeface="HY헤드라인M" pitchFamily="18" charset="-127"/>
              </a:rPr>
              <a:t>(by applicant)</a:t>
            </a:r>
            <a:endParaRPr lang="ko-KR" altLang="en-US" dirty="0" smtClean="0">
              <a:latin typeface="HY헤드라인M" pitchFamily="18" charset="-127"/>
              <a:ea typeface="HY헤드라인M" pitchFamily="18" charset="-127"/>
            </a:endParaRPr>
          </a:p>
        </p:txBody>
      </p:sp>
      <p:grpSp>
        <p:nvGrpSpPr>
          <p:cNvPr id="2" name="Group 28"/>
          <p:cNvGrpSpPr>
            <a:grpSpLocks/>
          </p:cNvGrpSpPr>
          <p:nvPr/>
        </p:nvGrpSpPr>
        <p:grpSpPr bwMode="auto">
          <a:xfrm>
            <a:off x="611188" y="260350"/>
            <a:ext cx="8932862" cy="863600"/>
            <a:chOff x="154" y="935"/>
            <a:chExt cx="2991" cy="544"/>
          </a:xfrm>
        </p:grpSpPr>
        <p:pic>
          <p:nvPicPr>
            <p:cNvPr id="45066"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Rectangle 30"/>
            <p:cNvSpPr>
              <a:spLocks noChangeArrowheads="1"/>
            </p:cNvSpPr>
            <p:nvPr/>
          </p:nvSpPr>
          <p:spPr bwMode="auto">
            <a:xfrm>
              <a:off x="154" y="1040"/>
              <a:ext cx="2991" cy="330"/>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2800" b="1">
                  <a:latin typeface="HY견고딕" pitchFamily="18" charset="-127"/>
                  <a:ea typeface="HY견고딕" pitchFamily="18" charset="-127"/>
                </a:rPr>
                <a:t> </a:t>
              </a:r>
              <a:r>
                <a:rPr lang="en-US" altLang="ko-KR" sz="2800">
                  <a:latin typeface="HY견고딕" pitchFamily="18" charset="-127"/>
                  <a:ea typeface="HY견고딕" pitchFamily="18" charset="-127"/>
                </a:rPr>
                <a:t>   </a:t>
              </a:r>
              <a:r>
                <a:rPr lang="en-US" altLang="ko-KR" sz="2800">
                  <a:solidFill>
                    <a:srgbClr val="0000FF"/>
                  </a:solidFill>
                  <a:latin typeface="HY견고딕" pitchFamily="18" charset="-127"/>
                  <a:ea typeface="HY견고딕" pitchFamily="18" charset="-127"/>
                </a:rPr>
                <a:t>Step 5: Prior Approval &amp; Implementation</a:t>
              </a:r>
              <a:endParaRPr lang="ko-KR" altLang="en-US" sz="2800">
                <a:solidFill>
                  <a:srgbClr val="0000FF"/>
                </a:solidFill>
                <a:latin typeface="HY견고딕" pitchFamily="18" charset="-127"/>
                <a:ea typeface="HY견고딕" pitchFamily="18" charset="-127"/>
              </a:endParaRPr>
            </a:p>
          </p:txBody>
        </p:sp>
      </p:grpSp>
      <p:grpSp>
        <p:nvGrpSpPr>
          <p:cNvPr id="3" name="Group 31"/>
          <p:cNvGrpSpPr>
            <a:grpSpLocks/>
          </p:cNvGrpSpPr>
          <p:nvPr/>
        </p:nvGrpSpPr>
        <p:grpSpPr bwMode="auto">
          <a:xfrm>
            <a:off x="249238" y="260350"/>
            <a:ext cx="1079500" cy="1079500"/>
            <a:chOff x="340" y="845"/>
            <a:chExt cx="680" cy="680"/>
          </a:xfrm>
        </p:grpSpPr>
        <p:sp>
          <p:nvSpPr>
            <p:cNvPr id="45063"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5064"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B8A58EF0-4348-4C97-AC3D-D7C9452CEA56}" type="slidenum">
              <a:rPr lang="ko-KR" altLang="en-US"/>
              <a:pPr>
                <a:defRPr/>
              </a:pPr>
              <a:t>32</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685800" y="1268413"/>
            <a:ext cx="7772400" cy="4875212"/>
          </a:xfrm>
        </p:spPr>
        <p:txBody>
          <a:bodyPr/>
          <a:lstStyle/>
          <a:p>
            <a:pPr eaLnBrk="1" hangingPunct="1">
              <a:lnSpc>
                <a:spcPct val="90000"/>
              </a:lnSpc>
            </a:pPr>
            <a:r>
              <a:rPr lang="en-US" altLang="ko-KR" smtClean="0">
                <a:solidFill>
                  <a:srgbClr val="FF0000"/>
                </a:solidFill>
                <a:latin typeface="HY헤드라인M" pitchFamily="18" charset="-127"/>
                <a:ea typeface="HY헤드라인M" pitchFamily="18" charset="-127"/>
              </a:rPr>
              <a:t>Taxpayer shall submit to taxing authority annual report every year </a:t>
            </a:r>
            <a:r>
              <a:rPr lang="en-US" altLang="ko-KR" smtClean="0">
                <a:latin typeface="HY헤드라인M" pitchFamily="18" charset="-127"/>
                <a:ea typeface="HY헤드라인M" pitchFamily="18" charset="-127"/>
              </a:rPr>
              <a:t>that contain whether all terms of the APA are followed in the trade concerned, </a:t>
            </a:r>
            <a:r>
              <a:rPr lang="en-US" altLang="ko-KR" smtClean="0">
                <a:solidFill>
                  <a:srgbClr val="FF0000"/>
                </a:solidFill>
                <a:latin typeface="HY헤드라인M" pitchFamily="18" charset="-127"/>
                <a:ea typeface="HY헤드라인M" pitchFamily="18" charset="-127"/>
              </a:rPr>
              <a:t>within 6 months of annual tax return submission due date.</a:t>
            </a:r>
          </a:p>
          <a:p>
            <a:pPr eaLnBrk="1" hangingPunct="1">
              <a:lnSpc>
                <a:spcPct val="90000"/>
              </a:lnSpc>
            </a:pPr>
            <a:endParaRPr lang="en-US" altLang="ko-KR" smtClean="0">
              <a:latin typeface="HY헤드라인M" pitchFamily="18" charset="-127"/>
              <a:ea typeface="HY헤드라인M" pitchFamily="18" charset="-127"/>
            </a:endParaRPr>
          </a:p>
          <a:p>
            <a:pPr eaLnBrk="1" hangingPunct="1">
              <a:lnSpc>
                <a:spcPct val="90000"/>
              </a:lnSpc>
            </a:pPr>
            <a:r>
              <a:rPr lang="en-US" altLang="ko-KR" smtClean="0">
                <a:latin typeface="HY헤드라인M" pitchFamily="18" charset="-127"/>
                <a:ea typeface="HY헤드라인M" pitchFamily="18" charset="-127"/>
              </a:rPr>
              <a:t>Consideration Aspect</a:t>
            </a:r>
            <a:endParaRPr lang="en-US" altLang="ko-KR" sz="2400" smtClean="0">
              <a:latin typeface="HY헤드라인M" pitchFamily="18" charset="-127"/>
              <a:ea typeface="HY헤드라인M" pitchFamily="18" charset="-127"/>
            </a:endParaRPr>
          </a:p>
          <a:p>
            <a:pPr marL="347663" lvl="1" indent="0" eaLnBrk="1" hangingPunct="1">
              <a:lnSpc>
                <a:spcPct val="90000"/>
              </a:lnSpc>
              <a:buFont typeface="Verdana" pitchFamily="34" charset="0"/>
              <a:buNone/>
            </a:pPr>
            <a:r>
              <a:rPr lang="en-US" altLang="ko-KR" smtClean="0">
                <a:latin typeface="HY헤드라인M" pitchFamily="18" charset="-127"/>
                <a:ea typeface="HY헤드라인M" pitchFamily="18" charset="-127"/>
              </a:rPr>
              <a:t>- Whether the taxpayer </a:t>
            </a:r>
            <a:r>
              <a:rPr lang="en-US" altLang="ko-KR" smtClean="0">
                <a:solidFill>
                  <a:srgbClr val="FF0000"/>
                </a:solidFill>
                <a:latin typeface="HY헤드라인M" pitchFamily="18" charset="-127"/>
                <a:ea typeface="HY헤드라인M" pitchFamily="18" charset="-127"/>
              </a:rPr>
              <a:t>complies with </a:t>
            </a:r>
            <a:r>
              <a:rPr lang="en-US" altLang="ko-KR" smtClean="0">
                <a:latin typeface="HY헤드라인M" pitchFamily="18" charset="-127"/>
                <a:ea typeface="HY헤드라인M" pitchFamily="18" charset="-127"/>
              </a:rPr>
              <a:t>approved </a:t>
            </a:r>
          </a:p>
          <a:p>
            <a:pPr marL="347663" lvl="1" indent="0" eaLnBrk="1" hangingPunct="1">
              <a:lnSpc>
                <a:spcPct val="90000"/>
              </a:lnSpc>
              <a:buFont typeface="Verdana" pitchFamily="34" charset="0"/>
              <a:buNone/>
            </a:pPr>
            <a:r>
              <a:rPr lang="en-US" altLang="ko-KR" smtClean="0">
                <a:latin typeface="HY헤드라인M" pitchFamily="18" charset="-127"/>
                <a:ea typeface="HY헤드라인M" pitchFamily="18" charset="-127"/>
              </a:rPr>
              <a:t>transfer pricing methodology</a:t>
            </a:r>
            <a:r>
              <a:rPr lang="ko-KR" altLang="en-US" smtClean="0">
                <a:latin typeface="HY헤드라인M" pitchFamily="18" charset="-127"/>
                <a:ea typeface="HY헤드라인M" pitchFamily="18" charset="-127"/>
              </a:rPr>
              <a:t> </a:t>
            </a:r>
            <a:endParaRPr lang="en-US" altLang="ko-KR" smtClean="0">
              <a:latin typeface="HY헤드라인M" pitchFamily="18" charset="-127"/>
              <a:ea typeface="HY헤드라인M" pitchFamily="18" charset="-127"/>
            </a:endParaRPr>
          </a:p>
          <a:p>
            <a:pPr marL="347663" lvl="1" indent="0" eaLnBrk="1" hangingPunct="1">
              <a:lnSpc>
                <a:spcPct val="90000"/>
              </a:lnSpc>
              <a:buFont typeface="Verdana" pitchFamily="34" charset="0"/>
              <a:buNone/>
            </a:pPr>
            <a:r>
              <a:rPr lang="en-US" altLang="ko-KR" smtClean="0">
                <a:latin typeface="HY헤드라인M" pitchFamily="18" charset="-127"/>
                <a:ea typeface="HY헤드라인M" pitchFamily="18" charset="-127"/>
              </a:rPr>
              <a:t>- Approved APA can be changed </a:t>
            </a:r>
            <a:r>
              <a:rPr lang="en-US" altLang="ko-KR" smtClean="0">
                <a:solidFill>
                  <a:srgbClr val="FF0000"/>
                </a:solidFill>
                <a:latin typeface="HY헤드라인M" pitchFamily="18" charset="-127"/>
                <a:ea typeface="HY헤드라인M" pitchFamily="18" charset="-127"/>
              </a:rPr>
              <a:t>when critical assumption is changed</a:t>
            </a:r>
            <a:endParaRPr lang="ko-KR" altLang="en-US" smtClean="0">
              <a:solidFill>
                <a:srgbClr val="FF0000"/>
              </a:solidFill>
              <a:latin typeface="Arial" charset="0"/>
            </a:endParaRPr>
          </a:p>
        </p:txBody>
      </p:sp>
      <p:grpSp>
        <p:nvGrpSpPr>
          <p:cNvPr id="2" name="Group 28"/>
          <p:cNvGrpSpPr>
            <a:grpSpLocks/>
          </p:cNvGrpSpPr>
          <p:nvPr/>
        </p:nvGrpSpPr>
        <p:grpSpPr bwMode="auto">
          <a:xfrm>
            <a:off x="788988" y="211138"/>
            <a:ext cx="8016875" cy="863600"/>
            <a:chOff x="204" y="935"/>
            <a:chExt cx="2797" cy="544"/>
          </a:xfrm>
        </p:grpSpPr>
        <p:pic>
          <p:nvPicPr>
            <p:cNvPr id="46090"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Rectangle 30"/>
            <p:cNvSpPr>
              <a:spLocks noChangeArrowheads="1"/>
            </p:cNvSpPr>
            <p:nvPr/>
          </p:nvSpPr>
          <p:spPr bwMode="auto">
            <a:xfrm>
              <a:off x="279" y="1040"/>
              <a:ext cx="2722" cy="330"/>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2800" b="1">
                  <a:latin typeface="HY견고딕" pitchFamily="18" charset="-127"/>
                  <a:ea typeface="HY견고딕" pitchFamily="18" charset="-127"/>
                </a:rPr>
                <a:t> </a:t>
              </a:r>
              <a:r>
                <a:rPr lang="en-US" altLang="ko-KR" sz="2800">
                  <a:latin typeface="HY견고딕" pitchFamily="18" charset="-127"/>
                  <a:ea typeface="HY견고딕" pitchFamily="18" charset="-127"/>
                </a:rPr>
                <a:t> </a:t>
              </a:r>
              <a:r>
                <a:rPr lang="en-US" altLang="ko-KR" sz="2800">
                  <a:solidFill>
                    <a:srgbClr val="0000FF"/>
                  </a:solidFill>
                  <a:latin typeface="HY견고딕" pitchFamily="18" charset="-127"/>
                  <a:ea typeface="HY견고딕" pitchFamily="18" charset="-127"/>
                </a:rPr>
                <a:t>Step 6: Submission of Annual Report</a:t>
              </a:r>
              <a:endParaRPr lang="ko-KR" altLang="en-US" sz="2800">
                <a:solidFill>
                  <a:srgbClr val="0000FF"/>
                </a:solidFill>
                <a:latin typeface="HY견고딕" pitchFamily="18" charset="-127"/>
                <a:ea typeface="HY견고딕" pitchFamily="18" charset="-127"/>
              </a:endParaRPr>
            </a:p>
          </p:txBody>
        </p:sp>
      </p:grpSp>
      <p:grpSp>
        <p:nvGrpSpPr>
          <p:cNvPr id="3" name="Group 31"/>
          <p:cNvGrpSpPr>
            <a:grpSpLocks/>
          </p:cNvGrpSpPr>
          <p:nvPr/>
        </p:nvGrpSpPr>
        <p:grpSpPr bwMode="auto">
          <a:xfrm>
            <a:off x="146050" y="44450"/>
            <a:ext cx="1079500" cy="1079500"/>
            <a:chOff x="340" y="845"/>
            <a:chExt cx="680" cy="680"/>
          </a:xfrm>
        </p:grpSpPr>
        <p:sp>
          <p:nvSpPr>
            <p:cNvPr id="46087"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6088"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591FE4D9-C37D-4663-A0D5-1971955E98A6}" type="slidenum">
              <a:rPr lang="ko-KR" altLang="en-US"/>
              <a:pPr>
                <a:defRPr/>
              </a:pPr>
              <a:t>33</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788988" y="1628775"/>
            <a:ext cx="7772400" cy="4616450"/>
          </a:xfrm>
        </p:spPr>
        <p:txBody>
          <a:bodyPr>
            <a:normAutofit/>
          </a:bodyPr>
          <a:lstStyle/>
          <a:p>
            <a:pPr marL="265176" indent="-265176" eaLnBrk="1" fontAlgn="auto" hangingPunct="1">
              <a:lnSpc>
                <a:spcPct val="90000"/>
              </a:lnSpc>
              <a:spcAft>
                <a:spcPts val="0"/>
              </a:spcAft>
              <a:buFont typeface="Wingdings 2"/>
              <a:buChar char=""/>
              <a:defRPr/>
            </a:pPr>
            <a:r>
              <a:rPr lang="en-US" altLang="ko-KR" dirty="0" smtClean="0">
                <a:latin typeface="HY헤드라인M" pitchFamily="18" charset="-127"/>
                <a:ea typeface="HY헤드라인M" pitchFamily="18" charset="-127"/>
              </a:rPr>
              <a:t>Failure to submit annual report</a:t>
            </a:r>
          </a:p>
          <a:p>
            <a:pPr marL="0" indent="0" eaLnBrk="1" fontAlgn="auto" hangingPunct="1">
              <a:lnSpc>
                <a:spcPct val="90000"/>
              </a:lnSpc>
              <a:spcAft>
                <a:spcPts val="0"/>
              </a:spcAft>
              <a:buFontTx/>
              <a:buNone/>
              <a:defRPr/>
            </a:pPr>
            <a:endParaRPr lang="en-US" altLang="ko-KR" sz="800" dirty="0" smtClean="0">
              <a:latin typeface="HY헤드라인M" pitchFamily="18" charset="-127"/>
              <a:ea typeface="HY헤드라인M" pitchFamily="18" charset="-127"/>
            </a:endParaRPr>
          </a:p>
          <a:p>
            <a:pPr marL="265176" indent="-265176" eaLnBrk="1" fontAlgn="auto" hangingPunct="1">
              <a:lnSpc>
                <a:spcPct val="90000"/>
              </a:lnSpc>
              <a:spcAft>
                <a:spcPts val="0"/>
              </a:spcAft>
              <a:buFont typeface="Wingdings 2"/>
              <a:buChar char=""/>
              <a:defRPr/>
            </a:pPr>
            <a:r>
              <a:rPr lang="en-US" altLang="ko-KR" dirty="0" smtClean="0">
                <a:latin typeface="HY헤드라인M" pitchFamily="18" charset="-127"/>
                <a:ea typeface="HY헤드라인M" pitchFamily="18" charset="-127"/>
              </a:rPr>
              <a:t>False contents in annual report</a:t>
            </a:r>
          </a:p>
          <a:p>
            <a:pPr marL="0" indent="0" eaLnBrk="1" fontAlgn="auto" hangingPunct="1">
              <a:lnSpc>
                <a:spcPct val="90000"/>
              </a:lnSpc>
              <a:spcAft>
                <a:spcPts val="0"/>
              </a:spcAft>
              <a:buFontTx/>
              <a:buNone/>
              <a:defRPr/>
            </a:pPr>
            <a:endParaRPr lang="en-US" altLang="ko-KR" sz="800" dirty="0" smtClean="0">
              <a:latin typeface="HY헤드라인M" pitchFamily="18" charset="-127"/>
              <a:ea typeface="HY헤드라인M" pitchFamily="18" charset="-127"/>
            </a:endParaRPr>
          </a:p>
          <a:p>
            <a:pPr marL="265176" indent="-265176" eaLnBrk="1" fontAlgn="auto" hangingPunct="1">
              <a:lnSpc>
                <a:spcPct val="90000"/>
              </a:lnSpc>
              <a:spcAft>
                <a:spcPts val="0"/>
              </a:spcAft>
              <a:buFont typeface="Wingdings 2"/>
              <a:buChar char=""/>
              <a:defRPr/>
            </a:pPr>
            <a:r>
              <a:rPr lang="en-US" altLang="ko-KR" dirty="0" smtClean="0">
                <a:latin typeface="HY헤드라인M" pitchFamily="18" charset="-127"/>
                <a:ea typeface="HY헤드라인M" pitchFamily="18" charset="-127"/>
              </a:rPr>
              <a:t>Failure to comply with prior approved terms and conditions</a:t>
            </a:r>
          </a:p>
          <a:p>
            <a:pPr marL="0" indent="0" eaLnBrk="1" fontAlgn="auto" hangingPunct="1">
              <a:lnSpc>
                <a:spcPct val="90000"/>
              </a:lnSpc>
              <a:spcAft>
                <a:spcPts val="0"/>
              </a:spcAft>
              <a:buFontTx/>
              <a:buNone/>
              <a:defRPr/>
            </a:pPr>
            <a:endParaRPr lang="en-US" altLang="ko-KR" sz="900" dirty="0" smtClean="0">
              <a:latin typeface="HY헤드라인M" pitchFamily="18" charset="-127"/>
              <a:ea typeface="HY헤드라인M" pitchFamily="18" charset="-127"/>
            </a:endParaRPr>
          </a:p>
          <a:p>
            <a:pPr marL="265176" indent="-265176" eaLnBrk="1" fontAlgn="auto" hangingPunct="1">
              <a:lnSpc>
                <a:spcPct val="90000"/>
              </a:lnSpc>
              <a:spcAft>
                <a:spcPts val="0"/>
              </a:spcAft>
              <a:buFont typeface="Wingdings 2"/>
              <a:buChar char=""/>
              <a:defRPr/>
            </a:pPr>
            <a:r>
              <a:rPr lang="en-US" altLang="ko-KR" dirty="0" smtClean="0">
                <a:latin typeface="HY헤드라인M" pitchFamily="18" charset="-127"/>
                <a:ea typeface="HY헤드라인M" pitchFamily="18" charset="-127"/>
              </a:rPr>
              <a:t>Failure to realize critical assumption</a:t>
            </a:r>
          </a:p>
          <a:p>
            <a:pPr marL="0" indent="0" eaLnBrk="1" fontAlgn="auto" hangingPunct="1">
              <a:lnSpc>
                <a:spcPct val="90000"/>
              </a:lnSpc>
              <a:spcAft>
                <a:spcPts val="0"/>
              </a:spcAft>
              <a:buFontTx/>
              <a:buNone/>
              <a:defRPr/>
            </a:pPr>
            <a:endParaRPr lang="en-US" altLang="ko-KR" sz="800" dirty="0">
              <a:latin typeface="HY헤드라인M" pitchFamily="18" charset="-127"/>
              <a:ea typeface="HY헤드라인M" pitchFamily="18" charset="-127"/>
            </a:endParaRPr>
          </a:p>
          <a:p>
            <a:pPr marL="265176" indent="-265176" eaLnBrk="1" fontAlgn="auto" hangingPunct="1">
              <a:lnSpc>
                <a:spcPct val="90000"/>
              </a:lnSpc>
              <a:spcAft>
                <a:spcPts val="0"/>
              </a:spcAft>
              <a:buFont typeface="Wingdings 2"/>
              <a:buChar char=""/>
              <a:defRPr/>
            </a:pPr>
            <a:r>
              <a:rPr lang="en-US" altLang="ko-KR" dirty="0" smtClean="0">
                <a:latin typeface="HY헤드라인M" pitchFamily="18" charset="-127"/>
                <a:ea typeface="HY헤드라인M" pitchFamily="18" charset="-127"/>
              </a:rPr>
              <a:t>Approved APA become not proper because of newly revised relevant laws or regulations</a:t>
            </a:r>
            <a:endParaRPr lang="ko-KR" altLang="en-US" dirty="0" smtClean="0">
              <a:latin typeface="Arial" charset="0"/>
            </a:endParaRPr>
          </a:p>
        </p:txBody>
      </p:sp>
      <p:grpSp>
        <p:nvGrpSpPr>
          <p:cNvPr id="2" name="Group 28"/>
          <p:cNvGrpSpPr>
            <a:grpSpLocks/>
          </p:cNvGrpSpPr>
          <p:nvPr/>
        </p:nvGrpSpPr>
        <p:grpSpPr bwMode="auto">
          <a:xfrm>
            <a:off x="788988" y="211138"/>
            <a:ext cx="8399462" cy="863600"/>
            <a:chOff x="204" y="935"/>
            <a:chExt cx="2930" cy="544"/>
          </a:xfrm>
        </p:grpSpPr>
        <p:pic>
          <p:nvPicPr>
            <p:cNvPr id="47114"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Rectangle 30"/>
            <p:cNvSpPr>
              <a:spLocks noChangeArrowheads="1"/>
            </p:cNvSpPr>
            <p:nvPr/>
          </p:nvSpPr>
          <p:spPr bwMode="auto">
            <a:xfrm>
              <a:off x="279" y="1040"/>
              <a:ext cx="2855" cy="330"/>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a:solidFill>
                    <a:srgbClr val="0000FF"/>
                  </a:solidFill>
                  <a:latin typeface="HY견고딕" pitchFamily="18" charset="-127"/>
                  <a:ea typeface="HY견고딕" pitchFamily="18" charset="-127"/>
                </a:rPr>
                <a:t>Add. Step1: Revocation of Prior Approval</a:t>
              </a:r>
              <a:endParaRPr lang="ko-KR" altLang="en-US" sz="2800">
                <a:solidFill>
                  <a:srgbClr val="0000FF"/>
                </a:solidFill>
                <a:latin typeface="HY견고딕" pitchFamily="18" charset="-127"/>
                <a:ea typeface="HY견고딕" pitchFamily="18" charset="-127"/>
              </a:endParaRPr>
            </a:p>
          </p:txBody>
        </p:sp>
      </p:grpSp>
      <p:grpSp>
        <p:nvGrpSpPr>
          <p:cNvPr id="3" name="Group 31"/>
          <p:cNvGrpSpPr>
            <a:grpSpLocks/>
          </p:cNvGrpSpPr>
          <p:nvPr/>
        </p:nvGrpSpPr>
        <p:grpSpPr bwMode="auto">
          <a:xfrm>
            <a:off x="146050" y="44450"/>
            <a:ext cx="1079500" cy="1079500"/>
            <a:chOff x="340" y="845"/>
            <a:chExt cx="680" cy="680"/>
          </a:xfrm>
        </p:grpSpPr>
        <p:sp>
          <p:nvSpPr>
            <p:cNvPr id="47111"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7112"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10AFB5D9-BE9A-4FEF-B5F0-651D754F492D}" type="slidenum">
              <a:rPr lang="ko-KR" altLang="en-US"/>
              <a:pPr>
                <a:defRPr/>
              </a:pPr>
              <a:t>34</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611188" y="1600200"/>
            <a:ext cx="8075612" cy="4525963"/>
          </a:xfrm>
        </p:spPr>
        <p:txBody>
          <a:bodyPr>
            <a:normAutofit/>
          </a:bodyPr>
          <a:lstStyle/>
          <a:p>
            <a:pPr marL="265176" indent="-265176" eaLnBrk="1" fontAlgn="auto" hangingPunct="1">
              <a:spcAft>
                <a:spcPts val="0"/>
              </a:spcAft>
              <a:buFont typeface="Monotype Sorts" pitchFamily="2" charset="2"/>
              <a:buNone/>
              <a:defRPr/>
            </a:pPr>
            <a:endParaRPr lang="en-US" altLang="ko-KR" dirty="0" smtClean="0">
              <a:latin typeface="Arial" charset="0"/>
            </a:endParaRPr>
          </a:p>
          <a:p>
            <a:pPr marL="265176" indent="-265176" eaLnBrk="1" fontAlgn="auto" hangingPunct="1">
              <a:spcAft>
                <a:spcPts val="0"/>
              </a:spcAft>
              <a:buFont typeface="Wingdings 2"/>
              <a:buChar char=""/>
              <a:defRPr/>
            </a:pPr>
            <a:r>
              <a:rPr lang="en-US" altLang="ko-KR" dirty="0" smtClean="0">
                <a:latin typeface="HY헤드라인M" pitchFamily="18" charset="-127"/>
                <a:ea typeface="HY헤드라인M" pitchFamily="18" charset="-127"/>
              </a:rPr>
              <a:t>The taxpayer who obtained the first Prior Approval may apply for another period of APA after the first covered period </a:t>
            </a:r>
          </a:p>
          <a:p>
            <a:pPr marL="0" indent="0" eaLnBrk="1" fontAlgn="auto" hangingPunct="1">
              <a:spcAft>
                <a:spcPts val="0"/>
              </a:spcAft>
              <a:buFontTx/>
              <a:buNone/>
              <a:defRPr/>
            </a:pPr>
            <a:r>
              <a:rPr lang="en-US" altLang="ko-KR" dirty="0">
                <a:latin typeface="HY헤드라인M" pitchFamily="18" charset="-127"/>
                <a:ea typeface="HY헤드라인M" pitchFamily="18" charset="-127"/>
              </a:rPr>
              <a:t> </a:t>
            </a:r>
            <a:r>
              <a:rPr lang="en-US" altLang="ko-KR" dirty="0" smtClean="0">
                <a:latin typeface="HY헤드라인M" pitchFamily="18" charset="-127"/>
                <a:ea typeface="HY헤드라인M" pitchFamily="18" charset="-127"/>
              </a:rPr>
              <a:t>  (2</a:t>
            </a:r>
            <a:r>
              <a:rPr lang="en-US" altLang="ko-KR" baseline="30000" dirty="0" smtClean="0">
                <a:latin typeface="HY헤드라인M" pitchFamily="18" charset="-127"/>
                <a:ea typeface="HY헤드라인M" pitchFamily="18" charset="-127"/>
              </a:rPr>
              <a:t>nd</a:t>
            </a:r>
            <a:r>
              <a:rPr lang="en-US" altLang="ko-KR" dirty="0" smtClean="0">
                <a:latin typeface="HY헤드라인M" pitchFamily="18" charset="-127"/>
                <a:ea typeface="HY헤드라인M" pitchFamily="18" charset="-127"/>
              </a:rPr>
              <a:t> application)</a:t>
            </a:r>
          </a:p>
          <a:p>
            <a:pPr marL="265176" indent="-265176" eaLnBrk="1" fontAlgn="auto" hangingPunct="1">
              <a:spcAft>
                <a:spcPts val="0"/>
              </a:spcAft>
              <a:buFont typeface="Wingdings 2"/>
              <a:buChar char=""/>
              <a:defRPr/>
            </a:pPr>
            <a:endParaRPr lang="en-US" altLang="ko-KR" dirty="0" smtClean="0">
              <a:latin typeface="HY헤드라인M" pitchFamily="18" charset="-127"/>
              <a:ea typeface="HY헤드라인M" pitchFamily="18" charset="-127"/>
            </a:endParaRPr>
          </a:p>
          <a:p>
            <a:pPr marL="548640" lvl="1" indent="-201168" eaLnBrk="1" fontAlgn="auto" hangingPunct="1">
              <a:spcAft>
                <a:spcPts val="0"/>
              </a:spcAft>
              <a:buFont typeface="Verdana"/>
              <a:buChar char="◦"/>
              <a:defRPr/>
            </a:pPr>
            <a:r>
              <a:rPr lang="en-US" altLang="ko-KR" dirty="0" smtClean="0">
                <a:latin typeface="HY헤드라인M" pitchFamily="18" charset="-127"/>
                <a:ea typeface="HY헤드라인M" pitchFamily="18" charset="-127"/>
              </a:rPr>
              <a:t>Processing period in 2</a:t>
            </a:r>
            <a:r>
              <a:rPr lang="en-US" altLang="ko-KR" baseline="30000" dirty="0" smtClean="0">
                <a:latin typeface="HY헤드라인M" pitchFamily="18" charset="-127"/>
                <a:ea typeface="HY헤드라인M" pitchFamily="18" charset="-127"/>
              </a:rPr>
              <a:t>nd</a:t>
            </a:r>
            <a:r>
              <a:rPr lang="en-US" altLang="ko-KR" dirty="0" smtClean="0">
                <a:latin typeface="HY헤드라인M" pitchFamily="18" charset="-127"/>
                <a:ea typeface="HY헤드라인M" pitchFamily="18" charset="-127"/>
              </a:rPr>
              <a:t> application for APA approval become reduced compared with first application</a:t>
            </a:r>
            <a:endParaRPr lang="ko-KR" altLang="en-US" dirty="0" smtClean="0">
              <a:latin typeface="HY헤드라인M" pitchFamily="18" charset="-127"/>
              <a:ea typeface="HY헤드라인M" pitchFamily="18" charset="-127"/>
            </a:endParaRPr>
          </a:p>
        </p:txBody>
      </p:sp>
      <p:grpSp>
        <p:nvGrpSpPr>
          <p:cNvPr id="2" name="Group 28"/>
          <p:cNvGrpSpPr>
            <a:grpSpLocks/>
          </p:cNvGrpSpPr>
          <p:nvPr/>
        </p:nvGrpSpPr>
        <p:grpSpPr bwMode="auto">
          <a:xfrm>
            <a:off x="1149350" y="303213"/>
            <a:ext cx="7994650" cy="863600"/>
            <a:chOff x="204" y="935"/>
            <a:chExt cx="2789" cy="544"/>
          </a:xfrm>
        </p:grpSpPr>
        <p:pic>
          <p:nvPicPr>
            <p:cNvPr id="48138"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Rectangle 30"/>
            <p:cNvSpPr>
              <a:spLocks noChangeArrowheads="1"/>
            </p:cNvSpPr>
            <p:nvPr/>
          </p:nvSpPr>
          <p:spPr bwMode="auto">
            <a:xfrm>
              <a:off x="279" y="1040"/>
              <a:ext cx="2468" cy="330"/>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a:solidFill>
                    <a:srgbClr val="9900CC"/>
                  </a:solidFill>
                  <a:latin typeface="HY견고딕" pitchFamily="18" charset="-127"/>
                  <a:ea typeface="HY견고딕" pitchFamily="18" charset="-127"/>
                </a:rPr>
                <a:t> </a:t>
              </a:r>
              <a:r>
                <a:rPr lang="en-US" altLang="ko-KR" sz="2800">
                  <a:solidFill>
                    <a:srgbClr val="9900CC"/>
                  </a:solidFill>
                  <a:latin typeface="HY견고딕" pitchFamily="18" charset="-127"/>
                  <a:ea typeface="HY견고딕" pitchFamily="18" charset="-127"/>
                </a:rPr>
                <a:t> </a:t>
              </a:r>
              <a:r>
                <a:rPr lang="en-US" altLang="ko-KR" sz="2800">
                  <a:solidFill>
                    <a:srgbClr val="0000FF"/>
                  </a:solidFill>
                  <a:latin typeface="HY견고딕" pitchFamily="18" charset="-127"/>
                  <a:ea typeface="HY견고딕" pitchFamily="18" charset="-127"/>
                </a:rPr>
                <a:t>Add Step 2: Application Extension</a:t>
              </a:r>
              <a:endParaRPr lang="ko-KR" altLang="en-US" sz="2800">
                <a:solidFill>
                  <a:srgbClr val="0000FF"/>
                </a:solidFill>
                <a:latin typeface="HY견고딕" pitchFamily="18" charset="-127"/>
                <a:ea typeface="HY견고딕" pitchFamily="18" charset="-127"/>
              </a:endParaRPr>
            </a:p>
          </p:txBody>
        </p:sp>
      </p:grpSp>
      <p:grpSp>
        <p:nvGrpSpPr>
          <p:cNvPr id="3" name="Group 31"/>
          <p:cNvGrpSpPr>
            <a:grpSpLocks/>
          </p:cNvGrpSpPr>
          <p:nvPr/>
        </p:nvGrpSpPr>
        <p:grpSpPr bwMode="auto">
          <a:xfrm>
            <a:off x="287338" y="260350"/>
            <a:ext cx="1079500" cy="1079500"/>
            <a:chOff x="340" y="845"/>
            <a:chExt cx="680" cy="680"/>
          </a:xfrm>
        </p:grpSpPr>
        <p:sp>
          <p:nvSpPr>
            <p:cNvPr id="48135"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8136"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02051A5F-9D7A-46F9-B2F0-97609C36CA8B}" type="slidenum">
              <a:rPr lang="ko-KR" altLang="en-US"/>
              <a:pPr>
                <a:defRPr/>
              </a:pPr>
              <a:t>35</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538163" y="1268413"/>
            <a:ext cx="8245475" cy="5037137"/>
          </a:xfrm>
        </p:spPr>
        <p:txBody>
          <a:bodyPr>
            <a:normAutofit/>
          </a:bodyPr>
          <a:lstStyle/>
          <a:p>
            <a:pPr marL="265176" indent="-265176" eaLnBrk="1" fontAlgn="auto" hangingPunct="1">
              <a:spcAft>
                <a:spcPts val="0"/>
              </a:spcAft>
              <a:buFont typeface="Wingdings 2"/>
              <a:buChar char=""/>
              <a:defRPr/>
            </a:pPr>
            <a:r>
              <a:rPr lang="en-US" altLang="ko-KR" dirty="0" smtClean="0">
                <a:latin typeface="HY헤드라인M" pitchFamily="18" charset="-127"/>
                <a:ea typeface="HY헤드라인M" pitchFamily="18" charset="-127"/>
              </a:rPr>
              <a:t>Generally,  Tax Audit of Transfer Pricing that is already conducting will not be stopped by applying APA.</a:t>
            </a:r>
          </a:p>
          <a:p>
            <a:pPr marL="0" indent="0" eaLnBrk="1" fontAlgn="auto" hangingPunct="1">
              <a:spcAft>
                <a:spcPts val="0"/>
              </a:spcAft>
              <a:buFontTx/>
              <a:buNone/>
              <a:defRPr/>
            </a:pPr>
            <a:endParaRPr lang="en-US" altLang="ko-KR" sz="800" dirty="0" smtClean="0">
              <a:latin typeface="HY헤드라인M" pitchFamily="18" charset="-127"/>
              <a:ea typeface="HY헤드라인M" pitchFamily="18" charset="-127"/>
            </a:endParaRPr>
          </a:p>
          <a:p>
            <a:pPr marL="265176" indent="-265176" eaLnBrk="1" fontAlgn="auto" hangingPunct="1">
              <a:spcAft>
                <a:spcPts val="0"/>
              </a:spcAft>
              <a:buFont typeface="Wingdings 2"/>
              <a:buChar char=""/>
              <a:defRPr/>
            </a:pPr>
            <a:r>
              <a:rPr lang="en-US" altLang="ko-KR" dirty="0" smtClean="0">
                <a:latin typeface="HY헤드라인M" pitchFamily="18" charset="-127"/>
                <a:ea typeface="HY헤드라인M" pitchFamily="18" charset="-127"/>
              </a:rPr>
              <a:t>Exceptionally,</a:t>
            </a:r>
            <a:r>
              <a:rPr lang="ko-KR" altLang="en-US" dirty="0" smtClean="0">
                <a:latin typeface="HY헤드라인M" pitchFamily="18" charset="-127"/>
                <a:ea typeface="HY헤드라인M" pitchFamily="18" charset="-127"/>
              </a:rPr>
              <a:t> </a:t>
            </a:r>
            <a:r>
              <a:rPr lang="en-US" altLang="ko-KR" dirty="0" smtClean="0">
                <a:latin typeface="HY헤드라인M" pitchFamily="18" charset="-127"/>
                <a:ea typeface="HY헤드라인M" pitchFamily="18" charset="-127"/>
              </a:rPr>
              <a:t>Tax Audit of Transfer Pricing can be postponed</a:t>
            </a:r>
            <a:r>
              <a:rPr lang="ko-KR" altLang="en-US" dirty="0" smtClean="0">
                <a:latin typeface="HY헤드라인M" pitchFamily="18" charset="-127"/>
                <a:ea typeface="HY헤드라인M" pitchFamily="18" charset="-127"/>
              </a:rPr>
              <a:t> </a:t>
            </a:r>
            <a:r>
              <a:rPr lang="en-US" altLang="ko-KR" dirty="0" smtClean="0">
                <a:latin typeface="HY헤드라인M" pitchFamily="18" charset="-127"/>
                <a:ea typeface="HY헤드라인M" pitchFamily="18" charset="-127"/>
              </a:rPr>
              <a:t>when APA application is submitted before the taxpayer gets a prior notification of Tax </a:t>
            </a:r>
            <a:r>
              <a:rPr lang="en-US" altLang="ko-KR" dirty="0">
                <a:latin typeface="HY헤드라인M" pitchFamily="18" charset="-127"/>
                <a:ea typeface="HY헤드라인M" pitchFamily="18" charset="-127"/>
              </a:rPr>
              <a:t>A</a:t>
            </a:r>
            <a:r>
              <a:rPr lang="en-US" altLang="ko-KR" dirty="0" smtClean="0">
                <a:latin typeface="HY헤드라인M" pitchFamily="18" charset="-127"/>
                <a:ea typeface="HY헤드라인M" pitchFamily="18" charset="-127"/>
              </a:rPr>
              <a:t>udit</a:t>
            </a:r>
          </a:p>
          <a:p>
            <a:pPr marL="0" indent="0" eaLnBrk="1" fontAlgn="auto" hangingPunct="1">
              <a:spcAft>
                <a:spcPts val="0"/>
              </a:spcAft>
              <a:buFontTx/>
              <a:buNone/>
              <a:defRPr/>
            </a:pPr>
            <a:endParaRPr lang="en-US" altLang="ko-KR" sz="800" dirty="0" smtClean="0">
              <a:latin typeface="HY헤드라인M" pitchFamily="18" charset="-127"/>
              <a:ea typeface="HY헤드라인M" pitchFamily="18" charset="-127"/>
            </a:endParaRPr>
          </a:p>
          <a:p>
            <a:pPr marL="265176" indent="-265176" eaLnBrk="1" fontAlgn="auto" hangingPunct="1">
              <a:spcAft>
                <a:spcPts val="0"/>
              </a:spcAft>
              <a:buFontTx/>
              <a:buNone/>
              <a:defRPr/>
            </a:pPr>
            <a:r>
              <a:rPr lang="en-US" altLang="ko-KR" dirty="0" smtClean="0">
                <a:latin typeface="HY헤드라인M" pitchFamily="18" charset="-127"/>
                <a:ea typeface="HY헤드라인M" pitchFamily="18" charset="-127"/>
              </a:rPr>
              <a:t>  - However, when supplementary documents are not submitted, the submitted application may not be considered</a:t>
            </a:r>
            <a:endParaRPr lang="en-US" altLang="ko-KR" sz="2400" dirty="0" smtClean="0">
              <a:latin typeface="HY헤드라인M" pitchFamily="18" charset="-127"/>
              <a:ea typeface="HY헤드라인M" pitchFamily="18" charset="-127"/>
            </a:endParaRPr>
          </a:p>
          <a:p>
            <a:pPr marL="265176" indent="-265176" eaLnBrk="1" fontAlgn="auto" hangingPunct="1">
              <a:spcAft>
                <a:spcPts val="0"/>
              </a:spcAft>
              <a:buFont typeface="Wingdings 2"/>
              <a:buChar char=""/>
              <a:defRPr/>
            </a:pPr>
            <a:endParaRPr lang="en-US" altLang="ko-KR" dirty="0" smtClean="0">
              <a:latin typeface="HY헤드라인M" pitchFamily="18" charset="-127"/>
              <a:ea typeface="HY헤드라인M" pitchFamily="18" charset="-127"/>
            </a:endParaRPr>
          </a:p>
          <a:p>
            <a:pPr marL="265176" indent="-265176" eaLnBrk="1" fontAlgn="auto" hangingPunct="1">
              <a:spcAft>
                <a:spcPts val="0"/>
              </a:spcAft>
              <a:buFontTx/>
              <a:buNone/>
              <a:defRPr/>
            </a:pPr>
            <a:endParaRPr lang="ko-KR" altLang="en-US" dirty="0" smtClean="0">
              <a:latin typeface="HY헤드라인M" pitchFamily="18" charset="-127"/>
              <a:ea typeface="HY헤드라인M" pitchFamily="18" charset="-127"/>
            </a:endParaRPr>
          </a:p>
        </p:txBody>
      </p:sp>
      <p:grpSp>
        <p:nvGrpSpPr>
          <p:cNvPr id="2" name="Group 28"/>
          <p:cNvGrpSpPr>
            <a:grpSpLocks/>
          </p:cNvGrpSpPr>
          <p:nvPr/>
        </p:nvGrpSpPr>
        <p:grpSpPr bwMode="auto">
          <a:xfrm>
            <a:off x="788988" y="303213"/>
            <a:ext cx="7994650" cy="863600"/>
            <a:chOff x="204" y="935"/>
            <a:chExt cx="2789" cy="544"/>
          </a:xfrm>
        </p:grpSpPr>
        <p:pic>
          <p:nvPicPr>
            <p:cNvPr id="49162"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Rectangle 30"/>
            <p:cNvSpPr>
              <a:spLocks noChangeArrowheads="1"/>
            </p:cNvSpPr>
            <p:nvPr/>
          </p:nvSpPr>
          <p:spPr bwMode="auto">
            <a:xfrm>
              <a:off x="279" y="1040"/>
              <a:ext cx="2200" cy="368"/>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a:latin typeface="HY신명조" pitchFamily="18" charset="-127"/>
                  <a:ea typeface="HY신명조" pitchFamily="18" charset="-127"/>
                </a:rPr>
                <a:t> </a:t>
              </a:r>
              <a:r>
                <a:rPr lang="en-US" altLang="ko-KR" sz="2800"/>
                <a:t>  </a:t>
              </a:r>
              <a:r>
                <a:rPr lang="en-US" altLang="ko-KR" sz="3200">
                  <a:solidFill>
                    <a:srgbClr val="333399"/>
                  </a:solidFill>
                  <a:latin typeface="HY견고딕" pitchFamily="18" charset="-127"/>
                  <a:ea typeface="HY견고딕" pitchFamily="18" charset="-127"/>
                </a:rPr>
                <a:t>6. Relation with Tax Audit</a:t>
              </a:r>
              <a:endParaRPr lang="ko-KR" altLang="en-US" sz="3200">
                <a:solidFill>
                  <a:srgbClr val="333399"/>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250825" y="195263"/>
            <a:ext cx="1079500" cy="1079500"/>
            <a:chOff x="340" y="845"/>
            <a:chExt cx="680" cy="680"/>
          </a:xfrm>
        </p:grpSpPr>
        <p:sp>
          <p:nvSpPr>
            <p:cNvPr id="49159"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49160"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159B70A9-CF4A-408B-BF36-4CE13F895EB3}" type="slidenum">
              <a:rPr lang="ko-KR" altLang="en-US"/>
              <a:pPr>
                <a:defRPr/>
              </a:pPr>
              <a:t>36</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608013" y="1268413"/>
            <a:ext cx="8078787" cy="4857750"/>
          </a:xfrm>
        </p:spPr>
        <p:txBody>
          <a:bodyPr>
            <a:normAutofit lnSpcReduction="10000"/>
          </a:bodyPr>
          <a:lstStyle/>
          <a:p>
            <a:pPr marL="265176" indent="-265176" eaLnBrk="1" fontAlgn="auto" hangingPunct="1">
              <a:spcAft>
                <a:spcPts val="0"/>
              </a:spcAft>
              <a:buFont typeface="Wingdings 2"/>
              <a:buChar char=""/>
              <a:defRPr/>
            </a:pPr>
            <a:r>
              <a:rPr lang="en-US" altLang="ko-KR" dirty="0" smtClean="0">
                <a:solidFill>
                  <a:srgbClr val="0000FF"/>
                </a:solidFill>
                <a:latin typeface="HY헤드라인M" pitchFamily="18" charset="-127"/>
                <a:ea typeface="HY헤드라인M" pitchFamily="18" charset="-127"/>
              </a:rPr>
              <a:t>Enhance taxpayer</a:t>
            </a:r>
            <a:r>
              <a:rPr lang="en-US" altLang="ko-KR" dirty="0" smtClean="0">
                <a:solidFill>
                  <a:srgbClr val="0000FF"/>
                </a:solidFill>
                <a:latin typeface="Arial Unicode MS" panose="020B0604020202020204" pitchFamily="50" charset="-127"/>
                <a:ea typeface="Arial Unicode MS" panose="020B0604020202020204" pitchFamily="50" charset="-127"/>
                <a:cs typeface="Arial Unicode MS" panose="020B0604020202020204" pitchFamily="50" charset="-127"/>
              </a:rPr>
              <a:t>’</a:t>
            </a:r>
            <a:r>
              <a:rPr lang="en-US" altLang="ko-KR" dirty="0" smtClean="0">
                <a:solidFill>
                  <a:srgbClr val="0000FF"/>
                </a:solidFill>
                <a:latin typeface="HY헤드라인M" pitchFamily="18" charset="-127"/>
                <a:ea typeface="HY헤드라인M" pitchFamily="18" charset="-127"/>
              </a:rPr>
              <a:t>s understanding</a:t>
            </a:r>
            <a:endParaRPr lang="en-US" altLang="ko-KR" sz="2000" dirty="0" smtClean="0">
              <a:solidFill>
                <a:srgbClr val="C00000"/>
              </a:solidFill>
              <a:latin typeface="HY헤드라인M" pitchFamily="18" charset="-127"/>
              <a:ea typeface="HY헤드라인M" pitchFamily="18" charset="-127"/>
            </a:endParaRPr>
          </a:p>
          <a:p>
            <a:pPr marL="0" indent="0" eaLnBrk="1" fontAlgn="auto" hangingPunct="1">
              <a:spcAft>
                <a:spcPts val="0"/>
              </a:spcAft>
              <a:buFontTx/>
              <a:buNone/>
              <a:defRPr/>
            </a:pPr>
            <a:r>
              <a:rPr lang="en-US" altLang="ko-KR" sz="2000" dirty="0" smtClean="0">
                <a:solidFill>
                  <a:srgbClr val="C00000"/>
                </a:solidFill>
                <a:latin typeface="HY헤드라인M" pitchFamily="18" charset="-127"/>
                <a:ea typeface="HY헤드라인M" pitchFamily="18" charset="-127"/>
              </a:rPr>
              <a:t>    (16 applications in year 2004, 43 applications in year 2010)</a:t>
            </a:r>
            <a:r>
              <a:rPr lang="ko-KR" altLang="en-US" sz="2000" dirty="0" smtClean="0">
                <a:solidFill>
                  <a:srgbClr val="C00000"/>
                </a:solidFill>
                <a:latin typeface="HY헤드라인M" pitchFamily="18" charset="-127"/>
                <a:ea typeface="HY헤드라인M" pitchFamily="18" charset="-127"/>
              </a:rPr>
              <a:t> </a:t>
            </a:r>
            <a:endParaRPr lang="en-US" altLang="ko-KR" sz="2000" dirty="0" smtClean="0">
              <a:solidFill>
                <a:srgbClr val="C00000"/>
              </a:solidFill>
              <a:latin typeface="HY헤드라인M" pitchFamily="18" charset="-127"/>
              <a:ea typeface="HY헤드라인M" pitchFamily="18" charset="-127"/>
            </a:endParaRPr>
          </a:p>
          <a:p>
            <a:pPr marL="548640" lvl="1" indent="-201168" eaLnBrk="1" fontAlgn="auto" hangingPunct="1">
              <a:lnSpc>
                <a:spcPct val="80000"/>
              </a:lnSpc>
              <a:spcAft>
                <a:spcPts val="0"/>
              </a:spcAft>
              <a:buFont typeface="Verdana"/>
              <a:buChar char="◦"/>
              <a:defRPr/>
            </a:pPr>
            <a:r>
              <a:rPr lang="en-US" altLang="ko-KR" dirty="0" smtClean="0">
                <a:latin typeface="HY헤드라인M" pitchFamily="18" charset="-127"/>
                <a:ea typeface="HY헤드라인M" pitchFamily="18" charset="-127"/>
              </a:rPr>
              <a:t>somewhat accomplish the object of adaptation of APA system, but still taking a wait-and-see attitude.</a:t>
            </a:r>
          </a:p>
          <a:p>
            <a:pPr marL="457200" lvl="1" indent="0" eaLnBrk="1" fontAlgn="auto" hangingPunct="1">
              <a:lnSpc>
                <a:spcPct val="80000"/>
              </a:lnSpc>
              <a:spcAft>
                <a:spcPts val="0"/>
              </a:spcAft>
              <a:buFontTx/>
              <a:buNone/>
              <a:defRPr/>
            </a:pPr>
            <a:endParaRPr lang="en-US" altLang="ko-KR" sz="1000" dirty="0" smtClean="0">
              <a:latin typeface="HY헤드라인M" pitchFamily="18" charset="-127"/>
              <a:ea typeface="HY헤드라인M" pitchFamily="18" charset="-127"/>
            </a:endParaRPr>
          </a:p>
          <a:p>
            <a:pPr marL="265176" indent="-265176" eaLnBrk="1" fontAlgn="auto" hangingPunct="1">
              <a:lnSpc>
                <a:spcPct val="90000"/>
              </a:lnSpc>
              <a:spcAft>
                <a:spcPts val="0"/>
              </a:spcAft>
              <a:buFont typeface="Wingdings 2"/>
              <a:buChar char=""/>
              <a:defRPr/>
            </a:pPr>
            <a:r>
              <a:rPr lang="en-US" altLang="ko-KR" dirty="0" smtClean="0">
                <a:solidFill>
                  <a:srgbClr val="0000FF"/>
                </a:solidFill>
                <a:latin typeface="HY헤드라인M" pitchFamily="18" charset="-127"/>
                <a:ea typeface="HY헤드라인M" pitchFamily="18" charset="-127"/>
              </a:rPr>
              <a:t>Taxing Authority</a:t>
            </a:r>
            <a:r>
              <a:rPr lang="en-US" altLang="ko-KR" dirty="0" smtClean="0">
                <a:solidFill>
                  <a:srgbClr val="0000FF"/>
                </a:solidFill>
                <a:latin typeface="Arial Unicode MS" panose="020B0604020202020204" pitchFamily="50" charset="-127"/>
                <a:ea typeface="Arial Unicode MS" panose="020B0604020202020204" pitchFamily="50" charset="-127"/>
                <a:cs typeface="Arial Unicode MS" panose="020B0604020202020204" pitchFamily="50" charset="-127"/>
              </a:rPr>
              <a:t>’</a:t>
            </a:r>
            <a:r>
              <a:rPr lang="en-US" altLang="ko-KR" dirty="0" smtClean="0">
                <a:solidFill>
                  <a:srgbClr val="0000FF"/>
                </a:solidFill>
                <a:latin typeface="HY헤드라인M" pitchFamily="18" charset="-127"/>
                <a:ea typeface="HY헤드라인M" pitchFamily="18" charset="-127"/>
              </a:rPr>
              <a:t>s Approach to APA</a:t>
            </a:r>
          </a:p>
          <a:p>
            <a:pPr marL="548640" lvl="1" indent="-201168" eaLnBrk="1" fontAlgn="auto" hangingPunct="1">
              <a:lnSpc>
                <a:spcPct val="80000"/>
              </a:lnSpc>
              <a:spcAft>
                <a:spcPts val="0"/>
              </a:spcAft>
              <a:buFont typeface="Verdana"/>
              <a:buChar char="◦"/>
              <a:defRPr/>
            </a:pPr>
            <a:r>
              <a:rPr lang="en-US" altLang="ko-KR" dirty="0" smtClean="0">
                <a:latin typeface="HY헤드라인M" pitchFamily="18" charset="-127"/>
                <a:ea typeface="HY헤드라인M" pitchFamily="18" charset="-127"/>
              </a:rPr>
              <a:t>Establish relatively friendly atmosphere</a:t>
            </a:r>
            <a:r>
              <a:rPr lang="ko-KR" altLang="en-US" dirty="0" smtClean="0">
                <a:latin typeface="HY헤드라인M" pitchFamily="18" charset="-127"/>
                <a:ea typeface="HY헤드라인M" pitchFamily="18" charset="-127"/>
              </a:rPr>
              <a:t> </a:t>
            </a:r>
            <a:endParaRPr lang="en-US" altLang="ko-KR" dirty="0" smtClean="0">
              <a:latin typeface="HY헤드라인M" pitchFamily="18" charset="-127"/>
              <a:ea typeface="HY헤드라인M" pitchFamily="18" charset="-127"/>
            </a:endParaRPr>
          </a:p>
          <a:p>
            <a:pPr marL="548640" lvl="1" indent="-201168" eaLnBrk="1" fontAlgn="auto" hangingPunct="1">
              <a:lnSpc>
                <a:spcPct val="80000"/>
              </a:lnSpc>
              <a:spcAft>
                <a:spcPts val="0"/>
              </a:spcAft>
              <a:buFont typeface="Verdana"/>
              <a:buChar char="◦"/>
              <a:defRPr/>
            </a:pPr>
            <a:r>
              <a:rPr lang="en-US" altLang="ko-KR" dirty="0" smtClean="0">
                <a:latin typeface="HY헤드라인M" pitchFamily="18" charset="-127"/>
                <a:ea typeface="HY헤드라인M" pitchFamily="18" charset="-127"/>
              </a:rPr>
              <a:t>Make understand  </a:t>
            </a:r>
            <a:r>
              <a:rPr lang="en-US" altLang="ko-KR" dirty="0" smtClean="0">
                <a:solidFill>
                  <a:srgbClr val="FF0000"/>
                </a:solidFill>
                <a:latin typeface="HY헤드라인M" pitchFamily="18" charset="-127"/>
                <a:ea typeface="HY헤드라인M" pitchFamily="18" charset="-127"/>
              </a:rPr>
              <a:t>“TP is not an exact science” </a:t>
            </a:r>
          </a:p>
          <a:p>
            <a:pPr marL="548640" lvl="1" indent="-201168" eaLnBrk="1" fontAlgn="auto" hangingPunct="1">
              <a:lnSpc>
                <a:spcPct val="80000"/>
              </a:lnSpc>
              <a:spcAft>
                <a:spcPts val="0"/>
              </a:spcAft>
              <a:buFont typeface="Verdana"/>
              <a:buChar char="◦"/>
              <a:defRPr/>
            </a:pPr>
            <a:r>
              <a:rPr lang="en-US" altLang="ko-KR" dirty="0" smtClean="0">
                <a:latin typeface="HY헤드라인M" pitchFamily="18" charset="-127"/>
                <a:ea typeface="HY헤드라인M" pitchFamily="18" charset="-127"/>
              </a:rPr>
              <a:t>Show flexibility to reach consensus</a:t>
            </a:r>
            <a:endParaRPr lang="en-US" altLang="ko-KR" dirty="0">
              <a:latin typeface="HY헤드라인M" pitchFamily="18" charset="-127"/>
              <a:ea typeface="HY헤드라인M" pitchFamily="18" charset="-127"/>
            </a:endParaRPr>
          </a:p>
          <a:p>
            <a:pPr marL="457200" lvl="1" indent="0" eaLnBrk="1" fontAlgn="auto" hangingPunct="1">
              <a:lnSpc>
                <a:spcPct val="80000"/>
              </a:lnSpc>
              <a:spcAft>
                <a:spcPts val="0"/>
              </a:spcAft>
              <a:buFontTx/>
              <a:buNone/>
              <a:defRPr/>
            </a:pPr>
            <a:endParaRPr lang="en-US" altLang="ko-KR" sz="900" dirty="0" smtClean="0">
              <a:latin typeface="HY헤드라인M" pitchFamily="18" charset="-127"/>
              <a:ea typeface="HY헤드라인M" pitchFamily="18" charset="-127"/>
            </a:endParaRPr>
          </a:p>
          <a:p>
            <a:pPr marL="265176" indent="-265176" eaLnBrk="1" fontAlgn="auto" hangingPunct="1">
              <a:spcAft>
                <a:spcPts val="0"/>
              </a:spcAft>
              <a:buFont typeface="Wingdings 2"/>
              <a:buChar char=""/>
              <a:defRPr/>
            </a:pPr>
            <a:r>
              <a:rPr lang="en-US" altLang="ko-KR" dirty="0" smtClean="0">
                <a:solidFill>
                  <a:srgbClr val="0000FF"/>
                </a:solidFill>
                <a:latin typeface="HY헤드라인M" pitchFamily="18" charset="-127"/>
                <a:ea typeface="HY헤드라인M" pitchFamily="18" charset="-127"/>
              </a:rPr>
              <a:t>Active Communication with taxpayer and take</a:t>
            </a:r>
            <a:r>
              <a:rPr lang="ko-KR" altLang="en-US" dirty="0" smtClean="0">
                <a:latin typeface="HY헤드라인M" pitchFamily="18" charset="-127"/>
                <a:ea typeface="HY헤드라인M" pitchFamily="18" charset="-127"/>
              </a:rPr>
              <a:t> </a:t>
            </a:r>
            <a:r>
              <a:rPr lang="en-US" altLang="ko-KR" dirty="0" smtClean="0">
                <a:latin typeface="HY헤드라인M" pitchFamily="18" charset="-127"/>
                <a:ea typeface="HY헤드라인M" pitchFamily="18" charset="-127"/>
              </a:rPr>
              <a:t>necessary efforts to resolve different views on APA</a:t>
            </a:r>
          </a:p>
          <a:p>
            <a:pPr marL="548640" lvl="1" indent="-201168" eaLnBrk="1" fontAlgn="auto" hangingPunct="1">
              <a:lnSpc>
                <a:spcPct val="80000"/>
              </a:lnSpc>
              <a:spcAft>
                <a:spcPts val="0"/>
              </a:spcAft>
              <a:buFontTx/>
              <a:buNone/>
              <a:defRPr/>
            </a:pPr>
            <a:endParaRPr lang="en-US" altLang="ko-KR" sz="2000" dirty="0" smtClean="0">
              <a:latin typeface="HY헤드라인M" pitchFamily="18" charset="-127"/>
              <a:ea typeface="HY헤드라인M" pitchFamily="18" charset="-127"/>
            </a:endParaRPr>
          </a:p>
        </p:txBody>
      </p:sp>
      <p:grpSp>
        <p:nvGrpSpPr>
          <p:cNvPr id="2" name="Group 28"/>
          <p:cNvGrpSpPr>
            <a:grpSpLocks/>
          </p:cNvGrpSpPr>
          <p:nvPr/>
        </p:nvGrpSpPr>
        <p:grpSpPr bwMode="auto">
          <a:xfrm>
            <a:off x="1149350" y="277813"/>
            <a:ext cx="7994650" cy="863600"/>
            <a:chOff x="279" y="1040"/>
            <a:chExt cx="2789" cy="544"/>
          </a:xfrm>
        </p:grpSpPr>
        <p:pic>
          <p:nvPicPr>
            <p:cNvPr id="50186"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79" y="1040"/>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Rectangle 30"/>
            <p:cNvSpPr>
              <a:spLocks noChangeArrowheads="1"/>
            </p:cNvSpPr>
            <p:nvPr/>
          </p:nvSpPr>
          <p:spPr bwMode="auto">
            <a:xfrm>
              <a:off x="354" y="1125"/>
              <a:ext cx="2501" cy="368"/>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3200" b="1">
                  <a:solidFill>
                    <a:srgbClr val="333399"/>
                  </a:solidFill>
                  <a:latin typeface="HY견고딕" pitchFamily="18" charset="-127"/>
                  <a:ea typeface="HY견고딕" pitchFamily="18" charset="-127"/>
                </a:rPr>
                <a:t>7.Analysis and Evaluation</a:t>
              </a:r>
              <a:endParaRPr lang="ko-KR" altLang="en-US" sz="3200">
                <a:solidFill>
                  <a:srgbClr val="333399"/>
                </a:solidFill>
                <a:latin typeface="HY헤드라인M" pitchFamily="18" charset="-127"/>
                <a:ea typeface="HY헤드라인M" pitchFamily="18" charset="-127"/>
              </a:endParaRPr>
            </a:p>
          </p:txBody>
        </p:sp>
      </p:grpSp>
      <p:grpSp>
        <p:nvGrpSpPr>
          <p:cNvPr id="3" name="Group 31"/>
          <p:cNvGrpSpPr>
            <a:grpSpLocks/>
          </p:cNvGrpSpPr>
          <p:nvPr/>
        </p:nvGrpSpPr>
        <p:grpSpPr bwMode="auto">
          <a:xfrm>
            <a:off x="250825" y="195263"/>
            <a:ext cx="1079500" cy="1079500"/>
            <a:chOff x="340" y="845"/>
            <a:chExt cx="680" cy="680"/>
          </a:xfrm>
        </p:grpSpPr>
        <p:sp>
          <p:nvSpPr>
            <p:cNvPr id="50183"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50184"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906738DC-5DA0-4856-8B2F-C5A823274CC5}" type="slidenum">
              <a:rPr lang="ko-KR" altLang="en-US"/>
              <a:pPr>
                <a:defRPr/>
              </a:pPr>
              <a:t>37</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898525" y="1600200"/>
            <a:ext cx="7788275" cy="4525963"/>
          </a:xfrm>
        </p:spPr>
        <p:txBody>
          <a:bodyPr/>
          <a:lstStyle/>
          <a:p>
            <a:pPr eaLnBrk="1" hangingPunct="1">
              <a:lnSpc>
                <a:spcPct val="80000"/>
              </a:lnSpc>
            </a:pPr>
            <a:r>
              <a:rPr lang="en-US" altLang="ko-KR" smtClean="0">
                <a:solidFill>
                  <a:srgbClr val="0000FF"/>
                </a:solidFill>
                <a:latin typeface="HY헤드라인M" pitchFamily="18" charset="-127"/>
                <a:ea typeface="HY헤드라인M" pitchFamily="18" charset="-127"/>
              </a:rPr>
              <a:t>Take </a:t>
            </a:r>
            <a:r>
              <a:rPr lang="en-US" altLang="ko-KR" smtClean="0">
                <a:solidFill>
                  <a:srgbClr val="0000FF"/>
                </a:solidFill>
                <a:latin typeface="Arial Unicode MS" pitchFamily="50" charset="-127"/>
                <a:ea typeface="Arial Unicode MS" pitchFamily="50" charset="-127"/>
                <a:cs typeface="Arial Unicode MS" pitchFamily="50" charset="-127"/>
              </a:rPr>
              <a:t>‘</a:t>
            </a:r>
            <a:r>
              <a:rPr lang="en-US" altLang="ko-KR" smtClean="0">
                <a:solidFill>
                  <a:srgbClr val="0000FF"/>
                </a:solidFill>
                <a:latin typeface="HY헤드라인M" pitchFamily="18" charset="-127"/>
                <a:ea typeface="HY헤드라인M" pitchFamily="18" charset="-127"/>
              </a:rPr>
              <a:t>win-win</a:t>
            </a:r>
            <a:r>
              <a:rPr lang="en-US" altLang="ko-KR" smtClean="0">
                <a:solidFill>
                  <a:srgbClr val="0000FF"/>
                </a:solidFill>
                <a:latin typeface="Arial Unicode MS" pitchFamily="50" charset="-127"/>
                <a:ea typeface="Arial Unicode MS" pitchFamily="50" charset="-127"/>
                <a:cs typeface="Arial Unicode MS" pitchFamily="50" charset="-127"/>
              </a:rPr>
              <a:t>’</a:t>
            </a:r>
            <a:r>
              <a:rPr lang="en-US" altLang="ko-KR" smtClean="0">
                <a:solidFill>
                  <a:srgbClr val="0000FF"/>
                </a:solidFill>
                <a:latin typeface="HY헤드라인M" pitchFamily="18" charset="-127"/>
                <a:ea typeface="HY헤드라인M" pitchFamily="18" charset="-127"/>
              </a:rPr>
              <a:t> strategy </a:t>
            </a:r>
          </a:p>
          <a:p>
            <a:pPr lvl="1" eaLnBrk="1" hangingPunct="1">
              <a:lnSpc>
                <a:spcPct val="90000"/>
              </a:lnSpc>
            </a:pPr>
            <a:r>
              <a:rPr lang="en-US" altLang="ko-KR" smtClean="0">
                <a:latin typeface="HY헤드라인M" pitchFamily="18" charset="-127"/>
                <a:ea typeface="HY헤드라인M" pitchFamily="18" charset="-127"/>
              </a:rPr>
              <a:t>-Continue enhancing taxpayer</a:t>
            </a:r>
            <a:r>
              <a:rPr lang="en-US" altLang="ko-KR" smtClean="0">
                <a:latin typeface="Arial Unicode MS" pitchFamily="50" charset="-127"/>
                <a:ea typeface="Arial Unicode MS" pitchFamily="50" charset="-127"/>
                <a:cs typeface="Arial Unicode MS" pitchFamily="50" charset="-127"/>
              </a:rPr>
              <a:t>’</a:t>
            </a:r>
            <a:r>
              <a:rPr lang="en-US" altLang="ko-KR" smtClean="0">
                <a:latin typeface="HY헤드라인M" pitchFamily="18" charset="-127"/>
                <a:ea typeface="HY헤드라인M" pitchFamily="18" charset="-127"/>
              </a:rPr>
              <a:t>s understanding </a:t>
            </a:r>
            <a:r>
              <a:rPr lang="ko-KR" altLang="en-US" smtClean="0">
                <a:latin typeface="HY헤드라인M" pitchFamily="18" charset="-127"/>
                <a:ea typeface="HY헤드라인M" pitchFamily="18" charset="-127"/>
              </a:rPr>
              <a:t>  </a:t>
            </a:r>
            <a:endParaRPr lang="en-US" altLang="ko-KR" smtClean="0">
              <a:latin typeface="HY헤드라인M" pitchFamily="18" charset="-127"/>
              <a:ea typeface="HY헤드라인M" pitchFamily="18" charset="-127"/>
            </a:endParaRPr>
          </a:p>
          <a:p>
            <a:pPr lvl="1" eaLnBrk="1" hangingPunct="1">
              <a:lnSpc>
                <a:spcPct val="90000"/>
              </a:lnSpc>
            </a:pPr>
            <a:r>
              <a:rPr lang="en-US" altLang="ko-KR" smtClean="0">
                <a:latin typeface="HY헤드라인M" pitchFamily="18" charset="-127"/>
                <a:ea typeface="HY헤드라인M" pitchFamily="18" charset="-127"/>
              </a:rPr>
              <a:t>-Maintain Transparency and flexibility</a:t>
            </a:r>
            <a:endParaRPr lang="en-US" altLang="ko-KR" sz="2000" smtClean="0">
              <a:latin typeface="HY헤드라인M" pitchFamily="18" charset="-127"/>
              <a:ea typeface="HY헤드라인M" pitchFamily="18" charset="-127"/>
            </a:endParaRPr>
          </a:p>
          <a:p>
            <a:pPr lvl="1" eaLnBrk="1" hangingPunct="1">
              <a:lnSpc>
                <a:spcPct val="90000"/>
              </a:lnSpc>
            </a:pPr>
            <a:endParaRPr lang="en-US" altLang="ko-KR" sz="2000" smtClean="0">
              <a:latin typeface="HY헤드라인M" pitchFamily="18" charset="-127"/>
              <a:ea typeface="HY헤드라인M" pitchFamily="18" charset="-127"/>
            </a:endParaRPr>
          </a:p>
          <a:p>
            <a:pPr eaLnBrk="1" hangingPunct="1">
              <a:lnSpc>
                <a:spcPct val="80000"/>
              </a:lnSpc>
            </a:pPr>
            <a:r>
              <a:rPr lang="en-US" altLang="ko-KR" smtClean="0">
                <a:solidFill>
                  <a:srgbClr val="0000FF"/>
                </a:solidFill>
                <a:latin typeface="HY헤드라인M" pitchFamily="18" charset="-127"/>
                <a:ea typeface="HY헤드라인M" pitchFamily="18" charset="-127"/>
              </a:rPr>
              <a:t>Train professional manpower, expand responsible division and increase number of responsible personnel</a:t>
            </a:r>
          </a:p>
          <a:p>
            <a:pPr eaLnBrk="1" hangingPunct="1">
              <a:lnSpc>
                <a:spcPct val="80000"/>
              </a:lnSpc>
              <a:buFont typeface="Monotype Sorts" pitchFamily="2" charset="2"/>
              <a:buNone/>
            </a:pPr>
            <a:endParaRPr lang="en-US" altLang="ko-KR" smtClean="0">
              <a:solidFill>
                <a:srgbClr val="0000FF"/>
              </a:solidFill>
              <a:latin typeface="HY헤드라인M" pitchFamily="18" charset="-127"/>
              <a:ea typeface="HY헤드라인M" pitchFamily="18" charset="-127"/>
            </a:endParaRPr>
          </a:p>
          <a:p>
            <a:pPr eaLnBrk="1" hangingPunct="1">
              <a:lnSpc>
                <a:spcPct val="80000"/>
              </a:lnSpc>
            </a:pPr>
            <a:r>
              <a:rPr lang="en-US" altLang="ko-KR" smtClean="0">
                <a:solidFill>
                  <a:srgbClr val="0000FF"/>
                </a:solidFill>
                <a:latin typeface="HY헤드라인M" pitchFamily="18" charset="-127"/>
                <a:ea typeface="HY헤드라인M" pitchFamily="18" charset="-127"/>
              </a:rPr>
              <a:t>Reduce processing period for APA approval</a:t>
            </a:r>
          </a:p>
        </p:txBody>
      </p:sp>
      <p:grpSp>
        <p:nvGrpSpPr>
          <p:cNvPr id="2" name="Group 28"/>
          <p:cNvGrpSpPr>
            <a:grpSpLocks/>
          </p:cNvGrpSpPr>
          <p:nvPr/>
        </p:nvGrpSpPr>
        <p:grpSpPr bwMode="auto">
          <a:xfrm>
            <a:off x="906463" y="238125"/>
            <a:ext cx="7994650" cy="863600"/>
            <a:chOff x="204" y="935"/>
            <a:chExt cx="2789" cy="544"/>
          </a:xfrm>
        </p:grpSpPr>
        <p:pic>
          <p:nvPicPr>
            <p:cNvPr id="51210"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Rectangle 30"/>
            <p:cNvSpPr>
              <a:spLocks noChangeArrowheads="1"/>
            </p:cNvSpPr>
            <p:nvPr/>
          </p:nvSpPr>
          <p:spPr bwMode="auto">
            <a:xfrm>
              <a:off x="279" y="1040"/>
              <a:ext cx="1832" cy="368"/>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2800" b="1">
                  <a:solidFill>
                    <a:srgbClr val="000066"/>
                  </a:solidFill>
                  <a:latin typeface="HY견고딕" pitchFamily="18" charset="-127"/>
                  <a:ea typeface="HY견고딕" pitchFamily="18" charset="-127"/>
                </a:rPr>
                <a:t> </a:t>
              </a:r>
              <a:r>
                <a:rPr lang="en-US" altLang="ko-KR" sz="3200" b="1">
                  <a:solidFill>
                    <a:srgbClr val="333399"/>
                  </a:solidFill>
                  <a:latin typeface="HY견고딕" pitchFamily="18" charset="-127"/>
                  <a:ea typeface="HY견고딕" pitchFamily="18" charset="-127"/>
                </a:rPr>
                <a:t>8.</a:t>
              </a:r>
              <a:r>
                <a:rPr lang="en-US" altLang="ko-KR" sz="3200">
                  <a:solidFill>
                    <a:srgbClr val="333399"/>
                  </a:solidFill>
                  <a:latin typeface="HY견고딕" pitchFamily="18" charset="-127"/>
                  <a:ea typeface="HY견고딕" pitchFamily="18" charset="-127"/>
                </a:rPr>
                <a:t> Policy Direction</a:t>
              </a:r>
              <a:endParaRPr lang="ko-KR" altLang="en-US" sz="3200">
                <a:solidFill>
                  <a:srgbClr val="333399"/>
                </a:solidFill>
                <a:latin typeface="HY견고딕" pitchFamily="18" charset="-127"/>
                <a:ea typeface="HY견고딕" pitchFamily="18" charset="-127"/>
              </a:endParaRPr>
            </a:p>
          </p:txBody>
        </p:sp>
      </p:grpSp>
      <p:grpSp>
        <p:nvGrpSpPr>
          <p:cNvPr id="3" name="Group 31"/>
          <p:cNvGrpSpPr>
            <a:grpSpLocks/>
          </p:cNvGrpSpPr>
          <p:nvPr/>
        </p:nvGrpSpPr>
        <p:grpSpPr bwMode="auto">
          <a:xfrm>
            <a:off x="34925" y="195263"/>
            <a:ext cx="1079500" cy="1079500"/>
            <a:chOff x="340" y="845"/>
            <a:chExt cx="680" cy="680"/>
          </a:xfrm>
        </p:grpSpPr>
        <p:sp>
          <p:nvSpPr>
            <p:cNvPr id="51207"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51208"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1C47D0ED-A424-48AA-896F-BD4DA1D1A08D}" type="slidenum">
              <a:rPr lang="ko-KR" altLang="en-US"/>
              <a:pPr>
                <a:defRPr/>
              </a:pPr>
              <a:t>38</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898525" y="1600200"/>
            <a:ext cx="7788275" cy="4525963"/>
          </a:xfrm>
        </p:spPr>
        <p:txBody>
          <a:bodyPr/>
          <a:lstStyle/>
          <a:p>
            <a:pPr eaLnBrk="1" hangingPunct="1">
              <a:lnSpc>
                <a:spcPct val="80000"/>
              </a:lnSpc>
            </a:pPr>
            <a:r>
              <a:rPr lang="en-US" altLang="ko-KR" smtClean="0">
                <a:solidFill>
                  <a:srgbClr val="0000FF"/>
                </a:solidFill>
                <a:latin typeface="HY헤드라인M" pitchFamily="18" charset="-127"/>
                <a:ea typeface="HY헤드라인M" pitchFamily="18" charset="-127"/>
              </a:rPr>
              <a:t>Issue of the APA Annual Report</a:t>
            </a:r>
          </a:p>
          <a:p>
            <a:pPr eaLnBrk="1" hangingPunct="1">
              <a:lnSpc>
                <a:spcPct val="80000"/>
              </a:lnSpc>
            </a:pPr>
            <a:endParaRPr lang="en-US" altLang="ko-KR" smtClean="0">
              <a:solidFill>
                <a:srgbClr val="0000FF"/>
              </a:solidFill>
              <a:latin typeface="HY헤드라인M" pitchFamily="18" charset="-127"/>
              <a:ea typeface="HY헤드라인M" pitchFamily="18" charset="-127"/>
            </a:endParaRPr>
          </a:p>
          <a:p>
            <a:pPr eaLnBrk="1" hangingPunct="1">
              <a:lnSpc>
                <a:spcPct val="80000"/>
              </a:lnSpc>
              <a:buFontTx/>
              <a:buNone/>
            </a:pPr>
            <a:r>
              <a:rPr lang="en-US" altLang="ko-KR" smtClean="0">
                <a:latin typeface="HY헤드라인M" pitchFamily="18" charset="-127"/>
                <a:ea typeface="HY헤드라인M" pitchFamily="18" charset="-127"/>
              </a:rPr>
              <a:t>    </a:t>
            </a:r>
            <a:r>
              <a:rPr lang="en-US" altLang="ko-KR" sz="2400" smtClean="0">
                <a:latin typeface="HY헤드라인M" pitchFamily="18" charset="-127"/>
                <a:ea typeface="HY헤드라인M" pitchFamily="18" charset="-127"/>
              </a:rPr>
              <a:t>- Korean and English version</a:t>
            </a:r>
          </a:p>
          <a:p>
            <a:pPr eaLnBrk="1" hangingPunct="1">
              <a:lnSpc>
                <a:spcPct val="80000"/>
              </a:lnSpc>
              <a:buFontTx/>
              <a:buNone/>
            </a:pPr>
            <a:r>
              <a:rPr lang="en-US" altLang="ko-KR" sz="2400" smtClean="0">
                <a:latin typeface="HY헤드라인M" pitchFamily="18" charset="-127"/>
                <a:ea typeface="HY헤드라인M" pitchFamily="18" charset="-127"/>
              </a:rPr>
              <a:t>     - APA system in general</a:t>
            </a:r>
            <a:r>
              <a:rPr lang="ko-KR" altLang="en-US" sz="2400" smtClean="0">
                <a:latin typeface="HY헤드라인M" pitchFamily="18" charset="-127"/>
                <a:ea typeface="HY헤드라인M" pitchFamily="18" charset="-127"/>
              </a:rPr>
              <a:t>  </a:t>
            </a:r>
            <a:endParaRPr lang="en-US" altLang="ko-KR" sz="2400" smtClean="0">
              <a:latin typeface="HY헤드라인M" pitchFamily="18" charset="-127"/>
              <a:ea typeface="HY헤드라인M" pitchFamily="18" charset="-127"/>
            </a:endParaRPr>
          </a:p>
          <a:p>
            <a:pPr lvl="1" eaLnBrk="1" hangingPunct="1">
              <a:lnSpc>
                <a:spcPct val="90000"/>
              </a:lnSpc>
            </a:pPr>
            <a:r>
              <a:rPr lang="en-US" altLang="ko-KR" smtClean="0">
                <a:latin typeface="HY헤드라인M" pitchFamily="18" charset="-127"/>
                <a:ea typeface="HY헤드라인M" pitchFamily="18" charset="-127"/>
              </a:rPr>
              <a:t>Statistics, Statement, actual processing period, etc.</a:t>
            </a:r>
          </a:p>
          <a:p>
            <a:pPr lvl="1" eaLnBrk="1" hangingPunct="1">
              <a:lnSpc>
                <a:spcPct val="90000"/>
              </a:lnSpc>
            </a:pPr>
            <a:endParaRPr lang="en-US" altLang="ko-KR" smtClean="0">
              <a:latin typeface="HY헤드라인M" pitchFamily="18" charset="-127"/>
              <a:ea typeface="HY헤드라인M" pitchFamily="18" charset="-127"/>
            </a:endParaRPr>
          </a:p>
          <a:p>
            <a:pPr lvl="1" eaLnBrk="1" hangingPunct="1">
              <a:lnSpc>
                <a:spcPct val="90000"/>
              </a:lnSpc>
              <a:buFontTx/>
              <a:buNone/>
            </a:pPr>
            <a:r>
              <a:rPr lang="en-US" altLang="ko-KR" sz="2000" b="1" smtClean="0">
                <a:solidFill>
                  <a:srgbClr val="FF0000"/>
                </a:solidFill>
                <a:latin typeface="굴림" pitchFamily="50" charset="-127"/>
              </a:rPr>
              <a:t>☞ upload the annual report to www.nts.go.kr</a:t>
            </a:r>
            <a:endParaRPr lang="en-US" altLang="ko-KR" smtClean="0">
              <a:latin typeface="HY헤드라인M" pitchFamily="18" charset="-127"/>
              <a:ea typeface="HY헤드라인M" pitchFamily="18" charset="-127"/>
            </a:endParaRPr>
          </a:p>
        </p:txBody>
      </p:sp>
      <p:grpSp>
        <p:nvGrpSpPr>
          <p:cNvPr id="2" name="Group 28"/>
          <p:cNvGrpSpPr>
            <a:grpSpLocks/>
          </p:cNvGrpSpPr>
          <p:nvPr/>
        </p:nvGrpSpPr>
        <p:grpSpPr bwMode="auto">
          <a:xfrm>
            <a:off x="906463" y="238125"/>
            <a:ext cx="7994650" cy="863600"/>
            <a:chOff x="204" y="935"/>
            <a:chExt cx="2789" cy="544"/>
          </a:xfrm>
        </p:grpSpPr>
        <p:pic>
          <p:nvPicPr>
            <p:cNvPr id="52234" name="Picture 29" descr="6_5"/>
            <p:cNvPicPr>
              <a:picLocks noChangeAspect="1" noChangeArrowheads="1"/>
            </p:cNvPicPr>
            <p:nvPr/>
          </p:nvPicPr>
          <p:blipFill>
            <a:blip r:embed="rId3">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Rectangle 30"/>
            <p:cNvSpPr>
              <a:spLocks noChangeArrowheads="1"/>
            </p:cNvSpPr>
            <p:nvPr/>
          </p:nvSpPr>
          <p:spPr bwMode="auto">
            <a:xfrm>
              <a:off x="279" y="1040"/>
              <a:ext cx="1786" cy="368"/>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3200" b="1">
                  <a:solidFill>
                    <a:srgbClr val="000066"/>
                  </a:solidFill>
                  <a:latin typeface="HY견고딕" pitchFamily="18" charset="-127"/>
                  <a:ea typeface="HY견고딕" pitchFamily="18" charset="-127"/>
                </a:rPr>
                <a:t> </a:t>
              </a:r>
              <a:r>
                <a:rPr lang="en-US" altLang="ko-KR" sz="3200" b="1">
                  <a:solidFill>
                    <a:srgbClr val="333399"/>
                  </a:solidFill>
                  <a:latin typeface="HY견고딕" pitchFamily="18" charset="-127"/>
                  <a:ea typeface="HY견고딕" pitchFamily="18" charset="-127"/>
                </a:rPr>
                <a:t>9.</a:t>
              </a:r>
              <a:r>
                <a:rPr lang="en-US" altLang="ko-KR" sz="3200">
                  <a:solidFill>
                    <a:srgbClr val="333399"/>
                  </a:solidFill>
                  <a:latin typeface="HY견고딕" pitchFamily="18" charset="-127"/>
                  <a:ea typeface="HY견고딕" pitchFamily="18" charset="-127"/>
                </a:rPr>
                <a:t> APA Annual Report</a:t>
              </a:r>
              <a:endParaRPr lang="ko-KR" altLang="en-US" sz="3200">
                <a:solidFill>
                  <a:srgbClr val="333399"/>
                </a:solidFill>
                <a:latin typeface="HY견고딕" pitchFamily="18" charset="-127"/>
                <a:ea typeface="HY견고딕" pitchFamily="18" charset="-127"/>
              </a:endParaRPr>
            </a:p>
          </p:txBody>
        </p:sp>
      </p:grpSp>
      <p:grpSp>
        <p:nvGrpSpPr>
          <p:cNvPr id="3" name="Group 31"/>
          <p:cNvGrpSpPr>
            <a:grpSpLocks/>
          </p:cNvGrpSpPr>
          <p:nvPr/>
        </p:nvGrpSpPr>
        <p:grpSpPr bwMode="auto">
          <a:xfrm>
            <a:off x="34925" y="195263"/>
            <a:ext cx="1079500" cy="1079500"/>
            <a:chOff x="340" y="845"/>
            <a:chExt cx="680" cy="680"/>
          </a:xfrm>
        </p:grpSpPr>
        <p:sp>
          <p:nvSpPr>
            <p:cNvPr id="52231"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52232" name="Picture 33" descr="글머리기호-타원-c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34" descr="글머리기호-타원-gr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5EEE18FE-15DD-4E29-A0C4-6872715F875F}" type="slidenum">
              <a:rPr lang="ko-KR" altLang="en-US"/>
              <a:pPr>
                <a:defRPr/>
              </a:pPr>
              <a:t>39</a:t>
            </a:fld>
            <a:endParaRPr lang="ko-KR"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971550" y="1268413"/>
            <a:ext cx="7715250" cy="4681537"/>
          </a:xfrm>
        </p:spPr>
        <p:txBody>
          <a:bodyPr/>
          <a:lstStyle/>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1. Definition &amp; Causation</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2. Cases </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3. Measures</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4. Subject Matter </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5. Difference from Rejection System of Unfair act </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    and Calculation </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6. Arm’s Length Principle</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7. Factors for Determining Comparability </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8. Application</a:t>
            </a:r>
          </a:p>
          <a:p>
            <a:pPr marL="0" indent="0" eaLnBrk="1" hangingPunct="1">
              <a:buFont typeface="Wingdings 2" pitchFamily="18" charset="2"/>
              <a:buNone/>
            </a:pPr>
            <a:r>
              <a:rPr lang="en-US" altLang="ko-KR" sz="2600" b="1" smtClean="0">
                <a:solidFill>
                  <a:srgbClr val="333399"/>
                </a:solidFill>
                <a:latin typeface="Arial Unicode MS" pitchFamily="50" charset="-127"/>
                <a:ea typeface="Arial Unicode MS" pitchFamily="50" charset="-127"/>
                <a:cs typeface="Arial Unicode MS" pitchFamily="50" charset="-127"/>
              </a:rPr>
              <a:t>9. Others</a:t>
            </a:r>
            <a:endParaRPr lang="ko-KR" altLang="en-US" sz="2600" b="1" smtClean="0">
              <a:solidFill>
                <a:srgbClr val="333399"/>
              </a:solidFill>
              <a:latin typeface="Arial Unicode MS" pitchFamily="50" charset="-127"/>
              <a:ea typeface="Arial Unicode MS" pitchFamily="50" charset="-127"/>
              <a:cs typeface="Arial Unicode MS" pitchFamily="50" charset="-127"/>
            </a:endParaRPr>
          </a:p>
        </p:txBody>
      </p:sp>
      <p:sp>
        <p:nvSpPr>
          <p:cNvPr id="2" name="제목 1"/>
          <p:cNvSpPr>
            <a:spLocks noGrp="1"/>
          </p:cNvSpPr>
          <p:nvPr>
            <p:ph type="title"/>
          </p:nvPr>
        </p:nvSpPr>
        <p:spPr>
          <a:xfrm>
            <a:off x="2771775" y="549275"/>
            <a:ext cx="3708400" cy="444500"/>
          </a:xfrm>
        </p:spPr>
        <p:txBody>
          <a:bodyPr>
            <a:normAutofit fontScale="90000"/>
          </a:bodyPr>
          <a:lstStyle/>
          <a:p>
            <a:pPr algn="ctr" eaLnBrk="1" fontAlgn="auto" hangingPunct="1">
              <a:spcAft>
                <a:spcPts val="0"/>
              </a:spcAft>
              <a:defRPr/>
            </a:pPr>
            <a:r>
              <a:rPr lang="en-US" altLang="ko-KR" dirty="0" smtClean="0">
                <a:solidFill>
                  <a:schemeClr val="accent1">
                    <a:tint val="88000"/>
                    <a:satMod val="150000"/>
                  </a:schemeClr>
                </a:solidFill>
              </a:rPr>
              <a:t>CONTENTS</a:t>
            </a:r>
            <a:endParaRPr lang="ko-KR" altLang="en-US" dirty="0">
              <a:solidFill>
                <a:schemeClr val="accent1">
                  <a:tint val="88000"/>
                  <a:satMod val="150000"/>
                </a:schemeClr>
              </a:solidFill>
            </a:endParaRPr>
          </a:p>
        </p:txBody>
      </p:sp>
      <p:sp>
        <p:nvSpPr>
          <p:cNvPr id="7" name="바닥글 개체 틀 6"/>
          <p:cNvSpPr>
            <a:spLocks noGrp="1"/>
          </p:cNvSpPr>
          <p:nvPr>
            <p:ph type="ftr" sz="quarter" idx="11"/>
          </p:nvPr>
        </p:nvSpPr>
        <p:spPr/>
        <p:txBody>
          <a:bodyPr/>
          <a:lstStyle/>
          <a:p>
            <a:pPr>
              <a:defRPr/>
            </a:pPr>
            <a:r>
              <a:rPr lang="en-US" altLang="ko-KR"/>
              <a:t>2013 AOTCA Hanoi Meeting </a:t>
            </a:r>
          </a:p>
        </p:txBody>
      </p:sp>
      <p:sp>
        <p:nvSpPr>
          <p:cNvPr id="8" name="슬라이드 번호 개체 틀 7"/>
          <p:cNvSpPr>
            <a:spLocks noGrp="1"/>
          </p:cNvSpPr>
          <p:nvPr>
            <p:ph type="sldNum" sz="quarter" idx="12"/>
          </p:nvPr>
        </p:nvSpPr>
        <p:spPr/>
        <p:txBody>
          <a:bodyPr/>
          <a:lstStyle/>
          <a:p>
            <a:pPr>
              <a:defRPr/>
            </a:pPr>
            <a:fld id="{CC8ED2DA-200D-4F3A-B57B-BE7AB7A22E27}" type="slidenum">
              <a:rPr lang="ko-KR" altLang="en-US"/>
              <a:pPr>
                <a:defRPr/>
              </a:pPr>
              <a:t>4</a:t>
            </a:fld>
            <a:endParaRPr lang="ko-KR" alt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85800" y="2143125"/>
            <a:ext cx="7772400" cy="3800475"/>
          </a:xfrm>
        </p:spPr>
        <p:txBody>
          <a:bodyPr/>
          <a:lstStyle/>
          <a:p>
            <a:pPr algn="ctr" eaLnBrk="1" hangingPunct="1">
              <a:buFont typeface="Monotype Sorts" pitchFamily="2" charset="2"/>
              <a:buNone/>
            </a:pPr>
            <a:endParaRPr lang="en-US" altLang="ko-KR" smtClean="0">
              <a:latin typeface="Arial" charset="0"/>
            </a:endParaRPr>
          </a:p>
          <a:p>
            <a:pPr algn="ctr" eaLnBrk="1" hangingPunct="1">
              <a:buFont typeface="Monotype Sorts" pitchFamily="2" charset="2"/>
              <a:buNone/>
            </a:pPr>
            <a:r>
              <a:rPr lang="en-US" altLang="ko-KR" sz="4800" smtClean="0">
                <a:solidFill>
                  <a:srgbClr val="0066FF"/>
                </a:solidFill>
                <a:latin typeface="HY견고딕" pitchFamily="18" charset="-127"/>
                <a:ea typeface="HY견고딕" pitchFamily="18" charset="-127"/>
              </a:rPr>
              <a:t>Q/A</a:t>
            </a:r>
          </a:p>
        </p:txBody>
      </p:sp>
      <p:sp>
        <p:nvSpPr>
          <p:cNvPr id="6" name="바닥글 개체 틀 5"/>
          <p:cNvSpPr>
            <a:spLocks noGrp="1"/>
          </p:cNvSpPr>
          <p:nvPr>
            <p:ph type="ftr" sz="quarter" idx="11"/>
          </p:nvPr>
        </p:nvSpPr>
        <p:spPr/>
        <p:txBody>
          <a:bodyPr/>
          <a:lstStyle/>
          <a:p>
            <a:pPr>
              <a:defRPr/>
            </a:pPr>
            <a:r>
              <a:rPr lang="en-US" altLang="ko-KR"/>
              <a:t>2013 AOTCA Hanoi Meeting </a:t>
            </a:r>
          </a:p>
        </p:txBody>
      </p:sp>
      <p:sp>
        <p:nvSpPr>
          <p:cNvPr id="7" name="슬라이드 번호 개체 틀 6"/>
          <p:cNvSpPr>
            <a:spLocks noGrp="1"/>
          </p:cNvSpPr>
          <p:nvPr>
            <p:ph type="sldNum" sz="quarter" idx="12"/>
          </p:nvPr>
        </p:nvSpPr>
        <p:spPr/>
        <p:txBody>
          <a:bodyPr/>
          <a:lstStyle/>
          <a:p>
            <a:pPr>
              <a:defRPr/>
            </a:pPr>
            <a:fld id="{3E6B1044-1615-4E6E-BB8C-58B52940304F}" type="slidenum">
              <a:rPr lang="ko-KR" altLang="en-US"/>
              <a:pPr>
                <a:defRPr/>
              </a:pPr>
              <a:t>40</a:t>
            </a:fld>
            <a:endParaRPr lang="ko-KR" alt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685800" y="2143125"/>
            <a:ext cx="7772400" cy="3800475"/>
          </a:xfrm>
        </p:spPr>
        <p:txBody>
          <a:bodyPr/>
          <a:lstStyle/>
          <a:p>
            <a:pPr algn="ctr" eaLnBrk="1" hangingPunct="1">
              <a:buFont typeface="Monotype Sorts" pitchFamily="2" charset="2"/>
              <a:buNone/>
            </a:pPr>
            <a:endParaRPr lang="en-US" altLang="ko-KR" smtClean="0">
              <a:latin typeface="Arial" charset="0"/>
            </a:endParaRPr>
          </a:p>
          <a:p>
            <a:pPr algn="ctr" eaLnBrk="1" hangingPunct="1">
              <a:buFont typeface="Monotype Sorts" pitchFamily="2" charset="2"/>
              <a:buNone/>
            </a:pPr>
            <a:r>
              <a:rPr lang="en-US" altLang="ko-KR" sz="4800" smtClean="0">
                <a:solidFill>
                  <a:srgbClr val="0066FF"/>
                </a:solidFill>
                <a:latin typeface="HY견고딕" pitchFamily="18" charset="-127"/>
                <a:ea typeface="HY견고딕" pitchFamily="18" charset="-127"/>
              </a:rPr>
              <a:t>Thank You</a:t>
            </a:r>
          </a:p>
        </p:txBody>
      </p:sp>
      <p:sp>
        <p:nvSpPr>
          <p:cNvPr id="6" name="바닥글 개체 틀 5"/>
          <p:cNvSpPr>
            <a:spLocks noGrp="1"/>
          </p:cNvSpPr>
          <p:nvPr>
            <p:ph type="ftr" sz="quarter" idx="11"/>
          </p:nvPr>
        </p:nvSpPr>
        <p:spPr/>
        <p:txBody>
          <a:bodyPr/>
          <a:lstStyle/>
          <a:p>
            <a:pPr>
              <a:defRPr/>
            </a:pPr>
            <a:r>
              <a:rPr lang="en-US" altLang="ko-KR"/>
              <a:t>2013 AOTCA Hanoi Meeting </a:t>
            </a:r>
          </a:p>
        </p:txBody>
      </p:sp>
      <p:sp>
        <p:nvSpPr>
          <p:cNvPr id="7" name="슬라이드 번호 개체 틀 6"/>
          <p:cNvSpPr>
            <a:spLocks noGrp="1"/>
          </p:cNvSpPr>
          <p:nvPr>
            <p:ph type="sldNum" sz="quarter" idx="12"/>
          </p:nvPr>
        </p:nvSpPr>
        <p:spPr/>
        <p:txBody>
          <a:bodyPr/>
          <a:lstStyle/>
          <a:p>
            <a:pPr>
              <a:defRPr/>
            </a:pPr>
            <a:fld id="{A1445FE4-3D5C-4D19-BEC5-35C5ED42C370}" type="slidenum">
              <a:rPr lang="ko-KR" altLang="en-US"/>
              <a:pPr>
                <a:defRPr/>
              </a:pPr>
              <a:t>41</a:t>
            </a:fld>
            <a:endParaRPr lang="ko-KR" alt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6"/>
          <p:cNvSpPr>
            <a:spLocks noChangeArrowheads="1"/>
          </p:cNvSpPr>
          <p:nvPr/>
        </p:nvSpPr>
        <p:spPr bwMode="auto">
          <a:xfrm>
            <a:off x="179388" y="1628775"/>
            <a:ext cx="8785225" cy="5184775"/>
          </a:xfrm>
          <a:prstGeom prst="roundRect">
            <a:avLst>
              <a:gd name="adj" fmla="val 3019"/>
            </a:avLst>
          </a:prstGeom>
          <a:solidFill>
            <a:schemeClr val="bg1">
              <a:alpha val="5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buFont typeface="Wingdings" pitchFamily="2" charset="2"/>
              <a:buNone/>
            </a:pPr>
            <a:endParaRPr lang="ko-KR" altLang="ko-KR" sz="1500">
              <a:solidFill>
                <a:srgbClr val="222222"/>
              </a:solidFill>
              <a:latin typeface="HY헤드라인M" pitchFamily="18" charset="-127"/>
              <a:ea typeface="HY헤드라인M" pitchFamily="18" charset="-127"/>
            </a:endParaRPr>
          </a:p>
        </p:txBody>
      </p:sp>
      <p:sp>
        <p:nvSpPr>
          <p:cNvPr id="334869" name="AutoShape 21"/>
          <p:cNvSpPr>
            <a:spLocks noChangeArrowheads="1"/>
          </p:cNvSpPr>
          <p:nvPr/>
        </p:nvSpPr>
        <p:spPr bwMode="auto">
          <a:xfrm>
            <a:off x="307975" y="1449388"/>
            <a:ext cx="8512175" cy="4922837"/>
          </a:xfrm>
          <a:prstGeom prst="bevel">
            <a:avLst>
              <a:gd name="adj" fmla="val 394"/>
            </a:avLst>
          </a:prstGeom>
          <a:solidFill>
            <a:srgbClr val="8CD0E0"/>
          </a:solidFill>
          <a:ln w="19050">
            <a:solidFill>
              <a:srgbClr val="0066CC"/>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grpSp>
        <p:nvGrpSpPr>
          <p:cNvPr id="2" name="Group 35"/>
          <p:cNvGrpSpPr>
            <a:grpSpLocks/>
          </p:cNvGrpSpPr>
          <p:nvPr/>
        </p:nvGrpSpPr>
        <p:grpSpPr bwMode="auto">
          <a:xfrm>
            <a:off x="395288" y="1528763"/>
            <a:ext cx="8345487" cy="1539875"/>
            <a:chOff x="249" y="963"/>
            <a:chExt cx="5257" cy="970"/>
          </a:xfrm>
        </p:grpSpPr>
        <p:sp>
          <p:nvSpPr>
            <p:cNvPr id="17428" name="Rectangle 22"/>
            <p:cNvSpPr>
              <a:spLocks noChangeArrowheads="1"/>
            </p:cNvSpPr>
            <p:nvPr/>
          </p:nvSpPr>
          <p:spPr bwMode="auto">
            <a:xfrm>
              <a:off x="249" y="963"/>
              <a:ext cx="971" cy="970"/>
            </a:xfrm>
            <a:prstGeom prst="rect">
              <a:avLst/>
            </a:prstGeom>
            <a:solidFill>
              <a:srgbClr val="2C78A2"/>
            </a:solidFill>
            <a:ln w="9525">
              <a:solidFill>
                <a:srgbClr val="0066CC"/>
              </a:solidFill>
              <a:miter lim="800000"/>
              <a:headEnd/>
              <a:tailEnd/>
            </a:ln>
          </p:spPr>
          <p:txBody>
            <a:bodyPr wrap="none" lIns="54000" rIns="54000"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sz="2000">
                  <a:solidFill>
                    <a:schemeClr val="bg1"/>
                  </a:solidFill>
                  <a:latin typeface="Arial Unicode MS" pitchFamily="50" charset="-127"/>
                  <a:ea typeface="Arial Unicode MS" pitchFamily="50" charset="-127"/>
                  <a:cs typeface="Arial Unicode MS" pitchFamily="50" charset="-127"/>
                </a:rPr>
                <a:t>Multi-nat’l</a:t>
              </a:r>
              <a:endParaRPr lang="ko-KR" altLang="en-US" sz="2000">
                <a:solidFill>
                  <a:schemeClr val="bg1"/>
                </a:solidFill>
                <a:latin typeface="Arial Unicode MS" pitchFamily="50" charset="-127"/>
                <a:ea typeface="Arial Unicode MS" pitchFamily="50" charset="-127"/>
                <a:cs typeface="Arial Unicode MS" pitchFamily="50" charset="-127"/>
              </a:endParaRPr>
            </a:p>
            <a:p>
              <a:pPr eaLnBrk="1" hangingPunct="1"/>
              <a:r>
                <a:rPr lang="en-US" altLang="ko-KR" sz="2000">
                  <a:solidFill>
                    <a:schemeClr val="bg1"/>
                  </a:solidFill>
                  <a:latin typeface="Arial Unicode MS" pitchFamily="50" charset="-127"/>
                  <a:ea typeface="Arial Unicode MS" pitchFamily="50" charset="-127"/>
                  <a:cs typeface="Arial Unicode MS" pitchFamily="50" charset="-127"/>
                </a:rPr>
                <a:t>Corporation</a:t>
              </a:r>
              <a:endParaRPr lang="ko-KR" altLang="en-US" sz="2000">
                <a:solidFill>
                  <a:schemeClr val="bg1"/>
                </a:solidFill>
                <a:latin typeface="Arial Unicode MS" pitchFamily="50" charset="-127"/>
                <a:ea typeface="Arial Unicode MS" pitchFamily="50" charset="-127"/>
                <a:cs typeface="Arial Unicode MS" pitchFamily="50" charset="-127"/>
              </a:endParaRPr>
            </a:p>
            <a:p>
              <a:pPr eaLnBrk="1" hangingPunct="1"/>
              <a:r>
                <a:rPr lang="en-US" altLang="ko-KR" sz="2000">
                  <a:solidFill>
                    <a:schemeClr val="bg1"/>
                  </a:solidFill>
                  <a:latin typeface="Arial Unicode MS" pitchFamily="50" charset="-127"/>
                  <a:ea typeface="Arial Unicode MS" pitchFamily="50" charset="-127"/>
                  <a:cs typeface="Arial Unicode MS" pitchFamily="50" charset="-127"/>
                </a:rPr>
                <a:t>Sales </a:t>
              </a:r>
            </a:p>
            <a:p>
              <a:pPr eaLnBrk="1" hangingPunct="1"/>
              <a:r>
                <a:rPr lang="en-US" altLang="ko-KR" sz="2000">
                  <a:solidFill>
                    <a:schemeClr val="bg1"/>
                  </a:solidFill>
                  <a:latin typeface="Arial Unicode MS" pitchFamily="50" charset="-127"/>
                  <a:ea typeface="Arial Unicode MS" pitchFamily="50" charset="-127"/>
                  <a:cs typeface="Arial Unicode MS" pitchFamily="50" charset="-127"/>
                </a:rPr>
                <a:t>Strategy</a:t>
              </a:r>
              <a:endParaRPr lang="ko-KR" altLang="en-US" sz="2000">
                <a:latin typeface="Arial Unicode MS" pitchFamily="50" charset="-127"/>
                <a:ea typeface="Arial Unicode MS" pitchFamily="50" charset="-127"/>
                <a:cs typeface="Arial Unicode MS" pitchFamily="50" charset="-127"/>
              </a:endParaRPr>
            </a:p>
          </p:txBody>
        </p:sp>
        <p:sp>
          <p:nvSpPr>
            <p:cNvPr id="334871" name="Rectangle 23"/>
            <p:cNvSpPr>
              <a:spLocks noChangeArrowheads="1"/>
            </p:cNvSpPr>
            <p:nvPr/>
          </p:nvSpPr>
          <p:spPr bwMode="auto">
            <a:xfrm>
              <a:off x="1278" y="969"/>
              <a:ext cx="4228" cy="964"/>
            </a:xfrm>
            <a:prstGeom prst="rect">
              <a:avLst/>
            </a:prstGeom>
            <a:gradFill rotWithShape="0">
              <a:gsLst>
                <a:gs pos="0">
                  <a:srgbClr val="CCFFFF">
                    <a:gamma/>
                    <a:tint val="42353"/>
                    <a:invGamma/>
                  </a:srgbClr>
                </a:gs>
                <a:gs pos="100000">
                  <a:srgbClr val="CCFFFF"/>
                </a:gs>
              </a:gsLst>
              <a:lin ang="2700000" scaled="1"/>
            </a:gradFill>
            <a:ln w="9525">
              <a:solidFill>
                <a:schemeClr val="bg1"/>
              </a:solidFill>
              <a:miter lim="800000"/>
              <a:headEnd/>
              <a:tailEnd/>
            </a:ln>
            <a:effectLst>
              <a:prstShdw prst="shdw18" dist="17961" dir="13500000">
                <a:schemeClr val="bg1">
                  <a:gamma/>
                  <a:shade val="60000"/>
                  <a:invGamma/>
                </a:schemeClr>
              </a:prstShdw>
            </a:effectLst>
          </p:spPr>
          <p:txBody>
            <a:bodyPr wrap="none" anchor="ctr"/>
            <a:lstStyle/>
            <a:p>
              <a:pPr latinLnBrk="0">
                <a:lnSpc>
                  <a:spcPct val="110000"/>
                </a:lnSpc>
                <a:spcBef>
                  <a:spcPct val="30000"/>
                </a:spcBef>
                <a:buFontTx/>
                <a:buChar char="•"/>
                <a:defRPr/>
              </a:pPr>
              <a:r>
                <a:rPr lang="en-US" altLang="ko-KR" dirty="0">
                  <a:latin typeface="HY울릉도M" pitchFamily="18" charset="-127"/>
                  <a:ea typeface="HY울릉도M" pitchFamily="18" charset="-127"/>
                </a:rPr>
                <a:t> </a:t>
              </a:r>
              <a:r>
                <a:rPr lang="en-US" altLang="ko-KR" dirty="0">
                  <a:latin typeface="Arial Unicode MS" panose="020B0604020202020204" pitchFamily="50" charset="-127"/>
                  <a:ea typeface="Arial Unicode MS" panose="020B0604020202020204" pitchFamily="50" charset="-127"/>
                  <a:cs typeface="Arial Unicode MS" panose="020B0604020202020204" pitchFamily="50" charset="-127"/>
                </a:rPr>
                <a:t>Through Int’l Distribution of Income and Costs</a:t>
              </a:r>
              <a:endParaRPr lang="ko-KR" altLang="en-US" sz="2000" b="1" dirty="0">
                <a:latin typeface="Arial Unicode MS" panose="020B0604020202020204" pitchFamily="50" charset="-127"/>
                <a:ea typeface="Arial Unicode MS" panose="020B0604020202020204" pitchFamily="50" charset="-127"/>
                <a:cs typeface="Arial Unicode MS" panose="020B0604020202020204" pitchFamily="50" charset="-127"/>
              </a:endParaRPr>
            </a:p>
            <a:p>
              <a:pPr latinLnBrk="0">
                <a:lnSpc>
                  <a:spcPct val="110000"/>
                </a:lnSpc>
                <a:spcBef>
                  <a:spcPct val="30000"/>
                </a:spcBef>
                <a:defRPr/>
              </a:pPr>
              <a:r>
                <a:rPr lang="ko-KR" altLang="en-US" sz="2000" b="1" dirty="0">
                  <a:latin typeface="Arial Unicode MS" panose="020B0604020202020204" pitchFamily="50" charset="-127"/>
                  <a:ea typeface="Arial Unicode MS" panose="020B0604020202020204" pitchFamily="50" charset="-127"/>
                  <a:cs typeface="Arial Unicode MS" panose="020B0604020202020204" pitchFamily="50" charset="-127"/>
                </a:rPr>
                <a:t>  ⇒ </a:t>
              </a:r>
              <a:r>
                <a:rPr lang="en-US" altLang="ko-KR" sz="2000" b="1" dirty="0">
                  <a:solidFill>
                    <a:srgbClr val="FF0066"/>
                  </a:solidFill>
                  <a:latin typeface="Arial Unicode MS" panose="020B0604020202020204" pitchFamily="50" charset="-127"/>
                  <a:ea typeface="Arial Unicode MS" panose="020B0604020202020204" pitchFamily="50" charset="-127"/>
                  <a:cs typeface="Arial Unicode MS" panose="020B0604020202020204" pitchFamily="50" charset="-127"/>
                </a:rPr>
                <a:t>Maximization of income after tax</a:t>
              </a:r>
              <a:r>
                <a:rPr lang="en-US" altLang="ko-KR" sz="2000" b="1" dirty="0">
                  <a:latin typeface="Arial Unicode MS" panose="020B0604020202020204" pitchFamily="50" charset="-127"/>
                  <a:ea typeface="Arial Unicode MS" panose="020B0604020202020204" pitchFamily="50" charset="-127"/>
                  <a:cs typeface="Arial Unicode MS" panose="020B0604020202020204" pitchFamily="50" charset="-127"/>
                </a:rPr>
                <a:t> </a:t>
              </a:r>
            </a:p>
            <a:p>
              <a:pPr latinLnBrk="0">
                <a:lnSpc>
                  <a:spcPct val="110000"/>
                </a:lnSpc>
                <a:spcBef>
                  <a:spcPct val="30000"/>
                </a:spcBef>
                <a:defRPr/>
              </a:pPr>
              <a:r>
                <a:rPr lang="en-US" altLang="ko-KR" sz="2000" b="1" dirty="0">
                  <a:latin typeface="HY중고딕" pitchFamily="18" charset="-127"/>
                  <a:ea typeface="HY중고딕" pitchFamily="18" charset="-127"/>
                </a:rPr>
                <a:t>     </a:t>
              </a:r>
              <a:endParaRPr lang="en-US" altLang="ko-KR" sz="2000" b="1" dirty="0">
                <a:solidFill>
                  <a:srgbClr val="0000FF"/>
                </a:solidFill>
                <a:latin typeface="HY중고딕" pitchFamily="18" charset="-127"/>
                <a:ea typeface="HY중고딕" pitchFamily="18" charset="-127"/>
              </a:endParaRPr>
            </a:p>
          </p:txBody>
        </p:sp>
      </p:grpSp>
      <p:grpSp>
        <p:nvGrpSpPr>
          <p:cNvPr id="3" name="Group 36"/>
          <p:cNvGrpSpPr>
            <a:grpSpLocks/>
          </p:cNvGrpSpPr>
          <p:nvPr/>
        </p:nvGrpSpPr>
        <p:grpSpPr bwMode="auto">
          <a:xfrm>
            <a:off x="395288" y="3143250"/>
            <a:ext cx="8331200" cy="2157413"/>
            <a:chOff x="249" y="1980"/>
            <a:chExt cx="5248" cy="1359"/>
          </a:xfrm>
        </p:grpSpPr>
        <p:sp>
          <p:nvSpPr>
            <p:cNvPr id="17426" name="Rectangle 24"/>
            <p:cNvSpPr>
              <a:spLocks noChangeArrowheads="1"/>
            </p:cNvSpPr>
            <p:nvPr/>
          </p:nvSpPr>
          <p:spPr bwMode="auto">
            <a:xfrm>
              <a:off x="249" y="1980"/>
              <a:ext cx="971" cy="1359"/>
            </a:xfrm>
            <a:prstGeom prst="rect">
              <a:avLst/>
            </a:prstGeom>
            <a:solidFill>
              <a:srgbClr val="2C78A2"/>
            </a:solidFill>
            <a:ln w="9525">
              <a:solidFill>
                <a:srgbClr val="0066CC"/>
              </a:solidFill>
              <a:miter lim="800000"/>
              <a:headEnd/>
              <a:tailEnd/>
            </a:ln>
          </p:spPr>
          <p:txBody>
            <a:bodyPr wrap="none" lIns="54000" rIns="54000"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sz="2200">
                  <a:solidFill>
                    <a:schemeClr val="bg1"/>
                  </a:solidFill>
                  <a:latin typeface="Arial Unicode MS" pitchFamily="50" charset="-127"/>
                  <a:ea typeface="Arial Unicode MS" pitchFamily="50" charset="-127"/>
                  <a:cs typeface="Arial Unicode MS" pitchFamily="50" charset="-127"/>
                </a:rPr>
                <a:t>Tax Aspect</a:t>
              </a:r>
              <a:endParaRPr lang="ko-KR" altLang="en-US" sz="2200">
                <a:latin typeface="Arial Unicode MS" pitchFamily="50" charset="-127"/>
                <a:ea typeface="Arial Unicode MS" pitchFamily="50" charset="-127"/>
                <a:cs typeface="Arial Unicode MS" pitchFamily="50" charset="-127"/>
              </a:endParaRPr>
            </a:p>
          </p:txBody>
        </p:sp>
        <p:sp>
          <p:nvSpPr>
            <p:cNvPr id="17427" name="Rectangle 25"/>
            <p:cNvSpPr>
              <a:spLocks noChangeArrowheads="1"/>
            </p:cNvSpPr>
            <p:nvPr/>
          </p:nvSpPr>
          <p:spPr bwMode="auto">
            <a:xfrm>
              <a:off x="1269" y="1980"/>
              <a:ext cx="4228" cy="1359"/>
            </a:xfrm>
            <a:prstGeom prst="rect">
              <a:avLst/>
            </a:prstGeom>
            <a:gradFill rotWithShape="0">
              <a:gsLst>
                <a:gs pos="0">
                  <a:srgbClr val="E9FFFF"/>
                </a:gs>
                <a:gs pos="100000">
                  <a:srgbClr val="CCFFFF"/>
                </a:gs>
              </a:gsLst>
              <a:lin ang="2700000" scaled="1"/>
            </a:gradFill>
            <a:ln>
              <a:noFill/>
            </a:ln>
            <a:effectLst>
              <a:prstShdw prst="shdw17" dist="17961" dir="13500000">
                <a:srgbClr val="7A99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10000"/>
                </a:lnSpc>
                <a:spcBef>
                  <a:spcPct val="30000"/>
                </a:spcBef>
                <a:buFontTx/>
                <a:buChar char="•"/>
              </a:pPr>
              <a:r>
                <a:rPr lang="en-US" altLang="ko-KR">
                  <a:latin typeface="Arial Unicode MS" pitchFamily="50" charset="-127"/>
                  <a:ea typeface="Arial Unicode MS" pitchFamily="50" charset="-127"/>
                  <a:cs typeface="Arial Unicode MS" pitchFamily="50" charset="-127"/>
                </a:rPr>
                <a:t> Can arbitrarily determine transfer price through  int’l trade </a:t>
              </a:r>
            </a:p>
            <a:p>
              <a:pPr eaLnBrk="1" latinLnBrk="0" hangingPunct="1">
                <a:lnSpc>
                  <a:spcPct val="110000"/>
                </a:lnSpc>
                <a:spcBef>
                  <a:spcPct val="30000"/>
                </a:spcBef>
              </a:pPr>
              <a:r>
                <a:rPr lang="en-US" altLang="ko-KR">
                  <a:latin typeface="Arial Unicode MS" pitchFamily="50" charset="-127"/>
                  <a:ea typeface="Arial Unicode MS" pitchFamily="50" charset="-127"/>
                  <a:cs typeface="Arial Unicode MS" pitchFamily="50" charset="-127"/>
                </a:rPr>
                <a:t>  with specially interested companies abroad</a:t>
              </a:r>
              <a:endParaRPr lang="ko-KR" altLang="en-US" b="1">
                <a:latin typeface="Arial Unicode MS" pitchFamily="50" charset="-127"/>
                <a:ea typeface="Arial Unicode MS" pitchFamily="50" charset="-127"/>
                <a:cs typeface="Arial Unicode MS" pitchFamily="50" charset="-127"/>
              </a:endParaRPr>
            </a:p>
            <a:p>
              <a:pPr eaLnBrk="1" latinLnBrk="0" hangingPunct="1">
                <a:lnSpc>
                  <a:spcPct val="110000"/>
                </a:lnSpc>
                <a:spcBef>
                  <a:spcPct val="30000"/>
                </a:spcBef>
                <a:buFontTx/>
                <a:buChar char="•"/>
              </a:pPr>
              <a:r>
                <a:rPr lang="ko-KR" altLang="en-US" b="1">
                  <a:latin typeface="Arial Unicode MS" pitchFamily="50" charset="-127"/>
                  <a:ea typeface="Arial Unicode MS" pitchFamily="50" charset="-127"/>
                  <a:cs typeface="Arial Unicode MS" pitchFamily="50" charset="-127"/>
                </a:rPr>
                <a:t> </a:t>
              </a:r>
              <a:r>
                <a:rPr lang="en-US" altLang="ko-KR" b="1">
                  <a:latin typeface="Arial Unicode MS" pitchFamily="50" charset="-127"/>
                  <a:ea typeface="Arial Unicode MS" pitchFamily="50" charset="-127"/>
                  <a:cs typeface="Arial Unicode MS" pitchFamily="50" charset="-127"/>
                </a:rPr>
                <a:t>Use of other countries’ tax rate</a:t>
              </a:r>
              <a:endParaRPr lang="ko-KR" altLang="en-US" b="1">
                <a:latin typeface="Arial Unicode MS" pitchFamily="50" charset="-127"/>
                <a:ea typeface="Arial Unicode MS" pitchFamily="50" charset="-127"/>
                <a:cs typeface="Arial Unicode MS" pitchFamily="50" charset="-127"/>
              </a:endParaRPr>
            </a:p>
            <a:p>
              <a:pPr eaLnBrk="1" latinLnBrk="0" hangingPunct="1">
                <a:lnSpc>
                  <a:spcPct val="110000"/>
                </a:lnSpc>
                <a:spcBef>
                  <a:spcPct val="30000"/>
                </a:spcBef>
              </a:pPr>
              <a:r>
                <a:rPr lang="ko-KR" altLang="en-US" b="1">
                  <a:latin typeface="Arial Unicode MS" pitchFamily="50" charset="-127"/>
                  <a:ea typeface="Arial Unicode MS" pitchFamily="50" charset="-127"/>
                  <a:cs typeface="Arial Unicode MS" pitchFamily="50" charset="-127"/>
                </a:rPr>
                <a:t>   </a:t>
              </a:r>
              <a:r>
                <a:rPr lang="ko-KR" altLang="en-US" b="1">
                  <a:solidFill>
                    <a:srgbClr val="FF0000"/>
                  </a:solidFill>
                  <a:latin typeface="Arial Unicode MS" pitchFamily="50" charset="-127"/>
                  <a:ea typeface="Arial Unicode MS" pitchFamily="50" charset="-127"/>
                  <a:cs typeface="Arial Unicode MS" pitchFamily="50" charset="-127"/>
                </a:rPr>
                <a:t>⇒ </a:t>
              </a:r>
              <a:r>
                <a:rPr lang="en-US" altLang="ko-KR" b="1">
                  <a:solidFill>
                    <a:srgbClr val="FF0000"/>
                  </a:solidFill>
                  <a:latin typeface="Arial Unicode MS" pitchFamily="50" charset="-127"/>
                  <a:ea typeface="Arial Unicode MS" pitchFamily="50" charset="-127"/>
                  <a:cs typeface="Arial Unicode MS" pitchFamily="50" charset="-127"/>
                </a:rPr>
                <a:t>possible for tax avoidance through price manipulation</a:t>
              </a:r>
              <a:endParaRPr lang="ko-KR" altLang="en-US" b="1">
                <a:solidFill>
                  <a:srgbClr val="FF0000"/>
                </a:solidFill>
                <a:latin typeface="Arial Unicode MS" pitchFamily="50" charset="-127"/>
                <a:ea typeface="Arial Unicode MS" pitchFamily="50" charset="-127"/>
                <a:cs typeface="Arial Unicode MS" pitchFamily="50" charset="-127"/>
              </a:endParaRPr>
            </a:p>
            <a:p>
              <a:pPr eaLnBrk="1" latinLnBrk="0" hangingPunct="1">
                <a:lnSpc>
                  <a:spcPct val="110000"/>
                </a:lnSpc>
                <a:spcBef>
                  <a:spcPct val="30000"/>
                </a:spcBef>
                <a:buFontTx/>
                <a:buChar char="•"/>
              </a:pPr>
              <a:r>
                <a:rPr lang="ko-KR" altLang="en-US" b="1">
                  <a:latin typeface="Arial Unicode MS" pitchFamily="50" charset="-127"/>
                  <a:ea typeface="Arial Unicode MS" pitchFamily="50" charset="-127"/>
                  <a:cs typeface="Arial Unicode MS" pitchFamily="50" charset="-127"/>
                </a:rPr>
                <a:t> </a:t>
              </a:r>
              <a:r>
                <a:rPr lang="en-US" altLang="ko-KR" b="1">
                  <a:latin typeface="Arial Unicode MS" pitchFamily="50" charset="-127"/>
                  <a:ea typeface="Arial Unicode MS" pitchFamily="50" charset="-127"/>
                  <a:cs typeface="Arial Unicode MS" pitchFamily="50" charset="-127"/>
                </a:rPr>
                <a:t>Tax Authority</a:t>
              </a:r>
            </a:p>
            <a:p>
              <a:pPr eaLnBrk="1" latinLnBrk="0" hangingPunct="1">
                <a:lnSpc>
                  <a:spcPct val="110000"/>
                </a:lnSpc>
                <a:spcBef>
                  <a:spcPct val="30000"/>
                </a:spcBef>
              </a:pPr>
              <a:r>
                <a:rPr lang="en-US" altLang="ko-KR" b="1">
                  <a:solidFill>
                    <a:srgbClr val="0066FF"/>
                  </a:solidFill>
                  <a:latin typeface="Arial Unicode MS" pitchFamily="50" charset="-127"/>
                  <a:ea typeface="Arial Unicode MS" pitchFamily="50" charset="-127"/>
                  <a:cs typeface="Arial Unicode MS" pitchFamily="50" charset="-127"/>
                </a:rPr>
                <a:t>   </a:t>
              </a:r>
              <a:r>
                <a:rPr lang="ko-KR" altLang="en-US" b="1">
                  <a:solidFill>
                    <a:srgbClr val="0000FF"/>
                  </a:solidFill>
                  <a:latin typeface="Arial Unicode MS" pitchFamily="50" charset="-127"/>
                  <a:ea typeface="Arial Unicode MS" pitchFamily="50" charset="-127"/>
                  <a:cs typeface="Arial Unicode MS" pitchFamily="50" charset="-127"/>
                </a:rPr>
                <a:t> ⇒ </a:t>
              </a:r>
              <a:r>
                <a:rPr lang="en-US" altLang="ko-KR" b="1">
                  <a:solidFill>
                    <a:srgbClr val="0066FF"/>
                  </a:solidFill>
                  <a:latin typeface="Arial Unicode MS" pitchFamily="50" charset="-127"/>
                  <a:ea typeface="Arial Unicode MS" pitchFamily="50" charset="-127"/>
                  <a:cs typeface="Arial Unicode MS" pitchFamily="50" charset="-127"/>
                </a:rPr>
                <a:t>results in tax revenue reduced without notice</a:t>
              </a:r>
              <a:endParaRPr lang="ko-KR" altLang="en-US" b="1">
                <a:solidFill>
                  <a:srgbClr val="0066FF"/>
                </a:solidFill>
                <a:latin typeface="Arial Unicode MS" pitchFamily="50" charset="-127"/>
                <a:ea typeface="Arial Unicode MS" pitchFamily="50" charset="-127"/>
                <a:cs typeface="Arial Unicode MS" pitchFamily="50" charset="-127"/>
              </a:endParaRPr>
            </a:p>
          </p:txBody>
        </p:sp>
      </p:grpSp>
      <p:grpSp>
        <p:nvGrpSpPr>
          <p:cNvPr id="4" name="Group 37"/>
          <p:cNvGrpSpPr>
            <a:grpSpLocks/>
          </p:cNvGrpSpPr>
          <p:nvPr/>
        </p:nvGrpSpPr>
        <p:grpSpPr bwMode="auto">
          <a:xfrm>
            <a:off x="395288" y="5373688"/>
            <a:ext cx="8331200" cy="909637"/>
            <a:chOff x="249" y="3385"/>
            <a:chExt cx="5248" cy="573"/>
          </a:xfrm>
        </p:grpSpPr>
        <p:sp>
          <p:nvSpPr>
            <p:cNvPr id="8206" name="Rectangle 26"/>
            <p:cNvSpPr>
              <a:spLocks noChangeArrowheads="1"/>
            </p:cNvSpPr>
            <p:nvPr/>
          </p:nvSpPr>
          <p:spPr bwMode="auto">
            <a:xfrm>
              <a:off x="249" y="3385"/>
              <a:ext cx="971" cy="573"/>
            </a:xfrm>
            <a:prstGeom prst="rect">
              <a:avLst/>
            </a:prstGeom>
            <a:solidFill>
              <a:srgbClr val="2C78A2"/>
            </a:solidFill>
            <a:ln w="9525">
              <a:solidFill>
                <a:srgbClr val="0066CC"/>
              </a:solidFill>
              <a:miter lim="800000"/>
              <a:headEnd/>
              <a:tailEnd/>
            </a:ln>
          </p:spPr>
          <p:txBody>
            <a:bodyPr wrap="none" lIns="54000" rIns="54000" anchor="ctr"/>
            <a:lstStyle/>
            <a:p>
              <a:pPr>
                <a:defRPr/>
              </a:pPr>
              <a:r>
                <a:rPr lang="en-US" altLang="ko-KR" sz="2200" dirty="0">
                  <a:solidFill>
                    <a:schemeClr val="bg1"/>
                  </a:solidFill>
                  <a:latin typeface="+mj-lt"/>
                  <a:ea typeface="HY헤드라인M" pitchFamily="18" charset="-127"/>
                </a:rPr>
                <a:t>Causation</a:t>
              </a:r>
              <a:endParaRPr lang="ko-KR" altLang="en-US" sz="2200" dirty="0">
                <a:latin typeface="+mj-lt"/>
              </a:endParaRPr>
            </a:p>
          </p:txBody>
        </p:sp>
        <p:sp>
          <p:nvSpPr>
            <p:cNvPr id="17425" name="Rectangle 27"/>
            <p:cNvSpPr>
              <a:spLocks noChangeArrowheads="1"/>
            </p:cNvSpPr>
            <p:nvPr/>
          </p:nvSpPr>
          <p:spPr bwMode="auto">
            <a:xfrm>
              <a:off x="1269" y="3385"/>
              <a:ext cx="4228" cy="573"/>
            </a:xfrm>
            <a:prstGeom prst="rect">
              <a:avLst/>
            </a:prstGeom>
            <a:gradFill rotWithShape="0">
              <a:gsLst>
                <a:gs pos="0">
                  <a:srgbClr val="E9FFFF"/>
                </a:gs>
                <a:gs pos="100000">
                  <a:srgbClr val="CCFFFF"/>
                </a:gs>
              </a:gsLst>
              <a:lin ang="2700000" scaled="1"/>
            </a:gradFill>
            <a:ln>
              <a:noFill/>
            </a:ln>
            <a:effectLst>
              <a:prstShdw prst="shdw17" dist="17961" dir="13500000">
                <a:srgbClr val="7A99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10000"/>
                </a:lnSpc>
                <a:spcBef>
                  <a:spcPct val="30000"/>
                </a:spcBef>
                <a:buFontTx/>
                <a:buChar char="•"/>
              </a:pPr>
              <a:r>
                <a:rPr lang="en-US" altLang="ko-KR">
                  <a:latin typeface="HY울릉도M" pitchFamily="18" charset="-127"/>
                  <a:ea typeface="HY울릉도M" pitchFamily="18" charset="-127"/>
                </a:rPr>
                <a:t> </a:t>
              </a:r>
              <a:r>
                <a:rPr lang="en-US" altLang="ko-KR">
                  <a:latin typeface="Arial Unicode MS" pitchFamily="50" charset="-127"/>
                  <a:ea typeface="Arial Unicode MS" pitchFamily="50" charset="-127"/>
                  <a:cs typeface="Arial Unicode MS" pitchFamily="50" charset="-127"/>
                </a:rPr>
                <a:t>Corporate Tax rate, Foreign Currency Control, </a:t>
              </a:r>
            </a:p>
            <a:p>
              <a:pPr eaLnBrk="1" latinLnBrk="0" hangingPunct="1">
                <a:lnSpc>
                  <a:spcPct val="110000"/>
                </a:lnSpc>
                <a:spcBef>
                  <a:spcPct val="30000"/>
                </a:spcBef>
              </a:pPr>
              <a:r>
                <a:rPr lang="en-US" altLang="ko-KR">
                  <a:latin typeface="Arial Unicode MS" pitchFamily="50" charset="-127"/>
                  <a:ea typeface="Arial Unicode MS" pitchFamily="50" charset="-127"/>
                  <a:cs typeface="Arial Unicode MS" pitchFamily="50" charset="-127"/>
                </a:rPr>
                <a:t>   Exchange Rate</a:t>
              </a:r>
              <a:r>
                <a:rPr lang="en-US" altLang="ko-KR" sz="2000" b="1">
                  <a:latin typeface="Arial Unicode MS" pitchFamily="50" charset="-127"/>
                  <a:ea typeface="Arial Unicode MS" pitchFamily="50" charset="-127"/>
                  <a:cs typeface="Arial Unicode MS" pitchFamily="50" charset="-127"/>
                </a:rPr>
                <a:t>, etc.</a:t>
              </a:r>
              <a:endParaRPr lang="ko-KR" altLang="en-US" sz="2000" b="1">
                <a:latin typeface="Arial Unicode MS" pitchFamily="50" charset="-127"/>
                <a:ea typeface="Arial Unicode MS" pitchFamily="50" charset="-127"/>
                <a:cs typeface="Arial Unicode MS" pitchFamily="50" charset="-127"/>
              </a:endParaRPr>
            </a:p>
          </p:txBody>
        </p:sp>
      </p:grpSp>
      <p:grpSp>
        <p:nvGrpSpPr>
          <p:cNvPr id="5" name="Group 28"/>
          <p:cNvGrpSpPr>
            <a:grpSpLocks/>
          </p:cNvGrpSpPr>
          <p:nvPr/>
        </p:nvGrpSpPr>
        <p:grpSpPr bwMode="auto">
          <a:xfrm>
            <a:off x="574675" y="44450"/>
            <a:ext cx="8166100" cy="863600"/>
            <a:chOff x="204" y="935"/>
            <a:chExt cx="2849" cy="544"/>
          </a:xfrm>
        </p:grpSpPr>
        <p:pic>
          <p:nvPicPr>
            <p:cNvPr id="17422" name="Picture 29" descr="6_5"/>
            <p:cNvPicPr>
              <a:picLocks noChangeAspect="1" noChangeArrowheads="1"/>
            </p:cNvPicPr>
            <p:nvPr/>
          </p:nvPicPr>
          <p:blipFill>
            <a:blip r:embed="rId4">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Rectangle 30"/>
            <p:cNvSpPr>
              <a:spLocks noChangeArrowheads="1"/>
            </p:cNvSpPr>
            <p:nvPr/>
          </p:nvSpPr>
          <p:spPr bwMode="auto">
            <a:xfrm>
              <a:off x="279" y="1040"/>
              <a:ext cx="2774" cy="330"/>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dirty="0">
                  <a:latin typeface="HY신명조" pitchFamily="18" charset="-127"/>
                  <a:ea typeface="HY신명조" pitchFamily="18" charset="-127"/>
                </a:rPr>
                <a:t>  </a:t>
              </a:r>
              <a:r>
                <a:rPr lang="en-US" altLang="ko-KR" sz="2800" dirty="0">
                  <a:latin typeface="HY헤드라인M" pitchFamily="18" charset="-127"/>
                  <a:ea typeface="HY헤드라인M" pitchFamily="18" charset="-127"/>
                </a:rPr>
                <a:t>1. Definition &amp; Causation of Transfer Pricing</a:t>
              </a:r>
              <a:endParaRPr lang="ko-KR" altLang="en-US" sz="2800" dirty="0">
                <a:latin typeface="HY헤드라인M" pitchFamily="18" charset="-127"/>
                <a:ea typeface="HY헤드라인M" pitchFamily="18" charset="-127"/>
              </a:endParaRPr>
            </a:p>
          </p:txBody>
        </p:sp>
      </p:grpSp>
      <p:grpSp>
        <p:nvGrpSpPr>
          <p:cNvPr id="6" name="Group 31"/>
          <p:cNvGrpSpPr>
            <a:grpSpLocks/>
          </p:cNvGrpSpPr>
          <p:nvPr/>
        </p:nvGrpSpPr>
        <p:grpSpPr bwMode="auto">
          <a:xfrm>
            <a:off x="-36513" y="-26988"/>
            <a:ext cx="1079501" cy="1079501"/>
            <a:chOff x="340" y="845"/>
            <a:chExt cx="680" cy="680"/>
          </a:xfrm>
        </p:grpSpPr>
        <p:sp>
          <p:nvSpPr>
            <p:cNvPr id="17419"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17420" name="Picture 33" descr="글머리기호-타원-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4" descr="글머리기호-타원-g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바닥글 개체 틀 10"/>
          <p:cNvSpPr>
            <a:spLocks noGrp="1"/>
          </p:cNvSpPr>
          <p:nvPr>
            <p:ph type="ftr" sz="quarter" idx="11"/>
          </p:nvPr>
        </p:nvSpPr>
        <p:spPr/>
        <p:txBody>
          <a:bodyPr/>
          <a:lstStyle/>
          <a:p>
            <a:pPr>
              <a:defRPr/>
            </a:pPr>
            <a:r>
              <a:rPr lang="en-US" altLang="ko-KR"/>
              <a:t>2013 AOTCA Hanoi Meeting </a:t>
            </a:r>
          </a:p>
        </p:txBody>
      </p:sp>
      <p:sp>
        <p:nvSpPr>
          <p:cNvPr id="12" name="슬라이드 번호 개체 틀 11"/>
          <p:cNvSpPr>
            <a:spLocks noGrp="1"/>
          </p:cNvSpPr>
          <p:nvPr>
            <p:ph type="sldNum" sz="quarter" idx="12"/>
          </p:nvPr>
        </p:nvSpPr>
        <p:spPr/>
        <p:txBody>
          <a:bodyPr/>
          <a:lstStyle/>
          <a:p>
            <a:pPr>
              <a:defRPr/>
            </a:pPr>
            <a:fld id="{9829444D-878A-48E4-8E84-00862C9BEE05}" type="slidenum">
              <a:rPr lang="ko-KR" altLang="en-US"/>
              <a:pPr>
                <a:defRPr/>
              </a:pPr>
              <a:t>5</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6"/>
                                        </p:tgtEl>
                                        <p:attrNameLst>
                                          <p:attrName>ppt_x</p:attrName>
                                          <p:attrName>ppt_y</p:attrName>
                                        </p:attrNameLst>
                                      </p:cBhvr>
                                      <p:rCtr x="-12500" y="0"/>
                                    </p:animMotion>
                                  </p:childTnLst>
                                </p:cTn>
                              </p:par>
                            </p:childTnLst>
                          </p:cTn>
                        </p:par>
                        <p:par>
                          <p:cTn id="13" fill="hold" nodeType="afterGroup">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334869"/>
                                        </p:tgtEl>
                                        <p:attrNameLst>
                                          <p:attrName>style.visibility</p:attrName>
                                        </p:attrNameLst>
                                      </p:cBhvr>
                                      <p:to>
                                        <p:strVal val="visible"/>
                                      </p:to>
                                    </p:set>
                                    <p:anim calcmode="lin" valueType="num">
                                      <p:cBhvr>
                                        <p:cTn id="16" dur="500" fill="hold"/>
                                        <p:tgtEl>
                                          <p:spTgt spid="334869"/>
                                        </p:tgtEl>
                                        <p:attrNameLst>
                                          <p:attrName>ppt_w</p:attrName>
                                        </p:attrNameLst>
                                      </p:cBhvr>
                                      <p:tavLst>
                                        <p:tav tm="0">
                                          <p:val>
                                            <p:fltVal val="0"/>
                                          </p:val>
                                        </p:tav>
                                        <p:tav tm="100000">
                                          <p:val>
                                            <p:strVal val="#ppt_w"/>
                                          </p:val>
                                        </p:tav>
                                      </p:tavLst>
                                    </p:anim>
                                    <p:anim calcmode="lin" valueType="num">
                                      <p:cBhvr>
                                        <p:cTn id="17" dur="500" fill="hold"/>
                                        <p:tgtEl>
                                          <p:spTgt spid="334869"/>
                                        </p:tgtEl>
                                        <p:attrNameLst>
                                          <p:attrName>ppt_h</p:attrName>
                                        </p:attrNameLst>
                                      </p:cBhvr>
                                      <p:tavLst>
                                        <p:tav tm="0">
                                          <p:val>
                                            <p:fltVal val="0"/>
                                          </p:val>
                                        </p:tav>
                                        <p:tav tm="100000">
                                          <p:val>
                                            <p:strVal val="#ppt_h"/>
                                          </p:val>
                                        </p:tav>
                                      </p:tavLst>
                                    </p:anim>
                                    <p:animEffect transition="in" filter="fade">
                                      <p:cBhvr>
                                        <p:cTn id="18" dur="500"/>
                                        <p:tgtEl>
                                          <p:spTgt spid="334869"/>
                                        </p:tgtEl>
                                      </p:cBhvr>
                                    </p:animEffect>
                                  </p:childTnLst>
                                </p:cTn>
                              </p:par>
                              <p:par>
                                <p:cTn id="19" presetID="1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lide(fromBottom)">
                                      <p:cBhvr>
                                        <p:cTn id="21" dur="1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slide(fromBottom)">
                                      <p:cBhvr>
                                        <p:cTn id="26" dur="10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lide(fromBottom)">
                                      <p:cBhvr>
                                        <p:cTn id="3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611188" y="1700213"/>
            <a:ext cx="1854200" cy="1438275"/>
            <a:chOff x="3743" y="2591"/>
            <a:chExt cx="1595" cy="1224"/>
          </a:xfrm>
        </p:grpSpPr>
        <p:pic>
          <p:nvPicPr>
            <p:cNvPr id="18482" name="Picture 20" descr="011"/>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743" y="2591"/>
              <a:ext cx="136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3" name="Rectangle 21"/>
            <p:cNvSpPr>
              <a:spLocks noChangeArrowheads="1"/>
            </p:cNvSpPr>
            <p:nvPr/>
          </p:nvSpPr>
          <p:spPr bwMode="auto">
            <a:xfrm>
              <a:off x="3743" y="2852"/>
              <a:ext cx="1595" cy="604"/>
            </a:xfrm>
            <a:prstGeom prst="rect">
              <a:avLst/>
            </a:prstGeom>
            <a:noFill/>
            <a:ln w="9525">
              <a:noFill/>
              <a:miter lim="800000"/>
              <a:headEnd/>
              <a:tailEnd/>
            </a:ln>
            <a:effectLst>
              <a:outerShdw dist="17961" dir="2700000" algn="ctr" rotWithShape="0">
                <a:schemeClr val="bg1"/>
              </a:outerShdw>
            </a:effectLst>
          </p:spPr>
          <p:txBody>
            <a:bodyPr>
              <a:spAutoFit/>
            </a:bodyPr>
            <a:lstStyle/>
            <a:p>
              <a:pPr>
                <a:defRPr/>
              </a:pPr>
              <a:r>
                <a:rPr lang="en-US" altLang="ko-KR" sz="2000" dirty="0">
                  <a:solidFill>
                    <a:srgbClr val="000066"/>
                  </a:solidFill>
                  <a:latin typeface="HY헤드라인M" pitchFamily="18" charset="-127"/>
                  <a:ea typeface="HY헤드라인M" pitchFamily="18" charset="-127"/>
                </a:rPr>
                <a:t>Parent Co.</a:t>
              </a:r>
              <a:endParaRPr lang="ko-KR" altLang="en-US" sz="2000" dirty="0">
                <a:solidFill>
                  <a:srgbClr val="000066"/>
                </a:solidFill>
                <a:latin typeface="HY헤드라인M" pitchFamily="18" charset="-127"/>
                <a:ea typeface="HY헤드라인M" pitchFamily="18" charset="-127"/>
              </a:endParaRPr>
            </a:p>
            <a:p>
              <a:pPr>
                <a:defRPr/>
              </a:pPr>
              <a:r>
                <a:rPr lang="en-US" altLang="ko-KR" sz="2000" dirty="0">
                  <a:solidFill>
                    <a:srgbClr val="000066"/>
                  </a:solidFill>
                  <a:latin typeface="HY헤드라인M" pitchFamily="18" charset="-127"/>
                  <a:ea typeface="HY헤드라인M" pitchFamily="18" charset="-127"/>
                </a:rPr>
                <a:t>(</a:t>
              </a:r>
              <a:r>
                <a:rPr lang="en-US" altLang="ko-KR" sz="1400" dirty="0">
                  <a:solidFill>
                    <a:srgbClr val="000066"/>
                  </a:solidFill>
                  <a:latin typeface="HY헤드라인M" pitchFamily="18" charset="-127"/>
                  <a:ea typeface="HY헤드라인M" pitchFamily="18" charset="-127"/>
                </a:rPr>
                <a:t>Manufacture</a:t>
              </a:r>
              <a:r>
                <a:rPr lang="en-US" altLang="ko-KR" sz="2000" dirty="0">
                  <a:solidFill>
                    <a:srgbClr val="000066"/>
                  </a:solidFill>
                  <a:latin typeface="HY헤드라인M" pitchFamily="18" charset="-127"/>
                  <a:ea typeface="HY헤드라인M" pitchFamily="18" charset="-127"/>
                </a:rPr>
                <a:t>)</a:t>
              </a:r>
            </a:p>
          </p:txBody>
        </p:sp>
      </p:grpSp>
      <p:grpSp>
        <p:nvGrpSpPr>
          <p:cNvPr id="3" name="Group 22"/>
          <p:cNvGrpSpPr>
            <a:grpSpLocks/>
          </p:cNvGrpSpPr>
          <p:nvPr/>
        </p:nvGrpSpPr>
        <p:grpSpPr bwMode="auto">
          <a:xfrm>
            <a:off x="3492500" y="1736725"/>
            <a:ext cx="1943100" cy="1509713"/>
            <a:chOff x="2331" y="2750"/>
            <a:chExt cx="1670" cy="1224"/>
          </a:xfrm>
        </p:grpSpPr>
        <p:pic>
          <p:nvPicPr>
            <p:cNvPr id="18480" name="Picture 23" descr="013"/>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517" y="2750"/>
              <a:ext cx="1361"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1" name="Rectangle 24"/>
            <p:cNvSpPr>
              <a:spLocks noChangeArrowheads="1"/>
            </p:cNvSpPr>
            <p:nvPr/>
          </p:nvSpPr>
          <p:spPr bwMode="auto">
            <a:xfrm>
              <a:off x="2331" y="3013"/>
              <a:ext cx="1670" cy="499"/>
            </a:xfrm>
            <a:prstGeom prst="rect">
              <a:avLst/>
            </a:prstGeom>
            <a:noFill/>
            <a:ln w="9525">
              <a:noFill/>
              <a:miter lim="800000"/>
              <a:headEnd/>
              <a:tailEnd/>
            </a:ln>
            <a:effectLst>
              <a:outerShdw dist="17961" dir="2700000" algn="ctr" rotWithShape="0">
                <a:schemeClr val="bg1"/>
              </a:outerShdw>
            </a:effectLst>
          </p:spPr>
          <p:txBody>
            <a:bodyPr>
              <a:spAutoFit/>
            </a:bodyPr>
            <a:lstStyle/>
            <a:p>
              <a:pPr>
                <a:defRPr/>
              </a:pPr>
              <a:r>
                <a:rPr lang="ko-KR" altLang="en-US" sz="2000" dirty="0">
                  <a:solidFill>
                    <a:srgbClr val="000066"/>
                  </a:solidFill>
                  <a:latin typeface="HY헤드라인M" pitchFamily="18" charset="-127"/>
                  <a:ea typeface="HY헤드라인M" pitchFamily="18" charset="-127"/>
                </a:rPr>
                <a:t> </a:t>
              </a:r>
              <a:r>
                <a:rPr lang="en-US" altLang="ko-KR" sz="2000" dirty="0">
                  <a:solidFill>
                    <a:srgbClr val="000066"/>
                  </a:solidFill>
                  <a:latin typeface="HY헤드라인M" pitchFamily="18" charset="-127"/>
                  <a:ea typeface="HY헤드라인M" pitchFamily="18" charset="-127"/>
                </a:rPr>
                <a:t>Subsidiary Co.</a:t>
              </a:r>
              <a:endParaRPr lang="ko-KR" altLang="en-US" sz="2000" dirty="0">
                <a:solidFill>
                  <a:srgbClr val="000066"/>
                </a:solidFill>
                <a:latin typeface="HY헤드라인M" pitchFamily="18" charset="-127"/>
                <a:ea typeface="HY헤드라인M" pitchFamily="18" charset="-127"/>
              </a:endParaRPr>
            </a:p>
            <a:p>
              <a:pPr>
                <a:defRPr/>
              </a:pPr>
              <a:r>
                <a:rPr lang="en-US" altLang="ko-KR" sz="1400" dirty="0">
                  <a:solidFill>
                    <a:srgbClr val="000066"/>
                  </a:solidFill>
                  <a:latin typeface="HY헤드라인M" pitchFamily="18" charset="-127"/>
                  <a:ea typeface="HY헤드라인M" pitchFamily="18" charset="-127"/>
                </a:rPr>
                <a:t>           (sales) </a:t>
              </a:r>
            </a:p>
          </p:txBody>
        </p:sp>
      </p:grpSp>
      <p:grpSp>
        <p:nvGrpSpPr>
          <p:cNvPr id="4" name="Group 25"/>
          <p:cNvGrpSpPr>
            <a:grpSpLocks/>
          </p:cNvGrpSpPr>
          <p:nvPr/>
        </p:nvGrpSpPr>
        <p:grpSpPr bwMode="auto">
          <a:xfrm>
            <a:off x="6878638" y="1700213"/>
            <a:ext cx="1887537" cy="1438275"/>
            <a:chOff x="3743" y="2591"/>
            <a:chExt cx="1623" cy="1224"/>
          </a:xfrm>
        </p:grpSpPr>
        <p:pic>
          <p:nvPicPr>
            <p:cNvPr id="18478" name="Picture 26" descr="011"/>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743" y="2591"/>
              <a:ext cx="136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9" name="Rectangle 27"/>
            <p:cNvSpPr>
              <a:spLocks noChangeArrowheads="1"/>
            </p:cNvSpPr>
            <p:nvPr/>
          </p:nvSpPr>
          <p:spPr bwMode="auto">
            <a:xfrm>
              <a:off x="3927" y="2852"/>
              <a:ext cx="1439" cy="604"/>
            </a:xfrm>
            <a:prstGeom prst="rect">
              <a:avLst/>
            </a:prstGeom>
            <a:noFill/>
            <a:ln w="9525">
              <a:noFill/>
              <a:miter lim="800000"/>
              <a:headEnd/>
              <a:tailEnd/>
            </a:ln>
            <a:effectLst>
              <a:outerShdw dist="17961" dir="2700000" algn="ctr" rotWithShape="0">
                <a:schemeClr val="bg1"/>
              </a:outerShdw>
            </a:effectLst>
          </p:spPr>
          <p:txBody>
            <a:bodyPr>
              <a:spAutoFit/>
            </a:bodyPr>
            <a:lstStyle/>
            <a:p>
              <a:pPr>
                <a:defRPr/>
              </a:pPr>
              <a:r>
                <a:rPr lang="en-US" altLang="ko-KR" sz="2000" dirty="0">
                  <a:solidFill>
                    <a:srgbClr val="000066"/>
                  </a:solidFill>
                  <a:latin typeface="HY헤드라인M" pitchFamily="18" charset="-127"/>
                  <a:ea typeface="HY헤드라인M" pitchFamily="18" charset="-127"/>
                </a:rPr>
                <a:t>Wholesale </a:t>
              </a:r>
            </a:p>
            <a:p>
              <a:pPr>
                <a:defRPr/>
              </a:pPr>
              <a:r>
                <a:rPr lang="en-US" altLang="ko-KR" sz="2000" dirty="0">
                  <a:solidFill>
                    <a:srgbClr val="000066"/>
                  </a:solidFill>
                  <a:latin typeface="HY헤드라인M" pitchFamily="18" charset="-127"/>
                  <a:ea typeface="HY헤드라인M" pitchFamily="18" charset="-127"/>
                </a:rPr>
                <a:t>Dealer</a:t>
              </a:r>
              <a:endParaRPr lang="ko-KR" altLang="en-US" sz="2000" dirty="0">
                <a:solidFill>
                  <a:srgbClr val="000066"/>
                </a:solidFill>
                <a:latin typeface="HY헤드라인M" pitchFamily="18" charset="-127"/>
                <a:ea typeface="HY헤드라인M" pitchFamily="18" charset="-127"/>
              </a:endParaRPr>
            </a:p>
          </p:txBody>
        </p:sp>
      </p:grpSp>
      <p:grpSp>
        <p:nvGrpSpPr>
          <p:cNvPr id="5" name="Group 132"/>
          <p:cNvGrpSpPr>
            <a:grpSpLocks/>
          </p:cNvGrpSpPr>
          <p:nvPr/>
        </p:nvGrpSpPr>
        <p:grpSpPr bwMode="auto">
          <a:xfrm>
            <a:off x="727075" y="5280025"/>
            <a:ext cx="7681913" cy="1081088"/>
            <a:chOff x="458" y="3326"/>
            <a:chExt cx="4839" cy="681"/>
          </a:xfrm>
        </p:grpSpPr>
        <p:sp>
          <p:nvSpPr>
            <p:cNvPr id="18473" name="Rectangle 95"/>
            <p:cNvSpPr>
              <a:spLocks noChangeArrowheads="1"/>
            </p:cNvSpPr>
            <p:nvPr/>
          </p:nvSpPr>
          <p:spPr bwMode="auto">
            <a:xfrm>
              <a:off x="458" y="3326"/>
              <a:ext cx="381" cy="681"/>
            </a:xfrm>
            <a:prstGeom prst="rect">
              <a:avLst/>
            </a:prstGeom>
            <a:solidFill>
              <a:srgbClr val="C3E1FF"/>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10000"/>
                </a:lnSpc>
                <a:spcBef>
                  <a:spcPct val="10000"/>
                </a:spcBef>
                <a:buSzPct val="110000"/>
                <a:buFont typeface="Wingdings" pitchFamily="2" charset="2"/>
                <a:buNone/>
              </a:pPr>
              <a:r>
                <a:rPr lang="en-US" altLang="ko-KR" sz="2000">
                  <a:sym typeface="Wingdings" pitchFamily="2" charset="2"/>
                </a:rPr>
                <a:t> </a:t>
              </a:r>
            </a:p>
          </p:txBody>
        </p:sp>
        <p:sp>
          <p:nvSpPr>
            <p:cNvPr id="18474" name="Rectangle 96"/>
            <p:cNvSpPr>
              <a:spLocks noChangeArrowheads="1"/>
            </p:cNvSpPr>
            <p:nvPr/>
          </p:nvSpPr>
          <p:spPr bwMode="auto">
            <a:xfrm>
              <a:off x="884" y="3326"/>
              <a:ext cx="1240" cy="681"/>
            </a:xfrm>
            <a:prstGeom prst="rect">
              <a:avLst/>
            </a:prstGeom>
            <a:solidFill>
              <a:srgbClr val="E5F2FF">
                <a:alpha val="52156"/>
              </a:srgbClr>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05000"/>
                </a:lnSpc>
                <a:buFontTx/>
                <a:buChar char="•"/>
              </a:pPr>
              <a:r>
                <a:rPr lang="en-US" altLang="ko-KR" sz="2000">
                  <a:latin typeface="HY울릉도M" pitchFamily="18" charset="-127"/>
                  <a:ea typeface="HY울릉도M" pitchFamily="18" charset="-127"/>
                </a:rPr>
                <a:t> Income</a:t>
              </a:r>
              <a:endParaRPr lang="ko-KR" altLang="en-US" sz="2000" b="1">
                <a:latin typeface="HY중고딕" pitchFamily="18" charset="-127"/>
                <a:ea typeface="HY중고딕" pitchFamily="18" charset="-127"/>
              </a:endParaRPr>
            </a:p>
            <a:p>
              <a:pPr eaLnBrk="1" latinLnBrk="0" hangingPunct="1">
                <a:lnSpc>
                  <a:spcPct val="105000"/>
                </a:lnSpc>
                <a:buFontTx/>
                <a:buChar char="•"/>
              </a:pPr>
              <a:r>
                <a:rPr lang="ko-KR" altLang="en-US" sz="2000" b="1">
                  <a:latin typeface="HY중고딕" pitchFamily="18" charset="-127"/>
                  <a:ea typeface="HY중고딕" pitchFamily="18" charset="-127"/>
                </a:rPr>
                <a:t> </a:t>
              </a:r>
              <a:r>
                <a:rPr lang="en-US" altLang="ko-KR" sz="2000" b="1">
                  <a:latin typeface="HY중고딕" pitchFamily="18" charset="-127"/>
                  <a:ea typeface="HY중고딕" pitchFamily="18" charset="-127"/>
                </a:rPr>
                <a:t>Tax</a:t>
              </a:r>
              <a:endParaRPr lang="ko-KR" altLang="en-US" sz="2000" b="1">
                <a:latin typeface="HY중고딕" pitchFamily="18" charset="-127"/>
                <a:ea typeface="HY중고딕" pitchFamily="18" charset="-127"/>
              </a:endParaRPr>
            </a:p>
            <a:p>
              <a:pPr eaLnBrk="1" latinLnBrk="0" hangingPunct="1">
                <a:lnSpc>
                  <a:spcPct val="105000"/>
                </a:lnSpc>
                <a:buFontTx/>
                <a:buChar char="•"/>
              </a:pPr>
              <a:r>
                <a:rPr lang="ko-KR" altLang="en-US" sz="2000" b="1">
                  <a:latin typeface="HY중고딕" pitchFamily="18" charset="-127"/>
                  <a:ea typeface="HY중고딕" pitchFamily="18" charset="-127"/>
                </a:rPr>
                <a:t> </a:t>
              </a:r>
              <a:r>
                <a:rPr lang="en-US" altLang="ko-KR" sz="2000" b="1">
                  <a:latin typeface="HY중고딕" pitchFamily="18" charset="-127"/>
                  <a:ea typeface="HY중고딕" pitchFamily="18" charset="-127"/>
                </a:rPr>
                <a:t>Net Benefit</a:t>
              </a:r>
              <a:endParaRPr lang="ko-KR" altLang="en-US" sz="2000" b="1">
                <a:latin typeface="HY중고딕" pitchFamily="18" charset="-127"/>
                <a:ea typeface="HY중고딕" pitchFamily="18" charset="-127"/>
              </a:endParaRPr>
            </a:p>
          </p:txBody>
        </p:sp>
        <p:sp>
          <p:nvSpPr>
            <p:cNvPr id="18475" name="Rectangle 97"/>
            <p:cNvSpPr>
              <a:spLocks noChangeArrowheads="1"/>
            </p:cNvSpPr>
            <p:nvPr/>
          </p:nvSpPr>
          <p:spPr bwMode="auto">
            <a:xfrm>
              <a:off x="2155" y="3326"/>
              <a:ext cx="1029" cy="681"/>
            </a:xfrm>
            <a:prstGeom prst="rect">
              <a:avLst/>
            </a:prstGeom>
            <a:solidFill>
              <a:srgbClr val="E5F2FF">
                <a:alpha val="52156"/>
              </a:srgbClr>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05000"/>
                </a:lnSpc>
              </a:pPr>
              <a:r>
                <a:rPr lang="en-US" altLang="ko-KR" sz="2000" b="1">
                  <a:latin typeface="HY중고딕" pitchFamily="18" charset="-127"/>
                  <a:ea typeface="HY중고딕" pitchFamily="18" charset="-127"/>
                </a:rPr>
                <a:t>    500</a:t>
              </a:r>
            </a:p>
            <a:p>
              <a:pPr eaLnBrk="1" latinLnBrk="0" hangingPunct="1">
                <a:lnSpc>
                  <a:spcPct val="105000"/>
                </a:lnSpc>
              </a:pPr>
              <a:r>
                <a:rPr lang="en-US" altLang="ko-KR" sz="2000" b="1">
                  <a:latin typeface="HY중고딕" pitchFamily="18" charset="-127"/>
                  <a:ea typeface="HY중고딕" pitchFamily="18" charset="-127"/>
                </a:rPr>
                <a:t>    150</a:t>
              </a:r>
            </a:p>
            <a:p>
              <a:pPr eaLnBrk="1" latinLnBrk="0" hangingPunct="1">
                <a:lnSpc>
                  <a:spcPct val="105000"/>
                </a:lnSpc>
              </a:pPr>
              <a:r>
                <a:rPr lang="en-US" altLang="ko-KR" sz="2000" b="1">
                  <a:latin typeface="HY중고딕" pitchFamily="18" charset="-127"/>
                  <a:ea typeface="HY중고딕" pitchFamily="18" charset="-127"/>
                </a:rPr>
                <a:t>    350</a:t>
              </a:r>
            </a:p>
          </p:txBody>
        </p:sp>
        <p:sp>
          <p:nvSpPr>
            <p:cNvPr id="18476" name="Rectangle 98"/>
            <p:cNvSpPr>
              <a:spLocks noChangeArrowheads="1"/>
            </p:cNvSpPr>
            <p:nvPr/>
          </p:nvSpPr>
          <p:spPr bwMode="auto">
            <a:xfrm>
              <a:off x="3212" y="3326"/>
              <a:ext cx="1029" cy="681"/>
            </a:xfrm>
            <a:prstGeom prst="rect">
              <a:avLst/>
            </a:prstGeom>
            <a:solidFill>
              <a:srgbClr val="E5F2FF">
                <a:alpha val="52156"/>
              </a:srgbClr>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05000"/>
                </a:lnSpc>
              </a:pPr>
              <a:r>
                <a:rPr lang="en-US" altLang="ko-KR" sz="2000" b="1">
                  <a:latin typeface="HY중고딕" pitchFamily="18" charset="-127"/>
                  <a:ea typeface="HY중고딕" pitchFamily="18" charset="-127"/>
                </a:rPr>
                <a:t>     200</a:t>
              </a:r>
            </a:p>
            <a:p>
              <a:pPr eaLnBrk="1" latinLnBrk="0" hangingPunct="1">
                <a:lnSpc>
                  <a:spcPct val="105000"/>
                </a:lnSpc>
              </a:pPr>
              <a:r>
                <a:rPr lang="en-US" altLang="ko-KR" sz="2000" b="1">
                  <a:latin typeface="HY중고딕" pitchFamily="18" charset="-127"/>
                  <a:ea typeface="HY중고딕" pitchFamily="18" charset="-127"/>
                </a:rPr>
                <a:t>       80</a:t>
              </a:r>
            </a:p>
            <a:p>
              <a:pPr eaLnBrk="1" latinLnBrk="0" hangingPunct="1">
                <a:lnSpc>
                  <a:spcPct val="105000"/>
                </a:lnSpc>
              </a:pPr>
              <a:r>
                <a:rPr lang="en-US" altLang="ko-KR" sz="2000" b="1">
                  <a:latin typeface="HY중고딕" pitchFamily="18" charset="-127"/>
                  <a:ea typeface="HY중고딕" pitchFamily="18" charset="-127"/>
                </a:rPr>
                <a:t>     120</a:t>
              </a:r>
            </a:p>
          </p:txBody>
        </p:sp>
        <p:sp>
          <p:nvSpPr>
            <p:cNvPr id="18477" name="Rectangle 114"/>
            <p:cNvSpPr>
              <a:spLocks noChangeArrowheads="1"/>
            </p:cNvSpPr>
            <p:nvPr/>
          </p:nvSpPr>
          <p:spPr bwMode="auto">
            <a:xfrm>
              <a:off x="4268" y="3326"/>
              <a:ext cx="1029" cy="681"/>
            </a:xfrm>
            <a:prstGeom prst="rect">
              <a:avLst/>
            </a:prstGeom>
            <a:solidFill>
              <a:srgbClr val="E5F2FF">
                <a:alpha val="52156"/>
              </a:srgbClr>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05000"/>
                </a:lnSpc>
              </a:pPr>
              <a:r>
                <a:rPr lang="en-US" altLang="ko-KR" sz="2000" b="1">
                  <a:solidFill>
                    <a:srgbClr val="FF0066"/>
                  </a:solidFill>
                  <a:latin typeface="HY울릉도M" pitchFamily="18" charset="-127"/>
                  <a:ea typeface="HY울릉도M" pitchFamily="18" charset="-127"/>
                </a:rPr>
                <a:t>     700</a:t>
              </a:r>
            </a:p>
            <a:p>
              <a:pPr eaLnBrk="1" latinLnBrk="0" hangingPunct="1">
                <a:lnSpc>
                  <a:spcPct val="105000"/>
                </a:lnSpc>
              </a:pPr>
              <a:r>
                <a:rPr lang="en-US" altLang="ko-KR" sz="2000">
                  <a:latin typeface="HY울릉도M" pitchFamily="18" charset="-127"/>
                  <a:ea typeface="HY울릉도M" pitchFamily="18" charset="-127"/>
                </a:rPr>
                <a:t>     230</a:t>
              </a:r>
            </a:p>
            <a:p>
              <a:pPr eaLnBrk="1" latinLnBrk="0" hangingPunct="1">
                <a:lnSpc>
                  <a:spcPct val="105000"/>
                </a:lnSpc>
              </a:pPr>
              <a:r>
                <a:rPr lang="en-US" altLang="ko-KR" sz="2000" b="1">
                  <a:solidFill>
                    <a:srgbClr val="0000FF"/>
                  </a:solidFill>
                  <a:latin typeface="HY울릉도M" pitchFamily="18" charset="-127"/>
                  <a:ea typeface="HY울릉도M" pitchFamily="18" charset="-127"/>
                </a:rPr>
                <a:t>     470</a:t>
              </a:r>
            </a:p>
          </p:txBody>
        </p:sp>
      </p:grpSp>
      <p:sp>
        <p:nvSpPr>
          <p:cNvPr id="305269" name="Text Box 117"/>
          <p:cNvSpPr txBox="1">
            <a:spLocks noChangeArrowheads="1"/>
          </p:cNvSpPr>
          <p:nvPr/>
        </p:nvSpPr>
        <p:spPr bwMode="auto">
          <a:xfrm>
            <a:off x="1187450" y="2924175"/>
            <a:ext cx="1728788" cy="304800"/>
          </a:xfrm>
          <a:prstGeom prst="rect">
            <a:avLst/>
          </a:prstGeom>
          <a:noFill/>
          <a:ln w="9525">
            <a:noFill/>
            <a:miter lim="800000"/>
            <a:headEnd/>
            <a:tailEnd/>
          </a:ln>
          <a:effectLst/>
        </p:spPr>
        <p:txBody>
          <a:bodyPr>
            <a:spAutoFit/>
          </a:bodyPr>
          <a:lstStyle/>
          <a:p>
            <a:pPr>
              <a:spcBef>
                <a:spcPct val="50000"/>
              </a:spcBef>
              <a:defRPr/>
            </a:pPr>
            <a:r>
              <a:rPr lang="en-US" altLang="ko-KR" sz="1400" dirty="0">
                <a:effectLst>
                  <a:outerShdw blurRad="38100" dist="38100" dir="2700000" algn="tl">
                    <a:srgbClr val="C0C0C0"/>
                  </a:outerShdw>
                </a:effectLst>
                <a:latin typeface="HY헤드라인M" pitchFamily="18" charset="-127"/>
                <a:ea typeface="HY헤드라인M" pitchFamily="18" charset="-127"/>
              </a:rPr>
              <a:t>Output cost</a:t>
            </a:r>
            <a:r>
              <a:rPr lang="ko-KR" altLang="en-US" sz="1400" dirty="0">
                <a:effectLst>
                  <a:outerShdw blurRad="38100" dist="38100" dir="2700000" algn="tl">
                    <a:srgbClr val="C0C0C0"/>
                  </a:outerShdw>
                </a:effectLst>
                <a:latin typeface="HY헤드라인M" pitchFamily="18" charset="-127"/>
                <a:ea typeface="HY헤드라인M" pitchFamily="18" charset="-127"/>
              </a:rPr>
              <a:t> </a:t>
            </a:r>
            <a:r>
              <a:rPr lang="en-US" altLang="ko-KR" sz="1400" dirty="0">
                <a:effectLst>
                  <a:outerShdw blurRad="38100" dist="38100" dir="2700000" algn="tl">
                    <a:srgbClr val="C0C0C0"/>
                  </a:outerShdw>
                </a:effectLst>
                <a:latin typeface="HY헤드라인M" pitchFamily="18" charset="-127"/>
                <a:ea typeface="HY헤드라인M" pitchFamily="18" charset="-127"/>
              </a:rPr>
              <a:t>300</a:t>
            </a:r>
          </a:p>
        </p:txBody>
      </p:sp>
      <p:sp>
        <p:nvSpPr>
          <p:cNvPr id="305270" name="Line 118"/>
          <p:cNvSpPr>
            <a:spLocks noChangeShapeType="1"/>
          </p:cNvSpPr>
          <p:nvPr/>
        </p:nvSpPr>
        <p:spPr bwMode="auto">
          <a:xfrm>
            <a:off x="1187450" y="3213100"/>
            <a:ext cx="1368425" cy="0"/>
          </a:xfrm>
          <a:prstGeom prst="line">
            <a:avLst/>
          </a:prstGeom>
          <a:noFill/>
          <a:ln w="1270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05273" name="AutoShape 121"/>
          <p:cNvSpPr>
            <a:spLocks noChangeArrowheads="1"/>
          </p:cNvSpPr>
          <p:nvPr/>
        </p:nvSpPr>
        <p:spPr bwMode="auto">
          <a:xfrm>
            <a:off x="2124075" y="2276475"/>
            <a:ext cx="1584325" cy="215900"/>
          </a:xfrm>
          <a:prstGeom prst="rightArrow">
            <a:avLst>
              <a:gd name="adj1" fmla="val 50000"/>
              <a:gd name="adj2" fmla="val 183456"/>
            </a:avLst>
          </a:prstGeom>
          <a:gradFill rotWithShape="1">
            <a:gsLst>
              <a:gs pos="0">
                <a:srgbClr val="FFFFFF">
                  <a:alpha val="32001"/>
                </a:srgbClr>
              </a:gs>
              <a:gs pos="100000">
                <a:srgbClr val="5BADFF"/>
              </a:gs>
            </a:gsLst>
            <a:path path="rect">
              <a:fillToRect l="50000" t="50000" r="50000" b="50000"/>
            </a:path>
          </a:gra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sp>
        <p:nvSpPr>
          <p:cNvPr id="305275" name="AutoShape 123"/>
          <p:cNvSpPr>
            <a:spLocks noChangeArrowheads="1"/>
          </p:cNvSpPr>
          <p:nvPr/>
        </p:nvSpPr>
        <p:spPr bwMode="auto">
          <a:xfrm>
            <a:off x="5292725" y="2276475"/>
            <a:ext cx="1584325" cy="215900"/>
          </a:xfrm>
          <a:prstGeom prst="rightArrow">
            <a:avLst>
              <a:gd name="adj1" fmla="val 50000"/>
              <a:gd name="adj2" fmla="val 183456"/>
            </a:avLst>
          </a:prstGeom>
          <a:gradFill rotWithShape="1">
            <a:gsLst>
              <a:gs pos="0">
                <a:srgbClr val="FFFFFF">
                  <a:alpha val="32001"/>
                </a:srgbClr>
              </a:gs>
              <a:gs pos="100000">
                <a:srgbClr val="5BADFF"/>
              </a:gs>
            </a:gsLst>
            <a:path path="rect">
              <a:fillToRect l="50000" t="50000" r="50000" b="50000"/>
            </a:path>
          </a:gra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sp>
        <p:nvSpPr>
          <p:cNvPr id="305277" name="Text Box 125"/>
          <p:cNvSpPr txBox="1">
            <a:spLocks noChangeArrowheads="1"/>
          </p:cNvSpPr>
          <p:nvPr/>
        </p:nvSpPr>
        <p:spPr bwMode="auto">
          <a:xfrm>
            <a:off x="2409825" y="2060575"/>
            <a:ext cx="865188" cy="304800"/>
          </a:xfrm>
          <a:prstGeom prst="rect">
            <a:avLst/>
          </a:prstGeom>
          <a:noFill/>
          <a:ln w="9525">
            <a:noFill/>
            <a:miter lim="800000"/>
            <a:headEnd/>
            <a:tailEnd/>
          </a:ln>
          <a:effectLst/>
        </p:spPr>
        <p:txBody>
          <a:bodyPr>
            <a:spAutoFit/>
          </a:bodyPr>
          <a:lstStyle/>
          <a:p>
            <a:pPr>
              <a:spcBef>
                <a:spcPct val="50000"/>
              </a:spcBef>
              <a:defRPr/>
            </a:pPr>
            <a:r>
              <a:rPr lang="en-US" altLang="ko-KR" sz="1400">
                <a:latin typeface="HY헤드라인M" pitchFamily="18" charset="-127"/>
                <a:ea typeface="HY헤드라인M" pitchFamily="18" charset="-127"/>
                <a:sym typeface="Wingdings" pitchFamily="2" charset="2"/>
              </a:rPr>
              <a:t></a:t>
            </a:r>
            <a:r>
              <a:rPr lang="en-US" altLang="ko-KR" sz="1400">
                <a:latin typeface="HY헤드라인M" pitchFamily="18" charset="-127"/>
                <a:ea typeface="HY헤드라인M" pitchFamily="18" charset="-127"/>
              </a:rPr>
              <a:t> 5</a:t>
            </a:r>
            <a:r>
              <a:rPr lang="en-US" altLang="ko-KR" sz="1400">
                <a:effectLst>
                  <a:outerShdw blurRad="38100" dist="38100" dir="2700000" algn="tl">
                    <a:srgbClr val="C0C0C0"/>
                  </a:outerShdw>
                </a:effectLst>
                <a:latin typeface="HY헤드라인M" pitchFamily="18" charset="-127"/>
                <a:ea typeface="HY헤드라인M" pitchFamily="18" charset="-127"/>
              </a:rPr>
              <a:t>00</a:t>
            </a:r>
          </a:p>
        </p:txBody>
      </p:sp>
      <p:sp>
        <p:nvSpPr>
          <p:cNvPr id="305278" name="Text Box 126"/>
          <p:cNvSpPr txBox="1">
            <a:spLocks noChangeArrowheads="1"/>
          </p:cNvSpPr>
          <p:nvPr/>
        </p:nvSpPr>
        <p:spPr bwMode="auto">
          <a:xfrm>
            <a:off x="2411413" y="2403475"/>
            <a:ext cx="865187" cy="304800"/>
          </a:xfrm>
          <a:prstGeom prst="rect">
            <a:avLst/>
          </a:prstGeom>
          <a:noFill/>
          <a:ln w="9525">
            <a:noFill/>
            <a:miter lim="800000"/>
            <a:headEnd/>
            <a:tailEnd/>
          </a:ln>
          <a:effectLst/>
        </p:spPr>
        <p:txBody>
          <a:bodyPr>
            <a:spAutoFit/>
          </a:bodyPr>
          <a:lstStyle/>
          <a:p>
            <a:pPr>
              <a:spcBef>
                <a:spcPct val="50000"/>
              </a:spcBef>
              <a:defRPr/>
            </a:pPr>
            <a:r>
              <a:rPr lang="en-US" altLang="ko-KR" sz="1400">
                <a:latin typeface="HY헤드라인M" pitchFamily="18" charset="-127"/>
                <a:ea typeface="HY헤드라인M" pitchFamily="18" charset="-127"/>
                <a:sym typeface="Wingdings" pitchFamily="2" charset="2"/>
              </a:rPr>
              <a:t></a:t>
            </a:r>
            <a:r>
              <a:rPr lang="en-US" altLang="ko-KR" sz="1400">
                <a:latin typeface="HY헤드라인M" pitchFamily="18" charset="-127"/>
                <a:ea typeface="HY헤드라인M" pitchFamily="18" charset="-127"/>
              </a:rPr>
              <a:t> 8</a:t>
            </a:r>
            <a:r>
              <a:rPr lang="en-US" altLang="ko-KR" sz="1400">
                <a:effectLst>
                  <a:outerShdw blurRad="38100" dist="38100" dir="2700000" algn="tl">
                    <a:srgbClr val="C0C0C0"/>
                  </a:outerShdw>
                </a:effectLst>
                <a:latin typeface="HY헤드라인M" pitchFamily="18" charset="-127"/>
                <a:ea typeface="HY헤드라인M" pitchFamily="18" charset="-127"/>
              </a:rPr>
              <a:t>00</a:t>
            </a:r>
          </a:p>
        </p:txBody>
      </p:sp>
      <p:sp>
        <p:nvSpPr>
          <p:cNvPr id="305279" name="Text Box 127"/>
          <p:cNvSpPr txBox="1">
            <a:spLocks noChangeArrowheads="1"/>
          </p:cNvSpPr>
          <p:nvPr/>
        </p:nvSpPr>
        <p:spPr bwMode="auto">
          <a:xfrm>
            <a:off x="5435600" y="2044700"/>
            <a:ext cx="865188" cy="304800"/>
          </a:xfrm>
          <a:prstGeom prst="rect">
            <a:avLst/>
          </a:prstGeom>
          <a:noFill/>
          <a:ln w="9525">
            <a:noFill/>
            <a:miter lim="800000"/>
            <a:headEnd/>
            <a:tailEnd/>
          </a:ln>
          <a:effectLst/>
        </p:spPr>
        <p:txBody>
          <a:bodyPr>
            <a:spAutoFit/>
          </a:bodyPr>
          <a:lstStyle/>
          <a:p>
            <a:pPr>
              <a:spcBef>
                <a:spcPct val="50000"/>
              </a:spcBef>
              <a:defRPr/>
            </a:pPr>
            <a:r>
              <a:rPr lang="en-US" altLang="ko-KR" sz="1400">
                <a:latin typeface="HY헤드라인M" pitchFamily="18" charset="-127"/>
                <a:ea typeface="HY헤드라인M" pitchFamily="18" charset="-127"/>
                <a:sym typeface="Wingdings" pitchFamily="2" charset="2"/>
              </a:rPr>
              <a:t></a:t>
            </a:r>
            <a:r>
              <a:rPr lang="en-US" altLang="ko-KR" sz="1400">
                <a:latin typeface="HY헤드라인M" pitchFamily="18" charset="-127"/>
                <a:ea typeface="HY헤드라인M" pitchFamily="18" charset="-127"/>
              </a:rPr>
              <a:t> 1,0</a:t>
            </a:r>
            <a:r>
              <a:rPr lang="en-US" altLang="ko-KR" sz="1400">
                <a:effectLst>
                  <a:outerShdw blurRad="38100" dist="38100" dir="2700000" algn="tl">
                    <a:srgbClr val="C0C0C0"/>
                  </a:outerShdw>
                </a:effectLst>
                <a:latin typeface="HY헤드라인M" pitchFamily="18" charset="-127"/>
                <a:ea typeface="HY헤드라인M" pitchFamily="18" charset="-127"/>
              </a:rPr>
              <a:t>00</a:t>
            </a:r>
          </a:p>
        </p:txBody>
      </p:sp>
      <p:grpSp>
        <p:nvGrpSpPr>
          <p:cNvPr id="6" name="Group 131"/>
          <p:cNvGrpSpPr>
            <a:grpSpLocks/>
          </p:cNvGrpSpPr>
          <p:nvPr/>
        </p:nvGrpSpPr>
        <p:grpSpPr bwMode="auto">
          <a:xfrm>
            <a:off x="727075" y="3644900"/>
            <a:ext cx="7681913" cy="1579563"/>
            <a:chOff x="458" y="2296"/>
            <a:chExt cx="4839" cy="995"/>
          </a:xfrm>
        </p:grpSpPr>
        <p:pic>
          <p:nvPicPr>
            <p:cNvPr id="18457" name="Picture 68" descr="box6"/>
            <p:cNvPicPr>
              <a:picLocks noChangeAspect="1" noChangeArrowheads="1"/>
            </p:cNvPicPr>
            <p:nvPr/>
          </p:nvPicPr>
          <p:blipFill>
            <a:blip r:embed="rId6">
              <a:extLst>
                <a:ext uri="{28A0092B-C50C-407E-A947-70E740481C1C}">
                  <a14:useLocalDpi xmlns:a14="http://schemas.microsoft.com/office/drawing/2010/main" val="0"/>
                </a:ext>
              </a:extLst>
            </a:blip>
            <a:srcRect l="2136" t="1550" r="2269" b="1479"/>
            <a:stretch>
              <a:fillRect/>
            </a:stretch>
          </p:blipFill>
          <p:spPr bwMode="auto">
            <a:xfrm>
              <a:off x="464" y="2296"/>
              <a:ext cx="603"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61" descr="box6"/>
            <p:cNvPicPr>
              <a:picLocks noChangeAspect="1" noChangeArrowheads="1"/>
            </p:cNvPicPr>
            <p:nvPr/>
          </p:nvPicPr>
          <p:blipFill>
            <a:blip r:embed="rId7">
              <a:extLst>
                <a:ext uri="{28A0092B-C50C-407E-A947-70E740481C1C}">
                  <a14:useLocalDpi xmlns:a14="http://schemas.microsoft.com/office/drawing/2010/main" val="0"/>
                </a:ext>
              </a:extLst>
            </a:blip>
            <a:srcRect l="2136" t="1550" r="2269" b="1479"/>
            <a:stretch>
              <a:fillRect/>
            </a:stretch>
          </p:blipFill>
          <p:spPr bwMode="auto">
            <a:xfrm>
              <a:off x="476" y="2296"/>
              <a:ext cx="164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83" descr="box6"/>
            <p:cNvPicPr>
              <a:picLocks noChangeAspect="1" noChangeArrowheads="1"/>
            </p:cNvPicPr>
            <p:nvPr/>
          </p:nvPicPr>
          <p:blipFill>
            <a:blip r:embed="rId7">
              <a:extLst>
                <a:ext uri="{28A0092B-C50C-407E-A947-70E740481C1C}">
                  <a14:useLocalDpi xmlns:a14="http://schemas.microsoft.com/office/drawing/2010/main" val="0"/>
                </a:ext>
              </a:extLst>
            </a:blip>
            <a:srcRect l="2136" t="1550" r="2269" b="1479"/>
            <a:stretch>
              <a:fillRect/>
            </a:stretch>
          </p:blipFill>
          <p:spPr bwMode="auto">
            <a:xfrm>
              <a:off x="2147" y="2296"/>
              <a:ext cx="102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Text Box 84"/>
            <p:cNvSpPr txBox="1">
              <a:spLocks noChangeArrowheads="1"/>
            </p:cNvSpPr>
            <p:nvPr/>
          </p:nvSpPr>
          <p:spPr bwMode="auto">
            <a:xfrm>
              <a:off x="2603" y="2356"/>
              <a:ext cx="116" cy="231"/>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eaLnBrk="0" latinLnBrk="0" hangingPunct="0">
                <a:defRPr/>
              </a:pPr>
              <a:endParaRPr lang="ko-KR" altLang="ko-KR">
                <a:solidFill>
                  <a:srgbClr val="EEE800"/>
                </a:solidFill>
                <a:latin typeface="HY헤드라인M" pitchFamily="18" charset="-127"/>
                <a:ea typeface="HY헤드라인M" pitchFamily="18" charset="-127"/>
              </a:endParaRPr>
            </a:p>
          </p:txBody>
        </p:sp>
        <p:pic>
          <p:nvPicPr>
            <p:cNvPr id="18461" name="Picture 86" descr="box6"/>
            <p:cNvPicPr>
              <a:picLocks noChangeAspect="1" noChangeArrowheads="1"/>
            </p:cNvPicPr>
            <p:nvPr/>
          </p:nvPicPr>
          <p:blipFill>
            <a:blip r:embed="rId7">
              <a:extLst>
                <a:ext uri="{28A0092B-C50C-407E-A947-70E740481C1C}">
                  <a14:useLocalDpi xmlns:a14="http://schemas.microsoft.com/office/drawing/2010/main" val="0"/>
                </a:ext>
              </a:extLst>
            </a:blip>
            <a:srcRect l="2136" t="1550" r="2269" b="1479"/>
            <a:stretch>
              <a:fillRect/>
            </a:stretch>
          </p:blipFill>
          <p:spPr bwMode="auto">
            <a:xfrm>
              <a:off x="3204" y="2296"/>
              <a:ext cx="102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2" name="Text Box 87"/>
            <p:cNvSpPr txBox="1">
              <a:spLocks noChangeArrowheads="1"/>
            </p:cNvSpPr>
            <p:nvPr/>
          </p:nvSpPr>
          <p:spPr bwMode="auto">
            <a:xfrm>
              <a:off x="3659" y="2356"/>
              <a:ext cx="116" cy="231"/>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eaLnBrk="0" latinLnBrk="0" hangingPunct="0">
                <a:defRPr/>
              </a:pPr>
              <a:endParaRPr lang="ko-KR" altLang="ko-KR">
                <a:solidFill>
                  <a:srgbClr val="EEE800"/>
                </a:solidFill>
                <a:latin typeface="HY헤드라인M" pitchFamily="18" charset="-127"/>
                <a:ea typeface="HY헤드라인M" pitchFamily="18" charset="-127"/>
              </a:endParaRPr>
            </a:p>
          </p:txBody>
        </p:sp>
        <p:sp>
          <p:nvSpPr>
            <p:cNvPr id="18463" name="Rectangle 106"/>
            <p:cNvSpPr>
              <a:spLocks noChangeArrowheads="1"/>
            </p:cNvSpPr>
            <p:nvPr/>
          </p:nvSpPr>
          <p:spPr bwMode="auto">
            <a:xfrm>
              <a:off x="458" y="2610"/>
              <a:ext cx="381" cy="681"/>
            </a:xfrm>
            <a:prstGeom prst="rect">
              <a:avLst/>
            </a:prstGeom>
            <a:solidFill>
              <a:srgbClr val="C3E1FF"/>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10000"/>
                </a:lnSpc>
                <a:spcBef>
                  <a:spcPct val="10000"/>
                </a:spcBef>
                <a:buSzPct val="110000"/>
                <a:buFont typeface="Wingdings" pitchFamily="2" charset="2"/>
                <a:buNone/>
              </a:pPr>
              <a:r>
                <a:rPr lang="en-US" altLang="ko-KR" sz="2000">
                  <a:latin typeface="HY헤드라인M" pitchFamily="18" charset="-127"/>
                  <a:ea typeface="HY헤드라인M" pitchFamily="18" charset="-127"/>
                  <a:sym typeface="Wingdings" pitchFamily="2" charset="2"/>
                </a:rPr>
                <a:t> </a:t>
              </a:r>
              <a:endParaRPr lang="en-US" altLang="ko-KR" sz="2000"/>
            </a:p>
          </p:txBody>
        </p:sp>
        <p:sp>
          <p:nvSpPr>
            <p:cNvPr id="18464" name="Rectangle 107"/>
            <p:cNvSpPr>
              <a:spLocks noChangeArrowheads="1"/>
            </p:cNvSpPr>
            <p:nvPr/>
          </p:nvSpPr>
          <p:spPr bwMode="auto">
            <a:xfrm>
              <a:off x="884" y="2610"/>
              <a:ext cx="1240" cy="681"/>
            </a:xfrm>
            <a:prstGeom prst="rect">
              <a:avLst/>
            </a:prstGeom>
            <a:solidFill>
              <a:srgbClr val="E5F2FF">
                <a:alpha val="52156"/>
              </a:srgbClr>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05000"/>
                </a:lnSpc>
                <a:buFontTx/>
                <a:buChar char="•"/>
              </a:pPr>
              <a:r>
                <a:rPr lang="en-US" altLang="ko-KR" sz="2000">
                  <a:latin typeface="HY울릉도M" pitchFamily="18" charset="-127"/>
                  <a:ea typeface="HY울릉도M" pitchFamily="18" charset="-127"/>
                </a:rPr>
                <a:t> Income</a:t>
              </a:r>
              <a:endParaRPr lang="ko-KR" altLang="en-US" sz="2000" b="1">
                <a:latin typeface="HY중고딕" pitchFamily="18" charset="-127"/>
                <a:ea typeface="HY중고딕" pitchFamily="18" charset="-127"/>
              </a:endParaRPr>
            </a:p>
            <a:p>
              <a:pPr eaLnBrk="1" latinLnBrk="0" hangingPunct="1">
                <a:lnSpc>
                  <a:spcPct val="105000"/>
                </a:lnSpc>
                <a:buFontTx/>
                <a:buChar char="•"/>
              </a:pPr>
              <a:r>
                <a:rPr lang="ko-KR" altLang="en-US" sz="2000" b="1">
                  <a:latin typeface="HY중고딕" pitchFamily="18" charset="-127"/>
                  <a:ea typeface="HY중고딕" pitchFamily="18" charset="-127"/>
                </a:rPr>
                <a:t> </a:t>
              </a:r>
              <a:r>
                <a:rPr lang="en-US" altLang="ko-KR" sz="2000" b="1">
                  <a:latin typeface="HY중고딕" pitchFamily="18" charset="-127"/>
                  <a:ea typeface="HY중고딕" pitchFamily="18" charset="-127"/>
                </a:rPr>
                <a:t>Tax</a:t>
              </a:r>
              <a:endParaRPr lang="ko-KR" altLang="en-US" sz="2000" b="1">
                <a:latin typeface="HY중고딕" pitchFamily="18" charset="-127"/>
                <a:ea typeface="HY중고딕" pitchFamily="18" charset="-127"/>
              </a:endParaRPr>
            </a:p>
            <a:p>
              <a:pPr eaLnBrk="1" latinLnBrk="0" hangingPunct="1">
                <a:lnSpc>
                  <a:spcPct val="105000"/>
                </a:lnSpc>
                <a:buFontTx/>
                <a:buChar char="•"/>
              </a:pPr>
              <a:r>
                <a:rPr lang="ko-KR" altLang="en-US" sz="2000" b="1">
                  <a:latin typeface="HY중고딕" pitchFamily="18" charset="-127"/>
                  <a:ea typeface="HY중고딕" pitchFamily="18" charset="-127"/>
                </a:rPr>
                <a:t> </a:t>
              </a:r>
              <a:r>
                <a:rPr lang="en-US" altLang="ko-KR" sz="2000" b="1">
                  <a:latin typeface="HY중고딕" pitchFamily="18" charset="-127"/>
                  <a:ea typeface="HY중고딕" pitchFamily="18" charset="-127"/>
                </a:rPr>
                <a:t>Net Benefit</a:t>
              </a:r>
              <a:endParaRPr lang="ko-KR" altLang="en-US" sz="2000" b="1">
                <a:latin typeface="HY중고딕" pitchFamily="18" charset="-127"/>
                <a:ea typeface="HY중고딕" pitchFamily="18" charset="-127"/>
              </a:endParaRPr>
            </a:p>
          </p:txBody>
        </p:sp>
        <p:sp>
          <p:nvSpPr>
            <p:cNvPr id="18465" name="Rectangle 108"/>
            <p:cNvSpPr>
              <a:spLocks noChangeArrowheads="1"/>
            </p:cNvSpPr>
            <p:nvPr/>
          </p:nvSpPr>
          <p:spPr bwMode="auto">
            <a:xfrm>
              <a:off x="2155" y="2610"/>
              <a:ext cx="1029" cy="681"/>
            </a:xfrm>
            <a:prstGeom prst="rect">
              <a:avLst/>
            </a:prstGeom>
            <a:solidFill>
              <a:srgbClr val="E5F2FF">
                <a:alpha val="52156"/>
              </a:srgbClr>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05000"/>
                </a:lnSpc>
              </a:pPr>
              <a:r>
                <a:rPr lang="en-US" altLang="ko-KR" sz="2000" b="1">
                  <a:latin typeface="HY중고딕" pitchFamily="18" charset="-127"/>
                  <a:ea typeface="HY중고딕" pitchFamily="18" charset="-127"/>
                </a:rPr>
                <a:t>    200</a:t>
              </a:r>
            </a:p>
            <a:p>
              <a:pPr eaLnBrk="1" latinLnBrk="0" hangingPunct="1">
                <a:lnSpc>
                  <a:spcPct val="105000"/>
                </a:lnSpc>
              </a:pPr>
              <a:r>
                <a:rPr lang="en-US" altLang="ko-KR" sz="2000" b="1">
                  <a:latin typeface="HY중고딕" pitchFamily="18" charset="-127"/>
                  <a:ea typeface="HY중고딕" pitchFamily="18" charset="-127"/>
                </a:rPr>
                <a:t>      60</a:t>
              </a:r>
            </a:p>
            <a:p>
              <a:pPr eaLnBrk="1" latinLnBrk="0" hangingPunct="1">
                <a:lnSpc>
                  <a:spcPct val="105000"/>
                </a:lnSpc>
              </a:pPr>
              <a:r>
                <a:rPr lang="en-US" altLang="ko-KR" sz="2000" b="1">
                  <a:latin typeface="HY중고딕" pitchFamily="18" charset="-127"/>
                  <a:ea typeface="HY중고딕" pitchFamily="18" charset="-127"/>
                </a:rPr>
                <a:t>    140</a:t>
              </a:r>
            </a:p>
          </p:txBody>
        </p:sp>
        <p:sp>
          <p:nvSpPr>
            <p:cNvPr id="18466" name="Rectangle 109"/>
            <p:cNvSpPr>
              <a:spLocks noChangeArrowheads="1"/>
            </p:cNvSpPr>
            <p:nvPr/>
          </p:nvSpPr>
          <p:spPr bwMode="auto">
            <a:xfrm>
              <a:off x="3212" y="2610"/>
              <a:ext cx="1029" cy="681"/>
            </a:xfrm>
            <a:prstGeom prst="rect">
              <a:avLst/>
            </a:prstGeom>
            <a:solidFill>
              <a:srgbClr val="E5F2FF">
                <a:alpha val="52156"/>
              </a:srgbClr>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05000"/>
                </a:lnSpc>
              </a:pPr>
              <a:r>
                <a:rPr lang="en-US" altLang="ko-KR" sz="2000" b="1">
                  <a:latin typeface="HY중고딕" pitchFamily="18" charset="-127"/>
                  <a:ea typeface="HY중고딕" pitchFamily="18" charset="-127"/>
                </a:rPr>
                <a:t>     500</a:t>
              </a:r>
            </a:p>
            <a:p>
              <a:pPr eaLnBrk="1" latinLnBrk="0" hangingPunct="1">
                <a:lnSpc>
                  <a:spcPct val="105000"/>
                </a:lnSpc>
              </a:pPr>
              <a:r>
                <a:rPr lang="en-US" altLang="ko-KR" sz="2000" b="1">
                  <a:latin typeface="HY중고딕" pitchFamily="18" charset="-127"/>
                  <a:ea typeface="HY중고딕" pitchFamily="18" charset="-127"/>
                </a:rPr>
                <a:t>     200</a:t>
              </a:r>
            </a:p>
            <a:p>
              <a:pPr eaLnBrk="1" latinLnBrk="0" hangingPunct="1">
                <a:lnSpc>
                  <a:spcPct val="105000"/>
                </a:lnSpc>
              </a:pPr>
              <a:r>
                <a:rPr lang="en-US" altLang="ko-KR" sz="2000" b="1">
                  <a:latin typeface="HY중고딕" pitchFamily="18" charset="-127"/>
                  <a:ea typeface="HY중고딕" pitchFamily="18" charset="-127"/>
                </a:rPr>
                <a:t>     300</a:t>
              </a:r>
            </a:p>
          </p:txBody>
        </p:sp>
        <p:sp>
          <p:nvSpPr>
            <p:cNvPr id="18467" name="Text Box 72"/>
            <p:cNvSpPr txBox="1">
              <a:spLocks noChangeArrowheads="1"/>
            </p:cNvSpPr>
            <p:nvPr/>
          </p:nvSpPr>
          <p:spPr bwMode="auto">
            <a:xfrm>
              <a:off x="2155" y="2318"/>
              <a:ext cx="1021" cy="233"/>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eaLnBrk="0" latinLnBrk="0" hangingPunct="0">
                <a:defRPr/>
              </a:pPr>
              <a:r>
                <a:rPr lang="en-US" altLang="ko-KR">
                  <a:solidFill>
                    <a:srgbClr val="EEE800"/>
                  </a:solidFill>
                  <a:latin typeface="Cooper Black" pitchFamily="18" charset="0"/>
                  <a:ea typeface="HY헤드라인M" pitchFamily="18" charset="-127"/>
                </a:rPr>
                <a:t>A</a:t>
              </a:r>
              <a:r>
                <a:rPr lang="en-US" altLang="ko-KR">
                  <a:solidFill>
                    <a:srgbClr val="EEE800"/>
                  </a:solidFill>
                  <a:latin typeface="HY헤드라인M" pitchFamily="18" charset="-127"/>
                  <a:ea typeface="HY헤드라인M" pitchFamily="18" charset="-127"/>
                </a:rPr>
                <a:t>  Country</a:t>
              </a:r>
              <a:endParaRPr lang="ko-KR" altLang="en-US">
                <a:solidFill>
                  <a:srgbClr val="EEE800"/>
                </a:solidFill>
                <a:latin typeface="HY수평선B" pitchFamily="18" charset="-127"/>
                <a:ea typeface="HY수평선B" pitchFamily="18" charset="-127"/>
              </a:endParaRPr>
            </a:p>
          </p:txBody>
        </p:sp>
        <p:sp>
          <p:nvSpPr>
            <p:cNvPr id="18468" name="Text Box 110"/>
            <p:cNvSpPr txBox="1">
              <a:spLocks noChangeArrowheads="1"/>
            </p:cNvSpPr>
            <p:nvPr/>
          </p:nvSpPr>
          <p:spPr bwMode="auto">
            <a:xfrm>
              <a:off x="3212" y="2318"/>
              <a:ext cx="1020" cy="231"/>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eaLnBrk="0" latinLnBrk="0" hangingPunct="0">
                <a:defRPr/>
              </a:pPr>
              <a:r>
                <a:rPr lang="en-US" altLang="ko-KR">
                  <a:solidFill>
                    <a:srgbClr val="EEE800"/>
                  </a:solidFill>
                  <a:latin typeface="Cooper Black" pitchFamily="18" charset="0"/>
                  <a:ea typeface="HY헤드라인M" pitchFamily="18" charset="-127"/>
                </a:rPr>
                <a:t>B </a:t>
              </a:r>
              <a:r>
                <a:rPr lang="en-US" altLang="ko-KR">
                  <a:solidFill>
                    <a:srgbClr val="EEE800"/>
                  </a:solidFill>
                  <a:latin typeface="HY헤드라인M" pitchFamily="18" charset="-127"/>
                  <a:ea typeface="HY헤드라인M" pitchFamily="18" charset="-127"/>
                </a:rPr>
                <a:t>Country</a:t>
              </a:r>
              <a:endParaRPr lang="ko-KR" altLang="en-US">
                <a:solidFill>
                  <a:srgbClr val="EEE800"/>
                </a:solidFill>
                <a:latin typeface="HY헤드라인M" pitchFamily="18" charset="-127"/>
                <a:ea typeface="HY헤드라인M" pitchFamily="18" charset="-127"/>
              </a:endParaRPr>
            </a:p>
          </p:txBody>
        </p:sp>
        <p:pic>
          <p:nvPicPr>
            <p:cNvPr id="18469" name="Picture 112" descr="box6"/>
            <p:cNvPicPr>
              <a:picLocks noChangeAspect="1" noChangeArrowheads="1"/>
            </p:cNvPicPr>
            <p:nvPr/>
          </p:nvPicPr>
          <p:blipFill>
            <a:blip r:embed="rId7">
              <a:extLst>
                <a:ext uri="{28A0092B-C50C-407E-A947-70E740481C1C}">
                  <a14:useLocalDpi xmlns:a14="http://schemas.microsoft.com/office/drawing/2010/main" val="0"/>
                </a:ext>
              </a:extLst>
            </a:blip>
            <a:srcRect l="2136" t="1550" r="2269" b="1479"/>
            <a:stretch>
              <a:fillRect/>
            </a:stretch>
          </p:blipFill>
          <p:spPr bwMode="auto">
            <a:xfrm>
              <a:off x="4260" y="2296"/>
              <a:ext cx="102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0" name="Text Box 113"/>
            <p:cNvSpPr txBox="1">
              <a:spLocks noChangeArrowheads="1"/>
            </p:cNvSpPr>
            <p:nvPr/>
          </p:nvSpPr>
          <p:spPr bwMode="auto">
            <a:xfrm>
              <a:off x="4333" y="2356"/>
              <a:ext cx="955" cy="233"/>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eaLnBrk="0" latinLnBrk="0" hangingPunct="0">
                <a:defRPr/>
              </a:pPr>
              <a:r>
                <a:rPr lang="ko-KR" altLang="en-US" dirty="0">
                  <a:solidFill>
                    <a:srgbClr val="EEE800"/>
                  </a:solidFill>
                  <a:latin typeface="HY헤드라인M" pitchFamily="18" charset="-127"/>
                  <a:ea typeface="HY헤드라인M" pitchFamily="18" charset="-127"/>
                </a:rPr>
                <a:t> </a:t>
              </a:r>
              <a:r>
                <a:rPr lang="en-US" altLang="ko-KR" dirty="0">
                  <a:solidFill>
                    <a:srgbClr val="EEE800"/>
                  </a:solidFill>
                  <a:latin typeface="HY헤드라인M" pitchFamily="18" charset="-127"/>
                  <a:ea typeface="HY헤드라인M" pitchFamily="18" charset="-127"/>
                </a:rPr>
                <a:t>Total</a:t>
              </a:r>
              <a:endParaRPr lang="ko-KR" altLang="ko-KR" dirty="0">
                <a:solidFill>
                  <a:srgbClr val="EEE800"/>
                </a:solidFill>
                <a:latin typeface="HY헤드라인M" pitchFamily="18" charset="-127"/>
                <a:ea typeface="HY헤드라인M" pitchFamily="18" charset="-127"/>
              </a:endParaRPr>
            </a:p>
          </p:txBody>
        </p:sp>
        <p:sp>
          <p:nvSpPr>
            <p:cNvPr id="18471" name="Rectangle 115"/>
            <p:cNvSpPr>
              <a:spLocks noChangeArrowheads="1"/>
            </p:cNvSpPr>
            <p:nvPr/>
          </p:nvSpPr>
          <p:spPr bwMode="auto">
            <a:xfrm>
              <a:off x="4268" y="2610"/>
              <a:ext cx="1029" cy="681"/>
            </a:xfrm>
            <a:prstGeom prst="rect">
              <a:avLst/>
            </a:prstGeom>
            <a:solidFill>
              <a:srgbClr val="E5F2FF">
                <a:alpha val="52156"/>
              </a:srgbClr>
            </a:solidFill>
            <a:ln w="9525">
              <a:solidFill>
                <a:srgbClr val="6699FF"/>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05000"/>
                </a:lnSpc>
              </a:pPr>
              <a:r>
                <a:rPr lang="en-US" altLang="ko-KR" sz="2000" b="1">
                  <a:solidFill>
                    <a:srgbClr val="FF0066"/>
                  </a:solidFill>
                  <a:latin typeface="HY울릉도M" pitchFamily="18" charset="-127"/>
                  <a:ea typeface="HY울릉도M" pitchFamily="18" charset="-127"/>
                </a:rPr>
                <a:t>     700</a:t>
              </a:r>
            </a:p>
            <a:p>
              <a:pPr eaLnBrk="1" latinLnBrk="0" hangingPunct="1">
                <a:lnSpc>
                  <a:spcPct val="105000"/>
                </a:lnSpc>
              </a:pPr>
              <a:r>
                <a:rPr lang="en-US" altLang="ko-KR" sz="2000">
                  <a:latin typeface="HY울릉도M" pitchFamily="18" charset="-127"/>
                  <a:ea typeface="HY울릉도M" pitchFamily="18" charset="-127"/>
                </a:rPr>
                <a:t>     260</a:t>
              </a:r>
            </a:p>
            <a:p>
              <a:pPr eaLnBrk="1" latinLnBrk="0" hangingPunct="1">
                <a:lnSpc>
                  <a:spcPct val="105000"/>
                </a:lnSpc>
              </a:pPr>
              <a:r>
                <a:rPr lang="en-US" altLang="ko-KR" sz="2000" b="1">
                  <a:solidFill>
                    <a:srgbClr val="0000FF"/>
                  </a:solidFill>
                  <a:latin typeface="HY울릉도M" pitchFamily="18" charset="-127"/>
                  <a:ea typeface="HY울릉도M" pitchFamily="18" charset="-127"/>
                </a:rPr>
                <a:t>     440</a:t>
              </a:r>
            </a:p>
          </p:txBody>
        </p:sp>
        <p:sp>
          <p:nvSpPr>
            <p:cNvPr id="18472" name="Text Box 128"/>
            <p:cNvSpPr txBox="1">
              <a:spLocks noChangeArrowheads="1"/>
            </p:cNvSpPr>
            <p:nvPr/>
          </p:nvSpPr>
          <p:spPr bwMode="auto">
            <a:xfrm>
              <a:off x="497" y="2318"/>
              <a:ext cx="1621" cy="231"/>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eaLnBrk="0" latinLnBrk="0" hangingPunct="0">
                <a:defRPr/>
              </a:pPr>
              <a:r>
                <a:rPr lang="en-US" altLang="ko-KR" dirty="0">
                  <a:solidFill>
                    <a:srgbClr val="EEE800"/>
                  </a:solidFill>
                  <a:latin typeface="Cooper Black" pitchFamily="18" charset="0"/>
                  <a:ea typeface="HY헤드라인M" pitchFamily="18" charset="-127"/>
                </a:rPr>
                <a:t>Classification</a:t>
              </a:r>
              <a:endParaRPr lang="ko-KR" altLang="en-US" dirty="0">
                <a:solidFill>
                  <a:srgbClr val="EEE800"/>
                </a:solidFill>
                <a:latin typeface="HY수평선B" pitchFamily="18" charset="-127"/>
                <a:ea typeface="HY수평선B" pitchFamily="18" charset="-127"/>
              </a:endParaRPr>
            </a:p>
          </p:txBody>
        </p:sp>
      </p:grpSp>
      <p:sp>
        <p:nvSpPr>
          <p:cNvPr id="305281" name="AutoShape 129"/>
          <p:cNvSpPr>
            <a:spLocks noChangeArrowheads="1"/>
          </p:cNvSpPr>
          <p:nvPr/>
        </p:nvSpPr>
        <p:spPr bwMode="auto">
          <a:xfrm>
            <a:off x="611188" y="1160463"/>
            <a:ext cx="2376487" cy="539750"/>
          </a:xfrm>
          <a:prstGeom prst="roundRect">
            <a:avLst>
              <a:gd name="adj" fmla="val 50000"/>
            </a:avLst>
          </a:prstGeom>
          <a:solidFill>
            <a:srgbClr val="1F86BF"/>
          </a:solidFill>
          <a:ln w="57150">
            <a:solidFill>
              <a:srgbClr val="8DCBED"/>
            </a:solidFill>
            <a:round/>
            <a:headEnd/>
            <a:tailEnd/>
          </a:ln>
          <a:effectLst/>
        </p:spPr>
        <p:txBody>
          <a:bodyPr wrap="none" anchor="ctr"/>
          <a:lstStyle/>
          <a:p>
            <a:pPr>
              <a:defRPr/>
            </a:pPr>
            <a:r>
              <a:rPr lang="en-US" altLang="ko-KR" sz="2000" b="1"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A Country</a:t>
            </a:r>
            <a:r>
              <a:rPr lang="en-US" altLang="ko-KR" sz="2000" b="1" dirty="0">
                <a:solidFill>
                  <a:schemeClr val="bg1"/>
                </a:solidFill>
                <a:effectLst>
                  <a:outerShdw blurRad="38100" dist="38100" dir="2700000" algn="tl">
                    <a:srgbClr val="000000"/>
                  </a:outerShdw>
                </a:effectLst>
                <a:latin typeface="Arial Unicode MS" panose="020B0604020202020204" pitchFamily="50" charset="-127"/>
                <a:ea typeface="Arial Unicode MS" panose="020B0604020202020204" pitchFamily="50" charset="-127"/>
                <a:cs typeface="Arial Unicode MS" panose="020B0604020202020204" pitchFamily="50" charset="-127"/>
              </a:rPr>
              <a:t>(30% )</a:t>
            </a:r>
          </a:p>
        </p:txBody>
      </p:sp>
      <p:sp>
        <p:nvSpPr>
          <p:cNvPr id="305282" name="AutoShape 130"/>
          <p:cNvSpPr>
            <a:spLocks noChangeArrowheads="1"/>
          </p:cNvSpPr>
          <p:nvPr/>
        </p:nvSpPr>
        <p:spPr bwMode="auto">
          <a:xfrm>
            <a:off x="3421063" y="1160463"/>
            <a:ext cx="2387600" cy="576262"/>
          </a:xfrm>
          <a:prstGeom prst="roundRect">
            <a:avLst>
              <a:gd name="adj" fmla="val 50000"/>
            </a:avLst>
          </a:prstGeom>
          <a:solidFill>
            <a:srgbClr val="1F86BF"/>
          </a:solidFill>
          <a:ln w="57150">
            <a:solidFill>
              <a:srgbClr val="8DCBED"/>
            </a:solidFill>
            <a:round/>
            <a:headEnd/>
            <a:tailEnd/>
          </a:ln>
          <a:effectLst/>
        </p:spPr>
        <p:txBody>
          <a:bodyPr wrap="none" anchor="ctr"/>
          <a:lstStyle/>
          <a:p>
            <a:pPr>
              <a:defRPr/>
            </a:pPr>
            <a:r>
              <a:rPr lang="en-US" altLang="ko-KR" sz="2000" b="1"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B Country</a:t>
            </a:r>
            <a:r>
              <a:rPr lang="ko-KR" altLang="en-US" sz="2000" b="1" dirty="0">
                <a:solidFill>
                  <a:schemeClr val="bg1"/>
                </a:solidFill>
                <a:effectLst>
                  <a:outerShdw blurRad="38100" dist="38100" dir="2700000" algn="tl">
                    <a:srgbClr val="000000"/>
                  </a:outerShdw>
                </a:effectLst>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000" b="1" dirty="0">
                <a:solidFill>
                  <a:schemeClr val="bg1"/>
                </a:solidFill>
                <a:effectLst>
                  <a:outerShdw blurRad="38100" dist="38100" dir="2700000" algn="tl">
                    <a:srgbClr val="000000"/>
                  </a:outerShdw>
                </a:effectLst>
                <a:latin typeface="Arial Unicode MS" panose="020B0604020202020204" pitchFamily="50" charset="-127"/>
                <a:ea typeface="Arial Unicode MS" panose="020B0604020202020204" pitchFamily="50" charset="-127"/>
                <a:cs typeface="Arial Unicode MS" panose="020B0604020202020204" pitchFamily="50" charset="-127"/>
              </a:rPr>
              <a:t>(40% )</a:t>
            </a:r>
          </a:p>
        </p:txBody>
      </p:sp>
      <p:grpSp>
        <p:nvGrpSpPr>
          <p:cNvPr id="7" name="Group 31"/>
          <p:cNvGrpSpPr>
            <a:grpSpLocks/>
          </p:cNvGrpSpPr>
          <p:nvPr/>
        </p:nvGrpSpPr>
        <p:grpSpPr bwMode="auto">
          <a:xfrm>
            <a:off x="-36513" y="-26988"/>
            <a:ext cx="1079501" cy="1079501"/>
            <a:chOff x="340" y="845"/>
            <a:chExt cx="680" cy="680"/>
          </a:xfrm>
        </p:grpSpPr>
        <p:sp>
          <p:nvSpPr>
            <p:cNvPr id="18454" name="Oval 3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18455" name="Picture 33" descr="글머리기호-타원-cy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34" descr="글머리기호-타원-gr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8"/>
          <p:cNvGrpSpPr>
            <a:grpSpLocks/>
          </p:cNvGrpSpPr>
          <p:nvPr/>
        </p:nvGrpSpPr>
        <p:grpSpPr bwMode="auto">
          <a:xfrm>
            <a:off x="574675" y="44450"/>
            <a:ext cx="7994650" cy="863600"/>
            <a:chOff x="204" y="935"/>
            <a:chExt cx="2789" cy="544"/>
          </a:xfrm>
        </p:grpSpPr>
        <p:pic>
          <p:nvPicPr>
            <p:cNvPr id="18452" name="Picture 29" descr="6_5"/>
            <p:cNvPicPr>
              <a:picLocks noChangeAspect="1" noChangeArrowheads="1"/>
            </p:cNvPicPr>
            <p:nvPr/>
          </p:nvPicPr>
          <p:blipFill>
            <a:blip r:embed="rId10">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Rectangle 30"/>
            <p:cNvSpPr>
              <a:spLocks noChangeArrowheads="1"/>
            </p:cNvSpPr>
            <p:nvPr/>
          </p:nvSpPr>
          <p:spPr bwMode="auto">
            <a:xfrm>
              <a:off x="279" y="1040"/>
              <a:ext cx="585" cy="330"/>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2800" b="1">
                  <a:latin typeface="HY신명조" pitchFamily="18" charset="-127"/>
                  <a:ea typeface="HY신명조" pitchFamily="18" charset="-127"/>
                </a:rPr>
                <a:t>  </a:t>
              </a:r>
              <a:r>
                <a:rPr lang="en-US" altLang="ko-KR" sz="2800">
                  <a:latin typeface="HY헤드라인M" pitchFamily="18" charset="-127"/>
                  <a:ea typeface="HY헤드라인M" pitchFamily="18" charset="-127"/>
                </a:rPr>
                <a:t>2. Case</a:t>
              </a:r>
              <a:endParaRPr lang="ko-KR" altLang="en-US" sz="2800">
                <a:latin typeface="HY헤드라인M" pitchFamily="18" charset="-127"/>
                <a:ea typeface="HY헤드라인M" pitchFamily="18" charset="-127"/>
              </a:endParaRPr>
            </a:p>
          </p:txBody>
        </p:sp>
      </p:grpSp>
      <p:sp>
        <p:nvSpPr>
          <p:cNvPr id="13" name="바닥글 개체 틀 12"/>
          <p:cNvSpPr>
            <a:spLocks noGrp="1"/>
          </p:cNvSpPr>
          <p:nvPr>
            <p:ph type="ftr" sz="quarter" idx="11"/>
          </p:nvPr>
        </p:nvSpPr>
        <p:spPr/>
        <p:txBody>
          <a:bodyPr/>
          <a:lstStyle/>
          <a:p>
            <a:pPr>
              <a:defRPr/>
            </a:pPr>
            <a:r>
              <a:rPr lang="en-US" altLang="ko-KR"/>
              <a:t>2013 AOTCA Hanoi Meeting </a:t>
            </a:r>
          </a:p>
        </p:txBody>
      </p:sp>
      <p:sp>
        <p:nvSpPr>
          <p:cNvPr id="14" name="슬라이드 번호 개체 틀 13"/>
          <p:cNvSpPr>
            <a:spLocks noGrp="1"/>
          </p:cNvSpPr>
          <p:nvPr>
            <p:ph type="sldNum" sz="quarter" idx="12"/>
          </p:nvPr>
        </p:nvSpPr>
        <p:spPr/>
        <p:txBody>
          <a:bodyPr/>
          <a:lstStyle/>
          <a:p>
            <a:pPr>
              <a:defRPr/>
            </a:pPr>
            <a:fld id="{6D31CCF5-77D0-4BCA-A4E4-3CF16D9A8363}" type="slidenum">
              <a:rPr lang="ko-KR" altLang="en-US"/>
              <a:pPr>
                <a:defRPr/>
              </a:pPr>
              <a:t>6</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5281"/>
                                        </p:tgtEl>
                                        <p:attrNameLst>
                                          <p:attrName>style.visibility</p:attrName>
                                        </p:attrNameLst>
                                      </p:cBhvr>
                                      <p:to>
                                        <p:strVal val="visible"/>
                                      </p:to>
                                    </p:set>
                                    <p:animEffect transition="in" filter="slide(fromBottom)">
                                      <p:cBhvr>
                                        <p:cTn id="7" dur="1000"/>
                                        <p:tgtEl>
                                          <p:spTgt spid="30528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05282"/>
                                        </p:tgtEl>
                                        <p:attrNameLst>
                                          <p:attrName>style.visibility</p:attrName>
                                        </p:attrNameLst>
                                      </p:cBhvr>
                                      <p:to>
                                        <p:strVal val="visible"/>
                                      </p:to>
                                    </p:set>
                                    <p:animEffect transition="in" filter="slide(fromBottom)">
                                      <p:cBhvr>
                                        <p:cTn id="10" dur="1000"/>
                                        <p:tgtEl>
                                          <p:spTgt spid="305282"/>
                                        </p:tgtEl>
                                      </p:cBhvr>
                                    </p:animEffect>
                                  </p:childTnLst>
                                </p:cTn>
                              </p:par>
                            </p:childTnLst>
                          </p:cTn>
                        </p:par>
                        <p:par>
                          <p:cTn id="11" fill="hold" nodeType="afterGroup">
                            <p:stCondLst>
                              <p:cond delay="1000"/>
                            </p:stCondLst>
                            <p:childTnLst>
                              <p:par>
                                <p:cTn id="12" presetID="5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par>
                          <p:cTn id="17" fill="hold" nodeType="afterGroup">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05269"/>
                                        </p:tgtEl>
                                        <p:attrNameLst>
                                          <p:attrName>style.visibility</p:attrName>
                                        </p:attrNameLst>
                                      </p:cBhvr>
                                      <p:to>
                                        <p:strVal val="visible"/>
                                      </p:to>
                                    </p:set>
                                    <p:animEffect transition="in" filter="wipe(left)">
                                      <p:cBhvr>
                                        <p:cTn id="20" dur="1000"/>
                                        <p:tgtEl>
                                          <p:spTgt spid="30526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5270"/>
                                        </p:tgtEl>
                                        <p:attrNameLst>
                                          <p:attrName>style.visibility</p:attrName>
                                        </p:attrNameLst>
                                      </p:cBhvr>
                                      <p:to>
                                        <p:strVal val="visible"/>
                                      </p:to>
                                    </p:set>
                                    <p:animEffect transition="in" filter="wipe(left)">
                                      <p:cBhvr>
                                        <p:cTn id="23" dur="1000"/>
                                        <p:tgtEl>
                                          <p:spTgt spid="305270"/>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05277"/>
                                        </p:tgtEl>
                                        <p:attrNameLst>
                                          <p:attrName>style.visibility</p:attrName>
                                        </p:attrNameLst>
                                      </p:cBhvr>
                                      <p:to>
                                        <p:strVal val="visible"/>
                                      </p:to>
                                    </p:set>
                                    <p:animEffect transition="in" filter="wipe(left)">
                                      <p:cBhvr>
                                        <p:cTn id="27" dur="1000"/>
                                        <p:tgtEl>
                                          <p:spTgt spid="30527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05278"/>
                                        </p:tgtEl>
                                        <p:attrNameLst>
                                          <p:attrName>style.visibility</p:attrName>
                                        </p:attrNameLst>
                                      </p:cBhvr>
                                      <p:to>
                                        <p:strVal val="visible"/>
                                      </p:to>
                                    </p:set>
                                    <p:animEffect transition="in" filter="wipe(left)">
                                      <p:cBhvr>
                                        <p:cTn id="30" dur="1000"/>
                                        <p:tgtEl>
                                          <p:spTgt spid="30527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05273"/>
                                        </p:tgtEl>
                                        <p:attrNameLst>
                                          <p:attrName>style.visibility</p:attrName>
                                        </p:attrNameLst>
                                      </p:cBhvr>
                                      <p:to>
                                        <p:strVal val="visible"/>
                                      </p:to>
                                    </p:set>
                                    <p:animEffect transition="in" filter="wipe(left)">
                                      <p:cBhvr>
                                        <p:cTn id="33" dur="1000"/>
                                        <p:tgtEl>
                                          <p:spTgt spid="305273"/>
                                        </p:tgtEl>
                                      </p:cBhvr>
                                    </p:animEffect>
                                  </p:childTnLst>
                                </p:cTn>
                              </p:par>
                            </p:childTnLst>
                          </p:cTn>
                        </p:par>
                        <p:par>
                          <p:cTn id="34" fill="hold" nodeType="afterGroup">
                            <p:stCondLst>
                              <p:cond delay="4000"/>
                            </p:stCondLst>
                            <p:childTnLst>
                              <p:par>
                                <p:cTn id="35" presetID="55"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strVal val="#ppt_w*0.70"/>
                                          </p:val>
                                        </p:tav>
                                        <p:tav tm="100000">
                                          <p:val>
                                            <p:strVal val="#ppt_w"/>
                                          </p:val>
                                        </p:tav>
                                      </p:tavLst>
                                    </p:anim>
                                    <p:anim calcmode="lin" valueType="num">
                                      <p:cBhvr>
                                        <p:cTn id="38" dur="1000" fill="hold"/>
                                        <p:tgtEl>
                                          <p:spTgt spid="3"/>
                                        </p:tgtEl>
                                        <p:attrNameLst>
                                          <p:attrName>ppt_h</p:attrName>
                                        </p:attrNameLst>
                                      </p:cBhvr>
                                      <p:tavLst>
                                        <p:tav tm="0">
                                          <p:val>
                                            <p:strVal val="#ppt_h"/>
                                          </p:val>
                                        </p:tav>
                                        <p:tav tm="100000">
                                          <p:val>
                                            <p:strVal val="#ppt_h"/>
                                          </p:val>
                                        </p:tav>
                                      </p:tavLst>
                                    </p:anim>
                                    <p:animEffect transition="in" filter="fade">
                                      <p:cBhvr>
                                        <p:cTn id="39" dur="1000"/>
                                        <p:tgtEl>
                                          <p:spTgt spid="3"/>
                                        </p:tgtEl>
                                      </p:cBhvr>
                                    </p:animEffect>
                                  </p:childTnLst>
                                </p:cTn>
                              </p:par>
                            </p:childTnLst>
                          </p:cTn>
                        </p:par>
                        <p:par>
                          <p:cTn id="40" fill="hold" nodeType="afterGroup">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05279"/>
                                        </p:tgtEl>
                                        <p:attrNameLst>
                                          <p:attrName>style.visibility</p:attrName>
                                        </p:attrNameLst>
                                      </p:cBhvr>
                                      <p:to>
                                        <p:strVal val="visible"/>
                                      </p:to>
                                    </p:set>
                                    <p:animEffect transition="in" filter="wipe(left)">
                                      <p:cBhvr>
                                        <p:cTn id="43" dur="1000"/>
                                        <p:tgtEl>
                                          <p:spTgt spid="30527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5275"/>
                                        </p:tgtEl>
                                        <p:attrNameLst>
                                          <p:attrName>style.visibility</p:attrName>
                                        </p:attrNameLst>
                                      </p:cBhvr>
                                      <p:to>
                                        <p:strVal val="visible"/>
                                      </p:to>
                                    </p:set>
                                    <p:animEffect transition="in" filter="wipe(left)">
                                      <p:cBhvr>
                                        <p:cTn id="46" dur="1000"/>
                                        <p:tgtEl>
                                          <p:spTgt spid="305275"/>
                                        </p:tgtEl>
                                      </p:cBhvr>
                                    </p:animEffect>
                                  </p:childTnLst>
                                </p:cTn>
                              </p:par>
                            </p:childTnLst>
                          </p:cTn>
                        </p:par>
                        <p:par>
                          <p:cTn id="47" fill="hold" nodeType="afterGroup">
                            <p:stCondLst>
                              <p:cond delay="6000"/>
                            </p:stCondLst>
                            <p:childTnLst>
                              <p:par>
                                <p:cTn id="48" presetID="55"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1000" fill="hold"/>
                                        <p:tgtEl>
                                          <p:spTgt spid="4"/>
                                        </p:tgtEl>
                                        <p:attrNameLst>
                                          <p:attrName>ppt_w</p:attrName>
                                        </p:attrNameLst>
                                      </p:cBhvr>
                                      <p:tavLst>
                                        <p:tav tm="0">
                                          <p:val>
                                            <p:strVal val="#ppt_w*0.70"/>
                                          </p:val>
                                        </p:tav>
                                        <p:tav tm="100000">
                                          <p:val>
                                            <p:strVal val="#ppt_w"/>
                                          </p:val>
                                        </p:tav>
                                      </p:tavLst>
                                    </p:anim>
                                    <p:anim calcmode="lin" valueType="num">
                                      <p:cBhvr>
                                        <p:cTn id="51" dur="1000" fill="hold"/>
                                        <p:tgtEl>
                                          <p:spTgt spid="4"/>
                                        </p:tgtEl>
                                        <p:attrNameLst>
                                          <p:attrName>ppt_h</p:attrName>
                                        </p:attrNameLst>
                                      </p:cBhvr>
                                      <p:tavLst>
                                        <p:tav tm="0">
                                          <p:val>
                                            <p:strVal val="#ppt_h"/>
                                          </p:val>
                                        </p:tav>
                                        <p:tav tm="100000">
                                          <p:val>
                                            <p:strVal val="#ppt_h"/>
                                          </p:val>
                                        </p:tav>
                                      </p:tavLst>
                                    </p:anim>
                                    <p:animEffect transition="in" filter="fade">
                                      <p:cBhvr>
                                        <p:cTn id="52" dur="1000"/>
                                        <p:tgtEl>
                                          <p:spTgt spid="4"/>
                                        </p:tgtEl>
                                      </p:cBhvr>
                                    </p:animEffect>
                                  </p:childTnLst>
                                </p:cTn>
                              </p:par>
                            </p:childTnLst>
                          </p:cTn>
                        </p:par>
                        <p:par>
                          <p:cTn id="53" fill="hold" nodeType="afterGroup">
                            <p:stCondLst>
                              <p:cond delay="7000"/>
                            </p:stCondLst>
                            <p:childTnLst>
                              <p:par>
                                <p:cTn id="54" presetID="23" presetClass="entr" presetSubtype="16"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childTnLst>
                                </p:cTn>
                              </p:par>
                            </p:childTnLst>
                          </p:cTn>
                        </p:par>
                        <p:par>
                          <p:cTn id="58" fill="hold" nodeType="afterGroup">
                            <p:stCondLst>
                              <p:cond delay="7500"/>
                            </p:stCondLst>
                            <p:childTnLst>
                              <p:par>
                                <p:cTn id="59" presetID="23" presetClass="entr" presetSubtype="16"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childTnLst>
                                </p:cTn>
                              </p:par>
                              <p:par>
                                <p:cTn id="63" presetID="10" presetClass="entr" presetSubtype="0" fill="hold"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childTnLst>
                                </p:cTn>
                              </p:par>
                              <p:par>
                                <p:cTn id="66" presetID="35" presetClass="path" presetSubtype="0" accel="50000" decel="50000" fill="hold" nodeType="withEffect">
                                  <p:stCondLst>
                                    <p:cond delay="0"/>
                                  </p:stCondLst>
                                  <p:childTnLst>
                                    <p:animMotion origin="layout" path="M 0.25 -4.16185E-6 L 8.33333E-7 -4.16185E-6 " pathEditMode="relative" rAng="0" ptsTypes="AA">
                                      <p:cBhvr>
                                        <p:cTn id="67" dur="1000" fill="hold"/>
                                        <p:tgtEl>
                                          <p:spTgt spid="7"/>
                                        </p:tgtEl>
                                        <p:attrNameLst>
                                          <p:attrName>ppt_x</p:attrName>
                                          <p:attrName>ppt_y</p:attrName>
                                        </p:attrNameLst>
                                      </p:cBhvr>
                                      <p:rCtr x="-12500" y="0"/>
                                    </p:animMotion>
                                  </p:childTnLst>
                                </p:cTn>
                              </p:par>
                            </p:childTnLst>
                          </p:cTn>
                        </p:par>
                        <p:par>
                          <p:cTn id="68" fill="hold" nodeType="afterGroup">
                            <p:stCondLst>
                              <p:cond delay="8500"/>
                            </p:stCondLst>
                            <p:childTnLst>
                              <p:par>
                                <p:cTn id="69" presetID="22" presetClass="entr" presetSubtype="8"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269" grpId="0"/>
      <p:bldP spid="305270" grpId="0" animBg="1"/>
      <p:bldP spid="305273" grpId="0" animBg="1"/>
      <p:bldP spid="305275" grpId="0" animBg="1"/>
      <p:bldP spid="305277" grpId="0"/>
      <p:bldP spid="305278" grpId="0"/>
      <p:bldP spid="305279" grpId="0"/>
      <p:bldP spid="305281" grpId="0" animBg="1"/>
      <p:bldP spid="3052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574675" y="44450"/>
            <a:ext cx="8061325" cy="863600"/>
            <a:chOff x="204" y="935"/>
            <a:chExt cx="2812" cy="544"/>
          </a:xfrm>
        </p:grpSpPr>
        <p:pic>
          <p:nvPicPr>
            <p:cNvPr id="19476" name="Picture 33" descr="6_5"/>
            <p:cNvPicPr>
              <a:picLocks noChangeAspect="1" noChangeArrowheads="1"/>
            </p:cNvPicPr>
            <p:nvPr/>
          </p:nvPicPr>
          <p:blipFill>
            <a:blip r:embed="rId4">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Rectangle 34"/>
            <p:cNvSpPr>
              <a:spLocks noChangeArrowheads="1"/>
            </p:cNvSpPr>
            <p:nvPr/>
          </p:nvSpPr>
          <p:spPr bwMode="auto">
            <a:xfrm>
              <a:off x="279" y="1040"/>
              <a:ext cx="2737" cy="349"/>
            </a:xfrm>
            <a:prstGeom prst="rect">
              <a:avLst/>
            </a:prstGeom>
            <a:noFill/>
            <a:ln w="9525">
              <a:noFill/>
              <a:miter lim="800000"/>
              <a:headEnd/>
              <a:tailEnd/>
            </a:ln>
            <a:effectLst>
              <a:outerShdw dist="17961" dir="2700000" algn="ctr" rotWithShape="0">
                <a:schemeClr val="bg1"/>
              </a:outerShdw>
            </a:effectLst>
          </p:spPr>
          <p:txBody>
            <a:bodyPr anchor="ctr">
              <a:spAutoFit/>
            </a:bodyPr>
            <a:lstStyle/>
            <a:p>
              <a:pPr>
                <a:defRPr/>
              </a:pPr>
              <a:r>
                <a:rPr lang="en-US" altLang="ko-KR" sz="3000" b="1">
                  <a:solidFill>
                    <a:srgbClr val="000066"/>
                  </a:solidFill>
                  <a:latin typeface="HY신명조" pitchFamily="18" charset="-127"/>
                  <a:ea typeface="HY신명조" pitchFamily="18" charset="-127"/>
                </a:rPr>
                <a:t> </a:t>
              </a:r>
              <a:r>
                <a:rPr lang="en-US" altLang="ko-KR">
                  <a:solidFill>
                    <a:srgbClr val="000066"/>
                  </a:solidFill>
                </a:rPr>
                <a:t> </a:t>
              </a:r>
              <a:r>
                <a:rPr lang="en-US" altLang="ko-KR" sz="2800">
                  <a:solidFill>
                    <a:srgbClr val="000066"/>
                  </a:solidFill>
                  <a:latin typeface="HY헤드라인M" pitchFamily="18" charset="-127"/>
                  <a:ea typeface="HY헤드라인M" pitchFamily="18" charset="-127"/>
                </a:rPr>
                <a:t>3. Counter Measures to Transfer Pricing</a:t>
              </a:r>
              <a:endParaRPr lang="ko-KR" altLang="en-US" sz="2800">
                <a:solidFill>
                  <a:srgbClr val="000066"/>
                </a:solidFill>
                <a:latin typeface="HY헤드라인M" pitchFamily="18" charset="-127"/>
                <a:ea typeface="HY헤드라인M" pitchFamily="18" charset="-127"/>
              </a:endParaRPr>
            </a:p>
          </p:txBody>
        </p:sp>
      </p:grpSp>
      <p:grpSp>
        <p:nvGrpSpPr>
          <p:cNvPr id="19459" name="그룹 6"/>
          <p:cNvGrpSpPr>
            <a:grpSpLocks/>
          </p:cNvGrpSpPr>
          <p:nvPr/>
        </p:nvGrpSpPr>
        <p:grpSpPr bwMode="auto">
          <a:xfrm>
            <a:off x="330200" y="1449388"/>
            <a:ext cx="8512175" cy="4922837"/>
            <a:chOff x="214313" y="1449388"/>
            <a:chExt cx="8512175" cy="4922837"/>
          </a:xfrm>
        </p:grpSpPr>
        <p:sp>
          <p:nvSpPr>
            <p:cNvPr id="19466" name="AutoShape 35"/>
            <p:cNvSpPr>
              <a:spLocks noChangeArrowheads="1"/>
            </p:cNvSpPr>
            <p:nvPr/>
          </p:nvSpPr>
          <p:spPr bwMode="auto">
            <a:xfrm>
              <a:off x="214313" y="1449388"/>
              <a:ext cx="8512175" cy="4922837"/>
            </a:xfrm>
            <a:prstGeom prst="bevel">
              <a:avLst>
                <a:gd name="adj" fmla="val 394"/>
              </a:avLst>
            </a:prstGeom>
            <a:solidFill>
              <a:srgbClr val="8CD0E0"/>
            </a:solidFill>
            <a:ln w="19050">
              <a:solidFill>
                <a:srgbClr val="0066CC"/>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grpSp>
          <p:nvGrpSpPr>
            <p:cNvPr id="19467" name="Group 50"/>
            <p:cNvGrpSpPr>
              <a:grpSpLocks/>
            </p:cNvGrpSpPr>
            <p:nvPr/>
          </p:nvGrpSpPr>
          <p:grpSpPr bwMode="auto">
            <a:xfrm>
              <a:off x="292100" y="1628775"/>
              <a:ext cx="8320088" cy="1266825"/>
              <a:chOff x="184" y="1026"/>
              <a:chExt cx="5241" cy="798"/>
            </a:xfrm>
          </p:grpSpPr>
          <p:sp>
            <p:nvSpPr>
              <p:cNvPr id="19474" name="Rectangle 36"/>
              <p:cNvSpPr>
                <a:spLocks noChangeArrowheads="1"/>
              </p:cNvSpPr>
              <p:nvPr/>
            </p:nvSpPr>
            <p:spPr bwMode="auto">
              <a:xfrm>
                <a:off x="184" y="1026"/>
                <a:ext cx="971" cy="775"/>
              </a:xfrm>
              <a:prstGeom prst="rect">
                <a:avLst/>
              </a:prstGeom>
              <a:solidFill>
                <a:srgbClr val="2C78A2"/>
              </a:solidFill>
              <a:ln w="9525">
                <a:solidFill>
                  <a:srgbClr val="0066CC"/>
                </a:solidFill>
                <a:miter lim="800000"/>
                <a:headEnd/>
                <a:tailEnd/>
              </a:ln>
            </p:spPr>
            <p:txBody>
              <a:bodyPr wrap="none" lIns="54000" rIns="54000"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sz="2200">
                    <a:solidFill>
                      <a:schemeClr val="bg1"/>
                    </a:solidFill>
                    <a:latin typeface="HY헤드라인M" pitchFamily="18" charset="-127"/>
                    <a:ea typeface="HY헤드라인M" pitchFamily="18" charset="-127"/>
                    <a:cs typeface="Arial Unicode MS" pitchFamily="50" charset="-127"/>
                  </a:rPr>
                  <a:t>Transfer </a:t>
                </a:r>
              </a:p>
              <a:p>
                <a:pPr eaLnBrk="1" hangingPunct="1"/>
                <a:r>
                  <a:rPr lang="en-US" altLang="ko-KR" sz="2200">
                    <a:solidFill>
                      <a:schemeClr val="bg1"/>
                    </a:solidFill>
                    <a:latin typeface="HY헤드라인M" pitchFamily="18" charset="-127"/>
                    <a:ea typeface="HY헤드라인M" pitchFamily="18" charset="-127"/>
                    <a:cs typeface="Arial Unicode MS" pitchFamily="50" charset="-127"/>
                  </a:rPr>
                  <a:t>Pricing </a:t>
                </a:r>
              </a:p>
              <a:p>
                <a:pPr eaLnBrk="1" hangingPunct="1"/>
                <a:r>
                  <a:rPr lang="en-US" altLang="ko-KR" sz="2200">
                    <a:solidFill>
                      <a:schemeClr val="bg1"/>
                    </a:solidFill>
                    <a:latin typeface="HY헤드라인M" pitchFamily="18" charset="-127"/>
                    <a:ea typeface="HY헤드라인M" pitchFamily="18" charset="-127"/>
                    <a:cs typeface="Arial Unicode MS" pitchFamily="50" charset="-127"/>
                  </a:rPr>
                  <a:t>Taxation</a:t>
                </a:r>
                <a:endParaRPr lang="ko-KR" altLang="en-US" sz="2200">
                  <a:latin typeface="HY헤드라인M" pitchFamily="18" charset="-127"/>
                  <a:ea typeface="HY헤드라인M" pitchFamily="18" charset="-127"/>
                  <a:cs typeface="Arial Unicode MS" pitchFamily="50" charset="-127"/>
                </a:endParaRPr>
              </a:p>
            </p:txBody>
          </p:sp>
          <p:sp>
            <p:nvSpPr>
              <p:cNvPr id="336933" name="Rectangle 37"/>
              <p:cNvSpPr>
                <a:spLocks noChangeArrowheads="1"/>
              </p:cNvSpPr>
              <p:nvPr/>
            </p:nvSpPr>
            <p:spPr bwMode="auto">
              <a:xfrm>
                <a:off x="1197" y="1026"/>
                <a:ext cx="4228" cy="798"/>
              </a:xfrm>
              <a:prstGeom prst="rect">
                <a:avLst/>
              </a:prstGeom>
              <a:gradFill rotWithShape="0">
                <a:gsLst>
                  <a:gs pos="0">
                    <a:srgbClr val="CCFFFF">
                      <a:gamma/>
                      <a:tint val="42353"/>
                      <a:invGamma/>
                    </a:srgbClr>
                  </a:gs>
                  <a:gs pos="100000">
                    <a:srgbClr val="CCFFFF"/>
                  </a:gs>
                </a:gsLst>
                <a:lin ang="2700000" scaled="1"/>
              </a:gradFill>
              <a:ln w="9525">
                <a:solidFill>
                  <a:schemeClr val="bg1"/>
                </a:solidFill>
                <a:miter lim="800000"/>
                <a:headEnd/>
                <a:tailEnd/>
              </a:ln>
              <a:effectLst>
                <a:prstShdw prst="shdw18" dist="17961" dir="13500000">
                  <a:schemeClr val="bg1">
                    <a:gamma/>
                    <a:shade val="60000"/>
                    <a:invGamma/>
                  </a:schemeClr>
                </a:prstShdw>
              </a:effectLst>
            </p:spPr>
            <p:txBody>
              <a:bodyPr wrap="none" anchor="ctr"/>
              <a:lstStyle/>
              <a:p>
                <a:pPr latinLnBrk="0">
                  <a:lnSpc>
                    <a:spcPct val="110000"/>
                  </a:lnSpc>
                  <a:spcBef>
                    <a:spcPct val="30000"/>
                  </a:spcBef>
                  <a:buFontTx/>
                  <a:buChar char="•"/>
                  <a:defRPr/>
                </a:pPr>
                <a:r>
                  <a:rPr lang="en-US" altLang="ko-KR" dirty="0">
                    <a:latin typeface="HY울릉도M" pitchFamily="18" charset="-127"/>
                    <a:ea typeface="HY울릉도M" pitchFamily="18" charset="-127"/>
                  </a:rPr>
                  <a:t> </a:t>
                </a:r>
                <a:r>
                  <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rPr>
                  <a:t>to take measure in response to tax avoidance through</a:t>
                </a:r>
              </a:p>
              <a:p>
                <a:pPr latinLnBrk="0">
                  <a:lnSpc>
                    <a:spcPct val="110000"/>
                  </a:lnSpc>
                  <a:spcBef>
                    <a:spcPct val="30000"/>
                  </a:spcBef>
                  <a:defRPr/>
                </a:pPr>
                <a:r>
                  <a:rPr lang="ko-KR" altLang="en-US" b="1"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rPr>
                  <a:t>price manipulation through </a:t>
                </a:r>
                <a:r>
                  <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rPr>
                  <a:t>international </a:t>
                </a:r>
                <a:r>
                  <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rPr>
                  <a:t>trade with </a:t>
                </a:r>
                <a:r>
                  <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rPr>
                  <a:t>specially</a:t>
                </a:r>
                <a:endPar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endParaRPr>
              </a:p>
              <a:p>
                <a:pPr latinLnBrk="0">
                  <a:lnSpc>
                    <a:spcPct val="110000"/>
                  </a:lnSpc>
                  <a:spcBef>
                    <a:spcPct val="30000"/>
                  </a:spcBef>
                  <a:defRPr/>
                </a:pPr>
                <a:r>
                  <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rPr>
                  <a:t>  related parties </a:t>
                </a:r>
                <a:r>
                  <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rPr>
                  <a:t>of </a:t>
                </a:r>
                <a:r>
                  <a:rPr lang="en-US" altLang="ko-KR" b="1" dirty="0">
                    <a:latin typeface="Arial Unicode MS" panose="020B0604020202020204" pitchFamily="50" charset="-127"/>
                    <a:ea typeface="Arial Unicode MS" panose="020B0604020202020204" pitchFamily="50" charset="-127"/>
                    <a:cs typeface="Arial Unicode MS" panose="020B0604020202020204" pitchFamily="50" charset="-127"/>
                  </a:rPr>
                  <a:t>multinational </a:t>
                </a:r>
                <a:r>
                  <a:rPr lang="en-US" altLang="ko-KR" b="1" dirty="0">
                    <a:latin typeface="Arial Unicode MS" pitchFamily="50" charset="-127"/>
                    <a:ea typeface="Arial Unicode MS" pitchFamily="50" charset="-127"/>
                    <a:cs typeface="Arial Unicode MS" pitchFamily="50" charset="-127"/>
                  </a:rPr>
                  <a:t>enterprises</a:t>
                </a:r>
                <a:endParaRPr lang="ko-KR" altLang="en-US" b="1" dirty="0">
                  <a:latin typeface="Arial Unicode MS" panose="020B0604020202020204" pitchFamily="50" charset="-127"/>
                  <a:ea typeface="Arial Unicode MS" panose="020B0604020202020204" pitchFamily="50" charset="-127"/>
                  <a:cs typeface="Arial Unicode MS" panose="020B0604020202020204" pitchFamily="50" charset="-127"/>
                </a:endParaRPr>
              </a:p>
            </p:txBody>
          </p:sp>
        </p:grpSp>
        <p:grpSp>
          <p:nvGrpSpPr>
            <p:cNvPr id="19468" name="Group 51"/>
            <p:cNvGrpSpPr>
              <a:grpSpLocks/>
            </p:cNvGrpSpPr>
            <p:nvPr/>
          </p:nvGrpSpPr>
          <p:grpSpPr bwMode="auto">
            <a:xfrm>
              <a:off x="292100" y="2935288"/>
              <a:ext cx="8331200" cy="2598737"/>
              <a:chOff x="192" y="1849"/>
              <a:chExt cx="5248" cy="1637"/>
            </a:xfrm>
          </p:grpSpPr>
          <p:sp>
            <p:nvSpPr>
              <p:cNvPr id="19472" name="Rectangle 38"/>
              <p:cNvSpPr>
                <a:spLocks noChangeArrowheads="1"/>
              </p:cNvSpPr>
              <p:nvPr/>
            </p:nvSpPr>
            <p:spPr bwMode="auto">
              <a:xfrm>
                <a:off x="192" y="1849"/>
                <a:ext cx="971" cy="1632"/>
              </a:xfrm>
              <a:prstGeom prst="rect">
                <a:avLst/>
              </a:prstGeom>
              <a:solidFill>
                <a:srgbClr val="2C78A2"/>
              </a:solidFill>
              <a:ln w="9525">
                <a:solidFill>
                  <a:srgbClr val="0066CC"/>
                </a:solidFill>
                <a:miter lim="800000"/>
                <a:headEnd/>
                <a:tailEnd/>
              </a:ln>
            </p:spPr>
            <p:txBody>
              <a:bodyPr wrap="none" lIns="54000" rIns="54000"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sz="2200">
                    <a:solidFill>
                      <a:schemeClr val="bg1"/>
                    </a:solidFill>
                    <a:latin typeface="HY헤드라인M" pitchFamily="18" charset="-127"/>
                    <a:ea typeface="HY헤드라인M" pitchFamily="18" charset="-127"/>
                  </a:rPr>
                  <a:t>Internal </a:t>
                </a:r>
              </a:p>
              <a:p>
                <a:pPr eaLnBrk="1" hangingPunct="1"/>
                <a:r>
                  <a:rPr lang="en-US" altLang="ko-KR" sz="2200">
                    <a:solidFill>
                      <a:schemeClr val="bg1"/>
                    </a:solidFill>
                    <a:latin typeface="HY헤드라인M" pitchFamily="18" charset="-127"/>
                    <a:ea typeface="HY헤드라인M" pitchFamily="18" charset="-127"/>
                  </a:rPr>
                  <a:t>Tax Law</a:t>
                </a:r>
                <a:endParaRPr lang="ko-KR" altLang="en-US" sz="2200"/>
              </a:p>
            </p:txBody>
          </p:sp>
          <p:sp>
            <p:nvSpPr>
              <p:cNvPr id="19473" name="Rectangle 39"/>
              <p:cNvSpPr>
                <a:spLocks noChangeArrowheads="1"/>
              </p:cNvSpPr>
              <p:nvPr/>
            </p:nvSpPr>
            <p:spPr bwMode="auto">
              <a:xfrm>
                <a:off x="1212" y="1854"/>
                <a:ext cx="4228" cy="1632"/>
              </a:xfrm>
              <a:prstGeom prst="rect">
                <a:avLst/>
              </a:prstGeom>
              <a:gradFill rotWithShape="0">
                <a:gsLst>
                  <a:gs pos="0">
                    <a:srgbClr val="E9FFFF"/>
                  </a:gs>
                  <a:gs pos="100000">
                    <a:srgbClr val="CCFFFF"/>
                  </a:gs>
                </a:gsLst>
                <a:lin ang="2700000" scaled="1"/>
              </a:gradFill>
              <a:ln>
                <a:noFill/>
              </a:ln>
              <a:effectLst>
                <a:prstShdw prst="shdw17" dist="17961" dir="13500000">
                  <a:srgbClr val="7A99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10000"/>
                  </a:lnSpc>
                  <a:spcBef>
                    <a:spcPct val="30000"/>
                  </a:spcBef>
                </a:pPr>
                <a:r>
                  <a:rPr lang="en-US" altLang="ko-KR" b="1">
                    <a:latin typeface="HY울릉도M" pitchFamily="18" charset="-127"/>
                    <a:ea typeface="HY울릉도M" pitchFamily="18" charset="-127"/>
                  </a:rPr>
                  <a:t> </a:t>
                </a:r>
                <a:r>
                  <a:rPr lang="en-US" altLang="ko-KR" sz="2000" b="1">
                    <a:solidFill>
                      <a:srgbClr val="0000FF"/>
                    </a:solidFill>
                    <a:latin typeface="Arial Narrow" pitchFamily="34" charset="0"/>
                    <a:ea typeface="HY울릉도M" pitchFamily="18" charset="-127"/>
                    <a:cs typeface="Arial" charset="0"/>
                  </a:rPr>
                  <a:t>&lt;</a:t>
                </a:r>
                <a:r>
                  <a:rPr lang="en-US" altLang="ko-KR" sz="2000" b="1">
                    <a:solidFill>
                      <a:srgbClr val="0000FF"/>
                    </a:solidFill>
                    <a:latin typeface="Arial Narrow" pitchFamily="34" charset="0"/>
                    <a:cs typeface="Arial" charset="0"/>
                  </a:rPr>
                  <a:t> Law for the Coordination of International Tax Affairs</a:t>
                </a:r>
                <a:r>
                  <a:rPr lang="en-US" altLang="ko-KR" sz="2000" b="1">
                    <a:solidFill>
                      <a:srgbClr val="0000FF"/>
                    </a:solidFill>
                    <a:latin typeface="Arial Narrow" pitchFamily="34" charset="0"/>
                    <a:ea typeface="Arial Unicode MS" pitchFamily="50" charset="-127"/>
                    <a:cs typeface="Arial Unicode MS" pitchFamily="50" charset="-127"/>
                  </a:rPr>
                  <a:t>, Article 4 </a:t>
                </a:r>
                <a:r>
                  <a:rPr lang="en-US" altLang="ko-KR" sz="2000" b="1">
                    <a:solidFill>
                      <a:srgbClr val="0000FF"/>
                    </a:solidFill>
                    <a:latin typeface="Arial Narrow" pitchFamily="34" charset="0"/>
                    <a:ea typeface="HY중고딕" pitchFamily="18" charset="-127"/>
                  </a:rPr>
                  <a:t>&gt;</a:t>
                </a:r>
                <a:endParaRPr lang="en-US" altLang="en-US" sz="2000" b="1">
                  <a:latin typeface="Arial Narrow" pitchFamily="34" charset="0"/>
                  <a:ea typeface="HY중고딕" pitchFamily="18" charset="-127"/>
                </a:endParaRPr>
              </a:p>
              <a:p>
                <a:pPr eaLnBrk="1" latinLnBrk="0" hangingPunct="1">
                  <a:lnSpc>
                    <a:spcPct val="110000"/>
                  </a:lnSpc>
                  <a:spcBef>
                    <a:spcPct val="30000"/>
                  </a:spcBef>
                </a:pPr>
                <a:r>
                  <a:rPr lang="en-US" altLang="ko-KR" b="1">
                    <a:latin typeface="Arial Narrow" pitchFamily="34" charset="0"/>
                    <a:ea typeface="HY울릉도M" pitchFamily="18" charset="-127"/>
                  </a:rPr>
                  <a:t> &lt; </a:t>
                </a:r>
                <a:r>
                  <a:rPr lang="en-US" altLang="ko-KR" b="1">
                    <a:latin typeface="Arial Unicode MS" pitchFamily="50" charset="-127"/>
                    <a:ea typeface="Arial Unicode MS" pitchFamily="50" charset="-127"/>
                    <a:cs typeface="Arial Unicode MS" pitchFamily="50" charset="-127"/>
                  </a:rPr>
                  <a:t>Article 4&gt; tax adjustment by arm’s length price</a:t>
                </a:r>
                <a:endParaRPr lang="ko-KR" altLang="en-US" b="1">
                  <a:latin typeface="Arial Unicode MS" pitchFamily="50" charset="-127"/>
                  <a:ea typeface="Arial Unicode MS" pitchFamily="50" charset="-127"/>
                  <a:cs typeface="Arial Unicode MS" pitchFamily="50" charset="-127"/>
                </a:endParaRPr>
              </a:p>
              <a:p>
                <a:pPr eaLnBrk="1" latinLnBrk="0" hangingPunct="1">
                  <a:lnSpc>
                    <a:spcPct val="110000"/>
                  </a:lnSpc>
                  <a:spcBef>
                    <a:spcPct val="30000"/>
                  </a:spcBef>
                </a:pPr>
                <a:r>
                  <a:rPr lang="ko-KR" altLang="en-US" b="1">
                    <a:latin typeface="Arial Unicode MS" pitchFamily="50" charset="-127"/>
                    <a:ea typeface="Arial Unicode MS" pitchFamily="50" charset="-127"/>
                    <a:cs typeface="Arial Unicode MS" pitchFamily="50" charset="-127"/>
                  </a:rPr>
                  <a:t>①</a:t>
                </a:r>
                <a:r>
                  <a:rPr lang="en-US" altLang="ko-KR" b="1">
                    <a:latin typeface="Arial Unicode MS" pitchFamily="50" charset="-127"/>
                    <a:ea typeface="Arial Unicode MS" pitchFamily="50" charset="-127"/>
                    <a:cs typeface="Arial Unicode MS" pitchFamily="50" charset="-127"/>
                  </a:rPr>
                  <a:t>Tax Authority can determine or recalculate a resident’s tax </a:t>
                </a:r>
              </a:p>
              <a:p>
                <a:pPr eaLnBrk="1" latinLnBrk="0" hangingPunct="1">
                  <a:lnSpc>
                    <a:spcPct val="110000"/>
                  </a:lnSpc>
                  <a:spcBef>
                    <a:spcPct val="30000"/>
                  </a:spcBef>
                </a:pPr>
                <a:r>
                  <a:rPr lang="en-US" altLang="ko-KR" b="1">
                    <a:latin typeface="Arial Unicode MS" pitchFamily="50" charset="-127"/>
                    <a:ea typeface="Arial Unicode MS" pitchFamily="50" charset="-127"/>
                    <a:cs typeface="Arial Unicode MS" pitchFamily="50" charset="-127"/>
                  </a:rPr>
                  <a:t>    basis and tax amount based on arm’s length price when the</a:t>
                </a:r>
              </a:p>
              <a:p>
                <a:pPr eaLnBrk="1" latinLnBrk="0" hangingPunct="1">
                  <a:lnSpc>
                    <a:spcPct val="110000"/>
                  </a:lnSpc>
                  <a:spcBef>
                    <a:spcPct val="30000"/>
                  </a:spcBef>
                </a:pPr>
                <a:r>
                  <a:rPr lang="en-US" altLang="ko-KR" b="1">
                    <a:latin typeface="Arial Unicode MS" pitchFamily="50" charset="-127"/>
                    <a:ea typeface="Arial Unicode MS" pitchFamily="50" charset="-127"/>
                    <a:cs typeface="Arial Unicode MS" pitchFamily="50" charset="-127"/>
                  </a:rPr>
                  <a:t>    transfer price of a Korean company and its foreign counterpart </a:t>
                </a:r>
              </a:p>
              <a:p>
                <a:pPr eaLnBrk="1" latinLnBrk="0" hangingPunct="1">
                  <a:lnSpc>
                    <a:spcPct val="110000"/>
                  </a:lnSpc>
                  <a:spcBef>
                    <a:spcPct val="30000"/>
                  </a:spcBef>
                </a:pPr>
                <a:r>
                  <a:rPr lang="en-US" altLang="ko-KR" b="1">
                    <a:latin typeface="Arial Unicode MS" pitchFamily="50" charset="-127"/>
                    <a:ea typeface="Arial Unicode MS" pitchFamily="50" charset="-127"/>
                    <a:cs typeface="Arial Unicode MS" pitchFamily="50" charset="-127"/>
                  </a:rPr>
                  <a:t>    is either below or above an arm’s length price</a:t>
                </a:r>
                <a:endParaRPr lang="en-US" altLang="ko-KR">
                  <a:latin typeface="HY울릉도M" pitchFamily="18" charset="-127"/>
                  <a:ea typeface="HY울릉도M" pitchFamily="18" charset="-127"/>
                </a:endParaRPr>
              </a:p>
            </p:txBody>
          </p:sp>
        </p:grpSp>
        <p:grpSp>
          <p:nvGrpSpPr>
            <p:cNvPr id="19469" name="Group 52"/>
            <p:cNvGrpSpPr>
              <a:grpSpLocks/>
            </p:cNvGrpSpPr>
            <p:nvPr/>
          </p:nvGrpSpPr>
          <p:grpSpPr bwMode="auto">
            <a:xfrm>
              <a:off x="304800" y="5589588"/>
              <a:ext cx="8331200" cy="719137"/>
              <a:chOff x="249" y="3303"/>
              <a:chExt cx="5248" cy="655"/>
            </a:xfrm>
          </p:grpSpPr>
          <p:sp>
            <p:nvSpPr>
              <p:cNvPr id="19470" name="Rectangle 40"/>
              <p:cNvSpPr>
                <a:spLocks noChangeArrowheads="1"/>
              </p:cNvSpPr>
              <p:nvPr/>
            </p:nvSpPr>
            <p:spPr bwMode="auto">
              <a:xfrm>
                <a:off x="249" y="3303"/>
                <a:ext cx="971" cy="655"/>
              </a:xfrm>
              <a:prstGeom prst="rect">
                <a:avLst/>
              </a:prstGeom>
              <a:solidFill>
                <a:srgbClr val="2C78A2"/>
              </a:solidFill>
              <a:ln w="9525">
                <a:solidFill>
                  <a:srgbClr val="0066CC"/>
                </a:solidFill>
                <a:miter lim="800000"/>
                <a:headEnd/>
                <a:tailEnd/>
              </a:ln>
            </p:spPr>
            <p:txBody>
              <a:bodyPr wrap="none" lIns="54000" rIns="54000"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r>
                  <a:rPr lang="en-US" altLang="ko-KR" sz="2200">
                    <a:solidFill>
                      <a:schemeClr val="bg1"/>
                    </a:solidFill>
                    <a:latin typeface="HY헤드라인M" pitchFamily="18" charset="-127"/>
                    <a:ea typeface="HY헤드라인M" pitchFamily="18" charset="-127"/>
                  </a:rPr>
                  <a:t>Tax </a:t>
                </a:r>
              </a:p>
              <a:p>
                <a:pPr eaLnBrk="1" hangingPunct="1"/>
                <a:r>
                  <a:rPr lang="en-US" altLang="ko-KR" sz="2200">
                    <a:solidFill>
                      <a:schemeClr val="bg1"/>
                    </a:solidFill>
                    <a:latin typeface="HY헤드라인M" pitchFamily="18" charset="-127"/>
                    <a:ea typeface="HY헤드라인M" pitchFamily="18" charset="-127"/>
                  </a:rPr>
                  <a:t>Treaty</a:t>
                </a:r>
                <a:endParaRPr lang="ko-KR" altLang="en-US" sz="2200"/>
              </a:p>
            </p:txBody>
          </p:sp>
          <p:sp>
            <p:nvSpPr>
              <p:cNvPr id="19471" name="Rectangle 41"/>
              <p:cNvSpPr>
                <a:spLocks noChangeArrowheads="1"/>
              </p:cNvSpPr>
              <p:nvPr/>
            </p:nvSpPr>
            <p:spPr bwMode="auto">
              <a:xfrm>
                <a:off x="1269" y="3303"/>
                <a:ext cx="4228" cy="655"/>
              </a:xfrm>
              <a:prstGeom prst="rect">
                <a:avLst/>
              </a:prstGeom>
              <a:gradFill rotWithShape="0">
                <a:gsLst>
                  <a:gs pos="0">
                    <a:srgbClr val="E9FFFF"/>
                  </a:gs>
                  <a:gs pos="100000">
                    <a:srgbClr val="CCFFFF"/>
                  </a:gs>
                </a:gsLst>
                <a:lin ang="2700000" scaled="1"/>
              </a:gradFill>
              <a:ln>
                <a:noFill/>
              </a:ln>
              <a:effectLst>
                <a:prstShdw prst="shdw17" dist="17961" dir="13500000">
                  <a:srgbClr val="7A99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latinLnBrk="0" hangingPunct="1">
                  <a:lnSpc>
                    <a:spcPct val="110000"/>
                  </a:lnSpc>
                  <a:spcBef>
                    <a:spcPct val="30000"/>
                  </a:spcBef>
                  <a:buFontTx/>
                  <a:buChar char="•"/>
                </a:pPr>
                <a:r>
                  <a:rPr lang="en-US" altLang="ko-KR">
                    <a:latin typeface="HY울릉도M" pitchFamily="18" charset="-127"/>
                    <a:ea typeface="HY울릉도M" pitchFamily="18" charset="-127"/>
                  </a:rPr>
                  <a:t> </a:t>
                </a:r>
                <a:r>
                  <a:rPr lang="en-US" altLang="ko-KR" b="1">
                    <a:latin typeface="HY중고딕" pitchFamily="18" charset="-127"/>
                    <a:ea typeface="HY중고딕" pitchFamily="18" charset="-127"/>
                  </a:rPr>
                  <a:t>OECD Model Tax Convention, Article 9(</a:t>
                </a:r>
                <a:r>
                  <a:rPr lang="en-US" altLang="ko-KR" sz="1700" b="1">
                    <a:latin typeface="HY중고딕" pitchFamily="18" charset="-127"/>
                    <a:ea typeface="HY중고딕" pitchFamily="18" charset="-127"/>
                  </a:rPr>
                  <a:t>Relationship</a:t>
                </a:r>
                <a:r>
                  <a:rPr lang="en-US" altLang="ko-KR" b="1">
                    <a:latin typeface="HY중고딕" pitchFamily="18" charset="-127"/>
                    <a:ea typeface="HY중고딕" pitchFamily="18" charset="-127"/>
                  </a:rPr>
                  <a:t>)</a:t>
                </a:r>
              </a:p>
              <a:p>
                <a:pPr eaLnBrk="1" latinLnBrk="0" hangingPunct="1">
                  <a:lnSpc>
                    <a:spcPct val="110000"/>
                  </a:lnSpc>
                  <a:spcBef>
                    <a:spcPct val="30000"/>
                  </a:spcBef>
                </a:pPr>
                <a:r>
                  <a:rPr lang="en-US" altLang="ko-KR" b="1">
                    <a:latin typeface="HY중고딕" pitchFamily="18" charset="-127"/>
                    <a:ea typeface="HY중고딕" pitchFamily="18" charset="-127"/>
                  </a:rPr>
                  <a:t>  Application </a:t>
                </a:r>
                <a:r>
                  <a:rPr lang="en-US" altLang="ko-KR">
                    <a:solidFill>
                      <a:srgbClr val="0000FF"/>
                    </a:solidFill>
                    <a:latin typeface="HY헤드라인M" pitchFamily="18" charset="-127"/>
                    <a:ea typeface="HY헤드라인M" pitchFamily="18" charset="-127"/>
                  </a:rPr>
                  <a:t>: OECD Transfer Pricing Guidelines(1995)</a:t>
                </a:r>
              </a:p>
            </p:txBody>
          </p:sp>
        </p:grpSp>
      </p:grpSp>
      <p:grpSp>
        <p:nvGrpSpPr>
          <p:cNvPr id="7" name="Group 46"/>
          <p:cNvGrpSpPr>
            <a:grpSpLocks/>
          </p:cNvGrpSpPr>
          <p:nvPr/>
        </p:nvGrpSpPr>
        <p:grpSpPr bwMode="auto">
          <a:xfrm>
            <a:off x="-36513" y="-26988"/>
            <a:ext cx="1079501" cy="1079501"/>
            <a:chOff x="340" y="845"/>
            <a:chExt cx="680" cy="680"/>
          </a:xfrm>
        </p:grpSpPr>
        <p:sp>
          <p:nvSpPr>
            <p:cNvPr id="19463" name="Oval 47"/>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19464" name="Picture 48" descr="글머리기호-타원-cy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49" descr="글머리기호-타원-gr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바닥글 개체 틀 11"/>
          <p:cNvSpPr>
            <a:spLocks noGrp="1"/>
          </p:cNvSpPr>
          <p:nvPr>
            <p:ph type="ftr" sz="quarter" idx="11"/>
          </p:nvPr>
        </p:nvSpPr>
        <p:spPr/>
        <p:txBody>
          <a:bodyPr/>
          <a:lstStyle/>
          <a:p>
            <a:pPr>
              <a:defRPr/>
            </a:pPr>
            <a:r>
              <a:rPr lang="en-US" altLang="ko-KR" dirty="0"/>
              <a:t>2013 AOTCA Hanoi Meeting </a:t>
            </a:r>
          </a:p>
        </p:txBody>
      </p:sp>
      <p:sp>
        <p:nvSpPr>
          <p:cNvPr id="13" name="슬라이드 번호 개체 틀 12"/>
          <p:cNvSpPr>
            <a:spLocks noGrp="1"/>
          </p:cNvSpPr>
          <p:nvPr>
            <p:ph type="sldNum" sz="quarter" idx="12"/>
          </p:nvPr>
        </p:nvSpPr>
        <p:spPr/>
        <p:txBody>
          <a:bodyPr/>
          <a:lstStyle/>
          <a:p>
            <a:pPr>
              <a:defRPr/>
            </a:pPr>
            <a:fld id="{223D15DC-18E3-49CA-85EF-031D0F0016AE}" type="slidenum">
              <a:rPr lang="ko-KR" altLang="en-US"/>
              <a:pPr>
                <a:defRPr/>
              </a:pPr>
              <a:t>7</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AutoShape 2"/>
          <p:cNvSpPr>
            <a:spLocks noChangeArrowheads="1"/>
          </p:cNvSpPr>
          <p:nvPr/>
        </p:nvSpPr>
        <p:spPr bwMode="auto">
          <a:xfrm>
            <a:off x="179388" y="1773238"/>
            <a:ext cx="9145587" cy="4535487"/>
          </a:xfrm>
          <a:prstGeom prst="roundRect">
            <a:avLst>
              <a:gd name="adj" fmla="val 50000"/>
            </a:avLst>
          </a:prstGeom>
          <a:gradFill rotWithShape="1">
            <a:gsLst>
              <a:gs pos="0">
                <a:schemeClr val="bg1">
                  <a:alpha val="66000"/>
                </a:schemeClr>
              </a:gs>
              <a:gs pos="100000">
                <a:schemeClr val="bg1">
                  <a:gamma/>
                  <a:tint val="98431"/>
                  <a:invGamma/>
                  <a:alpha val="0"/>
                </a:schemeClr>
              </a:gs>
            </a:gsLst>
            <a:lin ang="0" scaled="1"/>
          </a:gradFill>
          <a:ln w="9525" algn="ctr">
            <a:noFill/>
            <a:round/>
            <a:headEnd/>
            <a:tailEnd/>
          </a:ln>
          <a:effectLst/>
        </p:spPr>
        <p:txBody>
          <a:bodyPr wrap="none" anchor="ctr"/>
          <a:lstStyle/>
          <a:p>
            <a:pPr>
              <a:defRPr/>
            </a:pPr>
            <a:endParaRPr lang="ko-KR" altLang="en-US"/>
          </a:p>
        </p:txBody>
      </p:sp>
      <p:grpSp>
        <p:nvGrpSpPr>
          <p:cNvPr id="20483" name="그룹 2"/>
          <p:cNvGrpSpPr>
            <a:grpSpLocks/>
          </p:cNvGrpSpPr>
          <p:nvPr/>
        </p:nvGrpSpPr>
        <p:grpSpPr bwMode="auto">
          <a:xfrm>
            <a:off x="454025" y="549275"/>
            <a:ext cx="8351838" cy="5240338"/>
            <a:chOff x="328613" y="998538"/>
            <a:chExt cx="8351838" cy="4829175"/>
          </a:xfrm>
        </p:grpSpPr>
        <p:grpSp>
          <p:nvGrpSpPr>
            <p:cNvPr id="20486" name="Group 3"/>
            <p:cNvGrpSpPr>
              <a:grpSpLocks/>
            </p:cNvGrpSpPr>
            <p:nvPr/>
          </p:nvGrpSpPr>
          <p:grpSpPr bwMode="auto">
            <a:xfrm>
              <a:off x="328613" y="1416050"/>
              <a:ext cx="8351838" cy="4411663"/>
              <a:chOff x="288" y="1105"/>
              <a:chExt cx="5261" cy="2779"/>
            </a:xfrm>
          </p:grpSpPr>
          <p:sp>
            <p:nvSpPr>
              <p:cNvPr id="20488" name="AutoShape 4"/>
              <p:cNvSpPr>
                <a:spLocks noChangeArrowheads="1"/>
              </p:cNvSpPr>
              <p:nvPr/>
            </p:nvSpPr>
            <p:spPr bwMode="auto">
              <a:xfrm>
                <a:off x="288" y="1105"/>
                <a:ext cx="5261" cy="2779"/>
              </a:xfrm>
              <a:prstGeom prst="roundRect">
                <a:avLst>
                  <a:gd name="adj" fmla="val 2921"/>
                </a:avLst>
              </a:prstGeom>
              <a:solidFill>
                <a:srgbClr val="DEF1F6">
                  <a:alpha val="50195"/>
                </a:srgbClr>
              </a:solidFill>
              <a:ln w="28575">
                <a:solidFill>
                  <a:srgbClr val="0066CC"/>
                </a:solidFill>
                <a:round/>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lnSpc>
                    <a:spcPct val="170000"/>
                  </a:lnSpc>
                </a:pPr>
                <a:r>
                  <a:rPr lang="en-US" altLang="ko-KR" sz="2200">
                    <a:latin typeface="HY헤드라인M" pitchFamily="18" charset="-127"/>
                    <a:ea typeface="HY헤드라인M" pitchFamily="18" charset="-127"/>
                  </a:rPr>
                  <a:t>  </a:t>
                </a:r>
              </a:p>
            </p:txBody>
          </p:sp>
          <p:sp>
            <p:nvSpPr>
              <p:cNvPr id="20489" name="Rectangle 5"/>
              <p:cNvSpPr>
                <a:spLocks noChangeArrowheads="1"/>
              </p:cNvSpPr>
              <p:nvPr/>
            </p:nvSpPr>
            <p:spPr bwMode="auto">
              <a:xfrm>
                <a:off x="387" y="1389"/>
                <a:ext cx="4990" cy="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a:spAutoFit/>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lnSpc>
                    <a:spcPct val="150000"/>
                  </a:lnSpc>
                </a:pPr>
                <a:r>
                  <a:rPr lang="en-US" altLang="ko-KR" sz="2000">
                    <a:latin typeface="Arial Unicode MS" pitchFamily="50" charset="-127"/>
                    <a:ea typeface="Arial Unicode MS" pitchFamily="50" charset="-127"/>
                    <a:cs typeface="Arial Unicode MS" pitchFamily="50" charset="-127"/>
                  </a:rPr>
                  <a:t>Provides that where “conditions are made or imposed between the two [associated] enterprises in their commercial or financial relations which differ from those which would be made between independent enterprises, then any profits which would, but for those conditions, have accrued to one of the enterprises, but, by reason of those conditions, have not so accrued, may be included in the profits of that enterprise and taxed accordingly.”</a:t>
                </a:r>
              </a:p>
              <a:p>
                <a:pPr eaLnBrk="1" hangingPunct="1">
                  <a:lnSpc>
                    <a:spcPct val="200000"/>
                  </a:lnSpc>
                </a:pPr>
                <a:r>
                  <a:rPr lang="en-US" altLang="ko-KR" sz="2000">
                    <a:solidFill>
                      <a:srgbClr val="0000FF"/>
                    </a:solidFill>
                    <a:latin typeface="HY헤드라인M" pitchFamily="18" charset="-127"/>
                    <a:ea typeface="HY헤드라인M" pitchFamily="18" charset="-127"/>
                  </a:rPr>
                  <a:t>⇒ Applicable Principle</a:t>
                </a:r>
                <a:r>
                  <a:rPr lang="ko-KR" altLang="en-US" sz="2000">
                    <a:solidFill>
                      <a:srgbClr val="0000FF"/>
                    </a:solidFill>
                    <a:latin typeface="HY헤드라인M" pitchFamily="18" charset="-127"/>
                    <a:ea typeface="HY헤드라인M" pitchFamily="18" charset="-127"/>
                  </a:rPr>
                  <a:t> </a:t>
                </a:r>
                <a:r>
                  <a:rPr lang="en-US" altLang="ko-KR" sz="2000">
                    <a:solidFill>
                      <a:srgbClr val="0000FF"/>
                    </a:solidFill>
                    <a:latin typeface="HY헤드라인M" pitchFamily="18" charset="-127"/>
                    <a:ea typeface="HY헤드라인M" pitchFamily="18" charset="-127"/>
                  </a:rPr>
                  <a:t>: arm</a:t>
                </a:r>
                <a:r>
                  <a:rPr lang="en-US" altLang="ko-KR" sz="2000">
                    <a:solidFill>
                      <a:srgbClr val="0000FF"/>
                    </a:solidFill>
                    <a:ea typeface="HY헤드라인M" pitchFamily="18" charset="-127"/>
                  </a:rPr>
                  <a:t>’</a:t>
                </a:r>
                <a:r>
                  <a:rPr lang="en-US" altLang="ko-KR" sz="2000">
                    <a:solidFill>
                      <a:srgbClr val="0000FF"/>
                    </a:solidFill>
                    <a:latin typeface="HY헤드라인M" pitchFamily="18" charset="-127"/>
                    <a:ea typeface="HY헤드라인M" pitchFamily="18" charset="-127"/>
                  </a:rPr>
                  <a:t>s length principle</a:t>
                </a:r>
              </a:p>
            </p:txBody>
          </p:sp>
        </p:grpSp>
        <p:sp>
          <p:nvSpPr>
            <p:cNvPr id="364550" name="AutoShape 6"/>
            <p:cNvSpPr>
              <a:spLocks noChangeArrowheads="1"/>
            </p:cNvSpPr>
            <p:nvPr/>
          </p:nvSpPr>
          <p:spPr bwMode="auto">
            <a:xfrm>
              <a:off x="846138" y="998538"/>
              <a:ext cx="7200900" cy="702213"/>
            </a:xfrm>
            <a:prstGeom prst="roundRect">
              <a:avLst>
                <a:gd name="adj" fmla="val 50000"/>
              </a:avLst>
            </a:prstGeom>
            <a:solidFill>
              <a:srgbClr val="1F86BF"/>
            </a:solidFill>
            <a:ln w="57150">
              <a:solidFill>
                <a:srgbClr val="8DCBED"/>
              </a:solidFill>
              <a:round/>
              <a:headEnd/>
              <a:tailEnd/>
            </a:ln>
            <a:effectLst/>
          </p:spPr>
          <p:txBody>
            <a:bodyPr wrap="none" anchor="ctr"/>
            <a:lstStyle/>
            <a:p>
              <a:pPr>
                <a:defRPr/>
              </a:pPr>
              <a:r>
                <a:rPr lang="en-US" altLang="ko-KR" sz="3000" dirty="0">
                  <a:solidFill>
                    <a:schemeClr val="bg1"/>
                  </a:solidFill>
                  <a:effectLst>
                    <a:outerShdw blurRad="38100" dist="38100" dir="2700000" algn="tl">
                      <a:srgbClr val="000000"/>
                    </a:outerShdw>
                  </a:effectLst>
                  <a:latin typeface="HY헤드라인M" pitchFamily="18" charset="-127"/>
                  <a:ea typeface="HY헤드라인M" pitchFamily="18" charset="-127"/>
                </a:rPr>
                <a:t>OECD Model Tax </a:t>
              </a:r>
              <a:r>
                <a:rPr lang="en-US" altLang="ko-KR" sz="3000" dirty="0">
                  <a:solidFill>
                    <a:schemeClr val="bg1"/>
                  </a:solidFill>
                  <a:effectLst>
                    <a:outerShdw blurRad="38100" dist="38100" dir="2700000" algn="tl">
                      <a:srgbClr val="000000"/>
                    </a:outerShdw>
                  </a:effectLst>
                  <a:latin typeface="HY헤드라인M" pitchFamily="18" charset="-127"/>
                  <a:ea typeface="HY헤드라인M" pitchFamily="18" charset="-127"/>
                </a:rPr>
                <a:t>Convention, </a:t>
              </a:r>
              <a:r>
                <a:rPr lang="en-US" altLang="ko-KR" sz="3000" dirty="0">
                  <a:solidFill>
                    <a:schemeClr val="bg1"/>
                  </a:solidFill>
                  <a:effectLst>
                    <a:outerShdw blurRad="38100" dist="38100" dir="2700000" algn="tl">
                      <a:srgbClr val="000000"/>
                    </a:outerShdw>
                  </a:effectLst>
                  <a:latin typeface="HY헤드라인M" pitchFamily="18" charset="-127"/>
                  <a:ea typeface="HY헤드라인M" pitchFamily="18" charset="-127"/>
                </a:rPr>
                <a:t>Article 9</a:t>
              </a:r>
            </a:p>
          </p:txBody>
        </p:sp>
      </p:grpSp>
      <p:sp>
        <p:nvSpPr>
          <p:cNvPr id="8" name="바닥글 개체 틀 7"/>
          <p:cNvSpPr>
            <a:spLocks noGrp="1"/>
          </p:cNvSpPr>
          <p:nvPr>
            <p:ph type="ftr" sz="quarter" idx="11"/>
          </p:nvPr>
        </p:nvSpPr>
        <p:spPr/>
        <p:txBody>
          <a:bodyPr/>
          <a:lstStyle/>
          <a:p>
            <a:pPr>
              <a:defRPr/>
            </a:pPr>
            <a:r>
              <a:rPr lang="en-US" altLang="ko-KR"/>
              <a:t>2013 AOTCA Hanoi Meeting </a:t>
            </a:r>
          </a:p>
        </p:txBody>
      </p:sp>
      <p:sp>
        <p:nvSpPr>
          <p:cNvPr id="9" name="슬라이드 번호 개체 틀 8"/>
          <p:cNvSpPr>
            <a:spLocks noGrp="1"/>
          </p:cNvSpPr>
          <p:nvPr>
            <p:ph type="sldNum" sz="quarter" idx="12"/>
          </p:nvPr>
        </p:nvSpPr>
        <p:spPr/>
        <p:txBody>
          <a:bodyPr/>
          <a:lstStyle/>
          <a:p>
            <a:pPr>
              <a:defRPr/>
            </a:pPr>
            <a:fld id="{D1385380-5981-4896-9B83-80E4F6A789CB}" type="slidenum">
              <a:rPr lang="ko-KR" altLang="en-US"/>
              <a:pPr>
                <a:defRPr/>
              </a:pPr>
              <a:t>8</a:t>
            </a:fld>
            <a:endParaRPr lang="ko-KR" altLang="en-US"/>
          </a:p>
        </p:txBody>
      </p:sp>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9"/>
          <p:cNvSpPr>
            <a:spLocks noChangeArrowheads="1"/>
          </p:cNvSpPr>
          <p:nvPr/>
        </p:nvSpPr>
        <p:spPr bwMode="auto">
          <a:xfrm>
            <a:off x="179388" y="1844675"/>
            <a:ext cx="8785225" cy="5184775"/>
          </a:xfrm>
          <a:prstGeom prst="roundRect">
            <a:avLst>
              <a:gd name="adj" fmla="val 3019"/>
            </a:avLst>
          </a:prstGeom>
          <a:solidFill>
            <a:schemeClr val="bg1">
              <a:alpha val="59999"/>
            </a:schemeClr>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buFont typeface="Wingdings" pitchFamily="2" charset="2"/>
              <a:buNone/>
            </a:pPr>
            <a:endParaRPr lang="ko-KR" altLang="ko-KR" sz="1500">
              <a:solidFill>
                <a:srgbClr val="222222"/>
              </a:solidFill>
              <a:latin typeface="HY헤드라인M" pitchFamily="18" charset="-127"/>
              <a:ea typeface="HY헤드라인M" pitchFamily="18" charset="-127"/>
            </a:endParaRPr>
          </a:p>
        </p:txBody>
      </p:sp>
      <p:grpSp>
        <p:nvGrpSpPr>
          <p:cNvPr id="2" name="Group 13"/>
          <p:cNvGrpSpPr>
            <a:grpSpLocks/>
          </p:cNvGrpSpPr>
          <p:nvPr/>
        </p:nvGrpSpPr>
        <p:grpSpPr bwMode="auto">
          <a:xfrm>
            <a:off x="574675" y="44450"/>
            <a:ext cx="8329613" cy="863600"/>
            <a:chOff x="204" y="935"/>
            <a:chExt cx="2905" cy="544"/>
          </a:xfrm>
        </p:grpSpPr>
        <p:pic>
          <p:nvPicPr>
            <p:cNvPr id="21525" name="Picture 14" descr="6_5"/>
            <p:cNvPicPr>
              <a:picLocks noChangeAspect="1" noChangeArrowheads="1"/>
            </p:cNvPicPr>
            <p:nvPr/>
          </p:nvPicPr>
          <p:blipFill>
            <a:blip r:embed="rId4">
              <a:extLst>
                <a:ext uri="{28A0092B-C50C-407E-A947-70E740481C1C}">
                  <a14:useLocalDpi xmlns:a14="http://schemas.microsoft.com/office/drawing/2010/main" val="0"/>
                </a:ext>
              </a:extLst>
            </a:blip>
            <a:srcRect l="16528"/>
            <a:stretch>
              <a:fillRect/>
            </a:stretch>
          </p:blipFill>
          <p:spPr bwMode="auto">
            <a:xfrm>
              <a:off x="204" y="935"/>
              <a:ext cx="2789"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Rectangle 15"/>
            <p:cNvSpPr>
              <a:spLocks noChangeArrowheads="1"/>
            </p:cNvSpPr>
            <p:nvPr/>
          </p:nvSpPr>
          <p:spPr bwMode="auto">
            <a:xfrm>
              <a:off x="279" y="1040"/>
              <a:ext cx="2830" cy="349"/>
            </a:xfrm>
            <a:prstGeom prst="rect">
              <a:avLst/>
            </a:prstGeom>
            <a:noFill/>
            <a:ln w="9525">
              <a:noFill/>
              <a:miter lim="800000"/>
              <a:headEnd/>
              <a:tailEnd/>
            </a:ln>
            <a:effectLst>
              <a:outerShdw dist="17961" dir="2700000" algn="ctr" rotWithShape="0">
                <a:schemeClr val="bg1"/>
              </a:outerShdw>
            </a:effectLst>
          </p:spPr>
          <p:txBody>
            <a:bodyPr wrap="none" anchor="ctr">
              <a:spAutoFit/>
            </a:bodyPr>
            <a:lstStyle/>
            <a:p>
              <a:pPr>
                <a:defRPr/>
              </a:pPr>
              <a:r>
                <a:rPr lang="en-US" altLang="ko-KR" sz="3000" b="1">
                  <a:solidFill>
                    <a:srgbClr val="000066"/>
                  </a:solidFill>
                  <a:latin typeface="HY신명조" pitchFamily="18" charset="-127"/>
                  <a:ea typeface="HY신명조" pitchFamily="18" charset="-127"/>
                </a:rPr>
                <a:t>  </a:t>
              </a:r>
              <a:r>
                <a:rPr lang="en-US" altLang="ko-KR" sz="2800">
                  <a:solidFill>
                    <a:srgbClr val="000066"/>
                  </a:solidFill>
                  <a:latin typeface="HY헤드라인M" pitchFamily="18" charset="-127"/>
                  <a:ea typeface="HY헤드라인M" pitchFamily="18" charset="-127"/>
                </a:rPr>
                <a:t>4. </a:t>
              </a:r>
              <a:r>
                <a:rPr lang="en-US" altLang="ko-KR" sz="2600">
                  <a:solidFill>
                    <a:srgbClr val="000066"/>
                  </a:solidFill>
                  <a:latin typeface="HY헤드라인M" pitchFamily="18" charset="-127"/>
                  <a:ea typeface="HY헤드라인M" pitchFamily="18" charset="-127"/>
                </a:rPr>
                <a:t>Applicable Object of Transfer Pricing Taxation</a:t>
              </a:r>
              <a:endParaRPr lang="ko-KR" altLang="en-US" sz="2600">
                <a:solidFill>
                  <a:srgbClr val="000066"/>
                </a:solidFill>
                <a:latin typeface="HY헤드라인M" pitchFamily="18" charset="-127"/>
                <a:ea typeface="HY헤드라인M" pitchFamily="18" charset="-127"/>
              </a:endParaRPr>
            </a:p>
          </p:txBody>
        </p:sp>
      </p:grpSp>
      <p:sp>
        <p:nvSpPr>
          <p:cNvPr id="277520" name="AutoShape 16"/>
          <p:cNvSpPr>
            <a:spLocks noChangeArrowheads="1"/>
          </p:cNvSpPr>
          <p:nvPr/>
        </p:nvSpPr>
        <p:spPr bwMode="auto">
          <a:xfrm>
            <a:off x="304800" y="2205038"/>
            <a:ext cx="8518525" cy="3887787"/>
          </a:xfrm>
          <a:prstGeom prst="roundRect">
            <a:avLst>
              <a:gd name="adj" fmla="val 1236"/>
            </a:avLst>
          </a:prstGeom>
          <a:solidFill>
            <a:srgbClr val="83B6E9">
              <a:alpha val="50195"/>
            </a:srgbClr>
          </a:solidFill>
          <a:ln w="3175">
            <a:solidFill>
              <a:srgbClr val="299AC7"/>
            </a:solidFill>
            <a:round/>
            <a:headEnd/>
            <a:tailEnd/>
          </a:ln>
        </p:spPr>
        <p:txBody>
          <a:bodyPr lIns="85041" tIns="85041" rIns="85041" bIns="85041" anchor="ctr"/>
          <a:lstStyle>
            <a:lvl1pPr marL="90488" indent="-90488" defTabSz="863600" eaLnBrk="0" hangingPunct="0">
              <a:defRPr kumimoji="1">
                <a:solidFill>
                  <a:schemeClr val="tx1"/>
                </a:solidFill>
                <a:latin typeface="굴림" pitchFamily="50" charset="-127"/>
                <a:ea typeface="굴림" pitchFamily="50" charset="-127"/>
              </a:defRPr>
            </a:lvl1pPr>
            <a:lvl2pPr marL="742950" indent="-285750" defTabSz="863600" eaLnBrk="0" hangingPunct="0">
              <a:defRPr kumimoji="1">
                <a:solidFill>
                  <a:schemeClr val="tx1"/>
                </a:solidFill>
                <a:latin typeface="굴림" pitchFamily="50" charset="-127"/>
                <a:ea typeface="굴림" pitchFamily="50" charset="-127"/>
              </a:defRPr>
            </a:lvl2pPr>
            <a:lvl3pPr marL="1143000" indent="-228600" defTabSz="863600" eaLnBrk="0" hangingPunct="0">
              <a:defRPr kumimoji="1">
                <a:solidFill>
                  <a:schemeClr val="tx1"/>
                </a:solidFill>
                <a:latin typeface="굴림" pitchFamily="50" charset="-127"/>
                <a:ea typeface="굴림" pitchFamily="50" charset="-127"/>
              </a:defRPr>
            </a:lvl3pPr>
            <a:lvl4pPr marL="1600200" indent="-228600" defTabSz="863600" eaLnBrk="0" hangingPunct="0">
              <a:defRPr kumimoji="1">
                <a:solidFill>
                  <a:schemeClr val="tx1"/>
                </a:solidFill>
                <a:latin typeface="굴림" pitchFamily="50" charset="-127"/>
                <a:ea typeface="굴림" pitchFamily="50" charset="-127"/>
              </a:defRPr>
            </a:lvl4pPr>
            <a:lvl5pPr marL="2057400" indent="-228600" defTabSz="863600" eaLnBrk="0" hangingPunct="0">
              <a:defRPr kumimoji="1">
                <a:solidFill>
                  <a:schemeClr val="tx1"/>
                </a:solidFill>
                <a:latin typeface="굴림" pitchFamily="50" charset="-127"/>
                <a:ea typeface="굴림" pitchFamily="50" charset="-127"/>
              </a:defRPr>
            </a:lvl5pPr>
            <a:lvl6pPr marL="25146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defTabSz="863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atinLnBrk="0">
              <a:lnSpc>
                <a:spcPct val="110000"/>
              </a:lnSpc>
              <a:spcBef>
                <a:spcPct val="60000"/>
              </a:spcBef>
              <a:buClr>
                <a:schemeClr val="tx1"/>
              </a:buClr>
              <a:buFontTx/>
              <a:buChar char="•"/>
            </a:pPr>
            <a:endParaRPr lang="ko-KR" altLang="ko-KR" sz="2000">
              <a:solidFill>
                <a:srgbClr val="0000CC"/>
              </a:solidFill>
              <a:latin typeface="HY헤드라인M" pitchFamily="18" charset="-127"/>
              <a:ea typeface="HY헤드라인M" pitchFamily="18" charset="-127"/>
            </a:endParaRPr>
          </a:p>
        </p:txBody>
      </p:sp>
      <p:sp>
        <p:nvSpPr>
          <p:cNvPr id="277521" name="Rectangle 17"/>
          <p:cNvSpPr>
            <a:spLocks noChangeArrowheads="1"/>
          </p:cNvSpPr>
          <p:nvPr/>
        </p:nvSpPr>
        <p:spPr bwMode="auto">
          <a:xfrm>
            <a:off x="825500" y="3306763"/>
            <a:ext cx="7994650" cy="2303462"/>
          </a:xfrm>
          <a:prstGeom prst="rect">
            <a:avLst/>
          </a:prstGeom>
          <a:noFill/>
          <a:ln w="9525">
            <a:noFill/>
            <a:miter lim="800000"/>
            <a:headEnd/>
            <a:tailEnd/>
          </a:ln>
          <a:effectLst>
            <a:outerShdw dist="17961" dir="2700000" algn="ctr" rotWithShape="0">
              <a:schemeClr val="bg1"/>
            </a:outerShdw>
          </a:effectLst>
        </p:spPr>
        <p:txBody>
          <a:bodyPr lIns="86402" tIns="43201" rIns="86402" bIns="43201">
            <a:spAutoFit/>
          </a:bodyPr>
          <a:lstStyle/>
          <a:p>
            <a:pPr defTabSz="863600" eaLnBrk="0" latinLnBrk="0" hangingPunct="0">
              <a:lnSpc>
                <a:spcPct val="180000"/>
              </a:lnSpc>
              <a:defRPr/>
            </a:pPr>
            <a:r>
              <a:rPr lang="en-US" altLang="ko-KR" sz="2000" b="1" dirty="0">
                <a:latin typeface="Times New Roman" pitchFamily="18" charset="0"/>
                <a:ea typeface="HY중고딕" pitchFamily="18" charset="-127"/>
              </a:rPr>
              <a:t>“International Trade means that all trades from one or both parties of trade who is nonresident or foreign company, including sales of tangible or intangible assets, rental, service providing, loan, other all trades related asset, profit and loss”</a:t>
            </a:r>
            <a:endParaRPr lang="en-US" altLang="ko-KR" sz="1200" b="1" dirty="0">
              <a:solidFill>
                <a:srgbClr val="0000FF"/>
              </a:solidFill>
              <a:latin typeface="HY중고딕" pitchFamily="18" charset="-127"/>
              <a:ea typeface="HY중고딕" pitchFamily="18" charset="-127"/>
            </a:endParaRPr>
          </a:p>
        </p:txBody>
      </p:sp>
      <p:pic>
        <p:nvPicPr>
          <p:cNvPr id="277522" name="Picture 18"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429000"/>
            <a:ext cx="3667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9"/>
          <p:cNvGrpSpPr>
            <a:grpSpLocks/>
          </p:cNvGrpSpPr>
          <p:nvPr/>
        </p:nvGrpSpPr>
        <p:grpSpPr bwMode="auto">
          <a:xfrm>
            <a:off x="503238" y="2436813"/>
            <a:ext cx="8121650" cy="704850"/>
            <a:chOff x="353" y="1658"/>
            <a:chExt cx="5116" cy="354"/>
          </a:xfrm>
        </p:grpSpPr>
        <p:pic>
          <p:nvPicPr>
            <p:cNvPr id="21522" name="Picture 20" descr="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 y="1658"/>
              <a:ext cx="120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1" descr="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 y="1658"/>
              <a:ext cx="1203"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2" descr="5"/>
            <p:cNvPicPr>
              <a:picLocks noChangeAspect="1" noChangeArrowheads="1"/>
            </p:cNvPicPr>
            <p:nvPr/>
          </p:nvPicPr>
          <p:blipFill>
            <a:blip r:embed="rId6">
              <a:extLst>
                <a:ext uri="{28A0092B-C50C-407E-A947-70E740481C1C}">
                  <a14:useLocalDpi xmlns:a14="http://schemas.microsoft.com/office/drawing/2010/main" val="0"/>
                </a:ext>
              </a:extLst>
            </a:blip>
            <a:srcRect l="12801" r="12885"/>
            <a:stretch>
              <a:fillRect/>
            </a:stretch>
          </p:blipFill>
          <p:spPr bwMode="auto">
            <a:xfrm>
              <a:off x="992" y="1658"/>
              <a:ext cx="385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7527" name="Rectangle 23"/>
          <p:cNvSpPr>
            <a:spLocks noChangeArrowheads="1"/>
          </p:cNvSpPr>
          <p:nvPr/>
        </p:nvSpPr>
        <p:spPr bwMode="auto">
          <a:xfrm>
            <a:off x="574675" y="2598738"/>
            <a:ext cx="7827963" cy="400050"/>
          </a:xfrm>
          <a:prstGeom prst="rect">
            <a:avLst/>
          </a:prstGeom>
          <a:noFill/>
          <a:ln w="9525">
            <a:noFill/>
            <a:miter lim="800000"/>
            <a:headEnd/>
            <a:tailEnd/>
          </a:ln>
          <a:effectLst>
            <a:outerShdw dist="17961" dir="2700000" algn="ctr" rotWithShape="0">
              <a:schemeClr val="tx1"/>
            </a:outerShdw>
          </a:effectLst>
        </p:spPr>
        <p:txBody>
          <a:bodyPr wrap="none" anchor="ctr">
            <a:spAutoFit/>
          </a:bodyPr>
          <a:lstStyle/>
          <a:p>
            <a:pPr eaLnBrk="0" latinLnBrk="0" hangingPunct="0">
              <a:defRPr/>
            </a:pPr>
            <a:r>
              <a:rPr lang="en-US" altLang="ko-KR" sz="2000" dirty="0">
                <a:solidFill>
                  <a:schemeClr val="bg1"/>
                </a:solidFill>
                <a:latin typeface="Arial Unicode MS" pitchFamily="50" charset="-127"/>
                <a:ea typeface="Arial Unicode MS" pitchFamily="50" charset="-127"/>
                <a:cs typeface="Arial Unicode MS" pitchFamily="50" charset="-127"/>
              </a:rPr>
              <a:t>   Law for the Coordination of International Tax Affairs, 1 </a:t>
            </a:r>
            <a:r>
              <a:rPr lang="en-US" altLang="ko-KR" sz="2000" dirty="0">
                <a:solidFill>
                  <a:schemeClr val="bg1"/>
                </a:solidFill>
                <a:latin typeface="Arial Unicode MS" pitchFamily="50" charset="-127"/>
                <a:ea typeface="Arial Unicode MS" pitchFamily="50" charset="-127"/>
                <a:cs typeface="Arial Unicode MS" pitchFamily="50" charset="-127"/>
              </a:rPr>
              <a:t>of Article 2</a:t>
            </a:r>
          </a:p>
        </p:txBody>
      </p:sp>
      <p:grpSp>
        <p:nvGrpSpPr>
          <p:cNvPr id="4" name="Group 48"/>
          <p:cNvGrpSpPr>
            <a:grpSpLocks/>
          </p:cNvGrpSpPr>
          <p:nvPr/>
        </p:nvGrpSpPr>
        <p:grpSpPr bwMode="auto">
          <a:xfrm>
            <a:off x="-36513" y="1339850"/>
            <a:ext cx="9217026" cy="720725"/>
            <a:chOff x="567" y="935"/>
            <a:chExt cx="4672" cy="544"/>
          </a:xfrm>
        </p:grpSpPr>
        <p:pic>
          <p:nvPicPr>
            <p:cNvPr id="21520" name="Picture 49" descr="목차바"/>
            <p:cNvPicPr>
              <a:picLocks noChangeAspect="1" noChangeArrowheads="1"/>
            </p:cNvPicPr>
            <p:nvPr/>
          </p:nvPicPr>
          <p:blipFill>
            <a:blip r:embed="rId7">
              <a:lum bright="30000"/>
              <a:grayscl/>
              <a:extLst>
                <a:ext uri="{28A0092B-C50C-407E-A947-70E740481C1C}">
                  <a14:useLocalDpi xmlns:a14="http://schemas.microsoft.com/office/drawing/2010/main" val="0"/>
                </a:ext>
              </a:extLst>
            </a:blip>
            <a:srcRect/>
            <a:stretch>
              <a:fillRect/>
            </a:stretch>
          </p:blipFill>
          <p:spPr bwMode="auto">
            <a:xfrm>
              <a:off x="567" y="935"/>
              <a:ext cx="467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Rectangle 50"/>
            <p:cNvSpPr>
              <a:spLocks noChangeArrowheads="1"/>
            </p:cNvSpPr>
            <p:nvPr/>
          </p:nvSpPr>
          <p:spPr bwMode="auto">
            <a:xfrm>
              <a:off x="657" y="1026"/>
              <a:ext cx="4532"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굴림" pitchFamily="50" charset="-127"/>
                  <a:ea typeface="굴림" pitchFamily="50" charset="-127"/>
                </a:defRPr>
              </a:lvl1pPr>
              <a:lvl2pPr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lvl="1" eaLnBrk="1" hangingPunct="1">
                <a:lnSpc>
                  <a:spcPct val="80000"/>
                </a:lnSpc>
                <a:buClr>
                  <a:srgbClr val="0047B0"/>
                </a:buClr>
              </a:pPr>
              <a:r>
                <a:rPr lang="en-US" altLang="ko-KR" b="1">
                  <a:solidFill>
                    <a:srgbClr val="0047B0"/>
                  </a:solidFill>
                  <a:latin typeface="Arial Unicode MS" pitchFamily="50" charset="-127"/>
                  <a:ea typeface="Arial Unicode MS" pitchFamily="50" charset="-127"/>
                  <a:cs typeface="Arial Unicode MS" pitchFamily="50" charset="-127"/>
                </a:rPr>
                <a:t>Applicable to all int’l transaction including Goods, Service, Loan, Intangibles,… </a:t>
              </a:r>
              <a:endParaRPr lang="ko-KR" altLang="en-US" b="1">
                <a:solidFill>
                  <a:srgbClr val="0047B0"/>
                </a:solidFill>
                <a:latin typeface="Arial Unicode MS" pitchFamily="50" charset="-127"/>
                <a:ea typeface="Arial Unicode MS" pitchFamily="50" charset="-127"/>
                <a:cs typeface="Arial Unicode MS" pitchFamily="50" charset="-127"/>
              </a:endParaRPr>
            </a:p>
          </p:txBody>
        </p:sp>
      </p:grpSp>
      <p:grpSp>
        <p:nvGrpSpPr>
          <p:cNvPr id="5" name="Group 51"/>
          <p:cNvGrpSpPr>
            <a:grpSpLocks/>
          </p:cNvGrpSpPr>
          <p:nvPr/>
        </p:nvGrpSpPr>
        <p:grpSpPr bwMode="auto">
          <a:xfrm>
            <a:off x="-36513" y="-26988"/>
            <a:ext cx="1079501" cy="1079501"/>
            <a:chOff x="340" y="845"/>
            <a:chExt cx="680" cy="680"/>
          </a:xfrm>
        </p:grpSpPr>
        <p:sp>
          <p:nvSpPr>
            <p:cNvPr id="21517" name="Oval 52"/>
            <p:cNvSpPr>
              <a:spLocks noChangeArrowheads="1"/>
            </p:cNvSpPr>
            <p:nvPr/>
          </p:nvSpPr>
          <p:spPr bwMode="auto">
            <a:xfrm>
              <a:off x="521" y="1026"/>
              <a:ext cx="363" cy="363"/>
            </a:xfrm>
            <a:prstGeom prst="ellipse">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pic>
          <p:nvPicPr>
            <p:cNvPr id="21518" name="Picture 53" descr="글머리기호-타원-cy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54" descr="글머리기호-타원-gr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 y="845"/>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바닥글 개체 틀 9"/>
          <p:cNvSpPr>
            <a:spLocks noGrp="1"/>
          </p:cNvSpPr>
          <p:nvPr>
            <p:ph type="ftr" sz="quarter" idx="11"/>
          </p:nvPr>
        </p:nvSpPr>
        <p:spPr/>
        <p:txBody>
          <a:bodyPr/>
          <a:lstStyle/>
          <a:p>
            <a:pPr>
              <a:defRPr/>
            </a:pPr>
            <a:r>
              <a:rPr lang="en-US" altLang="ko-KR"/>
              <a:t>2013 AOTCA Hanoi Meeting </a:t>
            </a:r>
          </a:p>
        </p:txBody>
      </p:sp>
      <p:sp>
        <p:nvSpPr>
          <p:cNvPr id="11" name="슬라이드 번호 개체 틀 10"/>
          <p:cNvSpPr>
            <a:spLocks noGrp="1"/>
          </p:cNvSpPr>
          <p:nvPr>
            <p:ph type="sldNum" sz="quarter" idx="12"/>
          </p:nvPr>
        </p:nvSpPr>
        <p:spPr/>
        <p:txBody>
          <a:bodyPr/>
          <a:lstStyle/>
          <a:p>
            <a:pPr>
              <a:defRPr/>
            </a:pPr>
            <a:fld id="{45F86C38-CBC3-453A-B858-1562727A2E1D}" type="slidenum">
              <a:rPr lang="ko-KR" altLang="en-US"/>
              <a:pPr>
                <a:defRPr/>
              </a:pPr>
              <a:t>9</a:t>
            </a:fld>
            <a:endParaRPr lang="ko-KR" alt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35" presetClass="path" presetSubtype="0" accel="50000" decel="50000" fill="hold" nodeType="withEffect">
                                  <p:stCondLst>
                                    <p:cond delay="0"/>
                                  </p:stCondLst>
                                  <p:childTnLst>
                                    <p:animMotion origin="layout" path="M 0.25 -4.16185E-6 L 8.33333E-7 -4.16185E-6 " pathEditMode="relative" rAng="0" ptsTypes="AA">
                                      <p:cBhvr>
                                        <p:cTn id="12" dur="1000" fill="hold"/>
                                        <p:tgtEl>
                                          <p:spTgt spid="5"/>
                                        </p:tgtEl>
                                        <p:attrNameLst>
                                          <p:attrName>ppt_x</p:attrName>
                                          <p:attrName>ppt_y</p:attrName>
                                        </p:attrNameLst>
                                      </p:cBhvr>
                                      <p:rCtr x="-12500" y="0"/>
                                    </p:animMotion>
                                  </p:childTnLst>
                                </p:cTn>
                              </p:par>
                            </p:childTnLst>
                          </p:cTn>
                        </p:par>
                        <p:par>
                          <p:cTn id="13" fill="hold" nodeType="afterGroup">
                            <p:stCondLst>
                              <p:cond delay="1000"/>
                            </p:stCondLst>
                            <p:childTnLst>
                              <p:par>
                                <p:cTn id="14" presetID="1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Bottom)">
                                      <p:cBhvr>
                                        <p:cTn id="16" dur="500"/>
                                        <p:tgtEl>
                                          <p:spTgt spid="4"/>
                                        </p:tgtEl>
                                      </p:cBhvr>
                                    </p:animEffect>
                                  </p:childTnLst>
                                </p:cTn>
                              </p:par>
                            </p:childTnLst>
                          </p:cTn>
                        </p:par>
                        <p:par>
                          <p:cTn id="17" fill="hold" nodeType="afterGroup">
                            <p:stCondLst>
                              <p:cond delay="1500"/>
                            </p:stCondLst>
                            <p:childTnLst>
                              <p:par>
                                <p:cTn id="18" presetID="50" presetClass="entr" presetSubtype="0" decel="100000" fill="hold" grpId="0" nodeType="afterEffect">
                                  <p:stCondLst>
                                    <p:cond delay="0"/>
                                  </p:stCondLst>
                                  <p:childTnLst>
                                    <p:set>
                                      <p:cBhvr>
                                        <p:cTn id="19" dur="1" fill="hold">
                                          <p:stCondLst>
                                            <p:cond delay="0"/>
                                          </p:stCondLst>
                                        </p:cTn>
                                        <p:tgtEl>
                                          <p:spTgt spid="277520"/>
                                        </p:tgtEl>
                                        <p:attrNameLst>
                                          <p:attrName>style.visibility</p:attrName>
                                        </p:attrNameLst>
                                      </p:cBhvr>
                                      <p:to>
                                        <p:strVal val="visible"/>
                                      </p:to>
                                    </p:set>
                                    <p:anim calcmode="lin" valueType="num">
                                      <p:cBhvr>
                                        <p:cTn id="20" dur="1000" fill="hold"/>
                                        <p:tgtEl>
                                          <p:spTgt spid="277520"/>
                                        </p:tgtEl>
                                        <p:attrNameLst>
                                          <p:attrName>ppt_w</p:attrName>
                                        </p:attrNameLst>
                                      </p:cBhvr>
                                      <p:tavLst>
                                        <p:tav tm="0">
                                          <p:val>
                                            <p:strVal val="#ppt_w+.3"/>
                                          </p:val>
                                        </p:tav>
                                        <p:tav tm="100000">
                                          <p:val>
                                            <p:strVal val="#ppt_w"/>
                                          </p:val>
                                        </p:tav>
                                      </p:tavLst>
                                    </p:anim>
                                    <p:anim calcmode="lin" valueType="num">
                                      <p:cBhvr>
                                        <p:cTn id="21" dur="1000" fill="hold"/>
                                        <p:tgtEl>
                                          <p:spTgt spid="277520"/>
                                        </p:tgtEl>
                                        <p:attrNameLst>
                                          <p:attrName>ppt_h</p:attrName>
                                        </p:attrNameLst>
                                      </p:cBhvr>
                                      <p:tavLst>
                                        <p:tav tm="0">
                                          <p:val>
                                            <p:strVal val="#ppt_h"/>
                                          </p:val>
                                        </p:tav>
                                        <p:tav tm="100000">
                                          <p:val>
                                            <p:strVal val="#ppt_h"/>
                                          </p:val>
                                        </p:tav>
                                      </p:tavLst>
                                    </p:anim>
                                    <p:animEffect transition="in" filter="fade">
                                      <p:cBhvr>
                                        <p:cTn id="22" dur="1000"/>
                                        <p:tgtEl>
                                          <p:spTgt spid="277520"/>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277521"/>
                                        </p:tgtEl>
                                        <p:attrNameLst>
                                          <p:attrName>style.visibility</p:attrName>
                                        </p:attrNameLst>
                                      </p:cBhvr>
                                      <p:to>
                                        <p:strVal val="visible"/>
                                      </p:to>
                                    </p:set>
                                    <p:anim calcmode="lin" valueType="num">
                                      <p:cBhvr>
                                        <p:cTn id="25" dur="1000" fill="hold"/>
                                        <p:tgtEl>
                                          <p:spTgt spid="277521"/>
                                        </p:tgtEl>
                                        <p:attrNameLst>
                                          <p:attrName>ppt_w</p:attrName>
                                        </p:attrNameLst>
                                      </p:cBhvr>
                                      <p:tavLst>
                                        <p:tav tm="0">
                                          <p:val>
                                            <p:strVal val="#ppt_w+.3"/>
                                          </p:val>
                                        </p:tav>
                                        <p:tav tm="100000">
                                          <p:val>
                                            <p:strVal val="#ppt_w"/>
                                          </p:val>
                                        </p:tav>
                                      </p:tavLst>
                                    </p:anim>
                                    <p:anim calcmode="lin" valueType="num">
                                      <p:cBhvr>
                                        <p:cTn id="26" dur="1000" fill="hold"/>
                                        <p:tgtEl>
                                          <p:spTgt spid="277521"/>
                                        </p:tgtEl>
                                        <p:attrNameLst>
                                          <p:attrName>ppt_h</p:attrName>
                                        </p:attrNameLst>
                                      </p:cBhvr>
                                      <p:tavLst>
                                        <p:tav tm="0">
                                          <p:val>
                                            <p:strVal val="#ppt_h"/>
                                          </p:val>
                                        </p:tav>
                                        <p:tav tm="100000">
                                          <p:val>
                                            <p:strVal val="#ppt_h"/>
                                          </p:val>
                                        </p:tav>
                                      </p:tavLst>
                                    </p:anim>
                                    <p:animEffect transition="in" filter="fade">
                                      <p:cBhvr>
                                        <p:cTn id="27" dur="1000"/>
                                        <p:tgtEl>
                                          <p:spTgt spid="2775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277522"/>
                                        </p:tgtEl>
                                        <p:attrNameLst>
                                          <p:attrName>style.visibility</p:attrName>
                                        </p:attrNameLst>
                                      </p:cBhvr>
                                      <p:to>
                                        <p:strVal val="visible"/>
                                      </p:to>
                                    </p:set>
                                    <p:anim calcmode="lin" valueType="num">
                                      <p:cBhvr>
                                        <p:cTn id="30" dur="1000" fill="hold"/>
                                        <p:tgtEl>
                                          <p:spTgt spid="277522"/>
                                        </p:tgtEl>
                                        <p:attrNameLst>
                                          <p:attrName>ppt_w</p:attrName>
                                        </p:attrNameLst>
                                      </p:cBhvr>
                                      <p:tavLst>
                                        <p:tav tm="0">
                                          <p:val>
                                            <p:strVal val="#ppt_w+.3"/>
                                          </p:val>
                                        </p:tav>
                                        <p:tav tm="100000">
                                          <p:val>
                                            <p:strVal val="#ppt_w"/>
                                          </p:val>
                                        </p:tav>
                                      </p:tavLst>
                                    </p:anim>
                                    <p:anim calcmode="lin" valueType="num">
                                      <p:cBhvr>
                                        <p:cTn id="31" dur="1000" fill="hold"/>
                                        <p:tgtEl>
                                          <p:spTgt spid="277522"/>
                                        </p:tgtEl>
                                        <p:attrNameLst>
                                          <p:attrName>ppt_h</p:attrName>
                                        </p:attrNameLst>
                                      </p:cBhvr>
                                      <p:tavLst>
                                        <p:tav tm="0">
                                          <p:val>
                                            <p:strVal val="#ppt_h"/>
                                          </p:val>
                                        </p:tav>
                                        <p:tav tm="100000">
                                          <p:val>
                                            <p:strVal val="#ppt_h"/>
                                          </p:val>
                                        </p:tav>
                                      </p:tavLst>
                                    </p:anim>
                                    <p:animEffect transition="in" filter="fade">
                                      <p:cBhvr>
                                        <p:cTn id="32" dur="1000"/>
                                        <p:tgtEl>
                                          <p:spTgt spid="277522"/>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strVal val="#ppt_w+.3"/>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Effect transition="in" filter="fade">
                                      <p:cBhvr>
                                        <p:cTn id="37" dur="1000"/>
                                        <p:tgtEl>
                                          <p:spTgt spid="3"/>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277527"/>
                                        </p:tgtEl>
                                        <p:attrNameLst>
                                          <p:attrName>style.visibility</p:attrName>
                                        </p:attrNameLst>
                                      </p:cBhvr>
                                      <p:to>
                                        <p:strVal val="visible"/>
                                      </p:to>
                                    </p:set>
                                    <p:anim calcmode="lin" valueType="num">
                                      <p:cBhvr>
                                        <p:cTn id="40" dur="1000" fill="hold"/>
                                        <p:tgtEl>
                                          <p:spTgt spid="277527"/>
                                        </p:tgtEl>
                                        <p:attrNameLst>
                                          <p:attrName>ppt_w</p:attrName>
                                        </p:attrNameLst>
                                      </p:cBhvr>
                                      <p:tavLst>
                                        <p:tav tm="0">
                                          <p:val>
                                            <p:strVal val="#ppt_w+.3"/>
                                          </p:val>
                                        </p:tav>
                                        <p:tav tm="100000">
                                          <p:val>
                                            <p:strVal val="#ppt_w"/>
                                          </p:val>
                                        </p:tav>
                                      </p:tavLst>
                                    </p:anim>
                                    <p:anim calcmode="lin" valueType="num">
                                      <p:cBhvr>
                                        <p:cTn id="41" dur="1000" fill="hold"/>
                                        <p:tgtEl>
                                          <p:spTgt spid="277527"/>
                                        </p:tgtEl>
                                        <p:attrNameLst>
                                          <p:attrName>ppt_h</p:attrName>
                                        </p:attrNameLst>
                                      </p:cBhvr>
                                      <p:tavLst>
                                        <p:tav tm="0">
                                          <p:val>
                                            <p:strVal val="#ppt_h"/>
                                          </p:val>
                                        </p:tav>
                                        <p:tav tm="100000">
                                          <p:val>
                                            <p:strVal val="#ppt_h"/>
                                          </p:val>
                                        </p:tav>
                                      </p:tavLst>
                                    </p:anim>
                                    <p:animEffect transition="in" filter="fade">
                                      <p:cBhvr>
                                        <p:cTn id="42" dur="1000"/>
                                        <p:tgtEl>
                                          <p:spTgt spid="277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20" grpId="0" animBg="1"/>
      <p:bldP spid="277521" grpId="0"/>
      <p:bldP spid="2775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17.4"/>
</p:tagLst>
</file>

<file path=ppt/tags/tag10.xml><?xml version="1.0" encoding="utf-8"?>
<p:tagLst xmlns:a="http://schemas.openxmlformats.org/drawingml/2006/main" xmlns:r="http://schemas.openxmlformats.org/officeDocument/2006/relationships" xmlns:p="http://schemas.openxmlformats.org/presentationml/2006/main">
  <p:tag name="TIMING" val="|6.8|17.4"/>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6.8|17.4"/>
</p:tagLst>
</file>

<file path=ppt/tags/tag3.xml><?xml version="1.0" encoding="utf-8"?>
<p:tagLst xmlns:a="http://schemas.openxmlformats.org/drawingml/2006/main" xmlns:r="http://schemas.openxmlformats.org/officeDocument/2006/relationships" xmlns:p="http://schemas.openxmlformats.org/presentationml/2006/main">
  <p:tag name="TIMING" val="|6.8|17.4"/>
</p:tagLst>
</file>

<file path=ppt/tags/tag4.xml><?xml version="1.0" encoding="utf-8"?>
<p:tagLst xmlns:a="http://schemas.openxmlformats.org/drawingml/2006/main" xmlns:r="http://schemas.openxmlformats.org/officeDocument/2006/relationships" xmlns:p="http://schemas.openxmlformats.org/presentationml/2006/main">
  <p:tag name="TIMING" val="|13.7"/>
</p:tagLst>
</file>

<file path=ppt/tags/tag5.xml><?xml version="1.0" encoding="utf-8"?>
<p:tagLst xmlns:a="http://schemas.openxmlformats.org/drawingml/2006/main" xmlns:r="http://schemas.openxmlformats.org/officeDocument/2006/relationships" xmlns:p="http://schemas.openxmlformats.org/presentationml/2006/main">
  <p:tag name="TIMING" val="|6.8|17.4"/>
</p:tagLst>
</file>

<file path=ppt/tags/tag6.xml><?xml version="1.0" encoding="utf-8"?>
<p:tagLst xmlns:a="http://schemas.openxmlformats.org/drawingml/2006/main" xmlns:r="http://schemas.openxmlformats.org/officeDocument/2006/relationships" xmlns:p="http://schemas.openxmlformats.org/presentationml/2006/main">
  <p:tag name="TIMING" val="|6.8|17.4"/>
</p:tagLst>
</file>

<file path=ppt/tags/tag7.xml><?xml version="1.0" encoding="utf-8"?>
<p:tagLst xmlns:a="http://schemas.openxmlformats.org/drawingml/2006/main" xmlns:r="http://schemas.openxmlformats.org/officeDocument/2006/relationships" xmlns:p="http://schemas.openxmlformats.org/presentationml/2006/main">
  <p:tag name="TIMING" val="|6.8|17.4"/>
</p:tagLst>
</file>

<file path=ppt/tags/tag8.xml><?xml version="1.0" encoding="utf-8"?>
<p:tagLst xmlns:a="http://schemas.openxmlformats.org/drawingml/2006/main" xmlns:r="http://schemas.openxmlformats.org/officeDocument/2006/relationships" xmlns:p="http://schemas.openxmlformats.org/presentationml/2006/main">
  <p:tag name="TIMING" val="|6.8|17.4"/>
</p:tagLst>
</file>

<file path=ppt/tags/tag9.xml><?xml version="1.0" encoding="utf-8"?>
<p:tagLst xmlns:a="http://schemas.openxmlformats.org/drawingml/2006/main" xmlns:r="http://schemas.openxmlformats.org/officeDocument/2006/relationships" xmlns:p="http://schemas.openxmlformats.org/presentationml/2006/main">
  <p:tag name="TIMING" val="|6.8|17.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모양">
  <a:themeElements>
    <a:clrScheme name="모양">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모양">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모양">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6826</TotalTime>
  <Words>2614</Words>
  <Application>Microsoft Office PowerPoint</Application>
  <PresentationFormat>画面に合わせる (4:3)</PresentationFormat>
  <Paragraphs>458</Paragraphs>
  <Slides>41</Slides>
  <Notes>40</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41</vt:i4>
      </vt:variant>
    </vt:vector>
  </HeadingPairs>
  <TitlesOfParts>
    <vt:vector size="61" baseType="lpstr">
      <vt:lpstr>굴림</vt:lpstr>
      <vt:lpstr>Arial</vt:lpstr>
      <vt:lpstr>Verdana</vt:lpstr>
      <vt:lpstr>Wingdings 2</vt:lpstr>
      <vt:lpstr>맑은 고딕</vt:lpstr>
      <vt:lpstr>HY신명조</vt:lpstr>
      <vt:lpstr>HY헤드라인M</vt:lpstr>
      <vt:lpstr>Arial Unicode MS</vt:lpstr>
      <vt:lpstr>Wingdings</vt:lpstr>
      <vt:lpstr>HY울릉도M</vt:lpstr>
      <vt:lpstr>HY중고딕</vt:lpstr>
      <vt:lpstr>Cooper Black</vt:lpstr>
      <vt:lpstr>HY수평선B</vt:lpstr>
      <vt:lpstr>Arial Narrow</vt:lpstr>
      <vt:lpstr>Times New Roman</vt:lpstr>
      <vt:lpstr>HY견명조</vt:lpstr>
      <vt:lpstr>나눔고딕 ExtraBold</vt:lpstr>
      <vt:lpstr>HY견고딕</vt:lpstr>
      <vt:lpstr>Monotype Sorts</vt:lpstr>
      <vt:lpstr>모양</vt:lpstr>
      <vt:lpstr>Transfer Pricing &amp; APA operation in KOREA</vt:lpstr>
      <vt:lpstr>PowerPoint プレゼンテーション</vt:lpstr>
      <vt:lpstr>PowerPoint プレゼンテーション</vt:lpstr>
      <vt:lpstr>CONTENTS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CONTESNTS</vt:lpstr>
      <vt:lpstr>PowerPoint プレゼンテーション</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Pand J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박혜경</dc:creator>
  <cp:lastModifiedBy>齋藤 多万重</cp:lastModifiedBy>
  <cp:revision>749</cp:revision>
  <cp:lastPrinted>2013-10-09T07:41:41Z</cp:lastPrinted>
  <dcterms:created xsi:type="dcterms:W3CDTF">2007-02-19T14:17:38Z</dcterms:created>
  <dcterms:modified xsi:type="dcterms:W3CDTF">2013-10-23T08:58:00Z</dcterms:modified>
</cp:coreProperties>
</file>