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88" r:id="rId4"/>
    <p:sldId id="294" r:id="rId5"/>
    <p:sldId id="282" r:id="rId6"/>
    <p:sldId id="283" r:id="rId7"/>
    <p:sldId id="284" r:id="rId8"/>
    <p:sldId id="285" r:id="rId9"/>
    <p:sldId id="286" r:id="rId10"/>
    <p:sldId id="287" r:id="rId11"/>
    <p:sldId id="257" r:id="rId12"/>
    <p:sldId id="258" r:id="rId13"/>
    <p:sldId id="259" r:id="rId14"/>
    <p:sldId id="260" r:id="rId15"/>
    <p:sldId id="289" r:id="rId16"/>
    <p:sldId id="290" r:id="rId17"/>
    <p:sldId id="291" r:id="rId18"/>
    <p:sldId id="292" r:id="rId19"/>
    <p:sldId id="293" r:id="rId20"/>
    <p:sldId id="261" r:id="rId21"/>
    <p:sldId id="262" r:id="rId22"/>
    <p:sldId id="296" r:id="rId23"/>
    <p:sldId id="297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7696A-3865-4A68-B7E0-B9F6C78FE7EE}" type="datetimeFigureOut">
              <a:rPr lang="fr-FR" smtClean="0"/>
              <a:t>16/09/2015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50A9B-E1EE-4397-8E35-24619CBC79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047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9E70D-A35A-4F44-BEDF-924667FF07CA}" type="datetimeFigureOut">
              <a:rPr lang="fr-FR" smtClean="0"/>
              <a:t>16/09/2015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102D6-BEFB-4EF5-B213-753A01B76C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92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102D6-BEFB-4EF5-B213-753A01B76C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978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102D6-BEFB-4EF5-B213-753A01B76CCC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784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FABB-2320-4A93-8085-6896082283A9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2C39-0339-4784-96B7-DFC4A7EF41FB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4FEE-114D-451E-A353-88476E2264B7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1E98-9EA6-4859-A35F-97038565E01A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7A0B-E916-4786-A4F6-C77DE8C06EF3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4EA0-C988-45F8-9814-E0E5E7D09185}" type="datetime1">
              <a:rPr lang="fr-FR" smtClean="0"/>
              <a:t>16/09/2015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8AB-78FB-40EC-A66B-57DC5115C8D7}" type="datetime1">
              <a:rPr lang="fr-FR" smtClean="0"/>
              <a:t>16/09/2015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F06BA-E1B3-4D6B-8A0E-F51588AB3DBB}" type="datetime1">
              <a:rPr lang="fr-FR" smtClean="0"/>
              <a:t>16/09/2015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428E-4B41-473D-81FA-0A4C80A533DE}" type="datetime1">
              <a:rPr lang="fr-FR" smtClean="0"/>
              <a:t>16/09/2015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F060-BF45-433D-82B5-0F0822556BAD}" type="datetime1">
              <a:rPr lang="fr-FR" smtClean="0"/>
              <a:t>16/09/2015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562-80AB-46DA-ABF7-4A90EA5C9FE1}" type="datetime1">
              <a:rPr lang="fr-FR" smtClean="0"/>
              <a:t>16/09/2015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7CBB-9452-485B-A6F0-F446F74A973F}" type="datetime1">
              <a:rPr lang="fr-FR" smtClean="0"/>
              <a:t>16/09/2015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800" dirty="0" err="1"/>
              <a:t>Tax</a:t>
            </a:r>
            <a:r>
              <a:rPr lang="fr-FR" sz="2800" dirty="0"/>
              <a:t> </a:t>
            </a:r>
            <a:r>
              <a:rPr lang="fr-FR" sz="2800" dirty="0" err="1"/>
              <a:t>treaties</a:t>
            </a:r>
            <a:r>
              <a:rPr lang="fr-FR" sz="2800" dirty="0"/>
              <a:t> and the OECD/G 20 anti-BEPS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Action </a:t>
            </a:r>
            <a:r>
              <a:rPr lang="fr-FR" sz="2800" dirty="0"/>
              <a:t>Plan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Guy GEST</a:t>
            </a:r>
          </a:p>
          <a:p>
            <a:r>
              <a:rPr lang="fr-FR" sz="2400" dirty="0" smtClean="0"/>
              <a:t>Professor </a:t>
            </a:r>
            <a:r>
              <a:rPr lang="fr-FR" sz="2400" dirty="0" err="1" smtClean="0"/>
              <a:t>emeritus</a:t>
            </a:r>
            <a:endParaRPr lang="fr-FR" sz="2400" dirty="0" smtClean="0"/>
          </a:p>
          <a:p>
            <a:r>
              <a:rPr lang="fr-FR" sz="2400" dirty="0" smtClean="0"/>
              <a:t>Panthéon-Assas Paris II </a:t>
            </a:r>
            <a:r>
              <a:rPr lang="fr-FR" sz="2400" dirty="0" err="1" smtClean="0"/>
              <a:t>University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1077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Treaty</a:t>
            </a:r>
            <a:r>
              <a:rPr lang="fr-FR" sz="3200" dirty="0"/>
              <a:t> anti-abuse provisions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r>
              <a:rPr lang="fr-FR" sz="2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2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series</a:t>
            </a:r>
            <a:r>
              <a:rPr lang="fr-FR" sz="2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2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3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anti-abuse </a:t>
            </a:r>
            <a:r>
              <a:rPr lang="fr-FR" sz="2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rules</a:t>
            </a:r>
            <a:endParaRPr lang="fr-FR" sz="2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None/>
            </a:pP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Most of </a:t>
            </a:r>
            <a:r>
              <a:rPr lang="fr-FR" sz="17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them</a:t>
            </a: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7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upgraded</a:t>
            </a: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7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OECD MTC </a:t>
            </a:r>
            <a:r>
              <a:rPr lang="fr-FR" sz="17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Commentary</a:t>
            </a: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the Model </a:t>
            </a:r>
            <a:r>
              <a:rPr lang="fr-FR" sz="17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itself</a:t>
            </a:r>
            <a:endParaRPr lang="fr-FR" sz="1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 as a new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tie-breaker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dual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resident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entities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Subjectivity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double taxation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Lowest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wihholding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rate on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dividends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qualified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holdings) 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ubject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a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minimum holding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period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(365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days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situs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State’s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right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capital gains (real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estate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entites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Extended to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interests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beyond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shares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in real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estate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entities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qualified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during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365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days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preceding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alienation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Hybrid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entities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Denying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neither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State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income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a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hybrid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entity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as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income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one of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residents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BEPS Action 2)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Permanent establishment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triangular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cases 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transfer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assets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a PE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third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State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offering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preferential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treatment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822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>
            <a:noAutofit/>
          </a:bodyPr>
          <a:lstStyle/>
          <a:p>
            <a:r>
              <a:rPr lang="fr-FR" sz="3200" dirty="0" err="1" smtClean="0"/>
              <a:t>Widening</a:t>
            </a:r>
            <a:r>
              <a:rPr lang="fr-FR" sz="3200" dirty="0" smtClean="0"/>
              <a:t> the </a:t>
            </a:r>
            <a:r>
              <a:rPr lang="fr-FR" sz="3200" dirty="0" err="1" smtClean="0"/>
              <a:t>definition</a:t>
            </a:r>
            <a:r>
              <a:rPr lang="fr-FR" sz="3200" dirty="0" smtClean="0"/>
              <a:t> of permanent establishment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511256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endParaRPr lang="fr-FR" sz="1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None/>
            </a:pPr>
            <a:r>
              <a:rPr lang="fr-FR" sz="20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Proposed</a:t>
            </a:r>
            <a:r>
              <a:rPr lang="fr-FR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Changes in Permanent Establishment (PE) </a:t>
            </a:r>
            <a:r>
              <a:rPr lang="fr-FR" sz="20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definition</a:t>
            </a:r>
            <a:endParaRPr lang="fr-FR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obviously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needed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reexamination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Considering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changes in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way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business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conducted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worldwide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challengeable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approach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reexamination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abuse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Action 7 = « </a:t>
            </a:r>
            <a:r>
              <a:rPr lang="fr-FR" sz="16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reventing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artificial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avoidance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permanent establishment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status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partial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redundancy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Action 6 (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abuse in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changes not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merely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countering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avoidance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through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PE arrangements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reaching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unsatisfactory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as regards an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appropriate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balance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rights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necessary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link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PE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definition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the attribution of profits to PE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postponed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urther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41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dirty="0" err="1"/>
              <a:t>Widening</a:t>
            </a:r>
            <a:r>
              <a:rPr lang="fr-FR" sz="3200" dirty="0"/>
              <a:t> the </a:t>
            </a:r>
            <a:r>
              <a:rPr lang="fr-FR" sz="3200" dirty="0" err="1"/>
              <a:t>definition</a:t>
            </a:r>
            <a:r>
              <a:rPr lang="fr-FR" sz="3200" dirty="0"/>
              <a:t> of permanent establishment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86003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3400" b="1" dirty="0" smtClean="0"/>
              <a:t>1 - </a:t>
            </a:r>
            <a:r>
              <a:rPr lang="fr-FR" sz="3400" b="1" dirty="0" err="1" smtClean="0"/>
              <a:t>Lowering</a:t>
            </a:r>
            <a:r>
              <a:rPr lang="fr-FR" sz="3400" b="1" dirty="0" smtClean="0"/>
              <a:t> the Agency PE </a:t>
            </a:r>
            <a:r>
              <a:rPr lang="fr-FR" sz="3400" b="1" dirty="0" err="1" smtClean="0"/>
              <a:t>Threshold</a:t>
            </a:r>
            <a:r>
              <a:rPr lang="fr-FR" sz="3400" b="1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SzPct val="90000"/>
              <a:buNone/>
            </a:pPr>
            <a:r>
              <a:rPr lang="fr-FR" sz="3100" b="1" dirty="0"/>
              <a:t>An extensive </a:t>
            </a:r>
            <a:r>
              <a:rPr lang="fr-FR" sz="3100" b="1" dirty="0" err="1"/>
              <a:t>approach</a:t>
            </a:r>
            <a:r>
              <a:rPr lang="fr-FR" sz="3100" b="1" dirty="0"/>
              <a:t> to the scope of an </a:t>
            </a:r>
            <a:r>
              <a:rPr lang="fr-FR" sz="3100" b="1" dirty="0" err="1"/>
              <a:t>agent’s</a:t>
            </a:r>
            <a:r>
              <a:rPr lang="fr-FR" sz="3100" b="1" dirty="0"/>
              <a:t> actions on </a:t>
            </a:r>
            <a:r>
              <a:rPr lang="fr-FR" sz="3100" b="1" dirty="0" err="1"/>
              <a:t>behalf</a:t>
            </a:r>
            <a:r>
              <a:rPr lang="fr-FR" sz="3100" b="1" dirty="0"/>
              <a:t> of the </a:t>
            </a:r>
            <a:r>
              <a:rPr lang="fr-FR" sz="3100" b="1" dirty="0" err="1"/>
              <a:t>foreign</a:t>
            </a:r>
            <a:r>
              <a:rPr lang="fr-FR" sz="3100" b="1" dirty="0"/>
              <a:t> </a:t>
            </a:r>
            <a:r>
              <a:rPr lang="fr-FR" sz="3100" b="1" dirty="0" err="1"/>
              <a:t>enterprise</a:t>
            </a:r>
            <a:endParaRPr lang="fr-FR" sz="3100" b="1" dirty="0"/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addtion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agents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concluding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but not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signing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contracts</a:t>
            </a:r>
            <a:endParaRPr lang="fr-FR" sz="23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Agents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concluding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contracts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without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active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negotiation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(standard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contracts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Agents not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concluding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but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playing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principal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leading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the conclusion 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without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modification) by the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endParaRPr lang="fr-FR" sz="23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3100" b="1" dirty="0"/>
              <a:t>An extensive </a:t>
            </a:r>
            <a:r>
              <a:rPr lang="fr-FR" sz="3100" b="1" dirty="0" err="1"/>
              <a:t>approach</a:t>
            </a:r>
            <a:r>
              <a:rPr lang="fr-FR" sz="3100" b="1" dirty="0"/>
              <a:t> to the </a:t>
            </a:r>
            <a:r>
              <a:rPr lang="fr-FR" sz="3100" b="1" dirty="0" smtClean="0"/>
              <a:t>type of </a:t>
            </a:r>
            <a:r>
              <a:rPr lang="fr-FR" sz="3100" b="1" dirty="0" err="1" smtClean="0"/>
              <a:t>contracts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handled</a:t>
            </a:r>
            <a:r>
              <a:rPr lang="fr-FR" sz="3100" b="1" dirty="0" smtClean="0"/>
              <a:t> by an agent</a:t>
            </a:r>
            <a:endParaRPr lang="fr-FR" sz="3100" b="1" dirty="0"/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Beside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contracts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the </a:t>
            </a:r>
            <a:r>
              <a:rPr lang="fr-FR" sz="23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name</a:t>
            </a:r>
            <a:r>
              <a:rPr lang="fr-FR" sz="23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disclosed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not) of the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endParaRPr lang="fr-FR" sz="23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Contracts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concluded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commissionnaires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Legally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binding on the agent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Creating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rights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/obligations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ans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clients 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But 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performed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by the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endParaRPr lang="fr-FR" sz="20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Provided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agent/commissionnaire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not of an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independent</a:t>
            </a:r>
            <a:r>
              <a:rPr lang="fr-FR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3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status</a:t>
            </a:r>
            <a:endParaRPr lang="fr-FR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733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Widening</a:t>
            </a:r>
            <a:r>
              <a:rPr lang="fr-FR" sz="3200" dirty="0"/>
              <a:t> the </a:t>
            </a:r>
            <a:r>
              <a:rPr lang="fr-FR" sz="3200" dirty="0" err="1"/>
              <a:t>definition</a:t>
            </a:r>
            <a:r>
              <a:rPr lang="fr-FR" sz="3200" dirty="0"/>
              <a:t> of permanent establishment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628800"/>
            <a:ext cx="8136904" cy="489654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2 – </a:t>
            </a:r>
            <a:r>
              <a:rPr lang="fr-FR" sz="2400" b="1" dirty="0" err="1" smtClean="0"/>
              <a:t>Restricting</a:t>
            </a:r>
            <a:r>
              <a:rPr lang="fr-FR" sz="2400" b="1" dirty="0" smtClean="0"/>
              <a:t> the scope of the </a:t>
            </a:r>
            <a:r>
              <a:rPr lang="fr-FR" sz="2400" b="1" dirty="0"/>
              <a:t>I</a:t>
            </a:r>
            <a:r>
              <a:rPr lang="fr-FR" sz="2400" b="1" dirty="0" smtClean="0"/>
              <a:t>ndependent </a:t>
            </a:r>
            <a:r>
              <a:rPr lang="fr-FR" sz="2400" b="1" dirty="0"/>
              <a:t>A</a:t>
            </a:r>
            <a:r>
              <a:rPr lang="fr-FR" sz="2400" b="1" dirty="0" smtClean="0"/>
              <a:t>gency exception</a:t>
            </a:r>
            <a:endParaRPr lang="fr-FR" sz="2400" b="1" dirty="0"/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independent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agent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one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Conducts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autonomous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business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Bears the entrepreneurial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ordinary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course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business as an agent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Provided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not acting 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exclusively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almost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exclusively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behalf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one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more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connected</a:t>
            </a:r>
            <a:endParaRPr lang="fr-FR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safe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harbour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: a </a:t>
            </a:r>
            <a:r>
              <a:rPr lang="fr-FR" sz="1600" i="1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buy-sell</a:t>
            </a:r>
            <a:r>
              <a:rPr lang="fr-FR" sz="1600" i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i="1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distributor</a:t>
            </a:r>
            <a:r>
              <a:rPr lang="fr-FR" sz="1600" i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not a PE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Even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distributor</a:t>
            </a:r>
            <a:endParaRPr lang="fr-FR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Regardless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how long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holds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product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sold</a:t>
            </a:r>
            <a:endParaRPr lang="fr-FR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Even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when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endParaRPr lang="fr-F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00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fr-FR" sz="3200" dirty="0" err="1"/>
              <a:t>Widening</a:t>
            </a:r>
            <a:r>
              <a:rPr lang="fr-FR" sz="3200" dirty="0"/>
              <a:t> the </a:t>
            </a:r>
            <a:r>
              <a:rPr lang="fr-FR" sz="3200" dirty="0" err="1"/>
              <a:t>definition</a:t>
            </a:r>
            <a:r>
              <a:rPr lang="fr-FR" sz="3200" dirty="0"/>
              <a:t> of </a:t>
            </a:r>
            <a:r>
              <a:rPr lang="fr-FR" sz="3200" dirty="0" smtClean="0"/>
              <a:t>permanent </a:t>
            </a:r>
            <a:r>
              <a:rPr lang="fr-FR" sz="3200" dirty="0"/>
              <a:t>establishment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2596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3 - </a:t>
            </a:r>
            <a:r>
              <a:rPr lang="fr-FR" sz="2400" b="1" dirty="0" err="1" smtClean="0"/>
              <a:t>Tightening</a:t>
            </a:r>
            <a:r>
              <a:rPr lang="fr-FR" sz="2400" b="1" dirty="0" smtClean="0"/>
              <a:t> the </a:t>
            </a:r>
            <a:r>
              <a:rPr lang="fr-FR" sz="2400" b="1" dirty="0" err="1" smtClean="0"/>
              <a:t>specific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activity</a:t>
            </a:r>
            <a:r>
              <a:rPr lang="fr-FR" sz="2400" b="1" dirty="0" smtClean="0"/>
              <a:t> exemptions </a:t>
            </a:r>
            <a:r>
              <a:rPr lang="fr-FR" sz="2400" b="1" dirty="0" err="1" smtClean="0"/>
              <a:t>from</a:t>
            </a:r>
            <a:r>
              <a:rPr lang="fr-FR" sz="2400" b="1" dirty="0" smtClean="0"/>
              <a:t> PE </a:t>
            </a:r>
            <a:r>
              <a:rPr lang="fr-FR" sz="2400" b="1" dirty="0" err="1" smtClean="0"/>
              <a:t>status</a:t>
            </a:r>
            <a:endParaRPr lang="fr-FR" sz="2000" b="1" dirty="0"/>
          </a:p>
          <a:p>
            <a:pPr marL="0" indent="0">
              <a:buNone/>
            </a:pPr>
            <a:r>
              <a:rPr lang="fr-FR" sz="2000" b="1" dirty="0" err="1" smtClean="0"/>
              <a:t>Tightening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preparatory</a:t>
            </a:r>
            <a:r>
              <a:rPr lang="fr-FR" sz="2000" b="1" dirty="0" smtClean="0"/>
              <a:t> or </a:t>
            </a:r>
            <a:r>
              <a:rPr lang="fr-FR" sz="2000" b="1" dirty="0" err="1" smtClean="0"/>
              <a:t>auxiliary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activity</a:t>
            </a:r>
            <a:r>
              <a:rPr lang="fr-FR" sz="2000" b="1" dirty="0" smtClean="0"/>
              <a:t> exemptions</a:t>
            </a:r>
            <a:endParaRPr lang="fr-FR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fr-FR" sz="18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listed</a:t>
            </a:r>
            <a:r>
              <a:rPr lang="fr-FR" sz="18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8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exemptions </a:t>
            </a: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must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endParaRPr lang="fr-FR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fr-FR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preparatory</a:t>
            </a:r>
            <a:r>
              <a:rPr lang="fr-FR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fr-FR" sz="16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auxiliary</a:t>
            </a:r>
            <a:r>
              <a:rPr lang="fr-FR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nature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light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business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considered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as a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whole</a:t>
            </a:r>
            <a:endParaRPr lang="fr-FR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fr-FR" sz="18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anti-fragmentation </a:t>
            </a:r>
            <a:r>
              <a:rPr lang="fr-FR" sz="18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endParaRPr lang="fr-FR" sz="18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activities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by an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a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closely-related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enterprises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arried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on at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same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place or at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places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omplementary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functions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are part of a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cohesive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business 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operation</a:t>
            </a:r>
            <a:endParaRPr lang="fr-FR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2000" b="1" dirty="0" smtClean="0"/>
              <a:t>An </a:t>
            </a:r>
            <a:r>
              <a:rPr lang="fr-FR" sz="2000" b="1" dirty="0" err="1" smtClean="0"/>
              <a:t>aggregation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rule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counter</a:t>
            </a:r>
            <a:r>
              <a:rPr lang="fr-FR" sz="2000" b="1" dirty="0" smtClean="0"/>
              <a:t> the </a:t>
            </a:r>
            <a:r>
              <a:rPr lang="fr-FR" sz="2000" b="1" dirty="0" err="1" smtClean="0"/>
              <a:t>splitting</a:t>
            </a:r>
            <a:r>
              <a:rPr lang="fr-FR" sz="2000" b="1" dirty="0" smtClean="0"/>
              <a:t> up of construction </a:t>
            </a:r>
            <a:r>
              <a:rPr lang="fr-FR" sz="2000" b="1" dirty="0" err="1" smtClean="0"/>
              <a:t>contracts</a:t>
            </a:r>
            <a:endParaRPr lang="fr-FR" sz="2000" b="1" dirty="0"/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addition or in lieu of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PPT provision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the application of the 12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month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threshold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60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/>
              <a:t>Strengthening</a:t>
            </a:r>
            <a:r>
              <a:rPr lang="fr-FR" sz="3200" dirty="0" smtClean="0"/>
              <a:t> dispute </a:t>
            </a:r>
            <a:r>
              <a:rPr lang="fr-FR" sz="3200" dirty="0" err="1" smtClean="0"/>
              <a:t>resolution</a:t>
            </a:r>
            <a:r>
              <a:rPr lang="fr-FR" sz="3200" dirty="0" smtClean="0"/>
              <a:t> </a:t>
            </a:r>
            <a:r>
              <a:rPr lang="fr-FR" sz="3200" dirty="0" err="1" smtClean="0"/>
              <a:t>mechanisms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The </a:t>
            </a:r>
            <a:r>
              <a:rPr lang="fr-FR" sz="2400" b="1" dirty="0" err="1" smtClean="0"/>
              <a:t>need</a:t>
            </a:r>
            <a:r>
              <a:rPr lang="fr-FR" sz="2400" b="1" dirty="0" smtClean="0"/>
              <a:t> for </a:t>
            </a:r>
            <a:r>
              <a:rPr lang="fr-FR" sz="2400" b="1" dirty="0" err="1" smtClean="0"/>
              <a:t>robust</a:t>
            </a:r>
            <a:r>
              <a:rPr lang="fr-FR" sz="2400" b="1" dirty="0" smtClean="0"/>
              <a:t> / </a:t>
            </a:r>
            <a:r>
              <a:rPr lang="fr-FR" sz="2400" b="1" dirty="0" err="1" smtClean="0"/>
              <a:t>widely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supported</a:t>
            </a:r>
            <a:r>
              <a:rPr lang="fr-FR" sz="2400" b="1" dirty="0" smtClean="0"/>
              <a:t> dispute </a:t>
            </a:r>
            <a:r>
              <a:rPr lang="fr-FR" sz="2400" b="1" dirty="0" err="1" smtClean="0"/>
              <a:t>resolution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mechanisms</a:t>
            </a:r>
            <a:r>
              <a:rPr lang="fr-FR" sz="2400" b="1" dirty="0" smtClean="0"/>
              <a:t> </a:t>
            </a:r>
            <a:r>
              <a:rPr lang="fr-FR" sz="1800" b="1" dirty="0" smtClean="0"/>
              <a:t>(Action 14)</a:t>
            </a:r>
            <a:endParaRPr lang="fr-FR" sz="1600" b="1" dirty="0"/>
          </a:p>
          <a:p>
            <a:pPr marL="0" indent="0">
              <a:buNone/>
            </a:pPr>
            <a:r>
              <a:rPr lang="fr-FR" sz="1700" dirty="0" smtClean="0"/>
              <a:t>- </a:t>
            </a:r>
            <a:r>
              <a:rPr lang="fr-FR" sz="1800" dirty="0" smtClean="0"/>
              <a:t>The </a:t>
            </a:r>
            <a:r>
              <a:rPr lang="fr-FR" sz="1800" dirty="0" err="1" smtClean="0"/>
              <a:t>well-known</a:t>
            </a:r>
            <a:r>
              <a:rPr lang="fr-FR" sz="1800" dirty="0" smtClean="0"/>
              <a:t> </a:t>
            </a:r>
            <a:r>
              <a:rPr lang="fr-FR" sz="1800" dirty="0" err="1" smtClean="0"/>
              <a:t>weaknesses</a:t>
            </a:r>
            <a:r>
              <a:rPr lang="fr-FR" sz="1800" dirty="0" smtClean="0"/>
              <a:t> of </a:t>
            </a:r>
            <a:r>
              <a:rPr lang="fr-FR" sz="1800" dirty="0" err="1" smtClean="0"/>
              <a:t>current</a:t>
            </a:r>
            <a:r>
              <a:rPr lang="fr-FR" sz="1800" dirty="0" smtClean="0"/>
              <a:t> </a:t>
            </a:r>
            <a:r>
              <a:rPr lang="fr-FR" sz="1800" dirty="0" err="1" smtClean="0"/>
              <a:t>mutual</a:t>
            </a:r>
            <a:r>
              <a:rPr lang="fr-FR" sz="1800" dirty="0" smtClean="0"/>
              <a:t> agreement </a:t>
            </a:r>
            <a:r>
              <a:rPr lang="fr-FR" sz="1800" dirty="0" err="1" smtClean="0"/>
              <a:t>procedures</a:t>
            </a:r>
            <a:r>
              <a:rPr lang="fr-FR" sz="1800" dirty="0" smtClean="0"/>
              <a:t> (MAP) and arbitration </a:t>
            </a:r>
            <a:endParaRPr lang="fr-FR" sz="1700" dirty="0" smtClean="0"/>
          </a:p>
          <a:p>
            <a:pPr marL="0" indent="0">
              <a:buNone/>
            </a:pP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7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key aspect of the </a:t>
            </a:r>
            <a:r>
              <a:rPr lang="fr-FR" sz="17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implementation</a:t>
            </a:r>
            <a:r>
              <a:rPr lang="fr-FR" sz="17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the BEPS </a:t>
            </a:r>
            <a:r>
              <a:rPr lang="fr-FR" sz="17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recommendations</a:t>
            </a:r>
            <a:endParaRPr lang="fr-FR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fr-FR" sz="1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governments</a:t>
            </a:r>
            <a:endParaRPr lang="fr-FR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playing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field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businesses</a:t>
            </a:r>
            <a:endParaRPr lang="fr-FR" sz="18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Expanded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government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weaponry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more taxes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levied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new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reporting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compliance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burdens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more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uncertainty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diverging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interpretations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hence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cases of double taxation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an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exponential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rise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the MAP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caseload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as a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implementation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BEPS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measures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endParaRPr lang="fr-F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93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Strengthening</a:t>
            </a:r>
            <a:r>
              <a:rPr lang="fr-FR" sz="3200" dirty="0"/>
              <a:t> dispute </a:t>
            </a:r>
            <a:r>
              <a:rPr lang="fr-FR" sz="3200" dirty="0" err="1"/>
              <a:t>resolution</a:t>
            </a:r>
            <a:r>
              <a:rPr lang="fr-FR" sz="3200" dirty="0"/>
              <a:t> </a:t>
            </a:r>
            <a:r>
              <a:rPr lang="fr-FR" sz="3200" dirty="0" err="1"/>
              <a:t>mechanisms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How to </a:t>
            </a:r>
            <a:r>
              <a:rPr lang="fr-FR" sz="2400" b="1" dirty="0" err="1" smtClean="0"/>
              <a:t>achieve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robust</a:t>
            </a:r>
            <a:r>
              <a:rPr lang="fr-FR" sz="2400" b="1" dirty="0" smtClean="0"/>
              <a:t> </a:t>
            </a:r>
            <a:r>
              <a:rPr lang="fr-FR" sz="2400" b="1" dirty="0"/>
              <a:t>/ </a:t>
            </a:r>
            <a:r>
              <a:rPr lang="fr-FR" sz="2400" b="1" dirty="0" err="1"/>
              <a:t>widely</a:t>
            </a:r>
            <a:r>
              <a:rPr lang="fr-FR" sz="2400" b="1" dirty="0"/>
              <a:t> </a:t>
            </a:r>
            <a:r>
              <a:rPr lang="fr-FR" sz="2400" b="1" dirty="0" err="1"/>
              <a:t>supported</a:t>
            </a:r>
            <a:r>
              <a:rPr lang="fr-FR" sz="2400" b="1" dirty="0"/>
              <a:t> dispute </a:t>
            </a:r>
            <a:r>
              <a:rPr lang="fr-FR" sz="2400" b="1" dirty="0" err="1"/>
              <a:t>resolution</a:t>
            </a:r>
            <a:r>
              <a:rPr lang="fr-FR" sz="2400" b="1" dirty="0"/>
              <a:t> </a:t>
            </a:r>
            <a:r>
              <a:rPr lang="fr-FR" sz="2400" b="1" dirty="0" err="1" smtClean="0"/>
              <a:t>mechanisms</a:t>
            </a:r>
            <a:r>
              <a:rPr lang="fr-FR" sz="2400" b="1" dirty="0" smtClean="0"/>
              <a:t> ?</a:t>
            </a:r>
            <a:endParaRPr lang="fr-FR" sz="2000" b="1" dirty="0"/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2000" b="1" dirty="0" smtClean="0"/>
              <a:t>Objectives</a:t>
            </a:r>
            <a:endParaRPr lang="fr-FR" sz="2000" b="1" dirty="0"/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Ensuring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full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obligations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Improving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administrative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processes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Ensuring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businesses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Ensuring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resolution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cases once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are in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Commitments</a:t>
            </a:r>
            <a:r>
              <a:rPr lang="fr-FR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recommendations</a:t>
            </a:r>
            <a:endParaRPr lang="fr-FR" sz="1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agreed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upon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minimum standard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peer-based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monitoring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mechanism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set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recommended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best practices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optional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commitment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mandatory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arbitration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324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Strengthening</a:t>
            </a:r>
            <a:r>
              <a:rPr lang="fr-FR" sz="3200" dirty="0"/>
              <a:t> dispute </a:t>
            </a:r>
            <a:r>
              <a:rPr lang="fr-FR" sz="3200" dirty="0" err="1"/>
              <a:t>resolution</a:t>
            </a:r>
            <a:r>
              <a:rPr lang="fr-FR" sz="3200" dirty="0"/>
              <a:t> </a:t>
            </a:r>
            <a:r>
              <a:rPr lang="fr-FR" sz="3200" dirty="0" err="1"/>
              <a:t>mechanisms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/>
              <a:t>A</a:t>
            </a:r>
            <a:r>
              <a:rPr lang="fr-FR" sz="2400" b="1" dirty="0" smtClean="0"/>
              <a:t> </a:t>
            </a:r>
            <a:r>
              <a:rPr lang="fr-FR" sz="2600" b="1" dirty="0" smtClean="0"/>
              <a:t>minimum standard </a:t>
            </a:r>
            <a:r>
              <a:rPr lang="fr-FR" sz="2400" b="1" dirty="0" smtClean="0"/>
              <a:t>for dispute </a:t>
            </a:r>
            <a:r>
              <a:rPr lang="fr-FR" sz="2400" b="1" dirty="0" err="1" smtClean="0"/>
              <a:t>resolution</a:t>
            </a:r>
            <a:endParaRPr lang="fr-FR" sz="2000" b="1" dirty="0"/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2000" b="1" dirty="0" smtClean="0"/>
              <a:t>Main </a:t>
            </a:r>
            <a:r>
              <a:rPr lang="fr-FR" sz="2000" b="1" dirty="0" err="1"/>
              <a:t>c</a:t>
            </a:r>
            <a:r>
              <a:rPr lang="fr-FR" sz="2000" b="1" dirty="0" err="1" smtClean="0"/>
              <a:t>ommitments</a:t>
            </a:r>
            <a:endParaRPr lang="fr-FR" sz="2000" b="1" dirty="0"/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as to the application of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(PPT)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anti-abuse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Seek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resolve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cases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24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months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Publish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clear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guidelines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use of the MAP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staff in charge of MAP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competence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independence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adequate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financial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resources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Clarify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relationship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 and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audit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settlements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Permit a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request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MAP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made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Competent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either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State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Identify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information/documentation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submittted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request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MAP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agreements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notwithstanding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limits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peer-based</a:t>
            </a:r>
            <a:r>
              <a:rPr lang="fr-FR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monitoring </a:t>
            </a: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mechanism</a:t>
            </a:r>
            <a:endParaRPr lang="fr-FR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Conducted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by the OECD Forum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Administration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(FTA) MAP Forum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80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Strengthening</a:t>
            </a:r>
            <a:r>
              <a:rPr lang="fr-FR" sz="3200" dirty="0"/>
              <a:t> dispute </a:t>
            </a:r>
            <a:r>
              <a:rPr lang="fr-FR" sz="3200" dirty="0" err="1"/>
              <a:t>resolution</a:t>
            </a:r>
            <a:r>
              <a:rPr lang="fr-FR" sz="3200" dirty="0"/>
              <a:t> </a:t>
            </a:r>
            <a:r>
              <a:rPr lang="fr-FR" sz="3200" dirty="0" err="1"/>
              <a:t>mechanisms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A set of </a:t>
            </a:r>
            <a:r>
              <a:rPr lang="fr-FR" sz="2400" b="1" dirty="0" err="1" smtClean="0"/>
              <a:t>recommended</a:t>
            </a:r>
            <a:r>
              <a:rPr lang="fr-FR" sz="2400" b="1" dirty="0" smtClean="0"/>
              <a:t> </a:t>
            </a:r>
            <a:r>
              <a:rPr lang="fr-FR" sz="2600" b="1" dirty="0" smtClean="0"/>
              <a:t>best practices</a:t>
            </a:r>
            <a:endParaRPr lang="fr-FR" sz="2000" b="1" dirty="0"/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2000" b="1" dirty="0"/>
              <a:t>Main </a:t>
            </a:r>
            <a:r>
              <a:rPr lang="fr-FR" sz="2000" b="1" dirty="0" err="1" smtClean="0"/>
              <a:t>recommendations</a:t>
            </a:r>
            <a:endParaRPr lang="fr-FR" sz="2000" b="1" dirty="0"/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Commit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eliminating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double taxation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resulting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primary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transfer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pricing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adjustments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include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paragraph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 of Article 9 MTC in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treaties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Publish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mutual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agreements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likely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affect the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interpretation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the application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treaties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bilateral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APA (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dvanced Pricing Agreement) programmes and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guidance on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APAs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multilateral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a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suspension of collection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pending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resolution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MAP cases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Clarify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relationship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 and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administrative or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judicial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remedies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Take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account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bona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fide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taxpayer-initiated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foreign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adjustments</a:t>
            </a:r>
            <a:endParaRPr lang="fr-FR" sz="16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guidance on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interest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penalties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the MAP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11704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Strengthening</a:t>
            </a:r>
            <a:r>
              <a:rPr lang="fr-FR" sz="3200" dirty="0"/>
              <a:t> dispute </a:t>
            </a:r>
            <a:r>
              <a:rPr lang="fr-FR" sz="3200" dirty="0" err="1"/>
              <a:t>resolution</a:t>
            </a:r>
            <a:r>
              <a:rPr lang="fr-FR" sz="3200" dirty="0"/>
              <a:t> </a:t>
            </a:r>
            <a:r>
              <a:rPr lang="fr-FR" sz="3200" dirty="0" err="1"/>
              <a:t>mechanisms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fr-FR" sz="2400" b="1" dirty="0" err="1" smtClean="0"/>
              <a:t>Mandatory</a:t>
            </a:r>
            <a:r>
              <a:rPr lang="fr-FR" sz="2400" b="1" dirty="0" smtClean="0"/>
              <a:t> Binding MAP Arbitration</a:t>
            </a:r>
            <a:endParaRPr lang="fr-FR" sz="2000" b="1" dirty="0"/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1800" dirty="0" smtClean="0"/>
              <a:t>A solution </a:t>
            </a:r>
            <a:r>
              <a:rPr lang="fr-FR" sz="1800" dirty="0" err="1" smtClean="0"/>
              <a:t>favored</a:t>
            </a:r>
            <a:r>
              <a:rPr lang="fr-FR" sz="1800" dirty="0" smtClean="0"/>
              <a:t> by </a:t>
            </a:r>
            <a:r>
              <a:rPr lang="fr-FR" sz="1800" dirty="0" err="1" smtClean="0"/>
              <a:t>many</a:t>
            </a:r>
            <a:r>
              <a:rPr lang="fr-FR" sz="1800" dirty="0" smtClean="0"/>
              <a:t> businesses</a:t>
            </a: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2000" b="1" dirty="0" err="1" smtClean="0"/>
              <a:t>Commitment</a:t>
            </a:r>
            <a:r>
              <a:rPr lang="fr-FR" sz="2000" b="1" dirty="0" smtClean="0"/>
              <a:t> by 20 countries to </a:t>
            </a:r>
            <a:r>
              <a:rPr lang="fr-FR" sz="2000" b="1" dirty="0" err="1" smtClean="0"/>
              <a:t>provide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such</a:t>
            </a:r>
            <a:r>
              <a:rPr lang="fr-FR" sz="2000" b="1" dirty="0" smtClean="0"/>
              <a:t> arbitration in </a:t>
            </a:r>
            <a:r>
              <a:rPr lang="fr-FR" sz="2000" b="1" dirty="0" err="1" smtClean="0"/>
              <a:t>their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treaties</a:t>
            </a:r>
            <a:r>
              <a:rPr lang="fr-FR" sz="2000" b="1" dirty="0" smtClean="0"/>
              <a:t> </a:t>
            </a:r>
            <a:endParaRPr lang="fr-FR" sz="2000" b="1" dirty="0"/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guarantee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resolution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treaty-related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disputes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timeframe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 countries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involved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90 %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outstanding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MAP cases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Japan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New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Zealand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Australia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USA, UK, Germany, France …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00000"/>
              </a:buClr>
              <a:buSzPct val="90000"/>
              <a:buNone/>
            </a:pP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arbitration </a:t>
            </a:r>
            <a:r>
              <a:rPr lang="fr-FR" sz="1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approach</a:t>
            </a:r>
            <a:r>
              <a:rPr lang="fr-FR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?</a:t>
            </a:r>
            <a:endParaRPr lang="fr-FR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the final Report</a:t>
            </a:r>
          </a:p>
          <a:p>
            <a:pPr lvl="1">
              <a:lnSpc>
                <a:spcPct val="130000"/>
              </a:lnSpc>
              <a:buClr>
                <a:srgbClr val="C00000"/>
              </a:buClr>
              <a:buSzPct val="90000"/>
              <a:buFontTx/>
              <a:buChar char="•"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Further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18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/>
              <a:t>Tax</a:t>
            </a:r>
            <a:r>
              <a:rPr lang="fr-FR" sz="2800" dirty="0" smtClean="0"/>
              <a:t> </a:t>
            </a:r>
            <a:r>
              <a:rPr lang="fr-FR" sz="2800" dirty="0" err="1" smtClean="0"/>
              <a:t>treaties</a:t>
            </a:r>
            <a:r>
              <a:rPr lang="fr-FR" sz="2800" dirty="0" smtClean="0"/>
              <a:t> and the OECD/G 20 anti-BEPS Action Plan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1800" dirty="0" smtClean="0"/>
          </a:p>
          <a:p>
            <a:pPr>
              <a:spcAft>
                <a:spcPts val="600"/>
              </a:spcAft>
            </a:pPr>
            <a:r>
              <a:rPr lang="fr-FR" sz="2000" dirty="0" smtClean="0"/>
              <a:t>WHY ?</a:t>
            </a:r>
          </a:p>
          <a:p>
            <a:pPr lvl="1">
              <a:spcAft>
                <a:spcPts val="600"/>
              </a:spcAft>
            </a:pPr>
            <a:r>
              <a:rPr lang="fr-FR" sz="1600" dirty="0" err="1" smtClean="0"/>
              <a:t>Why</a:t>
            </a:r>
            <a:r>
              <a:rPr lang="fr-FR" sz="1600" dirty="0" smtClean="0"/>
              <a:t> </a:t>
            </a:r>
            <a:r>
              <a:rPr lang="fr-FR" sz="1600" dirty="0" err="1" smtClean="0"/>
              <a:t>tax</a:t>
            </a:r>
            <a:r>
              <a:rPr lang="fr-FR" sz="1600" dirty="0" smtClean="0"/>
              <a:t> </a:t>
            </a:r>
            <a:r>
              <a:rPr lang="fr-FR" sz="1600" dirty="0" err="1" smtClean="0"/>
              <a:t>treaty</a:t>
            </a:r>
            <a:r>
              <a:rPr lang="fr-FR" sz="1600" dirty="0" smtClean="0"/>
              <a:t> issues in the OECD/G 20 anti-BEPS Action Plan ?</a:t>
            </a:r>
          </a:p>
          <a:p>
            <a:pPr>
              <a:spcAft>
                <a:spcPts val="600"/>
              </a:spcAft>
            </a:pPr>
            <a:r>
              <a:rPr lang="fr-FR" sz="2000" dirty="0" smtClean="0"/>
              <a:t>WHAT ?</a:t>
            </a:r>
          </a:p>
          <a:p>
            <a:pPr lvl="1">
              <a:spcAft>
                <a:spcPts val="600"/>
              </a:spcAft>
            </a:pPr>
            <a:r>
              <a:rPr lang="fr-FR" sz="1600" dirty="0" err="1" smtClean="0"/>
              <a:t>Which</a:t>
            </a:r>
            <a:r>
              <a:rPr lang="fr-FR" sz="1600" dirty="0" smtClean="0"/>
              <a:t> </a:t>
            </a:r>
            <a:r>
              <a:rPr lang="fr-FR" sz="1600" dirty="0" err="1" smtClean="0"/>
              <a:t>treaty</a:t>
            </a:r>
            <a:r>
              <a:rPr lang="fr-FR" sz="1600" dirty="0" smtClean="0"/>
              <a:t> </a:t>
            </a:r>
            <a:r>
              <a:rPr lang="fr-FR" sz="1600" dirty="0" err="1" smtClean="0"/>
              <a:t>measures</a:t>
            </a:r>
            <a:r>
              <a:rPr lang="fr-FR" sz="1600" dirty="0" smtClean="0"/>
              <a:t> </a:t>
            </a:r>
            <a:r>
              <a:rPr lang="fr-FR" sz="1600" dirty="0" err="1" smtClean="0"/>
              <a:t>against</a:t>
            </a:r>
            <a:r>
              <a:rPr lang="fr-FR" sz="1600" dirty="0" smtClean="0"/>
              <a:t> BEPS ?</a:t>
            </a:r>
          </a:p>
          <a:p>
            <a:pPr>
              <a:spcAft>
                <a:spcPts val="600"/>
              </a:spcAft>
            </a:pPr>
            <a:r>
              <a:rPr lang="fr-FR" sz="2000" dirty="0" smtClean="0"/>
              <a:t>HOW ?</a:t>
            </a:r>
          </a:p>
          <a:p>
            <a:pPr lvl="1">
              <a:spcAft>
                <a:spcPts val="600"/>
              </a:spcAft>
            </a:pPr>
            <a:r>
              <a:rPr lang="fr-FR" sz="1600" dirty="0" err="1" smtClean="0"/>
              <a:t>Which</a:t>
            </a:r>
            <a:r>
              <a:rPr lang="fr-FR" sz="1600" dirty="0" smtClean="0"/>
              <a:t> </a:t>
            </a:r>
            <a:r>
              <a:rPr lang="fr-FR" sz="1600" dirty="0" err="1" smtClean="0"/>
              <a:t>is</a:t>
            </a:r>
            <a:r>
              <a:rPr lang="fr-FR" sz="1600" dirty="0" smtClean="0"/>
              <a:t> the </a:t>
            </a:r>
            <a:r>
              <a:rPr lang="fr-FR" sz="1600" dirty="0" err="1" smtClean="0"/>
              <a:t>most</a:t>
            </a:r>
            <a:r>
              <a:rPr lang="fr-FR" sz="1600" dirty="0" smtClean="0"/>
              <a:t> efficient </a:t>
            </a:r>
            <a:r>
              <a:rPr lang="fr-FR" sz="1600" dirty="0" err="1" smtClean="0"/>
              <a:t>way</a:t>
            </a:r>
            <a:r>
              <a:rPr lang="fr-FR" sz="1600" dirty="0" smtClean="0"/>
              <a:t> to </a:t>
            </a:r>
            <a:r>
              <a:rPr lang="fr-FR" sz="1600" dirty="0" err="1" smtClean="0"/>
              <a:t>implement</a:t>
            </a:r>
            <a:r>
              <a:rPr lang="fr-FR" sz="1600" dirty="0" smtClean="0"/>
              <a:t> </a:t>
            </a:r>
            <a:r>
              <a:rPr lang="fr-FR" sz="1600" dirty="0" err="1" smtClean="0"/>
              <a:t>those</a:t>
            </a:r>
            <a:r>
              <a:rPr lang="fr-FR" sz="1600" dirty="0" smtClean="0"/>
              <a:t> </a:t>
            </a:r>
            <a:r>
              <a:rPr lang="fr-FR" sz="1600" dirty="0" err="1" smtClean="0"/>
              <a:t>measures</a:t>
            </a:r>
            <a:r>
              <a:rPr lang="fr-FR" sz="1600" dirty="0" smtClean="0"/>
              <a:t> ?</a:t>
            </a:r>
          </a:p>
          <a:p>
            <a:pPr>
              <a:spcAft>
                <a:spcPts val="600"/>
              </a:spcAft>
            </a:pPr>
            <a:r>
              <a:rPr lang="fr-FR" sz="2000" dirty="0" smtClean="0"/>
              <a:t>WHEN ?</a:t>
            </a:r>
          </a:p>
          <a:p>
            <a:pPr lvl="1">
              <a:spcAft>
                <a:spcPts val="600"/>
              </a:spcAft>
            </a:pPr>
            <a:r>
              <a:rPr lang="fr-FR" sz="1600" dirty="0" err="1" smtClean="0"/>
              <a:t>What</a:t>
            </a:r>
            <a:r>
              <a:rPr lang="fr-FR" sz="1600" dirty="0" smtClean="0"/>
              <a:t> time frame for </a:t>
            </a:r>
            <a:r>
              <a:rPr lang="fr-FR" sz="1600" dirty="0" err="1" smtClean="0"/>
              <a:t>such</a:t>
            </a:r>
            <a:r>
              <a:rPr lang="fr-FR" sz="1600" dirty="0" smtClean="0"/>
              <a:t> </a:t>
            </a:r>
            <a:r>
              <a:rPr lang="fr-FR" sz="1600" dirty="0" err="1" smtClean="0"/>
              <a:t>implementation</a:t>
            </a:r>
            <a:r>
              <a:rPr lang="fr-FR" sz="1600" dirty="0" smtClean="0"/>
              <a:t> ?</a:t>
            </a:r>
          </a:p>
          <a:p>
            <a:pPr>
              <a:spcAft>
                <a:spcPts val="600"/>
              </a:spcAft>
            </a:pPr>
            <a:r>
              <a:rPr lang="fr-FR" sz="2000" dirty="0" smtClean="0"/>
              <a:t>WHO ?</a:t>
            </a:r>
          </a:p>
          <a:p>
            <a:pPr lvl="1">
              <a:spcAft>
                <a:spcPts val="600"/>
              </a:spcAft>
            </a:pPr>
            <a:r>
              <a:rPr lang="fr-FR" sz="1600" dirty="0" err="1" smtClean="0"/>
              <a:t>Which</a:t>
            </a:r>
            <a:r>
              <a:rPr lang="fr-FR" sz="1600" dirty="0" smtClean="0"/>
              <a:t> States </a:t>
            </a:r>
            <a:r>
              <a:rPr lang="fr-FR" sz="1600" dirty="0" err="1" smtClean="0"/>
              <a:t>will</a:t>
            </a:r>
            <a:r>
              <a:rPr lang="fr-FR" sz="1600" dirty="0" smtClean="0"/>
              <a:t> </a:t>
            </a:r>
            <a:r>
              <a:rPr lang="fr-FR" sz="1600" dirty="0" err="1" smtClean="0"/>
              <a:t>implement</a:t>
            </a:r>
            <a:r>
              <a:rPr lang="fr-FR" sz="1600" dirty="0" smtClean="0"/>
              <a:t> </a:t>
            </a:r>
            <a:r>
              <a:rPr lang="fr-FR" sz="1600" dirty="0" err="1" smtClean="0"/>
              <a:t>such</a:t>
            </a:r>
            <a:r>
              <a:rPr lang="fr-FR" sz="1600" dirty="0" smtClean="0"/>
              <a:t> </a:t>
            </a:r>
            <a:r>
              <a:rPr lang="fr-FR" sz="1600" dirty="0" err="1" smtClean="0"/>
              <a:t>measures</a:t>
            </a:r>
            <a:r>
              <a:rPr lang="fr-FR" sz="1600" dirty="0" smtClean="0"/>
              <a:t> ?</a:t>
            </a:r>
          </a:p>
          <a:p>
            <a:pPr marL="0" indent="0">
              <a:buNone/>
            </a:pPr>
            <a:endParaRPr lang="fr-FR" sz="1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908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HOW ?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400" dirty="0" smtClean="0"/>
              <a:t>How to </a:t>
            </a:r>
            <a:r>
              <a:rPr lang="fr-FR" sz="2400" dirty="0" err="1" smtClean="0"/>
              <a:t>implement</a:t>
            </a:r>
            <a:r>
              <a:rPr lang="fr-FR" sz="2400" dirty="0" smtClean="0"/>
              <a:t> the </a:t>
            </a:r>
            <a:r>
              <a:rPr lang="fr-FR" sz="2400" dirty="0" err="1" smtClean="0"/>
              <a:t>treaty</a:t>
            </a:r>
            <a:r>
              <a:rPr lang="fr-FR" sz="2400" dirty="0" smtClean="0"/>
              <a:t> </a:t>
            </a:r>
            <a:r>
              <a:rPr lang="fr-FR" sz="2400" dirty="0" err="1" smtClean="0"/>
              <a:t>related</a:t>
            </a:r>
            <a:r>
              <a:rPr lang="fr-FR" sz="2400" dirty="0" smtClean="0"/>
              <a:t> </a:t>
            </a:r>
            <a:r>
              <a:rPr lang="fr-FR" sz="2400" dirty="0" err="1" smtClean="0"/>
              <a:t>measures</a:t>
            </a:r>
            <a:r>
              <a:rPr lang="fr-FR" sz="2400" dirty="0" smtClean="0"/>
              <a:t> ?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916832"/>
            <a:ext cx="7632848" cy="453650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fr-FR" sz="28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fr-FR" sz="2400" b="1" dirty="0" smtClean="0"/>
              <a:t>The catch-all </a:t>
            </a:r>
            <a:r>
              <a:rPr lang="fr-FR" sz="2400" b="1" dirty="0" err="1" smtClean="0"/>
              <a:t>multilateral</a:t>
            </a:r>
            <a:r>
              <a:rPr lang="fr-FR" sz="2400" b="1" dirty="0" smtClean="0"/>
              <a:t> instrument</a:t>
            </a:r>
            <a:r>
              <a:rPr lang="fr-FR" sz="2400" b="1" dirty="0"/>
              <a:t> </a:t>
            </a:r>
            <a:r>
              <a:rPr lang="fr-FR" sz="2400" b="1" dirty="0" smtClean="0"/>
              <a:t>(Action 15)</a:t>
            </a:r>
          </a:p>
          <a:p>
            <a:pPr>
              <a:spcAft>
                <a:spcPts val="600"/>
              </a:spcAft>
            </a:pPr>
            <a:r>
              <a:rPr lang="fr-FR" sz="2400" dirty="0" smtClean="0"/>
              <a:t>A consensus-</a:t>
            </a:r>
            <a:r>
              <a:rPr lang="fr-FR" sz="2400" dirty="0" err="1" smtClean="0"/>
              <a:t>based</a:t>
            </a:r>
            <a:r>
              <a:rPr lang="fr-FR" sz="2400" dirty="0" smtClean="0"/>
              <a:t> </a:t>
            </a:r>
            <a:r>
              <a:rPr lang="fr-FR" sz="2400" dirty="0" err="1" smtClean="0"/>
              <a:t>approach</a:t>
            </a:r>
            <a:endParaRPr lang="fr-FR" sz="2400" dirty="0" smtClean="0"/>
          </a:p>
          <a:p>
            <a:pPr lvl="0">
              <a:spcAft>
                <a:spcPts val="600"/>
              </a:spcAft>
            </a:pPr>
            <a:r>
              <a:rPr lang="fr-FR" sz="2400" dirty="0" smtClean="0"/>
              <a:t>A </a:t>
            </a:r>
            <a:r>
              <a:rPr lang="fr-FR" sz="2400" dirty="0" err="1" smtClean="0"/>
              <a:t>legal</a:t>
            </a:r>
            <a:r>
              <a:rPr lang="fr-FR" sz="2400" dirty="0" smtClean="0"/>
              <a:t> innovation</a:t>
            </a:r>
            <a:endParaRPr lang="fr-FR" sz="2400" u="sng" dirty="0" smtClean="0"/>
          </a:p>
          <a:p>
            <a:pPr lvl="1"/>
            <a:r>
              <a:rPr lang="fr-FR" sz="2000" dirty="0" smtClean="0"/>
              <a:t>The modification of the </a:t>
            </a:r>
            <a:r>
              <a:rPr lang="fr-FR" sz="2000" dirty="0" err="1" smtClean="0"/>
              <a:t>bilateral</a:t>
            </a:r>
            <a:r>
              <a:rPr lang="fr-FR" sz="2000" dirty="0" smtClean="0"/>
              <a:t> </a:t>
            </a:r>
            <a:r>
              <a:rPr lang="fr-FR" sz="2000" dirty="0" err="1" smtClean="0"/>
              <a:t>treaty</a:t>
            </a:r>
            <a:r>
              <a:rPr lang="fr-FR" sz="2000" dirty="0" smtClean="0"/>
              <a:t> network</a:t>
            </a:r>
            <a:endParaRPr lang="fr-FR" sz="2000" dirty="0"/>
          </a:p>
          <a:p>
            <a:pPr lvl="1"/>
            <a:r>
              <a:rPr lang="fr-FR" sz="2000" dirty="0" err="1" smtClean="0"/>
              <a:t>Simultaneous</a:t>
            </a:r>
            <a:r>
              <a:rPr lang="fr-FR" sz="2000" dirty="0" smtClean="0"/>
              <a:t>, </a:t>
            </a:r>
            <a:r>
              <a:rPr lang="fr-FR" sz="2000" dirty="0" err="1" smtClean="0"/>
              <a:t>speedy</a:t>
            </a:r>
            <a:r>
              <a:rPr lang="fr-FR" sz="2000" dirty="0" smtClean="0"/>
              <a:t>, efficient, consistent and </a:t>
            </a:r>
            <a:r>
              <a:rPr lang="fr-FR" sz="2000" dirty="0" err="1" smtClean="0"/>
              <a:t>coordinated</a:t>
            </a:r>
            <a:endParaRPr lang="fr-FR" sz="2000" dirty="0" smtClean="0"/>
          </a:p>
          <a:p>
            <a:pPr lvl="1">
              <a:spcAft>
                <a:spcPts val="600"/>
              </a:spcAft>
            </a:pPr>
            <a:r>
              <a:rPr lang="fr-FR" sz="2000" dirty="0" err="1" smtClean="0"/>
              <a:t>Embracing</a:t>
            </a:r>
            <a:r>
              <a:rPr lang="fr-FR" sz="2000" dirty="0" smtClean="0"/>
              <a:t> all anti-BEPS </a:t>
            </a:r>
            <a:r>
              <a:rPr lang="fr-FR" sz="2000" dirty="0" err="1" smtClean="0"/>
              <a:t>tax</a:t>
            </a:r>
            <a:r>
              <a:rPr lang="fr-FR" sz="2000" dirty="0" smtClean="0"/>
              <a:t> </a:t>
            </a:r>
            <a:r>
              <a:rPr lang="fr-FR" sz="2000" dirty="0" err="1" smtClean="0"/>
              <a:t>treaty-related</a:t>
            </a:r>
            <a:r>
              <a:rPr lang="fr-FR" sz="2000" dirty="0" smtClean="0"/>
              <a:t> </a:t>
            </a:r>
            <a:r>
              <a:rPr lang="fr-FR" sz="2000" dirty="0" err="1" smtClean="0"/>
              <a:t>measures</a:t>
            </a:r>
            <a:r>
              <a:rPr lang="fr-FR" sz="2000" dirty="0" smtClean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3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HOW ?</a:t>
            </a:r>
            <a:br>
              <a:rPr lang="fr-FR" sz="3200" dirty="0"/>
            </a:br>
            <a:r>
              <a:rPr lang="fr-FR" sz="2800" dirty="0"/>
              <a:t>How to </a:t>
            </a:r>
            <a:r>
              <a:rPr lang="fr-FR" sz="2800" dirty="0" err="1"/>
              <a:t>implement</a:t>
            </a:r>
            <a:r>
              <a:rPr lang="fr-FR" sz="2800" dirty="0"/>
              <a:t> the </a:t>
            </a:r>
            <a:r>
              <a:rPr lang="fr-FR" sz="2800" dirty="0" err="1"/>
              <a:t>treaty</a:t>
            </a:r>
            <a:r>
              <a:rPr lang="fr-FR" sz="2800" dirty="0"/>
              <a:t> </a:t>
            </a:r>
            <a:r>
              <a:rPr lang="fr-FR" sz="2800" dirty="0" err="1"/>
              <a:t>related</a:t>
            </a:r>
            <a:r>
              <a:rPr lang="fr-FR" sz="2800" dirty="0"/>
              <a:t> </a:t>
            </a:r>
            <a:r>
              <a:rPr lang="fr-FR" sz="2800" dirty="0" err="1"/>
              <a:t>measures</a:t>
            </a:r>
            <a:r>
              <a:rPr lang="fr-FR" sz="2800" dirty="0"/>
              <a:t>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08512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fr-FR" sz="3400" b="1" dirty="0"/>
              <a:t>The catch-all </a:t>
            </a:r>
            <a:r>
              <a:rPr lang="fr-FR" sz="3400" b="1" dirty="0" err="1"/>
              <a:t>multilateral</a:t>
            </a:r>
            <a:r>
              <a:rPr lang="fr-FR" sz="3400" b="1" dirty="0"/>
              <a:t> instrument</a:t>
            </a:r>
            <a:endParaRPr lang="fr-FR" sz="3400" dirty="0" smtClean="0"/>
          </a:p>
          <a:p>
            <a:pPr lvl="0">
              <a:spcAft>
                <a:spcPts val="600"/>
              </a:spcAft>
            </a:pPr>
            <a:r>
              <a:rPr lang="fr-FR" sz="2800" dirty="0" smtClean="0"/>
              <a:t>A </a:t>
            </a:r>
            <a:r>
              <a:rPr lang="fr-FR" sz="2800" dirty="0" err="1"/>
              <a:t>Utopia</a:t>
            </a:r>
            <a:r>
              <a:rPr lang="fr-FR" sz="2800" dirty="0"/>
              <a:t> ?</a:t>
            </a:r>
          </a:p>
          <a:p>
            <a:pPr lvl="1"/>
            <a:r>
              <a:rPr lang="fr-FR" sz="2900" u="sng" dirty="0" err="1"/>
              <a:t>Technical</a:t>
            </a:r>
            <a:r>
              <a:rPr lang="fr-FR" sz="2900" u="sng" dirty="0"/>
              <a:t> and </a:t>
            </a:r>
            <a:r>
              <a:rPr lang="fr-FR" sz="2900" u="sng" dirty="0" err="1"/>
              <a:t>legal</a:t>
            </a:r>
            <a:r>
              <a:rPr lang="fr-FR" sz="2900" u="sng" dirty="0"/>
              <a:t> </a:t>
            </a:r>
            <a:r>
              <a:rPr lang="fr-FR" sz="2900" u="sng" dirty="0" err="1"/>
              <a:t>difficulties</a:t>
            </a:r>
            <a:endParaRPr lang="fr-FR" sz="2900" u="sng" dirty="0"/>
          </a:p>
          <a:p>
            <a:pPr lvl="2"/>
            <a:r>
              <a:rPr lang="fr-FR" dirty="0" err="1"/>
              <a:t>Drafting</a:t>
            </a:r>
            <a:r>
              <a:rPr lang="fr-FR" dirty="0"/>
              <a:t> the </a:t>
            </a:r>
            <a:r>
              <a:rPr lang="fr-FR" dirty="0" err="1"/>
              <a:t>multilateral</a:t>
            </a:r>
            <a:r>
              <a:rPr lang="fr-FR" dirty="0"/>
              <a:t> instrument</a:t>
            </a:r>
          </a:p>
          <a:p>
            <a:pPr lvl="2"/>
            <a:r>
              <a:rPr lang="fr-FR" dirty="0" err="1"/>
              <a:t>Inserting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provisions in </a:t>
            </a:r>
            <a:r>
              <a:rPr lang="fr-FR" dirty="0" err="1"/>
              <a:t>existing</a:t>
            </a:r>
            <a:r>
              <a:rPr lang="fr-FR" dirty="0"/>
              <a:t>/future </a:t>
            </a:r>
            <a:r>
              <a:rPr lang="fr-FR" dirty="0" err="1"/>
              <a:t>bilateral</a:t>
            </a:r>
            <a:r>
              <a:rPr lang="fr-FR" dirty="0"/>
              <a:t> </a:t>
            </a:r>
            <a:r>
              <a:rPr lang="fr-FR" dirty="0" err="1"/>
              <a:t>treaties</a:t>
            </a:r>
            <a:endParaRPr lang="fr-FR" dirty="0"/>
          </a:p>
          <a:p>
            <a:pPr lvl="2">
              <a:spcAft>
                <a:spcPts val="600"/>
              </a:spcAft>
            </a:pPr>
            <a:r>
              <a:rPr lang="fr-FR" dirty="0" err="1"/>
              <a:t>Conflicts</a:t>
            </a:r>
            <a:r>
              <a:rPr lang="fr-FR" dirty="0"/>
              <a:t> of </a:t>
            </a:r>
            <a:r>
              <a:rPr lang="fr-FR" dirty="0" err="1"/>
              <a:t>law</a:t>
            </a:r>
            <a:r>
              <a:rPr lang="fr-FR" dirty="0"/>
              <a:t> (</a:t>
            </a:r>
            <a:r>
              <a:rPr lang="fr-FR" dirty="0" err="1"/>
              <a:t>e.g</a:t>
            </a:r>
            <a:r>
              <a:rPr lang="fr-FR" dirty="0"/>
              <a:t>. EU </a:t>
            </a:r>
            <a:r>
              <a:rPr lang="fr-FR" dirty="0" err="1"/>
              <a:t>freedoms</a:t>
            </a:r>
            <a:r>
              <a:rPr lang="fr-FR" dirty="0"/>
              <a:t>)</a:t>
            </a:r>
          </a:p>
          <a:p>
            <a:pPr lvl="1"/>
            <a:r>
              <a:rPr lang="fr-FR" sz="2900" u="sng" dirty="0" err="1"/>
              <a:t>Political</a:t>
            </a:r>
            <a:r>
              <a:rPr lang="fr-FR" sz="2900" u="sng" dirty="0"/>
              <a:t> </a:t>
            </a:r>
            <a:r>
              <a:rPr lang="fr-FR" sz="2900" u="sng" dirty="0" err="1"/>
              <a:t>difficulties</a:t>
            </a:r>
            <a:r>
              <a:rPr lang="fr-FR" sz="2900" u="sng" dirty="0"/>
              <a:t> </a:t>
            </a:r>
          </a:p>
          <a:p>
            <a:pPr lvl="2"/>
            <a:r>
              <a:rPr lang="fr-FR" dirty="0"/>
              <a:t>In </a:t>
            </a:r>
            <a:r>
              <a:rPr lang="fr-FR" dirty="0" err="1"/>
              <a:t>achieving</a:t>
            </a:r>
            <a:r>
              <a:rPr lang="fr-FR" dirty="0"/>
              <a:t> a consensus :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flexibility</a:t>
            </a:r>
            <a:r>
              <a:rPr lang="fr-FR" dirty="0"/>
              <a:t> ? </a:t>
            </a:r>
            <a:r>
              <a:rPr lang="fr-FR" dirty="0" err="1"/>
              <a:t>Opt-ins</a:t>
            </a:r>
            <a:r>
              <a:rPr lang="fr-FR" dirty="0"/>
              <a:t>/</a:t>
            </a:r>
            <a:r>
              <a:rPr lang="fr-FR" dirty="0" err="1"/>
              <a:t>outs</a:t>
            </a:r>
            <a:r>
              <a:rPr lang="fr-FR" dirty="0"/>
              <a:t> or/and a minimum standard ?</a:t>
            </a:r>
          </a:p>
          <a:p>
            <a:pPr lvl="2"/>
            <a:r>
              <a:rPr lang="fr-FR" dirty="0"/>
              <a:t>In </a:t>
            </a:r>
            <a:r>
              <a:rPr lang="fr-FR" dirty="0" err="1"/>
              <a:t>obtaining</a:t>
            </a:r>
            <a:r>
              <a:rPr lang="fr-FR" dirty="0"/>
              <a:t> </a:t>
            </a:r>
            <a:r>
              <a:rPr lang="fr-FR" dirty="0" err="1"/>
              <a:t>domestic</a:t>
            </a:r>
            <a:r>
              <a:rPr lang="fr-FR" dirty="0"/>
              <a:t> </a:t>
            </a:r>
            <a:r>
              <a:rPr lang="fr-FR" dirty="0" err="1"/>
              <a:t>approval</a:t>
            </a:r>
            <a:endParaRPr lang="fr-FR" dirty="0"/>
          </a:p>
          <a:p>
            <a:pPr lvl="2">
              <a:spcAft>
                <a:spcPts val="600"/>
              </a:spcAft>
            </a:pPr>
            <a:r>
              <a:rPr lang="fr-FR" dirty="0"/>
              <a:t>In </a:t>
            </a:r>
            <a:r>
              <a:rPr lang="fr-FR" dirty="0" err="1"/>
              <a:t>avoiding</a:t>
            </a:r>
            <a:r>
              <a:rPr lang="fr-FR" dirty="0"/>
              <a:t> future </a:t>
            </a:r>
            <a:r>
              <a:rPr lang="fr-FR" dirty="0" err="1"/>
              <a:t>treaty</a:t>
            </a:r>
            <a:r>
              <a:rPr lang="fr-FR" dirty="0"/>
              <a:t> </a:t>
            </a:r>
            <a:r>
              <a:rPr lang="fr-FR" dirty="0" err="1"/>
              <a:t>override</a:t>
            </a:r>
            <a:endParaRPr lang="fr-FR" dirty="0"/>
          </a:p>
          <a:p>
            <a:pPr>
              <a:spcAft>
                <a:spcPts val="600"/>
              </a:spcAft>
            </a:pPr>
            <a:r>
              <a:rPr lang="fr-FR" sz="2800" dirty="0"/>
              <a:t>An </a:t>
            </a:r>
            <a:r>
              <a:rPr lang="fr-FR" sz="2800" u="sng" dirty="0"/>
              <a:t>a</a:t>
            </a:r>
            <a:r>
              <a:rPr lang="fr-FR" sz="2800" u="sng" dirty="0" smtClean="0"/>
              <a:t>d-hoc </a:t>
            </a:r>
            <a:r>
              <a:rPr lang="fr-FR" sz="2800" u="sng" dirty="0"/>
              <a:t>Group </a:t>
            </a:r>
            <a:r>
              <a:rPr lang="fr-FR" sz="2800" dirty="0"/>
              <a:t>to </a:t>
            </a:r>
            <a:r>
              <a:rPr lang="fr-FR" sz="2800" dirty="0" err="1"/>
              <a:t>draw</a:t>
            </a:r>
            <a:r>
              <a:rPr lang="fr-FR" sz="2800" dirty="0"/>
              <a:t> up the </a:t>
            </a:r>
            <a:r>
              <a:rPr lang="fr-FR" sz="2800" dirty="0" err="1"/>
              <a:t>multilateral</a:t>
            </a:r>
            <a:r>
              <a:rPr lang="fr-FR" sz="2800" dirty="0"/>
              <a:t> instrument</a:t>
            </a:r>
          </a:p>
          <a:p>
            <a:pPr lvl="2"/>
            <a:r>
              <a:rPr lang="fr-FR" dirty="0"/>
              <a:t>Open to all </a:t>
            </a:r>
            <a:r>
              <a:rPr lang="fr-FR" dirty="0" err="1"/>
              <a:t>interested</a:t>
            </a:r>
            <a:r>
              <a:rPr lang="fr-FR" dirty="0"/>
              <a:t> States : 87 </a:t>
            </a:r>
            <a:r>
              <a:rPr lang="fr-FR" dirty="0" err="1"/>
              <a:t>participating</a:t>
            </a:r>
            <a:endParaRPr lang="fr-FR" dirty="0"/>
          </a:p>
          <a:p>
            <a:pPr lvl="2"/>
            <a:r>
              <a:rPr lang="fr-FR" dirty="0"/>
              <a:t>But no obligation to </a:t>
            </a:r>
            <a:r>
              <a:rPr lang="fr-FR" dirty="0" err="1"/>
              <a:t>sign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finalized</a:t>
            </a:r>
            <a:endParaRPr lang="fr-FR" dirty="0"/>
          </a:p>
          <a:p>
            <a:pPr lvl="2"/>
            <a:r>
              <a:rPr lang="fr-FR" dirty="0"/>
              <a:t>A deadline : 31 </a:t>
            </a:r>
            <a:r>
              <a:rPr lang="fr-FR" dirty="0" err="1"/>
              <a:t>December</a:t>
            </a:r>
            <a:r>
              <a:rPr lang="fr-FR" dirty="0"/>
              <a:t> 2016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58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WHEN </a:t>
            </a:r>
            <a:r>
              <a:rPr lang="fr-FR" sz="3200" dirty="0"/>
              <a:t>?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The </a:t>
            </a:r>
            <a:r>
              <a:rPr lang="fr-FR" sz="2800" dirty="0" err="1" smtClean="0"/>
              <a:t>implementation</a:t>
            </a:r>
            <a:r>
              <a:rPr lang="fr-FR" sz="2800" dirty="0" smtClean="0"/>
              <a:t> agenda for the BEPS Plan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70912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fr-FR" sz="3400" b="1" dirty="0"/>
              <a:t>The </a:t>
            </a:r>
            <a:r>
              <a:rPr lang="fr-FR" sz="3400" b="1" dirty="0" err="1" smtClean="0"/>
              <a:t>October</a:t>
            </a:r>
            <a:r>
              <a:rPr lang="fr-FR" sz="3400" b="1" dirty="0" smtClean="0"/>
              <a:t> 2015 final reports</a:t>
            </a:r>
            <a:endParaRPr lang="fr-FR" sz="3400" dirty="0"/>
          </a:p>
          <a:p>
            <a:pPr lvl="0">
              <a:spcAft>
                <a:spcPts val="600"/>
              </a:spcAft>
            </a:pPr>
            <a:r>
              <a:rPr lang="fr-FR" sz="2800" dirty="0" smtClean="0"/>
              <a:t>Actions 6 (</a:t>
            </a:r>
            <a:r>
              <a:rPr lang="fr-FR" sz="2800" dirty="0" err="1" smtClean="0"/>
              <a:t>treaty</a:t>
            </a:r>
            <a:r>
              <a:rPr lang="fr-FR" sz="2800" dirty="0" smtClean="0"/>
              <a:t> abuse), 7 (PE), 14 (disputes), 15 (</a:t>
            </a:r>
            <a:r>
              <a:rPr lang="fr-FR" sz="2800" dirty="0" err="1" smtClean="0"/>
              <a:t>multilateral</a:t>
            </a:r>
            <a:r>
              <a:rPr lang="fr-FR" sz="2800" dirty="0" smtClean="0"/>
              <a:t> instrument)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fr-FR" b="1" dirty="0" err="1" smtClean="0"/>
              <a:t>Further</a:t>
            </a:r>
            <a:r>
              <a:rPr lang="fr-FR" b="1" dirty="0" smtClean="0"/>
              <a:t> </a:t>
            </a:r>
            <a:r>
              <a:rPr lang="fr-FR" b="1" dirty="0" err="1" smtClean="0"/>
              <a:t>work</a:t>
            </a:r>
            <a:endParaRPr lang="fr-FR" b="1" dirty="0"/>
          </a:p>
          <a:p>
            <a:pPr lvl="1"/>
            <a:r>
              <a:rPr lang="fr-FR" sz="2900" u="sng" dirty="0" smtClean="0"/>
              <a:t>New </a:t>
            </a:r>
            <a:r>
              <a:rPr lang="fr-FR" sz="2900" u="sng" dirty="0" err="1" smtClean="0"/>
              <a:t>measures</a:t>
            </a:r>
            <a:r>
              <a:rPr lang="fr-FR" sz="2900" u="sng" dirty="0" smtClean="0"/>
              <a:t> to </a:t>
            </a:r>
            <a:r>
              <a:rPr lang="fr-FR" sz="2900" u="sng" dirty="0" err="1" smtClean="0"/>
              <a:t>be</a:t>
            </a:r>
            <a:r>
              <a:rPr lang="fr-FR" sz="2900" u="sng" dirty="0" smtClean="0"/>
              <a:t> </a:t>
            </a:r>
            <a:r>
              <a:rPr lang="fr-FR" sz="2900" u="sng" dirty="0" err="1" smtClean="0"/>
              <a:t>finalized</a:t>
            </a:r>
            <a:r>
              <a:rPr lang="fr-FR" sz="2900" u="sng" dirty="0" smtClean="0"/>
              <a:t> in 2016, </a:t>
            </a:r>
            <a:r>
              <a:rPr lang="fr-FR" sz="2900" u="sng" dirty="0" err="1" smtClean="0"/>
              <a:t>independently</a:t>
            </a:r>
            <a:r>
              <a:rPr lang="fr-FR" sz="2900" u="sng" dirty="0" smtClean="0"/>
              <a:t> </a:t>
            </a:r>
            <a:r>
              <a:rPr lang="fr-FR" sz="2900" u="sng" dirty="0" err="1" smtClean="0"/>
              <a:t>from</a:t>
            </a:r>
            <a:r>
              <a:rPr lang="fr-FR" sz="2900" u="sng" dirty="0" smtClean="0"/>
              <a:t> the </a:t>
            </a:r>
            <a:r>
              <a:rPr lang="fr-FR" sz="2900" u="sng" dirty="0" err="1" smtClean="0"/>
              <a:t>multilateral</a:t>
            </a:r>
            <a:r>
              <a:rPr lang="fr-FR" sz="2900" u="sng" dirty="0" smtClean="0"/>
              <a:t> instrument</a:t>
            </a:r>
            <a:endParaRPr lang="fr-FR" sz="2900" u="sng" dirty="0"/>
          </a:p>
          <a:p>
            <a:pPr lvl="2"/>
            <a:r>
              <a:rPr lang="fr-FR" dirty="0" err="1" smtClean="0"/>
              <a:t>Establishing</a:t>
            </a:r>
            <a:r>
              <a:rPr lang="fr-FR" dirty="0" smtClean="0"/>
              <a:t> the </a:t>
            </a:r>
            <a:r>
              <a:rPr lang="fr-FR" dirty="0" err="1" smtClean="0"/>
              <a:t>peer-based</a:t>
            </a:r>
            <a:r>
              <a:rPr lang="fr-FR" dirty="0" smtClean="0"/>
              <a:t> </a:t>
            </a:r>
            <a:r>
              <a:rPr lang="fr-FR" u="sng" dirty="0" smtClean="0"/>
              <a:t>monitoring </a:t>
            </a:r>
            <a:r>
              <a:rPr lang="fr-FR" u="sng" dirty="0" err="1" smtClean="0"/>
              <a:t>mechanism</a:t>
            </a:r>
            <a:r>
              <a:rPr lang="fr-FR" u="sng" dirty="0" smtClean="0"/>
              <a:t> </a:t>
            </a:r>
            <a:r>
              <a:rPr lang="fr-FR" dirty="0" smtClean="0"/>
              <a:t>for the minimum standard on </a:t>
            </a:r>
            <a:r>
              <a:rPr lang="fr-FR" u="sng" dirty="0" smtClean="0"/>
              <a:t>dispute </a:t>
            </a:r>
            <a:r>
              <a:rPr lang="fr-FR" u="sng" dirty="0" err="1" smtClean="0"/>
              <a:t>resolution</a:t>
            </a:r>
            <a:r>
              <a:rPr lang="fr-FR" u="sng" dirty="0" smtClean="0"/>
              <a:t>  </a:t>
            </a:r>
          </a:p>
          <a:p>
            <a:pPr lvl="2"/>
            <a:r>
              <a:rPr lang="fr-FR" dirty="0" smtClean="0"/>
              <a:t>Monitoring </a:t>
            </a:r>
            <a:r>
              <a:rPr lang="fr-FR" dirty="0" err="1" smtClean="0"/>
              <a:t>process</a:t>
            </a:r>
            <a:r>
              <a:rPr lang="fr-FR" dirty="0" smtClean="0"/>
              <a:t> </a:t>
            </a:r>
            <a:r>
              <a:rPr lang="fr-FR" dirty="0" err="1" smtClean="0"/>
              <a:t>beginning</a:t>
            </a:r>
            <a:r>
              <a:rPr lang="fr-FR" dirty="0" smtClean="0"/>
              <a:t> in 2016 and first reports by the end of 2017</a:t>
            </a:r>
            <a:endParaRPr lang="fr-FR" dirty="0"/>
          </a:p>
          <a:p>
            <a:pPr lvl="1"/>
            <a:r>
              <a:rPr lang="fr-FR" sz="2900" u="sng" dirty="0"/>
              <a:t>New </a:t>
            </a:r>
            <a:r>
              <a:rPr lang="fr-FR" sz="2900" u="sng" dirty="0" err="1"/>
              <a:t>measures</a:t>
            </a:r>
            <a:r>
              <a:rPr lang="fr-FR" sz="2900" u="sng" dirty="0"/>
              <a:t> to </a:t>
            </a:r>
            <a:r>
              <a:rPr lang="fr-FR" sz="2900" u="sng" dirty="0" err="1"/>
              <a:t>be</a:t>
            </a:r>
            <a:r>
              <a:rPr lang="fr-FR" sz="2900" u="sng" dirty="0"/>
              <a:t> </a:t>
            </a:r>
            <a:r>
              <a:rPr lang="fr-FR" sz="2900" u="sng" dirty="0" err="1"/>
              <a:t>finalized</a:t>
            </a:r>
            <a:r>
              <a:rPr lang="fr-FR" sz="2900" u="sng" dirty="0"/>
              <a:t> in </a:t>
            </a:r>
            <a:r>
              <a:rPr lang="fr-FR" sz="2900" u="sng" dirty="0" smtClean="0"/>
              <a:t>2016 and </a:t>
            </a:r>
            <a:r>
              <a:rPr lang="fr-FR" sz="2900" u="sng" dirty="0" err="1" smtClean="0"/>
              <a:t>included</a:t>
            </a:r>
            <a:r>
              <a:rPr lang="fr-FR" sz="2900" u="sng" dirty="0" smtClean="0"/>
              <a:t> in the </a:t>
            </a:r>
            <a:r>
              <a:rPr lang="fr-FR" sz="2900" u="sng" dirty="0" err="1"/>
              <a:t>multilateral</a:t>
            </a:r>
            <a:r>
              <a:rPr lang="fr-FR" sz="2900" u="sng" dirty="0"/>
              <a:t> instrument</a:t>
            </a:r>
          </a:p>
          <a:p>
            <a:pPr lvl="2"/>
            <a:r>
              <a:rPr lang="fr-FR" u="sng" dirty="0" err="1" smtClean="0"/>
              <a:t>Review</a:t>
            </a:r>
            <a:r>
              <a:rPr lang="fr-FR" u="sng" dirty="0" smtClean="0"/>
              <a:t> of the LOB </a:t>
            </a:r>
            <a:r>
              <a:rPr lang="fr-FR" u="sng" dirty="0" err="1" smtClean="0"/>
              <a:t>rule</a:t>
            </a:r>
            <a:r>
              <a:rPr lang="fr-FR" u="sng" dirty="0" smtClean="0"/>
              <a:t> </a:t>
            </a:r>
            <a:r>
              <a:rPr lang="fr-FR" dirty="0" smtClean="0"/>
              <a:t>in the light of </a:t>
            </a:r>
            <a:r>
              <a:rPr lang="fr-FR" dirty="0" err="1" smtClean="0"/>
              <a:t>its</a:t>
            </a:r>
            <a:r>
              <a:rPr lang="fr-FR" dirty="0" smtClean="0"/>
              <a:t> 2015 new US version (action 6)</a:t>
            </a:r>
          </a:p>
          <a:p>
            <a:pPr lvl="2"/>
            <a:r>
              <a:rPr lang="fr-FR" dirty="0" err="1"/>
              <a:t>Treaty</a:t>
            </a:r>
            <a:r>
              <a:rPr lang="fr-FR" dirty="0"/>
              <a:t> </a:t>
            </a:r>
            <a:r>
              <a:rPr lang="fr-FR" dirty="0" err="1"/>
              <a:t>entitlement</a:t>
            </a:r>
            <a:r>
              <a:rPr lang="fr-FR" dirty="0"/>
              <a:t> of </a:t>
            </a:r>
            <a:r>
              <a:rPr lang="fr-FR" u="sng" dirty="0"/>
              <a:t>non-CIV </a:t>
            </a:r>
            <a:r>
              <a:rPr lang="fr-FR" u="sng" dirty="0" err="1"/>
              <a:t>funds</a:t>
            </a:r>
            <a:r>
              <a:rPr lang="fr-FR" u="sng" dirty="0"/>
              <a:t> </a:t>
            </a:r>
            <a:r>
              <a:rPr lang="fr-FR" dirty="0"/>
              <a:t>(action 7</a:t>
            </a:r>
            <a:r>
              <a:rPr lang="fr-FR" dirty="0" smtClean="0"/>
              <a:t>)</a:t>
            </a:r>
            <a:endParaRPr lang="fr-FR" dirty="0"/>
          </a:p>
          <a:p>
            <a:pPr lvl="2">
              <a:spcAft>
                <a:spcPts val="600"/>
              </a:spcAft>
            </a:pPr>
            <a:r>
              <a:rPr lang="fr-FR" dirty="0" err="1" smtClean="0"/>
              <a:t>Additional</a:t>
            </a:r>
            <a:r>
              <a:rPr lang="fr-FR" dirty="0" smtClean="0"/>
              <a:t> guidance on the issue of </a:t>
            </a:r>
            <a:r>
              <a:rPr lang="fr-FR" u="sng" dirty="0" smtClean="0"/>
              <a:t>attribution of profits to PE </a:t>
            </a:r>
            <a:r>
              <a:rPr lang="fr-FR" dirty="0" smtClean="0"/>
              <a:t>(action 7)</a:t>
            </a:r>
          </a:p>
          <a:p>
            <a:pPr lvl="2">
              <a:spcAft>
                <a:spcPts val="600"/>
              </a:spcAft>
            </a:pPr>
            <a:r>
              <a:rPr lang="fr-FR" dirty="0" err="1" smtClean="0"/>
              <a:t>Drafting</a:t>
            </a:r>
            <a:r>
              <a:rPr lang="fr-FR" dirty="0" smtClean="0"/>
              <a:t> a </a:t>
            </a:r>
            <a:r>
              <a:rPr lang="fr-FR" dirty="0" err="1" smtClean="0"/>
              <a:t>mandatory</a:t>
            </a:r>
            <a:r>
              <a:rPr lang="fr-FR" dirty="0" smtClean="0"/>
              <a:t> binding MAP </a:t>
            </a:r>
            <a:r>
              <a:rPr lang="fr-FR" u="sng" dirty="0" smtClean="0"/>
              <a:t>arbitration clause </a:t>
            </a:r>
            <a:r>
              <a:rPr lang="fr-FR" dirty="0" smtClean="0"/>
              <a:t>(action 14)</a:t>
            </a:r>
          </a:p>
          <a:p>
            <a:pPr lvl="1">
              <a:spcAft>
                <a:spcPts val="600"/>
              </a:spcAft>
            </a:pPr>
            <a:r>
              <a:rPr lang="fr-FR" u="sng" dirty="0" err="1" smtClean="0"/>
              <a:t>Finalization</a:t>
            </a:r>
            <a:r>
              <a:rPr lang="fr-FR" u="sng" dirty="0" smtClean="0"/>
              <a:t> of the </a:t>
            </a:r>
            <a:r>
              <a:rPr lang="fr-FR" u="sng" dirty="0" err="1" smtClean="0"/>
              <a:t>multilateral</a:t>
            </a:r>
            <a:r>
              <a:rPr lang="fr-FR" u="sng" dirty="0" smtClean="0"/>
              <a:t> instrument </a:t>
            </a:r>
            <a:r>
              <a:rPr lang="fr-FR" u="sng" dirty="0" err="1" smtClean="0"/>
              <a:t>before</a:t>
            </a:r>
            <a:r>
              <a:rPr lang="fr-FR" u="sng" dirty="0" smtClean="0"/>
              <a:t> 2017 </a:t>
            </a:r>
            <a:r>
              <a:rPr lang="fr-FR" sz="2400" dirty="0"/>
              <a:t>(Action 15</a:t>
            </a:r>
            <a:r>
              <a:rPr lang="fr-FR" sz="2400" dirty="0" smtClean="0"/>
              <a:t>)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6477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WHO </a:t>
            </a:r>
            <a:r>
              <a:rPr lang="fr-FR" sz="3200" dirty="0"/>
              <a:t>?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2800" dirty="0" err="1" smtClean="0"/>
              <a:t>Which</a:t>
            </a:r>
            <a:r>
              <a:rPr lang="fr-FR" sz="2800" dirty="0" smtClean="0"/>
              <a:t> States to </a:t>
            </a:r>
            <a:r>
              <a:rPr lang="fr-FR" sz="2800" dirty="0" err="1" smtClean="0"/>
              <a:t>implement</a:t>
            </a:r>
            <a:r>
              <a:rPr lang="fr-FR" sz="2800" dirty="0" smtClean="0"/>
              <a:t> the BEPS Plan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fr-FR" sz="2900" dirty="0" smtClean="0"/>
              <a:t>The BEPS reports = « </a:t>
            </a:r>
            <a:r>
              <a:rPr lang="fr-FR" sz="2900" u="sng" dirty="0" err="1" smtClean="0"/>
              <a:t>morally</a:t>
            </a:r>
            <a:r>
              <a:rPr lang="fr-FR" sz="2900" u="sng" dirty="0" smtClean="0"/>
              <a:t> binding </a:t>
            </a:r>
            <a:r>
              <a:rPr lang="fr-FR" sz="2900" dirty="0" smtClean="0"/>
              <a:t>instruments » (P. Saint-Amans)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fr-FR" sz="3600" b="1" dirty="0" err="1" smtClean="0"/>
              <a:t>Which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implementation</a:t>
            </a:r>
            <a:r>
              <a:rPr lang="fr-FR" sz="3600" b="1" dirty="0" smtClean="0"/>
              <a:t> by the OECD/G 20 </a:t>
            </a:r>
            <a:r>
              <a:rPr lang="fr-FR" sz="3600" b="1" dirty="0" err="1" smtClean="0"/>
              <a:t>members</a:t>
            </a:r>
            <a:r>
              <a:rPr lang="fr-FR" sz="3600" b="1" dirty="0" smtClean="0"/>
              <a:t> ?</a:t>
            </a:r>
            <a:endParaRPr lang="fr-FR" sz="3600" dirty="0"/>
          </a:p>
          <a:p>
            <a:pPr lvl="0">
              <a:spcAft>
                <a:spcPts val="600"/>
              </a:spcAft>
            </a:pPr>
            <a:r>
              <a:rPr lang="fr-FR" sz="3300" dirty="0" err="1" smtClean="0"/>
              <a:t>Pre-multilateral</a:t>
            </a:r>
            <a:r>
              <a:rPr lang="fr-FR" sz="3300" dirty="0" smtClean="0"/>
              <a:t> instrument </a:t>
            </a:r>
            <a:r>
              <a:rPr lang="fr-FR" sz="3300" dirty="0" err="1" smtClean="0"/>
              <a:t>implementation</a:t>
            </a:r>
            <a:endParaRPr lang="fr-FR" sz="3300" dirty="0" smtClean="0"/>
          </a:p>
          <a:p>
            <a:pPr lvl="1">
              <a:spcAft>
                <a:spcPts val="600"/>
              </a:spcAft>
            </a:pPr>
            <a:r>
              <a:rPr lang="fr-FR" sz="2900" dirty="0" err="1"/>
              <a:t>e</a:t>
            </a:r>
            <a:r>
              <a:rPr lang="fr-FR" sz="2900" dirty="0" err="1" smtClean="0"/>
              <a:t>.g</a:t>
            </a:r>
            <a:r>
              <a:rPr lang="fr-FR" sz="2900" dirty="0" smtClean="0"/>
              <a:t>. the </a:t>
            </a:r>
            <a:r>
              <a:rPr lang="fr-FR" sz="2900" dirty="0" err="1" smtClean="0"/>
              <a:t>June</a:t>
            </a:r>
            <a:r>
              <a:rPr lang="fr-FR" sz="2900" dirty="0" smtClean="0"/>
              <a:t> 2015 France-</a:t>
            </a:r>
            <a:r>
              <a:rPr lang="fr-FR" sz="2900" dirty="0" err="1" smtClean="0"/>
              <a:t>Colombia</a:t>
            </a:r>
            <a:r>
              <a:rPr lang="fr-FR" sz="2900" dirty="0" smtClean="0"/>
              <a:t> </a:t>
            </a:r>
            <a:r>
              <a:rPr lang="fr-FR" sz="2900" dirty="0" err="1" smtClean="0"/>
              <a:t>tax</a:t>
            </a:r>
            <a:r>
              <a:rPr lang="fr-FR" sz="2900" dirty="0" smtClean="0"/>
              <a:t> </a:t>
            </a:r>
            <a:r>
              <a:rPr lang="fr-FR" sz="2900" dirty="0" err="1" smtClean="0"/>
              <a:t>treaty</a:t>
            </a:r>
            <a:endParaRPr lang="fr-FR" sz="2900" dirty="0" smtClean="0"/>
          </a:p>
          <a:p>
            <a:pPr>
              <a:spcAft>
                <a:spcPts val="600"/>
              </a:spcAft>
            </a:pPr>
            <a:r>
              <a:rPr lang="fr-FR" dirty="0" err="1" smtClean="0"/>
              <a:t>Implementation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the </a:t>
            </a:r>
            <a:r>
              <a:rPr lang="fr-FR" dirty="0" err="1" smtClean="0"/>
              <a:t>multilateral</a:t>
            </a:r>
            <a:r>
              <a:rPr lang="fr-FR" dirty="0" smtClean="0"/>
              <a:t> instrument</a:t>
            </a:r>
          </a:p>
          <a:p>
            <a:pPr lvl="1">
              <a:spcAft>
                <a:spcPts val="600"/>
              </a:spcAft>
            </a:pPr>
            <a:r>
              <a:rPr lang="fr-FR" sz="2900" dirty="0"/>
              <a:t>The </a:t>
            </a:r>
            <a:r>
              <a:rPr lang="fr-FR" sz="2900" dirty="0" err="1"/>
              <a:t>biggest</a:t>
            </a:r>
            <a:r>
              <a:rPr lang="fr-FR" sz="2900" dirty="0"/>
              <a:t> challenge : </a:t>
            </a:r>
            <a:r>
              <a:rPr lang="fr-FR" sz="2900" dirty="0" err="1"/>
              <a:t>keeping</a:t>
            </a:r>
            <a:r>
              <a:rPr lang="fr-FR" sz="2900" dirty="0"/>
              <a:t> the consensus alive</a:t>
            </a:r>
          </a:p>
          <a:p>
            <a:pPr lvl="1">
              <a:spcAft>
                <a:spcPts val="600"/>
              </a:spcAft>
            </a:pPr>
            <a:r>
              <a:rPr lang="fr-FR" sz="2900" dirty="0"/>
              <a:t>The </a:t>
            </a:r>
            <a:r>
              <a:rPr lang="fr-FR" sz="2900" dirty="0" err="1"/>
              <a:t>risk</a:t>
            </a:r>
            <a:r>
              <a:rPr lang="fr-FR" sz="2900" dirty="0"/>
              <a:t> of an </a:t>
            </a:r>
            <a:r>
              <a:rPr lang="fr-FR" sz="2900" dirty="0" err="1"/>
              <a:t>aggravated</a:t>
            </a:r>
            <a:r>
              <a:rPr lang="fr-FR" sz="2900" dirty="0"/>
              <a:t> chaos</a:t>
            </a:r>
          </a:p>
          <a:p>
            <a:pPr lvl="2">
              <a:spcAft>
                <a:spcPts val="600"/>
              </a:spcAft>
            </a:pPr>
            <a:r>
              <a:rPr lang="fr-FR" sz="2500" dirty="0" smtClean="0"/>
              <a:t>A </a:t>
            </a:r>
            <a:r>
              <a:rPr lang="fr-FR" sz="2500" dirty="0" err="1" smtClean="0"/>
              <a:t>peacemeal</a:t>
            </a:r>
            <a:r>
              <a:rPr lang="fr-FR" sz="2500" dirty="0" smtClean="0"/>
              <a:t> </a:t>
            </a:r>
            <a:r>
              <a:rPr lang="fr-FR" sz="2500" dirty="0" err="1" smtClean="0"/>
              <a:t>approach</a:t>
            </a:r>
            <a:r>
              <a:rPr lang="fr-FR" sz="2500" dirty="0" smtClean="0"/>
              <a:t> : BRICS ?</a:t>
            </a:r>
          </a:p>
          <a:p>
            <a:pPr lvl="2">
              <a:spcAft>
                <a:spcPts val="600"/>
              </a:spcAft>
            </a:pPr>
            <a:r>
              <a:rPr lang="fr-FR" sz="2500" dirty="0" smtClean="0"/>
              <a:t>A </a:t>
            </a:r>
            <a:r>
              <a:rPr lang="fr-FR" sz="2500" dirty="0" err="1" smtClean="0"/>
              <a:t>wait</a:t>
            </a:r>
            <a:r>
              <a:rPr lang="fr-FR" sz="2500" dirty="0" smtClean="0"/>
              <a:t> and </a:t>
            </a:r>
            <a:r>
              <a:rPr lang="fr-FR" sz="2500" dirty="0" err="1" smtClean="0"/>
              <a:t>see</a:t>
            </a:r>
            <a:r>
              <a:rPr lang="fr-FR" sz="2500" dirty="0" smtClean="0"/>
              <a:t> </a:t>
            </a:r>
            <a:r>
              <a:rPr lang="fr-FR" sz="2500" dirty="0" err="1" smtClean="0"/>
              <a:t>approach</a:t>
            </a:r>
            <a:r>
              <a:rPr lang="fr-FR" sz="2500" dirty="0" smtClean="0"/>
              <a:t> : the US not </a:t>
            </a:r>
            <a:r>
              <a:rPr lang="fr-FR" sz="2500" dirty="0" err="1" smtClean="0"/>
              <a:t>participating</a:t>
            </a:r>
            <a:r>
              <a:rPr lang="fr-FR" sz="2500" dirty="0" smtClean="0"/>
              <a:t> in the Ad-hoc Group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fr-FR" sz="3600" b="1" dirty="0" err="1" smtClean="0"/>
              <a:t>Which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implementation</a:t>
            </a:r>
            <a:r>
              <a:rPr lang="fr-FR" sz="3600" b="1" dirty="0" smtClean="0"/>
              <a:t> by the non-OECD/non-G 20 countries ?</a:t>
            </a:r>
          </a:p>
          <a:p>
            <a:pPr lvl="1">
              <a:spcAft>
                <a:spcPts val="600"/>
              </a:spcAft>
            </a:pPr>
            <a:r>
              <a:rPr lang="fr-FR" sz="2900" dirty="0" err="1" smtClean="0"/>
              <a:t>Developing</a:t>
            </a:r>
            <a:r>
              <a:rPr lang="fr-FR" sz="2900" dirty="0" smtClean="0"/>
              <a:t> countries and BEPS</a:t>
            </a:r>
            <a:endParaRPr lang="fr-FR" sz="2900" dirty="0"/>
          </a:p>
          <a:p>
            <a:pPr lvl="2">
              <a:spcAft>
                <a:spcPts val="600"/>
              </a:spcAft>
            </a:pPr>
            <a:r>
              <a:rPr lang="fr-FR" sz="2500" dirty="0" err="1" smtClean="0"/>
              <a:t>Their</a:t>
            </a:r>
            <a:r>
              <a:rPr lang="fr-FR" sz="2500" dirty="0" smtClean="0"/>
              <a:t> participation in and association to the BEPS Project</a:t>
            </a:r>
          </a:p>
          <a:p>
            <a:pPr lvl="2">
              <a:spcAft>
                <a:spcPts val="600"/>
              </a:spcAft>
            </a:pPr>
            <a:r>
              <a:rPr lang="fr-FR" sz="2500" dirty="0" smtClean="0"/>
              <a:t>A dialogue </a:t>
            </a:r>
            <a:r>
              <a:rPr lang="fr-FR" sz="2500" dirty="0" err="1" smtClean="0"/>
              <a:t>process</a:t>
            </a:r>
            <a:r>
              <a:rPr lang="fr-FR" sz="2500" dirty="0" smtClean="0"/>
              <a:t> (</a:t>
            </a:r>
            <a:r>
              <a:rPr lang="fr-FR" sz="2500" dirty="0" err="1" smtClean="0"/>
              <a:t>regional</a:t>
            </a:r>
            <a:r>
              <a:rPr lang="fr-FR" sz="2500" dirty="0" smtClean="0"/>
              <a:t> networks)</a:t>
            </a:r>
          </a:p>
          <a:p>
            <a:pPr lvl="2"/>
            <a:r>
              <a:rPr lang="fr-FR" sz="2500" dirty="0" smtClean="0"/>
              <a:t>The </a:t>
            </a:r>
            <a:r>
              <a:rPr lang="fr-FR" sz="2500" dirty="0" err="1" smtClean="0"/>
              <a:t>working</a:t>
            </a:r>
            <a:r>
              <a:rPr lang="fr-FR" sz="2500" dirty="0" smtClean="0"/>
              <a:t> out of </a:t>
            </a:r>
            <a:r>
              <a:rPr lang="fr-FR" sz="2500" dirty="0" err="1" smtClean="0"/>
              <a:t>toolkits</a:t>
            </a:r>
            <a:r>
              <a:rPr lang="fr-FR" sz="2500" dirty="0" smtClean="0"/>
              <a:t> to </a:t>
            </a:r>
            <a:r>
              <a:rPr lang="fr-FR" sz="2500" dirty="0" err="1" smtClean="0"/>
              <a:t>assist</a:t>
            </a:r>
            <a:r>
              <a:rPr lang="fr-FR" sz="2500" dirty="0" smtClean="0"/>
              <a:t> </a:t>
            </a:r>
            <a:r>
              <a:rPr lang="fr-FR" sz="2500" dirty="0" err="1" smtClean="0"/>
              <a:t>them</a:t>
            </a:r>
            <a:r>
              <a:rPr lang="fr-FR" sz="2500" dirty="0" smtClean="0"/>
              <a:t> </a:t>
            </a:r>
            <a:r>
              <a:rPr lang="fr-FR" sz="2500" dirty="0" err="1" smtClean="0"/>
              <a:t>implement</a:t>
            </a:r>
            <a:r>
              <a:rPr lang="fr-FR" sz="2500" dirty="0" smtClean="0"/>
              <a:t> BEPS action items (</a:t>
            </a:r>
            <a:r>
              <a:rPr lang="fr-FR" sz="2500" dirty="0" err="1" smtClean="0"/>
              <a:t>e.g</a:t>
            </a:r>
            <a:r>
              <a:rPr lang="fr-FR" sz="2500" dirty="0" smtClean="0"/>
              <a:t>. </a:t>
            </a:r>
            <a:r>
              <a:rPr lang="fr-FR" sz="2500" dirty="0" err="1" smtClean="0"/>
              <a:t>tax</a:t>
            </a:r>
            <a:r>
              <a:rPr lang="fr-FR" sz="2500" dirty="0" smtClean="0"/>
              <a:t> </a:t>
            </a:r>
            <a:r>
              <a:rPr lang="fr-FR" sz="2500" dirty="0" err="1" smtClean="0"/>
              <a:t>incentives</a:t>
            </a:r>
            <a:r>
              <a:rPr lang="fr-FR" sz="2500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554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WHY ?</a:t>
            </a:r>
            <a:br>
              <a:rPr lang="fr-FR" sz="3200" dirty="0" smtClean="0"/>
            </a:br>
            <a:r>
              <a:rPr lang="fr-FR" sz="2800" dirty="0" err="1" smtClean="0"/>
              <a:t>Why</a:t>
            </a:r>
            <a:r>
              <a:rPr lang="fr-FR" sz="2800" dirty="0" smtClean="0"/>
              <a:t> </a:t>
            </a:r>
            <a:r>
              <a:rPr lang="fr-FR" sz="2800" dirty="0" err="1" smtClean="0"/>
              <a:t>tax</a:t>
            </a:r>
            <a:r>
              <a:rPr lang="fr-FR" sz="2800" dirty="0" smtClean="0"/>
              <a:t> </a:t>
            </a:r>
            <a:r>
              <a:rPr lang="fr-FR" sz="2800" dirty="0" err="1" smtClean="0"/>
              <a:t>treaties</a:t>
            </a:r>
            <a:r>
              <a:rPr lang="fr-FR" sz="2800" dirty="0" smtClean="0"/>
              <a:t> and BEPS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sz="2400" dirty="0" smtClean="0"/>
              <a:t>The </a:t>
            </a:r>
            <a:r>
              <a:rPr lang="fr-FR" sz="2400" dirty="0" err="1" smtClean="0"/>
              <a:t>Cyclopean</a:t>
            </a:r>
            <a:r>
              <a:rPr lang="fr-FR" sz="2400" dirty="0" smtClean="0"/>
              <a:t> goal of the OECD/G 20 </a:t>
            </a:r>
            <a:r>
              <a:rPr lang="fr-FR" sz="2400" dirty="0" err="1" smtClean="0"/>
              <a:t>crusade</a:t>
            </a:r>
            <a:r>
              <a:rPr lang="fr-FR" sz="2400" dirty="0" smtClean="0"/>
              <a:t> </a:t>
            </a:r>
            <a:r>
              <a:rPr lang="fr-FR" sz="2400" dirty="0" err="1" smtClean="0"/>
              <a:t>against</a:t>
            </a:r>
            <a:r>
              <a:rPr lang="fr-FR" sz="2400" dirty="0" smtClean="0"/>
              <a:t> BEPS </a:t>
            </a:r>
            <a:r>
              <a:rPr lang="fr-FR" sz="1800" dirty="0" smtClean="0"/>
              <a:t>(</a:t>
            </a:r>
            <a:r>
              <a:rPr lang="fr-FR" sz="1800" dirty="0" err="1" smtClean="0"/>
              <a:t>recall</a:t>
            </a:r>
            <a:r>
              <a:rPr lang="fr-FR" sz="1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fr-FR" sz="2400" dirty="0" err="1" smtClean="0"/>
              <a:t>Tax</a:t>
            </a:r>
            <a:r>
              <a:rPr lang="fr-FR" sz="2400" dirty="0" smtClean="0"/>
              <a:t> </a:t>
            </a:r>
            <a:r>
              <a:rPr lang="fr-FR" sz="2400" dirty="0" err="1" smtClean="0"/>
              <a:t>treaties</a:t>
            </a:r>
            <a:r>
              <a:rPr lang="fr-FR" sz="2400" dirty="0" smtClean="0"/>
              <a:t> as a </a:t>
            </a:r>
            <a:r>
              <a:rPr lang="fr-FR" sz="2400" dirty="0" err="1" smtClean="0"/>
              <a:t>necessary</a:t>
            </a:r>
            <a:r>
              <a:rPr lang="fr-FR" sz="2400" dirty="0" smtClean="0"/>
              <a:t> part of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crusade</a:t>
            </a:r>
            <a:endParaRPr lang="fr-FR" sz="2400" dirty="0" smtClean="0"/>
          </a:p>
          <a:p>
            <a:pPr lvl="1"/>
            <a:r>
              <a:rPr lang="fr-FR" sz="2000" dirty="0" smtClean="0"/>
              <a:t>The </a:t>
            </a:r>
            <a:r>
              <a:rPr lang="fr-FR" sz="2000" dirty="0" err="1" smtClean="0"/>
              <a:t>need</a:t>
            </a:r>
            <a:r>
              <a:rPr lang="fr-FR" sz="2000" dirty="0" smtClean="0"/>
              <a:t> for </a:t>
            </a:r>
            <a:r>
              <a:rPr lang="fr-FR" sz="2000" dirty="0" err="1" smtClean="0"/>
              <a:t>addressing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shortcomings</a:t>
            </a:r>
            <a:r>
              <a:rPr lang="fr-FR" sz="2000" dirty="0" smtClean="0"/>
              <a:t> of </a:t>
            </a:r>
            <a:r>
              <a:rPr lang="fr-FR" sz="2000" dirty="0" err="1" smtClean="0"/>
              <a:t>tax</a:t>
            </a:r>
            <a:r>
              <a:rPr lang="fr-FR" sz="2000" dirty="0" smtClean="0"/>
              <a:t> </a:t>
            </a:r>
            <a:r>
              <a:rPr lang="fr-FR" sz="2000" dirty="0" err="1" smtClean="0"/>
              <a:t>treaties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facilitate</a:t>
            </a:r>
            <a:r>
              <a:rPr lang="fr-FR" sz="2000" dirty="0" smtClean="0"/>
              <a:t> BEPS</a:t>
            </a:r>
          </a:p>
          <a:p>
            <a:pPr lvl="2"/>
            <a:r>
              <a:rPr lang="fr-FR" sz="1800" dirty="0" smtClean="0"/>
              <a:t>The </a:t>
            </a:r>
            <a:r>
              <a:rPr lang="fr-FR" sz="1800" dirty="0" err="1" smtClean="0"/>
              <a:t>flaws</a:t>
            </a:r>
            <a:r>
              <a:rPr lang="fr-FR" sz="1800" dirty="0" smtClean="0"/>
              <a:t> in a system </a:t>
            </a:r>
            <a:r>
              <a:rPr lang="fr-FR" sz="1800" dirty="0" err="1" smtClean="0"/>
              <a:t>designed</a:t>
            </a:r>
            <a:r>
              <a:rPr lang="fr-FR" sz="1800" dirty="0" smtClean="0"/>
              <a:t> in the 1920s</a:t>
            </a:r>
          </a:p>
          <a:p>
            <a:pPr lvl="2"/>
            <a:r>
              <a:rPr lang="fr-FR" sz="1800" dirty="0" err="1" smtClean="0"/>
              <a:t>Almost</a:t>
            </a:r>
            <a:r>
              <a:rPr lang="fr-FR" sz="1800" dirty="0" smtClean="0"/>
              <a:t> </a:t>
            </a:r>
            <a:r>
              <a:rPr lang="fr-FR" sz="1800" dirty="0" err="1" smtClean="0"/>
              <a:t>exclusively</a:t>
            </a:r>
            <a:r>
              <a:rPr lang="fr-FR" sz="1800" dirty="0" smtClean="0"/>
              <a:t> </a:t>
            </a:r>
            <a:r>
              <a:rPr lang="fr-FR" sz="1800" dirty="0" err="1" smtClean="0"/>
              <a:t>oriented</a:t>
            </a:r>
            <a:r>
              <a:rPr lang="fr-FR" sz="1800" dirty="0" smtClean="0"/>
              <a:t> </a:t>
            </a:r>
            <a:r>
              <a:rPr lang="fr-FR" sz="1800" dirty="0" err="1" smtClean="0"/>
              <a:t>against</a:t>
            </a:r>
            <a:r>
              <a:rPr lang="fr-FR" sz="1800" dirty="0" smtClean="0"/>
              <a:t> double taxation</a:t>
            </a:r>
          </a:p>
          <a:p>
            <a:pPr lvl="2">
              <a:spcAft>
                <a:spcPts val="600"/>
              </a:spcAft>
            </a:pPr>
            <a:r>
              <a:rPr lang="fr-FR" sz="1800" dirty="0" err="1" smtClean="0"/>
              <a:t>Exacerbated</a:t>
            </a:r>
            <a:r>
              <a:rPr lang="fr-FR" sz="1800" dirty="0" smtClean="0"/>
              <a:t> by </a:t>
            </a:r>
            <a:r>
              <a:rPr lang="fr-FR" sz="1800" dirty="0" err="1"/>
              <a:t>g</a:t>
            </a:r>
            <a:r>
              <a:rPr lang="fr-FR" sz="1800" dirty="0" err="1" smtClean="0"/>
              <a:t>lobalization</a:t>
            </a:r>
            <a:endParaRPr lang="fr-FR" sz="1800" dirty="0" smtClean="0"/>
          </a:p>
          <a:p>
            <a:pPr lvl="1">
              <a:spcAft>
                <a:spcPts val="600"/>
              </a:spcAft>
            </a:pPr>
            <a:r>
              <a:rPr lang="fr-FR" sz="2000" dirty="0" smtClean="0"/>
              <a:t>And </a:t>
            </a:r>
            <a:r>
              <a:rPr lang="fr-FR" sz="2000" dirty="0" err="1" smtClean="0"/>
              <a:t>going</a:t>
            </a:r>
            <a:r>
              <a:rPr lang="fr-FR" sz="2000" dirty="0" smtClean="0"/>
              <a:t> </a:t>
            </a:r>
            <a:r>
              <a:rPr lang="fr-FR" sz="2000" dirty="0" err="1" smtClean="0"/>
              <a:t>further</a:t>
            </a:r>
            <a:r>
              <a:rPr lang="fr-FR" sz="2000" dirty="0" smtClean="0"/>
              <a:t>, </a:t>
            </a:r>
            <a:r>
              <a:rPr lang="fr-FR" sz="2000" dirty="0" err="1" smtClean="0"/>
              <a:t>introducing</a:t>
            </a:r>
            <a:r>
              <a:rPr lang="fr-FR" sz="2000" dirty="0" smtClean="0"/>
              <a:t> in </a:t>
            </a:r>
            <a:r>
              <a:rPr lang="fr-FR" sz="2000" dirty="0" err="1" smtClean="0"/>
              <a:t>tax</a:t>
            </a:r>
            <a:r>
              <a:rPr lang="fr-FR" sz="2000" dirty="0" smtClean="0"/>
              <a:t> </a:t>
            </a:r>
            <a:r>
              <a:rPr lang="fr-FR" sz="2000" dirty="0" err="1" smtClean="0"/>
              <a:t>treaties</a:t>
            </a:r>
            <a:r>
              <a:rPr lang="fr-FR" sz="2000" dirty="0" smtClean="0"/>
              <a:t> provisions </a:t>
            </a:r>
            <a:r>
              <a:rPr lang="fr-FR" sz="2000" dirty="0" err="1" smtClean="0"/>
              <a:t>intended</a:t>
            </a:r>
            <a:r>
              <a:rPr lang="fr-FR" sz="2000" dirty="0" smtClean="0"/>
              <a:t> to </a:t>
            </a:r>
            <a:r>
              <a:rPr lang="fr-FR" sz="2000" dirty="0" err="1" smtClean="0"/>
              <a:t>counter</a:t>
            </a:r>
            <a:r>
              <a:rPr lang="fr-FR" sz="2000" dirty="0" smtClean="0"/>
              <a:t> BEPS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60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WHAT ?</a:t>
            </a:r>
            <a:br>
              <a:rPr lang="fr-FR" sz="3200" dirty="0" smtClean="0"/>
            </a:br>
            <a:r>
              <a:rPr lang="fr-FR" sz="2800" dirty="0" err="1" smtClean="0"/>
              <a:t>Which</a:t>
            </a:r>
            <a:r>
              <a:rPr lang="fr-FR" sz="2800" dirty="0" smtClean="0"/>
              <a:t> </a:t>
            </a:r>
            <a:r>
              <a:rPr lang="fr-FR" sz="2800" dirty="0" err="1" smtClean="0"/>
              <a:t>measures</a:t>
            </a:r>
            <a:r>
              <a:rPr lang="fr-FR" sz="2800" dirty="0" smtClean="0"/>
              <a:t> 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1800" dirty="0" smtClean="0"/>
              <a:t>A </a:t>
            </a:r>
            <a:r>
              <a:rPr lang="fr-FR" sz="1800" dirty="0" err="1" smtClean="0"/>
              <a:t>limited</a:t>
            </a:r>
            <a:r>
              <a:rPr lang="fr-FR" sz="1800" dirty="0" smtClean="0"/>
              <a:t> ambition</a:t>
            </a:r>
          </a:p>
          <a:p>
            <a:pPr lvl="1">
              <a:spcAft>
                <a:spcPts val="600"/>
              </a:spcAft>
            </a:pPr>
            <a:r>
              <a:rPr lang="fr-FR" sz="1600" dirty="0" smtClean="0"/>
              <a:t>No (</a:t>
            </a:r>
            <a:r>
              <a:rPr lang="fr-FR" sz="1600" dirty="0" err="1" smtClean="0"/>
              <a:t>overtly</a:t>
            </a:r>
            <a:r>
              <a:rPr lang="fr-FR" sz="1600" dirty="0" smtClean="0"/>
              <a:t>) </a:t>
            </a:r>
            <a:r>
              <a:rPr lang="fr-FR" sz="1600" dirty="0" err="1" smtClean="0"/>
              <a:t>intended</a:t>
            </a:r>
            <a:r>
              <a:rPr lang="fr-FR" sz="1600" dirty="0" smtClean="0"/>
              <a:t> </a:t>
            </a:r>
            <a:r>
              <a:rPr lang="fr-FR" sz="1600" dirty="0" err="1" smtClean="0"/>
              <a:t>revisiting</a:t>
            </a:r>
            <a:r>
              <a:rPr lang="fr-FR" sz="1600" dirty="0" smtClean="0"/>
              <a:t> of the architecture of international taxation</a:t>
            </a:r>
          </a:p>
          <a:p>
            <a:pPr lvl="2">
              <a:spcAft>
                <a:spcPts val="600"/>
              </a:spcAft>
            </a:pPr>
            <a:r>
              <a:rPr lang="fr-FR" sz="1400" dirty="0" smtClean="0"/>
              <a:t>International standards for source-</a:t>
            </a:r>
            <a:r>
              <a:rPr lang="fr-FR" sz="1400" dirty="0" err="1" smtClean="0"/>
              <a:t>based</a:t>
            </a:r>
            <a:r>
              <a:rPr lang="fr-FR" sz="1400" dirty="0" smtClean="0"/>
              <a:t> versus </a:t>
            </a:r>
            <a:r>
              <a:rPr lang="fr-FR" sz="1400" dirty="0" err="1" smtClean="0"/>
              <a:t>residence-based</a:t>
            </a:r>
            <a:r>
              <a:rPr lang="fr-FR" sz="1400" dirty="0" smtClean="0"/>
              <a:t> taxation </a:t>
            </a:r>
            <a:r>
              <a:rPr lang="fr-FR" sz="1400" dirty="0" err="1" smtClean="0"/>
              <a:t>unchanged</a:t>
            </a:r>
            <a:endParaRPr lang="fr-FR" sz="1400" dirty="0" smtClean="0"/>
          </a:p>
          <a:p>
            <a:pPr lvl="2">
              <a:spcAft>
                <a:spcPts val="600"/>
              </a:spcAft>
            </a:pPr>
            <a:r>
              <a:rPr lang="fr-FR" sz="1400" dirty="0" err="1" smtClean="0"/>
              <a:t>Though</a:t>
            </a:r>
            <a:r>
              <a:rPr lang="fr-FR" sz="1400" dirty="0" smtClean="0"/>
              <a:t> </a:t>
            </a:r>
            <a:r>
              <a:rPr lang="fr-FR" sz="1400" dirty="0" err="1" smtClean="0"/>
              <a:t>some</a:t>
            </a:r>
            <a:r>
              <a:rPr lang="fr-FR" sz="1400" dirty="0" smtClean="0"/>
              <a:t> de facto impact of the </a:t>
            </a:r>
            <a:r>
              <a:rPr lang="fr-FR" sz="1400" dirty="0" err="1" smtClean="0"/>
              <a:t>measures</a:t>
            </a:r>
            <a:r>
              <a:rPr lang="fr-FR" sz="1400" dirty="0" smtClean="0"/>
              <a:t> </a:t>
            </a:r>
            <a:r>
              <a:rPr lang="fr-FR" sz="1400" dirty="0" err="1" smtClean="0"/>
              <a:t>undertaken</a:t>
            </a:r>
            <a:r>
              <a:rPr lang="fr-FR" sz="1400" dirty="0" smtClean="0"/>
              <a:t> on the source-</a:t>
            </a:r>
            <a:r>
              <a:rPr lang="fr-FR" sz="1400" dirty="0" err="1" smtClean="0"/>
              <a:t>residence</a:t>
            </a:r>
            <a:r>
              <a:rPr lang="fr-FR" sz="1400" dirty="0" smtClean="0"/>
              <a:t> balance</a:t>
            </a:r>
            <a:endParaRPr lang="fr-FR" sz="1400" dirty="0"/>
          </a:p>
          <a:p>
            <a:pPr>
              <a:spcAft>
                <a:spcPts val="600"/>
              </a:spcAft>
            </a:pPr>
            <a:r>
              <a:rPr lang="fr-FR" sz="1800" dirty="0" smtClean="0"/>
              <a:t>The </a:t>
            </a:r>
            <a:r>
              <a:rPr lang="fr-FR" sz="1800" dirty="0" err="1" smtClean="0"/>
              <a:t>approach</a:t>
            </a:r>
            <a:endParaRPr lang="fr-FR" sz="1800" dirty="0"/>
          </a:p>
          <a:p>
            <a:pPr lvl="1">
              <a:spcAft>
                <a:spcPts val="600"/>
              </a:spcAft>
            </a:pPr>
            <a:r>
              <a:rPr lang="fr-FR" sz="1600" dirty="0"/>
              <a:t>The </a:t>
            </a:r>
            <a:r>
              <a:rPr lang="fr-FR" sz="1600" dirty="0" err="1" smtClean="0"/>
              <a:t>fight</a:t>
            </a:r>
            <a:r>
              <a:rPr lang="fr-FR" sz="1600" dirty="0" smtClean="0"/>
              <a:t> </a:t>
            </a:r>
            <a:r>
              <a:rPr lang="fr-FR" sz="1600" dirty="0" err="1" smtClean="0"/>
              <a:t>against</a:t>
            </a:r>
            <a:r>
              <a:rPr lang="fr-FR" sz="1600" dirty="0" smtClean="0"/>
              <a:t> </a:t>
            </a:r>
            <a:r>
              <a:rPr lang="fr-FR" sz="1600" dirty="0" err="1" smtClean="0"/>
              <a:t>treaty-related</a:t>
            </a:r>
            <a:r>
              <a:rPr lang="fr-FR" sz="1600" dirty="0" smtClean="0"/>
              <a:t> </a:t>
            </a:r>
            <a:r>
              <a:rPr lang="fr-FR" sz="1600" dirty="0" err="1" smtClean="0"/>
              <a:t>avoidance</a:t>
            </a:r>
            <a:r>
              <a:rPr lang="fr-FR" sz="1600" dirty="0" smtClean="0"/>
              <a:t> in </a:t>
            </a:r>
            <a:r>
              <a:rPr lang="fr-FR" sz="1600" dirty="0" err="1" smtClean="0"/>
              <a:t>order</a:t>
            </a:r>
            <a:r>
              <a:rPr lang="fr-FR" sz="1600" dirty="0" smtClean="0"/>
              <a:t> to </a:t>
            </a:r>
            <a:r>
              <a:rPr lang="fr-FR" sz="1600" dirty="0" err="1" smtClean="0"/>
              <a:t>protect</a:t>
            </a:r>
            <a:r>
              <a:rPr lang="fr-FR" sz="1600" dirty="0" smtClean="0"/>
              <a:t> countries’ </a:t>
            </a:r>
            <a:r>
              <a:rPr lang="fr-FR" sz="1600" dirty="0" err="1" smtClean="0"/>
              <a:t>corporate</a:t>
            </a:r>
            <a:r>
              <a:rPr lang="fr-FR" sz="1600" dirty="0" smtClean="0"/>
              <a:t> </a:t>
            </a:r>
            <a:r>
              <a:rPr lang="fr-FR" sz="1600" dirty="0" err="1" smtClean="0"/>
              <a:t>tax</a:t>
            </a:r>
            <a:r>
              <a:rPr lang="fr-FR" sz="1600" dirty="0" smtClean="0"/>
              <a:t> bases</a:t>
            </a:r>
          </a:p>
          <a:p>
            <a:pPr>
              <a:spcAft>
                <a:spcPts val="600"/>
              </a:spcAft>
            </a:pPr>
            <a:r>
              <a:rPr lang="fr-FR" sz="1800" dirty="0" smtClean="0"/>
              <a:t>The </a:t>
            </a:r>
            <a:r>
              <a:rPr lang="fr-FR" sz="1800" dirty="0" err="1" smtClean="0"/>
              <a:t>two</a:t>
            </a:r>
            <a:r>
              <a:rPr lang="fr-FR" sz="1800" dirty="0" smtClean="0"/>
              <a:t> main actions </a:t>
            </a:r>
            <a:r>
              <a:rPr lang="fr-FR" sz="1800" dirty="0" err="1" smtClean="0"/>
              <a:t>dedicated</a:t>
            </a:r>
            <a:r>
              <a:rPr lang="fr-FR" sz="1800" dirty="0" smtClean="0"/>
              <a:t> to </a:t>
            </a:r>
            <a:r>
              <a:rPr lang="fr-FR" sz="1800" dirty="0" err="1" smtClean="0"/>
              <a:t>tax</a:t>
            </a:r>
            <a:r>
              <a:rPr lang="fr-FR" sz="1800" dirty="0" smtClean="0"/>
              <a:t> </a:t>
            </a:r>
            <a:r>
              <a:rPr lang="fr-FR" sz="1800" dirty="0" err="1" smtClean="0"/>
              <a:t>treaties</a:t>
            </a:r>
            <a:endParaRPr lang="fr-FR" sz="1800" dirty="0" smtClean="0"/>
          </a:p>
          <a:p>
            <a:pPr lvl="1">
              <a:spcAft>
                <a:spcPts val="600"/>
              </a:spcAft>
            </a:pPr>
            <a:r>
              <a:rPr lang="fr-FR" sz="1600" dirty="0" smtClean="0"/>
              <a:t>Action 6 : « </a:t>
            </a:r>
            <a:r>
              <a:rPr lang="fr-FR" sz="1600" dirty="0" err="1" smtClean="0"/>
              <a:t>Preventing</a:t>
            </a:r>
            <a:r>
              <a:rPr lang="fr-FR" sz="1600" dirty="0" smtClean="0"/>
              <a:t> </a:t>
            </a:r>
            <a:r>
              <a:rPr lang="fr-FR" sz="1600" dirty="0" err="1" smtClean="0"/>
              <a:t>tax</a:t>
            </a:r>
            <a:r>
              <a:rPr lang="fr-FR" sz="1600" dirty="0" smtClean="0"/>
              <a:t> </a:t>
            </a:r>
            <a:r>
              <a:rPr lang="fr-FR" sz="1600" dirty="0" err="1" smtClean="0"/>
              <a:t>treaty</a:t>
            </a:r>
            <a:r>
              <a:rPr lang="fr-FR" sz="1600" dirty="0" smtClean="0"/>
              <a:t> abuse »</a:t>
            </a:r>
          </a:p>
          <a:p>
            <a:pPr lvl="1">
              <a:spcAft>
                <a:spcPts val="600"/>
              </a:spcAft>
            </a:pPr>
            <a:r>
              <a:rPr lang="fr-FR" sz="1600" dirty="0" smtClean="0"/>
              <a:t>Action 7 : « </a:t>
            </a:r>
            <a:r>
              <a:rPr lang="fr-FR" sz="1600" dirty="0" err="1" smtClean="0"/>
              <a:t>Preventing</a:t>
            </a:r>
            <a:r>
              <a:rPr lang="fr-FR" sz="1600" dirty="0" smtClean="0"/>
              <a:t> the </a:t>
            </a:r>
            <a:r>
              <a:rPr lang="fr-FR" sz="1600" dirty="0" err="1" smtClean="0"/>
              <a:t>artificial</a:t>
            </a:r>
            <a:r>
              <a:rPr lang="fr-FR" sz="1600" dirty="0" smtClean="0"/>
              <a:t> </a:t>
            </a:r>
            <a:r>
              <a:rPr lang="fr-FR" sz="1600" dirty="0" err="1" smtClean="0"/>
              <a:t>avoidance</a:t>
            </a:r>
            <a:r>
              <a:rPr lang="fr-FR" sz="1600" dirty="0" smtClean="0"/>
              <a:t> of permanent establishment </a:t>
            </a:r>
            <a:r>
              <a:rPr lang="fr-FR" sz="1600" dirty="0" err="1" smtClean="0"/>
              <a:t>status</a:t>
            </a:r>
            <a:r>
              <a:rPr lang="fr-FR" sz="1600" dirty="0" smtClean="0"/>
              <a:t> »</a:t>
            </a:r>
          </a:p>
          <a:p>
            <a:pPr>
              <a:spcAft>
                <a:spcPts val="600"/>
              </a:spcAft>
            </a:pPr>
            <a:r>
              <a:rPr lang="fr-FR" sz="1800" dirty="0" smtClean="0"/>
              <a:t>A </a:t>
            </a:r>
            <a:r>
              <a:rPr lang="fr-FR" sz="1800" dirty="0" err="1" smtClean="0"/>
              <a:t>necessary</a:t>
            </a:r>
            <a:r>
              <a:rPr lang="fr-FR" sz="1800" dirty="0" smtClean="0"/>
              <a:t> </a:t>
            </a:r>
            <a:r>
              <a:rPr lang="fr-FR" sz="1800" dirty="0" err="1" smtClean="0"/>
              <a:t>supplement</a:t>
            </a:r>
            <a:endParaRPr lang="fr-FR" sz="1800" dirty="0" smtClean="0"/>
          </a:p>
          <a:p>
            <a:pPr lvl="1">
              <a:spcAft>
                <a:spcPts val="600"/>
              </a:spcAft>
            </a:pPr>
            <a:r>
              <a:rPr lang="fr-FR" sz="1600" dirty="0" smtClean="0"/>
              <a:t>Action 14 : « </a:t>
            </a:r>
            <a:r>
              <a:rPr lang="fr-FR" sz="1600" dirty="0" err="1" smtClean="0"/>
              <a:t>Making</a:t>
            </a:r>
            <a:r>
              <a:rPr lang="fr-FR" sz="1600" dirty="0" smtClean="0"/>
              <a:t> dispute </a:t>
            </a:r>
            <a:r>
              <a:rPr lang="fr-FR" sz="1600" dirty="0" err="1" smtClean="0"/>
              <a:t>resolution</a:t>
            </a:r>
            <a:r>
              <a:rPr lang="fr-FR" sz="1600" dirty="0" smtClean="0"/>
              <a:t> </a:t>
            </a:r>
            <a:r>
              <a:rPr lang="fr-FR" sz="1600" dirty="0" err="1" smtClean="0"/>
              <a:t>mechanisms</a:t>
            </a:r>
            <a:r>
              <a:rPr lang="fr-FR" sz="1600" dirty="0" smtClean="0"/>
              <a:t> more effective »</a:t>
            </a:r>
          </a:p>
          <a:p>
            <a:r>
              <a:rPr lang="fr-FR" sz="1800" dirty="0" smtClean="0"/>
              <a:t>The insertion of the </a:t>
            </a:r>
            <a:r>
              <a:rPr lang="fr-FR" sz="1800" dirty="0" err="1" smtClean="0"/>
              <a:t>proposed</a:t>
            </a:r>
            <a:r>
              <a:rPr lang="fr-FR" sz="1800" dirty="0" smtClean="0"/>
              <a:t> </a:t>
            </a:r>
            <a:r>
              <a:rPr lang="fr-FR" sz="1800" dirty="0" err="1" smtClean="0"/>
              <a:t>measures</a:t>
            </a:r>
            <a:r>
              <a:rPr lang="fr-FR" sz="1800" dirty="0" smtClean="0"/>
              <a:t> in the OECD Model </a:t>
            </a:r>
            <a:r>
              <a:rPr lang="fr-FR" sz="1800" dirty="0" err="1" smtClean="0"/>
              <a:t>Tax</a:t>
            </a:r>
            <a:r>
              <a:rPr lang="fr-FR" sz="1800" dirty="0" smtClean="0"/>
              <a:t> Convention (MTC) and </a:t>
            </a:r>
            <a:r>
              <a:rPr lang="fr-FR" sz="1800" dirty="0" err="1" smtClean="0"/>
              <a:t>its</a:t>
            </a:r>
            <a:r>
              <a:rPr lang="fr-FR" sz="1800" dirty="0" smtClean="0"/>
              <a:t> </a:t>
            </a:r>
            <a:r>
              <a:rPr lang="fr-FR" sz="1800" dirty="0" err="1" smtClean="0"/>
              <a:t>Commentary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34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err="1" smtClean="0"/>
              <a:t>Treaty</a:t>
            </a:r>
            <a:r>
              <a:rPr lang="fr-FR" sz="3200" dirty="0" smtClean="0"/>
              <a:t> anti-abuse provisions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spcAft>
                <a:spcPts val="1800"/>
              </a:spcAft>
              <a:buClr>
                <a:srgbClr val="C00000"/>
              </a:buClr>
              <a:buSzPct val="90000"/>
              <a:buNone/>
            </a:pPr>
            <a:r>
              <a:rPr lang="fr-FR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anti-abuse provisions : the </a:t>
            </a:r>
            <a:r>
              <a:rPr lang="fr-FR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approach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OECD new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friendly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piece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advice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think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twice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entering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countries</a:t>
            </a:r>
            <a:endParaRPr lang="fr-FR" sz="15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Enshrining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anti-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avoidance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evasion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purpose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the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itself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preamble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sz="1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key factor in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interpretation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treaties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but not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always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sufficient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need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supplement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and/or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anti-abuse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9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rules</a:t>
            </a: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minimum standard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abuse (at least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shopping)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New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targeted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address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forms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abuse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saving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clause 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utilization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provisions in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neutralize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anti-abuse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judicial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doctrines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Great </a:t>
            </a:r>
            <a:r>
              <a:rPr lang="fr-FR" sz="19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flexibility</a:t>
            </a:r>
            <a:endParaRPr lang="fr-FR" sz="19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roposals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adapted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country’s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specificities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the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negotiation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treaties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Choice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options (…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minimum standard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itself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116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Treaty</a:t>
            </a:r>
            <a:r>
              <a:rPr lang="fr-FR" sz="3200" dirty="0"/>
              <a:t> anti-abuse provisions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endParaRPr lang="fr-FR" sz="2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saving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clause</a:t>
            </a:r>
            <a:endParaRPr lang="fr-FR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use of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circumvent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anti-abuse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legislation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judicial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doctrines 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cross-border situations</a:t>
            </a:r>
          </a:p>
          <a:p>
            <a:pPr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US type 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clause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confirming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does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not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restrict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Contracting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State’s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right to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tax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own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residents</a:t>
            </a:r>
            <a:endParaRPr lang="fr-FR" sz="20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Except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those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specifically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listed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provisions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37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Treaty</a:t>
            </a:r>
            <a:r>
              <a:rPr lang="fr-FR" sz="3200" dirty="0"/>
              <a:t> anti-abuse provisions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916832"/>
            <a:ext cx="8208912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Minimum </a:t>
            </a:r>
            <a:r>
              <a:rPr lang="fr-FR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tandard – Option A : a </a:t>
            </a:r>
            <a:r>
              <a:rPr lang="fr-FR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comprehensive</a:t>
            </a:r>
            <a:r>
              <a:rPr lang="fr-F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LOB clause</a:t>
            </a:r>
            <a:endParaRPr lang="fr-FR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US style anti-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 clause (limitation on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protection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granted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those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residents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« 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qualified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»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persons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or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enefitting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« 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derivation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clause », or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atisfying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« active business test », or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enefitting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« 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discretionary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relief clause ».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pros and cons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Legal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certainty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: a set of alternative and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mostly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objective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mechanical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tests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Awesomely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complex</a:t>
            </a:r>
            <a:endParaRPr lang="fr-F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Unable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capture all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forms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 and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abuses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Needs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supplemented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Clr>
                <a:srgbClr val="C00000"/>
              </a:buClr>
              <a:buSzPct val="90000"/>
              <a:buNone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domestic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treaty-based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anti-conduit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 doctrine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87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Treaty</a:t>
            </a:r>
            <a:r>
              <a:rPr lang="fr-FR" sz="3200" dirty="0"/>
              <a:t> anti-abuse provisions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700808"/>
            <a:ext cx="7920880" cy="460851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Minimum Standard – </a:t>
            </a:r>
            <a:endParaRPr lang="fr-FR" sz="2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None/>
            </a:pP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Option B </a:t>
            </a: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Principal </a:t>
            </a:r>
            <a:r>
              <a:rPr lang="fr-FR" sz="2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Purpose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 </a:t>
            </a: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(PPT) </a:t>
            </a:r>
            <a:r>
              <a:rPr lang="fr-FR" sz="2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endParaRPr lang="fr-FR" sz="2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denied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if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obtaining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« </a:t>
            </a:r>
            <a:r>
              <a:rPr lang="fr-FR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one of the principal </a:t>
            </a:r>
            <a:r>
              <a:rPr lang="fr-FR" sz="20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purposes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» of the arrangement or transaction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comprehensive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approach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Beyond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anti-abuse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threshold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 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one of 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 the principal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purposes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Unbalanced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burden</a:t>
            </a:r>
            <a:r>
              <a:rPr lang="fr-FR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proof</a:t>
            </a:r>
            <a:endParaRPr lang="fr-FR" sz="1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degree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legal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uncertainty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bona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fide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commercial arrangements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18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Treaty</a:t>
            </a:r>
            <a:r>
              <a:rPr lang="fr-FR" sz="3200" dirty="0"/>
              <a:t> anti-abuse provisions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16832"/>
            <a:ext cx="8712968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endParaRPr lang="fr-FR" sz="1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Clr>
                <a:srgbClr val="C00000"/>
              </a:buClr>
              <a:buSzPct val="90000"/>
              <a:buNone/>
            </a:pP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Minimum Standard – 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Clr>
                <a:srgbClr val="C00000"/>
              </a:buClr>
              <a:buSzPct val="90000"/>
              <a:buNone/>
            </a:pP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Option 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 </a:t>
            </a:r>
            <a:r>
              <a:rPr lang="fr-FR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a </a:t>
            </a:r>
            <a:r>
              <a:rPr lang="fr-FR" sz="2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combination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PPT </a:t>
            </a:r>
            <a:r>
              <a:rPr lang="fr-FR" sz="2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2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implified</a:t>
            </a:r>
            <a:r>
              <a:rPr lang="fr-FR" sz="2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LOB clause</a:t>
            </a:r>
            <a:endParaRPr lang="fr-FR" sz="2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simplified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LOB clause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address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obvious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cases of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treaty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shopping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Simplified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but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still</a:t>
            </a:r>
            <a:r>
              <a:rPr lang="fr-F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complex</a:t>
            </a:r>
            <a:endParaRPr lang="fr-F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cases to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addressed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under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PPT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But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clauses 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operating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independently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fr-FR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</a:t>
            </a:r>
            <a:endParaRPr lang="fr-FR" sz="20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Clr>
                <a:srgbClr val="C00000"/>
              </a:buClr>
              <a:buSzPct val="90000"/>
              <a:buFontTx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combination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efficient / </a:t>
            </a:r>
            <a:r>
              <a:rPr lang="fr-FR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dangerous</a:t>
            </a: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provisions</a:t>
            </a:r>
            <a:endParaRPr lang="fr-FR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3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1788</Words>
  <Application>Microsoft Office PowerPoint</Application>
  <PresentationFormat>Affichage à l'écran (4:3)</PresentationFormat>
  <Paragraphs>285</Paragraphs>
  <Slides>23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Tax treaties and the OECD/G 20 anti-BEPS  Action Plan</vt:lpstr>
      <vt:lpstr>Tax treaties and the OECD/G 20 anti-BEPS Action Plan</vt:lpstr>
      <vt:lpstr>WHY ? Why tax treaties and BEPS ?</vt:lpstr>
      <vt:lpstr>WHAT ? Which measures ?</vt:lpstr>
      <vt:lpstr>Treaty anti-abuse provisions</vt:lpstr>
      <vt:lpstr>Treaty anti-abuse provisions</vt:lpstr>
      <vt:lpstr>Treaty anti-abuse provisions</vt:lpstr>
      <vt:lpstr>Treaty anti-abuse provisions</vt:lpstr>
      <vt:lpstr>Treaty anti-abuse provisions</vt:lpstr>
      <vt:lpstr>Treaty anti-abuse provisions</vt:lpstr>
      <vt:lpstr>Widening the definition of permanent establishment</vt:lpstr>
      <vt:lpstr>Widening the definition of permanent establishment</vt:lpstr>
      <vt:lpstr>Widening the definition of permanent establishment</vt:lpstr>
      <vt:lpstr>Widening the definition of permanent establishment</vt:lpstr>
      <vt:lpstr>Strengthening dispute resolution mechanisms</vt:lpstr>
      <vt:lpstr>Strengthening dispute resolution mechanisms</vt:lpstr>
      <vt:lpstr>Strengthening dispute resolution mechanisms</vt:lpstr>
      <vt:lpstr>Strengthening dispute resolution mechanisms</vt:lpstr>
      <vt:lpstr>Strengthening dispute resolution mechanisms</vt:lpstr>
      <vt:lpstr>HOW ? How to implement the treaty related measures ?</vt:lpstr>
      <vt:lpstr>HOW ? How to implement the treaty related measures ?</vt:lpstr>
      <vt:lpstr>WHEN ? The implementation agenda for the BEPS Plan</vt:lpstr>
      <vt:lpstr>WHO ? Which States to implement the BEPS Plan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gest</dc:creator>
  <cp:lastModifiedBy>gest</cp:lastModifiedBy>
  <cp:revision>121</cp:revision>
  <cp:lastPrinted>2015-09-15T09:08:24Z</cp:lastPrinted>
  <dcterms:created xsi:type="dcterms:W3CDTF">2014-07-25T11:09:48Z</dcterms:created>
  <dcterms:modified xsi:type="dcterms:W3CDTF">2015-09-16T14:24:59Z</dcterms:modified>
</cp:coreProperties>
</file>