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5"/>
  </p:notesMasterIdLst>
  <p:handoutMasterIdLst>
    <p:handoutMasterId r:id="rId16"/>
  </p:handoutMasterIdLst>
  <p:sldIdLst>
    <p:sldId id="256" r:id="rId2"/>
    <p:sldId id="257" r:id="rId3"/>
    <p:sldId id="271" r:id="rId4"/>
    <p:sldId id="258" r:id="rId5"/>
    <p:sldId id="259" r:id="rId6"/>
    <p:sldId id="260" r:id="rId7"/>
    <p:sldId id="267" r:id="rId8"/>
    <p:sldId id="268" r:id="rId9"/>
    <p:sldId id="272" r:id="rId10"/>
    <p:sldId id="269" r:id="rId11"/>
    <p:sldId id="273" r:id="rId12"/>
    <p:sldId id="270" r:id="rId13"/>
    <p:sldId id="261"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2" d="100"/>
          <a:sy n="92" d="100"/>
        </p:scale>
        <p:origin x="-1104"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0371B4E-E10A-5940-9731-E723E449BA33}" type="datetimeFigureOut">
              <a:rPr lang="en-US" smtClean="0"/>
              <a:pPr/>
              <a:t>10/15/13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7FB74B4-C049-CB4C-B54F-EB09DDDE5EC5}"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1CC34A-C679-5C47-8471-C391CA42E8A2}" type="datetimeFigureOut">
              <a:rPr lang="en-US" smtClean="0"/>
              <a:pPr/>
              <a:t>10/15/13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079AB8-B518-204B-9440-CD966F83733D}" type="slidenum">
              <a:rPr lang="en-US" smtClean="0"/>
              <a:pPr/>
              <a:t>‹#›</a:t>
            </a:fld>
            <a:endParaRPr lang="en-US" dirty="0"/>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3F264411-FF63-1C41-8891-26A47BADEE2D}"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1BFF48CD-76C2-7D41-A86E-BF2CE872EEBB}"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E8A66FFD-378A-7842-8CEE-7C22E0F13A1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D9D369F7-B0DA-5C40-AB15-A8BC161158ED}"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1C449897-178F-BE47-9376-177687444E08}" type="datetime1">
              <a:rPr lang="en-US" smtClean="0"/>
              <a:pPr/>
              <a:t>10/15/13</a:t>
            </a:fld>
            <a:endParaRPr lang="en-US" dirty="0"/>
          </a:p>
        </p:txBody>
      </p:sp>
      <p:sp>
        <p:nvSpPr>
          <p:cNvPr id="6" name="Footer Placeholder 5"/>
          <p:cNvSpPr>
            <a:spLocks noGrp="1"/>
          </p:cNvSpPr>
          <p:nvPr>
            <p:ph type="ftr" sz="quarter" idx="11"/>
          </p:nvPr>
        </p:nvSpPr>
        <p:spPr/>
        <p:txBody>
          <a:bodyPr/>
          <a:lstStyle/>
          <a:p>
            <a:r>
              <a:rPr lang="en-US" dirty="0" smtClean="0"/>
              <a:t>Malaysian Tax Foundation (exrevenue@gmail.com)</a:t>
            </a:r>
            <a:endParaRPr lang="en-US" dirty="0"/>
          </a:p>
        </p:txBody>
      </p:sp>
      <p:sp>
        <p:nvSpPr>
          <p:cNvPr id="7" name="Slide Number Placeholder 6"/>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D7525457-1173-434A-AE29-2BD26B93B86B}" type="datetime1">
              <a:rPr lang="en-US" smtClean="0"/>
              <a:pPr/>
              <a:t>10/15/13</a:t>
            </a:fld>
            <a:endParaRPr lang="en-US" dirty="0"/>
          </a:p>
        </p:txBody>
      </p:sp>
      <p:sp>
        <p:nvSpPr>
          <p:cNvPr id="8" name="Footer Placeholder 7"/>
          <p:cNvSpPr>
            <a:spLocks noGrp="1"/>
          </p:cNvSpPr>
          <p:nvPr>
            <p:ph type="ftr" sz="quarter" idx="11"/>
          </p:nvPr>
        </p:nvSpPr>
        <p:spPr/>
        <p:txBody>
          <a:bodyPr/>
          <a:lstStyle/>
          <a:p>
            <a:r>
              <a:rPr lang="en-US" dirty="0" smtClean="0"/>
              <a:t>Malaysian Tax Foundation (exrevenue@gmail.com)</a:t>
            </a:r>
            <a:endParaRPr lang="en-US" dirty="0"/>
          </a:p>
        </p:txBody>
      </p:sp>
      <p:sp>
        <p:nvSpPr>
          <p:cNvPr id="9" name="Slide Number Placeholder 8"/>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6D37EA5D-8424-A74D-BEB3-36779AD673B8}" type="datetime1">
              <a:rPr lang="en-US" smtClean="0"/>
              <a:pPr/>
              <a:t>10/15/13</a:t>
            </a:fld>
            <a:endParaRPr lang="en-US" dirty="0"/>
          </a:p>
        </p:txBody>
      </p:sp>
      <p:sp>
        <p:nvSpPr>
          <p:cNvPr id="4" name="Footer Placeholder 3"/>
          <p:cNvSpPr>
            <a:spLocks noGrp="1"/>
          </p:cNvSpPr>
          <p:nvPr>
            <p:ph type="ftr" sz="quarter" idx="11"/>
          </p:nvPr>
        </p:nvSpPr>
        <p:spPr/>
        <p:txBody>
          <a:bodyPr/>
          <a:lstStyle/>
          <a:p>
            <a:r>
              <a:rPr lang="en-US" dirty="0" smtClean="0"/>
              <a:t>Malaysian Tax Foundation (exrevenue@gmail.com)</a:t>
            </a:r>
            <a:endParaRPr lang="en-US" dirty="0"/>
          </a:p>
        </p:txBody>
      </p:sp>
      <p:sp>
        <p:nvSpPr>
          <p:cNvPr id="5" name="Slide Number Placeholder 4"/>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EE0930-ECB1-B746-9D4A-ED4ACC5A17E2}" type="datetime1">
              <a:rPr lang="en-US" smtClean="0"/>
              <a:pPr/>
              <a:t>10/15/13</a:t>
            </a:fld>
            <a:endParaRPr lang="en-US" dirty="0"/>
          </a:p>
        </p:txBody>
      </p:sp>
      <p:sp>
        <p:nvSpPr>
          <p:cNvPr id="3" name="Footer Placeholder 2"/>
          <p:cNvSpPr>
            <a:spLocks noGrp="1"/>
          </p:cNvSpPr>
          <p:nvPr>
            <p:ph type="ftr" sz="quarter" idx="11"/>
          </p:nvPr>
        </p:nvSpPr>
        <p:spPr/>
        <p:txBody>
          <a:bodyPr/>
          <a:lstStyle/>
          <a:p>
            <a:r>
              <a:rPr lang="en-US" dirty="0" smtClean="0"/>
              <a:t>Malaysian Tax Foundation (exrevenue@gmail.com)</a:t>
            </a:r>
            <a:endParaRPr lang="en-US" dirty="0"/>
          </a:p>
        </p:txBody>
      </p:sp>
      <p:sp>
        <p:nvSpPr>
          <p:cNvPr id="4" name="Slide Number Placeholder 3"/>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02A7A097-AB07-9744-9717-2CE3FC996290}" type="datetime1">
              <a:rPr lang="en-US" smtClean="0"/>
              <a:pPr/>
              <a:t>10/15/13</a:t>
            </a:fld>
            <a:endParaRPr lang="en-US" dirty="0"/>
          </a:p>
        </p:txBody>
      </p:sp>
      <p:sp>
        <p:nvSpPr>
          <p:cNvPr id="6" name="Footer Placeholder 5"/>
          <p:cNvSpPr>
            <a:spLocks noGrp="1"/>
          </p:cNvSpPr>
          <p:nvPr>
            <p:ph type="ftr" sz="quarter" idx="11"/>
          </p:nvPr>
        </p:nvSpPr>
        <p:spPr/>
        <p:txBody>
          <a:bodyPr/>
          <a:lstStyle/>
          <a:p>
            <a:r>
              <a:rPr lang="en-US" dirty="0" smtClean="0"/>
              <a:t>Malaysian Tax Foundation (exrevenue@gmail.com)</a:t>
            </a:r>
            <a:endParaRPr lang="en-US" dirty="0"/>
          </a:p>
        </p:txBody>
      </p:sp>
      <p:sp>
        <p:nvSpPr>
          <p:cNvPr id="7" name="Slide Number Placeholder 6"/>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77FF4D7A-8348-C043-A67B-785A09B2211A}" type="datetime1">
              <a:rPr lang="en-US" smtClean="0"/>
              <a:pPr/>
              <a:t>10/15/13</a:t>
            </a:fld>
            <a:endParaRPr lang="en-US" dirty="0"/>
          </a:p>
        </p:txBody>
      </p:sp>
      <p:sp>
        <p:nvSpPr>
          <p:cNvPr id="6" name="Footer Placeholder 5"/>
          <p:cNvSpPr>
            <a:spLocks noGrp="1"/>
          </p:cNvSpPr>
          <p:nvPr>
            <p:ph type="ftr" sz="quarter" idx="11"/>
          </p:nvPr>
        </p:nvSpPr>
        <p:spPr/>
        <p:txBody>
          <a:bodyPr/>
          <a:lstStyle/>
          <a:p>
            <a:r>
              <a:rPr lang="en-US" dirty="0" smtClean="0"/>
              <a:t>Malaysian Tax Foundation (exrevenue@gmail.com)</a:t>
            </a:r>
            <a:endParaRPr lang="en-US" dirty="0"/>
          </a:p>
        </p:txBody>
      </p:sp>
      <p:sp>
        <p:nvSpPr>
          <p:cNvPr id="7" name="Slide Number Placeholder 6"/>
          <p:cNvSpPr>
            <a:spLocks noGrp="1"/>
          </p:cNvSpPr>
          <p:nvPr>
            <p:ph type="sldNum" sz="quarter" idx="12"/>
          </p:nvPr>
        </p:nvSpPr>
        <p:spPr/>
        <p:txBody>
          <a:bodyPr/>
          <a:lstStyle/>
          <a:p>
            <a:fld id="{52BBF1CB-18C2-6243-BF36-818A18E22BD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A6537A-F8C8-E34C-9468-E76FA0AEC571}" type="datetime1">
              <a:rPr lang="en-US" smtClean="0"/>
              <a:pPr/>
              <a:t>10/15/13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Malaysian Tax Foundation (exrevenue@gmail.com)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BF1CB-18C2-6243-BF36-818A18E22BD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Malaysian Tax Incentives</a:t>
            </a:r>
            <a:endParaRPr lang="en-US" dirty="0"/>
          </a:p>
        </p:txBody>
      </p:sp>
      <p:sp>
        <p:nvSpPr>
          <p:cNvPr id="3" name="Subtitle 2"/>
          <p:cNvSpPr>
            <a:spLocks noGrp="1"/>
          </p:cNvSpPr>
          <p:nvPr>
            <p:ph type="subTitle" idx="1"/>
          </p:nvPr>
        </p:nvSpPr>
        <p:spPr/>
        <p:txBody>
          <a:bodyPr>
            <a:normAutofit fontScale="92500" lnSpcReduction="20000"/>
          </a:bodyPr>
          <a:lstStyle/>
          <a:p>
            <a:endParaRPr lang="en-US" sz="2000" dirty="0" smtClean="0"/>
          </a:p>
          <a:p>
            <a:r>
              <a:rPr lang="en-US" sz="2000" dirty="0" smtClean="0"/>
              <a:t>Result of a Smart Partnership pursued by the Government</a:t>
            </a:r>
          </a:p>
          <a:p>
            <a:endParaRPr lang="en-US" sz="2000" dirty="0" smtClean="0"/>
          </a:p>
          <a:p>
            <a:r>
              <a:rPr lang="en-US" sz="2000" dirty="0" smtClean="0"/>
              <a:t>Where to LOCATE your </a:t>
            </a:r>
            <a:r>
              <a:rPr lang="en-US" sz="2000" b="1" dirty="0" smtClean="0">
                <a:solidFill>
                  <a:srgbClr val="FF0000"/>
                </a:solidFill>
              </a:rPr>
              <a:t>ECONOMIC ACTIVITY</a:t>
            </a:r>
            <a:r>
              <a:rPr lang="en-US" sz="2000" dirty="0" smtClean="0"/>
              <a:t> &amp; </a:t>
            </a:r>
          </a:p>
          <a:p>
            <a:r>
              <a:rPr lang="en-US" sz="2000" b="1" dirty="0" smtClean="0">
                <a:solidFill>
                  <a:srgbClr val="000090"/>
                </a:solidFill>
              </a:rPr>
              <a:t>Enjoy a Tax Holiday &amp; Repatriate 100% of your Profit with Ease </a:t>
            </a:r>
            <a:endParaRPr lang="en-US" sz="2000" b="1" dirty="0">
              <a:solidFill>
                <a:srgbClr val="000090"/>
              </a:solidFill>
            </a:endParaRPr>
          </a:p>
        </p:txBody>
      </p:sp>
      <p:sp>
        <p:nvSpPr>
          <p:cNvPr id="4" name="Footer Placeholder 3"/>
          <p:cNvSpPr>
            <a:spLocks noGrp="1"/>
          </p:cNvSpPr>
          <p:nvPr>
            <p:ph type="ftr" sz="quarter" idx="11"/>
          </p:nvPr>
        </p:nvSpPr>
        <p:spPr/>
        <p:txBody>
          <a:bodyPr/>
          <a:lstStyle/>
          <a:p>
            <a:r>
              <a:rPr lang="en-US" dirty="0" smtClean="0"/>
              <a:t>Malaysian Tax Foundation (exrevenue@gmail.com (6018 222 4000))</a:t>
            </a:r>
            <a:endParaRPr lang="en-US" dirty="0"/>
          </a:p>
        </p:txBody>
      </p:sp>
      <p:sp>
        <p:nvSpPr>
          <p:cNvPr id="5" name="Date Placeholder 4"/>
          <p:cNvSpPr>
            <a:spLocks noGrp="1"/>
          </p:cNvSpPr>
          <p:nvPr>
            <p:ph type="dt" sz="half" idx="10"/>
          </p:nvPr>
        </p:nvSpPr>
        <p:spPr/>
        <p:txBody>
          <a:bodyPr/>
          <a:lstStyle/>
          <a:p>
            <a:fld id="{C2137C78-52A2-3547-A7EF-DBCDEB13B339}" type="datetime1">
              <a:rPr lang="en-US" smtClean="0"/>
              <a:pPr/>
              <a:t>10/15/13</a:t>
            </a:fld>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1</a:t>
            </a:fld>
            <a:endParaRPr lang="en-US" dirty="0"/>
          </a:p>
        </p:txBody>
      </p:sp>
      <p:sp>
        <p:nvSpPr>
          <p:cNvPr id="7" name="TextBox 6"/>
          <p:cNvSpPr txBox="1"/>
          <p:nvPr/>
        </p:nvSpPr>
        <p:spPr>
          <a:xfrm>
            <a:off x="685799" y="855956"/>
            <a:ext cx="7772401" cy="892552"/>
          </a:xfrm>
          <a:prstGeom prst="rect">
            <a:avLst/>
          </a:prstGeom>
          <a:noFill/>
        </p:spPr>
        <p:txBody>
          <a:bodyPr wrap="square" rtlCol="0">
            <a:spAutoFit/>
          </a:bodyPr>
          <a:lstStyle/>
          <a:p>
            <a:pPr algn="ctr"/>
            <a:r>
              <a:rPr lang="en-US" sz="3200" dirty="0" smtClean="0">
                <a:solidFill>
                  <a:srgbClr val="FF0000"/>
                </a:solidFill>
              </a:rPr>
              <a:t>ExRevenue Malaysia </a:t>
            </a:r>
          </a:p>
          <a:p>
            <a:pPr algn="ctr"/>
            <a:r>
              <a:rPr lang="en-US" sz="2000" dirty="0" smtClean="0">
                <a:solidFill>
                  <a:srgbClr val="FF0000"/>
                </a:solidFill>
              </a:rPr>
              <a:t>(Bekas Pegawai HASIL)</a:t>
            </a:r>
            <a:endParaRPr lang="en-US" sz="20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4 IPC - International Procurement Centre</a:t>
            </a:r>
            <a:endParaRPr lang="en-US" sz="2800" dirty="0"/>
          </a:p>
        </p:txBody>
      </p:sp>
      <p:sp>
        <p:nvSpPr>
          <p:cNvPr id="3" name="Content Placeholder 2"/>
          <p:cNvSpPr>
            <a:spLocks noGrp="1"/>
          </p:cNvSpPr>
          <p:nvPr>
            <p:ph idx="1"/>
          </p:nvPr>
        </p:nvSpPr>
        <p:spPr>
          <a:xfrm>
            <a:off x="457200" y="1600200"/>
            <a:ext cx="8229600" cy="4525963"/>
          </a:xfrm>
        </p:spPr>
        <p:txBody>
          <a:bodyPr>
            <a:normAutofit fontScale="77500" lnSpcReduction="20000"/>
          </a:bodyPr>
          <a:lstStyle/>
          <a:p>
            <a:pPr>
              <a:buNone/>
            </a:pPr>
            <a:r>
              <a:rPr lang="en-US" dirty="0" smtClean="0"/>
              <a:t>Make </a:t>
            </a:r>
            <a:r>
              <a:rPr lang="en-US" dirty="0" smtClean="0">
                <a:solidFill>
                  <a:srgbClr val="FF0000"/>
                </a:solidFill>
              </a:rPr>
              <a:t>Procurement from and Sale</a:t>
            </a:r>
            <a:r>
              <a:rPr lang="en-US" dirty="0" smtClean="0"/>
              <a:t> to its </a:t>
            </a:r>
            <a:r>
              <a:rPr lang="en-US" dirty="0" smtClean="0">
                <a:solidFill>
                  <a:srgbClr val="FF0000"/>
                </a:solidFill>
              </a:rPr>
              <a:t>Related and Unrelated</a:t>
            </a:r>
            <a:r>
              <a:rPr lang="en-US" dirty="0" smtClean="0"/>
              <a:t> Companies within or outside Malaysia at </a:t>
            </a:r>
            <a:r>
              <a:rPr lang="en-US" dirty="0" smtClean="0">
                <a:solidFill>
                  <a:srgbClr val="0000FF"/>
                </a:solidFill>
              </a:rPr>
              <a:t>market price</a:t>
            </a:r>
            <a:r>
              <a:rPr lang="en-US" dirty="0" smtClean="0"/>
              <a:t> </a:t>
            </a:r>
          </a:p>
          <a:p>
            <a:pPr>
              <a:buNone/>
            </a:pPr>
            <a:endParaRPr lang="en-US" dirty="0" smtClean="0"/>
          </a:p>
          <a:p>
            <a:pPr>
              <a:buNone/>
            </a:pPr>
            <a:r>
              <a:rPr lang="en-US" dirty="0" smtClean="0"/>
              <a:t>Minimum annual sales turnover of RM100 million with export sales of at least RM80 million (out of which direct export sales must be at least RM50 million) in respect of the qualifying activities </a:t>
            </a:r>
          </a:p>
          <a:p>
            <a:pPr>
              <a:buNone/>
            </a:pPr>
            <a:endParaRPr lang="en-US" dirty="0" smtClean="0"/>
          </a:p>
          <a:p>
            <a:pPr>
              <a:buNone/>
            </a:pPr>
            <a:r>
              <a:rPr lang="en-US" dirty="0" smtClean="0"/>
              <a:t>Not sell more than 20% of its products to local market </a:t>
            </a:r>
          </a:p>
          <a:p>
            <a:pPr>
              <a:buNone/>
            </a:pPr>
            <a:endParaRPr lang="en-US" dirty="0" smtClean="0"/>
          </a:p>
          <a:p>
            <a:pPr>
              <a:buNone/>
            </a:pPr>
            <a:r>
              <a:rPr lang="en-US" sz="2353" dirty="0" smtClean="0"/>
              <a:t>[local sales include sale to free zones (free industrial zone or free commercial zone) or licensed manufacturing warehouse (LMW)]. </a:t>
            </a:r>
          </a:p>
          <a:p>
            <a:endParaRPr lang="en-US" dirty="0" smtClean="0"/>
          </a:p>
          <a:p>
            <a:endParaRPr lang="en-US" dirty="0"/>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IPC - continued</a:t>
            </a:r>
            <a:endParaRPr lang="en-US" sz="2400"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Tax exemption on the following statutory income for 10 years: </a:t>
            </a:r>
          </a:p>
          <a:p>
            <a:pPr>
              <a:buNone/>
            </a:pPr>
            <a:r>
              <a:rPr lang="en-US" dirty="0" smtClean="0"/>
              <a:t>			(a) all income from the qualifying activities in 					respect of its direct export sales; </a:t>
            </a:r>
          </a:p>
          <a:p>
            <a:pPr>
              <a:buNone/>
            </a:pPr>
            <a:r>
              <a:rPr lang="en-US" dirty="0" smtClean="0"/>
              <a:t>			(b)  a part of the income from the qualifying 					activities in relation to its drop shipment export 			sales; and </a:t>
            </a:r>
          </a:p>
          <a:p>
            <a:pPr>
              <a:buNone/>
            </a:pPr>
            <a:r>
              <a:rPr lang="en-US" dirty="0" smtClean="0"/>
              <a:t>			(c)  a part of the income from the qualifying 					activities in relation to its local sales </a:t>
            </a:r>
          </a:p>
          <a:p>
            <a:pPr>
              <a:buNone/>
            </a:pPr>
            <a:endParaRPr lang="en-US" dirty="0" smtClean="0"/>
          </a:p>
          <a:p>
            <a:pPr>
              <a:buNone/>
            </a:pPr>
            <a:r>
              <a:rPr lang="en-US" dirty="0" smtClean="0"/>
              <a:t>Dividend paid out from the exempt income are exempt from tax in the hands of the shareholders </a:t>
            </a:r>
          </a:p>
          <a:p>
            <a:endParaRPr lang="en-US" dirty="0"/>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rgbClr val="000090"/>
                </a:solidFill>
              </a:rPr>
              <a:t>5 - Regional Distribution Centre (RDC)</a:t>
            </a:r>
            <a:endParaRPr lang="en-US" sz="2800" dirty="0">
              <a:solidFill>
                <a:srgbClr val="000090"/>
              </a:solidFill>
            </a:endParaRPr>
          </a:p>
        </p:txBody>
      </p:sp>
      <p:sp>
        <p:nvSpPr>
          <p:cNvPr id="3" name="Content Placeholder 2"/>
          <p:cNvSpPr>
            <a:spLocks noGrp="1"/>
          </p:cNvSpPr>
          <p:nvPr>
            <p:ph idx="1"/>
          </p:nvPr>
        </p:nvSpPr>
        <p:spPr/>
        <p:txBody>
          <a:bodyPr>
            <a:normAutofit fontScale="85000" lnSpcReduction="20000"/>
          </a:bodyPr>
          <a:lstStyle/>
          <a:p>
            <a:pPr>
              <a:buNone/>
            </a:pPr>
            <a:endParaRPr lang="en-US" dirty="0" smtClean="0"/>
          </a:p>
          <a:p>
            <a:pPr>
              <a:buNone/>
            </a:pPr>
            <a:r>
              <a:rPr lang="en-US" dirty="0" smtClean="0"/>
              <a:t>Same conditions as IPC </a:t>
            </a:r>
          </a:p>
          <a:p>
            <a:pPr>
              <a:buNone/>
            </a:pPr>
            <a:r>
              <a:rPr lang="en-US" dirty="0" smtClean="0"/>
              <a:t> </a:t>
            </a:r>
          </a:p>
          <a:p>
            <a:pPr>
              <a:buNone/>
            </a:pPr>
            <a:r>
              <a:rPr lang="en-US" dirty="0" smtClean="0"/>
              <a:t>Except that the RDC is allowed to deal with its </a:t>
            </a:r>
            <a:r>
              <a:rPr lang="en-US" b="1" dirty="0" smtClean="0"/>
              <a:t>own brand of goods only</a:t>
            </a:r>
            <a:r>
              <a:rPr lang="en-US" dirty="0" smtClean="0"/>
              <a:t> and </a:t>
            </a:r>
          </a:p>
          <a:p>
            <a:pPr>
              <a:buNone/>
            </a:pPr>
            <a:r>
              <a:rPr lang="en-US" dirty="0" smtClean="0"/>
              <a:t> </a:t>
            </a:r>
          </a:p>
          <a:p>
            <a:pPr>
              <a:buNone/>
            </a:pPr>
            <a:r>
              <a:rPr lang="en-US" dirty="0" smtClean="0"/>
              <a:t>Must be located in </a:t>
            </a:r>
          </a:p>
          <a:p>
            <a:pPr>
              <a:buFont typeface="Wingdings" charset="2"/>
              <a:buChar char="ü"/>
            </a:pPr>
            <a:r>
              <a:rPr lang="en-US" dirty="0" smtClean="0"/>
              <a:t>Free zones (free industrial zones or free commercial zones) or </a:t>
            </a:r>
          </a:p>
          <a:p>
            <a:pPr>
              <a:buFont typeface="Wingdings" charset="2"/>
              <a:buChar char="ü"/>
            </a:pPr>
            <a:r>
              <a:rPr lang="en-US" dirty="0" smtClean="0"/>
              <a:t>Licensed warehouses (public and private) or </a:t>
            </a:r>
          </a:p>
          <a:p>
            <a:pPr>
              <a:buFont typeface="Wingdings" charset="2"/>
              <a:buChar char="ü"/>
            </a:pPr>
            <a:r>
              <a:rPr lang="en-US" dirty="0" smtClean="0"/>
              <a:t>Licensed manufacturing warehouses.</a:t>
            </a:r>
          </a:p>
          <a:p>
            <a:endParaRPr lang="en-US" dirty="0"/>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Thank You</a:t>
            </a:r>
            <a:endParaRPr lang="en-US" sz="2800"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t>Life Is A Journey Enjoy It</a:t>
            </a:r>
          </a:p>
          <a:p>
            <a:pPr>
              <a:buNone/>
            </a:pPr>
            <a:endParaRPr lang="en-US" dirty="0" smtClean="0"/>
          </a:p>
        </p:txBody>
      </p:sp>
      <p:sp>
        <p:nvSpPr>
          <p:cNvPr id="4" name="Footer Placeholder 3"/>
          <p:cNvSpPr>
            <a:spLocks noGrp="1"/>
          </p:cNvSpPr>
          <p:nvPr>
            <p:ph type="ftr" sz="quarter" idx="11"/>
          </p:nvPr>
        </p:nvSpPr>
        <p:spPr/>
        <p:txBody>
          <a:bodyPr/>
          <a:lstStyle/>
          <a:p>
            <a:r>
              <a:rPr lang="en-US" dirty="0" smtClean="0"/>
              <a:t>Malaysian Tax Foundation (exrevenue@gmail.com)</a:t>
            </a:r>
            <a:endParaRPr lang="en-US" dirty="0"/>
          </a:p>
        </p:txBody>
      </p:sp>
      <p:sp>
        <p:nvSpPr>
          <p:cNvPr id="5" name="Date Placeholder 4"/>
          <p:cNvSpPr>
            <a:spLocks noGrp="1"/>
          </p:cNvSpPr>
          <p:nvPr>
            <p:ph type="dt" sz="half" idx="10"/>
          </p:nvPr>
        </p:nvSpPr>
        <p:spPr/>
        <p:txBody>
          <a:bodyPr/>
          <a:lstStyle/>
          <a:p>
            <a:fld id="{D279F654-EFDE-A841-8064-87F9FEC3A02A}" type="datetime1">
              <a:rPr lang="en-US" smtClean="0"/>
              <a:pPr/>
              <a:t>10/15/13</a:t>
            </a:fld>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13</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Contents – Malaysia Your </a:t>
            </a:r>
            <a:r>
              <a:rPr lang="en-US" sz="2400" b="1" dirty="0" smtClean="0">
                <a:solidFill>
                  <a:srgbClr val="FF0000"/>
                </a:solidFill>
              </a:rPr>
              <a:t>Profit Centre</a:t>
            </a:r>
            <a:r>
              <a:rPr lang="en-US" sz="2400" dirty="0" smtClean="0"/>
              <a:t> in Asia</a:t>
            </a:r>
            <a:endParaRPr lang="en-US" sz="2400" dirty="0"/>
          </a:p>
        </p:txBody>
      </p:sp>
      <p:sp>
        <p:nvSpPr>
          <p:cNvPr id="3" name="Content Placeholder 2"/>
          <p:cNvSpPr>
            <a:spLocks noGrp="1"/>
          </p:cNvSpPr>
          <p:nvPr>
            <p:ph idx="1"/>
          </p:nvPr>
        </p:nvSpPr>
        <p:spPr/>
        <p:txBody>
          <a:bodyPr>
            <a:normAutofit fontScale="70000" lnSpcReduction="20000"/>
          </a:bodyPr>
          <a:lstStyle/>
          <a:p>
            <a:r>
              <a:rPr lang="en-US" dirty="0" smtClean="0"/>
              <a:t>Economic Strengths of Malaysia</a:t>
            </a:r>
          </a:p>
          <a:p>
            <a:endParaRPr lang="en-US" dirty="0" smtClean="0"/>
          </a:p>
          <a:p>
            <a:r>
              <a:rPr lang="en-US" dirty="0" smtClean="0"/>
              <a:t>Territorial System</a:t>
            </a:r>
          </a:p>
          <a:p>
            <a:endParaRPr lang="en-US" dirty="0" smtClean="0"/>
          </a:p>
          <a:p>
            <a:r>
              <a:rPr lang="en-US" dirty="0" smtClean="0"/>
              <a:t>Tax Incentives – Executive Summary</a:t>
            </a:r>
          </a:p>
          <a:p>
            <a:endParaRPr lang="en-US" dirty="0" smtClean="0"/>
          </a:p>
          <a:p>
            <a:r>
              <a:rPr lang="en-US" dirty="0" smtClean="0"/>
              <a:t>Some Examples</a:t>
            </a:r>
          </a:p>
          <a:p>
            <a:pPr lvl="1">
              <a:buNone/>
            </a:pPr>
            <a:endParaRPr lang="en-US" dirty="0" smtClean="0"/>
          </a:p>
          <a:p>
            <a:pPr lvl="1">
              <a:buNone/>
            </a:pPr>
            <a:r>
              <a:rPr lang="en-US" dirty="0" smtClean="0"/>
              <a:t>1 – Digitial Malaysia in the Borderless World</a:t>
            </a:r>
          </a:p>
          <a:p>
            <a:pPr lvl="1">
              <a:buNone/>
            </a:pPr>
            <a:r>
              <a:rPr lang="en-US" dirty="0" smtClean="0"/>
              <a:t>2 – R&amp;D</a:t>
            </a:r>
          </a:p>
          <a:p>
            <a:pPr lvl="1">
              <a:buNone/>
            </a:pPr>
            <a:r>
              <a:rPr lang="en-US" dirty="0" smtClean="0"/>
              <a:t>3 – OHQ</a:t>
            </a:r>
          </a:p>
          <a:p>
            <a:pPr lvl="1">
              <a:buNone/>
            </a:pPr>
            <a:r>
              <a:rPr lang="en-US" dirty="0" smtClean="0"/>
              <a:t>4 – IPC</a:t>
            </a:r>
          </a:p>
          <a:p>
            <a:pPr lvl="1">
              <a:buNone/>
            </a:pPr>
            <a:r>
              <a:rPr lang="en-US" dirty="0" smtClean="0"/>
              <a:t>5 – RDC</a:t>
            </a:r>
          </a:p>
          <a:p>
            <a:pPr lvl="1">
              <a:buNone/>
            </a:pPr>
            <a:r>
              <a:rPr lang="en-US" dirty="0" smtClean="0"/>
              <a:t> </a:t>
            </a:r>
          </a:p>
          <a:p>
            <a:endParaRPr lang="en-US" dirty="0"/>
          </a:p>
        </p:txBody>
      </p:sp>
      <p:sp>
        <p:nvSpPr>
          <p:cNvPr id="4" name="Footer Placeholder 3"/>
          <p:cNvSpPr>
            <a:spLocks noGrp="1"/>
          </p:cNvSpPr>
          <p:nvPr>
            <p:ph type="ftr" sz="quarter" idx="11"/>
          </p:nvPr>
        </p:nvSpPr>
        <p:spPr/>
        <p:txBody>
          <a:bodyPr/>
          <a:lstStyle/>
          <a:p>
            <a:r>
              <a:rPr lang="en-US" dirty="0" smtClean="0"/>
              <a:t>Malaysian Tax Foundation (exrevenue@gmail.com)</a:t>
            </a:r>
            <a:endParaRPr lang="en-US" dirty="0"/>
          </a:p>
        </p:txBody>
      </p:sp>
      <p:sp>
        <p:nvSpPr>
          <p:cNvPr id="5" name="Date Placeholder 4"/>
          <p:cNvSpPr>
            <a:spLocks noGrp="1"/>
          </p:cNvSpPr>
          <p:nvPr>
            <p:ph type="dt" sz="half" idx="10"/>
          </p:nvPr>
        </p:nvSpPr>
        <p:spPr/>
        <p:txBody>
          <a:bodyPr/>
          <a:lstStyle/>
          <a:p>
            <a:fld id="{2C5DE1CB-C56E-4247-9EBD-733EB9DE9914}" type="datetime1">
              <a:rPr lang="en-US" smtClean="0"/>
              <a:pPr/>
              <a:t>10/15/13</a:t>
            </a:fld>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Economic Strengths of Malaysia</a:t>
            </a:r>
            <a:endParaRPr lang="en-US" dirty="0">
              <a:solidFill>
                <a:srgbClr val="008000"/>
              </a:solidFill>
            </a:endParaRPr>
          </a:p>
        </p:txBody>
      </p:sp>
      <p:sp>
        <p:nvSpPr>
          <p:cNvPr id="3" name="Content Placeholder 2"/>
          <p:cNvSpPr>
            <a:spLocks noGrp="1"/>
          </p:cNvSpPr>
          <p:nvPr>
            <p:ph idx="1"/>
          </p:nvPr>
        </p:nvSpPr>
        <p:spPr/>
        <p:txBody>
          <a:bodyPr>
            <a:normAutofit fontScale="55000" lnSpcReduction="20000"/>
          </a:bodyPr>
          <a:lstStyle/>
          <a:p>
            <a:r>
              <a:rPr lang="en-US" dirty="0" smtClean="0"/>
              <a:t>Stable Government &amp; Commonwealth System </a:t>
            </a:r>
          </a:p>
          <a:p>
            <a:endParaRPr lang="en-US" dirty="0" smtClean="0"/>
          </a:p>
          <a:p>
            <a:r>
              <a:rPr lang="en-US" dirty="0" smtClean="0"/>
              <a:t>Economic Resources – Oil &amp; Gas (100 yrs reserve), Hydro power, Palm Oil, Rubber, Fertile Land, and plenty of Greens with Rain &amp; Sun &amp; Other resources</a:t>
            </a:r>
          </a:p>
          <a:p>
            <a:endParaRPr lang="en-US" dirty="0" smtClean="0"/>
          </a:p>
          <a:p>
            <a:r>
              <a:rPr lang="en-US" dirty="0" smtClean="0"/>
              <a:t>No Earthquakes, Cyclones, Tornados, Wars, Civil wars, etc</a:t>
            </a:r>
          </a:p>
          <a:p>
            <a:endParaRPr lang="en-US" dirty="0" smtClean="0"/>
          </a:p>
          <a:p>
            <a:r>
              <a:rPr lang="en-US" dirty="0" smtClean="0"/>
              <a:t>Talented, Hardworking, Skilled &amp; Multiracial Work Force</a:t>
            </a:r>
          </a:p>
          <a:p>
            <a:endParaRPr lang="en-US" dirty="0" smtClean="0"/>
          </a:p>
          <a:p>
            <a:r>
              <a:rPr lang="en-US" dirty="0" smtClean="0"/>
              <a:t>Stable Weather Conditions</a:t>
            </a:r>
          </a:p>
          <a:p>
            <a:endParaRPr lang="en-US" dirty="0" smtClean="0"/>
          </a:p>
          <a:p>
            <a:r>
              <a:rPr lang="en-US" dirty="0" smtClean="0"/>
              <a:t>Summer, Summer &amp; More Summer</a:t>
            </a:r>
          </a:p>
          <a:p>
            <a:endParaRPr lang="en-US" dirty="0" smtClean="0"/>
          </a:p>
          <a:p>
            <a:r>
              <a:rPr lang="en-US" dirty="0" smtClean="0"/>
              <a:t>English widely used including Malay, Chinese &amp; Indian dialects.</a:t>
            </a:r>
          </a:p>
          <a:p>
            <a:endParaRPr lang="en-US" dirty="0" smtClean="0"/>
          </a:p>
          <a:p>
            <a:r>
              <a:rPr lang="en-US" dirty="0" smtClean="0"/>
              <a:t>Overall Cost Effective place to invest &amp; A Government prepared to LISTEN.</a:t>
            </a: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8000"/>
                </a:solidFill>
              </a:rPr>
              <a:t>Territorial Scope</a:t>
            </a:r>
            <a:r>
              <a:rPr lang="en-US" dirty="0" smtClean="0"/>
              <a:t> in Malaysia</a:t>
            </a:r>
            <a:endParaRPr lang="en-US" dirty="0"/>
          </a:p>
        </p:txBody>
      </p:sp>
      <p:sp>
        <p:nvSpPr>
          <p:cNvPr id="3" name="Content Placeholder 2"/>
          <p:cNvSpPr>
            <a:spLocks noGrp="1"/>
          </p:cNvSpPr>
          <p:nvPr>
            <p:ph idx="1"/>
          </p:nvPr>
        </p:nvSpPr>
        <p:spPr/>
        <p:txBody>
          <a:bodyPr>
            <a:normAutofit lnSpcReduction="10000"/>
          </a:bodyPr>
          <a:lstStyle/>
          <a:p>
            <a:r>
              <a:rPr lang="en-US" dirty="0" smtClean="0"/>
              <a:t>Non Malaysia source income is not Tax in Malaysia.</a:t>
            </a:r>
          </a:p>
          <a:p>
            <a:endParaRPr lang="en-US" dirty="0" smtClean="0"/>
          </a:p>
          <a:p>
            <a:r>
              <a:rPr lang="en-US" dirty="0" smtClean="0"/>
              <a:t>No Withholding Tax on Dividends </a:t>
            </a:r>
          </a:p>
          <a:p>
            <a:endParaRPr lang="en-US" dirty="0" smtClean="0"/>
          </a:p>
          <a:p>
            <a:r>
              <a:rPr lang="en-US" dirty="0" smtClean="0"/>
              <a:t>Single Tier Tax System as Final Tax</a:t>
            </a:r>
          </a:p>
          <a:p>
            <a:endParaRPr lang="en-US" dirty="0" smtClean="0"/>
          </a:p>
          <a:p>
            <a:r>
              <a:rPr lang="en-US" dirty="0" smtClean="0"/>
              <a:t>Democratic Tax System</a:t>
            </a:r>
          </a:p>
          <a:p>
            <a:endParaRPr lang="en-US" dirty="0"/>
          </a:p>
        </p:txBody>
      </p:sp>
      <p:sp>
        <p:nvSpPr>
          <p:cNvPr id="4" name="Footer Placeholder 3"/>
          <p:cNvSpPr>
            <a:spLocks noGrp="1"/>
          </p:cNvSpPr>
          <p:nvPr>
            <p:ph type="ftr" sz="quarter" idx="11"/>
          </p:nvPr>
        </p:nvSpPr>
        <p:spPr/>
        <p:txBody>
          <a:bodyPr/>
          <a:lstStyle/>
          <a:p>
            <a:r>
              <a:rPr lang="en-US" dirty="0" smtClean="0"/>
              <a:t>Malaysian Tax Foundation (exrevenue@gmail.com)</a:t>
            </a:r>
            <a:endParaRPr lang="en-US" dirty="0"/>
          </a:p>
        </p:txBody>
      </p:sp>
      <p:sp>
        <p:nvSpPr>
          <p:cNvPr id="5" name="Date Placeholder 4"/>
          <p:cNvSpPr>
            <a:spLocks noGrp="1"/>
          </p:cNvSpPr>
          <p:nvPr>
            <p:ph type="dt" sz="half" idx="10"/>
          </p:nvPr>
        </p:nvSpPr>
        <p:spPr/>
        <p:txBody>
          <a:bodyPr/>
          <a:lstStyle/>
          <a:p>
            <a:fld id="{B5A3191C-A2D5-5B4B-B67D-AB6E6251FF82}" type="datetime1">
              <a:rPr lang="en-US" smtClean="0"/>
              <a:pPr/>
              <a:t>10/15/13</a:t>
            </a:fld>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Tax Incentives </a:t>
            </a:r>
            <a:r>
              <a:rPr lang="en-US" sz="3111" dirty="0" smtClean="0"/>
              <a:t>– Executive Summary</a:t>
            </a:r>
            <a:endParaRPr lang="en-US" sz="3111" dirty="0"/>
          </a:p>
        </p:txBody>
      </p:sp>
      <p:sp>
        <p:nvSpPr>
          <p:cNvPr id="3" name="Content Placeholder 2"/>
          <p:cNvSpPr>
            <a:spLocks noGrp="1"/>
          </p:cNvSpPr>
          <p:nvPr>
            <p:ph idx="1"/>
          </p:nvPr>
        </p:nvSpPr>
        <p:spPr>
          <a:xfrm>
            <a:off x="457200" y="1242518"/>
            <a:ext cx="8229600" cy="4897452"/>
          </a:xfrm>
        </p:spPr>
        <p:txBody>
          <a:bodyPr>
            <a:normAutofit fontScale="25000" lnSpcReduction="20000"/>
          </a:bodyPr>
          <a:lstStyle/>
          <a:p>
            <a:pPr algn="just">
              <a:buNone/>
            </a:pPr>
            <a:r>
              <a:rPr lang="en-US" sz="6154" dirty="0" smtClean="0"/>
              <a:t> </a:t>
            </a:r>
            <a:r>
              <a:rPr lang="en-US" sz="9600" dirty="0" smtClean="0">
                <a:solidFill>
                  <a:srgbClr val="000090"/>
                </a:solidFill>
              </a:rPr>
              <a:t>Tax Incentives</a:t>
            </a:r>
            <a:r>
              <a:rPr lang="en-US" sz="6154" dirty="0" smtClean="0"/>
              <a:t> appear in various forms, such as </a:t>
            </a:r>
          </a:p>
          <a:p>
            <a:pPr lvl="1" algn="just">
              <a:buFont typeface="Wingdings" charset="2"/>
              <a:buChar char="ü"/>
            </a:pPr>
            <a:r>
              <a:rPr lang="en-US" sz="5754" dirty="0" smtClean="0"/>
              <a:t>exemption on income, </a:t>
            </a:r>
          </a:p>
          <a:p>
            <a:pPr lvl="1" algn="just">
              <a:buFont typeface="Wingdings" charset="2"/>
              <a:buChar char="ü"/>
            </a:pPr>
            <a:r>
              <a:rPr lang="en-US" sz="6154" dirty="0" smtClean="0"/>
              <a:t>extra allowances on capital expenditure incurred, </a:t>
            </a:r>
          </a:p>
          <a:p>
            <a:pPr lvl="1" algn="just">
              <a:buFont typeface="Wingdings" charset="2"/>
              <a:buChar char="ü"/>
            </a:pPr>
            <a:r>
              <a:rPr lang="en-US" sz="6154" dirty="0" smtClean="0"/>
              <a:t>double deduction of expenses, </a:t>
            </a:r>
          </a:p>
          <a:p>
            <a:pPr lvl="1" algn="just">
              <a:buFont typeface="Wingdings" charset="2"/>
              <a:buChar char="ü"/>
            </a:pPr>
            <a:r>
              <a:rPr lang="en-US" sz="6154" dirty="0" smtClean="0"/>
              <a:t>special deduction of expenses, </a:t>
            </a:r>
          </a:p>
          <a:p>
            <a:pPr lvl="1" algn="just">
              <a:buFont typeface="Wingdings" charset="2"/>
              <a:buChar char="ü"/>
            </a:pPr>
            <a:r>
              <a:rPr lang="en-US" sz="6154" dirty="0" smtClean="0"/>
              <a:t>preferential tax treatments for promoted sectors, </a:t>
            </a:r>
          </a:p>
          <a:p>
            <a:pPr lvl="1" algn="just">
              <a:buFont typeface="Wingdings" charset="2"/>
              <a:buChar char="ü"/>
            </a:pPr>
            <a:r>
              <a:rPr lang="en-US" sz="6154" dirty="0" smtClean="0"/>
              <a:t>exemption of import duty, sales tax and excise duty,</a:t>
            </a:r>
          </a:p>
          <a:p>
            <a:pPr lvl="1" algn="just">
              <a:buFont typeface="Wingdings" charset="2"/>
              <a:buChar char="ü"/>
            </a:pPr>
            <a:r>
              <a:rPr lang="en-US" sz="6154" dirty="0" smtClean="0"/>
              <a:t>Cash grants, etc. </a:t>
            </a:r>
          </a:p>
          <a:p>
            <a:pPr algn="just">
              <a:buNone/>
            </a:pPr>
            <a:r>
              <a:rPr lang="en-US" sz="6154" dirty="0" smtClean="0"/>
              <a:t> </a:t>
            </a:r>
            <a:r>
              <a:rPr lang="en-US" sz="16000" dirty="0" smtClean="0">
                <a:solidFill>
                  <a:srgbClr val="000090"/>
                </a:solidFill>
              </a:rPr>
              <a:t>Malaysia</a:t>
            </a:r>
            <a:r>
              <a:rPr lang="en-US" sz="6154" dirty="0" smtClean="0"/>
              <a:t> is neither a tax haven nor a low tax jurisdiction, for companies, which are eligible for the tax incentives, the effective tax rates may be significantly below the normal corporate tax rate of 25% &amp; expected to be reduced in the near future.</a:t>
            </a:r>
          </a:p>
          <a:p>
            <a:pPr algn="just">
              <a:buNone/>
            </a:pPr>
            <a:r>
              <a:rPr lang="en-US" sz="6154" dirty="0" smtClean="0"/>
              <a:t> </a:t>
            </a:r>
          </a:p>
          <a:p>
            <a:pPr algn="just">
              <a:buFont typeface="Wingdings" charset="2"/>
              <a:buChar char="q"/>
            </a:pPr>
            <a:r>
              <a:rPr lang="en-US" sz="8000" dirty="0" smtClean="0">
                <a:solidFill>
                  <a:srgbClr val="FF0000"/>
                </a:solidFill>
              </a:rPr>
              <a:t>7.5% Tax Rate</a:t>
            </a:r>
            <a:r>
              <a:rPr lang="en-US" sz="6154" dirty="0" smtClean="0"/>
              <a:t> - a manufacturing company with a pioneer status tax incentive pays an effective tax at the rate of 7.5% as only 30% of its profits are subject to tax. </a:t>
            </a:r>
          </a:p>
          <a:p>
            <a:pPr algn="just">
              <a:buFont typeface="Wingdings" charset="2"/>
              <a:buChar char="q"/>
            </a:pPr>
            <a:r>
              <a:rPr lang="en-US" sz="8000" dirty="0" smtClean="0">
                <a:solidFill>
                  <a:srgbClr val="FF0000"/>
                </a:solidFill>
              </a:rPr>
              <a:t>Sectors</a:t>
            </a:r>
            <a:r>
              <a:rPr lang="en-US" sz="6154" dirty="0" smtClean="0"/>
              <a:t> – manufacturing and agricultural sectors </a:t>
            </a:r>
            <a:r>
              <a:rPr lang="en-US" sz="6154" dirty="0" smtClean="0">
                <a:solidFill>
                  <a:srgbClr val="FF0000"/>
                </a:solidFill>
              </a:rPr>
              <a:t>including a Deduction for Investments</a:t>
            </a:r>
            <a:r>
              <a:rPr lang="en-US" sz="6154" dirty="0" smtClean="0"/>
              <a:t> </a:t>
            </a:r>
          </a:p>
          <a:p>
            <a:pPr algn="just">
              <a:buFont typeface="Wingdings" charset="2"/>
              <a:buChar char="q"/>
            </a:pPr>
            <a:r>
              <a:rPr lang="en-US" sz="8000" dirty="0" smtClean="0">
                <a:solidFill>
                  <a:srgbClr val="FF0000"/>
                </a:solidFill>
              </a:rPr>
              <a:t>Service Sector</a:t>
            </a:r>
            <a:r>
              <a:rPr lang="en-US" sz="6154" dirty="0" smtClean="0"/>
              <a:t> - Players in the service sectors such as those involved in Islamic financial services, ICT, education, tourism, healthcare as well as research and development, are now getting their fair share of the tax incentives. </a:t>
            </a:r>
          </a:p>
          <a:p>
            <a:pPr algn="just">
              <a:buNone/>
            </a:pPr>
            <a:r>
              <a:rPr lang="en-US" sz="6154" dirty="0" smtClean="0"/>
              <a:t> </a:t>
            </a:r>
          </a:p>
          <a:p>
            <a:pPr algn="just">
              <a:buNone/>
            </a:pPr>
            <a:r>
              <a:rPr lang="en-US" dirty="0" smtClean="0"/>
              <a:t> </a:t>
            </a:r>
          </a:p>
          <a:p>
            <a:pPr algn="just"/>
            <a:endParaRPr lang="en-US" dirty="0"/>
          </a:p>
        </p:txBody>
      </p:sp>
      <p:sp>
        <p:nvSpPr>
          <p:cNvPr id="4" name="Footer Placeholder 3"/>
          <p:cNvSpPr>
            <a:spLocks noGrp="1"/>
          </p:cNvSpPr>
          <p:nvPr>
            <p:ph type="ftr" sz="quarter" idx="11"/>
          </p:nvPr>
        </p:nvSpPr>
        <p:spPr/>
        <p:txBody>
          <a:bodyPr/>
          <a:lstStyle/>
          <a:p>
            <a:r>
              <a:rPr lang="en-US" dirty="0" smtClean="0"/>
              <a:t>Malaysian Tax Foundation (exrevenue@gmail.com)</a:t>
            </a:r>
            <a:endParaRPr lang="en-US" dirty="0"/>
          </a:p>
        </p:txBody>
      </p:sp>
      <p:sp>
        <p:nvSpPr>
          <p:cNvPr id="5" name="Date Placeholder 4"/>
          <p:cNvSpPr>
            <a:spLocks noGrp="1"/>
          </p:cNvSpPr>
          <p:nvPr>
            <p:ph type="dt" sz="half" idx="10"/>
          </p:nvPr>
        </p:nvSpPr>
        <p:spPr/>
        <p:txBody>
          <a:bodyPr/>
          <a:lstStyle/>
          <a:p>
            <a:fld id="{1ADCED31-FEDD-5A44-9880-A62C0F336264}" type="datetime1">
              <a:rPr lang="en-US" smtClean="0"/>
              <a:pPr/>
              <a:t>10/15/13</a:t>
            </a:fld>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threePt" dir="t"/>
            </a:scene3d>
            <a:sp3d extrusionH="57150">
              <a:bevelT w="38100" h="38100"/>
              <a:bevelB w="38100" h="38100"/>
            </a:sp3d>
          </a:bodyPr>
          <a:lstStyle/>
          <a:p>
            <a:r>
              <a:rPr lang="en-US" sz="2800" dirty="0" smtClean="0"/>
              <a:t>1 </a:t>
            </a:r>
            <a:r>
              <a:rPr lang="en-US" sz="2800" dirty="0" smtClean="0">
                <a:solidFill>
                  <a:srgbClr val="FF0000"/>
                </a:solidFill>
              </a:rPr>
              <a:t>Digital Malaysia – Malaysian Silicon Valley</a:t>
            </a:r>
            <a:endParaRPr lang="en-US" sz="2800"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r>
              <a:rPr lang="en-US" dirty="0" smtClean="0"/>
              <a:t>100% &amp; 10 years Tax Holidays in the digital Haven which is borderless &amp; </a:t>
            </a:r>
          </a:p>
          <a:p>
            <a:endParaRPr lang="en-US" dirty="0" smtClean="0"/>
          </a:p>
          <a:p>
            <a:r>
              <a:rPr lang="en-US" dirty="0" smtClean="0"/>
              <a:t>NO GST / VAT</a:t>
            </a:r>
          </a:p>
          <a:p>
            <a:endParaRPr lang="en-US" dirty="0" smtClean="0"/>
          </a:p>
          <a:p>
            <a:r>
              <a:rPr lang="en-US" dirty="0" smtClean="0"/>
              <a:t>Good Place to locate Your Cloud</a:t>
            </a:r>
          </a:p>
          <a:p>
            <a:endParaRPr lang="en-US" dirty="0" smtClean="0"/>
          </a:p>
          <a:p>
            <a:r>
              <a:rPr lang="en-US" dirty="0" smtClean="0"/>
              <a:t>Government Guarantee Competitive Rates &amp; Investment</a:t>
            </a:r>
          </a:p>
          <a:p>
            <a:endParaRPr lang="en-US" dirty="0" smtClean="0"/>
          </a:p>
          <a:p>
            <a:r>
              <a:rPr lang="en-US" dirty="0" smtClean="0"/>
              <a:t>100% Foreign Ownership &amp; Repatriation of Profit</a:t>
            </a:r>
          </a:p>
          <a:p>
            <a:endParaRPr lang="en-US" dirty="0" smtClean="0"/>
          </a:p>
          <a:p>
            <a:r>
              <a:rPr lang="en-US" dirty="0" smtClean="0"/>
              <a:t>Unlimited Foreign Labour</a:t>
            </a:r>
          </a:p>
          <a:p>
            <a:endParaRPr lang="en-US" dirty="0" smtClean="0"/>
          </a:p>
          <a:p>
            <a:r>
              <a:rPr lang="en-US" dirty="0" smtClean="0"/>
              <a:t>World Class Intellectual Property Rights &amp; IP Court</a:t>
            </a:r>
          </a:p>
          <a:p>
            <a:endParaRPr lang="en-US" dirty="0" smtClean="0"/>
          </a:p>
          <a:p>
            <a:r>
              <a:rPr lang="en-US" dirty="0" smtClean="0"/>
              <a:t>Arbitration &amp; a Good Dispute Resolution System in place</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Malaysian Tax Foundation (exrevenue@gmail.com)</a:t>
            </a:r>
            <a:endParaRPr lang="en-US" dirty="0"/>
          </a:p>
        </p:txBody>
      </p:sp>
      <p:sp>
        <p:nvSpPr>
          <p:cNvPr id="5" name="Date Placeholder 4"/>
          <p:cNvSpPr>
            <a:spLocks noGrp="1"/>
          </p:cNvSpPr>
          <p:nvPr>
            <p:ph type="dt" sz="half" idx="10"/>
          </p:nvPr>
        </p:nvSpPr>
        <p:spPr/>
        <p:txBody>
          <a:bodyPr/>
          <a:lstStyle/>
          <a:p>
            <a:fld id="{93AC8AB0-E98A-554B-B822-1845BA80585A}" type="datetime1">
              <a:rPr lang="en-US" smtClean="0"/>
              <a:pPr/>
              <a:t>10/15/13</a:t>
            </a:fld>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2 R&amp;D – </a:t>
            </a:r>
            <a:r>
              <a:rPr lang="en-US" sz="2800" dirty="0" smtClean="0">
                <a:solidFill>
                  <a:srgbClr val="000090"/>
                </a:solidFill>
              </a:rPr>
              <a:t>Research &amp; Development Sector</a:t>
            </a:r>
            <a:endParaRPr lang="en-US" sz="2800" dirty="0">
              <a:solidFill>
                <a:srgbClr val="000090"/>
              </a:solidFill>
            </a:endParaRPr>
          </a:p>
        </p:txBody>
      </p:sp>
      <p:sp>
        <p:nvSpPr>
          <p:cNvPr id="3" name="Content Placeholder 2"/>
          <p:cNvSpPr>
            <a:spLocks noGrp="1"/>
          </p:cNvSpPr>
          <p:nvPr>
            <p:ph idx="1"/>
          </p:nvPr>
        </p:nvSpPr>
        <p:spPr/>
        <p:txBody>
          <a:bodyPr/>
          <a:lstStyle/>
          <a:p>
            <a:pPr>
              <a:buNone/>
            </a:pPr>
            <a:endParaRPr lang="en-US" dirty="0" smtClean="0"/>
          </a:p>
          <a:p>
            <a:pPr lvl="0"/>
            <a:r>
              <a:rPr lang="en-US" dirty="0" smtClean="0"/>
              <a:t>10 Year Tax Holiday on 100% Statutory Income</a:t>
            </a:r>
          </a:p>
          <a:p>
            <a:pPr lvl="0"/>
            <a:endParaRPr lang="en-US" dirty="0" smtClean="0"/>
          </a:p>
          <a:p>
            <a:pPr lvl="0"/>
            <a:r>
              <a:rPr lang="en-US" dirty="0" smtClean="0"/>
              <a:t>Double Deduction of Approved Research Expenditure</a:t>
            </a:r>
          </a:p>
          <a:p>
            <a:pPr>
              <a:buNone/>
            </a:pPr>
            <a:r>
              <a:rPr lang="en-US" dirty="0" smtClean="0"/>
              <a:t> </a:t>
            </a:r>
          </a:p>
          <a:p>
            <a:endParaRPr lang="en-US" dirty="0"/>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3 OHQ - </a:t>
            </a:r>
            <a:r>
              <a:rPr lang="en-US" sz="2800" dirty="0" smtClean="0">
                <a:solidFill>
                  <a:srgbClr val="800000"/>
                </a:solidFill>
              </a:rPr>
              <a:t>Operational Headquarters</a:t>
            </a:r>
            <a:endParaRPr lang="en-US" sz="2800" dirty="0">
              <a:solidFill>
                <a:srgbClr val="800000"/>
              </a:solidFill>
            </a:endParaRPr>
          </a:p>
        </p:txBody>
      </p:sp>
      <p:sp>
        <p:nvSpPr>
          <p:cNvPr id="3" name="Content Placeholder 2"/>
          <p:cNvSpPr>
            <a:spLocks noGrp="1"/>
          </p:cNvSpPr>
          <p:nvPr>
            <p:ph idx="1"/>
          </p:nvPr>
        </p:nvSpPr>
        <p:spPr>
          <a:xfrm>
            <a:off x="457200" y="1417638"/>
            <a:ext cx="8460745" cy="4525963"/>
          </a:xfrm>
        </p:spPr>
        <p:txBody>
          <a:bodyPr>
            <a:normAutofit fontScale="47500" lnSpcReduction="20000"/>
          </a:bodyPr>
          <a:lstStyle/>
          <a:p>
            <a:pPr>
              <a:buNone/>
            </a:pPr>
            <a:r>
              <a:rPr lang="en-US" dirty="0" smtClean="0"/>
              <a:t>1 – MyCo - Incorporated under the Malaysian Companies Act 1965 </a:t>
            </a:r>
          </a:p>
          <a:p>
            <a:pPr>
              <a:buNone/>
            </a:pPr>
            <a:endParaRPr lang="en-US" dirty="0" smtClean="0"/>
          </a:p>
          <a:p>
            <a:pPr>
              <a:buNone/>
            </a:pPr>
            <a:r>
              <a:rPr lang="en-US" dirty="0" smtClean="0"/>
              <a:t>2 – USD 100k plus - Minimum Paid Up Capital of RM0.5 million (USD 100k plus) &amp; Total Business Spending of RM1.5 </a:t>
            </a:r>
          </a:p>
          <a:p>
            <a:pPr>
              <a:buNone/>
            </a:pPr>
            <a:r>
              <a:rPr lang="en-US" dirty="0" smtClean="0"/>
              <a:t>million per year </a:t>
            </a:r>
          </a:p>
          <a:p>
            <a:pPr>
              <a:buNone/>
            </a:pPr>
            <a:endParaRPr lang="en-US" dirty="0" smtClean="0"/>
          </a:p>
          <a:p>
            <a:pPr>
              <a:buNone/>
            </a:pPr>
            <a:r>
              <a:rPr lang="en-US" dirty="0" smtClean="0"/>
              <a:t>3 - Carry out a minimum of 3 qualifying activities </a:t>
            </a:r>
          </a:p>
          <a:p>
            <a:pPr>
              <a:buNone/>
            </a:pPr>
            <a:endParaRPr lang="en-US" dirty="0" smtClean="0"/>
          </a:p>
          <a:p>
            <a:pPr>
              <a:buNone/>
            </a:pPr>
            <a:r>
              <a:rPr lang="en-US" dirty="0" smtClean="0"/>
              <a:t>4 - Serve a minimum of 3 related companies outside Malaysia </a:t>
            </a:r>
          </a:p>
          <a:p>
            <a:pPr>
              <a:buNone/>
            </a:pPr>
            <a:endParaRPr lang="en-US" dirty="0" smtClean="0"/>
          </a:p>
          <a:p>
            <a:pPr>
              <a:buNone/>
            </a:pPr>
            <a:r>
              <a:rPr lang="en-US" dirty="0" smtClean="0"/>
              <a:t>5 - Appoint a minimum of 3 senior professional or management personnel </a:t>
            </a:r>
          </a:p>
          <a:p>
            <a:pPr>
              <a:buNone/>
            </a:pPr>
            <a:endParaRPr lang="en-US" dirty="0" smtClean="0"/>
          </a:p>
          <a:p>
            <a:pPr>
              <a:buNone/>
            </a:pPr>
            <a:r>
              <a:rPr lang="en-US" dirty="0" smtClean="0"/>
              <a:t>6 - A sizeable network of companies outside Malaysia which includes the parent company or its head office and related companies </a:t>
            </a:r>
          </a:p>
          <a:p>
            <a:pPr>
              <a:buNone/>
            </a:pPr>
            <a:endParaRPr lang="en-US" dirty="0" smtClean="0"/>
          </a:p>
          <a:p>
            <a:pPr>
              <a:buNone/>
            </a:pPr>
            <a:r>
              <a:rPr lang="en-US" dirty="0" smtClean="0"/>
              <a:t>7 - A well established network of companies with significant and substantial employment of qualified professionals, technical and supporting personnel </a:t>
            </a:r>
          </a:p>
          <a:p>
            <a:endParaRPr lang="en-US" dirty="0" smtClean="0"/>
          </a:p>
          <a:p>
            <a:endParaRPr lang="en-US" dirty="0"/>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OHQ - continued</a:t>
            </a:r>
            <a:endParaRPr lang="en-US" sz="2000" dirty="0"/>
          </a:p>
        </p:txBody>
      </p:sp>
      <p:sp>
        <p:nvSpPr>
          <p:cNvPr id="3" name="Content Placeholder 2"/>
          <p:cNvSpPr>
            <a:spLocks noGrp="1"/>
          </p:cNvSpPr>
          <p:nvPr>
            <p:ph idx="1"/>
          </p:nvPr>
        </p:nvSpPr>
        <p:spPr>
          <a:xfrm>
            <a:off x="457200" y="1572588"/>
            <a:ext cx="8229600" cy="4525963"/>
          </a:xfrm>
        </p:spPr>
        <p:txBody>
          <a:bodyPr>
            <a:normAutofit fontScale="70000" lnSpcReduction="20000"/>
          </a:bodyPr>
          <a:lstStyle/>
          <a:p>
            <a:endParaRPr lang="en-US" dirty="0" smtClean="0"/>
          </a:p>
          <a:p>
            <a:r>
              <a:rPr lang="en-US" dirty="0" smtClean="0"/>
              <a:t>Tax Holiday - Income tax exemption on statutory income from all income from the provision of qualifying services and a part of the income from the provision of services in Malaysia (not exceeding 20%) for 10 years commencing from a year of assessment in which the date of approval of such OHQ falls in the basis period of that year of assessment. </a:t>
            </a:r>
          </a:p>
          <a:p>
            <a:endParaRPr lang="en-US" dirty="0" smtClean="0"/>
          </a:p>
          <a:p>
            <a:r>
              <a:rPr lang="en-US" dirty="0" smtClean="0"/>
              <a:t>Dividends paid out from the exempt income are tax exempt in the hands of shareholders</a:t>
            </a:r>
          </a:p>
          <a:p>
            <a:endParaRPr lang="en-US" dirty="0" smtClean="0"/>
          </a:p>
          <a:p>
            <a:r>
              <a:rPr lang="en-US" dirty="0" smtClean="0"/>
              <a:t>Expatriates working in an OHQ are taxed only on that portion of their chargeable income attributable to the number of days that they are in the country</a:t>
            </a:r>
          </a:p>
          <a:p>
            <a:endParaRPr lang="en-US" dirty="0"/>
          </a:p>
        </p:txBody>
      </p:sp>
      <p:sp>
        <p:nvSpPr>
          <p:cNvPr id="4" name="Date Placeholder 3"/>
          <p:cNvSpPr>
            <a:spLocks noGrp="1"/>
          </p:cNvSpPr>
          <p:nvPr>
            <p:ph type="dt" sz="half" idx="10"/>
          </p:nvPr>
        </p:nvSpPr>
        <p:spPr/>
        <p:txBody>
          <a:bodyPr/>
          <a:lstStyle/>
          <a:p>
            <a:fld id="{B1539C87-C34F-E84C-8CC3-0BE1F13AD6A8}" type="datetime1">
              <a:rPr lang="en-US" smtClean="0"/>
              <a:pPr/>
              <a:t>10/15/13</a:t>
            </a:fld>
            <a:endParaRPr lang="en-US" dirty="0"/>
          </a:p>
        </p:txBody>
      </p:sp>
      <p:sp>
        <p:nvSpPr>
          <p:cNvPr id="5" name="Footer Placeholder 4"/>
          <p:cNvSpPr>
            <a:spLocks noGrp="1"/>
          </p:cNvSpPr>
          <p:nvPr>
            <p:ph type="ftr" sz="quarter" idx="11"/>
          </p:nvPr>
        </p:nvSpPr>
        <p:spPr/>
        <p:txBody>
          <a:bodyPr/>
          <a:lstStyle/>
          <a:p>
            <a:r>
              <a:rPr lang="en-US" dirty="0" smtClean="0"/>
              <a:t>Malaysian Tax Foundation (exrevenue@gmail.com)</a:t>
            </a:r>
            <a:endParaRPr lang="en-US" dirty="0"/>
          </a:p>
        </p:txBody>
      </p:sp>
      <p:sp>
        <p:nvSpPr>
          <p:cNvPr id="6" name="Slide Number Placeholder 5"/>
          <p:cNvSpPr>
            <a:spLocks noGrp="1"/>
          </p:cNvSpPr>
          <p:nvPr>
            <p:ph type="sldNum" sz="quarter" idx="12"/>
          </p:nvPr>
        </p:nvSpPr>
        <p:spPr/>
        <p:txBody>
          <a:bodyPr/>
          <a:lstStyle/>
          <a:p>
            <a:fld id="{52BBF1CB-18C2-6243-BF36-818A18E22BD7}" type="slidenum">
              <a:rPr lang="en-US" smtClean="0"/>
              <a:pPr/>
              <a:t>9</a:t>
            </a:fld>
            <a:endParaRPr lang="en-US" dirty="0"/>
          </a:p>
        </p:txBody>
      </p:sp>
      <p:sp>
        <p:nvSpPr>
          <p:cNvPr id="7" name="TextBox 6"/>
          <p:cNvSpPr txBox="1"/>
          <p:nvPr/>
        </p:nvSpPr>
        <p:spPr>
          <a:xfrm>
            <a:off x="2084535" y="2913011"/>
            <a:ext cx="184666" cy="369332"/>
          </a:xfrm>
          <a:prstGeom prst="rect">
            <a:avLst/>
          </a:prstGeom>
          <a:noFill/>
        </p:spPr>
        <p:txBody>
          <a:bodyPr wrap="none" rtlCol="0">
            <a:spAutoFit/>
          </a:bodyPr>
          <a:lstStyle/>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156</TotalTime>
  <Words>1146</Words>
  <Application>Microsoft Macintosh PowerPoint</Application>
  <PresentationFormat>On-screen Show (4:3)</PresentationFormat>
  <Paragraphs>177</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Malaysian Tax Incentives</vt:lpstr>
      <vt:lpstr>Contents – Malaysia Your Profit Centre in Asia</vt:lpstr>
      <vt:lpstr>Economic Strengths of Malaysia</vt:lpstr>
      <vt:lpstr>Territorial Scope in Malaysia</vt:lpstr>
      <vt:lpstr>Tax Incentives – Executive Summary</vt:lpstr>
      <vt:lpstr>1 Digital Malaysia – Malaysian Silicon Valley</vt:lpstr>
      <vt:lpstr>2 R&amp;D – Research &amp; Development Sector</vt:lpstr>
      <vt:lpstr>3 OHQ - Operational Headquarters</vt:lpstr>
      <vt:lpstr>OHQ - continued</vt:lpstr>
      <vt:lpstr>4 IPC - International Procurement Centre</vt:lpstr>
      <vt:lpstr>IPC - continued</vt:lpstr>
      <vt:lpstr>5 - Regional Distribution Centre (RDC)</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Malaysian Tax Incentives</dc:title>
  <dc:creator>HSD 2012</dc:creator>
  <cp:lastModifiedBy>HSD 2012</cp:lastModifiedBy>
  <cp:revision>32</cp:revision>
  <dcterms:created xsi:type="dcterms:W3CDTF">2013-10-15T02:10:16Z</dcterms:created>
  <dcterms:modified xsi:type="dcterms:W3CDTF">2013-10-15T02:12:04Z</dcterms:modified>
</cp:coreProperties>
</file>