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9" r:id="rId14"/>
    <p:sldId id="264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80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878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50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808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287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8752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28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595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002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2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949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EEAC-8723-4828-AD9B-95AAC6E396DB}" type="datetimeFigureOut">
              <a:rPr lang="en-AU" smtClean="0"/>
              <a:t>28/09/2016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658D6-3215-466E-AB80-F3B85D5F73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308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4943" y="837137"/>
            <a:ext cx="9144000" cy="798716"/>
          </a:xfrm>
        </p:spPr>
        <p:txBody>
          <a:bodyPr>
            <a:normAutofit/>
          </a:bodyPr>
          <a:lstStyle/>
          <a:p>
            <a:r>
              <a:rPr lang="en-AU" sz="3000" b="1" dirty="0"/>
              <a:t>AOTC Survey in BEPS Action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611" y="1963024"/>
            <a:ext cx="9144000" cy="4068660"/>
          </a:xfrm>
        </p:spPr>
        <p:txBody>
          <a:bodyPr>
            <a:normAutofit lnSpcReduction="10000"/>
          </a:bodyPr>
          <a:lstStyle/>
          <a:p>
            <a:pPr algn="l"/>
            <a:r>
              <a:rPr lang="en-AU" sz="3000" b="1" dirty="0"/>
              <a:t>Background</a:t>
            </a:r>
            <a:br>
              <a:rPr lang="en-AU" b="1" dirty="0"/>
            </a:br>
            <a:endParaRPr lang="en-AU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/>
              <a:t>BEPS project commenced in 2013</a:t>
            </a:r>
            <a:br>
              <a:rPr lang="en-AU" dirty="0"/>
            </a:br>
            <a:endParaRPr lang="en-A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/>
              <a:t>Culminated in release of 15 Final Reports on 5</a:t>
            </a:r>
            <a:r>
              <a:rPr lang="en-AU" baseline="30000" dirty="0"/>
              <a:t>th</a:t>
            </a:r>
            <a:r>
              <a:rPr lang="en-AU" dirty="0"/>
              <a:t> October 2015</a:t>
            </a:r>
            <a:br>
              <a:rPr lang="en-AU" dirty="0"/>
            </a:br>
            <a:endParaRPr lang="en-A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/>
              <a:t>Final reports were endorsed at meeting of G20 Leaders in turkey on 15</a:t>
            </a:r>
            <a:r>
              <a:rPr lang="en-AU" baseline="30000" dirty="0"/>
              <a:t>th</a:t>
            </a:r>
            <a:r>
              <a:rPr lang="en-AU" dirty="0"/>
              <a:t> &amp; 16</a:t>
            </a:r>
            <a:r>
              <a:rPr lang="en-AU" baseline="30000" dirty="0"/>
              <a:t>th</a:t>
            </a:r>
            <a:r>
              <a:rPr lang="en-AU" dirty="0"/>
              <a:t> November 2015</a:t>
            </a:r>
            <a:br>
              <a:rPr lang="en-AU" dirty="0"/>
            </a:br>
            <a:endParaRPr lang="en-AU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AU" dirty="0"/>
              <a:t>At that meeting OECD was asked to introduce a framework to allow developing countries to join the project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6182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6070"/>
            <a:ext cx="10515600" cy="5010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Australia</a:t>
            </a:r>
            <a:br>
              <a:rPr lang="en-AU" sz="3000" b="1" dirty="0"/>
            </a:br>
            <a:endParaRPr lang="en-AU" sz="3000" b="1" dirty="0"/>
          </a:p>
          <a:p>
            <a:pPr marL="0" indent="0">
              <a:buNone/>
            </a:pPr>
            <a:r>
              <a:rPr lang="en-AU" sz="2400" dirty="0"/>
              <a:t>•	Commissionaire arrangements are not common in Australia.</a:t>
            </a:r>
          </a:p>
          <a:p>
            <a:pPr marL="0" indent="0">
              <a:buNone/>
            </a:pPr>
            <a:r>
              <a:rPr lang="en-AU" sz="2400" dirty="0"/>
              <a:t>•	The newly introduced multi-national anti-avoidance provision (“MAAL”) 	may combat such arrangements.</a:t>
            </a:r>
          </a:p>
          <a:p>
            <a:pPr marL="0" indent="0">
              <a:buNone/>
            </a:pPr>
            <a:r>
              <a:rPr lang="en-AU" sz="2400" dirty="0"/>
              <a:t>•	There is a specific exemption for preparatory or auxiliary activities. It is not 	clear how large a problem is presented by the exemption.</a:t>
            </a:r>
          </a:p>
          <a:p>
            <a:pPr marL="0" indent="0">
              <a:buNone/>
            </a:pPr>
            <a:r>
              <a:rPr lang="en-AU" sz="2400" dirty="0"/>
              <a:t>•	Not clear whether fragmentation of contracts is a material concern. </a:t>
            </a:r>
          </a:p>
          <a:p>
            <a:pPr marL="0" indent="0">
              <a:buNone/>
            </a:pPr>
            <a:r>
              <a:rPr lang="en-AU" sz="2400" dirty="0"/>
              <a:t>•	There will be issues arising when treaties are being negotiated with 	reconciling the treaty 	provisions with the MAAL.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226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1571"/>
            <a:ext cx="10515600" cy="4935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China</a:t>
            </a:r>
            <a:br>
              <a:rPr lang="en-AU" sz="2400" b="1" dirty="0"/>
            </a:b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•	Commissionaire arrangements are not common. Dependent agent 	arrangements are more frequently used. </a:t>
            </a:r>
          </a:p>
          <a:p>
            <a:pPr marL="0" indent="0">
              <a:buNone/>
            </a:pPr>
            <a:r>
              <a:rPr lang="en-AU" sz="2400" dirty="0"/>
              <a:t>•	The OECD treaty provisions are widely adopted in China’s treaty network.</a:t>
            </a:r>
          </a:p>
          <a:p>
            <a:pPr marL="0" indent="0">
              <a:buNone/>
            </a:pPr>
            <a:r>
              <a:rPr lang="en-AU" sz="2400" dirty="0"/>
              <a:t>•	There is an exemption for preparatory or auxiliary activities.</a:t>
            </a:r>
          </a:p>
          <a:p>
            <a:pPr marL="0" indent="0">
              <a:buNone/>
            </a:pPr>
            <a:r>
              <a:rPr lang="en-AU" sz="2400" dirty="0"/>
              <a:t>•	There are some companies taking advantage of fragmentation of contracts 	and which may be resolved by adopting the OECD recommendation. 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48642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8683"/>
            <a:ext cx="10515600" cy="4868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Taiwan</a:t>
            </a:r>
            <a:br>
              <a:rPr lang="en-AU" sz="2400" b="1" dirty="0"/>
            </a:b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•	Commissionaire arrangements are common in Taiwan.</a:t>
            </a:r>
          </a:p>
          <a:p>
            <a:pPr marL="0" indent="0">
              <a:buNone/>
            </a:pPr>
            <a:r>
              <a:rPr lang="en-AU" sz="2400" dirty="0"/>
              <a:t>•	 As Taiwan adopts the OECD current model treaty there are no provisions 	governing artificial avoidance of PE status.</a:t>
            </a:r>
          </a:p>
          <a:p>
            <a:pPr marL="0" indent="0">
              <a:buNone/>
            </a:pPr>
            <a:r>
              <a:rPr lang="en-AU" sz="2400" dirty="0"/>
              <a:t>•	In a recent case a representative team of a Singapore online service 	company was found to be a PE for the purposes of the Taiwan-Singapore 	treaty based on a substance over form approach.</a:t>
            </a:r>
          </a:p>
          <a:p>
            <a:pPr marL="0" indent="0">
              <a:buNone/>
            </a:pPr>
            <a:r>
              <a:rPr lang="en-AU" sz="2400" dirty="0"/>
              <a:t>•	Contract fragmentation is used to avoid PE status in Taiwan.</a:t>
            </a:r>
          </a:p>
          <a:p>
            <a:pPr marL="0" indent="0">
              <a:buNone/>
            </a:pPr>
            <a:r>
              <a:rPr lang="en-AU" sz="2400" dirty="0"/>
              <a:t>•	 PPT is regarded as a practical approach in Taiwan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087714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9783"/>
            <a:ext cx="10515600" cy="59310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3000" b="1" dirty="0"/>
              <a:t>Singapore</a:t>
            </a:r>
            <a:br>
              <a:rPr lang="en-AU" sz="2400" b="1" dirty="0"/>
            </a:b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•	Commissionaire arrangements are not common. Agency arrangements are 	more common.</a:t>
            </a:r>
          </a:p>
          <a:p>
            <a:pPr marL="0" indent="0">
              <a:buNone/>
            </a:pPr>
            <a:r>
              <a:rPr lang="en-AU" sz="2400" dirty="0"/>
              <a:t>•	A commissionaire arrangement is likely to be treated as a principal carrying 	on business through a dependent agent/</a:t>
            </a:r>
          </a:p>
          <a:p>
            <a:pPr marL="0" indent="0">
              <a:buNone/>
            </a:pPr>
            <a:r>
              <a:rPr lang="en-AU" sz="2400" dirty="0"/>
              <a:t>•	The issue in Singapore is whether the income is sourced there rather than 	the existence of PE.</a:t>
            </a:r>
          </a:p>
          <a:p>
            <a:pPr marL="0" indent="0">
              <a:buNone/>
            </a:pPr>
            <a:r>
              <a:rPr lang="en-AU" sz="2400" dirty="0"/>
              <a:t>•	Treaties contain an exemption for preparatory or auxiliary activity (following 	the OECD model).</a:t>
            </a:r>
          </a:p>
          <a:p>
            <a:pPr marL="0" indent="0">
              <a:buNone/>
            </a:pPr>
            <a:r>
              <a:rPr lang="en-AU" sz="2400" dirty="0"/>
              <a:t>•	A representative office can undertake preparatory or auxiliary activities 	under the domestic law without being treated as carrying on a business but 	limited to 2 to 4 years.</a:t>
            </a:r>
          </a:p>
          <a:p>
            <a:pPr marL="0" indent="0">
              <a:buNone/>
            </a:pPr>
            <a:r>
              <a:rPr lang="en-AU" sz="2400" dirty="0"/>
              <a:t>•	Fragmentation of contracts is not a major concern.</a:t>
            </a:r>
          </a:p>
          <a:p>
            <a:pPr marL="0" indent="0">
              <a:buNone/>
            </a:pPr>
            <a:r>
              <a:rPr lang="en-AU" sz="2400" dirty="0"/>
              <a:t>•	The subjective nature of the tests recommended by the OECD is likely to 	create greater 	uncertainty for taxpayers.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55427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1904"/>
            <a:ext cx="9278923" cy="5075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Japan</a:t>
            </a:r>
            <a:br>
              <a:rPr lang="en-AU" sz="2400" b="1" dirty="0"/>
            </a:b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•	Commissionaire arrangements are common. </a:t>
            </a:r>
          </a:p>
          <a:p>
            <a:pPr marL="0" indent="0">
              <a:buNone/>
            </a:pPr>
            <a:r>
              <a:rPr lang="en-AU" sz="2400" dirty="0"/>
              <a:t>•	There is exemption for preparatory or auxiliary activities in the 	domestic law 	and most treaties.</a:t>
            </a:r>
          </a:p>
          <a:p>
            <a:pPr marL="0" indent="0">
              <a:buNone/>
            </a:pPr>
            <a:r>
              <a:rPr lang="en-AU" sz="2400" dirty="0"/>
              <a:t>•	Fragmentation of contracts is a concern in Japan and may be 	addressed by the OECD recommendation.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000" dirty="0"/>
              <a:t>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6318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018"/>
            <a:ext cx="10515600" cy="4666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General Regional Observations</a:t>
            </a:r>
            <a:br>
              <a:rPr lang="en-AU" sz="2400" b="1" dirty="0"/>
            </a:b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•	Commissionaire arrangements are not seen to be common place or of great 	concern in most jurisdictions apart from Japan [the accuracy of the 	Japanese observation needs to be checked].</a:t>
            </a:r>
          </a:p>
          <a:p>
            <a:pPr marL="0" indent="0">
              <a:buNone/>
            </a:pPr>
            <a:r>
              <a:rPr lang="en-AU" sz="2400" dirty="0"/>
              <a:t>•	Preparatory or auxiliary activities are exempt in almost all countries and do 	not appear to 	raise great concerns.</a:t>
            </a:r>
          </a:p>
          <a:p>
            <a:pPr marL="0" indent="0">
              <a:buNone/>
            </a:pPr>
            <a:r>
              <a:rPr lang="en-AU" sz="2400" dirty="0"/>
              <a:t>•	Fragmentation of contracts is not a concern in all countries apart from 	Japan. The OECD recommendations would, if adopted, alleviate the 	problem.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936966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2848"/>
            <a:ext cx="10515600" cy="49941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000" b="1" dirty="0"/>
              <a:t>Dissemination</a:t>
            </a:r>
          </a:p>
          <a:p>
            <a:pPr marL="0" indent="0" algn="ctr">
              <a:buNone/>
            </a:pPr>
            <a:endParaRPr lang="en-AU" sz="2400" dirty="0"/>
          </a:p>
          <a:p>
            <a:pPr algn="ctr"/>
            <a:r>
              <a:rPr lang="en-AU" sz="2400" dirty="0"/>
              <a:t>CFE</a:t>
            </a:r>
          </a:p>
          <a:p>
            <a:pPr algn="ctr"/>
            <a:r>
              <a:rPr lang="en-AU" sz="2400" dirty="0"/>
              <a:t>IBFD</a:t>
            </a:r>
          </a:p>
          <a:p>
            <a:pPr algn="ctr"/>
            <a:r>
              <a:rPr lang="en-AU" sz="2400" dirty="0"/>
              <a:t>OECD</a:t>
            </a:r>
          </a:p>
          <a:p>
            <a:pPr algn="ctr"/>
            <a:r>
              <a:rPr lang="en-AU" sz="2400" dirty="0"/>
              <a:t>UN</a:t>
            </a:r>
          </a:p>
          <a:p>
            <a:pPr algn="ctr"/>
            <a:r>
              <a:rPr lang="en-AU" sz="2400" dirty="0"/>
              <a:t>GTACF</a:t>
            </a:r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16467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7130"/>
            <a:ext cx="10515600" cy="4599833"/>
          </a:xfrm>
        </p:spPr>
        <p:txBody>
          <a:bodyPr/>
          <a:lstStyle/>
          <a:p>
            <a:r>
              <a:rPr lang="en-AU" sz="2400" dirty="0"/>
              <a:t>OECD holds the first Asia-Pacific Technical Meeting in Yogyakarta, Indonesia to discuss challenges in the region in implementing BEPS, on going development and monitoring the measures adopted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Twelve countries represented in AOTC attended that meeting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BEPS has been a theme in the past two AOTC conferences and continues as the theme in 2016 in Hong Kong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Before the 2015 Osaka conference General Council endorsed the survey proposed by the Technical Committee to gain members response to the Final BEPS reports</a:t>
            </a:r>
          </a:p>
          <a:p>
            <a:endParaRPr lang="en-AU" sz="2400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709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287"/>
            <a:ext cx="10515600" cy="53296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3000" b="1" dirty="0"/>
              <a:t>Purpose of the Survey</a:t>
            </a:r>
            <a:br>
              <a:rPr lang="en-AU" sz="2400" b="1" dirty="0"/>
            </a:br>
            <a:endParaRPr lang="en-AU" sz="2400" b="1" dirty="0"/>
          </a:p>
          <a:p>
            <a:r>
              <a:rPr lang="en-AU" sz="2400" dirty="0"/>
              <a:t>Gauge the affect the OECDs work is having on members, taxpayers, tax authorities and Government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Provide information to allow AOTCA to make meaningful contributions to the tax policy debate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Obtain an understanding of the relevant tax legislation and issues concerning member’s tax jurisdictions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Identify issues specific to jurisdictions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Allow the Technical Committee to consider the impact of OECDs BEPS project on the Asia Pacific region as a whole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2930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5795" y="1359017"/>
            <a:ext cx="7273256" cy="4966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Approach to the Survey</a:t>
            </a:r>
            <a:br>
              <a:rPr lang="en-AU" dirty="0"/>
            </a:br>
            <a:endParaRPr lang="en-AU" dirty="0"/>
          </a:p>
          <a:p>
            <a:r>
              <a:rPr lang="en-AU" sz="2400" dirty="0"/>
              <a:t>Distil the information in the 15 Action items and design questions to produce sufficient information about the likely impact on members and their jurisdictions</a:t>
            </a:r>
            <a:br>
              <a:rPr lang="en-AU" sz="2400" dirty="0"/>
            </a:br>
            <a:endParaRPr lang="en-AU" sz="2400" dirty="0"/>
          </a:p>
          <a:p>
            <a:r>
              <a:rPr lang="en-AU" sz="2400" dirty="0"/>
              <a:t>Under each of the 15 Action items somewhere between 5 to 8 questions were asked</a:t>
            </a:r>
          </a:p>
        </p:txBody>
      </p:sp>
    </p:spTree>
    <p:extLst>
      <p:ext uri="{BB962C8B-B14F-4D97-AF65-F5344CB8AC3E}">
        <p14:creationId xmlns:p14="http://schemas.microsoft.com/office/powerpoint/2010/main" val="527552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2238"/>
            <a:ext cx="10515600" cy="50082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3000" b="1" dirty="0"/>
              <a:t>Example</a:t>
            </a:r>
            <a:br>
              <a:rPr lang="en-AU" sz="2000" u="sng" dirty="0"/>
            </a:br>
            <a:br>
              <a:rPr lang="en-AU" sz="2000" dirty="0"/>
            </a:br>
            <a:r>
              <a:rPr lang="en-AU" sz="2400" dirty="0"/>
              <a:t>Action 7: Prevent the artificial avoidance of PE status</a:t>
            </a:r>
          </a:p>
          <a:p>
            <a:pPr marL="0" indent="0">
              <a:buNone/>
            </a:pPr>
            <a:r>
              <a:rPr lang="en-AU" sz="2400" dirty="0"/>
              <a:t>This Action item addresses:</a:t>
            </a:r>
          </a:p>
          <a:p>
            <a:pPr marL="0" indent="0">
              <a:buNone/>
            </a:pPr>
            <a:r>
              <a:rPr lang="en-AU" sz="2400" dirty="0"/>
              <a:t>(a)	Commissionaire (or dependent agent) arrangements;</a:t>
            </a:r>
          </a:p>
          <a:p>
            <a:pPr marL="0" indent="0">
              <a:buNone/>
            </a:pPr>
            <a:r>
              <a:rPr lang="en-AU" sz="2400" dirty="0"/>
              <a:t>(b)	Specific exemptions, in particular preparatory or auxiliary activities;</a:t>
            </a:r>
          </a:p>
          <a:p>
            <a:pPr marL="0" indent="0">
              <a:buNone/>
            </a:pPr>
            <a:r>
              <a:rPr lang="en-AU" sz="2400" dirty="0"/>
              <a:t>(c)	splitting-up of contracts ("anti-fragmentation" rules).</a:t>
            </a:r>
          </a:p>
          <a:p>
            <a:pPr marL="0" indent="0">
              <a:buNone/>
            </a:pPr>
            <a:r>
              <a:rPr lang="en-AU" sz="2400" dirty="0"/>
              <a:t>Essentially the recommendations are directed at updating the Model Treaty to embrace modern strategies for avoiding PE status.</a:t>
            </a:r>
          </a:p>
          <a:p>
            <a:pPr marL="0" indent="0">
              <a:buNone/>
            </a:pPr>
            <a:r>
              <a:rPr lang="en-AU" sz="2400" dirty="0"/>
              <a:t>Commissionaire arrangements might be addressed by including such arrangements as a PE where a person acting on behalf of an enterprise habitually engages with specific persons in a way that results in the conclusion of contracts with an exclusion for genuinely independent agents.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862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6954"/>
            <a:ext cx="9765484" cy="5380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dirty="0"/>
          </a:p>
          <a:p>
            <a:pPr marL="0" indent="0">
              <a:buNone/>
            </a:pPr>
            <a:r>
              <a:rPr lang="en-AU" sz="3000" b="1" dirty="0"/>
              <a:t>Questions</a:t>
            </a:r>
            <a:br>
              <a:rPr lang="en-AU" sz="2000" b="1" dirty="0"/>
            </a:br>
            <a:endParaRPr lang="en-AU" sz="2000" b="1" dirty="0"/>
          </a:p>
          <a:p>
            <a:pPr marL="0" indent="0">
              <a:buNone/>
            </a:pPr>
            <a:r>
              <a:rPr lang="en-AU" sz="2400" dirty="0"/>
              <a:t>7.1	Are Commissionaire arrangements common in your country?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7.2	If they are, do your domestic legislation and treaty terms address the 	concerns raised in the OECD report already?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7.3	If the answer to question 7.2 is no, would the suggestions made in the 	final report adequately address the issue for your country?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7.4	Do your domestic legislation and treaties presently have a specific 	exemption for 	preparatory or auxiliary activities?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339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788565"/>
            <a:ext cx="8825917" cy="55367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400" dirty="0"/>
              <a:t>7.5	If the answer to question 7.4 is yes, does the exemption 	pose BEPS problems for your country?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7.6	Would the OECD suggestions for remedying the exemption 	problem work in your country? If not, why not?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7.7	Is fragmentation of contracts, as described in the Action 7 	report, an issue of practical concern in your country? If not, 	why not?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7.8	If the answer to question 7.7 is yes, would the 	recommendations for remedying fragmentation resolve 	the concern? If not, why not?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2400" dirty="0"/>
              <a:t>7.9	What impact would adoption of all or any of the OECD 	suggestions have on tax practitioners in your country?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1522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511"/>
            <a:ext cx="10515600" cy="5195451"/>
          </a:xfrm>
        </p:spPr>
        <p:txBody>
          <a:bodyPr>
            <a:normAutofit/>
          </a:bodyPr>
          <a:lstStyle/>
          <a:p>
            <a:r>
              <a:rPr lang="en-AU" sz="2400" dirty="0"/>
              <a:t>Responses </a:t>
            </a:r>
          </a:p>
          <a:p>
            <a:r>
              <a:rPr lang="en-AU" sz="2400" dirty="0"/>
              <a:t>The responses were collated and summarised on a country by country basis</a:t>
            </a:r>
          </a:p>
          <a:p>
            <a:pPr marL="0" indent="0">
              <a:buNone/>
            </a:pPr>
            <a:r>
              <a:rPr lang="en-AU" sz="2400" u="sng" dirty="0"/>
              <a:t>Example</a:t>
            </a:r>
            <a:br>
              <a:rPr lang="en-AU" sz="2400" u="sng" dirty="0"/>
            </a:br>
            <a:br>
              <a:rPr lang="en-AU" sz="2400" dirty="0"/>
            </a:br>
            <a:r>
              <a:rPr lang="en-AU" sz="2400" b="1" dirty="0"/>
              <a:t>Action 7: Prevent the artificial avoidance of PE status</a:t>
            </a:r>
            <a:br>
              <a:rPr lang="en-AU" sz="2400" dirty="0"/>
            </a:br>
            <a:endParaRPr lang="en-AU" sz="2400" dirty="0"/>
          </a:p>
          <a:p>
            <a:pPr marL="0" indent="0">
              <a:buNone/>
            </a:pPr>
            <a:r>
              <a:rPr lang="en-AU" sz="3000" b="1" dirty="0"/>
              <a:t>Malaysia</a:t>
            </a:r>
            <a:br>
              <a:rPr lang="en-AU" sz="2400" b="1" dirty="0"/>
            </a:b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•	Commissionaire arrangements are not common. There is no domestic or 	treaty provisions to address such arrangements.</a:t>
            </a:r>
          </a:p>
          <a:p>
            <a:pPr marL="0" indent="0">
              <a:buNone/>
            </a:pPr>
            <a:r>
              <a:rPr lang="en-AU" sz="2400" dirty="0"/>
              <a:t>•	Currently there is an exemption for preliminary or auxiliary activities.</a:t>
            </a:r>
          </a:p>
          <a:p>
            <a:pPr marL="0" indent="0">
              <a:buNone/>
            </a:pPr>
            <a:r>
              <a:rPr lang="en-AU" sz="2400" dirty="0"/>
              <a:t>•	Artificial fragmentation of contracts is a concern.</a:t>
            </a:r>
          </a:p>
          <a:p>
            <a:pPr marL="0" indent="0"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454655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4125"/>
            <a:ext cx="10515600" cy="5052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000" b="1" dirty="0"/>
              <a:t>Hong Kong</a:t>
            </a:r>
            <a:br>
              <a:rPr lang="en-AU" sz="3000" b="1" dirty="0"/>
            </a:br>
            <a:endParaRPr lang="en-AU" sz="3000" b="1" dirty="0"/>
          </a:p>
          <a:p>
            <a:pPr marL="0" indent="0">
              <a:buNone/>
            </a:pPr>
            <a:r>
              <a:rPr lang="en-AU" sz="2400" dirty="0"/>
              <a:t>•	Commissionaire arrangements are not common. There are no domestic or 	treaty 	provisions to address such arrangements.</a:t>
            </a:r>
          </a:p>
          <a:p>
            <a:pPr marL="0" indent="0">
              <a:buNone/>
            </a:pPr>
            <a:r>
              <a:rPr lang="en-AU" sz="2400" dirty="0"/>
              <a:t>•	Hong Kong taxes only profits sourced domestically and has an ‘operations 	test’ to determine source. Preparatory and auxiliary activities are not 	relevant to determining where the operations are carried out.</a:t>
            </a:r>
          </a:p>
          <a:p>
            <a:pPr marL="0" indent="0">
              <a:buNone/>
            </a:pPr>
            <a:r>
              <a:rPr lang="en-AU" sz="2400" dirty="0"/>
              <a:t>•	A preparatory or auxiliary activities exemption could be contrary to the 	present testing requirement.</a:t>
            </a:r>
          </a:p>
          <a:p>
            <a:pPr marL="0" indent="0">
              <a:buNone/>
            </a:pPr>
            <a:r>
              <a:rPr lang="en-AU" sz="2400" dirty="0"/>
              <a:t>•	Fragmentation of contracts is not common.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508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77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AOTC Survey in BEPS Action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AOTC Survey in BEPS Action Plan</dc:title>
  <dc:creator>Brooke Martin</dc:creator>
  <cp:lastModifiedBy>Brooke Martin</cp:lastModifiedBy>
  <cp:revision>8</cp:revision>
  <dcterms:created xsi:type="dcterms:W3CDTF">2016-09-28T01:56:11Z</dcterms:created>
  <dcterms:modified xsi:type="dcterms:W3CDTF">2016-09-28T06:15:04Z</dcterms:modified>
</cp:coreProperties>
</file>